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ppt/notesSlides/notesSlide485.xml" ContentType="application/vnd.openxmlformats-officedocument.presentationml.notesSlide+xml"/>
  <Override PartName="/ppt/notesSlides/notesSlide486.xml" ContentType="application/vnd.openxmlformats-officedocument.presentationml.notesSlide+xml"/>
  <Override PartName="/ppt/notesSlides/notesSlide487.xml" ContentType="application/vnd.openxmlformats-officedocument.presentationml.notesSlide+xml"/>
  <Override PartName="/ppt/notesSlides/notesSlide488.xml" ContentType="application/vnd.openxmlformats-officedocument.presentationml.notesSlide+xml"/>
  <Override PartName="/ppt/notesSlides/notesSlide489.xml" ContentType="application/vnd.openxmlformats-officedocument.presentationml.notesSlide+xml"/>
  <Override PartName="/ppt/notesSlides/notesSlide490.xml" ContentType="application/vnd.openxmlformats-officedocument.presentationml.notesSlide+xml"/>
  <Override PartName="/ppt/notesSlides/notesSlide491.xml" ContentType="application/vnd.openxmlformats-officedocument.presentationml.notesSlide+xml"/>
  <Override PartName="/ppt/notesSlides/notesSlide492.xml" ContentType="application/vnd.openxmlformats-officedocument.presentationml.notesSlide+xml"/>
  <Override PartName="/ppt/notesSlides/notesSlide493.xml" ContentType="application/vnd.openxmlformats-officedocument.presentationml.notesSlide+xml"/>
  <Override PartName="/ppt/notesSlides/notesSlide494.xml" ContentType="application/vnd.openxmlformats-officedocument.presentationml.notesSlide+xml"/>
  <Override PartName="/ppt/notesSlides/notesSlide495.xml" ContentType="application/vnd.openxmlformats-officedocument.presentationml.notesSlide+xml"/>
  <Override PartName="/ppt/notesSlides/notesSlide496.xml" ContentType="application/vnd.openxmlformats-officedocument.presentationml.notesSlide+xml"/>
  <Override PartName="/ppt/notesSlides/notesSlide497.xml" ContentType="application/vnd.openxmlformats-officedocument.presentationml.notesSlide+xml"/>
  <Override PartName="/ppt/notesSlides/notesSlide498.xml" ContentType="application/vnd.openxmlformats-officedocument.presentationml.notesSlide+xml"/>
  <Override PartName="/ppt/notesSlides/notesSlide499.xml" ContentType="application/vnd.openxmlformats-officedocument.presentationml.notesSlide+xml"/>
  <Override PartName="/ppt/notesSlides/notesSlide500.xml" ContentType="application/vnd.openxmlformats-officedocument.presentationml.notesSlide+xml"/>
  <Override PartName="/ppt/notesSlides/notesSlide501.xml" ContentType="application/vnd.openxmlformats-officedocument.presentationml.notesSlide+xml"/>
  <Override PartName="/ppt/notesSlides/notesSlide502.xml" ContentType="application/vnd.openxmlformats-officedocument.presentationml.notesSlide+xml"/>
  <Override PartName="/ppt/notesSlides/notesSlide50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4"/>
    <p:sldMasterId id="2147483835" r:id="rId5"/>
  </p:sldMasterIdLst>
  <p:notesMasterIdLst>
    <p:notesMasterId r:id="rId510"/>
  </p:notesMasterIdLst>
  <p:handoutMasterIdLst>
    <p:handoutMasterId r:id="rId511"/>
  </p:handoutMasterIdLst>
  <p:sldIdLst>
    <p:sldId id="256" r:id="rId6"/>
    <p:sldId id="338" r:id="rId7"/>
    <p:sldId id="371" r:id="rId8"/>
    <p:sldId id="372" r:id="rId9"/>
    <p:sldId id="416" r:id="rId10"/>
    <p:sldId id="374" r:id="rId11"/>
    <p:sldId id="375" r:id="rId12"/>
    <p:sldId id="388" r:id="rId13"/>
    <p:sldId id="381" r:id="rId14"/>
    <p:sldId id="397" r:id="rId15"/>
    <p:sldId id="378" r:id="rId16"/>
    <p:sldId id="382" r:id="rId17"/>
    <p:sldId id="383" r:id="rId18"/>
    <p:sldId id="384" r:id="rId19"/>
    <p:sldId id="417" r:id="rId20"/>
    <p:sldId id="385" r:id="rId21"/>
    <p:sldId id="386" r:id="rId22"/>
    <p:sldId id="387" r:id="rId23"/>
    <p:sldId id="398" r:id="rId24"/>
    <p:sldId id="399" r:id="rId25"/>
    <p:sldId id="400" r:id="rId26"/>
    <p:sldId id="401" r:id="rId27"/>
    <p:sldId id="393" r:id="rId28"/>
    <p:sldId id="394" r:id="rId29"/>
    <p:sldId id="396" r:id="rId30"/>
    <p:sldId id="395" r:id="rId31"/>
    <p:sldId id="419" r:id="rId32"/>
    <p:sldId id="402" r:id="rId33"/>
    <p:sldId id="408" r:id="rId34"/>
    <p:sldId id="409" r:id="rId35"/>
    <p:sldId id="403" r:id="rId36"/>
    <p:sldId id="405" r:id="rId37"/>
    <p:sldId id="404" r:id="rId38"/>
    <p:sldId id="406" r:id="rId39"/>
    <p:sldId id="407" r:id="rId40"/>
    <p:sldId id="418" r:id="rId41"/>
    <p:sldId id="379" r:id="rId42"/>
    <p:sldId id="410" r:id="rId43"/>
    <p:sldId id="411" r:id="rId44"/>
    <p:sldId id="412" r:id="rId45"/>
    <p:sldId id="413" r:id="rId46"/>
    <p:sldId id="414" r:id="rId47"/>
    <p:sldId id="415" r:id="rId48"/>
    <p:sldId id="424" r:id="rId49"/>
    <p:sldId id="425" r:id="rId50"/>
    <p:sldId id="452" r:id="rId51"/>
    <p:sldId id="453" r:id="rId52"/>
    <p:sldId id="454" r:id="rId53"/>
    <p:sldId id="455" r:id="rId54"/>
    <p:sldId id="426" r:id="rId55"/>
    <p:sldId id="427" r:id="rId56"/>
    <p:sldId id="456" r:id="rId57"/>
    <p:sldId id="457" r:id="rId58"/>
    <p:sldId id="450" r:id="rId59"/>
    <p:sldId id="451" r:id="rId60"/>
    <p:sldId id="458" r:id="rId61"/>
    <p:sldId id="459" r:id="rId62"/>
    <p:sldId id="460" r:id="rId63"/>
    <p:sldId id="428" r:id="rId64"/>
    <p:sldId id="430" r:id="rId65"/>
    <p:sldId id="431" r:id="rId66"/>
    <p:sldId id="432" r:id="rId67"/>
    <p:sldId id="429" r:id="rId68"/>
    <p:sldId id="433" r:id="rId69"/>
    <p:sldId id="446" r:id="rId70"/>
    <p:sldId id="447" r:id="rId71"/>
    <p:sldId id="435" r:id="rId72"/>
    <p:sldId id="436" r:id="rId73"/>
    <p:sldId id="449" r:id="rId74"/>
    <p:sldId id="437" r:id="rId75"/>
    <p:sldId id="438" r:id="rId76"/>
    <p:sldId id="461" r:id="rId77"/>
    <p:sldId id="439" r:id="rId78"/>
    <p:sldId id="462" r:id="rId79"/>
    <p:sldId id="440" r:id="rId80"/>
    <p:sldId id="441" r:id="rId81"/>
    <p:sldId id="442" r:id="rId82"/>
    <p:sldId id="443" r:id="rId83"/>
    <p:sldId id="444" r:id="rId84"/>
    <p:sldId id="467" r:id="rId85"/>
    <p:sldId id="468" r:id="rId86"/>
    <p:sldId id="469" r:id="rId87"/>
    <p:sldId id="470" r:id="rId88"/>
    <p:sldId id="471" r:id="rId89"/>
    <p:sldId id="472" r:id="rId90"/>
    <p:sldId id="473" r:id="rId91"/>
    <p:sldId id="474" r:id="rId92"/>
    <p:sldId id="475" r:id="rId93"/>
    <p:sldId id="476" r:id="rId94"/>
    <p:sldId id="477" r:id="rId95"/>
    <p:sldId id="478" r:id="rId96"/>
    <p:sldId id="479" r:id="rId97"/>
    <p:sldId id="480" r:id="rId98"/>
    <p:sldId id="481" r:id="rId99"/>
    <p:sldId id="482" r:id="rId100"/>
    <p:sldId id="483" r:id="rId101"/>
    <p:sldId id="484" r:id="rId102"/>
    <p:sldId id="485" r:id="rId103"/>
    <p:sldId id="486" r:id="rId104"/>
    <p:sldId id="487" r:id="rId105"/>
    <p:sldId id="488" r:id="rId106"/>
    <p:sldId id="489" r:id="rId107"/>
    <p:sldId id="490" r:id="rId108"/>
    <p:sldId id="491" r:id="rId109"/>
    <p:sldId id="492" r:id="rId110"/>
    <p:sldId id="493" r:id="rId111"/>
    <p:sldId id="494" r:id="rId112"/>
    <p:sldId id="495" r:id="rId113"/>
    <p:sldId id="496" r:id="rId114"/>
    <p:sldId id="497" r:id="rId115"/>
    <p:sldId id="498" r:id="rId116"/>
    <p:sldId id="499" r:id="rId117"/>
    <p:sldId id="507" r:id="rId118"/>
    <p:sldId id="508" r:id="rId119"/>
    <p:sldId id="509" r:id="rId120"/>
    <p:sldId id="510" r:id="rId121"/>
    <p:sldId id="511" r:id="rId122"/>
    <p:sldId id="512" r:id="rId123"/>
    <p:sldId id="513" r:id="rId124"/>
    <p:sldId id="514" r:id="rId125"/>
    <p:sldId id="500" r:id="rId126"/>
    <p:sldId id="501" r:id="rId127"/>
    <p:sldId id="502" r:id="rId128"/>
    <p:sldId id="503" r:id="rId129"/>
    <p:sldId id="504" r:id="rId130"/>
    <p:sldId id="506" r:id="rId131"/>
    <p:sldId id="505" r:id="rId132"/>
    <p:sldId id="519" r:id="rId133"/>
    <p:sldId id="520" r:id="rId134"/>
    <p:sldId id="521" r:id="rId135"/>
    <p:sldId id="522" r:id="rId136"/>
    <p:sldId id="523" r:id="rId137"/>
    <p:sldId id="524" r:id="rId138"/>
    <p:sldId id="525" r:id="rId139"/>
    <p:sldId id="526" r:id="rId140"/>
    <p:sldId id="527" r:id="rId141"/>
    <p:sldId id="528" r:id="rId142"/>
    <p:sldId id="529" r:id="rId143"/>
    <p:sldId id="530" r:id="rId144"/>
    <p:sldId id="531" r:id="rId145"/>
    <p:sldId id="532" r:id="rId146"/>
    <p:sldId id="533" r:id="rId147"/>
    <p:sldId id="534" r:id="rId148"/>
    <p:sldId id="535" r:id="rId149"/>
    <p:sldId id="536" r:id="rId150"/>
    <p:sldId id="537" r:id="rId151"/>
    <p:sldId id="538" r:id="rId152"/>
    <p:sldId id="539" r:id="rId153"/>
    <p:sldId id="540" r:id="rId154"/>
    <p:sldId id="541" r:id="rId155"/>
    <p:sldId id="542" r:id="rId156"/>
    <p:sldId id="543" r:id="rId157"/>
    <p:sldId id="544" r:id="rId158"/>
    <p:sldId id="545" r:id="rId159"/>
    <p:sldId id="546" r:id="rId160"/>
    <p:sldId id="547" r:id="rId161"/>
    <p:sldId id="548" r:id="rId162"/>
    <p:sldId id="549" r:id="rId163"/>
    <p:sldId id="550" r:id="rId164"/>
    <p:sldId id="551" r:id="rId165"/>
    <p:sldId id="552" r:id="rId166"/>
    <p:sldId id="553" r:id="rId167"/>
    <p:sldId id="554" r:id="rId168"/>
    <p:sldId id="555" r:id="rId169"/>
    <p:sldId id="556" r:id="rId170"/>
    <p:sldId id="557" r:id="rId171"/>
    <p:sldId id="558" r:id="rId172"/>
    <p:sldId id="559" r:id="rId173"/>
    <p:sldId id="560" r:id="rId174"/>
    <p:sldId id="561" r:id="rId175"/>
    <p:sldId id="562" r:id="rId176"/>
    <p:sldId id="563" r:id="rId177"/>
    <p:sldId id="564" r:id="rId178"/>
    <p:sldId id="569" r:id="rId179"/>
    <p:sldId id="570" r:id="rId180"/>
    <p:sldId id="571" r:id="rId181"/>
    <p:sldId id="572" r:id="rId182"/>
    <p:sldId id="573" r:id="rId183"/>
    <p:sldId id="574" r:id="rId184"/>
    <p:sldId id="575" r:id="rId185"/>
    <p:sldId id="576" r:id="rId186"/>
    <p:sldId id="577" r:id="rId187"/>
    <p:sldId id="578" r:id="rId188"/>
    <p:sldId id="579" r:id="rId189"/>
    <p:sldId id="580" r:id="rId190"/>
    <p:sldId id="581" r:id="rId191"/>
    <p:sldId id="582" r:id="rId192"/>
    <p:sldId id="583" r:id="rId193"/>
    <p:sldId id="584" r:id="rId194"/>
    <p:sldId id="585" r:id="rId195"/>
    <p:sldId id="586" r:id="rId196"/>
    <p:sldId id="587" r:id="rId197"/>
    <p:sldId id="588" r:id="rId198"/>
    <p:sldId id="589" r:id="rId199"/>
    <p:sldId id="590" r:id="rId200"/>
    <p:sldId id="591" r:id="rId201"/>
    <p:sldId id="592" r:id="rId202"/>
    <p:sldId id="593" r:id="rId203"/>
    <p:sldId id="594" r:id="rId204"/>
    <p:sldId id="595" r:id="rId205"/>
    <p:sldId id="596" r:id="rId206"/>
    <p:sldId id="597" r:id="rId207"/>
    <p:sldId id="598" r:id="rId208"/>
    <p:sldId id="603" r:id="rId209"/>
    <p:sldId id="604" r:id="rId210"/>
    <p:sldId id="605" r:id="rId211"/>
    <p:sldId id="606" r:id="rId212"/>
    <p:sldId id="607" r:id="rId213"/>
    <p:sldId id="608" r:id="rId214"/>
    <p:sldId id="609" r:id="rId215"/>
    <p:sldId id="610" r:id="rId216"/>
    <p:sldId id="611" r:id="rId217"/>
    <p:sldId id="612" r:id="rId218"/>
    <p:sldId id="613" r:id="rId219"/>
    <p:sldId id="614" r:id="rId220"/>
    <p:sldId id="615" r:id="rId221"/>
    <p:sldId id="616" r:id="rId222"/>
    <p:sldId id="617" r:id="rId223"/>
    <p:sldId id="618" r:id="rId224"/>
    <p:sldId id="619" r:id="rId225"/>
    <p:sldId id="620" r:id="rId226"/>
    <p:sldId id="621" r:id="rId227"/>
    <p:sldId id="622" r:id="rId228"/>
    <p:sldId id="623" r:id="rId229"/>
    <p:sldId id="624" r:id="rId230"/>
    <p:sldId id="625" r:id="rId231"/>
    <p:sldId id="626" r:id="rId232"/>
    <p:sldId id="627" r:id="rId233"/>
    <p:sldId id="628" r:id="rId234"/>
    <p:sldId id="629" r:id="rId235"/>
    <p:sldId id="630" r:id="rId236"/>
    <p:sldId id="631" r:id="rId237"/>
    <p:sldId id="632" r:id="rId238"/>
    <p:sldId id="633" r:id="rId239"/>
    <p:sldId id="634" r:id="rId240"/>
    <p:sldId id="635" r:id="rId241"/>
    <p:sldId id="636" r:id="rId242"/>
    <p:sldId id="637" r:id="rId243"/>
    <p:sldId id="638" r:id="rId244"/>
    <p:sldId id="639" r:id="rId245"/>
    <p:sldId id="640" r:id="rId246"/>
    <p:sldId id="645" r:id="rId247"/>
    <p:sldId id="646" r:id="rId248"/>
    <p:sldId id="647" r:id="rId249"/>
    <p:sldId id="648" r:id="rId250"/>
    <p:sldId id="649" r:id="rId251"/>
    <p:sldId id="650" r:id="rId252"/>
    <p:sldId id="651" r:id="rId253"/>
    <p:sldId id="652" r:id="rId254"/>
    <p:sldId id="653" r:id="rId255"/>
    <p:sldId id="654" r:id="rId256"/>
    <p:sldId id="655" r:id="rId257"/>
    <p:sldId id="656" r:id="rId258"/>
    <p:sldId id="434" r:id="rId259"/>
    <p:sldId id="657" r:id="rId260"/>
    <p:sldId id="658" r:id="rId261"/>
    <p:sldId id="659" r:id="rId262"/>
    <p:sldId id="660" r:id="rId263"/>
    <p:sldId id="661" r:id="rId264"/>
    <p:sldId id="662" r:id="rId265"/>
    <p:sldId id="663" r:id="rId266"/>
    <p:sldId id="664" r:id="rId267"/>
    <p:sldId id="665" r:id="rId268"/>
    <p:sldId id="666" r:id="rId269"/>
    <p:sldId id="445" r:id="rId270"/>
    <p:sldId id="667" r:id="rId271"/>
    <p:sldId id="668" r:id="rId272"/>
    <p:sldId id="448" r:id="rId273"/>
    <p:sldId id="669" r:id="rId274"/>
    <p:sldId id="670" r:id="rId275"/>
    <p:sldId id="671" r:id="rId276"/>
    <p:sldId id="672" r:id="rId277"/>
    <p:sldId id="673" r:id="rId278"/>
    <p:sldId id="674" r:id="rId279"/>
    <p:sldId id="675" r:id="rId280"/>
    <p:sldId id="676" r:id="rId281"/>
    <p:sldId id="677" r:id="rId282"/>
    <p:sldId id="678" r:id="rId283"/>
    <p:sldId id="679" r:id="rId284"/>
    <p:sldId id="680" r:id="rId285"/>
    <p:sldId id="681" r:id="rId286"/>
    <p:sldId id="682" r:id="rId287"/>
    <p:sldId id="683" r:id="rId288"/>
    <p:sldId id="684" r:id="rId289"/>
    <p:sldId id="685" r:id="rId290"/>
    <p:sldId id="686" r:id="rId291"/>
    <p:sldId id="687" r:id="rId292"/>
    <p:sldId id="688" r:id="rId293"/>
    <p:sldId id="689" r:id="rId294"/>
    <p:sldId id="690" r:id="rId295"/>
    <p:sldId id="691" r:id="rId296"/>
    <p:sldId id="692" r:id="rId297"/>
    <p:sldId id="693" r:id="rId298"/>
    <p:sldId id="694" r:id="rId299"/>
    <p:sldId id="695" r:id="rId300"/>
    <p:sldId id="696" r:id="rId301"/>
    <p:sldId id="697" r:id="rId302"/>
    <p:sldId id="698" r:id="rId303"/>
    <p:sldId id="703" r:id="rId304"/>
    <p:sldId id="704" r:id="rId305"/>
    <p:sldId id="705" r:id="rId306"/>
    <p:sldId id="706" r:id="rId307"/>
    <p:sldId id="707" r:id="rId308"/>
    <p:sldId id="708" r:id="rId309"/>
    <p:sldId id="709" r:id="rId310"/>
    <p:sldId id="710" r:id="rId311"/>
    <p:sldId id="711" r:id="rId312"/>
    <p:sldId id="712" r:id="rId313"/>
    <p:sldId id="713" r:id="rId314"/>
    <p:sldId id="714" r:id="rId315"/>
    <p:sldId id="715" r:id="rId316"/>
    <p:sldId id="716" r:id="rId317"/>
    <p:sldId id="717" r:id="rId318"/>
    <p:sldId id="718" r:id="rId319"/>
    <p:sldId id="719" r:id="rId320"/>
    <p:sldId id="720" r:id="rId321"/>
    <p:sldId id="721" r:id="rId322"/>
    <p:sldId id="722" r:id="rId323"/>
    <p:sldId id="723" r:id="rId324"/>
    <p:sldId id="724" r:id="rId325"/>
    <p:sldId id="725" r:id="rId326"/>
    <p:sldId id="726" r:id="rId327"/>
    <p:sldId id="727" r:id="rId328"/>
    <p:sldId id="728" r:id="rId329"/>
    <p:sldId id="729" r:id="rId330"/>
    <p:sldId id="730" r:id="rId331"/>
    <p:sldId id="731" r:id="rId332"/>
    <p:sldId id="732" r:id="rId333"/>
    <p:sldId id="733" r:id="rId334"/>
    <p:sldId id="734" r:id="rId335"/>
    <p:sldId id="735" r:id="rId336"/>
    <p:sldId id="736" r:id="rId337"/>
    <p:sldId id="737" r:id="rId338"/>
    <p:sldId id="738" r:id="rId339"/>
    <p:sldId id="739" r:id="rId340"/>
    <p:sldId id="740" r:id="rId341"/>
    <p:sldId id="741" r:id="rId342"/>
    <p:sldId id="742" r:id="rId343"/>
    <p:sldId id="743" r:id="rId344"/>
    <p:sldId id="744" r:id="rId345"/>
    <p:sldId id="745" r:id="rId346"/>
    <p:sldId id="746" r:id="rId347"/>
    <p:sldId id="747" r:id="rId348"/>
    <p:sldId id="748" r:id="rId349"/>
    <p:sldId id="749" r:id="rId350"/>
    <p:sldId id="750" r:id="rId351"/>
    <p:sldId id="751" r:id="rId352"/>
    <p:sldId id="752" r:id="rId353"/>
    <p:sldId id="753" r:id="rId354"/>
    <p:sldId id="754" r:id="rId355"/>
    <p:sldId id="755" r:id="rId356"/>
    <p:sldId id="760" r:id="rId357"/>
    <p:sldId id="761" r:id="rId358"/>
    <p:sldId id="762" r:id="rId359"/>
    <p:sldId id="763" r:id="rId360"/>
    <p:sldId id="764" r:id="rId361"/>
    <p:sldId id="765" r:id="rId362"/>
    <p:sldId id="766" r:id="rId363"/>
    <p:sldId id="767" r:id="rId364"/>
    <p:sldId id="768" r:id="rId365"/>
    <p:sldId id="769" r:id="rId366"/>
    <p:sldId id="770" r:id="rId367"/>
    <p:sldId id="771" r:id="rId368"/>
    <p:sldId id="772" r:id="rId369"/>
    <p:sldId id="773" r:id="rId370"/>
    <p:sldId id="774" r:id="rId371"/>
    <p:sldId id="775" r:id="rId372"/>
    <p:sldId id="776" r:id="rId373"/>
    <p:sldId id="777" r:id="rId374"/>
    <p:sldId id="778" r:id="rId375"/>
    <p:sldId id="779" r:id="rId376"/>
    <p:sldId id="780" r:id="rId377"/>
    <p:sldId id="781" r:id="rId378"/>
    <p:sldId id="782" r:id="rId379"/>
    <p:sldId id="783" r:id="rId380"/>
    <p:sldId id="784" r:id="rId381"/>
    <p:sldId id="785" r:id="rId382"/>
    <p:sldId id="786" r:id="rId383"/>
    <p:sldId id="787" r:id="rId384"/>
    <p:sldId id="788" r:id="rId385"/>
    <p:sldId id="789" r:id="rId386"/>
    <p:sldId id="790" r:id="rId387"/>
    <p:sldId id="791" r:id="rId388"/>
    <p:sldId id="792" r:id="rId389"/>
    <p:sldId id="793" r:id="rId390"/>
    <p:sldId id="794" r:id="rId391"/>
    <p:sldId id="795" r:id="rId392"/>
    <p:sldId id="796" r:id="rId393"/>
    <p:sldId id="797" r:id="rId394"/>
    <p:sldId id="798" r:id="rId395"/>
    <p:sldId id="799" r:id="rId396"/>
    <p:sldId id="800" r:id="rId397"/>
    <p:sldId id="801" r:id="rId398"/>
    <p:sldId id="802" r:id="rId399"/>
    <p:sldId id="803" r:id="rId400"/>
    <p:sldId id="804" r:id="rId401"/>
    <p:sldId id="805" r:id="rId402"/>
    <p:sldId id="806" r:id="rId403"/>
    <p:sldId id="807" r:id="rId404"/>
    <p:sldId id="808" r:id="rId405"/>
    <p:sldId id="809" r:id="rId406"/>
    <p:sldId id="810" r:id="rId407"/>
    <p:sldId id="811" r:id="rId408"/>
    <p:sldId id="812" r:id="rId409"/>
    <p:sldId id="813" r:id="rId410"/>
    <p:sldId id="814" r:id="rId411"/>
    <p:sldId id="815" r:id="rId412"/>
    <p:sldId id="816" r:id="rId413"/>
    <p:sldId id="817" r:id="rId414"/>
    <p:sldId id="818" r:id="rId415"/>
    <p:sldId id="819" r:id="rId416"/>
    <p:sldId id="820" r:id="rId417"/>
    <p:sldId id="821" r:id="rId418"/>
    <p:sldId id="822" r:id="rId419"/>
    <p:sldId id="823" r:id="rId420"/>
    <p:sldId id="824" r:id="rId421"/>
    <p:sldId id="825" r:id="rId422"/>
    <p:sldId id="826" r:id="rId423"/>
    <p:sldId id="827" r:id="rId424"/>
    <p:sldId id="828" r:id="rId425"/>
    <p:sldId id="829" r:id="rId426"/>
    <p:sldId id="830" r:id="rId427"/>
    <p:sldId id="831" r:id="rId428"/>
    <p:sldId id="832" r:id="rId429"/>
    <p:sldId id="833" r:id="rId430"/>
    <p:sldId id="834" r:id="rId431"/>
    <p:sldId id="835" r:id="rId432"/>
    <p:sldId id="836" r:id="rId433"/>
    <p:sldId id="837" r:id="rId434"/>
    <p:sldId id="838" r:id="rId435"/>
    <p:sldId id="839" r:id="rId436"/>
    <p:sldId id="840" r:id="rId437"/>
    <p:sldId id="841" r:id="rId438"/>
    <p:sldId id="842" r:id="rId439"/>
    <p:sldId id="847" r:id="rId440"/>
    <p:sldId id="848" r:id="rId441"/>
    <p:sldId id="849" r:id="rId442"/>
    <p:sldId id="850" r:id="rId443"/>
    <p:sldId id="851" r:id="rId444"/>
    <p:sldId id="852" r:id="rId445"/>
    <p:sldId id="853" r:id="rId446"/>
    <p:sldId id="854" r:id="rId447"/>
    <p:sldId id="855" r:id="rId448"/>
    <p:sldId id="856" r:id="rId449"/>
    <p:sldId id="857" r:id="rId450"/>
    <p:sldId id="858" r:id="rId451"/>
    <p:sldId id="859" r:id="rId452"/>
    <p:sldId id="860" r:id="rId453"/>
    <p:sldId id="861" r:id="rId454"/>
    <p:sldId id="862" r:id="rId455"/>
    <p:sldId id="863" r:id="rId456"/>
    <p:sldId id="864" r:id="rId457"/>
    <p:sldId id="865" r:id="rId458"/>
    <p:sldId id="866" r:id="rId459"/>
    <p:sldId id="867" r:id="rId460"/>
    <p:sldId id="868" r:id="rId461"/>
    <p:sldId id="869" r:id="rId462"/>
    <p:sldId id="870" r:id="rId463"/>
    <p:sldId id="871" r:id="rId464"/>
    <p:sldId id="872" r:id="rId465"/>
    <p:sldId id="873" r:id="rId466"/>
    <p:sldId id="874" r:id="rId467"/>
    <p:sldId id="875" r:id="rId468"/>
    <p:sldId id="876" r:id="rId469"/>
    <p:sldId id="877" r:id="rId470"/>
    <p:sldId id="878" r:id="rId471"/>
    <p:sldId id="879" r:id="rId472"/>
    <p:sldId id="880" r:id="rId473"/>
    <p:sldId id="881" r:id="rId474"/>
    <p:sldId id="882" r:id="rId475"/>
    <p:sldId id="883" r:id="rId476"/>
    <p:sldId id="884" r:id="rId477"/>
    <p:sldId id="885" r:id="rId478"/>
    <p:sldId id="886" r:id="rId479"/>
    <p:sldId id="887" r:id="rId480"/>
    <p:sldId id="888" r:id="rId481"/>
    <p:sldId id="889" r:id="rId482"/>
    <p:sldId id="890" r:id="rId483"/>
    <p:sldId id="891" r:id="rId484"/>
    <p:sldId id="892" r:id="rId485"/>
    <p:sldId id="893" r:id="rId486"/>
    <p:sldId id="894" r:id="rId487"/>
    <p:sldId id="895" r:id="rId488"/>
    <p:sldId id="896" r:id="rId489"/>
    <p:sldId id="897" r:id="rId490"/>
    <p:sldId id="898" r:id="rId491"/>
    <p:sldId id="899" r:id="rId492"/>
    <p:sldId id="900" r:id="rId493"/>
    <p:sldId id="901" r:id="rId494"/>
    <p:sldId id="902" r:id="rId495"/>
    <p:sldId id="903" r:id="rId496"/>
    <p:sldId id="904" r:id="rId497"/>
    <p:sldId id="905" r:id="rId498"/>
    <p:sldId id="906" r:id="rId499"/>
    <p:sldId id="907" r:id="rId500"/>
    <p:sldId id="908" r:id="rId501"/>
    <p:sldId id="909" r:id="rId502"/>
    <p:sldId id="910" r:id="rId503"/>
    <p:sldId id="911" r:id="rId504"/>
    <p:sldId id="912" r:id="rId505"/>
    <p:sldId id="913" r:id="rId506"/>
    <p:sldId id="914" r:id="rId507"/>
    <p:sldId id="915" r:id="rId508"/>
    <p:sldId id="843" r:id="rId509"/>
  </p:sldIdLst>
  <p:sldSz cx="17610138" cy="9906000"/>
  <p:notesSz cx="994568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B9B3"/>
    <a:srgbClr val="E9EBF5"/>
    <a:srgbClr val="FF9966"/>
    <a:srgbClr val="226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2B23E7-139B-47B4-A3D6-B0DBF05287FD}" v="1" dt="2024-03-08T01:02:57.17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94" autoAdjust="0"/>
  </p:normalViewPr>
  <p:slideViewPr>
    <p:cSldViewPr snapToGrid="0">
      <p:cViewPr varScale="1">
        <p:scale>
          <a:sx n="35" d="100"/>
          <a:sy n="35" d="100"/>
        </p:scale>
        <p:origin x="1184"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366" Type="http://schemas.openxmlformats.org/officeDocument/2006/relationships/slide" Target="slides/slide361.xml"/><Relationship Id="rId170" Type="http://schemas.openxmlformats.org/officeDocument/2006/relationships/slide" Target="slides/slide165.xml"/><Relationship Id="rId226" Type="http://schemas.openxmlformats.org/officeDocument/2006/relationships/slide" Target="slides/slide221.xml"/><Relationship Id="rId433" Type="http://schemas.openxmlformats.org/officeDocument/2006/relationships/slide" Target="slides/slide428.xml"/><Relationship Id="rId268" Type="http://schemas.openxmlformats.org/officeDocument/2006/relationships/slide" Target="slides/slide263.xml"/><Relationship Id="rId475" Type="http://schemas.openxmlformats.org/officeDocument/2006/relationships/slide" Target="slides/slide470.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377" Type="http://schemas.openxmlformats.org/officeDocument/2006/relationships/slide" Target="slides/slide372.xml"/><Relationship Id="rId500" Type="http://schemas.openxmlformats.org/officeDocument/2006/relationships/slide" Target="slides/slide495.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402" Type="http://schemas.openxmlformats.org/officeDocument/2006/relationships/slide" Target="slides/slide397.xml"/><Relationship Id="rId279" Type="http://schemas.openxmlformats.org/officeDocument/2006/relationships/slide" Target="slides/slide274.xml"/><Relationship Id="rId444" Type="http://schemas.openxmlformats.org/officeDocument/2006/relationships/slide" Target="slides/slide439.xml"/><Relationship Id="rId486" Type="http://schemas.openxmlformats.org/officeDocument/2006/relationships/slide" Target="slides/slide481.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slide" Target="slides/slide341.xml"/><Relationship Id="rId388" Type="http://schemas.openxmlformats.org/officeDocument/2006/relationships/slide" Target="slides/slide383.xml"/><Relationship Id="rId511" Type="http://schemas.openxmlformats.org/officeDocument/2006/relationships/handoutMaster" Target="handoutMasters/handoutMaster1.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413" Type="http://schemas.openxmlformats.org/officeDocument/2006/relationships/slide" Target="slides/slide408.xml"/><Relationship Id="rId248" Type="http://schemas.openxmlformats.org/officeDocument/2006/relationships/slide" Target="slides/slide243.xml"/><Relationship Id="rId455" Type="http://schemas.openxmlformats.org/officeDocument/2006/relationships/slide" Target="slides/slide450.xml"/><Relationship Id="rId497" Type="http://schemas.openxmlformats.org/officeDocument/2006/relationships/slide" Target="slides/slide492.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slide" Target="slides/slide352.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399" Type="http://schemas.openxmlformats.org/officeDocument/2006/relationships/slide" Target="slides/slide394.xml"/><Relationship Id="rId259" Type="http://schemas.openxmlformats.org/officeDocument/2006/relationships/slide" Target="slides/slide254.xml"/><Relationship Id="rId424" Type="http://schemas.openxmlformats.org/officeDocument/2006/relationships/slide" Target="slides/slide419.xml"/><Relationship Id="rId466" Type="http://schemas.openxmlformats.org/officeDocument/2006/relationships/slide" Target="slides/slide461.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slide" Target="slides/slide363.xml"/><Relationship Id="rId172" Type="http://schemas.openxmlformats.org/officeDocument/2006/relationships/slide" Target="slides/slide167.xml"/><Relationship Id="rId228" Type="http://schemas.openxmlformats.org/officeDocument/2006/relationships/slide" Target="slides/slide223.xml"/><Relationship Id="rId435" Type="http://schemas.openxmlformats.org/officeDocument/2006/relationships/slide" Target="slides/slide430.xml"/><Relationship Id="rId477" Type="http://schemas.openxmlformats.org/officeDocument/2006/relationships/slide" Target="slides/slide472.xml"/><Relationship Id="rId281" Type="http://schemas.openxmlformats.org/officeDocument/2006/relationships/slide" Target="slides/slide276.xml"/><Relationship Id="rId337" Type="http://schemas.openxmlformats.org/officeDocument/2006/relationships/slide" Target="slides/slide332.xml"/><Relationship Id="rId502" Type="http://schemas.openxmlformats.org/officeDocument/2006/relationships/slide" Target="slides/slide497.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379" Type="http://schemas.openxmlformats.org/officeDocument/2006/relationships/slide" Target="slides/slide374.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390" Type="http://schemas.openxmlformats.org/officeDocument/2006/relationships/slide" Target="slides/slide385.xml"/><Relationship Id="rId404" Type="http://schemas.openxmlformats.org/officeDocument/2006/relationships/slide" Target="slides/slide399.xml"/><Relationship Id="rId446" Type="http://schemas.openxmlformats.org/officeDocument/2006/relationships/slide" Target="slides/slide441.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88" Type="http://schemas.openxmlformats.org/officeDocument/2006/relationships/slide" Target="slides/slide483.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513" Type="http://schemas.openxmlformats.org/officeDocument/2006/relationships/viewProps" Target="viewProps.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415" Type="http://schemas.openxmlformats.org/officeDocument/2006/relationships/slide" Target="slides/slide410.xml"/><Relationship Id="rId457" Type="http://schemas.openxmlformats.org/officeDocument/2006/relationships/slide" Target="slides/slide452.xml"/><Relationship Id="rId261" Type="http://schemas.openxmlformats.org/officeDocument/2006/relationships/slide" Target="slides/slide256.xml"/><Relationship Id="rId499" Type="http://schemas.openxmlformats.org/officeDocument/2006/relationships/slide" Target="slides/slide494.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slide" Target="slides/slide365.xml"/><Relationship Id="rId426" Type="http://schemas.openxmlformats.org/officeDocument/2006/relationships/slide" Target="slides/slide421.xml"/><Relationship Id="rId230" Type="http://schemas.openxmlformats.org/officeDocument/2006/relationships/slide" Target="slides/slide225.xml"/><Relationship Id="rId468" Type="http://schemas.openxmlformats.org/officeDocument/2006/relationships/slide" Target="slides/slide463.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132" Type="http://schemas.openxmlformats.org/officeDocument/2006/relationships/slide" Target="slides/slide127.xml"/><Relationship Id="rId174" Type="http://schemas.openxmlformats.org/officeDocument/2006/relationships/slide" Target="slides/slide169.xml"/><Relationship Id="rId381" Type="http://schemas.openxmlformats.org/officeDocument/2006/relationships/slide" Target="slides/slide376.xml"/><Relationship Id="rId241" Type="http://schemas.openxmlformats.org/officeDocument/2006/relationships/slide" Target="slides/slide236.xml"/><Relationship Id="rId437" Type="http://schemas.openxmlformats.org/officeDocument/2006/relationships/slide" Target="slides/slide432.xml"/><Relationship Id="rId479" Type="http://schemas.openxmlformats.org/officeDocument/2006/relationships/slide" Target="slides/slide474.xml"/><Relationship Id="rId36" Type="http://schemas.openxmlformats.org/officeDocument/2006/relationships/slide" Target="slides/slide31.xml"/><Relationship Id="rId283" Type="http://schemas.openxmlformats.org/officeDocument/2006/relationships/slide" Target="slides/slide278.xml"/><Relationship Id="rId339" Type="http://schemas.openxmlformats.org/officeDocument/2006/relationships/slide" Target="slides/slide334.xml"/><Relationship Id="rId490" Type="http://schemas.openxmlformats.org/officeDocument/2006/relationships/slide" Target="slides/slide485.xml"/><Relationship Id="rId504" Type="http://schemas.openxmlformats.org/officeDocument/2006/relationships/slide" Target="slides/slide499.xml"/><Relationship Id="rId78" Type="http://schemas.openxmlformats.org/officeDocument/2006/relationships/slide" Target="slides/slide73.xml"/><Relationship Id="rId101" Type="http://schemas.openxmlformats.org/officeDocument/2006/relationships/slide" Target="slides/slide96.xml"/><Relationship Id="rId143" Type="http://schemas.openxmlformats.org/officeDocument/2006/relationships/slide" Target="slides/slide138.xml"/><Relationship Id="rId185" Type="http://schemas.openxmlformats.org/officeDocument/2006/relationships/slide" Target="slides/slide180.xml"/><Relationship Id="rId350" Type="http://schemas.openxmlformats.org/officeDocument/2006/relationships/slide" Target="slides/slide345.xml"/><Relationship Id="rId406" Type="http://schemas.openxmlformats.org/officeDocument/2006/relationships/slide" Target="slides/slide401.xml"/><Relationship Id="rId9" Type="http://schemas.openxmlformats.org/officeDocument/2006/relationships/slide" Target="slides/slide4.xml"/><Relationship Id="rId210" Type="http://schemas.openxmlformats.org/officeDocument/2006/relationships/slide" Target="slides/slide205.xml"/><Relationship Id="rId392" Type="http://schemas.openxmlformats.org/officeDocument/2006/relationships/slide" Target="slides/slide387.xml"/><Relationship Id="rId448" Type="http://schemas.openxmlformats.org/officeDocument/2006/relationships/slide" Target="slides/slide443.xml"/><Relationship Id="rId252" Type="http://schemas.openxmlformats.org/officeDocument/2006/relationships/slide" Target="slides/slide247.xml"/><Relationship Id="rId294" Type="http://schemas.openxmlformats.org/officeDocument/2006/relationships/slide" Target="slides/slide289.xml"/><Relationship Id="rId308" Type="http://schemas.openxmlformats.org/officeDocument/2006/relationships/slide" Target="slides/slide303.xml"/><Relationship Id="rId515" Type="http://schemas.openxmlformats.org/officeDocument/2006/relationships/tableStyles" Target="tableStyles.xml"/><Relationship Id="rId47" Type="http://schemas.openxmlformats.org/officeDocument/2006/relationships/slide" Target="slides/slide42.xml"/><Relationship Id="rId89" Type="http://schemas.openxmlformats.org/officeDocument/2006/relationships/slide" Target="slides/slide84.xml"/><Relationship Id="rId112" Type="http://schemas.openxmlformats.org/officeDocument/2006/relationships/slide" Target="slides/slide107.xml"/><Relationship Id="rId154" Type="http://schemas.openxmlformats.org/officeDocument/2006/relationships/slide" Target="slides/slide149.xml"/><Relationship Id="rId361" Type="http://schemas.openxmlformats.org/officeDocument/2006/relationships/slide" Target="slides/slide356.xml"/><Relationship Id="rId196" Type="http://schemas.openxmlformats.org/officeDocument/2006/relationships/slide" Target="slides/slide191.xml"/><Relationship Id="rId417" Type="http://schemas.openxmlformats.org/officeDocument/2006/relationships/slide" Target="slides/slide412.xml"/><Relationship Id="rId459" Type="http://schemas.openxmlformats.org/officeDocument/2006/relationships/slide" Target="slides/slide454.xml"/><Relationship Id="rId16" Type="http://schemas.openxmlformats.org/officeDocument/2006/relationships/slide" Target="slides/slide11.xml"/><Relationship Id="rId221" Type="http://schemas.openxmlformats.org/officeDocument/2006/relationships/slide" Target="slides/slide216.xml"/><Relationship Id="rId263" Type="http://schemas.openxmlformats.org/officeDocument/2006/relationships/slide" Target="slides/slide258.xml"/><Relationship Id="rId319" Type="http://schemas.openxmlformats.org/officeDocument/2006/relationships/slide" Target="slides/slide314.xml"/><Relationship Id="rId470" Type="http://schemas.openxmlformats.org/officeDocument/2006/relationships/slide" Target="slides/slide465.xml"/><Relationship Id="rId58" Type="http://schemas.openxmlformats.org/officeDocument/2006/relationships/slide" Target="slides/slide53.xml"/><Relationship Id="rId123" Type="http://schemas.openxmlformats.org/officeDocument/2006/relationships/slide" Target="slides/slide118.xml"/><Relationship Id="rId330" Type="http://schemas.openxmlformats.org/officeDocument/2006/relationships/slide" Target="slides/slide325.xml"/><Relationship Id="rId165" Type="http://schemas.openxmlformats.org/officeDocument/2006/relationships/slide" Target="slides/slide160.xml"/><Relationship Id="rId372" Type="http://schemas.openxmlformats.org/officeDocument/2006/relationships/slide" Target="slides/slide367.xml"/><Relationship Id="rId428" Type="http://schemas.openxmlformats.org/officeDocument/2006/relationships/slide" Target="slides/slide423.xml"/><Relationship Id="rId232" Type="http://schemas.openxmlformats.org/officeDocument/2006/relationships/slide" Target="slides/slide227.xml"/><Relationship Id="rId274" Type="http://schemas.openxmlformats.org/officeDocument/2006/relationships/slide" Target="slides/slide269.xml"/><Relationship Id="rId481" Type="http://schemas.openxmlformats.org/officeDocument/2006/relationships/slide" Target="slides/slide476.xml"/><Relationship Id="rId27" Type="http://schemas.openxmlformats.org/officeDocument/2006/relationships/slide" Target="slides/slide22.xml"/><Relationship Id="rId69" Type="http://schemas.openxmlformats.org/officeDocument/2006/relationships/slide" Target="slides/slide64.xml"/><Relationship Id="rId134" Type="http://schemas.openxmlformats.org/officeDocument/2006/relationships/slide" Target="slides/slide129.xml"/><Relationship Id="rId80" Type="http://schemas.openxmlformats.org/officeDocument/2006/relationships/slide" Target="slides/slide75.xml"/><Relationship Id="rId176" Type="http://schemas.openxmlformats.org/officeDocument/2006/relationships/slide" Target="slides/slide171.xml"/><Relationship Id="rId341" Type="http://schemas.openxmlformats.org/officeDocument/2006/relationships/slide" Target="slides/slide336.xml"/><Relationship Id="rId383" Type="http://schemas.openxmlformats.org/officeDocument/2006/relationships/slide" Target="slides/slide378.xml"/><Relationship Id="rId439" Type="http://schemas.openxmlformats.org/officeDocument/2006/relationships/slide" Target="slides/slide434.xml"/><Relationship Id="rId201" Type="http://schemas.openxmlformats.org/officeDocument/2006/relationships/slide" Target="slides/slide196.xml"/><Relationship Id="rId243" Type="http://schemas.openxmlformats.org/officeDocument/2006/relationships/slide" Target="slides/slide238.xml"/><Relationship Id="rId285" Type="http://schemas.openxmlformats.org/officeDocument/2006/relationships/slide" Target="slides/slide280.xml"/><Relationship Id="rId450" Type="http://schemas.openxmlformats.org/officeDocument/2006/relationships/slide" Target="slides/slide445.xml"/><Relationship Id="rId506" Type="http://schemas.openxmlformats.org/officeDocument/2006/relationships/slide" Target="slides/slide501.xml"/><Relationship Id="rId38" Type="http://schemas.openxmlformats.org/officeDocument/2006/relationships/slide" Target="slides/slide33.xml"/><Relationship Id="rId103" Type="http://schemas.openxmlformats.org/officeDocument/2006/relationships/slide" Target="slides/slide98.xml"/><Relationship Id="rId310" Type="http://schemas.openxmlformats.org/officeDocument/2006/relationships/slide" Target="slides/slide305.xml"/><Relationship Id="rId492" Type="http://schemas.openxmlformats.org/officeDocument/2006/relationships/slide" Target="slides/slide487.xml"/><Relationship Id="rId91" Type="http://schemas.openxmlformats.org/officeDocument/2006/relationships/slide" Target="slides/slide86.xml"/><Relationship Id="rId145" Type="http://schemas.openxmlformats.org/officeDocument/2006/relationships/slide" Target="slides/slide140.xml"/><Relationship Id="rId187" Type="http://schemas.openxmlformats.org/officeDocument/2006/relationships/slide" Target="slides/slide182.xml"/><Relationship Id="rId352" Type="http://schemas.openxmlformats.org/officeDocument/2006/relationships/slide" Target="slides/slide347.xml"/><Relationship Id="rId394" Type="http://schemas.openxmlformats.org/officeDocument/2006/relationships/slide" Target="slides/slide389.xml"/><Relationship Id="rId408" Type="http://schemas.openxmlformats.org/officeDocument/2006/relationships/slide" Target="slides/slide403.xml"/><Relationship Id="rId212" Type="http://schemas.openxmlformats.org/officeDocument/2006/relationships/slide" Target="slides/slide207.xml"/><Relationship Id="rId254" Type="http://schemas.openxmlformats.org/officeDocument/2006/relationships/slide" Target="slides/slide249.xml"/><Relationship Id="rId49" Type="http://schemas.openxmlformats.org/officeDocument/2006/relationships/slide" Target="slides/slide44.xml"/><Relationship Id="rId114" Type="http://schemas.openxmlformats.org/officeDocument/2006/relationships/slide" Target="slides/slide109.xml"/><Relationship Id="rId296" Type="http://schemas.openxmlformats.org/officeDocument/2006/relationships/slide" Target="slides/slide291.xml"/><Relationship Id="rId461" Type="http://schemas.openxmlformats.org/officeDocument/2006/relationships/slide" Target="slides/slide456.xml"/><Relationship Id="rId60" Type="http://schemas.openxmlformats.org/officeDocument/2006/relationships/slide" Target="slides/slide55.xml"/><Relationship Id="rId156" Type="http://schemas.openxmlformats.org/officeDocument/2006/relationships/slide" Target="slides/slide151.xml"/><Relationship Id="rId198" Type="http://schemas.openxmlformats.org/officeDocument/2006/relationships/slide" Target="slides/slide193.xml"/><Relationship Id="rId321" Type="http://schemas.openxmlformats.org/officeDocument/2006/relationships/slide" Target="slides/slide316.xml"/><Relationship Id="rId363" Type="http://schemas.openxmlformats.org/officeDocument/2006/relationships/slide" Target="slides/slide358.xml"/><Relationship Id="rId419" Type="http://schemas.openxmlformats.org/officeDocument/2006/relationships/slide" Target="slides/slide414.xml"/><Relationship Id="rId223" Type="http://schemas.openxmlformats.org/officeDocument/2006/relationships/slide" Target="slides/slide218.xml"/><Relationship Id="rId430" Type="http://schemas.openxmlformats.org/officeDocument/2006/relationships/slide" Target="slides/slide425.xml"/><Relationship Id="rId18" Type="http://schemas.openxmlformats.org/officeDocument/2006/relationships/slide" Target="slides/slide13.xml"/><Relationship Id="rId265" Type="http://schemas.openxmlformats.org/officeDocument/2006/relationships/slide" Target="slides/slide260.xml"/><Relationship Id="rId472" Type="http://schemas.openxmlformats.org/officeDocument/2006/relationships/slide" Target="slides/slide467.xml"/><Relationship Id="rId125" Type="http://schemas.openxmlformats.org/officeDocument/2006/relationships/slide" Target="slides/slide120.xml"/><Relationship Id="rId167" Type="http://schemas.openxmlformats.org/officeDocument/2006/relationships/slide" Target="slides/slide162.xml"/><Relationship Id="rId332" Type="http://schemas.openxmlformats.org/officeDocument/2006/relationships/slide" Target="slides/slide327.xml"/><Relationship Id="rId374" Type="http://schemas.openxmlformats.org/officeDocument/2006/relationships/slide" Target="slides/slide369.xml"/><Relationship Id="rId71" Type="http://schemas.openxmlformats.org/officeDocument/2006/relationships/slide" Target="slides/slide66.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76" Type="http://schemas.openxmlformats.org/officeDocument/2006/relationships/slide" Target="slides/slide271.xml"/><Relationship Id="rId441" Type="http://schemas.openxmlformats.org/officeDocument/2006/relationships/slide" Target="slides/slide436.xml"/><Relationship Id="rId483" Type="http://schemas.openxmlformats.org/officeDocument/2006/relationships/slide" Target="slides/slide478.xml"/><Relationship Id="rId40" Type="http://schemas.openxmlformats.org/officeDocument/2006/relationships/slide" Target="slides/slide35.xml"/><Relationship Id="rId136" Type="http://schemas.openxmlformats.org/officeDocument/2006/relationships/slide" Target="slides/slide131.xml"/><Relationship Id="rId178" Type="http://schemas.openxmlformats.org/officeDocument/2006/relationships/slide" Target="slides/slide173.xml"/><Relationship Id="rId301" Type="http://schemas.openxmlformats.org/officeDocument/2006/relationships/slide" Target="slides/slide296.xml"/><Relationship Id="rId343" Type="http://schemas.openxmlformats.org/officeDocument/2006/relationships/slide" Target="slides/slide338.xml"/><Relationship Id="rId82" Type="http://schemas.openxmlformats.org/officeDocument/2006/relationships/slide" Target="slides/slide77.xml"/><Relationship Id="rId203" Type="http://schemas.openxmlformats.org/officeDocument/2006/relationships/slide" Target="slides/slide198.xml"/><Relationship Id="rId385" Type="http://schemas.openxmlformats.org/officeDocument/2006/relationships/slide" Target="slides/slide380.xml"/><Relationship Id="rId245" Type="http://schemas.openxmlformats.org/officeDocument/2006/relationships/slide" Target="slides/slide240.xml"/><Relationship Id="rId287" Type="http://schemas.openxmlformats.org/officeDocument/2006/relationships/slide" Target="slides/slide282.xml"/><Relationship Id="rId410" Type="http://schemas.openxmlformats.org/officeDocument/2006/relationships/slide" Target="slides/slide405.xml"/><Relationship Id="rId452" Type="http://schemas.openxmlformats.org/officeDocument/2006/relationships/slide" Target="slides/slide447.xml"/><Relationship Id="rId494" Type="http://schemas.openxmlformats.org/officeDocument/2006/relationships/slide" Target="slides/slide489.xml"/><Relationship Id="rId508" Type="http://schemas.openxmlformats.org/officeDocument/2006/relationships/slide" Target="slides/slide503.xml"/><Relationship Id="rId105" Type="http://schemas.openxmlformats.org/officeDocument/2006/relationships/slide" Target="slides/slide100.xml"/><Relationship Id="rId147" Type="http://schemas.openxmlformats.org/officeDocument/2006/relationships/slide" Target="slides/slide142.xml"/><Relationship Id="rId312" Type="http://schemas.openxmlformats.org/officeDocument/2006/relationships/slide" Target="slides/slide307.xml"/><Relationship Id="rId354" Type="http://schemas.openxmlformats.org/officeDocument/2006/relationships/slide" Target="slides/slide349.xml"/><Relationship Id="rId51" Type="http://schemas.openxmlformats.org/officeDocument/2006/relationships/slide" Target="slides/slide46.xml"/><Relationship Id="rId93" Type="http://schemas.openxmlformats.org/officeDocument/2006/relationships/slide" Target="slides/slide88.xml"/><Relationship Id="rId189" Type="http://schemas.openxmlformats.org/officeDocument/2006/relationships/slide" Target="slides/slide184.xml"/><Relationship Id="rId396" Type="http://schemas.openxmlformats.org/officeDocument/2006/relationships/slide" Target="slides/slide391.xml"/><Relationship Id="rId214" Type="http://schemas.openxmlformats.org/officeDocument/2006/relationships/slide" Target="slides/slide209.xml"/><Relationship Id="rId256" Type="http://schemas.openxmlformats.org/officeDocument/2006/relationships/slide" Target="slides/slide251.xml"/><Relationship Id="rId298" Type="http://schemas.openxmlformats.org/officeDocument/2006/relationships/slide" Target="slides/slide293.xml"/><Relationship Id="rId421" Type="http://schemas.openxmlformats.org/officeDocument/2006/relationships/slide" Target="slides/slide416.xml"/><Relationship Id="rId463" Type="http://schemas.openxmlformats.org/officeDocument/2006/relationships/slide" Target="slides/slide458.xml"/><Relationship Id="rId116" Type="http://schemas.openxmlformats.org/officeDocument/2006/relationships/slide" Target="slides/slide111.xml"/><Relationship Id="rId158" Type="http://schemas.openxmlformats.org/officeDocument/2006/relationships/slide" Target="slides/slide153.xml"/><Relationship Id="rId323" Type="http://schemas.openxmlformats.org/officeDocument/2006/relationships/slide" Target="slides/slide318.xml"/><Relationship Id="rId20" Type="http://schemas.openxmlformats.org/officeDocument/2006/relationships/slide" Target="slides/slide15.xml"/><Relationship Id="rId62" Type="http://schemas.openxmlformats.org/officeDocument/2006/relationships/slide" Target="slides/slide57.xml"/><Relationship Id="rId365" Type="http://schemas.openxmlformats.org/officeDocument/2006/relationships/slide" Target="slides/slide360.xml"/><Relationship Id="rId225" Type="http://schemas.openxmlformats.org/officeDocument/2006/relationships/slide" Target="slides/slide220.xml"/><Relationship Id="rId267" Type="http://schemas.openxmlformats.org/officeDocument/2006/relationships/slide" Target="slides/slide262.xml"/><Relationship Id="rId432" Type="http://schemas.openxmlformats.org/officeDocument/2006/relationships/slide" Target="slides/slide427.xml"/><Relationship Id="rId474" Type="http://schemas.openxmlformats.org/officeDocument/2006/relationships/slide" Target="slides/slide469.xml"/><Relationship Id="rId127" Type="http://schemas.openxmlformats.org/officeDocument/2006/relationships/slide" Target="slides/slide122.xml"/><Relationship Id="rId31" Type="http://schemas.openxmlformats.org/officeDocument/2006/relationships/slide" Target="slides/slide26.xml"/><Relationship Id="rId73" Type="http://schemas.openxmlformats.org/officeDocument/2006/relationships/slide" Target="slides/slide68.xml"/><Relationship Id="rId169" Type="http://schemas.openxmlformats.org/officeDocument/2006/relationships/slide" Target="slides/slide164.xml"/><Relationship Id="rId334" Type="http://schemas.openxmlformats.org/officeDocument/2006/relationships/slide" Target="slides/slide329.xml"/><Relationship Id="rId376" Type="http://schemas.openxmlformats.org/officeDocument/2006/relationships/slide" Target="slides/slide371.xml"/><Relationship Id="rId4" Type="http://schemas.openxmlformats.org/officeDocument/2006/relationships/slideMaster" Target="slideMasters/slideMaster1.xml"/><Relationship Id="rId180" Type="http://schemas.openxmlformats.org/officeDocument/2006/relationships/slide" Target="slides/slide175.xml"/><Relationship Id="rId236" Type="http://schemas.openxmlformats.org/officeDocument/2006/relationships/slide" Target="slides/slide231.xml"/><Relationship Id="rId278" Type="http://schemas.openxmlformats.org/officeDocument/2006/relationships/slide" Target="slides/slide273.xml"/><Relationship Id="rId401" Type="http://schemas.openxmlformats.org/officeDocument/2006/relationships/slide" Target="slides/slide396.xml"/><Relationship Id="rId443" Type="http://schemas.openxmlformats.org/officeDocument/2006/relationships/slide" Target="slides/slide438.xml"/><Relationship Id="rId303" Type="http://schemas.openxmlformats.org/officeDocument/2006/relationships/slide" Target="slides/slide298.xml"/><Relationship Id="rId485" Type="http://schemas.openxmlformats.org/officeDocument/2006/relationships/slide" Target="slides/slide480.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slide" Target="slides/slide382.xml"/><Relationship Id="rId510" Type="http://schemas.openxmlformats.org/officeDocument/2006/relationships/notesMaster" Target="notesMasters/notesMaster1.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412" Type="http://schemas.openxmlformats.org/officeDocument/2006/relationships/slide" Target="slides/slide407.xml"/><Relationship Id="rId107" Type="http://schemas.openxmlformats.org/officeDocument/2006/relationships/slide" Target="slides/slide102.xml"/><Relationship Id="rId289" Type="http://schemas.openxmlformats.org/officeDocument/2006/relationships/slide" Target="slides/slide284.xml"/><Relationship Id="rId454" Type="http://schemas.openxmlformats.org/officeDocument/2006/relationships/slide" Target="slides/slide449.xml"/><Relationship Id="rId496" Type="http://schemas.openxmlformats.org/officeDocument/2006/relationships/slide" Target="slides/slide491.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398" Type="http://schemas.openxmlformats.org/officeDocument/2006/relationships/slide" Target="slides/slide393.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423" Type="http://schemas.openxmlformats.org/officeDocument/2006/relationships/slide" Target="slides/slide418.xml"/><Relationship Id="rId258" Type="http://schemas.openxmlformats.org/officeDocument/2006/relationships/slide" Target="slides/slide253.xml"/><Relationship Id="rId465" Type="http://schemas.openxmlformats.org/officeDocument/2006/relationships/slide" Target="slides/slide460.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slide" Target="slides/slide362.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434" Type="http://schemas.openxmlformats.org/officeDocument/2006/relationships/slide" Target="slides/slide429.xml"/><Relationship Id="rId476" Type="http://schemas.openxmlformats.org/officeDocument/2006/relationships/slide" Target="slides/slide471.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501" Type="http://schemas.openxmlformats.org/officeDocument/2006/relationships/slide" Target="slides/slide496.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378" Type="http://schemas.openxmlformats.org/officeDocument/2006/relationships/slide" Target="slides/slide373.xml"/><Relationship Id="rId403" Type="http://schemas.openxmlformats.org/officeDocument/2006/relationships/slide" Target="slides/slide398.xml"/><Relationship Id="rId6" Type="http://schemas.openxmlformats.org/officeDocument/2006/relationships/slide" Target="slides/slide1.xml"/><Relationship Id="rId238" Type="http://schemas.openxmlformats.org/officeDocument/2006/relationships/slide" Target="slides/slide233.xml"/><Relationship Id="rId445" Type="http://schemas.openxmlformats.org/officeDocument/2006/relationships/slide" Target="slides/slide440.xml"/><Relationship Id="rId487" Type="http://schemas.openxmlformats.org/officeDocument/2006/relationships/slide" Target="slides/slide482.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512" Type="http://schemas.openxmlformats.org/officeDocument/2006/relationships/presProps" Target="presProps.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389" Type="http://schemas.openxmlformats.org/officeDocument/2006/relationships/slide" Target="slides/slide384.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414" Type="http://schemas.openxmlformats.org/officeDocument/2006/relationships/slide" Target="slides/slide409.xml"/><Relationship Id="rId456" Type="http://schemas.openxmlformats.org/officeDocument/2006/relationships/slide" Target="slides/slide451.xml"/><Relationship Id="rId498" Type="http://schemas.openxmlformats.org/officeDocument/2006/relationships/slide" Target="slides/slide493.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162" Type="http://schemas.openxmlformats.org/officeDocument/2006/relationships/slide" Target="slides/slide157.xml"/><Relationship Id="rId218" Type="http://schemas.openxmlformats.org/officeDocument/2006/relationships/slide" Target="slides/slide213.xml"/><Relationship Id="rId425" Type="http://schemas.openxmlformats.org/officeDocument/2006/relationships/slide" Target="slides/slide420.xml"/><Relationship Id="rId467" Type="http://schemas.openxmlformats.org/officeDocument/2006/relationships/slide" Target="slides/slide462.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slide" Target="slides/slide364.xml"/><Relationship Id="rId173" Type="http://schemas.openxmlformats.org/officeDocument/2006/relationships/slide" Target="slides/slide168.xml"/><Relationship Id="rId229" Type="http://schemas.openxmlformats.org/officeDocument/2006/relationships/slide" Target="slides/slide224.xml"/><Relationship Id="rId380" Type="http://schemas.openxmlformats.org/officeDocument/2006/relationships/slide" Target="slides/slide375.xml"/><Relationship Id="rId436" Type="http://schemas.openxmlformats.org/officeDocument/2006/relationships/slide" Target="slides/slide431.xml"/><Relationship Id="rId240" Type="http://schemas.openxmlformats.org/officeDocument/2006/relationships/slide" Target="slides/slide235.xml"/><Relationship Id="rId478" Type="http://schemas.openxmlformats.org/officeDocument/2006/relationships/slide" Target="slides/slide473.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503" Type="http://schemas.openxmlformats.org/officeDocument/2006/relationships/slide" Target="slides/slide498.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391" Type="http://schemas.openxmlformats.org/officeDocument/2006/relationships/slide" Target="slides/slide386.xml"/><Relationship Id="rId405" Type="http://schemas.openxmlformats.org/officeDocument/2006/relationships/slide" Target="slides/slide400.xml"/><Relationship Id="rId447" Type="http://schemas.openxmlformats.org/officeDocument/2006/relationships/slide" Target="slides/slide442.xml"/><Relationship Id="rId251" Type="http://schemas.openxmlformats.org/officeDocument/2006/relationships/slide" Target="slides/slide246.xml"/><Relationship Id="rId489" Type="http://schemas.openxmlformats.org/officeDocument/2006/relationships/slide" Target="slides/slide484.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514" Type="http://schemas.openxmlformats.org/officeDocument/2006/relationships/theme" Target="theme/theme1.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416" Type="http://schemas.openxmlformats.org/officeDocument/2006/relationships/slide" Target="slides/slide411.xml"/><Relationship Id="rId220" Type="http://schemas.openxmlformats.org/officeDocument/2006/relationships/slide" Target="slides/slide215.xml"/><Relationship Id="rId458" Type="http://schemas.openxmlformats.org/officeDocument/2006/relationships/slide" Target="slides/slide453.xml"/><Relationship Id="rId15" Type="http://schemas.openxmlformats.org/officeDocument/2006/relationships/slide" Target="slides/slide10.xml"/><Relationship Id="rId57" Type="http://schemas.openxmlformats.org/officeDocument/2006/relationships/slide" Target="slides/slide52.xml"/><Relationship Id="rId262" Type="http://schemas.openxmlformats.org/officeDocument/2006/relationships/slide" Target="slides/slide257.xml"/><Relationship Id="rId318" Type="http://schemas.openxmlformats.org/officeDocument/2006/relationships/slide" Target="slides/slide313.xml"/><Relationship Id="rId99" Type="http://schemas.openxmlformats.org/officeDocument/2006/relationships/slide" Target="slides/slide94.xml"/><Relationship Id="rId122" Type="http://schemas.openxmlformats.org/officeDocument/2006/relationships/slide" Target="slides/slide117.xml"/><Relationship Id="rId164" Type="http://schemas.openxmlformats.org/officeDocument/2006/relationships/slide" Target="slides/slide159.xml"/><Relationship Id="rId371" Type="http://schemas.openxmlformats.org/officeDocument/2006/relationships/slide" Target="slides/slide366.xml"/><Relationship Id="rId427" Type="http://schemas.openxmlformats.org/officeDocument/2006/relationships/slide" Target="slides/slide422.xml"/><Relationship Id="rId469" Type="http://schemas.openxmlformats.org/officeDocument/2006/relationships/slide" Target="slides/slide464.xml"/><Relationship Id="rId26" Type="http://schemas.openxmlformats.org/officeDocument/2006/relationships/slide" Target="slides/slide21.xml"/><Relationship Id="rId231" Type="http://schemas.openxmlformats.org/officeDocument/2006/relationships/slide" Target="slides/slide226.xml"/><Relationship Id="rId273" Type="http://schemas.openxmlformats.org/officeDocument/2006/relationships/slide" Target="slides/slide268.xml"/><Relationship Id="rId329" Type="http://schemas.openxmlformats.org/officeDocument/2006/relationships/slide" Target="slides/slide324.xml"/><Relationship Id="rId480" Type="http://schemas.openxmlformats.org/officeDocument/2006/relationships/slide" Target="slides/slide475.xml"/><Relationship Id="rId68" Type="http://schemas.openxmlformats.org/officeDocument/2006/relationships/slide" Target="slides/slide63.xml"/><Relationship Id="rId133" Type="http://schemas.openxmlformats.org/officeDocument/2006/relationships/slide" Target="slides/slide128.xml"/><Relationship Id="rId175" Type="http://schemas.openxmlformats.org/officeDocument/2006/relationships/slide" Target="slides/slide170.xml"/><Relationship Id="rId340" Type="http://schemas.openxmlformats.org/officeDocument/2006/relationships/slide" Target="slides/slide335.xml"/><Relationship Id="rId200" Type="http://schemas.openxmlformats.org/officeDocument/2006/relationships/slide" Target="slides/slide195.xml"/><Relationship Id="rId382" Type="http://schemas.openxmlformats.org/officeDocument/2006/relationships/slide" Target="slides/slide377.xml"/><Relationship Id="rId438" Type="http://schemas.openxmlformats.org/officeDocument/2006/relationships/slide" Target="slides/slide433.xml"/><Relationship Id="rId242" Type="http://schemas.openxmlformats.org/officeDocument/2006/relationships/slide" Target="slides/slide237.xml"/><Relationship Id="rId284" Type="http://schemas.openxmlformats.org/officeDocument/2006/relationships/slide" Target="slides/slide279.xml"/><Relationship Id="rId491" Type="http://schemas.openxmlformats.org/officeDocument/2006/relationships/slide" Target="slides/slide486.xml"/><Relationship Id="rId505" Type="http://schemas.openxmlformats.org/officeDocument/2006/relationships/slide" Target="slides/slide500.xml"/><Relationship Id="rId37" Type="http://schemas.openxmlformats.org/officeDocument/2006/relationships/slide" Target="slides/slide32.xml"/><Relationship Id="rId79" Type="http://schemas.openxmlformats.org/officeDocument/2006/relationships/slide" Target="slides/slide74.xml"/><Relationship Id="rId102" Type="http://schemas.openxmlformats.org/officeDocument/2006/relationships/slide" Target="slides/slide97.xml"/><Relationship Id="rId144" Type="http://schemas.openxmlformats.org/officeDocument/2006/relationships/slide" Target="slides/slide139.xml"/><Relationship Id="rId90" Type="http://schemas.openxmlformats.org/officeDocument/2006/relationships/slide" Target="slides/slide85.xml"/><Relationship Id="rId186" Type="http://schemas.openxmlformats.org/officeDocument/2006/relationships/slide" Target="slides/slide181.xml"/><Relationship Id="rId351" Type="http://schemas.openxmlformats.org/officeDocument/2006/relationships/slide" Target="slides/slide346.xml"/><Relationship Id="rId393" Type="http://schemas.openxmlformats.org/officeDocument/2006/relationships/slide" Target="slides/slide388.xml"/><Relationship Id="rId407" Type="http://schemas.openxmlformats.org/officeDocument/2006/relationships/slide" Target="slides/slide402.xml"/><Relationship Id="rId449" Type="http://schemas.openxmlformats.org/officeDocument/2006/relationships/slide" Target="slides/slide444.xml"/><Relationship Id="rId211" Type="http://schemas.openxmlformats.org/officeDocument/2006/relationships/slide" Target="slides/slide206.xml"/><Relationship Id="rId253" Type="http://schemas.openxmlformats.org/officeDocument/2006/relationships/slide" Target="slides/slide248.xml"/><Relationship Id="rId295" Type="http://schemas.openxmlformats.org/officeDocument/2006/relationships/slide" Target="slides/slide290.xml"/><Relationship Id="rId309" Type="http://schemas.openxmlformats.org/officeDocument/2006/relationships/slide" Target="slides/slide304.xml"/><Relationship Id="rId460" Type="http://schemas.openxmlformats.org/officeDocument/2006/relationships/slide" Target="slides/slide455.xml"/><Relationship Id="rId516" Type="http://schemas.microsoft.com/office/2015/10/relationships/revisionInfo" Target="revisionInfo.xml"/><Relationship Id="rId48" Type="http://schemas.openxmlformats.org/officeDocument/2006/relationships/slide" Target="slides/slide43.xml"/><Relationship Id="rId113" Type="http://schemas.openxmlformats.org/officeDocument/2006/relationships/slide" Target="slides/slide108.xml"/><Relationship Id="rId320" Type="http://schemas.openxmlformats.org/officeDocument/2006/relationships/slide" Target="slides/slide315.xml"/><Relationship Id="rId155" Type="http://schemas.openxmlformats.org/officeDocument/2006/relationships/slide" Target="slides/slide150.xml"/><Relationship Id="rId197" Type="http://schemas.openxmlformats.org/officeDocument/2006/relationships/slide" Target="slides/slide192.xml"/><Relationship Id="rId362" Type="http://schemas.openxmlformats.org/officeDocument/2006/relationships/slide" Target="slides/slide357.xml"/><Relationship Id="rId418" Type="http://schemas.openxmlformats.org/officeDocument/2006/relationships/slide" Target="slides/slide413.xml"/><Relationship Id="rId222" Type="http://schemas.openxmlformats.org/officeDocument/2006/relationships/slide" Target="slides/slide217.xml"/><Relationship Id="rId264" Type="http://schemas.openxmlformats.org/officeDocument/2006/relationships/slide" Target="slides/slide259.xml"/><Relationship Id="rId471" Type="http://schemas.openxmlformats.org/officeDocument/2006/relationships/slide" Target="slides/slide466.xml"/><Relationship Id="rId17" Type="http://schemas.openxmlformats.org/officeDocument/2006/relationships/slide" Target="slides/slide12.xml"/><Relationship Id="rId59" Type="http://schemas.openxmlformats.org/officeDocument/2006/relationships/slide" Target="slides/slide54.xml"/><Relationship Id="rId124" Type="http://schemas.openxmlformats.org/officeDocument/2006/relationships/slide" Target="slides/slide119.xml"/><Relationship Id="rId70" Type="http://schemas.openxmlformats.org/officeDocument/2006/relationships/slide" Target="slides/slide65.xml"/><Relationship Id="rId166" Type="http://schemas.openxmlformats.org/officeDocument/2006/relationships/slide" Target="slides/slide161.xml"/><Relationship Id="rId331" Type="http://schemas.openxmlformats.org/officeDocument/2006/relationships/slide" Target="slides/slide326.xml"/><Relationship Id="rId373" Type="http://schemas.openxmlformats.org/officeDocument/2006/relationships/slide" Target="slides/slide368.xml"/><Relationship Id="rId429" Type="http://schemas.openxmlformats.org/officeDocument/2006/relationships/slide" Target="slides/slide424.xml"/><Relationship Id="rId1" Type="http://schemas.openxmlformats.org/officeDocument/2006/relationships/customXml" Target="../customXml/item1.xml"/><Relationship Id="rId233" Type="http://schemas.openxmlformats.org/officeDocument/2006/relationships/slide" Target="slides/slide228.xml"/><Relationship Id="rId440" Type="http://schemas.openxmlformats.org/officeDocument/2006/relationships/slide" Target="slides/slide435.xml"/><Relationship Id="rId28" Type="http://schemas.openxmlformats.org/officeDocument/2006/relationships/slide" Target="slides/slide23.xml"/><Relationship Id="rId275" Type="http://schemas.openxmlformats.org/officeDocument/2006/relationships/slide" Target="slides/slide270.xml"/><Relationship Id="rId300" Type="http://schemas.openxmlformats.org/officeDocument/2006/relationships/slide" Target="slides/slide295.xml"/><Relationship Id="rId482" Type="http://schemas.openxmlformats.org/officeDocument/2006/relationships/slide" Target="slides/slide477.xml"/><Relationship Id="rId81" Type="http://schemas.openxmlformats.org/officeDocument/2006/relationships/slide" Target="slides/slide76.xml"/><Relationship Id="rId135" Type="http://schemas.openxmlformats.org/officeDocument/2006/relationships/slide" Target="slides/slide130.xml"/><Relationship Id="rId177" Type="http://schemas.openxmlformats.org/officeDocument/2006/relationships/slide" Target="slides/slide172.xml"/><Relationship Id="rId342" Type="http://schemas.openxmlformats.org/officeDocument/2006/relationships/slide" Target="slides/slide337.xml"/><Relationship Id="rId384" Type="http://schemas.openxmlformats.org/officeDocument/2006/relationships/slide" Target="slides/slide379.xml"/><Relationship Id="rId202" Type="http://schemas.openxmlformats.org/officeDocument/2006/relationships/slide" Target="slides/slide197.xml"/><Relationship Id="rId244" Type="http://schemas.openxmlformats.org/officeDocument/2006/relationships/slide" Target="slides/slide239.xml"/><Relationship Id="rId39" Type="http://schemas.openxmlformats.org/officeDocument/2006/relationships/slide" Target="slides/slide34.xml"/><Relationship Id="rId286" Type="http://schemas.openxmlformats.org/officeDocument/2006/relationships/slide" Target="slides/slide281.xml"/><Relationship Id="rId451" Type="http://schemas.openxmlformats.org/officeDocument/2006/relationships/slide" Target="slides/slide446.xml"/><Relationship Id="rId493" Type="http://schemas.openxmlformats.org/officeDocument/2006/relationships/slide" Target="slides/slide488.xml"/><Relationship Id="rId507" Type="http://schemas.openxmlformats.org/officeDocument/2006/relationships/slide" Target="slides/slide502.xml"/><Relationship Id="rId50" Type="http://schemas.openxmlformats.org/officeDocument/2006/relationships/slide" Target="slides/slide45.xml"/><Relationship Id="rId104" Type="http://schemas.openxmlformats.org/officeDocument/2006/relationships/slide" Target="slides/slide99.xml"/><Relationship Id="rId146" Type="http://schemas.openxmlformats.org/officeDocument/2006/relationships/slide" Target="slides/slide141.xml"/><Relationship Id="rId188" Type="http://schemas.openxmlformats.org/officeDocument/2006/relationships/slide" Target="slides/slide183.xml"/><Relationship Id="rId311" Type="http://schemas.openxmlformats.org/officeDocument/2006/relationships/slide" Target="slides/slide306.xml"/><Relationship Id="rId353" Type="http://schemas.openxmlformats.org/officeDocument/2006/relationships/slide" Target="slides/slide348.xml"/><Relationship Id="rId395" Type="http://schemas.openxmlformats.org/officeDocument/2006/relationships/slide" Target="slides/slide390.xml"/><Relationship Id="rId409" Type="http://schemas.openxmlformats.org/officeDocument/2006/relationships/slide" Target="slides/slide404.xml"/><Relationship Id="rId92" Type="http://schemas.openxmlformats.org/officeDocument/2006/relationships/slide" Target="slides/slide87.xml"/><Relationship Id="rId213" Type="http://schemas.openxmlformats.org/officeDocument/2006/relationships/slide" Target="slides/slide208.xml"/><Relationship Id="rId420" Type="http://schemas.openxmlformats.org/officeDocument/2006/relationships/slide" Target="slides/slide415.xml"/><Relationship Id="rId255" Type="http://schemas.openxmlformats.org/officeDocument/2006/relationships/slide" Target="slides/slide250.xml"/><Relationship Id="rId297" Type="http://schemas.openxmlformats.org/officeDocument/2006/relationships/slide" Target="slides/slide292.xml"/><Relationship Id="rId462" Type="http://schemas.openxmlformats.org/officeDocument/2006/relationships/slide" Target="slides/slide457.xml"/><Relationship Id="rId115" Type="http://schemas.openxmlformats.org/officeDocument/2006/relationships/slide" Target="slides/slide110.xml"/><Relationship Id="rId157" Type="http://schemas.openxmlformats.org/officeDocument/2006/relationships/slide" Target="slides/slide152.xml"/><Relationship Id="rId322" Type="http://schemas.openxmlformats.org/officeDocument/2006/relationships/slide" Target="slides/slide317.xml"/><Relationship Id="rId364" Type="http://schemas.openxmlformats.org/officeDocument/2006/relationships/slide" Target="slides/slide359.xml"/><Relationship Id="rId61" Type="http://schemas.openxmlformats.org/officeDocument/2006/relationships/slide" Target="slides/slide56.xml"/><Relationship Id="rId199" Type="http://schemas.openxmlformats.org/officeDocument/2006/relationships/slide" Target="slides/slide194.xml"/><Relationship Id="rId19" Type="http://schemas.openxmlformats.org/officeDocument/2006/relationships/slide" Target="slides/slide14.xml"/><Relationship Id="rId224" Type="http://schemas.openxmlformats.org/officeDocument/2006/relationships/slide" Target="slides/slide219.xml"/><Relationship Id="rId266" Type="http://schemas.openxmlformats.org/officeDocument/2006/relationships/slide" Target="slides/slide261.xml"/><Relationship Id="rId431" Type="http://schemas.openxmlformats.org/officeDocument/2006/relationships/slide" Target="slides/slide426.xml"/><Relationship Id="rId473" Type="http://schemas.openxmlformats.org/officeDocument/2006/relationships/slide" Target="slides/slide468.xml"/><Relationship Id="rId30" Type="http://schemas.openxmlformats.org/officeDocument/2006/relationships/slide" Target="slides/slide25.xml"/><Relationship Id="rId126" Type="http://schemas.openxmlformats.org/officeDocument/2006/relationships/slide" Target="slides/slide121.xml"/><Relationship Id="rId168" Type="http://schemas.openxmlformats.org/officeDocument/2006/relationships/slide" Target="slides/slide163.xml"/><Relationship Id="rId333" Type="http://schemas.openxmlformats.org/officeDocument/2006/relationships/slide" Target="slides/slide328.xml"/><Relationship Id="rId72" Type="http://schemas.openxmlformats.org/officeDocument/2006/relationships/slide" Target="slides/slide67.xml"/><Relationship Id="rId375" Type="http://schemas.openxmlformats.org/officeDocument/2006/relationships/slide" Target="slides/slide370.xml"/><Relationship Id="rId3" Type="http://schemas.openxmlformats.org/officeDocument/2006/relationships/customXml" Target="../customXml/item3.xml"/><Relationship Id="rId235" Type="http://schemas.openxmlformats.org/officeDocument/2006/relationships/slide" Target="slides/slide230.xml"/><Relationship Id="rId277" Type="http://schemas.openxmlformats.org/officeDocument/2006/relationships/slide" Target="slides/slide272.xml"/><Relationship Id="rId400" Type="http://schemas.openxmlformats.org/officeDocument/2006/relationships/slide" Target="slides/slide395.xml"/><Relationship Id="rId442" Type="http://schemas.openxmlformats.org/officeDocument/2006/relationships/slide" Target="slides/slide437.xml"/><Relationship Id="rId484" Type="http://schemas.openxmlformats.org/officeDocument/2006/relationships/slide" Target="slides/slide479.xml"/><Relationship Id="rId137" Type="http://schemas.openxmlformats.org/officeDocument/2006/relationships/slide" Target="slides/slide132.xml"/><Relationship Id="rId302" Type="http://schemas.openxmlformats.org/officeDocument/2006/relationships/slide" Target="slides/slide297.xml"/><Relationship Id="rId344" Type="http://schemas.openxmlformats.org/officeDocument/2006/relationships/slide" Target="slides/slide339.xml"/><Relationship Id="rId41" Type="http://schemas.openxmlformats.org/officeDocument/2006/relationships/slide" Target="slides/slide36.xml"/><Relationship Id="rId83" Type="http://schemas.openxmlformats.org/officeDocument/2006/relationships/slide" Target="slides/slide78.xml"/><Relationship Id="rId179" Type="http://schemas.openxmlformats.org/officeDocument/2006/relationships/slide" Target="slides/slide174.xml"/><Relationship Id="rId386" Type="http://schemas.openxmlformats.org/officeDocument/2006/relationships/slide" Target="slides/slide381.xml"/><Relationship Id="rId190" Type="http://schemas.openxmlformats.org/officeDocument/2006/relationships/slide" Target="slides/slide185.xml"/><Relationship Id="rId204" Type="http://schemas.openxmlformats.org/officeDocument/2006/relationships/slide" Target="slides/slide199.xml"/><Relationship Id="rId246" Type="http://schemas.openxmlformats.org/officeDocument/2006/relationships/slide" Target="slides/slide241.xml"/><Relationship Id="rId288" Type="http://schemas.openxmlformats.org/officeDocument/2006/relationships/slide" Target="slides/slide283.xml"/><Relationship Id="rId411" Type="http://schemas.openxmlformats.org/officeDocument/2006/relationships/slide" Target="slides/slide406.xml"/><Relationship Id="rId453" Type="http://schemas.openxmlformats.org/officeDocument/2006/relationships/slide" Target="slides/slide448.xml"/><Relationship Id="rId509" Type="http://schemas.openxmlformats.org/officeDocument/2006/relationships/slide" Target="slides/slide504.xml"/><Relationship Id="rId106" Type="http://schemas.openxmlformats.org/officeDocument/2006/relationships/slide" Target="slides/slide101.xml"/><Relationship Id="rId313" Type="http://schemas.openxmlformats.org/officeDocument/2006/relationships/slide" Target="slides/slide308.xml"/><Relationship Id="rId495" Type="http://schemas.openxmlformats.org/officeDocument/2006/relationships/slide" Target="slides/slide490.xml"/><Relationship Id="rId10" Type="http://schemas.openxmlformats.org/officeDocument/2006/relationships/slide" Target="slides/slide5.xml"/><Relationship Id="rId52" Type="http://schemas.openxmlformats.org/officeDocument/2006/relationships/slide" Target="slides/slide47.xml"/><Relationship Id="rId94" Type="http://schemas.openxmlformats.org/officeDocument/2006/relationships/slide" Target="slides/slide89.xml"/><Relationship Id="rId148" Type="http://schemas.openxmlformats.org/officeDocument/2006/relationships/slide" Target="slides/slide143.xml"/><Relationship Id="rId355" Type="http://schemas.openxmlformats.org/officeDocument/2006/relationships/slide" Target="slides/slide350.xml"/><Relationship Id="rId397" Type="http://schemas.openxmlformats.org/officeDocument/2006/relationships/slide" Target="slides/slide392.xml"/><Relationship Id="rId215" Type="http://schemas.openxmlformats.org/officeDocument/2006/relationships/slide" Target="slides/slide210.xml"/><Relationship Id="rId257" Type="http://schemas.openxmlformats.org/officeDocument/2006/relationships/slide" Target="slides/slide252.xml"/><Relationship Id="rId422" Type="http://schemas.openxmlformats.org/officeDocument/2006/relationships/slide" Target="slides/slide417.xml"/><Relationship Id="rId464" Type="http://schemas.openxmlformats.org/officeDocument/2006/relationships/slide" Target="slides/slide459.xml"/><Relationship Id="rId299" Type="http://schemas.openxmlformats.org/officeDocument/2006/relationships/slide" Target="slides/slide29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340140B-7C41-948A-CA5D-BE175FB3CFD9}"/>
              </a:ext>
            </a:extLst>
          </p:cNvPr>
          <p:cNvSpPr>
            <a:spLocks noGrp="1"/>
          </p:cNvSpPr>
          <p:nvPr>
            <p:ph type="hdr" sz="quarter"/>
          </p:nvPr>
        </p:nvSpPr>
        <p:spPr>
          <a:xfrm>
            <a:off x="1" y="0"/>
            <a:ext cx="4310882" cy="343285"/>
          </a:xfrm>
          <a:prstGeom prst="rect">
            <a:avLst/>
          </a:prstGeom>
        </p:spPr>
        <p:txBody>
          <a:bodyPr vert="horz" lIns="91870" tIns="45935" rIns="91870" bIns="45935"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7DE8893B-29EA-9DD3-AD0F-DBEDEEBCF4AB}"/>
              </a:ext>
            </a:extLst>
          </p:cNvPr>
          <p:cNvSpPr>
            <a:spLocks noGrp="1"/>
          </p:cNvSpPr>
          <p:nvPr>
            <p:ph type="dt" sz="quarter" idx="1"/>
          </p:nvPr>
        </p:nvSpPr>
        <p:spPr>
          <a:xfrm>
            <a:off x="5632485" y="0"/>
            <a:ext cx="4310882" cy="343285"/>
          </a:xfrm>
          <a:prstGeom prst="rect">
            <a:avLst/>
          </a:prstGeom>
        </p:spPr>
        <p:txBody>
          <a:bodyPr vert="horz" lIns="91870" tIns="45935" rIns="91870" bIns="45935" rtlCol="0"/>
          <a:lstStyle>
            <a:lvl1pPr algn="r">
              <a:defRPr sz="1200"/>
            </a:lvl1pPr>
          </a:lstStyle>
          <a:p>
            <a:fld id="{1229D9EB-A861-48B3-AF09-8FC203D7A263}" type="datetimeFigureOut">
              <a:rPr kumimoji="1" lang="ja-JP" altLang="en-US" smtClean="0"/>
              <a:t>2024/3/8</a:t>
            </a:fld>
            <a:endParaRPr kumimoji="1" lang="ja-JP" altLang="en-US"/>
          </a:p>
        </p:txBody>
      </p:sp>
      <p:sp>
        <p:nvSpPr>
          <p:cNvPr id="4" name="フッター プレースホルダー 3">
            <a:extLst>
              <a:ext uri="{FF2B5EF4-FFF2-40B4-BE49-F238E27FC236}">
                <a16:creationId xmlns:a16="http://schemas.microsoft.com/office/drawing/2014/main" id="{272470F4-8043-5966-8415-696CF3931A50}"/>
              </a:ext>
            </a:extLst>
          </p:cNvPr>
          <p:cNvSpPr>
            <a:spLocks noGrp="1"/>
          </p:cNvSpPr>
          <p:nvPr>
            <p:ph type="ftr" sz="quarter" idx="2"/>
          </p:nvPr>
        </p:nvSpPr>
        <p:spPr>
          <a:xfrm>
            <a:off x="1" y="6514716"/>
            <a:ext cx="4310882" cy="343285"/>
          </a:xfrm>
          <a:prstGeom prst="rect">
            <a:avLst/>
          </a:prstGeom>
        </p:spPr>
        <p:txBody>
          <a:bodyPr vert="horz" lIns="91870" tIns="45935" rIns="91870" bIns="45935"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849AFBB-AE3D-51C3-D93F-8EBCCA5BAB80}"/>
              </a:ext>
            </a:extLst>
          </p:cNvPr>
          <p:cNvSpPr>
            <a:spLocks noGrp="1"/>
          </p:cNvSpPr>
          <p:nvPr>
            <p:ph type="sldNum" sz="quarter" idx="3"/>
          </p:nvPr>
        </p:nvSpPr>
        <p:spPr>
          <a:xfrm>
            <a:off x="5632485" y="6514716"/>
            <a:ext cx="4310882" cy="343285"/>
          </a:xfrm>
          <a:prstGeom prst="rect">
            <a:avLst/>
          </a:prstGeom>
        </p:spPr>
        <p:txBody>
          <a:bodyPr vert="horz" lIns="91870" tIns="45935" rIns="91870" bIns="45935" rtlCol="0" anchor="b"/>
          <a:lstStyle>
            <a:lvl1pPr algn="r">
              <a:defRPr sz="1200"/>
            </a:lvl1pPr>
          </a:lstStyle>
          <a:p>
            <a:fld id="{1EDD3190-4453-4BD6-80EF-D3A5BA28D5C0}" type="slidenum">
              <a:rPr kumimoji="1" lang="ja-JP" altLang="en-US" smtClean="0"/>
              <a:t>‹#›</a:t>
            </a:fld>
            <a:endParaRPr kumimoji="1" lang="ja-JP" altLang="en-US"/>
          </a:p>
        </p:txBody>
      </p:sp>
    </p:spTree>
    <p:extLst>
      <p:ext uri="{BB962C8B-B14F-4D97-AF65-F5344CB8AC3E}">
        <p14:creationId xmlns:p14="http://schemas.microsoft.com/office/powerpoint/2010/main" val="665193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309798" cy="344091"/>
          </a:xfrm>
          <a:prstGeom prst="rect">
            <a:avLst/>
          </a:prstGeom>
        </p:spPr>
        <p:txBody>
          <a:bodyPr vert="horz" lIns="91870" tIns="45935" rIns="91870" bIns="45935"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3590" y="0"/>
            <a:ext cx="4309798" cy="344091"/>
          </a:xfrm>
          <a:prstGeom prst="rect">
            <a:avLst/>
          </a:prstGeom>
        </p:spPr>
        <p:txBody>
          <a:bodyPr vert="horz" lIns="91870" tIns="45935" rIns="91870" bIns="45935" rtlCol="0"/>
          <a:lstStyle>
            <a:lvl1pPr algn="r">
              <a:defRPr sz="1200"/>
            </a:lvl1pPr>
          </a:lstStyle>
          <a:p>
            <a:fld id="{08E052BD-CF96-47A5-9F66-5A8DA8384699}" type="datetimeFigureOut">
              <a:rPr kumimoji="1" lang="ja-JP" altLang="en-US" smtClean="0"/>
              <a:t>2024/3/8</a:t>
            </a:fld>
            <a:endParaRPr kumimoji="1" lang="ja-JP" altLang="en-US"/>
          </a:p>
        </p:txBody>
      </p:sp>
      <p:sp>
        <p:nvSpPr>
          <p:cNvPr id="4" name="スライド イメージ プレースホルダー 3"/>
          <p:cNvSpPr>
            <a:spLocks noGrp="1" noRot="1" noChangeAspect="1"/>
          </p:cNvSpPr>
          <p:nvPr>
            <p:ph type="sldImg" idx="2"/>
          </p:nvPr>
        </p:nvSpPr>
        <p:spPr>
          <a:xfrm>
            <a:off x="2917825" y="858838"/>
            <a:ext cx="4110038" cy="2312987"/>
          </a:xfrm>
          <a:prstGeom prst="rect">
            <a:avLst/>
          </a:prstGeom>
          <a:noFill/>
          <a:ln w="12700">
            <a:solidFill>
              <a:prstClr val="black"/>
            </a:solidFill>
          </a:ln>
        </p:spPr>
        <p:txBody>
          <a:bodyPr vert="horz" lIns="91870" tIns="45935" rIns="91870" bIns="45935" rtlCol="0" anchor="ctr"/>
          <a:lstStyle/>
          <a:p>
            <a:endParaRPr lang="ja-JP" altLang="en-US"/>
          </a:p>
        </p:txBody>
      </p:sp>
      <p:sp>
        <p:nvSpPr>
          <p:cNvPr id="5" name="ノート プレースホルダー 4"/>
          <p:cNvSpPr>
            <a:spLocks noGrp="1"/>
          </p:cNvSpPr>
          <p:nvPr>
            <p:ph type="body" sz="quarter" idx="3"/>
          </p:nvPr>
        </p:nvSpPr>
        <p:spPr>
          <a:xfrm>
            <a:off x="994570" y="3300413"/>
            <a:ext cx="7956550" cy="2700338"/>
          </a:xfrm>
          <a:prstGeom prst="rect">
            <a:avLst/>
          </a:prstGeom>
        </p:spPr>
        <p:txBody>
          <a:bodyPr vert="horz" lIns="91870" tIns="45935" rIns="91870" bIns="4593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513910"/>
            <a:ext cx="4309798" cy="344091"/>
          </a:xfrm>
          <a:prstGeom prst="rect">
            <a:avLst/>
          </a:prstGeom>
        </p:spPr>
        <p:txBody>
          <a:bodyPr vert="horz" lIns="91870" tIns="45935" rIns="91870" bIns="4593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3590" y="6513910"/>
            <a:ext cx="4309798" cy="344091"/>
          </a:xfrm>
          <a:prstGeom prst="rect">
            <a:avLst/>
          </a:prstGeom>
        </p:spPr>
        <p:txBody>
          <a:bodyPr vert="horz" lIns="91870" tIns="45935" rIns="91870" bIns="45935" rtlCol="0" anchor="b"/>
          <a:lstStyle>
            <a:lvl1pPr algn="r">
              <a:defRPr sz="1200"/>
            </a:lvl1pPr>
          </a:lstStyle>
          <a:p>
            <a:fld id="{7D95702B-A176-47F2-94B3-59C819DD5A0E}" type="slidenum">
              <a:rPr kumimoji="1" lang="ja-JP" altLang="en-US" smtClean="0"/>
              <a:t>‹#›</a:t>
            </a:fld>
            <a:endParaRPr kumimoji="1" lang="ja-JP" altLang="en-US"/>
          </a:p>
        </p:txBody>
      </p:sp>
    </p:spTree>
    <p:extLst>
      <p:ext uri="{BB962C8B-B14F-4D97-AF65-F5344CB8AC3E}">
        <p14:creationId xmlns:p14="http://schemas.microsoft.com/office/powerpoint/2010/main" val="2112340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3" Type="http://schemas.openxmlformats.org/officeDocument/2006/relationships/hyperlink" Target="https://www.soumu.go.jp/main_sosiki/joho_tsusin/security/glossary/03.html#si12" TargetMode="External"/><Relationship Id="rId2" Type="http://schemas.openxmlformats.org/officeDocument/2006/relationships/slide" Target="../slides/slide175.xml"/><Relationship Id="rId1" Type="http://schemas.openxmlformats.org/officeDocument/2006/relationships/notesMaster" Target="../notesMasters/notesMaster1.xml"/><Relationship Id="rId6" Type="http://schemas.openxmlformats.org/officeDocument/2006/relationships/hyperlink" Target="https://www.soumu.go.jp/main_sosiki/joho_tsusin/security/glossary/03.html#si02" TargetMode="External"/><Relationship Id="rId5" Type="http://schemas.openxmlformats.org/officeDocument/2006/relationships/hyperlink" Target="https://www.soumu.go.jp/main_sosiki/joho_tsusin/security/glossary/05.html#ne02" TargetMode="External"/><Relationship Id="rId4" Type="http://schemas.openxmlformats.org/officeDocument/2006/relationships/hyperlink" Target="https://www.soumu.go.jp/main_sosiki/joho_tsusin/security/glossary/03.html#si11" TargetMode="Externa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a:t>
            </a:r>
            <a:r>
              <a:rPr kumimoji="1" lang="en-US" altLang="ja-JP" dirty="0"/>
              <a:t>13:00</a:t>
            </a:r>
          </a:p>
          <a:p>
            <a:r>
              <a:rPr kumimoji="1" lang="ja-JP" altLang="en-US" dirty="0"/>
              <a:t>令和</a:t>
            </a:r>
            <a:r>
              <a:rPr kumimoji="1" lang="en-US" altLang="ja-JP" dirty="0"/>
              <a:t>5</a:t>
            </a:r>
            <a:r>
              <a:rPr kumimoji="1" lang="ja-JP" altLang="en-US" dirty="0"/>
              <a:t>年度　中小企業サイバーセキュリティ対策 継続支援事業</a:t>
            </a:r>
            <a:endParaRPr kumimoji="1" lang="en-US" altLang="ja-JP" dirty="0"/>
          </a:p>
          <a:p>
            <a:endParaRPr kumimoji="1" lang="en-US" altLang="ja-JP" dirty="0"/>
          </a:p>
          <a:p>
            <a:r>
              <a:rPr kumimoji="1" lang="ja-JP" altLang="en-US" dirty="0"/>
              <a:t>テーマ</a:t>
            </a:r>
            <a:endParaRPr kumimoji="1" lang="en-US" altLang="ja-JP" dirty="0"/>
          </a:p>
          <a:p>
            <a:r>
              <a:rPr kumimoji="1" lang="ja-JP" altLang="en-US" dirty="0"/>
              <a:t>サイバーセキュリティを取り巻く環境および中小企業に求められるサイバーセキュリティ対策</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a:t>
            </a:fld>
            <a:endParaRPr kumimoji="1" lang="ja-JP" altLang="en-US"/>
          </a:p>
        </p:txBody>
      </p:sp>
    </p:spTree>
    <p:extLst>
      <p:ext uri="{BB962C8B-B14F-4D97-AF65-F5344CB8AC3E}">
        <p14:creationId xmlns:p14="http://schemas.microsoft.com/office/powerpoint/2010/main" val="4212071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13:39</a:t>
            </a:r>
          </a:p>
          <a:p>
            <a:r>
              <a:rPr kumimoji="1" lang="ja-JP" altLang="en-US" dirty="0"/>
              <a:t>累積時間：</a:t>
            </a:r>
            <a:r>
              <a:rPr kumimoji="1" lang="en-US" altLang="ja-JP" dirty="0"/>
              <a:t>00:39</a:t>
            </a:r>
          </a:p>
          <a:p>
            <a:endParaRPr kumimoji="1" lang="en-US" altLang="ja-JP" dirty="0"/>
          </a:p>
          <a:p>
            <a:r>
              <a:rPr kumimoji="1" lang="ja-JP" altLang="en-US" dirty="0"/>
              <a:t>経営者が認識するべき</a:t>
            </a:r>
            <a:r>
              <a:rPr kumimoji="1" lang="en-US" altLang="ja-JP" dirty="0"/>
              <a:t>3</a:t>
            </a:r>
            <a:r>
              <a:rPr kumimoji="1" lang="ja-JP" altLang="en-US" dirty="0"/>
              <a:t>原則について</a:t>
            </a:r>
            <a:endParaRPr kumimoji="1" lang="en-US" altLang="ja-JP" dirty="0"/>
          </a:p>
          <a:p>
            <a:endParaRPr kumimoji="1" lang="en-US" altLang="ja-JP" dirty="0"/>
          </a:p>
          <a:p>
            <a:r>
              <a:rPr kumimoji="1" lang="ja-JP" altLang="en-US" dirty="0"/>
              <a:t>１．リーダーシップ</a:t>
            </a:r>
            <a:endParaRPr kumimoji="1" lang="en-US" altLang="ja-JP" dirty="0"/>
          </a:p>
          <a:p>
            <a:r>
              <a:rPr kumimoji="1" lang="ja-JP" altLang="en-US" dirty="0"/>
              <a:t>　経営者はリーダーシップをとってサイバー攻撃のリスクと企業への影響を考慮したサイバーセキュリティ対策を推進するとともに、企業の事業継続のためのセキュリティ投資を実施するべきである。</a:t>
            </a:r>
            <a:endParaRPr kumimoji="1" lang="en-US" altLang="ja-JP" dirty="0"/>
          </a:p>
          <a:p>
            <a:r>
              <a:rPr kumimoji="1" lang="ja-JP" altLang="en-US" dirty="0"/>
              <a:t>　　　</a:t>
            </a:r>
            <a:endParaRPr kumimoji="1" lang="en-US" altLang="ja-JP" dirty="0"/>
          </a:p>
          <a:p>
            <a:r>
              <a:rPr kumimoji="1" lang="ja-JP" altLang="en-US" dirty="0"/>
              <a:t>２．サプライチェーン</a:t>
            </a:r>
            <a:endParaRPr kumimoji="1" lang="en-US" altLang="ja-JP" dirty="0"/>
          </a:p>
          <a:p>
            <a:r>
              <a:rPr kumimoji="1" lang="ja-JP" altLang="en-US" dirty="0"/>
              <a:t>　自社のサイバーセキュリティ対策にとどまらず、従来型の部品調達などの形態や規模にとどまらないクラウドサービスの利用等のデジタル環境を介した外部とのつながりのすべてを含むサプライチェーン全体を意識し、総合的なサイバーセキュリティ対策を実施するべきである。</a:t>
            </a:r>
            <a:endParaRPr kumimoji="1" lang="en-US" altLang="ja-JP" dirty="0"/>
          </a:p>
          <a:p>
            <a:endParaRPr kumimoji="1" lang="en-US" altLang="ja-JP" dirty="0"/>
          </a:p>
          <a:p>
            <a:r>
              <a:rPr kumimoji="1" lang="ja-JP" altLang="en-US" dirty="0"/>
              <a:t>３．コミュニケーション</a:t>
            </a:r>
            <a:endParaRPr kumimoji="1" lang="en-US" altLang="ja-JP" dirty="0"/>
          </a:p>
          <a:p>
            <a:r>
              <a:rPr kumimoji="1" lang="ja-JP" altLang="en-US" dirty="0"/>
              <a:t>　社外の利害関係者、（株主や顧客）、社内の関係者、（セキュリティ担当者、事業担当責任者）に事業継続に加えてサイバーセキュリティ対策に関する情報開示を行うことで信頼関係を構築し、インシデント発生時にもコミュニケーションが円滑に進むよう備えるべきである。</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10</a:t>
            </a:fld>
            <a:endParaRPr kumimoji="1" lang="ja-JP" altLang="en-US"/>
          </a:p>
        </p:txBody>
      </p:sp>
    </p:spTree>
    <p:extLst>
      <p:ext uri="{BB962C8B-B14F-4D97-AF65-F5344CB8AC3E}">
        <p14:creationId xmlns:p14="http://schemas.microsoft.com/office/powerpoint/2010/main" val="14369511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0D196-961C-9F18-604C-6B267599D4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159307-9600-A6C4-F18E-81AF9E904BE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7B1C186-AB2A-99BA-E7C9-363F0554D864}"/>
              </a:ext>
            </a:extLst>
          </p:cNvPr>
          <p:cNvSpPr>
            <a:spLocks noGrp="1"/>
          </p:cNvSpPr>
          <p:nvPr>
            <p:ph type="body" idx="1"/>
          </p:nvPr>
        </p:nvSpPr>
        <p:spPr/>
        <p:txBody>
          <a:bodyPr/>
          <a:lstStyle/>
          <a:p>
            <a:r>
              <a:rPr kumimoji="1" lang="ja-JP" altLang="en-US"/>
              <a:t>目標：</a:t>
            </a:r>
            <a:r>
              <a:rPr kumimoji="1" lang="en-US" altLang="ja-JP"/>
              <a:t>13:55</a:t>
            </a:r>
          </a:p>
          <a:p>
            <a:r>
              <a:rPr kumimoji="1" lang="ja-JP" altLang="en-US"/>
              <a:t>累計：</a:t>
            </a:r>
            <a:r>
              <a:rPr kumimoji="1" lang="en-US" altLang="ja-JP"/>
              <a:t>0:55</a:t>
            </a:r>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n-ea"/>
                <a:ea typeface="+mn-ea"/>
                <a:cs typeface="+mn-cs"/>
              </a:rPr>
              <a:t>　顧客視点で新たな価値を創造するためには、製品やサービス、業務の変革が必要です。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n-ea"/>
                <a:ea typeface="+mn-ea"/>
                <a:cs typeface="+mn-cs"/>
              </a:rPr>
              <a:t>また、デジタル技術（</a:t>
            </a:r>
            <a:r>
              <a:rPr kumimoji="1" lang="en-US" altLang="ja-JP" sz="1200" b="0" i="0" u="none" strike="noStrike" kern="1200" cap="none" spc="0" normalizeH="0" baseline="0" noProof="0">
                <a:ln>
                  <a:noFill/>
                </a:ln>
                <a:solidFill>
                  <a:prstClr val="black"/>
                </a:solidFill>
                <a:effectLst/>
                <a:uLnTx/>
                <a:uFillTx/>
                <a:latin typeface="+mn-ea"/>
                <a:ea typeface="+mn-ea"/>
                <a:cs typeface="+mn-cs"/>
              </a:rPr>
              <a:t>IoT</a:t>
            </a:r>
            <a:r>
              <a:rPr kumimoji="1" lang="ja-JP" altLang="en-US" sz="1200" b="0" i="0" u="none" strike="noStrike" kern="1200" cap="none" spc="0" normalizeH="0" baseline="0" noProof="0">
                <a:ln>
                  <a:noFill/>
                </a:ln>
                <a:solidFill>
                  <a:prstClr val="black"/>
                </a:solidFill>
                <a:effectLst/>
                <a:uLnTx/>
                <a:uFillTx/>
                <a:latin typeface="+mn-ea"/>
                <a:ea typeface="+mn-ea"/>
                <a:cs typeface="+mn-cs"/>
              </a:rPr>
              <a:t>、ビッグデータ、ロボット、</a:t>
            </a:r>
            <a:r>
              <a:rPr kumimoji="1" lang="en-US" altLang="ja-JP" sz="1200" b="0" i="0" u="none" strike="noStrike" kern="1200" cap="none" spc="0" normalizeH="0" baseline="0" noProof="0">
                <a:ln>
                  <a:noFill/>
                </a:ln>
                <a:solidFill>
                  <a:prstClr val="black"/>
                </a:solidFill>
                <a:effectLst/>
                <a:uLnTx/>
                <a:uFillTx/>
                <a:latin typeface="+mn-ea"/>
                <a:ea typeface="+mn-ea"/>
                <a:cs typeface="+mn-cs"/>
              </a:rPr>
              <a:t>AI</a:t>
            </a:r>
            <a:r>
              <a:rPr kumimoji="1" lang="ja-JP" altLang="en-US" sz="1200" b="0" i="0" u="none" strike="noStrike" kern="1200" cap="none" spc="0" normalizeH="0" baseline="0" noProof="0">
                <a:ln>
                  <a:noFill/>
                </a:ln>
                <a:solidFill>
                  <a:prstClr val="black"/>
                </a:solidFill>
                <a:effectLst/>
                <a:uLnTx/>
                <a:uFillTx/>
                <a:latin typeface="+mn-ea"/>
                <a:ea typeface="+mn-ea"/>
                <a:cs typeface="+mn-cs"/>
              </a:rPr>
              <a:t>など）を用いてデータを活用していくことが大切です。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ここでは、データ活用の流れを簡単に紹介します。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データの収集</a:t>
            </a:r>
            <a:br>
              <a:rPr lang="en-US" altLang="ja-JP" sz="1200">
                <a:solidFill>
                  <a:srgbClr val="374151"/>
                </a:solidFill>
                <a:latin typeface="メイリオ" panose="020B0604030504040204" pitchFamily="50" charset="-128"/>
                <a:ea typeface="メイリオ" panose="020B0604030504040204" pitchFamily="50" charset="-128"/>
              </a:rPr>
            </a:br>
            <a:r>
              <a:rPr lang="en-US" altLang="ja-JP" sz="1200">
                <a:solidFill>
                  <a:srgbClr val="374151"/>
                </a:solidFill>
                <a:latin typeface="メイリオ" panose="020B0604030504040204" pitchFamily="50" charset="-128"/>
                <a:ea typeface="メイリオ" panose="020B0604030504040204" pitchFamily="50" charset="-128"/>
              </a:rPr>
              <a:t>IoT</a:t>
            </a:r>
            <a:r>
              <a:rPr lang="ja-JP" altLang="en-US" sz="1200">
                <a:solidFill>
                  <a:srgbClr val="374151"/>
                </a:solidFill>
                <a:latin typeface="メイリオ" panose="020B0604030504040204" pitchFamily="50" charset="-128"/>
                <a:ea typeface="メイリオ" panose="020B0604030504040204" pitchFamily="50" charset="-128"/>
              </a:rPr>
              <a:t>やセンサー、カメラなどの機器を用いて情報を収集する。</a:t>
            </a:r>
            <a:br>
              <a:rPr lang="en-US" altLang="ja-JP" sz="1200">
                <a:solidFill>
                  <a:srgbClr val="374151"/>
                </a:solidFill>
                <a:latin typeface="メイリオ" panose="020B0604030504040204" pitchFamily="50" charset="-128"/>
                <a:ea typeface="メイリオ" panose="020B0604030504040204" pitchFamily="50" charset="-128"/>
              </a:rPr>
            </a:br>
            <a:endParaRPr lang="en-US" altLang="ja-JP" sz="120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データの蓄積</a:t>
            </a:r>
            <a:br>
              <a:rPr lang="en-US" altLang="ja-JP" sz="1200">
                <a:solidFill>
                  <a:srgbClr val="374151"/>
                </a:solidFill>
                <a:latin typeface="メイリオ" panose="020B0604030504040204" pitchFamily="50" charset="-128"/>
                <a:ea typeface="メイリオ" panose="020B0604030504040204" pitchFamily="50" charset="-128"/>
              </a:rPr>
            </a:br>
            <a:r>
              <a:rPr lang="ja-JP" altLang="en-US" sz="1200">
                <a:solidFill>
                  <a:srgbClr val="374151"/>
                </a:solidFill>
                <a:latin typeface="メイリオ" panose="020B0604030504040204" pitchFamily="50" charset="-128"/>
                <a:ea typeface="メイリオ" panose="020B0604030504040204" pitchFamily="50" charset="-128"/>
              </a:rPr>
              <a:t>収集した膨大なデータ（ビックデータ）を集積する。</a:t>
            </a:r>
            <a:br>
              <a:rPr lang="en-US" altLang="ja-JP" sz="1200">
                <a:solidFill>
                  <a:srgbClr val="374151"/>
                </a:solidFill>
                <a:latin typeface="メイリオ" panose="020B0604030504040204" pitchFamily="50" charset="-128"/>
                <a:ea typeface="メイリオ" panose="020B0604030504040204" pitchFamily="50" charset="-128"/>
              </a:rPr>
            </a:br>
            <a:endParaRPr lang="en-US" altLang="ja-JP" sz="120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データの解析</a:t>
            </a:r>
            <a:br>
              <a:rPr lang="en-US" altLang="ja-JP" sz="1200">
                <a:solidFill>
                  <a:srgbClr val="374151"/>
                </a:solidFill>
                <a:latin typeface="メイリオ" panose="020B0604030504040204" pitchFamily="50" charset="-128"/>
                <a:ea typeface="メイリオ" panose="020B0604030504040204" pitchFamily="50" charset="-128"/>
              </a:rPr>
            </a:br>
            <a:r>
              <a:rPr lang="en-US" altLang="ja-JP" sz="1200">
                <a:solidFill>
                  <a:srgbClr val="374151"/>
                </a:solidFill>
                <a:latin typeface="メイリオ" panose="020B0604030504040204" pitchFamily="50" charset="-128"/>
                <a:ea typeface="メイリオ" panose="020B0604030504040204" pitchFamily="50" charset="-128"/>
              </a:rPr>
              <a:t>AI</a:t>
            </a:r>
            <a:r>
              <a:rPr lang="ja-JP" altLang="en-US" sz="1200">
                <a:solidFill>
                  <a:srgbClr val="374151"/>
                </a:solidFill>
                <a:latin typeface="メイリオ" panose="020B0604030504040204" pitchFamily="50" charset="-128"/>
                <a:ea typeface="メイリオ" panose="020B0604030504040204" pitchFamily="50" charset="-128"/>
              </a:rPr>
              <a:t>を用いてデータを解析する。</a:t>
            </a:r>
            <a:br>
              <a:rPr lang="en-US" altLang="ja-JP" sz="1200">
                <a:solidFill>
                  <a:srgbClr val="374151"/>
                </a:solidFill>
                <a:latin typeface="メイリオ" panose="020B0604030504040204" pitchFamily="50" charset="-128"/>
                <a:ea typeface="メイリオ" panose="020B0604030504040204" pitchFamily="50" charset="-128"/>
              </a:rPr>
            </a:br>
            <a:endParaRPr lang="en-US" altLang="ja-JP" sz="120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解析結果の反映</a:t>
            </a:r>
            <a:br>
              <a:rPr lang="en-US" altLang="ja-JP" sz="1200">
                <a:solidFill>
                  <a:srgbClr val="374151"/>
                </a:solidFill>
                <a:latin typeface="メイリオ" panose="020B0604030504040204" pitchFamily="50" charset="-128"/>
                <a:ea typeface="メイリオ" panose="020B0604030504040204" pitchFamily="50" charset="-128"/>
              </a:rPr>
            </a:br>
            <a:r>
              <a:rPr lang="ja-JP" altLang="en-US" sz="1200">
                <a:solidFill>
                  <a:srgbClr val="374151"/>
                </a:solidFill>
                <a:latin typeface="メイリオ" panose="020B0604030504040204" pitchFamily="50" charset="-128"/>
                <a:ea typeface="メイリオ" panose="020B0604030504040204" pitchFamily="50" charset="-128"/>
              </a:rPr>
              <a:t>解析の結果を基に改革を進める。</a:t>
            </a:r>
            <a:endParaRPr lang="en-US" altLang="ja-JP" sz="1200">
              <a:solidFill>
                <a:srgbClr val="374151"/>
              </a:solidFill>
              <a:latin typeface="メイリオ" panose="020B0604030504040204" pitchFamily="50" charset="-128"/>
              <a:ea typeface="メイリオ" panose="020B0604030504040204" pitchFamily="50" charset="-128"/>
            </a:endParaRPr>
          </a:p>
          <a:p>
            <a:endParaRPr kumimoji="1" lang="en-US" altLang="ja-JP"/>
          </a:p>
        </p:txBody>
      </p:sp>
      <p:sp>
        <p:nvSpPr>
          <p:cNvPr id="4" name="スライド番号プレースホルダー 3">
            <a:extLst>
              <a:ext uri="{FF2B5EF4-FFF2-40B4-BE49-F238E27FC236}">
                <a16:creationId xmlns:a16="http://schemas.microsoft.com/office/drawing/2014/main" id="{74FA21C9-5752-ED10-461B-D196B09AE887}"/>
              </a:ext>
            </a:extLst>
          </p:cNvPr>
          <p:cNvSpPr>
            <a:spLocks noGrp="1"/>
          </p:cNvSpPr>
          <p:nvPr>
            <p:ph type="sldNum" sz="quarter" idx="5"/>
          </p:nvPr>
        </p:nvSpPr>
        <p:spPr/>
        <p:txBody>
          <a:bodyPr/>
          <a:lstStyle/>
          <a:p>
            <a:fld id="{7D95702B-A176-47F2-94B3-59C819DD5A0E}" type="slidenum">
              <a:rPr kumimoji="1" lang="ja-JP" altLang="en-US" smtClean="0"/>
              <a:t>100</a:t>
            </a:fld>
            <a:endParaRPr kumimoji="1" lang="ja-JP" altLang="en-US"/>
          </a:p>
        </p:txBody>
      </p:sp>
    </p:spTree>
    <p:extLst>
      <p:ext uri="{BB962C8B-B14F-4D97-AF65-F5344CB8AC3E}">
        <p14:creationId xmlns:p14="http://schemas.microsoft.com/office/powerpoint/2010/main" val="28707039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BD1F7-E2AB-A638-F9DB-416AC5ED8A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E73C21F-EE00-4EAC-D4A8-2A3F0CF8DC0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98B4C16-9D3E-8F36-AD69-D0B289D02170}"/>
              </a:ext>
            </a:extLst>
          </p:cNvPr>
          <p:cNvSpPr>
            <a:spLocks noGrp="1"/>
          </p:cNvSpPr>
          <p:nvPr>
            <p:ph type="body" idx="1"/>
          </p:nvPr>
        </p:nvSpPr>
        <p:spPr/>
        <p:txBody>
          <a:bodyPr/>
          <a:lstStyle/>
          <a:p>
            <a:r>
              <a:rPr kumimoji="1" lang="ja-JP" altLang="en-US" dirty="0"/>
              <a:t>目標：</a:t>
            </a:r>
            <a:r>
              <a:rPr kumimoji="1" lang="en-US" altLang="ja-JP" dirty="0"/>
              <a:t>13:56</a:t>
            </a:r>
          </a:p>
          <a:p>
            <a:r>
              <a:rPr kumimoji="1" lang="ja-JP" altLang="en-US" dirty="0"/>
              <a:t>累計：</a:t>
            </a:r>
            <a:r>
              <a:rPr kumimoji="1" lang="en-US" altLang="ja-JP" dirty="0"/>
              <a:t>0:56</a:t>
            </a:r>
          </a:p>
          <a:p>
            <a:endParaRPr kumimoji="1" lang="en-US" altLang="ja-JP" b="0" dirty="0"/>
          </a:p>
          <a:p>
            <a:r>
              <a:rPr kumimoji="1" lang="ja-JP" altLang="en-US" b="0" dirty="0"/>
              <a:t>ここでは、「サイバーセキュリティ戦略および関連法令</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」ということで、次の</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つについて解説</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dk1"/>
                </a:solidFill>
                <a:effectLst/>
                <a:latin typeface="+mn-lt"/>
                <a:ea typeface="+mn-ea"/>
                <a:cs typeface="+mn-cs"/>
              </a:rPr>
              <a:t>目的は、</a:t>
            </a:r>
            <a:r>
              <a:rPr kumimoji="1" lang="en-US" altLang="ja-JP" sz="1200" b="0" i="0" kern="1200" dirty="0">
                <a:solidFill>
                  <a:schemeClr val="dk1"/>
                </a:solidFill>
                <a:effectLst/>
                <a:latin typeface="+mn-lt"/>
                <a:ea typeface="+mn-ea"/>
                <a:cs typeface="+mn-cs"/>
              </a:rPr>
              <a:t>NISC</a:t>
            </a:r>
            <a:r>
              <a:rPr kumimoji="1" lang="ja-JP" altLang="en-US" sz="1200" b="0" i="0" kern="1200" dirty="0">
                <a:solidFill>
                  <a:schemeClr val="dk1"/>
                </a:solidFill>
                <a:effectLst/>
                <a:latin typeface="+mn-lt"/>
                <a:ea typeface="+mn-ea"/>
                <a:cs typeface="+mn-cs"/>
              </a:rPr>
              <a:t>によるサイバーセキュリティ戦略を通じて、</a:t>
            </a:r>
            <a:r>
              <a:rPr kumimoji="1" lang="en-US" altLang="ja-JP" sz="1200" b="0" i="0" kern="1200" dirty="0">
                <a:solidFill>
                  <a:schemeClr val="dk1"/>
                </a:solidFill>
                <a:effectLst/>
                <a:latin typeface="+mn-lt"/>
                <a:ea typeface="+mn-ea"/>
                <a:cs typeface="+mn-cs"/>
              </a:rPr>
              <a:t>DX</a:t>
            </a:r>
            <a:r>
              <a:rPr kumimoji="1" lang="ja-JP" altLang="en-US" sz="1200" b="0" i="0" kern="1200" dirty="0">
                <a:solidFill>
                  <a:schemeClr val="dk1"/>
                </a:solidFill>
                <a:effectLst/>
                <a:latin typeface="+mn-lt"/>
                <a:ea typeface="+mn-ea"/>
                <a:cs typeface="+mn-cs"/>
              </a:rPr>
              <a:t>とサイバーセキュリティの確保を同時に推進する重要性について理解することです。</a:t>
            </a:r>
            <a:endParaRPr kumimoji="1" lang="en-US" altLang="ja-JP" sz="1200" b="0" i="0" kern="1200" dirty="0">
              <a:solidFill>
                <a:schemeClr val="dk1"/>
              </a:solidFill>
              <a:effectLst/>
              <a:latin typeface="+mn-lt"/>
              <a:ea typeface="+mn-ea"/>
              <a:cs typeface="+mn-cs"/>
            </a:endParaRPr>
          </a:p>
          <a:p>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NISC</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とは、</a:t>
            </a:r>
          </a:p>
          <a:p>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　　日本語は「内閣サイバーセキュリティセンター」</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1500"/>
              </a:lnSpc>
              <a:spcBef>
                <a:spcPts val="1000"/>
              </a:spcBef>
              <a:spcAft>
                <a:spcPts val="0"/>
              </a:spcAft>
              <a:buClrTx/>
              <a:buSzTx/>
              <a:buFont typeface="Wingdings" panose="05000000000000000000" pitchFamily="2" charset="2"/>
              <a:buNone/>
              <a:tabLst/>
              <a:defRPr/>
            </a:pPr>
            <a:r>
              <a:rPr kumimoji="1" lang="ja-JP" altLang="en-US" sz="1200" dirty="0">
                <a:solidFill>
                  <a:schemeClr val="tx1"/>
                </a:solidFill>
                <a:latin typeface="+mn-ea"/>
                <a:ea typeface="+mn-ea"/>
              </a:rPr>
              <a:t>日本におけるサイバーセキュリティに関する方針や施策について理解すること</a:t>
            </a:r>
            <a:endParaRPr kumimoji="1" lang="en-US" altLang="ja-JP" sz="1200" dirty="0">
              <a:solidFill>
                <a:schemeClr val="tx1"/>
              </a:solidFill>
              <a:latin typeface="+mn-ea"/>
              <a:ea typeface="+mn-ea"/>
            </a:endParaRPr>
          </a:p>
          <a:p>
            <a:pPr marL="0" marR="0" lvl="0" indent="0" algn="l" defTabSz="914400" rtl="0" eaLnBrk="1" fontAlgn="auto" latinLnBrk="0" hangingPunct="1">
              <a:lnSpc>
                <a:spcPts val="1500"/>
              </a:lnSpc>
              <a:spcBef>
                <a:spcPts val="1000"/>
              </a:spcBef>
              <a:spcAft>
                <a:spcPts val="0"/>
              </a:spcAft>
              <a:buClrTx/>
              <a:buSzTx/>
              <a:buFont typeface="Wingdings" panose="05000000000000000000" pitchFamily="2" charset="2"/>
              <a:buNone/>
              <a:tabLst/>
              <a:defRPr/>
            </a:pPr>
            <a:r>
              <a:rPr kumimoji="1" lang="ja-JP" altLang="en-US" sz="1200" dirty="0">
                <a:solidFill>
                  <a:schemeClr val="tx1"/>
                </a:solidFill>
                <a:latin typeface="+mn-ea"/>
                <a:ea typeface="+mn-ea"/>
              </a:rPr>
              <a:t>サイバーセキュリティに関する知識やスキルを身につける必要性について理解すること</a:t>
            </a:r>
          </a:p>
          <a:p>
            <a:pPr marL="0" marR="0" lvl="0" indent="0" algn="l" defTabSz="914400" rtl="0" eaLnBrk="1" fontAlgn="auto" latinLnBrk="0" hangingPunct="1">
              <a:lnSpc>
                <a:spcPts val="1500"/>
              </a:lnSpc>
              <a:spcBef>
                <a:spcPts val="1000"/>
              </a:spcBef>
              <a:spcAft>
                <a:spcPts val="0"/>
              </a:spcAft>
              <a:buClrTx/>
              <a:buSzTx/>
              <a:buFont typeface="Wingdings" panose="05000000000000000000" pitchFamily="2" charset="2"/>
              <a:buNone/>
              <a:tabLst/>
              <a:defRPr/>
            </a:pPr>
            <a:r>
              <a:rPr kumimoji="1" lang="ja-JP" altLang="en-US" sz="1200" dirty="0">
                <a:solidFill>
                  <a:schemeClr val="tx1"/>
                </a:solidFill>
                <a:latin typeface="+mn-ea"/>
                <a:ea typeface="+mn-ea"/>
              </a:rPr>
              <a:t>個人情報関連の法令を理解すること</a:t>
            </a:r>
            <a:endParaRPr kumimoji="1" lang="en-US" altLang="ja-JP" sz="1200" dirty="0">
              <a:solidFill>
                <a:schemeClr val="tx1"/>
              </a:solidFill>
              <a:latin typeface="+mn-ea"/>
              <a:ea typeface="+mn-ea"/>
            </a:endParaRPr>
          </a:p>
          <a:p>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endParaRPr kumimoji="1" lang="en-US" altLang="ja-JP" b="0" dirty="0"/>
          </a:p>
          <a:p>
            <a:endParaRPr kumimoji="1" lang="ja-JP" altLang="en-US" b="0" dirty="0"/>
          </a:p>
        </p:txBody>
      </p:sp>
      <p:sp>
        <p:nvSpPr>
          <p:cNvPr id="4" name="スライド番号プレースホルダー 3">
            <a:extLst>
              <a:ext uri="{FF2B5EF4-FFF2-40B4-BE49-F238E27FC236}">
                <a16:creationId xmlns:a16="http://schemas.microsoft.com/office/drawing/2014/main" id="{93FA629C-308A-C58C-12E0-DC7B7355FE61}"/>
              </a:ext>
            </a:extLst>
          </p:cNvPr>
          <p:cNvSpPr>
            <a:spLocks noGrp="1"/>
          </p:cNvSpPr>
          <p:nvPr>
            <p:ph type="sldNum" sz="quarter" idx="5"/>
          </p:nvPr>
        </p:nvSpPr>
        <p:spPr/>
        <p:txBody>
          <a:bodyPr/>
          <a:lstStyle/>
          <a:p>
            <a:fld id="{7D95702B-A176-47F2-94B3-59C819DD5A0E}" type="slidenum">
              <a:rPr kumimoji="1" lang="ja-JP" altLang="en-US" smtClean="0"/>
              <a:t>101</a:t>
            </a:fld>
            <a:endParaRPr kumimoji="1" lang="ja-JP" altLang="en-US"/>
          </a:p>
        </p:txBody>
      </p:sp>
    </p:spTree>
    <p:extLst>
      <p:ext uri="{BB962C8B-B14F-4D97-AF65-F5344CB8AC3E}">
        <p14:creationId xmlns:p14="http://schemas.microsoft.com/office/powerpoint/2010/main" val="39385709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F5B48-720D-CF68-5404-244D1B7B1E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ECF01AD-49D6-F9F9-EF2E-B380938AAA9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4C8C228-6337-43E1-8F9D-96EEB79EAC2C}"/>
              </a:ext>
            </a:extLst>
          </p:cNvPr>
          <p:cNvSpPr>
            <a:spLocks noGrp="1"/>
          </p:cNvSpPr>
          <p:nvPr>
            <p:ph type="body" idx="1"/>
          </p:nvPr>
        </p:nvSpPr>
        <p:spPr/>
        <p:txBody>
          <a:bodyPr/>
          <a:lstStyle/>
          <a:p>
            <a:r>
              <a:rPr kumimoji="1" lang="ja-JP" altLang="en-US" dirty="0"/>
              <a:t>目標：</a:t>
            </a:r>
            <a:r>
              <a:rPr kumimoji="1" lang="en-US" altLang="ja-JP" dirty="0"/>
              <a:t>13:58</a:t>
            </a:r>
          </a:p>
          <a:p>
            <a:r>
              <a:rPr kumimoji="1" lang="ja-JP" altLang="en-US" dirty="0"/>
              <a:t>累計：</a:t>
            </a:r>
            <a:r>
              <a:rPr kumimoji="1" lang="en-US" altLang="ja-JP" dirty="0"/>
              <a:t>0:58</a:t>
            </a:r>
          </a:p>
          <a:p>
            <a:endParaRPr kumimoji="1" lang="en-US" altLang="ja-JP" dirty="0"/>
          </a:p>
          <a:p>
            <a:pPr algn="l">
              <a:buFont typeface="+mj-lt"/>
              <a:buAutoNum type="arabicPeriod"/>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　</a:t>
            </a:r>
            <a:r>
              <a:rPr lang="ja-JP" altLang="en-US" b="0" i="0" dirty="0">
                <a:solidFill>
                  <a:srgbClr val="374151"/>
                </a:solidFill>
                <a:effectLst/>
                <a:latin typeface="Söhne"/>
              </a:rPr>
              <a:t>サイバーセキュリティ戦略は、国家レベルでのサイバーセキュリティ確保の方針・目標を示す。</a:t>
            </a:r>
          </a:p>
          <a:p>
            <a:pPr algn="l">
              <a:buFont typeface="+mj-lt"/>
              <a:buAutoNum type="arabicPeriod"/>
            </a:pPr>
            <a:r>
              <a:rPr lang="ja-JP" altLang="en-US" b="0" i="0" dirty="0">
                <a:solidFill>
                  <a:srgbClr val="374151"/>
                </a:solidFill>
                <a:effectLst/>
                <a:latin typeface="Söhne"/>
              </a:rPr>
              <a:t>日本では、</a:t>
            </a:r>
            <a:r>
              <a:rPr lang="en-US" altLang="ja-JP" b="0" i="0" dirty="0">
                <a:solidFill>
                  <a:srgbClr val="374151"/>
                </a:solidFill>
                <a:effectLst/>
                <a:latin typeface="Söhne"/>
              </a:rPr>
              <a:t>NISC</a:t>
            </a:r>
            <a:r>
              <a:rPr lang="ja-JP" altLang="en-US" b="0" i="0" dirty="0">
                <a:solidFill>
                  <a:srgbClr val="374151"/>
                </a:solidFill>
                <a:effectLst/>
                <a:latin typeface="Söhne"/>
              </a:rPr>
              <a:t>がこの戦略の策定・実施の総合調整役を果たす。</a:t>
            </a:r>
          </a:p>
          <a:p>
            <a:pPr algn="l">
              <a:buFont typeface="+mj-lt"/>
              <a:buAutoNum type="arabicPeriod"/>
            </a:pPr>
            <a:r>
              <a:rPr lang="en-US" altLang="ja-JP" b="0" i="0" dirty="0">
                <a:solidFill>
                  <a:srgbClr val="374151"/>
                </a:solidFill>
                <a:effectLst/>
                <a:latin typeface="Söhne"/>
              </a:rPr>
              <a:t>2021</a:t>
            </a:r>
            <a:r>
              <a:rPr lang="ja-JP" altLang="en-US" b="0" i="0" dirty="0">
                <a:solidFill>
                  <a:srgbClr val="374151"/>
                </a:solidFill>
                <a:effectLst/>
                <a:latin typeface="Söhne"/>
              </a:rPr>
              <a:t>年</a:t>
            </a:r>
            <a:r>
              <a:rPr lang="en-US" altLang="ja-JP" b="0" i="0" dirty="0">
                <a:solidFill>
                  <a:srgbClr val="374151"/>
                </a:solidFill>
                <a:effectLst/>
                <a:latin typeface="Söhne"/>
              </a:rPr>
              <a:t>9</a:t>
            </a:r>
            <a:r>
              <a:rPr lang="ja-JP" altLang="en-US" b="0" i="0" dirty="0">
                <a:solidFill>
                  <a:srgbClr val="374151"/>
                </a:solidFill>
                <a:effectLst/>
                <a:latin typeface="Söhne"/>
              </a:rPr>
              <a:t>月</a:t>
            </a:r>
            <a:r>
              <a:rPr lang="en-US" altLang="ja-JP" b="0" i="0" dirty="0">
                <a:solidFill>
                  <a:srgbClr val="374151"/>
                </a:solidFill>
                <a:effectLst/>
                <a:latin typeface="Söhne"/>
              </a:rPr>
              <a:t>28</a:t>
            </a:r>
            <a:r>
              <a:rPr lang="ja-JP" altLang="en-US" b="0" i="0" dirty="0">
                <a:solidFill>
                  <a:srgbClr val="374151"/>
                </a:solidFill>
                <a:effectLst/>
                <a:latin typeface="Söhne"/>
              </a:rPr>
              <a:t>日の閣議決定で、次の</a:t>
            </a:r>
            <a:r>
              <a:rPr lang="en-US" altLang="ja-JP" b="0" i="0" dirty="0">
                <a:solidFill>
                  <a:srgbClr val="374151"/>
                </a:solidFill>
                <a:effectLst/>
                <a:latin typeface="Söhne"/>
              </a:rPr>
              <a:t>3</a:t>
            </a:r>
            <a:r>
              <a:rPr lang="ja-JP" altLang="en-US" b="0" i="0" dirty="0">
                <a:solidFill>
                  <a:srgbClr val="374151"/>
                </a:solidFill>
                <a:effectLst/>
                <a:latin typeface="Söhne"/>
              </a:rPr>
              <a:t>年間の施策目標・実施方針が示されている。</a:t>
            </a:r>
          </a:p>
          <a:p>
            <a:pPr algn="l">
              <a:buFont typeface="+mj-lt"/>
              <a:buAutoNum type="arabicPeriod"/>
            </a:pPr>
            <a:r>
              <a:rPr lang="ja-JP" altLang="en-US" b="0" i="0" dirty="0">
                <a:solidFill>
                  <a:srgbClr val="374151"/>
                </a:solidFill>
                <a:effectLst/>
                <a:latin typeface="Söhne"/>
              </a:rPr>
              <a:t>サイバーセキュリティは、現在すべての人々にとって必要とされる時代に。</a:t>
            </a:r>
          </a:p>
          <a:p>
            <a:pPr algn="l">
              <a:buFont typeface="+mj-lt"/>
              <a:buAutoNum type="arabicPeriod"/>
            </a:pPr>
            <a:r>
              <a:rPr lang="ja-JP" altLang="en-US" b="0" i="0" dirty="0">
                <a:solidFill>
                  <a:srgbClr val="374151"/>
                </a:solidFill>
                <a:effectLst/>
                <a:latin typeface="Söhne"/>
              </a:rPr>
              <a:t>デジタル化の進行とともに、すべての主体がサイバー空間に参加する動きがある。</a:t>
            </a:r>
          </a:p>
          <a:p>
            <a:pPr algn="l">
              <a:buFont typeface="+mj-lt"/>
              <a:buAutoNum type="arabicPeriod"/>
            </a:pPr>
            <a:r>
              <a:rPr lang="ja-JP" altLang="en-US" b="0" i="0" dirty="0">
                <a:solidFill>
                  <a:srgbClr val="374151"/>
                </a:solidFill>
                <a:effectLst/>
                <a:latin typeface="Söhne"/>
              </a:rPr>
              <a:t>「誰一人取り残さない」セキュリティ確保が必要。</a:t>
            </a:r>
          </a:p>
          <a:p>
            <a:pPr algn="l">
              <a:buFont typeface="+mj-lt"/>
              <a:buAutoNum type="arabicPeriod"/>
            </a:pPr>
            <a:r>
              <a:rPr lang="ja-JP" altLang="en-US" b="0" i="0" dirty="0">
                <a:solidFill>
                  <a:srgbClr val="374151"/>
                </a:solidFill>
                <a:effectLst/>
                <a:latin typeface="Söhne"/>
              </a:rPr>
              <a:t>戦略では、「自由、公正、かつ安全なサイバー空間」確保のため、</a:t>
            </a:r>
            <a:r>
              <a:rPr lang="en-US" altLang="ja-JP" b="0" i="0" dirty="0">
                <a:solidFill>
                  <a:srgbClr val="374151"/>
                </a:solidFill>
                <a:effectLst/>
                <a:latin typeface="Söhne"/>
              </a:rPr>
              <a:t>3</a:t>
            </a:r>
            <a:r>
              <a:rPr lang="ja-JP" altLang="en-US" b="0" i="0" dirty="0">
                <a:solidFill>
                  <a:srgbClr val="374151"/>
                </a:solidFill>
                <a:effectLst/>
                <a:latin typeface="Söhne"/>
              </a:rPr>
              <a:t>つの方向性をベースに施策推進の方針が示されている。</a:t>
            </a:r>
          </a:p>
          <a:p>
            <a:endParaRPr kumimoji="1" lang="en-US" altLang="ja-JP" dirty="0"/>
          </a:p>
        </p:txBody>
      </p:sp>
      <p:sp>
        <p:nvSpPr>
          <p:cNvPr id="4" name="スライド番号プレースホルダー 3">
            <a:extLst>
              <a:ext uri="{FF2B5EF4-FFF2-40B4-BE49-F238E27FC236}">
                <a16:creationId xmlns:a16="http://schemas.microsoft.com/office/drawing/2014/main" id="{166EF247-2E5B-DA33-E3B4-5384C29D00B5}"/>
              </a:ext>
            </a:extLst>
          </p:cNvPr>
          <p:cNvSpPr>
            <a:spLocks noGrp="1"/>
          </p:cNvSpPr>
          <p:nvPr>
            <p:ph type="sldNum" sz="quarter" idx="5"/>
          </p:nvPr>
        </p:nvSpPr>
        <p:spPr/>
        <p:txBody>
          <a:bodyPr/>
          <a:lstStyle/>
          <a:p>
            <a:fld id="{7D95702B-A176-47F2-94B3-59C819DD5A0E}" type="slidenum">
              <a:rPr kumimoji="1" lang="ja-JP" altLang="en-US" smtClean="0"/>
              <a:t>102</a:t>
            </a:fld>
            <a:endParaRPr kumimoji="1" lang="ja-JP" altLang="en-US"/>
          </a:p>
        </p:txBody>
      </p:sp>
    </p:spTree>
    <p:extLst>
      <p:ext uri="{BB962C8B-B14F-4D97-AF65-F5344CB8AC3E}">
        <p14:creationId xmlns:p14="http://schemas.microsoft.com/office/powerpoint/2010/main" val="36839803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E5646-77E4-07B5-5762-7479BD25EA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4CBFC0-DCE8-7D87-FC6E-1D4F5F9EFE0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E93F784-3FF1-3144-6D07-2CD4F7AE7EAA}"/>
              </a:ext>
            </a:extLst>
          </p:cNvPr>
          <p:cNvSpPr>
            <a:spLocks noGrp="1"/>
          </p:cNvSpPr>
          <p:nvPr>
            <p:ph type="body" idx="1"/>
          </p:nvPr>
        </p:nvSpPr>
        <p:spPr/>
        <p:txBody>
          <a:bodyPr/>
          <a:lstStyle/>
          <a:p>
            <a:r>
              <a:rPr kumimoji="1" lang="ja-JP" altLang="en-US" dirty="0"/>
              <a:t>目標：</a:t>
            </a:r>
            <a:r>
              <a:rPr kumimoji="1" lang="en-US" altLang="ja-JP" dirty="0"/>
              <a:t>14:02</a:t>
            </a:r>
          </a:p>
          <a:p>
            <a:r>
              <a:rPr kumimoji="1" lang="ja-JP" altLang="en-US" dirty="0"/>
              <a:t>累計：</a:t>
            </a:r>
            <a:r>
              <a:rPr kumimoji="1" lang="en-US" altLang="ja-JP" dirty="0"/>
              <a:t>1:02</a:t>
            </a:r>
          </a:p>
          <a:p>
            <a:endParaRPr kumimoji="1" lang="en-US" altLang="ja-JP" dirty="0"/>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経済社会の活力の向上および持続的発展</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～新たな価値創出を支えるサイバーセキュリティの推進～</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国民が安全で安心して暮らせるデジタル社会の実現</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～国民・社会を守る任務を保証～</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国際社会の平和、安定および我が国の安全保障への寄与</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～自由、公正かつ安全なサイバー空間の堅持～</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横断的施策</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　人材育成・確保・活躍推進</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　研究開発の推進</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　全員参加による協働・普及啓発</a:t>
            </a:r>
            <a:endParaRPr lang="en-US" altLang="ja-JP" sz="3200" dirty="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kumimoji="1" lang="en-US" altLang="ja-JP" dirty="0"/>
          </a:p>
          <a:p>
            <a:pPr marL="0" indent="0">
              <a:buFont typeface="Arial" panose="020B0604020202020204" pitchFamily="34" charset="0"/>
              <a:buNone/>
            </a:pPr>
            <a:endParaRPr kumimoji="1" lang="en-US" altLang="ja-JP" dirty="0"/>
          </a:p>
        </p:txBody>
      </p:sp>
      <p:sp>
        <p:nvSpPr>
          <p:cNvPr id="4" name="スライド番号プレースホルダー 3">
            <a:extLst>
              <a:ext uri="{FF2B5EF4-FFF2-40B4-BE49-F238E27FC236}">
                <a16:creationId xmlns:a16="http://schemas.microsoft.com/office/drawing/2014/main" id="{03590D77-CE05-B6D1-5903-94B002F24095}"/>
              </a:ext>
            </a:extLst>
          </p:cNvPr>
          <p:cNvSpPr>
            <a:spLocks noGrp="1"/>
          </p:cNvSpPr>
          <p:nvPr>
            <p:ph type="sldNum" sz="quarter" idx="5"/>
          </p:nvPr>
        </p:nvSpPr>
        <p:spPr/>
        <p:txBody>
          <a:bodyPr/>
          <a:lstStyle/>
          <a:p>
            <a:fld id="{7D95702B-A176-47F2-94B3-59C819DD5A0E}" type="slidenum">
              <a:rPr kumimoji="1" lang="ja-JP" altLang="en-US" smtClean="0"/>
              <a:t>103</a:t>
            </a:fld>
            <a:endParaRPr kumimoji="1" lang="ja-JP" altLang="en-US"/>
          </a:p>
        </p:txBody>
      </p:sp>
    </p:spTree>
    <p:extLst>
      <p:ext uri="{BB962C8B-B14F-4D97-AF65-F5344CB8AC3E}">
        <p14:creationId xmlns:p14="http://schemas.microsoft.com/office/powerpoint/2010/main" val="35992895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69A62-39C5-C50C-D65B-A245B9862F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B8F95F-5AD7-36A1-42E6-BFC07BA30C6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D28A0AA-1B24-015D-7895-3A61A7E0DA98}"/>
              </a:ext>
            </a:extLst>
          </p:cNvPr>
          <p:cNvSpPr>
            <a:spLocks noGrp="1"/>
          </p:cNvSpPr>
          <p:nvPr>
            <p:ph type="body" idx="1"/>
          </p:nvPr>
        </p:nvSpPr>
        <p:spPr/>
        <p:txBody>
          <a:bodyPr/>
          <a:lstStyle/>
          <a:p>
            <a:r>
              <a:rPr kumimoji="1" lang="ja-JP" altLang="en-US" dirty="0"/>
              <a:t>目標：</a:t>
            </a:r>
            <a:r>
              <a:rPr kumimoji="1" lang="en-US" altLang="ja-JP" dirty="0"/>
              <a:t>14:04</a:t>
            </a:r>
          </a:p>
          <a:p>
            <a:r>
              <a:rPr kumimoji="1" lang="ja-JP" altLang="en-US" dirty="0"/>
              <a:t>累計：</a:t>
            </a:r>
            <a:r>
              <a:rPr kumimoji="1" lang="en-US" altLang="ja-JP" dirty="0"/>
              <a:t>1:04</a:t>
            </a:r>
          </a:p>
          <a:p>
            <a:endParaRPr kumimoji="1" lang="en-US" altLang="ja-JP" dirty="0"/>
          </a:p>
          <a:p>
            <a:r>
              <a:rPr kumimoji="1" lang="ja-JP" altLang="en-US" dirty="0"/>
              <a:t>方向性</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highlight>
                  <a:srgbClr val="FFFF00"/>
                </a:highlight>
              </a:rPr>
              <a:t>「経済社会の活力の向上および持続的発展」のためには、「デジタルトランスフォーメーション（</a:t>
            </a:r>
            <a:r>
              <a:rPr kumimoji="1" lang="en-US" altLang="ja-JP" sz="1200" dirty="0">
                <a:highlight>
                  <a:srgbClr val="FFFF00"/>
                </a:highlight>
              </a:rPr>
              <a:t>DX</a:t>
            </a:r>
            <a:r>
              <a:rPr kumimoji="1" lang="ja-JP" altLang="en-US" sz="1200" dirty="0">
                <a:highlight>
                  <a:srgbClr val="FFFF00"/>
                </a:highlight>
              </a:rPr>
              <a:t>）とサイバーセキュリティの同時推進」が必要となります。</a:t>
            </a:r>
          </a:p>
          <a:p>
            <a:endParaRPr kumimoji="1" lang="en-US" altLang="ja-JP" dirty="0"/>
          </a:p>
          <a:p>
            <a:r>
              <a:rPr kumimoji="1" lang="ja-JP" altLang="en-US" dirty="0"/>
              <a:t>課題</a:t>
            </a:r>
            <a:endParaRPr kumimoji="1" lang="en-US" altLang="ja-JP" dirty="0"/>
          </a:p>
          <a:p>
            <a:r>
              <a:rPr kumimoji="1" lang="ja-JP" altLang="en-US" dirty="0"/>
              <a:t>・サイバー空間を構成する技術やデータの信頼性が重要。</a:t>
            </a:r>
            <a:endParaRPr kumimoji="1" lang="en-US" altLang="ja-JP" dirty="0"/>
          </a:p>
          <a:p>
            <a:r>
              <a:rPr kumimoji="1" lang="ja-JP" altLang="en-US" dirty="0"/>
              <a:t>・セキュリティ・バイ・デザインの考慮とデジタルとセキュリティへの投資が重要</a:t>
            </a:r>
            <a:endParaRPr kumimoji="1" lang="en-US" altLang="ja-JP" dirty="0"/>
          </a:p>
          <a:p>
            <a:endParaRPr kumimoji="1" lang="en-US" altLang="ja-JP" dirty="0"/>
          </a:p>
          <a:p>
            <a:r>
              <a:rPr kumimoji="1" lang="ja-JP" altLang="en-US" dirty="0"/>
              <a:t>セキュリティ・バイ・デザイン</a:t>
            </a:r>
            <a:endParaRPr kumimoji="1" lang="en-US" altLang="ja-JP" dirty="0"/>
          </a:p>
          <a:p>
            <a:r>
              <a:rPr kumimoji="1" lang="ja-JP" altLang="en-US" dirty="0"/>
              <a:t>製品の企画、設計段階からのセキュリティを考慮することで、必ず要件定義に含めるようにすること。</a:t>
            </a:r>
            <a:endParaRPr kumimoji="1" lang="en-US" altLang="ja-JP" dirty="0"/>
          </a:p>
          <a:p>
            <a:r>
              <a:rPr kumimoji="1" lang="ja-JP" altLang="en-US" dirty="0"/>
              <a:t>インフラ観点での現場視点だが、非機能要件に含まれるケースもあるが、実際は含まれないケースや、セキュリティは別途考慮。などのケースも多い。</a:t>
            </a:r>
            <a:endParaRPr kumimoji="1" lang="en-US" altLang="ja-JP" dirty="0"/>
          </a:p>
          <a:p>
            <a:endParaRPr kumimoji="1" lang="en-US" altLang="ja-JP" dirty="0"/>
          </a:p>
          <a:p>
            <a:r>
              <a:rPr kumimoji="1" lang="ja-JP" altLang="en-US" dirty="0"/>
              <a:t>セキュリティ基準や規程などを定め、ドキュメント化していると、ベンダーへの依頼は「その基準に合わせて設計する。」という依頼内容で済む。</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FA9C0DC4-7B9D-F5B5-9F4F-C122CEA05012}"/>
              </a:ext>
            </a:extLst>
          </p:cNvPr>
          <p:cNvSpPr>
            <a:spLocks noGrp="1"/>
          </p:cNvSpPr>
          <p:nvPr>
            <p:ph type="sldNum" sz="quarter" idx="5"/>
          </p:nvPr>
        </p:nvSpPr>
        <p:spPr/>
        <p:txBody>
          <a:bodyPr/>
          <a:lstStyle/>
          <a:p>
            <a:fld id="{7D95702B-A176-47F2-94B3-59C819DD5A0E}" type="slidenum">
              <a:rPr kumimoji="1" lang="ja-JP" altLang="en-US" smtClean="0"/>
              <a:t>104</a:t>
            </a:fld>
            <a:endParaRPr kumimoji="1" lang="ja-JP" altLang="en-US"/>
          </a:p>
        </p:txBody>
      </p:sp>
    </p:spTree>
    <p:extLst>
      <p:ext uri="{BB962C8B-B14F-4D97-AF65-F5344CB8AC3E}">
        <p14:creationId xmlns:p14="http://schemas.microsoft.com/office/powerpoint/2010/main" val="3487249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5DB66-BACE-C01D-5683-1AA14DB362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BAA06A-4711-78A7-561A-4209599A91E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C8AA5AE-0176-56FA-B4A9-37BA14A8106D}"/>
              </a:ext>
            </a:extLst>
          </p:cNvPr>
          <p:cNvSpPr>
            <a:spLocks noGrp="1"/>
          </p:cNvSpPr>
          <p:nvPr>
            <p:ph type="body" idx="1"/>
          </p:nvPr>
        </p:nvSpPr>
        <p:spPr/>
        <p:txBody>
          <a:bodyPr/>
          <a:lstStyle/>
          <a:p>
            <a:r>
              <a:rPr kumimoji="1" lang="ja-JP" altLang="en-US" dirty="0"/>
              <a:t>目標：</a:t>
            </a:r>
            <a:r>
              <a:rPr kumimoji="1" lang="en-US" altLang="ja-JP" dirty="0"/>
              <a:t>14:06</a:t>
            </a:r>
          </a:p>
          <a:p>
            <a:r>
              <a:rPr kumimoji="1" lang="ja-JP" altLang="en-US" dirty="0"/>
              <a:t>累計：</a:t>
            </a:r>
            <a:r>
              <a:rPr kumimoji="1" lang="en-US" altLang="ja-JP" dirty="0"/>
              <a:t>1:06</a:t>
            </a:r>
          </a:p>
          <a:p>
            <a:endParaRPr kumimoji="1" lang="en-US" altLang="ja-JP"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dirty="0">
                <a:solidFill>
                  <a:srgbClr val="374151"/>
                </a:solidFill>
                <a:latin typeface="メイリオ" panose="020B0604030504040204" pitchFamily="50" charset="-128"/>
                <a:ea typeface="メイリオ" panose="020B0604030504040204" pitchFamily="50" charset="-128"/>
              </a:rPr>
              <a:t>経営層の意識改革</a:t>
            </a:r>
            <a:br>
              <a:rPr lang="en-US" altLang="ja-JP" sz="1200" dirty="0">
                <a:solidFill>
                  <a:srgbClr val="374151"/>
                </a:solidFill>
                <a:latin typeface="メイリオ" panose="020B0604030504040204" pitchFamily="50" charset="-128"/>
                <a:ea typeface="メイリオ" panose="020B0604030504040204" pitchFamily="50" charset="-128"/>
              </a:rPr>
            </a:b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デジタル経営に向けた行動指針の実践を通じ、サイバーセキュリティ経営のガイドラインに基づく取組の可視化やインセンティブ付けを行い、更なる取組を促進</a:t>
            </a:r>
            <a:endPar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endParaRPr>
          </a:p>
          <a:p>
            <a:pPr marL="171450" indent="-171450">
              <a:buFont typeface="Arial" panose="020B0604020202020204" pitchFamily="34" charset="0"/>
              <a:buChar char="•"/>
            </a:pPr>
            <a:endParaRPr lang="en-US" altLang="ja-JP" sz="1200"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地域・中小企業における</a:t>
            </a:r>
            <a:r>
              <a:rPr lang="en-US" altLang="ja-JP" sz="1200" dirty="0">
                <a:solidFill>
                  <a:srgbClr val="374151"/>
                </a:solidFill>
                <a:latin typeface="メイリオ" panose="020B0604030504040204" pitchFamily="50" charset="-128"/>
                <a:ea typeface="メイリオ" panose="020B0604030504040204" pitchFamily="50" charset="-128"/>
              </a:rPr>
              <a:t>DX with Cybersecurity</a:t>
            </a:r>
            <a:r>
              <a:rPr lang="ja-JP" altLang="en-US" sz="1200" dirty="0">
                <a:solidFill>
                  <a:srgbClr val="374151"/>
                </a:solidFill>
                <a:latin typeface="メイリオ" panose="020B0604030504040204" pitchFamily="50" charset="-128"/>
                <a:ea typeface="メイリオ" panose="020B0604030504040204" pitchFamily="50" charset="-128"/>
              </a:rPr>
              <a:t>の推進</a:t>
            </a:r>
            <a:br>
              <a:rPr lang="en-US" altLang="ja-JP" sz="1200" dirty="0">
                <a:solidFill>
                  <a:srgbClr val="374151"/>
                </a:solidFill>
                <a:latin typeface="メイリオ" panose="020B0604030504040204" pitchFamily="50" charset="-128"/>
                <a:ea typeface="メイリオ" panose="020B0604030504040204" pitchFamily="50" charset="-128"/>
              </a:rPr>
            </a:br>
            <a:r>
              <a:rPr kumimoji="1" lang="ja-JP" altLang="en-US" sz="1200" b="0" i="0" u="none" strike="noStrike" kern="1200" cap="none" spc="0" normalizeH="0" baseline="0" noProof="0" dirty="0">
                <a:ln>
                  <a:noFill/>
                </a:ln>
                <a:solidFill>
                  <a:prstClr val="black"/>
                </a:solidFill>
                <a:effectLst/>
                <a:uLnTx/>
                <a:uFillTx/>
                <a:latin typeface="+mn-ea"/>
                <a:cs typeface="+mn-cs"/>
              </a:rPr>
              <a:t>中小企業が利用しやすい安価かつ効果的なセキュリティサービス・保険の普及など、中小企業のセキュリティ</a:t>
            </a:r>
            <a:r>
              <a:rPr kumimoji="1" lang="ja-JP" altLang="en-US" sz="1200" dirty="0">
                <a:solidFill>
                  <a:prstClr val="black"/>
                </a:solidFill>
                <a:latin typeface="+mn-ea"/>
              </a:rPr>
              <a:t>対策</a:t>
            </a:r>
            <a:r>
              <a:rPr kumimoji="1" lang="ja-JP" altLang="en-US" sz="1200" b="0" i="0" u="none" strike="noStrike" kern="1200" cap="none" spc="0" normalizeH="0" baseline="0" noProof="0" dirty="0">
                <a:ln>
                  <a:noFill/>
                </a:ln>
                <a:solidFill>
                  <a:prstClr val="black"/>
                </a:solidFill>
                <a:effectLst/>
                <a:uLnTx/>
                <a:uFillTx/>
                <a:latin typeface="+mn-ea"/>
                <a:cs typeface="+mn-cs"/>
              </a:rPr>
              <a:t>強化</a:t>
            </a:r>
            <a:r>
              <a:rPr kumimoji="1" lang="ja-JP" altLang="en-US" sz="1200" dirty="0">
                <a:solidFill>
                  <a:prstClr val="black"/>
                </a:solidFill>
                <a:latin typeface="+mn-ea"/>
              </a:rPr>
              <a:t>の</a:t>
            </a:r>
            <a:r>
              <a:rPr kumimoji="1" lang="ja-JP" altLang="en-US" sz="1200" b="0" i="0" u="none" strike="noStrike" kern="1200" cap="none" spc="0" normalizeH="0" baseline="0" noProof="0" dirty="0">
                <a:ln>
                  <a:noFill/>
                </a:ln>
                <a:solidFill>
                  <a:prstClr val="black"/>
                </a:solidFill>
                <a:effectLst/>
                <a:uLnTx/>
                <a:uFillTx/>
                <a:latin typeface="+mn-ea"/>
                <a:cs typeface="+mn-cs"/>
              </a:rPr>
              <a:t>推進</a:t>
            </a:r>
            <a:br>
              <a:rPr kumimoji="1" lang="en-US" altLang="ja-JP" sz="1200" b="0" i="0" u="none" strike="noStrike" kern="1200" cap="none" spc="0" normalizeH="0" baseline="0" noProof="0" dirty="0">
                <a:ln>
                  <a:noFill/>
                </a:ln>
                <a:solidFill>
                  <a:prstClr val="black"/>
                </a:solidFill>
                <a:effectLst/>
                <a:uLnTx/>
                <a:uFillTx/>
                <a:latin typeface="+mn-ea"/>
                <a:cs typeface="+mn-cs"/>
              </a:rPr>
            </a:br>
            <a:endParaRPr lang="en-US" altLang="ja-JP" sz="1200"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新たな価値創出を支えるサプライチェーンなどの信頼性確保に向けた基盤づくり</a:t>
            </a:r>
            <a:br>
              <a:rPr lang="en-US" altLang="ja-JP" sz="1200" dirty="0">
                <a:solidFill>
                  <a:srgbClr val="374151"/>
                </a:solidFill>
                <a:latin typeface="メイリオ" panose="020B0604030504040204" pitchFamily="50" charset="-128"/>
                <a:ea typeface="メイリオ" panose="020B0604030504040204" pitchFamily="50" charset="-128"/>
              </a:rPr>
            </a:br>
            <a:r>
              <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rPr>
              <a:t>Society5.0</a:t>
            </a: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に対応したフレームワークなども踏まえ、各種取組を推進</a:t>
            </a:r>
            <a:endPar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　　・サプライチェーン</a:t>
            </a:r>
            <a:br>
              <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rPr>
            </a:b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　　：産業分野別および産業横断的なガイドラインなどの策定や活用の促進</a:t>
            </a:r>
            <a:br>
              <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rPr>
            </a:b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　　・データ流通</a:t>
            </a:r>
            <a:br>
              <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rPr>
            </a:b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　　：</a:t>
            </a:r>
            <a:r>
              <a:rPr kumimoji="1" lang="ja-JP" altLang="en-US" sz="1200" b="0" i="0" kern="1200" dirty="0">
                <a:solidFill>
                  <a:schemeClr val="dk1"/>
                </a:solidFill>
                <a:effectLst/>
                <a:latin typeface="+mn-lt"/>
                <a:ea typeface="+mn-ea"/>
                <a:cs typeface="+mn-cs"/>
              </a:rPr>
              <a:t>送信元のなりすましやデータ改ざんを防止する仕組みの整備</a:t>
            </a:r>
            <a:br>
              <a:rPr kumimoji="1" lang="en-US" altLang="ja-JP" sz="1200" b="0" i="0" kern="1200" dirty="0">
                <a:solidFill>
                  <a:schemeClr val="dk1"/>
                </a:solidFill>
                <a:effectLst/>
                <a:latin typeface="+mn-lt"/>
                <a:ea typeface="+mn-ea"/>
                <a:cs typeface="+mn-cs"/>
              </a:rPr>
            </a:br>
            <a:r>
              <a:rPr kumimoji="1" lang="ja-JP" altLang="en-US" sz="1200" b="0" i="0" kern="1200" dirty="0">
                <a:solidFill>
                  <a:schemeClr val="dk1"/>
                </a:solidFill>
                <a:effectLst/>
                <a:latin typeface="+mn-lt"/>
                <a:ea typeface="+mn-ea"/>
                <a:cs typeface="+mn-cs"/>
              </a:rPr>
              <a:t>　　</a:t>
            </a: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・セキュリティ製品・サービス</a:t>
            </a:r>
            <a:br>
              <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rPr>
            </a:b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　　：第三者検証サービスの普及による信頼性確保の取組</a:t>
            </a:r>
            <a:br>
              <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rPr>
            </a:b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　　・先端技術</a:t>
            </a:r>
            <a:br>
              <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rPr>
            </a:b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　　：情報収集・蓄積・分析・提供などの共通基盤構築</a:t>
            </a:r>
            <a:endPar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endParaRPr>
          </a:p>
          <a:p>
            <a:pPr marL="0" indent="0">
              <a:buFont typeface="Arial" panose="020B0604020202020204" pitchFamily="34" charset="0"/>
              <a:buNone/>
            </a:pPr>
            <a:endParaRPr lang="en-US" altLang="ja-JP" sz="1200"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誰も取り残さないデジタル／セキュリティ・リテラシーの向上と定着</a:t>
            </a:r>
            <a:br>
              <a:rPr lang="en-US" altLang="ja-JP" sz="1200" dirty="0">
                <a:solidFill>
                  <a:srgbClr val="374151"/>
                </a:solidFill>
                <a:latin typeface="メイリオ" panose="020B0604030504040204" pitchFamily="50" charset="-128"/>
                <a:ea typeface="メイリオ" panose="020B0604030504040204" pitchFamily="50" charset="-128"/>
              </a:rPr>
            </a:br>
            <a:r>
              <a:rPr kumimoji="1" lang="ja-JP" altLang="en-US" sz="1200" b="0" i="0" u="none" strike="noStrike" kern="1200" cap="none" spc="0" normalizeH="0" baseline="0" noProof="0" dirty="0">
                <a:ln>
                  <a:noFill/>
                </a:ln>
                <a:solidFill>
                  <a:sysClr val="windowText" lastClr="000000"/>
                </a:solidFill>
                <a:effectLst/>
                <a:uLnTx/>
                <a:uFillTx/>
                <a:latin typeface="+mn-ea"/>
                <a:ea typeface="+mn-ea"/>
                <a:cs typeface="+mn-cs"/>
              </a:rPr>
              <a:t>情報教育推進の中、「デジタル活用支援」と連携して各種取組を推進</a:t>
            </a:r>
            <a:endPar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endParaRPr>
          </a:p>
          <a:p>
            <a:pPr marL="0" indent="0">
              <a:buFont typeface="Arial" panose="020B0604020202020204" pitchFamily="34" charset="0"/>
              <a:buNone/>
            </a:pPr>
            <a:endPar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endParaRPr>
          </a:p>
          <a:p>
            <a:pPr marL="0" indent="0">
              <a:buFont typeface="Arial" panose="020B0604020202020204" pitchFamily="34" charset="0"/>
              <a:buNone/>
            </a:pPr>
            <a:endParaRPr lang="en-US" altLang="ja-JP" sz="1200" dirty="0">
              <a:solidFill>
                <a:srgbClr val="374151"/>
              </a:solidFill>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a:extLst>
              <a:ext uri="{FF2B5EF4-FFF2-40B4-BE49-F238E27FC236}">
                <a16:creationId xmlns:a16="http://schemas.microsoft.com/office/drawing/2014/main" id="{C53EDF3D-1020-FC7B-9AF2-2106AE1ECE46}"/>
              </a:ext>
            </a:extLst>
          </p:cNvPr>
          <p:cNvSpPr>
            <a:spLocks noGrp="1"/>
          </p:cNvSpPr>
          <p:nvPr>
            <p:ph type="sldNum" sz="quarter" idx="5"/>
          </p:nvPr>
        </p:nvSpPr>
        <p:spPr/>
        <p:txBody>
          <a:bodyPr/>
          <a:lstStyle/>
          <a:p>
            <a:fld id="{7D95702B-A176-47F2-94B3-59C819DD5A0E}" type="slidenum">
              <a:rPr kumimoji="1" lang="ja-JP" altLang="en-US" smtClean="0"/>
              <a:t>105</a:t>
            </a:fld>
            <a:endParaRPr kumimoji="1" lang="ja-JP" altLang="en-US"/>
          </a:p>
        </p:txBody>
      </p:sp>
    </p:spTree>
    <p:extLst>
      <p:ext uri="{BB962C8B-B14F-4D97-AF65-F5344CB8AC3E}">
        <p14:creationId xmlns:p14="http://schemas.microsoft.com/office/powerpoint/2010/main" val="25847226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F189B-FCDC-BC29-99FC-B762B46F1A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2A8EF5-9604-7F26-13BD-EA3751DA5AF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68D1D64-60F2-C237-701B-4699E74434AD}"/>
              </a:ext>
            </a:extLst>
          </p:cNvPr>
          <p:cNvSpPr>
            <a:spLocks noGrp="1"/>
          </p:cNvSpPr>
          <p:nvPr>
            <p:ph type="body" idx="1"/>
          </p:nvPr>
        </p:nvSpPr>
        <p:spPr/>
        <p:txBody>
          <a:bodyPr/>
          <a:lstStyle/>
          <a:p>
            <a:r>
              <a:rPr kumimoji="1" lang="ja-JP" altLang="en-US"/>
              <a:t>目標：</a:t>
            </a:r>
            <a:r>
              <a:rPr kumimoji="1" lang="en-US" altLang="ja-JP"/>
              <a:t>14:07</a:t>
            </a:r>
          </a:p>
          <a:p>
            <a:r>
              <a:rPr kumimoji="1" lang="ja-JP" altLang="en-US"/>
              <a:t>累計：</a:t>
            </a:r>
            <a:r>
              <a:rPr kumimoji="1" lang="en-US" altLang="ja-JP"/>
              <a:t>1:07</a:t>
            </a:r>
          </a:p>
          <a:p>
            <a:endParaRPr kumimoji="1" lang="en-US" altLang="ja-JP"/>
          </a:p>
          <a:p>
            <a:r>
              <a:rPr kumimoji="1" lang="ja-JP" altLang="en-US"/>
              <a:t>方向性</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highlight>
                  <a:srgbClr val="FFFF00"/>
                </a:highlight>
              </a:rPr>
              <a:t>「国民が安全で安心して暮らせるデジタル社会の実現」のためには、「</a:t>
            </a:r>
            <a:r>
              <a:rPr kumimoji="1" lang="ja-JP" altLang="en-US" sz="1200">
                <a:solidFill>
                  <a:schemeClr val="tx1"/>
                </a:solidFill>
                <a:highlight>
                  <a:srgbClr val="FFFF00"/>
                </a:highlight>
                <a:latin typeface="+mn-ea"/>
              </a:rPr>
              <a:t>公共空間化と相互連関・連鎖が進展するサイバー空間全体を俯瞰した安全・安心の確保</a:t>
            </a:r>
            <a:r>
              <a:rPr kumimoji="1" lang="ja-JP" altLang="en-US" sz="1200">
                <a:highlight>
                  <a:srgbClr val="FFFF00"/>
                </a:highlight>
              </a:rPr>
              <a:t>」が必要となります。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r>
              <a:rPr kumimoji="1" lang="ja-JP" altLang="en-US"/>
              <a:t>課題</a:t>
            </a:r>
            <a:endParaRPr kumimoji="1" lang="en-US" altLang="ja-JP"/>
          </a:p>
          <a:p>
            <a:r>
              <a:rPr kumimoji="1" lang="ja-JP" altLang="en-US"/>
              <a:t>そのまま</a:t>
            </a: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36B9BB70-CD31-2523-59FC-A670C6BA8FDD}"/>
              </a:ext>
            </a:extLst>
          </p:cNvPr>
          <p:cNvSpPr>
            <a:spLocks noGrp="1"/>
          </p:cNvSpPr>
          <p:nvPr>
            <p:ph type="sldNum" sz="quarter" idx="5"/>
          </p:nvPr>
        </p:nvSpPr>
        <p:spPr/>
        <p:txBody>
          <a:bodyPr/>
          <a:lstStyle/>
          <a:p>
            <a:fld id="{7D95702B-A176-47F2-94B3-59C819DD5A0E}" type="slidenum">
              <a:rPr kumimoji="1" lang="ja-JP" altLang="en-US" smtClean="0"/>
              <a:t>106</a:t>
            </a:fld>
            <a:endParaRPr kumimoji="1" lang="ja-JP" altLang="en-US"/>
          </a:p>
        </p:txBody>
      </p:sp>
    </p:spTree>
    <p:extLst>
      <p:ext uri="{BB962C8B-B14F-4D97-AF65-F5344CB8AC3E}">
        <p14:creationId xmlns:p14="http://schemas.microsoft.com/office/powerpoint/2010/main" val="23393605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F46F-FED9-7764-911B-C631C90433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5798E2-0C4D-194E-39D1-2F3A93823F7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FFF8367-D70B-2033-EC63-A21B7209A9E4}"/>
              </a:ext>
            </a:extLst>
          </p:cNvPr>
          <p:cNvSpPr>
            <a:spLocks noGrp="1"/>
          </p:cNvSpPr>
          <p:nvPr>
            <p:ph type="body" idx="1"/>
          </p:nvPr>
        </p:nvSpPr>
        <p:spPr/>
        <p:txBody>
          <a:bodyPr/>
          <a:lstStyle/>
          <a:p>
            <a:r>
              <a:rPr kumimoji="1" lang="ja-JP" altLang="en-US" dirty="0"/>
              <a:t>目標：</a:t>
            </a:r>
            <a:r>
              <a:rPr kumimoji="1" lang="en-US" altLang="ja-JP" dirty="0"/>
              <a:t>14:09</a:t>
            </a:r>
          </a:p>
          <a:p>
            <a:r>
              <a:rPr kumimoji="1" lang="ja-JP" altLang="en-US" dirty="0"/>
              <a:t>累計：</a:t>
            </a:r>
            <a:r>
              <a:rPr kumimoji="1" lang="en-US" altLang="ja-JP" dirty="0"/>
              <a:t>1:09</a:t>
            </a:r>
          </a:p>
          <a:p>
            <a:endParaRPr kumimoji="1" lang="en-US" altLang="ja-JP" dirty="0"/>
          </a:p>
          <a:p>
            <a:r>
              <a:rPr lang="ja-JP" altLang="en-US" sz="3200" u="sng" dirty="0">
                <a:solidFill>
                  <a:srgbClr val="374151"/>
                </a:solidFill>
                <a:latin typeface="メイリオ" panose="020B0604030504040204" pitchFamily="50" charset="-128"/>
                <a:ea typeface="メイリオ" panose="020B0604030504040204" pitchFamily="50" charset="-128"/>
              </a:rPr>
              <a:t>主な具体的施策</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国民・社会を守るためのサイバーセキュリティ環境の提供</a:t>
            </a:r>
            <a:endParaRPr lang="en-US" altLang="ja-JP" sz="3200" dirty="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安全・安心なサイバー空間の利用環境の構築</a:t>
            </a: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新たなサイバーセキュリティの担い手との協調（クラウドサービスへの対応）</a:t>
            </a: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サイバー犯罪への対策</a:t>
            </a: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包括的なサイバー防御の展開</a:t>
            </a: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サイバー空間の信頼性確保に向けた取組</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デジタル庁を司令塔とするデジタル改革と一体となったサイバーセキュリティの</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確保</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経済社会基盤を支える各主体における取組</a:t>
            </a:r>
            <a:endParaRPr lang="en-US" altLang="ja-JP" sz="3200" dirty="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政府機関など</a:t>
            </a:r>
            <a:endParaRPr lang="en-US" altLang="ja-JP" sz="3200" dirty="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重要インフラ</a:t>
            </a:r>
            <a:endParaRPr lang="en-US" altLang="ja-JP" sz="3200" dirty="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大学・教育研究機関など</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多様な主体による情報共有・連携と大規模サイバー攻撃事態などへの対処体制強化</a:t>
            </a:r>
            <a:endParaRPr lang="en-US" altLang="ja-JP" sz="3200" dirty="0">
              <a:solidFill>
                <a:srgbClr val="374151"/>
              </a:solidFill>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a:extLst>
              <a:ext uri="{FF2B5EF4-FFF2-40B4-BE49-F238E27FC236}">
                <a16:creationId xmlns:a16="http://schemas.microsoft.com/office/drawing/2014/main" id="{EB6EC59E-7B0F-C000-A06E-26198DFC32AB}"/>
              </a:ext>
            </a:extLst>
          </p:cNvPr>
          <p:cNvSpPr>
            <a:spLocks noGrp="1"/>
          </p:cNvSpPr>
          <p:nvPr>
            <p:ph type="sldNum" sz="quarter" idx="5"/>
          </p:nvPr>
        </p:nvSpPr>
        <p:spPr/>
        <p:txBody>
          <a:bodyPr/>
          <a:lstStyle/>
          <a:p>
            <a:fld id="{7D95702B-A176-47F2-94B3-59C819DD5A0E}" type="slidenum">
              <a:rPr kumimoji="1" lang="ja-JP" altLang="en-US" smtClean="0"/>
              <a:t>107</a:t>
            </a:fld>
            <a:endParaRPr kumimoji="1" lang="ja-JP" altLang="en-US"/>
          </a:p>
        </p:txBody>
      </p:sp>
    </p:spTree>
    <p:extLst>
      <p:ext uri="{BB962C8B-B14F-4D97-AF65-F5344CB8AC3E}">
        <p14:creationId xmlns:p14="http://schemas.microsoft.com/office/powerpoint/2010/main" val="30395427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FE00D-50CD-F315-3461-9E1FBC167C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D42E05-4960-DC41-5493-C8CAE12B075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D8D8F4F-594E-FA92-2686-6554F5199DAD}"/>
              </a:ext>
            </a:extLst>
          </p:cNvPr>
          <p:cNvSpPr>
            <a:spLocks noGrp="1"/>
          </p:cNvSpPr>
          <p:nvPr>
            <p:ph type="body" idx="1"/>
          </p:nvPr>
        </p:nvSpPr>
        <p:spPr/>
        <p:txBody>
          <a:bodyPr/>
          <a:lstStyle/>
          <a:p>
            <a:r>
              <a:rPr kumimoji="1" lang="ja-JP" altLang="en-US" dirty="0"/>
              <a:t>目標：</a:t>
            </a:r>
            <a:r>
              <a:rPr kumimoji="1" lang="en-US" altLang="ja-JP" dirty="0"/>
              <a:t>14:11</a:t>
            </a:r>
          </a:p>
          <a:p>
            <a:r>
              <a:rPr kumimoji="1" lang="ja-JP" altLang="en-US" dirty="0"/>
              <a:t>累計：</a:t>
            </a:r>
            <a:r>
              <a:rPr kumimoji="1" lang="en-US" altLang="ja-JP" dirty="0"/>
              <a:t>1:11</a:t>
            </a:r>
          </a:p>
          <a:p>
            <a:endParaRPr kumimoji="1" lang="en-US" altLang="ja-JP" dirty="0"/>
          </a:p>
          <a:p>
            <a:r>
              <a:rPr kumimoji="1" lang="ja-JP" altLang="en-US" dirty="0"/>
              <a:t>方向性</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highlight>
                  <a:srgbClr val="FFFF00"/>
                </a:highlight>
              </a:rPr>
              <a:t>「国際社会の平和・安定および我が国の安全保障への寄与」のためには、「安全保障の観点からの取組強化」が必要となります。</a:t>
            </a:r>
          </a:p>
          <a:p>
            <a:endParaRPr kumimoji="1" lang="en-US" altLang="ja-JP" dirty="0"/>
          </a:p>
          <a:p>
            <a:r>
              <a:rPr kumimoji="1" lang="ja-JP" altLang="en-US" dirty="0"/>
              <a:t>課題</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140DA424-8A91-4F8C-03B7-B2BF81E5E732}"/>
              </a:ext>
            </a:extLst>
          </p:cNvPr>
          <p:cNvSpPr>
            <a:spLocks noGrp="1"/>
          </p:cNvSpPr>
          <p:nvPr>
            <p:ph type="sldNum" sz="quarter" idx="5"/>
          </p:nvPr>
        </p:nvSpPr>
        <p:spPr/>
        <p:txBody>
          <a:bodyPr/>
          <a:lstStyle/>
          <a:p>
            <a:fld id="{7D95702B-A176-47F2-94B3-59C819DD5A0E}" type="slidenum">
              <a:rPr kumimoji="1" lang="ja-JP" altLang="en-US" smtClean="0"/>
              <a:t>108</a:t>
            </a:fld>
            <a:endParaRPr kumimoji="1" lang="ja-JP" altLang="en-US"/>
          </a:p>
        </p:txBody>
      </p:sp>
    </p:spTree>
    <p:extLst>
      <p:ext uri="{BB962C8B-B14F-4D97-AF65-F5344CB8AC3E}">
        <p14:creationId xmlns:p14="http://schemas.microsoft.com/office/powerpoint/2010/main" val="2541998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33B9C-52B5-E268-F8E2-06C814FB42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3710F1-3D82-A4A5-BED5-BFAA45F54E3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9B75E4B-4BB1-E218-8294-93DE9B4D5616}"/>
              </a:ext>
            </a:extLst>
          </p:cNvPr>
          <p:cNvSpPr>
            <a:spLocks noGrp="1"/>
          </p:cNvSpPr>
          <p:nvPr>
            <p:ph type="body" idx="1"/>
          </p:nvPr>
        </p:nvSpPr>
        <p:spPr/>
        <p:txBody>
          <a:bodyPr/>
          <a:lstStyle/>
          <a:p>
            <a:r>
              <a:rPr kumimoji="1" lang="ja-JP" altLang="en-US" dirty="0"/>
              <a:t>目標：</a:t>
            </a:r>
            <a:r>
              <a:rPr kumimoji="1" lang="en-US" altLang="ja-JP" dirty="0"/>
              <a:t>14:13</a:t>
            </a:r>
          </a:p>
          <a:p>
            <a:r>
              <a:rPr kumimoji="1" lang="ja-JP" altLang="en-US" dirty="0"/>
              <a:t>累計：</a:t>
            </a:r>
            <a:r>
              <a:rPr kumimoji="1" lang="en-US" altLang="ja-JP" dirty="0"/>
              <a:t>1:13</a:t>
            </a:r>
          </a:p>
          <a:p>
            <a:endParaRPr kumimoji="1" lang="en-US" altLang="ja-JP" dirty="0"/>
          </a:p>
          <a:p>
            <a:r>
              <a:rPr kumimoji="1" lang="ja-JP" altLang="en-US" dirty="0"/>
              <a:t>⾃由・公正かつ安全なサイバー空間の確保</a:t>
            </a:r>
          </a:p>
          <a:p>
            <a:r>
              <a:rPr kumimoji="1" lang="ja-JP" altLang="en-US" dirty="0"/>
              <a:t>　→サイバー空間における法の支配の推進（我が国の安全保障に資するルール形成）</a:t>
            </a:r>
          </a:p>
          <a:p>
            <a:r>
              <a:rPr kumimoji="1" lang="ja-JP" altLang="en-US" dirty="0"/>
              <a:t>　→サイバー空間におけるルール形成（信頼性のある自由なデータ流通や</a:t>
            </a:r>
            <a:r>
              <a:rPr kumimoji="1" lang="en-US" altLang="ja-JP" dirty="0"/>
              <a:t>5G</a:t>
            </a:r>
            <a:r>
              <a:rPr kumimoji="1" lang="ja-JP" altLang="en-US" dirty="0"/>
              <a:t>セキュリティなど）</a:t>
            </a:r>
          </a:p>
          <a:p>
            <a:endParaRPr kumimoji="1" lang="ja-JP" altLang="en-US" dirty="0"/>
          </a:p>
          <a:p>
            <a:r>
              <a:rPr kumimoji="1" lang="ja-JP" altLang="en-US" dirty="0"/>
              <a:t>我が国の防御⼒・抑⽌⼒・状況把握⼒の強化</a:t>
            </a:r>
          </a:p>
          <a:p>
            <a:r>
              <a:rPr kumimoji="1" lang="ja-JP" altLang="en-US" dirty="0"/>
              <a:t>　→サイバー攻撃に対する防御力の向上（防衛省・自衛隊におけるサイバー防衛能力の抜本的強化、先端技術・防衛</a:t>
            </a:r>
          </a:p>
          <a:p>
            <a:r>
              <a:rPr kumimoji="1" lang="ja-JP" altLang="en-US" dirty="0"/>
              <a:t>　　 産業などのセキュリティ確保のための官民連携・情報共有など）</a:t>
            </a:r>
          </a:p>
          <a:p>
            <a:r>
              <a:rPr kumimoji="1" lang="ja-JP" altLang="en-US" dirty="0"/>
              <a:t>　→サイバー攻撃に対する抑止力の向上（サイバー空間の利用を妨げる能力の活用、外交的手段・刑事訴追などを含め</a:t>
            </a:r>
          </a:p>
          <a:p>
            <a:r>
              <a:rPr kumimoji="1" lang="ja-JP" altLang="en-US" dirty="0"/>
              <a:t>　　 た対応の活用、日米同盟の維持・強化）</a:t>
            </a:r>
          </a:p>
          <a:p>
            <a:r>
              <a:rPr kumimoji="1" lang="ja-JP" altLang="en-US" dirty="0"/>
              <a:t>　→サイバー空間の状況把握力の強化（サイバー攻撃の更なる実態解明の推進）</a:t>
            </a:r>
          </a:p>
          <a:p>
            <a:r>
              <a:rPr kumimoji="1" lang="ja-JP" altLang="en-US" dirty="0"/>
              <a:t>国際協⼒・連携</a:t>
            </a:r>
          </a:p>
          <a:p>
            <a:r>
              <a:rPr kumimoji="1" lang="ja-JP" altLang="en-US" dirty="0"/>
              <a:t>　→知見の共有・政策調整（国際連携の重層的な枠組みの強化）</a:t>
            </a:r>
          </a:p>
          <a:p>
            <a:r>
              <a:rPr kumimoji="1" lang="ja-JP" altLang="en-US" dirty="0"/>
              <a:t>　→サイバー事案などに係る国際連携の強化（国際サイバー演習の主導などによる国際的なプレゼンスの向上）</a:t>
            </a:r>
          </a:p>
          <a:p>
            <a:r>
              <a:rPr kumimoji="1" lang="ja-JP" altLang="en-US" dirty="0"/>
              <a:t>　→能力構築支援（産学官連携や外交･安全保障を含めた</a:t>
            </a:r>
            <a:r>
              <a:rPr kumimoji="1" lang="en-US" altLang="ja-JP" dirty="0"/>
              <a:t>ASEAN</a:t>
            </a:r>
            <a:r>
              <a:rPr kumimoji="1" lang="ja-JP" altLang="en-US" dirty="0"/>
              <a:t>を含むインド太平洋地域における取組強化）</a:t>
            </a:r>
          </a:p>
          <a:p>
            <a:endParaRPr kumimoji="1" lang="ja-JP" altLang="en-US"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1422BE81-BFD2-5454-2360-3D0D13D0C446}"/>
              </a:ext>
            </a:extLst>
          </p:cNvPr>
          <p:cNvSpPr>
            <a:spLocks noGrp="1"/>
          </p:cNvSpPr>
          <p:nvPr>
            <p:ph type="sldNum" sz="quarter" idx="5"/>
          </p:nvPr>
        </p:nvSpPr>
        <p:spPr/>
        <p:txBody>
          <a:bodyPr/>
          <a:lstStyle/>
          <a:p>
            <a:fld id="{7D95702B-A176-47F2-94B3-59C819DD5A0E}" type="slidenum">
              <a:rPr kumimoji="1" lang="ja-JP" altLang="en-US" smtClean="0"/>
              <a:t>109</a:t>
            </a:fld>
            <a:endParaRPr kumimoji="1" lang="ja-JP" altLang="en-US"/>
          </a:p>
        </p:txBody>
      </p:sp>
    </p:spTree>
    <p:extLst>
      <p:ext uri="{BB962C8B-B14F-4D97-AF65-F5344CB8AC3E}">
        <p14:creationId xmlns:p14="http://schemas.microsoft.com/office/powerpoint/2010/main" val="105183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13:39</a:t>
            </a:r>
          </a:p>
          <a:p>
            <a:r>
              <a:rPr kumimoji="1" lang="ja-JP" altLang="en-US"/>
              <a:t>累積時間：</a:t>
            </a:r>
            <a:r>
              <a:rPr kumimoji="1" lang="en-US" altLang="ja-JP"/>
              <a:t>00:39</a:t>
            </a:r>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11</a:t>
            </a:fld>
            <a:endParaRPr kumimoji="1" lang="ja-JP" altLang="en-US"/>
          </a:p>
        </p:txBody>
      </p:sp>
    </p:spTree>
    <p:extLst>
      <p:ext uri="{BB962C8B-B14F-4D97-AF65-F5344CB8AC3E}">
        <p14:creationId xmlns:p14="http://schemas.microsoft.com/office/powerpoint/2010/main" val="24450401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F400-C314-573C-4C41-FBB22E271E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0D0F03-A68A-5CE7-D3F5-0068E5C7572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4F6D9A6-4B8E-BBAC-1C9C-1D39003A79CC}"/>
              </a:ext>
            </a:extLst>
          </p:cNvPr>
          <p:cNvSpPr>
            <a:spLocks noGrp="1"/>
          </p:cNvSpPr>
          <p:nvPr>
            <p:ph type="body" idx="1"/>
          </p:nvPr>
        </p:nvSpPr>
        <p:spPr/>
        <p:txBody>
          <a:bodyPr/>
          <a:lstStyle/>
          <a:p>
            <a:r>
              <a:rPr kumimoji="1" lang="ja-JP" altLang="en-US" dirty="0"/>
              <a:t>目標：</a:t>
            </a:r>
            <a:r>
              <a:rPr kumimoji="1" lang="en-US" altLang="ja-JP" dirty="0"/>
              <a:t>14:15</a:t>
            </a:r>
          </a:p>
          <a:p>
            <a:r>
              <a:rPr kumimoji="1" lang="ja-JP" altLang="en-US" dirty="0"/>
              <a:t>累計：</a:t>
            </a:r>
            <a:r>
              <a:rPr kumimoji="1" lang="en-US" altLang="ja-JP" dirty="0"/>
              <a:t>1:15</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n-ea"/>
                <a:cs typeface="+mn-cs"/>
              </a:rPr>
              <a:t>研究開発の推進</a:t>
            </a:r>
            <a:br>
              <a:rPr kumimoji="1" lang="en-US" altLang="ja-JP" sz="1200" b="1" i="0" u="none" strike="noStrike" kern="1200" cap="none" spc="0" normalizeH="0" baseline="0" noProof="0" dirty="0">
                <a:ln>
                  <a:noFill/>
                </a:ln>
                <a:solidFill>
                  <a:schemeClr val="tx1"/>
                </a:solidFill>
                <a:effectLst/>
                <a:uLnTx/>
                <a:uFillTx/>
                <a:latin typeface="+mn-ea"/>
                <a:cs typeface="+mn-cs"/>
              </a:rPr>
            </a:br>
            <a:r>
              <a:rPr kumimoji="1" lang="ja-JP" altLang="en-US" sz="1200" i="0" u="none" strike="noStrike" kern="1200" cap="none" spc="0" normalizeH="0" baseline="0" noProof="0" dirty="0">
                <a:ln>
                  <a:noFill/>
                </a:ln>
                <a:solidFill>
                  <a:schemeClr val="tx1"/>
                </a:solidFill>
                <a:effectLst/>
                <a:uLnTx/>
                <a:uFillTx/>
                <a:latin typeface="+mn-ea"/>
                <a:cs typeface="+mn-cs"/>
              </a:rPr>
              <a:t>産学官エコシステム構築とともに、それを基盤とした実践的な研究開発推進</a:t>
            </a:r>
            <a:br>
              <a:rPr lang="en-US" altLang="ja-JP" sz="1200" b="0" i="0" dirty="0">
                <a:solidFill>
                  <a:schemeClr val="tx1"/>
                </a:solidFill>
                <a:effectLst/>
                <a:latin typeface="+mn-ea"/>
              </a:rPr>
            </a:br>
            <a:r>
              <a:rPr lang="ja-JP" altLang="en-US" sz="1200" b="0" i="0" dirty="0">
                <a:solidFill>
                  <a:schemeClr val="tx1"/>
                </a:solidFill>
                <a:effectLst/>
                <a:latin typeface="+mn-ea"/>
              </a:rPr>
              <a:t>（</a:t>
            </a:r>
            <a:r>
              <a:rPr lang="en-US" altLang="ja-JP" sz="1200" b="0" i="0" dirty="0">
                <a:solidFill>
                  <a:schemeClr val="tx1"/>
                </a:solidFill>
                <a:effectLst/>
                <a:latin typeface="+mn-ea"/>
              </a:rPr>
              <a:t>1</a:t>
            </a:r>
            <a:r>
              <a:rPr lang="ja-JP" altLang="en-US" sz="1200" b="0" i="0" dirty="0">
                <a:solidFill>
                  <a:schemeClr val="tx1"/>
                </a:solidFill>
                <a:effectLst/>
                <a:latin typeface="+mn-ea"/>
              </a:rPr>
              <a:t>）国際競争力の強化・産学官エコシステムの構築（研究・産学官連携振興施策の活用など）</a:t>
            </a:r>
            <a:br>
              <a:rPr lang="en-US" altLang="ja-JP" sz="1200" b="0" i="0" dirty="0">
                <a:solidFill>
                  <a:schemeClr val="tx1"/>
                </a:solidFill>
                <a:effectLst/>
                <a:latin typeface="+mn-ea"/>
              </a:rPr>
            </a:br>
            <a:r>
              <a:rPr lang="ja-JP" altLang="en-US" sz="1200" b="0" i="0" dirty="0">
                <a:solidFill>
                  <a:schemeClr val="tx1"/>
                </a:solidFill>
                <a:effectLst/>
                <a:latin typeface="+mn-ea"/>
              </a:rPr>
              <a:t>（</a:t>
            </a:r>
            <a:r>
              <a:rPr lang="en-US" altLang="ja-JP" sz="1200" b="0" i="0" dirty="0">
                <a:solidFill>
                  <a:schemeClr val="tx1"/>
                </a:solidFill>
                <a:effectLst/>
                <a:latin typeface="+mn-ea"/>
              </a:rPr>
              <a:t>2</a:t>
            </a:r>
            <a:r>
              <a:rPr lang="ja-JP" altLang="en-US" sz="1200" b="0" i="0" dirty="0">
                <a:solidFill>
                  <a:schemeClr val="tx1"/>
                </a:solidFill>
                <a:effectLst/>
                <a:latin typeface="+mn-ea"/>
              </a:rPr>
              <a:t>）実践的な研究開発の推進（サプライチェーンリスクへの対応、攻撃把握・分析・共有基盤、暗号などの研究推進など）</a:t>
            </a:r>
            <a:br>
              <a:rPr lang="en-US" altLang="ja-JP" sz="1200" b="0" i="0" dirty="0">
                <a:solidFill>
                  <a:schemeClr val="tx1"/>
                </a:solidFill>
                <a:effectLst/>
                <a:latin typeface="+mn-ea"/>
              </a:rPr>
            </a:br>
            <a:r>
              <a:rPr lang="ja-JP" altLang="en-US" sz="1200" b="0" i="0" dirty="0">
                <a:solidFill>
                  <a:schemeClr val="tx1"/>
                </a:solidFill>
                <a:effectLst/>
                <a:latin typeface="+mn-ea"/>
              </a:rPr>
              <a:t>（</a:t>
            </a:r>
            <a:r>
              <a:rPr lang="en-US" altLang="ja-JP" sz="1200" b="0" i="0" dirty="0">
                <a:solidFill>
                  <a:schemeClr val="tx1"/>
                </a:solidFill>
                <a:effectLst/>
                <a:latin typeface="+mn-ea"/>
              </a:rPr>
              <a:t>3</a:t>
            </a:r>
            <a:r>
              <a:rPr lang="ja-JP" altLang="en-US" sz="1200" b="0" i="0" dirty="0">
                <a:solidFill>
                  <a:schemeClr val="tx1"/>
                </a:solidFill>
                <a:effectLst/>
                <a:latin typeface="+mn-ea"/>
              </a:rPr>
              <a:t>）中長期的な技術トレンドを視野に入れた対応（</a:t>
            </a:r>
            <a:r>
              <a:rPr lang="en-US" altLang="ja-JP" sz="1200" b="0" i="0" dirty="0">
                <a:solidFill>
                  <a:schemeClr val="tx1"/>
                </a:solidFill>
                <a:effectLst/>
                <a:latin typeface="+mn-ea"/>
              </a:rPr>
              <a:t>AI</a:t>
            </a:r>
            <a:r>
              <a:rPr lang="ja-JP" altLang="en-US" sz="1200" b="0" i="0" dirty="0">
                <a:solidFill>
                  <a:schemeClr val="tx1"/>
                </a:solidFill>
                <a:effectLst/>
                <a:latin typeface="+mn-ea"/>
              </a:rPr>
              <a:t>技術の進展、量子技術の進展）</a:t>
            </a:r>
            <a:endParaRPr kumimoji="1" lang="ja-JP" altLang="en-US" sz="1200" dirty="0">
              <a:solidFill>
                <a:schemeClr val="tx1"/>
              </a:solidFill>
              <a:latin typeface="+mn-ea"/>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n-ea"/>
                <a:cs typeface="+mn-cs"/>
              </a:rPr>
              <a:t>人材の確保・育成・活躍促進</a:t>
            </a:r>
            <a:br>
              <a:rPr kumimoji="1" lang="en-US" altLang="ja-JP" sz="1200" i="0" u="none" strike="noStrike" kern="1200" cap="none" spc="0" normalizeH="0" baseline="0" noProof="0" dirty="0">
                <a:ln>
                  <a:noFill/>
                </a:ln>
                <a:solidFill>
                  <a:schemeClr val="tx1"/>
                </a:solidFill>
                <a:effectLst/>
                <a:uLnTx/>
                <a:uFillTx/>
                <a:latin typeface="+mn-ea"/>
                <a:cs typeface="+mn-cs"/>
              </a:rPr>
            </a:br>
            <a:r>
              <a:rPr kumimoji="1" lang="ja-JP" altLang="en-US" sz="1200" i="0" u="none" strike="noStrike" kern="1200" cap="none" spc="0" normalizeH="0" baseline="0" noProof="0" dirty="0">
                <a:ln>
                  <a:noFill/>
                </a:ln>
                <a:solidFill>
                  <a:schemeClr val="tx1"/>
                </a:solidFill>
                <a:effectLst/>
                <a:uLnTx/>
                <a:uFillTx/>
                <a:latin typeface="+mn-ea"/>
                <a:cs typeface="+mn-cs"/>
              </a:rPr>
              <a:t>（</a:t>
            </a:r>
            <a:r>
              <a:rPr kumimoji="1" lang="en-US" altLang="ja-JP" sz="1200" i="0" u="none" strike="noStrike" kern="1200" cap="none" spc="0" normalizeH="0" baseline="0" noProof="0" dirty="0">
                <a:ln>
                  <a:noFill/>
                </a:ln>
                <a:solidFill>
                  <a:schemeClr val="tx1"/>
                </a:solidFill>
                <a:effectLst/>
                <a:uLnTx/>
                <a:uFillTx/>
                <a:latin typeface="+mn-ea"/>
                <a:cs typeface="+mn-cs"/>
              </a:rPr>
              <a:t>1</a:t>
            </a:r>
            <a:r>
              <a:rPr kumimoji="1" lang="ja-JP" altLang="en-US" sz="1200" i="0" u="none" strike="noStrike" kern="1200" cap="none" spc="0" normalizeH="0" baseline="0" noProof="0" dirty="0">
                <a:ln>
                  <a:noFill/>
                </a:ln>
                <a:solidFill>
                  <a:schemeClr val="tx1"/>
                </a:solidFill>
                <a:effectLst/>
                <a:uLnTx/>
                <a:uFillTx/>
                <a:latin typeface="+mn-ea"/>
                <a:cs typeface="+mn-cs"/>
              </a:rPr>
              <a:t>）</a:t>
            </a:r>
            <a:r>
              <a:rPr kumimoji="1" lang="en-US" altLang="ja-JP" sz="1200" i="0" u="none" strike="noStrike" kern="1200" cap="none" spc="0" normalizeH="0" baseline="0" noProof="0" dirty="0">
                <a:ln>
                  <a:noFill/>
                </a:ln>
                <a:solidFill>
                  <a:schemeClr val="tx1"/>
                </a:solidFill>
                <a:effectLst/>
                <a:uLnTx/>
                <a:uFillTx/>
                <a:latin typeface="+mn-ea"/>
                <a:cs typeface="+mn-cs"/>
              </a:rPr>
              <a:t>DX with Cybersecurity</a:t>
            </a:r>
            <a:r>
              <a:rPr kumimoji="1" lang="ja-JP" altLang="en-US" sz="1200" i="0" u="none" strike="noStrike" kern="1200" cap="none" spc="0" normalizeH="0" baseline="0" noProof="0" dirty="0">
                <a:ln>
                  <a:noFill/>
                </a:ln>
                <a:solidFill>
                  <a:schemeClr val="tx1"/>
                </a:solidFill>
                <a:effectLst/>
                <a:uLnTx/>
                <a:uFillTx/>
                <a:latin typeface="+mn-ea"/>
                <a:cs typeface="+mn-cs"/>
              </a:rPr>
              <a:t>の推進（「プラス・セキュリティ」知識を補充できる環境整</a:t>
            </a:r>
            <a:br>
              <a:rPr kumimoji="1" lang="en-US" altLang="ja-JP" sz="1200" i="0" u="none" strike="noStrike" kern="1200" cap="none" spc="0" normalizeH="0" baseline="0" noProof="0" dirty="0">
                <a:ln>
                  <a:noFill/>
                </a:ln>
                <a:solidFill>
                  <a:schemeClr val="tx1"/>
                </a:solidFill>
                <a:effectLst/>
                <a:uLnTx/>
                <a:uFillTx/>
                <a:latin typeface="+mn-ea"/>
                <a:cs typeface="+mn-cs"/>
              </a:rPr>
            </a:br>
            <a:r>
              <a:rPr kumimoji="1" lang="ja-JP" altLang="en-US" sz="1200" i="0" u="none" strike="noStrike" kern="1200" cap="none" spc="0" normalizeH="0" baseline="0" noProof="0" dirty="0">
                <a:ln>
                  <a:noFill/>
                </a:ln>
                <a:solidFill>
                  <a:schemeClr val="tx1"/>
                </a:solidFill>
                <a:effectLst/>
                <a:uLnTx/>
                <a:uFillTx/>
                <a:latin typeface="+mn-ea"/>
                <a:cs typeface="+mn-cs"/>
              </a:rPr>
              <a:t>　　  備など）</a:t>
            </a:r>
            <a:br>
              <a:rPr kumimoji="1" lang="ja-JP" altLang="en-US" sz="1200" i="0" u="none" strike="noStrike" kern="1200" cap="none" spc="0" normalizeH="0" baseline="0" noProof="0" dirty="0">
                <a:ln>
                  <a:noFill/>
                </a:ln>
                <a:solidFill>
                  <a:schemeClr val="tx1"/>
                </a:solidFill>
                <a:effectLst/>
                <a:uLnTx/>
                <a:uFillTx/>
                <a:latin typeface="+mn-ea"/>
                <a:cs typeface="+mn-cs"/>
              </a:rPr>
            </a:br>
            <a:r>
              <a:rPr kumimoji="1" lang="ja-JP" altLang="en-US" sz="1200" i="0" u="none" strike="noStrike" kern="1200" cap="none" spc="0" normalizeH="0" baseline="0" noProof="0" dirty="0">
                <a:ln>
                  <a:noFill/>
                </a:ln>
                <a:solidFill>
                  <a:schemeClr val="tx1"/>
                </a:solidFill>
                <a:effectLst/>
                <a:uLnTx/>
                <a:uFillTx/>
                <a:latin typeface="+mn-ea"/>
                <a:cs typeface="+mn-cs"/>
              </a:rPr>
              <a:t>（</a:t>
            </a:r>
            <a:r>
              <a:rPr kumimoji="1" lang="en-US" altLang="ja-JP" sz="1200" i="0" u="none" strike="noStrike" kern="1200" cap="none" spc="0" normalizeH="0" baseline="0" noProof="0" dirty="0">
                <a:ln>
                  <a:noFill/>
                </a:ln>
                <a:solidFill>
                  <a:schemeClr val="tx1"/>
                </a:solidFill>
                <a:effectLst/>
                <a:uLnTx/>
                <a:uFillTx/>
                <a:latin typeface="+mn-ea"/>
                <a:cs typeface="+mn-cs"/>
              </a:rPr>
              <a:t>2</a:t>
            </a:r>
            <a:r>
              <a:rPr kumimoji="1" lang="ja-JP" altLang="en-US" sz="1200" i="0" u="none" strike="noStrike" kern="1200" cap="none" spc="0" normalizeH="0" baseline="0" noProof="0" dirty="0">
                <a:ln>
                  <a:noFill/>
                </a:ln>
                <a:solidFill>
                  <a:schemeClr val="tx1"/>
                </a:solidFill>
                <a:effectLst/>
                <a:uLnTx/>
                <a:uFillTx/>
                <a:latin typeface="+mn-ea"/>
                <a:cs typeface="+mn-cs"/>
              </a:rPr>
              <a:t>）巧妙化・複雑化する脅威への対処（人材育成プログラムの強化、</a:t>
            </a:r>
            <a:r>
              <a:rPr kumimoji="1" lang="zh-TW" altLang="en-US" sz="1200" i="0" u="none" strike="noStrike" kern="1200" cap="none" spc="0" normalizeH="0" baseline="0" noProof="0" dirty="0">
                <a:ln>
                  <a:noFill/>
                </a:ln>
                <a:solidFill>
                  <a:schemeClr val="tx1"/>
                </a:solidFill>
                <a:effectLst/>
                <a:uLnTx/>
                <a:uFillTx/>
                <a:latin typeface="+mn-ea"/>
                <a:cs typeface="+mn-cs"/>
              </a:rPr>
              <a:t>資格制度活用</a:t>
            </a:r>
            <a:r>
              <a:rPr kumimoji="1" lang="ja-JP" altLang="en-US" sz="1200" i="0" u="none" strike="noStrike" kern="1200" cap="none" spc="0" normalizeH="0" baseline="0" noProof="0" dirty="0">
                <a:ln>
                  <a:noFill/>
                </a:ln>
                <a:solidFill>
                  <a:schemeClr val="tx1"/>
                </a:solidFill>
                <a:effectLst/>
                <a:uLnTx/>
                <a:uFillTx/>
                <a:latin typeface="+mn-ea"/>
                <a:cs typeface="+mn-cs"/>
              </a:rPr>
              <a:t>など）</a:t>
            </a:r>
            <a:br>
              <a:rPr kumimoji="1" lang="ja-JP" altLang="en-US" sz="1200" i="0" u="none" strike="noStrike" kern="1200" cap="none" spc="0" normalizeH="0" baseline="0" noProof="0" dirty="0">
                <a:ln>
                  <a:noFill/>
                </a:ln>
                <a:solidFill>
                  <a:schemeClr val="tx1"/>
                </a:solidFill>
                <a:effectLst/>
                <a:uLnTx/>
                <a:uFillTx/>
                <a:latin typeface="+mn-ea"/>
                <a:cs typeface="+mn-cs"/>
              </a:rPr>
            </a:br>
            <a:r>
              <a:rPr kumimoji="1" lang="ja-JP" altLang="en-US" sz="1200" i="0" u="none" strike="noStrike" kern="1200" cap="none" spc="0" normalizeH="0" baseline="0" noProof="0" dirty="0">
                <a:ln>
                  <a:noFill/>
                </a:ln>
                <a:solidFill>
                  <a:schemeClr val="tx1"/>
                </a:solidFill>
                <a:effectLst/>
                <a:uLnTx/>
                <a:uFillTx/>
                <a:latin typeface="+mn-ea"/>
                <a:cs typeface="+mn-cs"/>
              </a:rPr>
              <a:t>（</a:t>
            </a:r>
            <a:r>
              <a:rPr kumimoji="1" lang="en-US" altLang="ja-JP" sz="1200" i="0" u="none" strike="noStrike" kern="1200" cap="none" spc="0" normalizeH="0" baseline="0" noProof="0" dirty="0">
                <a:ln>
                  <a:noFill/>
                </a:ln>
                <a:solidFill>
                  <a:schemeClr val="tx1"/>
                </a:solidFill>
                <a:effectLst/>
                <a:uLnTx/>
                <a:uFillTx/>
                <a:latin typeface="+mn-ea"/>
                <a:cs typeface="+mn-cs"/>
              </a:rPr>
              <a:t>3</a:t>
            </a:r>
            <a:r>
              <a:rPr kumimoji="1" lang="ja-JP" altLang="en-US" sz="1200" i="0" u="none" strike="noStrike" kern="1200" cap="none" spc="0" normalizeH="0" baseline="0" noProof="0" dirty="0">
                <a:ln>
                  <a:noFill/>
                </a:ln>
                <a:solidFill>
                  <a:schemeClr val="tx1"/>
                </a:solidFill>
                <a:effectLst/>
                <a:uLnTx/>
                <a:uFillTx/>
                <a:latin typeface="+mn-ea"/>
                <a:cs typeface="+mn-cs"/>
              </a:rPr>
              <a:t>）政府機関における取組（外部高度人材活用の仕組み強化</a:t>
            </a:r>
            <a:r>
              <a:rPr kumimoji="1" lang="ja-JP" altLang="en-US" sz="1200" dirty="0">
                <a:solidFill>
                  <a:schemeClr val="tx1"/>
                </a:solidFill>
                <a:latin typeface="+mn-ea"/>
              </a:rPr>
              <a:t>など</a:t>
            </a:r>
            <a:r>
              <a:rPr kumimoji="1" lang="ja-JP" altLang="en-US" sz="1200" i="0" u="none" strike="noStrike" kern="1200" cap="none" spc="0" normalizeH="0" baseline="0" noProof="0" dirty="0">
                <a:ln>
                  <a:noFill/>
                </a:ln>
                <a:solidFill>
                  <a:schemeClr val="tx1"/>
                </a:solidFill>
                <a:effectLst/>
                <a:uLnTx/>
                <a:uFillTx/>
                <a:latin typeface="+mn-ea"/>
                <a:cs typeface="+mn-cs"/>
              </a:rPr>
              <a:t>）</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n-ea"/>
                <a:cs typeface="+mn-cs"/>
              </a:rPr>
              <a:t>全員参加による協働・普及啓発</a:t>
            </a:r>
            <a:br>
              <a:rPr kumimoji="1" lang="ja-JP" altLang="en-US" sz="1200" b="1" i="0" u="none" strike="noStrike" kern="1200" cap="none" spc="0" normalizeH="0" baseline="0" noProof="0" dirty="0">
                <a:ln>
                  <a:noFill/>
                </a:ln>
                <a:solidFill>
                  <a:schemeClr val="tx1"/>
                </a:solidFill>
                <a:effectLst/>
                <a:uLnTx/>
                <a:uFillTx/>
                <a:latin typeface="+mn-ea"/>
                <a:cs typeface="+mn-cs"/>
              </a:rPr>
            </a:br>
            <a:r>
              <a:rPr kumimoji="1" lang="ja-JP" altLang="en-US" sz="1200" i="0" u="none" strike="noStrike" kern="1200" cap="none" spc="0" normalizeH="0" baseline="0" noProof="0" dirty="0">
                <a:ln>
                  <a:noFill/>
                </a:ln>
                <a:solidFill>
                  <a:schemeClr val="tx1"/>
                </a:solidFill>
                <a:effectLst/>
                <a:uLnTx/>
                <a:uFillTx/>
                <a:latin typeface="+mn-ea"/>
                <a:cs typeface="+mn-cs"/>
              </a:rPr>
              <a:t>テレワークの増加やクラウドサービスの普及など、近年の人々の行動や企業活動の変化に応じて、ガイドラインや様々な解説資料などの整備の推進</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E3D7C2B7-C557-091E-299F-E25AE67A51AB}"/>
              </a:ext>
            </a:extLst>
          </p:cNvPr>
          <p:cNvSpPr>
            <a:spLocks noGrp="1"/>
          </p:cNvSpPr>
          <p:nvPr>
            <p:ph type="sldNum" sz="quarter" idx="5"/>
          </p:nvPr>
        </p:nvSpPr>
        <p:spPr/>
        <p:txBody>
          <a:bodyPr/>
          <a:lstStyle/>
          <a:p>
            <a:fld id="{7D95702B-A176-47F2-94B3-59C819DD5A0E}" type="slidenum">
              <a:rPr kumimoji="1" lang="ja-JP" altLang="en-US" smtClean="0"/>
              <a:t>110</a:t>
            </a:fld>
            <a:endParaRPr kumimoji="1" lang="ja-JP" altLang="en-US"/>
          </a:p>
        </p:txBody>
      </p:sp>
    </p:spTree>
    <p:extLst>
      <p:ext uri="{BB962C8B-B14F-4D97-AF65-F5344CB8AC3E}">
        <p14:creationId xmlns:p14="http://schemas.microsoft.com/office/powerpoint/2010/main" val="41272865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322B-C34C-68BD-65BE-98D1C05657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BEB5FF-7804-9139-810B-7461044FA43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03D6723-546E-B0A1-379B-AFCD7714EABD}"/>
              </a:ext>
            </a:extLst>
          </p:cNvPr>
          <p:cNvSpPr>
            <a:spLocks noGrp="1"/>
          </p:cNvSpPr>
          <p:nvPr>
            <p:ph type="body" idx="1"/>
          </p:nvPr>
        </p:nvSpPr>
        <p:spPr/>
        <p:txBody>
          <a:bodyPr/>
          <a:lstStyle/>
          <a:p>
            <a:r>
              <a:rPr kumimoji="1" lang="ja-JP" altLang="en-US" dirty="0"/>
              <a:t>目標：</a:t>
            </a:r>
            <a:r>
              <a:rPr kumimoji="1" lang="en-US" altLang="ja-JP" dirty="0"/>
              <a:t>14:17</a:t>
            </a:r>
          </a:p>
          <a:p>
            <a:r>
              <a:rPr kumimoji="1" lang="ja-JP" altLang="en-US" dirty="0"/>
              <a:t>累計：</a:t>
            </a:r>
            <a:r>
              <a:rPr kumimoji="1" lang="en-US" altLang="ja-JP" dirty="0"/>
              <a:t>1:17</a:t>
            </a:r>
          </a:p>
          <a:p>
            <a:endParaRPr kumimoji="1" lang="en-US" altLang="ja-JP" dirty="0"/>
          </a:p>
          <a:p>
            <a:pPr marL="171450" marR="0" lvl="0" indent="-171450" algn="l" defTabSz="914400" rtl="0" eaLnBrk="1" fontAlgn="auto" latinLnBrk="0" hangingPunct="1">
              <a:lnSpc>
                <a:spcPts val="1500"/>
              </a:lnSpc>
              <a:spcBef>
                <a:spcPts val="1000"/>
              </a:spcBef>
              <a:spcAft>
                <a:spcPts val="0"/>
              </a:spcAft>
              <a:buClrTx/>
              <a:buSzTx/>
              <a:buFont typeface="Arial" panose="020B0604020202020204" pitchFamily="34" charset="0"/>
              <a:buChar char="•"/>
              <a:tabLst/>
              <a:defRPr/>
            </a:pPr>
            <a:r>
              <a:rPr kumimoji="1" lang="ja-JP" altLang="en-US" sz="1200" b="1" i="0" u="none" strike="noStrike" kern="1200" cap="none" spc="0" normalizeH="0" baseline="0" noProof="0" dirty="0">
                <a:ln>
                  <a:noFill/>
                </a:ln>
                <a:solidFill>
                  <a:sysClr val="windowText" lastClr="000000"/>
                </a:solidFill>
                <a:effectLst/>
                <a:uLnTx/>
                <a:uFillTx/>
                <a:latin typeface="+mn-ea"/>
                <a:ea typeface="+mn-ea"/>
                <a:cs typeface="+mn-cs"/>
              </a:rPr>
              <a:t>昨今の状況変化</a:t>
            </a:r>
            <a:endParaRPr kumimoji="1" lang="en-US" altLang="ja-JP" sz="1200" b="1" i="0" u="none" strike="noStrike" kern="1200" cap="none" spc="0" normalizeH="0" baseline="0" noProof="0" dirty="0">
              <a:ln>
                <a:noFill/>
              </a:ln>
              <a:solidFill>
                <a:sysClr val="windowText" lastClr="000000"/>
              </a:solidFill>
              <a:effectLst/>
              <a:uLnTx/>
              <a:uFillTx/>
              <a:latin typeface="+mn-ea"/>
              <a:ea typeface="+mn-ea"/>
              <a:cs typeface="+mn-cs"/>
            </a:endParaRPr>
          </a:p>
          <a:p>
            <a:pPr algn="l">
              <a:buFont typeface="+mj-lt"/>
              <a:buAutoNum type="arabicPeriod"/>
            </a:pPr>
            <a:r>
              <a:rPr lang="ja-JP" altLang="en-US" b="0" i="0" dirty="0">
                <a:solidFill>
                  <a:srgbClr val="374151"/>
                </a:solidFill>
                <a:effectLst/>
                <a:latin typeface="Söhne"/>
              </a:rPr>
              <a:t>サイバー空間の依存度が増加し、情報システムの使用が拡大。さらに、サプライチェーンが複雑化し、生体</a:t>
            </a:r>
            <a:r>
              <a:rPr lang="en-US" altLang="ja-JP" b="0" i="0" dirty="0">
                <a:solidFill>
                  <a:srgbClr val="374151"/>
                </a:solidFill>
                <a:effectLst/>
                <a:latin typeface="Söhne"/>
              </a:rPr>
              <a:t>AI</a:t>
            </a:r>
            <a:r>
              <a:rPr lang="ja-JP" altLang="en-US" b="0" i="0" dirty="0">
                <a:solidFill>
                  <a:srgbClr val="374151"/>
                </a:solidFill>
                <a:effectLst/>
                <a:latin typeface="Söhne"/>
              </a:rPr>
              <a:t>などの新技術が普及している。</a:t>
            </a:r>
          </a:p>
          <a:p>
            <a:pPr algn="l">
              <a:buFont typeface="+mj-lt"/>
              <a:buAutoNum type="arabicPeriod"/>
            </a:pPr>
            <a:r>
              <a:rPr lang="ja-JP" altLang="en-US" b="0" i="0" dirty="0">
                <a:solidFill>
                  <a:srgbClr val="374151"/>
                </a:solidFill>
                <a:effectLst/>
                <a:latin typeface="Söhne"/>
              </a:rPr>
              <a:t>新しい技術やサービスの広がりにより、サイバー攻撃の対象となるシステムのセキュリティホールが増加している。</a:t>
            </a:r>
          </a:p>
          <a:p>
            <a:pPr algn="l">
              <a:buFont typeface="+mj-lt"/>
              <a:buAutoNum type="arabicPeriod"/>
            </a:pPr>
            <a:r>
              <a:rPr lang="ja-JP" altLang="en-US" b="0" i="0" dirty="0">
                <a:solidFill>
                  <a:srgbClr val="374151"/>
                </a:solidFill>
                <a:effectLst/>
                <a:latin typeface="Söhne"/>
              </a:rPr>
              <a:t>サイバー攻撃の手段が進化・巧妙化し、その影響で重要インフラが停止・破壊される可能性や、選挙への干渉、身代金要求、機密情報の窃取などのリスクが高まっている。</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dirty="0">
              <a:ln>
                <a:noFill/>
              </a:ln>
              <a:solidFill>
                <a:sysClr val="windowText" lastClr="000000"/>
              </a:solidFill>
              <a:effectLst/>
              <a:uLnTx/>
              <a:uFillTx/>
              <a:latin typeface="+mn-ea"/>
              <a:ea typeface="+mn-ea"/>
              <a:cs typeface="+mn-cs"/>
            </a:endParaRPr>
          </a:p>
          <a:p>
            <a:pPr marL="171450" marR="0" lvl="0" indent="-171450" algn="l" defTabSz="914400" rtl="0" eaLnBrk="1" fontAlgn="auto" latinLnBrk="0" hangingPunct="1">
              <a:lnSpc>
                <a:spcPts val="1500"/>
              </a:lnSpc>
              <a:spcBef>
                <a:spcPts val="1000"/>
              </a:spcBef>
              <a:spcAft>
                <a:spcPts val="0"/>
              </a:spcAft>
              <a:buClrTx/>
              <a:buSzTx/>
              <a:buFont typeface="Arial" panose="020B0604020202020204" pitchFamily="34" charset="0"/>
              <a:buChar char="•"/>
              <a:tabLst/>
              <a:defRPr/>
            </a:pPr>
            <a:r>
              <a:rPr lang="ja-JP" altLang="en-US" sz="1200" b="1" dirty="0"/>
              <a:t>サイバー空間の現下の情勢 ～サイバー攻撃の深刻化・巧妙化～</a:t>
            </a:r>
            <a:endParaRPr kumimoji="1" lang="en-US" altLang="ja-JP" sz="1200" b="1" i="0" u="none" strike="noStrike" kern="1200" cap="none" spc="0" normalizeH="0" baseline="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lang="ja-JP" altLang="en-US" b="0" i="0" dirty="0">
                <a:solidFill>
                  <a:srgbClr val="374151"/>
                </a:solidFill>
                <a:effectLst/>
                <a:latin typeface="Söhne"/>
              </a:rPr>
              <a:t>ランサムウェアは依然として脅威であり、不正プログラム</a:t>
            </a:r>
            <a:r>
              <a:rPr lang="en-US" altLang="ja-JP" b="0" i="0" dirty="0" err="1">
                <a:solidFill>
                  <a:srgbClr val="374151"/>
                </a:solidFill>
                <a:effectLst/>
                <a:latin typeface="Söhne"/>
              </a:rPr>
              <a:t>Emotet</a:t>
            </a:r>
            <a:r>
              <a:rPr lang="ja-JP" altLang="en-US" b="0" i="0" dirty="0">
                <a:solidFill>
                  <a:srgbClr val="374151"/>
                </a:solidFill>
                <a:effectLst/>
                <a:latin typeface="Söhne"/>
              </a:rPr>
              <a:t>は活動と停止を繰り返している。また、暗号資産交換業者もサイバー攻撃のターゲットとなっている。</a:t>
            </a:r>
            <a:endParaRPr kumimoji="1" lang="en-US" altLang="ja-JP" sz="1200" b="1" i="0" u="none" strike="noStrike" kern="1200" cap="none" spc="0" normalizeH="0" baseline="0" noProof="0" dirty="0">
              <a:ln>
                <a:noFill/>
              </a:ln>
              <a:solidFill>
                <a:sysClr val="windowText" lastClr="000000"/>
              </a:solidFill>
              <a:effectLst/>
              <a:uLnTx/>
              <a:uFillTx/>
              <a:latin typeface="+mn-ea"/>
              <a:ea typeface="+mn-ea"/>
              <a:cs typeface="+mn-cs"/>
            </a:endParaRP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dirty="0">
              <a:ln>
                <a:noFill/>
              </a:ln>
              <a:solidFill>
                <a:sysClr val="windowText" lastClr="000000"/>
              </a:solidFill>
              <a:effectLst/>
              <a:uLnTx/>
              <a:uFillTx/>
              <a:latin typeface="+mn-ea"/>
              <a:ea typeface="+mn-ea"/>
              <a:cs typeface="+mn-cs"/>
            </a:endParaRPr>
          </a:p>
          <a:p>
            <a:pPr marL="171450" marR="0" lvl="0" indent="-171450" algn="l" defTabSz="914400" rtl="0" eaLnBrk="1" fontAlgn="auto" latinLnBrk="0" hangingPunct="1">
              <a:lnSpc>
                <a:spcPts val="1500"/>
              </a:lnSpc>
              <a:spcBef>
                <a:spcPts val="1000"/>
              </a:spcBef>
              <a:spcAft>
                <a:spcPts val="0"/>
              </a:spcAft>
              <a:buClrTx/>
              <a:buSzTx/>
              <a:buFont typeface="Arial" panose="020B0604020202020204" pitchFamily="34" charset="0"/>
              <a:buChar char="•"/>
              <a:tabLst/>
              <a:defRPr/>
            </a:pPr>
            <a:r>
              <a:rPr kumimoji="1" lang="ja-JP" altLang="en-US" sz="1200" b="1" i="0" u="none" strike="noStrike" kern="1200" cap="none" spc="0" normalizeH="0" baseline="0" noProof="0" dirty="0">
                <a:ln>
                  <a:noFill/>
                </a:ln>
                <a:solidFill>
                  <a:sysClr val="windowText" lastClr="000000"/>
                </a:solidFill>
                <a:effectLst/>
                <a:uLnTx/>
                <a:uFillTx/>
                <a:latin typeface="+mn-ea"/>
                <a:ea typeface="+mn-ea"/>
                <a:cs typeface="+mn-cs"/>
              </a:rPr>
              <a:t>昨今の状況変化を踏まえた政策課題</a:t>
            </a:r>
            <a:endPar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endParaRP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dirty="0"/>
              <a:t>政府は「国家安全保障戦略」を策定し、サイバー空間の安全利用や国や重要インフラの安全を確保している。サイバーセキュリティ対策の実現のための課題として、各主体の対策強化、政府の支援強化、そして国際連携の強化が挙げられている。</a:t>
            </a:r>
            <a:endParaRPr kumimoji="1" lang="en-US" altLang="ja-JP" dirty="0"/>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endParaRPr kumimoji="1" lang="en-US" altLang="ja-JP" dirty="0"/>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en-US" altLang="ja-JP" dirty="0"/>
              <a:t>********</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en-US" altLang="ja-JP" dirty="0"/>
              <a:t>【</a:t>
            </a:r>
            <a:r>
              <a:rPr kumimoji="1" lang="ja-JP" altLang="en-US" dirty="0"/>
              <a:t>サイバー空間をめぐる状況変化と情勢、および政策課題</a:t>
            </a:r>
            <a:r>
              <a:rPr kumimoji="1" lang="en-US" altLang="ja-JP" dirty="0"/>
              <a:t>】</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dirty="0"/>
              <a:t>・　昨今の状況変化</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dirty="0"/>
              <a:t>サイバー空間への依存度の高まり</a:t>
            </a:r>
            <a:r>
              <a:rPr kumimoji="1" lang="en-US" altLang="ja-JP" dirty="0"/>
              <a:t>/</a:t>
            </a:r>
            <a:r>
              <a:rPr kumimoji="1" lang="ja-JP" altLang="en-US" dirty="0"/>
              <a:t>情報システムの利⽤拡⼤</a:t>
            </a:r>
            <a:r>
              <a:rPr kumimoji="1" lang="en-US" altLang="ja-JP" dirty="0"/>
              <a:t>/</a:t>
            </a:r>
            <a:r>
              <a:rPr kumimoji="1" lang="ja-JP" altLang="en-US" dirty="0"/>
              <a:t>サプライチェーンの多様化・複雑化の進展</a:t>
            </a:r>
            <a:r>
              <a:rPr kumimoji="1" lang="en-US" altLang="ja-JP" dirty="0"/>
              <a:t>/⽣</a:t>
            </a:r>
            <a:r>
              <a:rPr kumimoji="1" lang="ja-JP" altLang="en-US" dirty="0"/>
              <a:t>成</a:t>
            </a:r>
            <a:r>
              <a:rPr kumimoji="1" lang="en-US" altLang="ja-JP" dirty="0"/>
              <a:t>AI</a:t>
            </a:r>
            <a:r>
              <a:rPr kumimoji="1" lang="ja-JP" altLang="en-US" dirty="0"/>
              <a:t>などの新たな技術普及</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dirty="0"/>
              <a:t>新たな技術・サービスの普及に伴うサイバー攻撃を受けるシステム側の侵入口（セキュリティホール）増加</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dirty="0"/>
              <a:t>サイバー攻撃手法の変化（深刻化・巧妙化）</a:t>
            </a:r>
            <a:r>
              <a:rPr kumimoji="1" lang="en-US" altLang="ja-JP" dirty="0"/>
              <a:t>/</a:t>
            </a:r>
            <a:r>
              <a:rPr kumimoji="1" lang="ja-JP" altLang="en-US" dirty="0"/>
              <a:t>サイバー攻撃による重要インフラの機能停止や破壊、他国の選挙への干渉、身代金の要求、機微情報の窃取</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dirty="0"/>
              <a:t>・　サイバー空間の現下の情勢 ～サイバー攻撃の深刻化・巧妙化～</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dirty="0"/>
              <a:t>ランサムウェアが依然とした脅威、不正プログラム</a:t>
            </a:r>
            <a:r>
              <a:rPr kumimoji="1" lang="en-US" altLang="ja-JP" dirty="0" err="1"/>
              <a:t>Emotet</a:t>
            </a:r>
            <a:r>
              <a:rPr kumimoji="1" lang="ja-JP" altLang="en-US" dirty="0"/>
              <a:t>が活動と停止の繰り返し</a:t>
            </a:r>
            <a:r>
              <a:rPr kumimoji="1" lang="en-US" altLang="ja-JP" dirty="0"/>
              <a:t>/</a:t>
            </a:r>
            <a:r>
              <a:rPr kumimoji="1" lang="ja-JP" altLang="en-US" dirty="0"/>
              <a:t>暗号資産交換業者もサイバー攻撃の対象</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dirty="0"/>
              <a:t>・　昨今の状況変化を踏まえた政策課題</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dirty="0"/>
              <a:t>政府による「国家安全保障戦略」の策定</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dirty="0"/>
              <a:t>実効的なサイバーセキュリティ対策を実現するための課題</a:t>
            </a: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395033D5-AA75-BEC3-18FC-C2DB44020BFE}"/>
              </a:ext>
            </a:extLst>
          </p:cNvPr>
          <p:cNvSpPr>
            <a:spLocks noGrp="1"/>
          </p:cNvSpPr>
          <p:nvPr>
            <p:ph type="sldNum" sz="quarter" idx="5"/>
          </p:nvPr>
        </p:nvSpPr>
        <p:spPr/>
        <p:txBody>
          <a:bodyPr/>
          <a:lstStyle/>
          <a:p>
            <a:fld id="{7D95702B-A176-47F2-94B3-59C819DD5A0E}" type="slidenum">
              <a:rPr kumimoji="1" lang="ja-JP" altLang="en-US" smtClean="0"/>
              <a:t>111</a:t>
            </a:fld>
            <a:endParaRPr kumimoji="1" lang="ja-JP" altLang="en-US"/>
          </a:p>
        </p:txBody>
      </p:sp>
    </p:spTree>
    <p:extLst>
      <p:ext uri="{BB962C8B-B14F-4D97-AF65-F5344CB8AC3E}">
        <p14:creationId xmlns:p14="http://schemas.microsoft.com/office/powerpoint/2010/main" val="38395538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1A702-451B-0CE4-1DE4-4353FD3F730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179C32-C59B-E74D-A855-9DF53D5F752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F64801C-D9AA-FA42-4FE0-29D66E48F7C2}"/>
              </a:ext>
            </a:extLst>
          </p:cNvPr>
          <p:cNvSpPr>
            <a:spLocks noGrp="1"/>
          </p:cNvSpPr>
          <p:nvPr>
            <p:ph type="body" idx="1"/>
          </p:nvPr>
        </p:nvSpPr>
        <p:spPr/>
        <p:txBody>
          <a:bodyPr/>
          <a:lstStyle/>
          <a:p>
            <a:r>
              <a:rPr kumimoji="1" lang="ja-JP" altLang="en-US" dirty="0"/>
              <a:t>目標：</a:t>
            </a:r>
            <a:r>
              <a:rPr kumimoji="1" lang="en-US" altLang="ja-JP" dirty="0"/>
              <a:t>14:19</a:t>
            </a:r>
          </a:p>
          <a:p>
            <a:r>
              <a:rPr kumimoji="1" lang="ja-JP" altLang="en-US" dirty="0"/>
              <a:t>累計：</a:t>
            </a:r>
            <a:r>
              <a:rPr kumimoji="1" lang="en-US" altLang="ja-JP" dirty="0"/>
              <a:t>1:19</a:t>
            </a:r>
          </a:p>
          <a:p>
            <a:endParaRPr kumimoji="1" lang="en-US" altLang="ja-JP" dirty="0"/>
          </a:p>
          <a:p>
            <a:pPr marL="0" marR="0" indent="0" algn="l" rtl="0" eaLnBrk="1" fontAlgn="auto" latinLnBrk="0" hangingPunct="1">
              <a:spcBef>
                <a:spcPts val="0"/>
              </a:spcBef>
              <a:spcAft>
                <a:spcPts val="0"/>
              </a:spcAft>
            </a:pPr>
            <a:r>
              <a:rPr kumimoji="1" lang="ja-JP" altLang="ja-JP" sz="1800" b="1" i="0" u="none" strike="noStrike" kern="1200" spc="0" baseline="0" dirty="0">
                <a:ln>
                  <a:noFill/>
                </a:ln>
                <a:solidFill>
                  <a:srgbClr val="FFFFFF"/>
                </a:solidFill>
                <a:effectLst/>
                <a:latin typeface="メイリオ" panose="020B0604030504040204" pitchFamily="50" charset="-128"/>
                <a:ea typeface="メイリオ" panose="020B0604030504040204" pitchFamily="50" charset="-128"/>
              </a:rPr>
              <a:t>今後の取組の方向性（今年度特に強力に取組む施策について）</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1.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経済社会の活⼒の向上</a:t>
            </a: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持続的発展 〜DXの推進に向けたリスク対策の強化〜</a:t>
            </a:r>
            <a:endParaRPr lang="ja-JP" altLang="ja-JP"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これまでICTの利活⽤に必ずしも積極的ではなかった地域・中⼩企業における対策の促進</a:t>
            </a:r>
            <a:endParaRPr lang="ja-JP" altLang="ja-JP"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サプライチェーンリスクの増⼤を踏まえたソフトウェアセキュリティの⾼度化に関する取組強化</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173736" indent="-173736" algn="l" rtl="0" eaLnBrk="1" fontAlgn="t" latinLnBrk="0" hangingPunct="1">
              <a:spcBef>
                <a:spcPts val="0"/>
              </a:spcBef>
              <a:spcAft>
                <a:spcPts val="0"/>
              </a:spcAft>
            </a:pP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2.</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 国⺠が安⼼して暮らせるデジタル社会の実現 〜政府機関や重要インフラのレジリエンスの向上〜</a:t>
            </a:r>
            <a:endParaRPr lang="ja-JP" altLang="ja-JP"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サイバー空間における脅威動向の把握・対処や分析能力の向上を通じた政府情報システムのレジリエンス向上</a:t>
            </a:r>
            <a:endParaRPr lang="ja-JP" altLang="ja-JP"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重要インフラ分野において、組織全体でのサイバーセキュリティ対応の促進・インシデント発生時の初動対応支援等を進めている医療分野など</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173736" indent="-173736" algn="l" rtl="0" eaLnBrk="1" fontAlgn="t" latinLnBrk="0" hangingPunct="1">
              <a:spcBef>
                <a:spcPts val="0"/>
              </a:spcBef>
              <a:spcAft>
                <a:spcPts val="0"/>
              </a:spcAft>
            </a:pP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3.</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 国際社会の平和・安定</a:t>
            </a: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我が国の安全保障への寄与 〜同盟国・同志国との国際連携・協⼒の推進〜</a:t>
            </a:r>
            <a:endParaRPr lang="ja-JP" altLang="ja-JP"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同盟国・同志国とのサイバー協議や対話の実施</a:t>
            </a:r>
            <a:endParaRPr lang="ja-JP" altLang="ja-JP"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⽇⽶豪印における協⼒、ランサムウェア対策を推進するための同志国間の協⼒枠組みの推進</a:t>
            </a:r>
            <a:endParaRPr lang="ja-JP" altLang="ja-JP" sz="1800" b="0" i="0" u="none" strike="noStrike" dirty="0">
              <a:effectLst/>
              <a:latin typeface="Arial" panose="020B0604020202020204" pitchFamily="34" charset="0"/>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535EE927-A57C-1379-9AE6-0CBEB5A71E10}"/>
              </a:ext>
            </a:extLst>
          </p:cNvPr>
          <p:cNvSpPr>
            <a:spLocks noGrp="1"/>
          </p:cNvSpPr>
          <p:nvPr>
            <p:ph type="sldNum" sz="quarter" idx="5"/>
          </p:nvPr>
        </p:nvSpPr>
        <p:spPr/>
        <p:txBody>
          <a:bodyPr/>
          <a:lstStyle/>
          <a:p>
            <a:fld id="{7D95702B-A176-47F2-94B3-59C819DD5A0E}" type="slidenum">
              <a:rPr kumimoji="1" lang="ja-JP" altLang="en-US" smtClean="0"/>
              <a:t>112</a:t>
            </a:fld>
            <a:endParaRPr kumimoji="1" lang="ja-JP" altLang="en-US"/>
          </a:p>
        </p:txBody>
      </p:sp>
    </p:spTree>
    <p:extLst>
      <p:ext uri="{BB962C8B-B14F-4D97-AF65-F5344CB8AC3E}">
        <p14:creationId xmlns:p14="http://schemas.microsoft.com/office/powerpoint/2010/main" val="38661002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FC8C1-6583-55E5-1FFB-949B2C07C4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128143-A6DB-6EEE-3DF5-BDAD6070C90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527101B-C126-2B8A-F0AE-3F5C68D8C0D9}"/>
              </a:ext>
            </a:extLst>
          </p:cNvPr>
          <p:cNvSpPr>
            <a:spLocks noGrp="1"/>
          </p:cNvSpPr>
          <p:nvPr>
            <p:ph type="body" idx="1"/>
          </p:nvPr>
        </p:nvSpPr>
        <p:spPr/>
        <p:txBody>
          <a:bodyPr/>
          <a:lstStyle/>
          <a:p>
            <a:r>
              <a:rPr kumimoji="1" lang="ja-JP" altLang="en-US" dirty="0"/>
              <a:t>目標：</a:t>
            </a:r>
            <a:r>
              <a:rPr kumimoji="1" lang="en-US" altLang="ja-JP" dirty="0"/>
              <a:t>14:21</a:t>
            </a:r>
          </a:p>
          <a:p>
            <a:r>
              <a:rPr kumimoji="1" lang="ja-JP" altLang="en-US" dirty="0"/>
              <a:t>累計：</a:t>
            </a:r>
            <a:r>
              <a:rPr kumimoji="1" lang="en-US" altLang="ja-JP" dirty="0"/>
              <a:t>1:21</a:t>
            </a:r>
          </a:p>
          <a:p>
            <a:endParaRPr kumimoji="1" lang="en-US" altLang="ja-JP" dirty="0"/>
          </a:p>
          <a:p>
            <a:r>
              <a:rPr kumimoji="1" lang="ja-JP" altLang="en-US" dirty="0"/>
              <a:t>サイバーセキュリティお助け隊サービス</a:t>
            </a:r>
            <a:endParaRPr kumimoji="1" lang="en-US" altLang="ja-JP" dirty="0"/>
          </a:p>
          <a:p>
            <a:r>
              <a:rPr kumimoji="1" lang="ja-JP" altLang="en-US" dirty="0"/>
              <a:t>　見守り、駆け付け、保険　が一つのパッケージとなっているサービス</a:t>
            </a:r>
            <a:endParaRPr kumimoji="1" lang="en-US" altLang="ja-JP" dirty="0"/>
          </a:p>
          <a:p>
            <a:r>
              <a:rPr kumimoji="1" lang="en-US" altLang="ja-JP" dirty="0"/>
              <a:t>IT</a:t>
            </a:r>
            <a:r>
              <a:rPr kumimoji="1" lang="ja-JP" altLang="en-US" dirty="0"/>
              <a:t>導入補助金の対象にもなっている。</a:t>
            </a:r>
            <a:endParaRPr kumimoji="1" lang="en-US" altLang="ja-JP" dirty="0"/>
          </a:p>
          <a:p>
            <a:r>
              <a:rPr kumimoji="1" lang="en-US" altLang="ja-JP" dirty="0"/>
              <a:t>EDR</a:t>
            </a:r>
            <a:r>
              <a:rPr kumimoji="1" lang="ja-JP" altLang="en-US" dirty="0"/>
              <a:t>や</a:t>
            </a:r>
            <a:r>
              <a:rPr kumimoji="1" lang="en-US" altLang="ja-JP" dirty="0"/>
              <a:t>UTM</a:t>
            </a:r>
            <a:r>
              <a:rPr kumimoji="1" lang="ja-JP" altLang="en-US" dirty="0"/>
              <a:t>が対象となっている。</a:t>
            </a:r>
            <a:endParaRPr kumimoji="1" lang="en-US" altLang="ja-JP" dirty="0"/>
          </a:p>
          <a:p>
            <a:endParaRPr kumimoji="1" lang="en-US" altLang="ja-JP" dirty="0"/>
          </a:p>
          <a:p>
            <a:r>
              <a:rPr kumimoji="1" lang="ja-JP" altLang="en-US" dirty="0"/>
              <a:t>サプライチェーン・サイバーセキュリティ・コンソーシアム</a:t>
            </a:r>
            <a:endParaRPr kumimoji="1" lang="en-US" altLang="ja-JP" dirty="0"/>
          </a:p>
          <a:p>
            <a:r>
              <a:rPr kumimoji="1" lang="ja-JP" altLang="en-US" dirty="0"/>
              <a:t>　</a:t>
            </a:r>
            <a:r>
              <a:rPr lang="ja-JP" altLang="en-US" b="0" i="0" dirty="0">
                <a:solidFill>
                  <a:srgbClr val="1A1A1A"/>
                </a:solidFill>
                <a:effectLst/>
                <a:latin typeface="メイリオ" panose="020B0604030504040204" pitchFamily="50" charset="-128"/>
                <a:ea typeface="メイリオ" panose="020B0604030504040204" pitchFamily="50" charset="-128"/>
              </a:rPr>
              <a:t>産業界が一体となってサプライチェーン全体でのサイバーセキュリティ対策の推進を行うことを目的とした団体</a:t>
            </a:r>
            <a:endParaRPr lang="en-US" altLang="ja-JP" b="0" i="0" dirty="0">
              <a:solidFill>
                <a:srgbClr val="1A1A1A"/>
              </a:solidFill>
              <a:effectLst/>
              <a:latin typeface="メイリオ" panose="020B0604030504040204" pitchFamily="50" charset="-128"/>
              <a:ea typeface="メイリオ" panose="020B0604030504040204" pitchFamily="50" charset="-128"/>
            </a:endParaRPr>
          </a:p>
          <a:p>
            <a:r>
              <a:rPr kumimoji="1" lang="ja-JP" altLang="en-US" b="0" i="0" dirty="0">
                <a:solidFill>
                  <a:srgbClr val="1A1A1A"/>
                </a:solidFill>
                <a:effectLst/>
                <a:latin typeface="メイリオ" panose="020B0604030504040204" pitchFamily="50" charset="-128"/>
                <a:ea typeface="メイリオ" panose="020B0604030504040204" pitchFamily="50" charset="-128"/>
              </a:rPr>
              <a:t>　</a:t>
            </a:r>
            <a:r>
              <a:rPr lang="ja-JP" altLang="en-US" b="0" i="0" dirty="0">
                <a:solidFill>
                  <a:srgbClr val="1A1A1A"/>
                </a:solidFill>
                <a:effectLst/>
                <a:latin typeface="メイリオ" panose="020B0604030504040204" pitchFamily="50" charset="-128"/>
                <a:ea typeface="メイリオ" panose="020B0604030504040204" pitchFamily="50" charset="-128"/>
              </a:rPr>
              <a:t>サイバーセキュリティ体制の構築が十分でない中小企業の動機付けも含む、サプライチェーン全体でのサイバーセキュリティ対策の強化に向けた取組の検討や推進が行われている。</a:t>
            </a:r>
            <a:endParaRPr lang="en-US" altLang="ja-JP" b="0" i="0" dirty="0">
              <a:solidFill>
                <a:srgbClr val="1A1A1A"/>
              </a:solidFill>
              <a:effectLst/>
              <a:latin typeface="メイリオ" panose="020B0604030504040204" pitchFamily="50" charset="-128"/>
              <a:ea typeface="メイリオ" panose="020B0604030504040204" pitchFamily="50" charset="-128"/>
            </a:endParaRPr>
          </a:p>
          <a:p>
            <a:endParaRPr kumimoji="1" lang="en-US" altLang="ja-JP" b="0" i="0" dirty="0">
              <a:solidFill>
                <a:srgbClr val="1A1A1A"/>
              </a:solidFill>
              <a:effectLst/>
              <a:latin typeface="メイリオ" panose="020B0604030504040204" pitchFamily="50" charset="-128"/>
              <a:ea typeface="メイリオ" panose="020B0604030504040204" pitchFamily="50" charset="-128"/>
            </a:endParaRPr>
          </a:p>
          <a:p>
            <a:r>
              <a:rPr kumimoji="1" lang="en-US" altLang="ja-JP" b="0" i="0" dirty="0">
                <a:solidFill>
                  <a:srgbClr val="1A1A1A"/>
                </a:solidFill>
                <a:effectLst/>
                <a:latin typeface="メイリオ" panose="020B0604030504040204" pitchFamily="50" charset="-128"/>
                <a:ea typeface="メイリオ" panose="020B0604030504040204" pitchFamily="50" charset="-128"/>
              </a:rPr>
              <a:t>SBOM</a:t>
            </a:r>
            <a:r>
              <a:rPr kumimoji="1" lang="ja-JP" altLang="en-US" b="0" i="0" dirty="0">
                <a:solidFill>
                  <a:srgbClr val="1A1A1A"/>
                </a:solidFill>
                <a:effectLst/>
                <a:latin typeface="メイリオ" panose="020B0604030504040204" pitchFamily="50" charset="-128"/>
                <a:ea typeface="メイリオ" panose="020B0604030504040204" pitchFamily="50" charset="-128"/>
              </a:rPr>
              <a:t>（</a:t>
            </a:r>
            <a:r>
              <a:rPr kumimoji="1" lang="en-US" altLang="ja-JP" b="0" i="0" dirty="0">
                <a:solidFill>
                  <a:srgbClr val="1A1A1A"/>
                </a:solidFill>
                <a:effectLst/>
                <a:latin typeface="メイリオ" panose="020B0604030504040204" pitchFamily="50" charset="-128"/>
                <a:ea typeface="メイリオ" panose="020B0604030504040204" pitchFamily="50" charset="-128"/>
              </a:rPr>
              <a:t>Software Bill of Materials</a:t>
            </a:r>
            <a:r>
              <a:rPr kumimoji="1" lang="ja-JP" altLang="en-US" b="0" i="0" dirty="0">
                <a:solidFill>
                  <a:srgbClr val="1A1A1A"/>
                </a:solidFill>
                <a:effectLst/>
                <a:latin typeface="メイリオ" panose="020B0604030504040204" pitchFamily="50" charset="-128"/>
                <a:ea typeface="メイリオ" panose="020B0604030504040204" pitchFamily="50" charset="-128"/>
              </a:rPr>
              <a:t>）</a:t>
            </a:r>
            <a:endParaRPr kumimoji="1" lang="en-US" altLang="ja-JP" b="0" i="0" dirty="0">
              <a:solidFill>
                <a:srgbClr val="1A1A1A"/>
              </a:solidFill>
              <a:effectLst/>
              <a:latin typeface="メイリオ" panose="020B0604030504040204" pitchFamily="50" charset="-128"/>
              <a:ea typeface="メイリオ" panose="020B0604030504040204" pitchFamily="50" charset="-128"/>
            </a:endParaRPr>
          </a:p>
          <a:p>
            <a:r>
              <a:rPr kumimoji="1" lang="ja-JP" altLang="en-US" b="0" i="0" dirty="0">
                <a:solidFill>
                  <a:srgbClr val="1A1A1A"/>
                </a:solidFill>
                <a:effectLst/>
                <a:latin typeface="メイリオ" panose="020B0604030504040204" pitchFamily="50" charset="-128"/>
                <a:ea typeface="メイリオ" panose="020B0604030504040204" pitchFamily="50" charset="-128"/>
              </a:rPr>
              <a:t>製品に含むソフトウェアを構成するコンポーネントや互いの依存関係、ライセンスデータなどをリスト化した一覧表</a:t>
            </a:r>
            <a:endParaRPr kumimoji="1" lang="en-US" altLang="ja-JP" b="0" i="0" dirty="0">
              <a:solidFill>
                <a:srgbClr val="1A1A1A"/>
              </a:solidFill>
              <a:effectLst/>
              <a:latin typeface="メイリオ" panose="020B0604030504040204" pitchFamily="50" charset="-128"/>
              <a:ea typeface="メイリオ" panose="020B0604030504040204" pitchFamily="50" charset="-128"/>
            </a:endParaRPr>
          </a:p>
          <a:p>
            <a:r>
              <a:rPr kumimoji="1" lang="ja-JP" altLang="en-US" b="0" i="0" dirty="0">
                <a:solidFill>
                  <a:srgbClr val="1A1A1A"/>
                </a:solidFill>
                <a:effectLst/>
                <a:latin typeface="メイリオ" panose="020B0604030504040204" pitchFamily="50" charset="-128"/>
                <a:ea typeface="メイリオ" panose="020B0604030504040204" pitchFamily="50" charset="-128"/>
              </a:rPr>
              <a:t>ソフトウェアのパーツリスト</a:t>
            </a:r>
            <a:endParaRPr kumimoji="1" lang="en-US" altLang="ja-JP" b="0" i="0" dirty="0">
              <a:solidFill>
                <a:srgbClr val="1A1A1A"/>
              </a:solidFill>
              <a:effectLst/>
              <a:latin typeface="メイリオ" panose="020B0604030504040204" pitchFamily="50" charset="-128"/>
              <a:ea typeface="メイリオ" panose="020B0604030504040204" pitchFamily="50" charset="-128"/>
            </a:endParaRPr>
          </a:p>
          <a:p>
            <a:endParaRPr kumimoji="1" lang="en-US" altLang="ja-JP" b="0" i="0" dirty="0">
              <a:solidFill>
                <a:srgbClr val="1A1A1A"/>
              </a:solidFill>
              <a:effectLst/>
              <a:latin typeface="メイリオ" panose="020B0604030504040204" pitchFamily="50" charset="-128"/>
              <a:ea typeface="メイリオ" panose="020B0604030504040204" pitchFamily="50" charset="-128"/>
            </a:endParaRPr>
          </a:p>
          <a:p>
            <a:r>
              <a:rPr kumimoji="1" lang="ja-JP" altLang="en-US" b="0" i="0" dirty="0">
                <a:solidFill>
                  <a:srgbClr val="1A1A1A"/>
                </a:solidFill>
                <a:effectLst/>
                <a:latin typeface="メイリオ" panose="020B0604030504040204" pitchFamily="50" charset="-128"/>
                <a:ea typeface="メイリオ" panose="020B0604030504040204" pitchFamily="50" charset="-128"/>
              </a:rPr>
              <a:t>ソフトウェアは膨大なソースコードで書かれているが、すべて手書きで書かれたものではなく、</a:t>
            </a:r>
            <a:r>
              <a:rPr kumimoji="1" lang="en-US" altLang="ja-JP" b="0" i="0" dirty="0">
                <a:solidFill>
                  <a:srgbClr val="1A1A1A"/>
                </a:solidFill>
                <a:effectLst/>
                <a:latin typeface="メイリオ" panose="020B0604030504040204" pitchFamily="50" charset="-128"/>
                <a:ea typeface="メイリオ" panose="020B0604030504040204" pitchFamily="50" charset="-128"/>
              </a:rPr>
              <a:t>OSS</a:t>
            </a:r>
            <a:r>
              <a:rPr kumimoji="1" lang="ja-JP" altLang="en-US" b="0" i="0" dirty="0">
                <a:solidFill>
                  <a:srgbClr val="1A1A1A"/>
                </a:solidFill>
                <a:effectLst/>
                <a:latin typeface="メイリオ" panose="020B0604030504040204" pitchFamily="50" charset="-128"/>
                <a:ea typeface="メイリオ" panose="020B0604030504040204" pitchFamily="50" charset="-128"/>
              </a:rPr>
              <a:t>など、外部のモジュールを利用しているのがほとんど。</a:t>
            </a:r>
            <a:endParaRPr kumimoji="1" lang="en-US" altLang="ja-JP" b="0" i="0" dirty="0">
              <a:solidFill>
                <a:srgbClr val="1A1A1A"/>
              </a:solidFill>
              <a:effectLst/>
              <a:latin typeface="メイリオ" panose="020B0604030504040204" pitchFamily="50" charset="-128"/>
              <a:ea typeface="メイリオ" panose="020B0604030504040204" pitchFamily="50" charset="-128"/>
            </a:endParaRPr>
          </a:p>
          <a:p>
            <a:endParaRPr kumimoji="1" lang="en-US" altLang="ja-JP" b="0" i="0" dirty="0">
              <a:solidFill>
                <a:srgbClr val="1A1A1A"/>
              </a:solidFill>
              <a:effectLst/>
              <a:latin typeface="メイリオ" panose="020B0604030504040204" pitchFamily="50" charset="-128"/>
              <a:ea typeface="メイリオ" panose="020B0604030504040204" pitchFamily="50" charset="-128"/>
            </a:endParaRPr>
          </a:p>
          <a:p>
            <a:endParaRPr kumimoji="1" lang="en-US" altLang="ja-JP" b="0" i="0" dirty="0">
              <a:solidFill>
                <a:srgbClr val="1A1A1A"/>
              </a:solidFill>
              <a:effectLst/>
              <a:latin typeface="メイリオ" panose="020B0604030504040204" pitchFamily="50" charset="-128"/>
              <a:ea typeface="メイリオ" panose="020B0604030504040204" pitchFamily="50" charset="-128"/>
            </a:endParaRPr>
          </a:p>
          <a:p>
            <a:endParaRPr kumimoji="1" lang="en-US" altLang="ja-JP" b="0" i="0" dirty="0">
              <a:solidFill>
                <a:srgbClr val="1A1A1A"/>
              </a:solidFill>
              <a:effectLst/>
              <a:latin typeface="メイリオ" panose="020B0604030504040204" pitchFamily="50" charset="-128"/>
              <a:ea typeface="メイリオ" panose="020B0604030504040204" pitchFamily="50" charset="-128"/>
            </a:endParaRPr>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45F573E0-63CF-7651-EEAA-EAEE94934A21}"/>
              </a:ext>
            </a:extLst>
          </p:cNvPr>
          <p:cNvSpPr>
            <a:spLocks noGrp="1"/>
          </p:cNvSpPr>
          <p:nvPr>
            <p:ph type="sldNum" sz="quarter" idx="5"/>
          </p:nvPr>
        </p:nvSpPr>
        <p:spPr/>
        <p:txBody>
          <a:bodyPr/>
          <a:lstStyle/>
          <a:p>
            <a:fld id="{7D95702B-A176-47F2-94B3-59C819DD5A0E}" type="slidenum">
              <a:rPr kumimoji="1" lang="ja-JP" altLang="en-US" smtClean="0"/>
              <a:t>113</a:t>
            </a:fld>
            <a:endParaRPr kumimoji="1" lang="ja-JP" altLang="en-US"/>
          </a:p>
        </p:txBody>
      </p:sp>
    </p:spTree>
    <p:extLst>
      <p:ext uri="{BB962C8B-B14F-4D97-AF65-F5344CB8AC3E}">
        <p14:creationId xmlns:p14="http://schemas.microsoft.com/office/powerpoint/2010/main" val="13238114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2DC1E-0E6F-316C-F087-0B47C6B43A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7B2B41-7839-84B2-687C-3024C5EB683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646C4F5-AE62-10E2-E691-3F6F5AB7EDAE}"/>
              </a:ext>
            </a:extLst>
          </p:cNvPr>
          <p:cNvSpPr>
            <a:spLocks noGrp="1"/>
          </p:cNvSpPr>
          <p:nvPr>
            <p:ph type="body" idx="1"/>
          </p:nvPr>
        </p:nvSpPr>
        <p:spPr/>
        <p:txBody>
          <a:bodyPr/>
          <a:lstStyle/>
          <a:p>
            <a:r>
              <a:rPr kumimoji="1" lang="ja-JP" altLang="en-US" dirty="0"/>
              <a:t>目標：</a:t>
            </a:r>
            <a:r>
              <a:rPr kumimoji="1" lang="en-US" altLang="ja-JP" dirty="0"/>
              <a:t>14:23</a:t>
            </a:r>
          </a:p>
          <a:p>
            <a:r>
              <a:rPr kumimoji="1" lang="ja-JP" altLang="en-US" dirty="0"/>
              <a:t>累計：</a:t>
            </a:r>
            <a:r>
              <a:rPr kumimoji="1" lang="en-US" altLang="ja-JP" dirty="0"/>
              <a:t>1:23</a:t>
            </a:r>
          </a:p>
          <a:p>
            <a:endParaRPr kumimoji="1" lang="en-US" altLang="ja-JP" dirty="0"/>
          </a:p>
          <a:p>
            <a:r>
              <a:rPr lang="ja-JP" altLang="en-US" b="0" i="0" dirty="0">
                <a:solidFill>
                  <a:srgbClr val="374151"/>
                </a:solidFill>
                <a:effectLst/>
                <a:latin typeface="Söhne"/>
              </a:rPr>
              <a:t>サイバーセキュリティ対策への支出は必要な投資とみなすべきで、デジタルトランスフォーメーションを進める中での安全な製品やサービスの提供は企業価値を高めます。</a:t>
            </a:r>
            <a:endParaRPr lang="en-US" altLang="ja-JP" b="0" i="0" dirty="0">
              <a:solidFill>
                <a:srgbClr val="374151"/>
              </a:solidFill>
              <a:effectLst/>
              <a:latin typeface="Söhne"/>
            </a:endParaRPr>
          </a:p>
          <a:p>
            <a:r>
              <a:rPr lang="ja-JP" altLang="en-US" b="0" i="0" dirty="0">
                <a:solidFill>
                  <a:srgbClr val="374151"/>
                </a:solidFill>
                <a:effectLst/>
                <a:latin typeface="Söhne"/>
              </a:rPr>
              <a:t>デジタル化とセキュリティ強化を両立させ、自社の</a:t>
            </a:r>
            <a:r>
              <a:rPr lang="en-US" altLang="ja-JP" b="0" i="0" dirty="0">
                <a:solidFill>
                  <a:srgbClr val="374151"/>
                </a:solidFill>
                <a:effectLst/>
                <a:latin typeface="Söhne"/>
              </a:rPr>
              <a:t>IT</a:t>
            </a:r>
            <a:r>
              <a:rPr lang="ja-JP" altLang="en-US" b="0" i="0" dirty="0">
                <a:solidFill>
                  <a:srgbClr val="374151"/>
                </a:solidFill>
                <a:effectLst/>
                <a:latin typeface="Söhne"/>
              </a:rPr>
              <a:t>状況に合わせた対策が必要です。</a:t>
            </a:r>
            <a:endParaRPr lang="en-US" altLang="ja-JP" b="0" i="0" dirty="0">
              <a:solidFill>
                <a:srgbClr val="374151"/>
              </a:solidFill>
              <a:effectLst/>
              <a:latin typeface="Söhne"/>
            </a:endParaRPr>
          </a:p>
          <a:p>
            <a:endParaRPr kumimoji="1" lang="en-US" altLang="ja-JP" dirty="0"/>
          </a:p>
          <a:p>
            <a:r>
              <a:rPr kumimoji="1" lang="ja-JP" altLang="en-US" dirty="0"/>
              <a:t>そのためには、この</a:t>
            </a:r>
            <a:r>
              <a:rPr kumimoji="1" lang="en-US" altLang="ja-JP" dirty="0"/>
              <a:t>2</a:t>
            </a:r>
            <a:r>
              <a:rPr kumimoji="1" lang="ja-JP" altLang="en-US" dirty="0"/>
              <a:t>つの基本的認識が重要です。</a:t>
            </a:r>
            <a:endParaRPr kumimoji="1" lang="en-US" altLang="ja-JP" dirty="0"/>
          </a:p>
        </p:txBody>
      </p:sp>
      <p:sp>
        <p:nvSpPr>
          <p:cNvPr id="4" name="スライド番号プレースホルダー 3">
            <a:extLst>
              <a:ext uri="{FF2B5EF4-FFF2-40B4-BE49-F238E27FC236}">
                <a16:creationId xmlns:a16="http://schemas.microsoft.com/office/drawing/2014/main" id="{EAF1152C-88B2-2569-622E-29715FFCA163}"/>
              </a:ext>
            </a:extLst>
          </p:cNvPr>
          <p:cNvSpPr>
            <a:spLocks noGrp="1"/>
          </p:cNvSpPr>
          <p:nvPr>
            <p:ph type="sldNum" sz="quarter" idx="5"/>
          </p:nvPr>
        </p:nvSpPr>
        <p:spPr/>
        <p:txBody>
          <a:bodyPr/>
          <a:lstStyle/>
          <a:p>
            <a:fld id="{7D95702B-A176-47F2-94B3-59C819DD5A0E}" type="slidenum">
              <a:rPr kumimoji="1" lang="ja-JP" altLang="en-US" smtClean="0"/>
              <a:t>114</a:t>
            </a:fld>
            <a:endParaRPr kumimoji="1" lang="ja-JP" altLang="en-US"/>
          </a:p>
        </p:txBody>
      </p:sp>
    </p:spTree>
    <p:extLst>
      <p:ext uri="{BB962C8B-B14F-4D97-AF65-F5344CB8AC3E}">
        <p14:creationId xmlns:p14="http://schemas.microsoft.com/office/powerpoint/2010/main" val="26782257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B32C7-9D5B-1611-8C9C-3FF63BDE1EC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C3E250-B30D-D78B-9F1E-E5CBF991A4A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74FDF7E-8833-AD35-408F-DBA19C0ED1DA}"/>
              </a:ext>
            </a:extLst>
          </p:cNvPr>
          <p:cNvSpPr>
            <a:spLocks noGrp="1"/>
          </p:cNvSpPr>
          <p:nvPr>
            <p:ph type="body" idx="1"/>
          </p:nvPr>
        </p:nvSpPr>
        <p:spPr/>
        <p:txBody>
          <a:bodyPr/>
          <a:lstStyle/>
          <a:p>
            <a:r>
              <a:rPr kumimoji="1" lang="ja-JP" altLang="en-US" dirty="0"/>
              <a:t>目標：</a:t>
            </a:r>
            <a:r>
              <a:rPr kumimoji="1" lang="en-US" altLang="ja-JP" dirty="0"/>
              <a:t>14:25</a:t>
            </a:r>
          </a:p>
          <a:p>
            <a:r>
              <a:rPr kumimoji="1" lang="ja-JP" altLang="en-US" dirty="0"/>
              <a:t>累計：</a:t>
            </a:r>
            <a:r>
              <a:rPr kumimoji="1" lang="en-US" altLang="ja-JP" dirty="0"/>
              <a:t>1:25</a:t>
            </a:r>
          </a:p>
          <a:p>
            <a:endParaRPr kumimoji="1" lang="en-US" altLang="ja-JP" dirty="0"/>
          </a:p>
          <a:p>
            <a:r>
              <a:rPr lang="en-US" altLang="ja-JP" sz="3200" u="sng" dirty="0">
                <a:solidFill>
                  <a:srgbClr val="374151"/>
                </a:solidFill>
                <a:latin typeface="メイリオ" panose="020B0604030504040204" pitchFamily="50" charset="-128"/>
                <a:ea typeface="メイリオ" panose="020B0604030504040204" pitchFamily="50" charset="-128"/>
              </a:rPr>
              <a:t>3</a:t>
            </a:r>
            <a:r>
              <a:rPr lang="ja-JP" altLang="en-US" sz="3200" u="sng" dirty="0">
                <a:solidFill>
                  <a:srgbClr val="374151"/>
                </a:solidFill>
                <a:latin typeface="メイリオ" panose="020B0604030504040204" pitchFamily="50" charset="-128"/>
                <a:ea typeface="メイリオ" panose="020B0604030504040204" pitchFamily="50" charset="-128"/>
              </a:rPr>
              <a:t>つの留意事項</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0" indent="0">
              <a:buFont typeface="+mj-lt"/>
              <a:buNone/>
            </a:pPr>
            <a:r>
              <a:rPr lang="ja-JP" altLang="en-US" sz="3200" dirty="0">
                <a:solidFill>
                  <a:srgbClr val="374151"/>
                </a:solidFill>
                <a:latin typeface="メイリオ" panose="020B0604030504040204" pitchFamily="50" charset="-128"/>
                <a:ea typeface="メイリオ" panose="020B0604030504040204" pitchFamily="50" charset="-128"/>
              </a:rPr>
              <a:t>情報発信による社会的評価の向上</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lvl="1" indent="0">
              <a:buFont typeface="+mj-lt"/>
              <a:buNone/>
            </a:pPr>
            <a:r>
              <a:rPr lang="ja-JP" altLang="en-US" sz="3200" dirty="0">
                <a:solidFill>
                  <a:srgbClr val="374151"/>
                </a:solidFill>
                <a:latin typeface="メイリオ" panose="020B0604030504040204" pitchFamily="50" charset="-128"/>
                <a:ea typeface="メイリオ" panose="020B0604030504040204" pitchFamily="50" charset="-128"/>
              </a:rPr>
              <a:t>セキュリティ対策は、仕方なくやるものでなく、企業価値や品質向上の経営基盤として位置付ける必要がある</a:t>
            </a:r>
          </a:p>
          <a:p>
            <a:pPr marL="457200" lvl="1" indent="0">
              <a:buFont typeface="+mj-lt"/>
              <a:buNone/>
            </a:pPr>
            <a:r>
              <a:rPr lang="ja-JP" altLang="en-US" sz="3200" dirty="0">
                <a:solidFill>
                  <a:srgbClr val="374151"/>
                </a:solidFill>
                <a:latin typeface="メイリオ" panose="020B0604030504040204" pitchFamily="50" charset="-128"/>
                <a:ea typeface="メイリオ" panose="020B0604030504040204" pitchFamily="50" charset="-128"/>
              </a:rPr>
              <a:t>サイバーセキュリティの取組や方針の情報発信は、関係者の理解を深め、社会的評価を向上させる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0" indent="0">
              <a:buFont typeface="+mj-lt"/>
              <a:buNone/>
            </a:pPr>
            <a:r>
              <a:rPr lang="ja-JP" altLang="en-US" sz="3200" dirty="0">
                <a:solidFill>
                  <a:srgbClr val="374151"/>
                </a:solidFill>
                <a:latin typeface="メイリオ" panose="020B0604030504040204" pitchFamily="50" charset="-128"/>
                <a:ea typeface="メイリオ" panose="020B0604030504040204" pitchFamily="50" charset="-128"/>
              </a:rPr>
              <a:t>リスクの一項目としてのサイバーセキュリティ</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lvl="1" indent="0">
              <a:buFont typeface="+mj-lt"/>
              <a:buNone/>
            </a:pPr>
            <a:r>
              <a:rPr lang="ja-JP" altLang="en-US" sz="3200" dirty="0">
                <a:solidFill>
                  <a:srgbClr val="374151"/>
                </a:solidFill>
                <a:latin typeface="メイリオ" panose="020B0604030504040204" pitchFamily="50" charset="-128"/>
                <a:ea typeface="メイリオ" panose="020B0604030504040204" pitchFamily="50" charset="-128"/>
              </a:rPr>
              <a:t>サービスの機能保証の観点から、サイバーセキュリティのリスクを考慮し、リスクを分析して総合的に判断する。</a:t>
            </a:r>
          </a:p>
          <a:p>
            <a:pPr marL="457200" lvl="1" indent="0">
              <a:buFont typeface="+mj-lt"/>
              <a:buNone/>
            </a:pPr>
            <a:r>
              <a:rPr lang="ja-JP" altLang="en-US" sz="3200" dirty="0">
                <a:solidFill>
                  <a:srgbClr val="374151"/>
                </a:solidFill>
                <a:latin typeface="メイリオ" panose="020B0604030504040204" pitchFamily="50" charset="-128"/>
                <a:ea typeface="メイリオ" panose="020B0604030504040204" pitchFamily="50" charset="-128"/>
              </a:rPr>
              <a:t>経営層のリーダーシップが不可欠である。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0" indent="0">
              <a:buFont typeface="+mj-lt"/>
              <a:buNone/>
            </a:pPr>
            <a:r>
              <a:rPr lang="ja-JP" altLang="en-US" sz="3200" dirty="0">
                <a:solidFill>
                  <a:srgbClr val="374151"/>
                </a:solidFill>
                <a:latin typeface="メイリオ" panose="020B0604030504040204" pitchFamily="50" charset="-128"/>
                <a:ea typeface="メイリオ" panose="020B0604030504040204" pitchFamily="50" charset="-128"/>
              </a:rPr>
              <a:t>サプライチェーン全体でのサイバーセキュリティの確保</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lvl="1" indent="0">
              <a:buFont typeface="+mj-lt"/>
              <a:buNone/>
            </a:pPr>
            <a:r>
              <a:rPr lang="ja-JP" altLang="en-US" sz="3200" dirty="0">
                <a:solidFill>
                  <a:srgbClr val="374151"/>
                </a:solidFill>
                <a:latin typeface="メイリオ" panose="020B0604030504040204" pitchFamily="50" charset="-128"/>
                <a:ea typeface="メイリオ" panose="020B0604030504040204" pitchFamily="50" charset="-128"/>
              </a:rPr>
              <a:t>サプライチェーン内の一企業のセキュリティ不備が、自社の情報流出のリスクを生むため、サプライチェーン全体のセキュリティ確保が要求される。</a:t>
            </a:r>
          </a:p>
          <a:p>
            <a:pPr marL="457200" lvl="1" indent="0">
              <a:buFont typeface="+mj-lt"/>
              <a:buNone/>
            </a:pPr>
            <a:r>
              <a:rPr lang="ja-JP" altLang="en-US" sz="3200" dirty="0">
                <a:solidFill>
                  <a:srgbClr val="374151"/>
                </a:solidFill>
                <a:latin typeface="メイリオ" panose="020B0604030504040204" pitchFamily="50" charset="-128"/>
                <a:ea typeface="メイリオ" panose="020B0604030504040204" pitchFamily="50" charset="-128"/>
              </a:rPr>
              <a:t>単独企業の対策には限りがあるので、関係者との情報共有が重要である。</a:t>
            </a:r>
            <a:endParaRPr lang="en-US" altLang="ja-JP" sz="3200" dirty="0">
              <a:solidFill>
                <a:srgbClr val="374151"/>
              </a:solidFill>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a:extLst>
              <a:ext uri="{FF2B5EF4-FFF2-40B4-BE49-F238E27FC236}">
                <a16:creationId xmlns:a16="http://schemas.microsoft.com/office/drawing/2014/main" id="{8B3BECB0-89D4-6DC4-3BBC-B057CDDD2A51}"/>
              </a:ext>
            </a:extLst>
          </p:cNvPr>
          <p:cNvSpPr>
            <a:spLocks noGrp="1"/>
          </p:cNvSpPr>
          <p:nvPr>
            <p:ph type="sldNum" sz="quarter" idx="5"/>
          </p:nvPr>
        </p:nvSpPr>
        <p:spPr/>
        <p:txBody>
          <a:bodyPr/>
          <a:lstStyle/>
          <a:p>
            <a:fld id="{7D95702B-A176-47F2-94B3-59C819DD5A0E}" type="slidenum">
              <a:rPr kumimoji="1" lang="ja-JP" altLang="en-US" smtClean="0"/>
              <a:t>115</a:t>
            </a:fld>
            <a:endParaRPr kumimoji="1" lang="ja-JP" altLang="en-US"/>
          </a:p>
        </p:txBody>
      </p:sp>
    </p:spTree>
    <p:extLst>
      <p:ext uri="{BB962C8B-B14F-4D97-AF65-F5344CB8AC3E}">
        <p14:creationId xmlns:p14="http://schemas.microsoft.com/office/powerpoint/2010/main" val="17525913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82DF7-2FC4-9FDA-3929-2ADB6E846B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0CC29C-8210-32AD-214A-B2E52C681E1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DFE5ADA-A531-68DC-18D4-4DCDC9E3A0BE}"/>
              </a:ext>
            </a:extLst>
          </p:cNvPr>
          <p:cNvSpPr>
            <a:spLocks noGrp="1"/>
          </p:cNvSpPr>
          <p:nvPr>
            <p:ph type="body" idx="1"/>
          </p:nvPr>
        </p:nvSpPr>
        <p:spPr/>
        <p:txBody>
          <a:bodyPr/>
          <a:lstStyle/>
          <a:p>
            <a:r>
              <a:rPr kumimoji="1" lang="ja-JP" altLang="en-US" dirty="0"/>
              <a:t>目標：</a:t>
            </a:r>
            <a:r>
              <a:rPr kumimoji="1" lang="en-US" altLang="ja-JP" dirty="0"/>
              <a:t>14:30</a:t>
            </a:r>
          </a:p>
          <a:p>
            <a:r>
              <a:rPr kumimoji="1" lang="ja-JP" altLang="en-US" dirty="0"/>
              <a:t>累計：</a:t>
            </a:r>
            <a:r>
              <a:rPr kumimoji="1" lang="en-US" altLang="ja-JP" dirty="0"/>
              <a:t>1:30</a:t>
            </a:r>
          </a:p>
          <a:p>
            <a:endParaRPr kumimoji="1" lang="en-US" altLang="ja-JP" dirty="0"/>
          </a:p>
          <a:p>
            <a:r>
              <a:rPr lang="ja-JP" altLang="en-US" sz="1200" b="0" dirty="0">
                <a:latin typeface="+mn-ea"/>
                <a:ea typeface="+mn-ea"/>
              </a:rPr>
              <a:t>企業</a:t>
            </a:r>
            <a:r>
              <a:rPr kumimoji="1" lang="ja-JP" altLang="en-US" sz="1200" b="0" dirty="0">
                <a:solidFill>
                  <a:schemeClr val="tx1"/>
                </a:solidFill>
                <a:latin typeface="+mn-ea"/>
                <a:ea typeface="+mn-ea"/>
              </a:rPr>
              <a:t>の</a:t>
            </a:r>
            <a:r>
              <a:rPr kumimoji="1" lang="en-US" altLang="ja-JP" sz="1200" b="0" dirty="0">
                <a:solidFill>
                  <a:schemeClr val="tx1"/>
                </a:solidFill>
                <a:latin typeface="+mn-ea"/>
                <a:ea typeface="+mn-ea"/>
              </a:rPr>
              <a:t>IT</a:t>
            </a:r>
            <a:r>
              <a:rPr kumimoji="1" lang="ja-JP" altLang="en-US" sz="1200" b="0" dirty="0">
                <a:solidFill>
                  <a:schemeClr val="tx1"/>
                </a:solidFill>
                <a:latin typeface="+mn-ea"/>
                <a:ea typeface="+mn-ea"/>
              </a:rPr>
              <a:t>活用状況、サイバーセキュリティ対策の</a:t>
            </a:r>
            <a:r>
              <a:rPr lang="ja-JP" altLang="en-US" sz="1200" b="0" dirty="0">
                <a:latin typeface="+mn-ea"/>
                <a:ea typeface="+mn-ea"/>
              </a:rPr>
              <a:t>取組の</a:t>
            </a:r>
            <a:r>
              <a:rPr kumimoji="1" lang="ja-JP" altLang="en-US" sz="1200" b="0" dirty="0">
                <a:solidFill>
                  <a:schemeClr val="tx1"/>
                </a:solidFill>
                <a:latin typeface="+mn-ea"/>
                <a:ea typeface="+mn-ea"/>
              </a:rPr>
              <a:t>レベルに応じた、実施すべき対策について説明します。</a:t>
            </a:r>
            <a:endParaRPr kumimoji="1" lang="en-US" altLang="ja-JP" sz="1200" b="0" dirty="0">
              <a:solidFill>
                <a:schemeClr val="tx1"/>
              </a:solidFill>
              <a:latin typeface="+mn-ea"/>
              <a:ea typeface="+mn-ea"/>
            </a:endParaRPr>
          </a:p>
          <a:p>
            <a:r>
              <a:rPr kumimoji="1" lang="ja-JP" altLang="en-US" sz="1200" b="0" dirty="0">
                <a:solidFill>
                  <a:schemeClr val="tx1"/>
                </a:solidFill>
                <a:latin typeface="+mn-ea"/>
                <a:ea typeface="+mn-ea"/>
              </a:rPr>
              <a:t>企業の</a:t>
            </a:r>
            <a:r>
              <a:rPr kumimoji="1" lang="en-US" altLang="ja-JP" sz="1200" b="0" dirty="0">
                <a:solidFill>
                  <a:schemeClr val="tx1"/>
                </a:solidFill>
                <a:latin typeface="+mn-ea"/>
                <a:ea typeface="+mn-ea"/>
              </a:rPr>
              <a:t>IT</a:t>
            </a:r>
            <a:r>
              <a:rPr kumimoji="1" lang="ja-JP" altLang="en-US" sz="1200" b="0" dirty="0">
                <a:solidFill>
                  <a:schemeClr val="tx1"/>
                </a:solidFill>
                <a:latin typeface="+mn-ea"/>
                <a:ea typeface="+mn-ea"/>
              </a:rPr>
              <a:t>活⽤状況および、サイバーセキュリティ対策の意識や実施レベルは、この</a:t>
            </a:r>
            <a:r>
              <a:rPr kumimoji="1" lang="en-US" altLang="ja-JP" sz="1200" b="0" dirty="0">
                <a:solidFill>
                  <a:schemeClr val="tx1"/>
                </a:solidFill>
                <a:latin typeface="+mn-ea"/>
                <a:ea typeface="+mn-ea"/>
              </a:rPr>
              <a:t>6</a:t>
            </a:r>
            <a:r>
              <a:rPr kumimoji="1" lang="ja-JP" altLang="en-US" sz="1200" b="0" dirty="0">
                <a:solidFill>
                  <a:schemeClr val="tx1"/>
                </a:solidFill>
                <a:latin typeface="+mn-ea"/>
                <a:ea typeface="+mn-ea"/>
              </a:rPr>
              <a:t>つに分類できます。</a:t>
            </a:r>
            <a:endParaRPr kumimoji="1" lang="en-US" altLang="ja-JP" sz="1200" b="0" dirty="0">
              <a:solidFill>
                <a:schemeClr val="tx1"/>
              </a:solidFill>
              <a:latin typeface="+mn-ea"/>
              <a:ea typeface="+mn-ea"/>
            </a:endParaRPr>
          </a:p>
          <a:p>
            <a:r>
              <a:rPr kumimoji="1" lang="ja-JP" altLang="en-US" sz="1200" b="0" dirty="0">
                <a:solidFill>
                  <a:schemeClr val="tx1"/>
                </a:solidFill>
                <a:latin typeface="+mn-ea"/>
                <a:ea typeface="+mn-ea"/>
              </a:rPr>
              <a:t>「理想的」な状態が一番良く、この状態を実現していくためには、自社が置かれているレベルに応じた対策を進めることが重要です。</a:t>
            </a:r>
            <a:endParaRPr kumimoji="1" lang="en-US" altLang="ja-JP" sz="1200" b="0" dirty="0">
              <a:solidFill>
                <a:schemeClr val="tx1"/>
              </a:solidFill>
              <a:latin typeface="+mn-ea"/>
              <a:ea typeface="+mn-ea"/>
            </a:endParaRPr>
          </a:p>
          <a:p>
            <a:r>
              <a:rPr kumimoji="1" lang="ja-JP" altLang="en-US" sz="1200" b="0" dirty="0">
                <a:solidFill>
                  <a:schemeClr val="tx1"/>
                </a:solidFill>
                <a:latin typeface="+mn-ea"/>
                <a:ea typeface="+mn-ea"/>
              </a:rPr>
              <a:t>必要な対策の一例を「もっと積極的」、「無駄な投資」、「危険」に該当する分類ごとに紹介します。</a:t>
            </a:r>
            <a:endParaRPr kumimoji="1" lang="en-US" altLang="ja-JP" dirty="0"/>
          </a:p>
          <a:p>
            <a:endParaRPr kumimoji="1" lang="en-US" altLang="ja-JP" dirty="0"/>
          </a:p>
          <a:p>
            <a:r>
              <a:rPr kumimoji="1" lang="ja-JP" altLang="en-US" dirty="0"/>
              <a:t>対策</a:t>
            </a:r>
            <a:endParaRPr kumimoji="1" lang="en-US" altLang="ja-JP" dirty="0"/>
          </a:p>
          <a:p>
            <a:r>
              <a:rPr kumimoji="1" lang="ja-JP" altLang="en-US" dirty="0"/>
              <a:t>分類２</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latin typeface="+mn-ea"/>
                <a:ea typeface="+mn-ea"/>
              </a:rPr>
              <a:t>IT</a:t>
            </a:r>
            <a:r>
              <a:rPr kumimoji="1" lang="ja-JP" altLang="en-US" sz="1200" b="0" dirty="0">
                <a:solidFill>
                  <a:schemeClr val="tx1"/>
                </a:solidFill>
                <a:latin typeface="+mn-ea"/>
                <a:ea typeface="+mn-ea"/>
              </a:rPr>
              <a:t>を積極的に活用してビジネスの展開を目指すことが重要であり、攻めの</a:t>
            </a:r>
            <a:r>
              <a:rPr kumimoji="1" lang="en-US" altLang="ja-JP" sz="1200" b="0" dirty="0">
                <a:solidFill>
                  <a:schemeClr val="tx1"/>
                </a:solidFill>
                <a:latin typeface="+mn-ea"/>
                <a:ea typeface="+mn-ea"/>
              </a:rPr>
              <a:t>IT</a:t>
            </a:r>
            <a:r>
              <a:rPr kumimoji="1" lang="ja-JP" altLang="en-US" sz="1200" b="0" dirty="0">
                <a:solidFill>
                  <a:schemeClr val="tx1"/>
                </a:solidFill>
                <a:latin typeface="+mn-ea"/>
                <a:ea typeface="+mn-ea"/>
              </a:rPr>
              <a:t>投資に関する取組を行うことです。</a:t>
            </a:r>
            <a:endParaRPr kumimoji="1" lang="en-US" altLang="ja-JP" sz="1200" b="0" dirty="0">
              <a:latin typeface="+mn-ea"/>
              <a:ea typeface="+mn-ea"/>
            </a:endParaRPr>
          </a:p>
          <a:p>
            <a:endParaRPr kumimoji="1" lang="en-US" altLang="ja-JP" dirty="0"/>
          </a:p>
          <a:p>
            <a:r>
              <a:rPr kumimoji="1" lang="ja-JP" altLang="en-US" dirty="0"/>
              <a:t>分類３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リスクを再評価して、サイバーセキュリティ対策が過剰になっている部分については見直しを行うことが必要です。</a:t>
            </a:r>
            <a:endParaRPr kumimoji="1" lang="en-US" altLang="ja-JP" sz="1200" b="0" i="0" kern="1200" dirty="0">
              <a:solidFill>
                <a:schemeClr val="tx1"/>
              </a:solidFill>
              <a:effectLst/>
              <a:latin typeface="+mn-ea"/>
              <a:ea typeface="+mn-ea"/>
              <a:cs typeface="+mn-cs"/>
            </a:endParaRPr>
          </a:p>
          <a:p>
            <a:endParaRPr kumimoji="1" lang="en-US" altLang="ja-JP" dirty="0"/>
          </a:p>
          <a:p>
            <a:r>
              <a:rPr kumimoji="1" lang="ja-JP" altLang="en-US" dirty="0"/>
              <a:t>分類４</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情報セキュリティポリシーの策定と実践が必要であり、まずはサイバー攻撃を受けたときのための緊急時対応用マニュアルを作成すべきです。</a:t>
            </a:r>
            <a:endParaRPr kumimoji="1" lang="en-US" altLang="ja-JP" sz="1200" b="0" i="0" kern="1200" dirty="0">
              <a:solidFill>
                <a:schemeClr val="tx1"/>
              </a:solidFill>
              <a:effectLst/>
              <a:latin typeface="+mn-lt"/>
              <a:ea typeface="+mn-ea"/>
              <a:cs typeface="+mn-cs"/>
            </a:endParaRPr>
          </a:p>
          <a:p>
            <a:endParaRPr kumimoji="1" lang="en-US" altLang="ja-JP" dirty="0"/>
          </a:p>
          <a:p>
            <a:r>
              <a:rPr kumimoji="1" lang="ja-JP" altLang="en-US" dirty="0"/>
              <a:t>分類５</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コストがあまりかからない最低限のセキュリティ対策から実施することが重要であり、たとえば「情報セキュリティ</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か条」の対策を行うべきです。</a:t>
            </a:r>
            <a:endParaRPr kumimoji="1" lang="en-US" altLang="ja-JP" sz="1200" b="0" i="0" kern="1200" dirty="0">
              <a:solidFill>
                <a:schemeClr val="tx1"/>
              </a:solidFill>
              <a:effectLst/>
              <a:latin typeface="+mn-lt"/>
              <a:ea typeface="+mn-ea"/>
              <a:cs typeface="+mn-cs"/>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D37EE0E4-D249-06AD-CA91-424DD58C12E1}"/>
              </a:ext>
            </a:extLst>
          </p:cNvPr>
          <p:cNvSpPr>
            <a:spLocks noGrp="1"/>
          </p:cNvSpPr>
          <p:nvPr>
            <p:ph type="sldNum" sz="quarter" idx="5"/>
          </p:nvPr>
        </p:nvSpPr>
        <p:spPr/>
        <p:txBody>
          <a:bodyPr/>
          <a:lstStyle/>
          <a:p>
            <a:fld id="{7D95702B-A176-47F2-94B3-59C819DD5A0E}" type="slidenum">
              <a:rPr kumimoji="1" lang="ja-JP" altLang="en-US" smtClean="0"/>
              <a:t>116</a:t>
            </a:fld>
            <a:endParaRPr kumimoji="1" lang="ja-JP" altLang="en-US"/>
          </a:p>
        </p:txBody>
      </p:sp>
    </p:spTree>
    <p:extLst>
      <p:ext uri="{BB962C8B-B14F-4D97-AF65-F5344CB8AC3E}">
        <p14:creationId xmlns:p14="http://schemas.microsoft.com/office/powerpoint/2010/main" val="36004783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1E32-4FF6-BDE4-CD05-EE4ED2F090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E1049D-6427-6D3B-7F09-9F3010CB2AF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7CC6B1C-1EAF-490B-D541-BBF8BA1D3650}"/>
              </a:ext>
            </a:extLst>
          </p:cNvPr>
          <p:cNvSpPr>
            <a:spLocks noGrp="1"/>
          </p:cNvSpPr>
          <p:nvPr>
            <p:ph type="body" idx="1"/>
          </p:nvPr>
        </p:nvSpPr>
        <p:spPr/>
        <p:txBody>
          <a:bodyPr/>
          <a:lstStyle/>
          <a:p>
            <a:r>
              <a:rPr kumimoji="1" lang="ja-JP" altLang="en-US" dirty="0"/>
              <a:t>目標：</a:t>
            </a:r>
            <a:r>
              <a:rPr kumimoji="1" lang="en-US" altLang="ja-JP" dirty="0"/>
              <a:t>14:33</a:t>
            </a:r>
          </a:p>
          <a:p>
            <a:r>
              <a:rPr kumimoji="1" lang="ja-JP" altLang="en-US" dirty="0"/>
              <a:t>累計：</a:t>
            </a:r>
            <a:r>
              <a:rPr kumimoji="1" lang="en-US" altLang="ja-JP" dirty="0"/>
              <a:t>1:33</a:t>
            </a:r>
          </a:p>
          <a:p>
            <a:endParaRPr kumimoji="1" lang="en-US" altLang="ja-JP" dirty="0"/>
          </a:p>
          <a:p>
            <a:r>
              <a:rPr kumimoji="1" lang="ja-JP" altLang="en-US" sz="1200" b="0" dirty="0">
                <a:solidFill>
                  <a:schemeClr val="tx1"/>
                </a:solidFill>
                <a:latin typeface="+mn-ea"/>
                <a:ea typeface="+mn-ea"/>
              </a:rPr>
              <a:t>デジタルトランスフォーメーションとサイバーセキュリティ確保に向けた取組を同時に推進することが不可欠になっています。しかしながら、中小企業が</a:t>
            </a:r>
            <a:r>
              <a:rPr kumimoji="1" lang="en-US" altLang="ja-JP" sz="1200" b="0" dirty="0">
                <a:solidFill>
                  <a:schemeClr val="tx1"/>
                </a:solidFill>
                <a:latin typeface="+mn-ea"/>
                <a:ea typeface="+mn-ea"/>
              </a:rPr>
              <a:t>DX with Cybersecurity</a:t>
            </a:r>
            <a:r>
              <a:rPr kumimoji="1" lang="ja-JP" altLang="en-US" sz="1200" b="0" dirty="0">
                <a:solidFill>
                  <a:schemeClr val="tx1"/>
                </a:solidFill>
                <a:latin typeface="+mn-ea"/>
                <a:ea typeface="+mn-ea"/>
              </a:rPr>
              <a:t>を推進するにあたり、人材や予算などのリソース不足などさまざまな課題が存在しています。これらの課題に対処するため、国が実施している施策の一部について説明します</a:t>
            </a:r>
            <a:endParaRPr kumimoji="1" lang="en-US" altLang="ja-JP" sz="1200" b="0" dirty="0">
              <a:solidFill>
                <a:schemeClr val="tx1"/>
              </a:solidFill>
              <a:latin typeface="+mn-ea"/>
              <a:ea typeface="+mn-ea"/>
            </a:endParaRPr>
          </a:p>
          <a:p>
            <a:endParaRPr kumimoji="1" lang="en-US" altLang="ja-JP" sz="1200" b="0" dirty="0">
              <a:solidFill>
                <a:schemeClr val="tx1"/>
              </a:solidFill>
              <a:latin typeface="+mn-ea"/>
              <a:ea typeface="+mn-ea"/>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FE83A9FF-24C2-C0FB-8DBA-A48B6F918B46}"/>
              </a:ext>
            </a:extLst>
          </p:cNvPr>
          <p:cNvSpPr>
            <a:spLocks noGrp="1"/>
          </p:cNvSpPr>
          <p:nvPr>
            <p:ph type="sldNum" sz="quarter" idx="5"/>
          </p:nvPr>
        </p:nvSpPr>
        <p:spPr/>
        <p:txBody>
          <a:bodyPr/>
          <a:lstStyle/>
          <a:p>
            <a:fld id="{7D95702B-A176-47F2-94B3-59C819DD5A0E}" type="slidenum">
              <a:rPr kumimoji="1" lang="ja-JP" altLang="en-US" smtClean="0"/>
              <a:t>117</a:t>
            </a:fld>
            <a:endParaRPr kumimoji="1" lang="ja-JP" altLang="en-US"/>
          </a:p>
        </p:txBody>
      </p:sp>
    </p:spTree>
    <p:extLst>
      <p:ext uri="{BB962C8B-B14F-4D97-AF65-F5344CB8AC3E}">
        <p14:creationId xmlns:p14="http://schemas.microsoft.com/office/powerpoint/2010/main" val="14142973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89BB6-1A15-773C-B7BC-65100416DE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612966-9B34-76CD-B5B4-5F9248D56E0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D265A44-2A44-03FD-8494-9982B40E8B1B}"/>
              </a:ext>
            </a:extLst>
          </p:cNvPr>
          <p:cNvSpPr>
            <a:spLocks noGrp="1"/>
          </p:cNvSpPr>
          <p:nvPr>
            <p:ph type="body" idx="1"/>
          </p:nvPr>
        </p:nvSpPr>
        <p:spPr/>
        <p:txBody>
          <a:bodyPr/>
          <a:lstStyle/>
          <a:p>
            <a:r>
              <a:rPr kumimoji="1" lang="ja-JP" altLang="en-US" dirty="0"/>
              <a:t>目標：</a:t>
            </a:r>
            <a:r>
              <a:rPr kumimoji="1" lang="en-US" altLang="ja-JP" dirty="0"/>
              <a:t>14:35</a:t>
            </a:r>
          </a:p>
          <a:p>
            <a:r>
              <a:rPr kumimoji="1" lang="ja-JP" altLang="en-US" dirty="0"/>
              <a:t>累計：</a:t>
            </a:r>
            <a:r>
              <a:rPr kumimoji="1" lang="en-US" altLang="ja-JP" dirty="0"/>
              <a:t>1:35</a:t>
            </a:r>
          </a:p>
          <a:p>
            <a:endParaRPr kumimoji="1" lang="en-US" altLang="ja-JP" dirty="0"/>
          </a:p>
          <a:p>
            <a:r>
              <a:rPr kumimoji="1" lang="ja-JP" altLang="en-US" sz="1200" b="0" dirty="0">
                <a:solidFill>
                  <a:schemeClr val="tx1"/>
                </a:solidFill>
                <a:latin typeface="+mn-ea"/>
                <a:ea typeface="+mn-ea"/>
              </a:rPr>
              <a:t>ここからは、デジタルトランスフォーメーションを推進するために必要なスキルや人材について説明します。</a:t>
            </a:r>
            <a:endParaRPr kumimoji="1" lang="en-US" altLang="ja-JP" sz="1200" b="0" dirty="0">
              <a:solidFill>
                <a:schemeClr val="tx1"/>
              </a:solidFill>
              <a:latin typeface="+mn-ea"/>
              <a:ea typeface="+mn-ea"/>
            </a:endParaRPr>
          </a:p>
          <a:p>
            <a:endParaRPr kumimoji="1" lang="en-US" altLang="ja-JP" sz="1200" b="0" dirty="0">
              <a:solidFill>
                <a:schemeClr val="tx1"/>
              </a:solidFill>
              <a:latin typeface="+mn-ea"/>
              <a:ea typeface="+mn-ea"/>
            </a:endParaRPr>
          </a:p>
          <a:p>
            <a:r>
              <a:rPr kumimoji="1" lang="ja-JP" altLang="en-US" sz="1200" b="0" dirty="0">
                <a:solidFill>
                  <a:schemeClr val="tx1"/>
                </a:solidFill>
                <a:latin typeface="+mn-ea"/>
                <a:ea typeface="+mn-ea"/>
              </a:rPr>
              <a:t>デジタルトランスフォーメーションを進めていくには、社内にデジタルトランスフォーメーションの素養を持った人材が必要ですが、中小企業において重要なのは、デジタルトランスフォーメーションに関する高度な知識を持った人材を確保・育成することよりも、まずは経営層を含め社内のすべての人々がデジタルトランスフォーメーションに理解や関心を持ち、自らの業務を変革して新たな付加価値を生み出そうとするような意識を持つことです。</a:t>
            </a:r>
            <a:endParaRPr kumimoji="1" lang="en-US" altLang="ja-JP" sz="1200" b="0" dirty="0">
              <a:solidFill>
                <a:schemeClr val="tx1"/>
              </a:solidFill>
              <a:latin typeface="+mn-ea"/>
              <a:ea typeface="+mn-ea"/>
            </a:endParaRPr>
          </a:p>
          <a:p>
            <a:r>
              <a:rPr kumimoji="1" lang="ja-JP" altLang="en-US" sz="1200" b="0" dirty="0">
                <a:solidFill>
                  <a:schemeClr val="tx1"/>
                </a:solidFill>
                <a:latin typeface="+mn-ea"/>
                <a:ea typeface="+mn-ea"/>
              </a:rPr>
              <a:t>そのために必要となるデジタルトランスフォーメーションに関するリテラシー（基礎的な知識やスキル、マインドセット）を説明していきます。</a:t>
            </a:r>
            <a:endParaRPr kumimoji="1" lang="en-US" altLang="ja-JP" sz="1200" b="0" dirty="0">
              <a:solidFill>
                <a:schemeClr val="tx1"/>
              </a:solidFill>
              <a:latin typeface="+mn-ea"/>
              <a:ea typeface="+mn-ea"/>
            </a:endParaRPr>
          </a:p>
          <a:p>
            <a:endParaRPr kumimoji="1" lang="en-US" altLang="ja-JP" sz="1200" b="0" dirty="0">
              <a:solidFill>
                <a:schemeClr val="tx1"/>
              </a:solidFill>
              <a:latin typeface="+mn-ea"/>
              <a:ea typeface="+mn-ea"/>
            </a:endParaRPr>
          </a:p>
          <a:p>
            <a:endParaRPr kumimoji="1" lang="en-US" altLang="ja-JP" dirty="0"/>
          </a:p>
        </p:txBody>
      </p:sp>
      <p:sp>
        <p:nvSpPr>
          <p:cNvPr id="4" name="スライド番号プレースホルダー 3">
            <a:extLst>
              <a:ext uri="{FF2B5EF4-FFF2-40B4-BE49-F238E27FC236}">
                <a16:creationId xmlns:a16="http://schemas.microsoft.com/office/drawing/2014/main" id="{2FC5D2C8-FF5D-9147-DA2A-889DF55C34F7}"/>
              </a:ext>
            </a:extLst>
          </p:cNvPr>
          <p:cNvSpPr>
            <a:spLocks noGrp="1"/>
          </p:cNvSpPr>
          <p:nvPr>
            <p:ph type="sldNum" sz="quarter" idx="5"/>
          </p:nvPr>
        </p:nvSpPr>
        <p:spPr/>
        <p:txBody>
          <a:bodyPr/>
          <a:lstStyle/>
          <a:p>
            <a:fld id="{7D95702B-A176-47F2-94B3-59C819DD5A0E}" type="slidenum">
              <a:rPr kumimoji="1" lang="ja-JP" altLang="en-US" smtClean="0"/>
              <a:t>118</a:t>
            </a:fld>
            <a:endParaRPr kumimoji="1" lang="ja-JP" altLang="en-US"/>
          </a:p>
        </p:txBody>
      </p:sp>
    </p:spTree>
    <p:extLst>
      <p:ext uri="{BB962C8B-B14F-4D97-AF65-F5344CB8AC3E}">
        <p14:creationId xmlns:p14="http://schemas.microsoft.com/office/powerpoint/2010/main" val="230764158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5105E-E0D8-AB20-E28F-71AE76E155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A0EA99-FC39-7C7E-225E-E22FD0EB0C6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3BA4B0C-C720-EAAA-B365-7CEB07455A08}"/>
              </a:ext>
            </a:extLst>
          </p:cNvPr>
          <p:cNvSpPr>
            <a:spLocks noGrp="1"/>
          </p:cNvSpPr>
          <p:nvPr>
            <p:ph type="body" idx="1"/>
          </p:nvPr>
        </p:nvSpPr>
        <p:spPr/>
        <p:txBody>
          <a:bodyPr/>
          <a:lstStyle/>
          <a:p>
            <a:r>
              <a:rPr kumimoji="1" lang="ja-JP" altLang="en-US" dirty="0"/>
              <a:t>目標：</a:t>
            </a:r>
            <a:r>
              <a:rPr kumimoji="1" lang="en-US" altLang="ja-JP" dirty="0"/>
              <a:t>14:38</a:t>
            </a:r>
          </a:p>
          <a:p>
            <a:r>
              <a:rPr kumimoji="1" lang="ja-JP" altLang="en-US" dirty="0"/>
              <a:t>累計：</a:t>
            </a:r>
            <a:r>
              <a:rPr kumimoji="1" lang="en-US" altLang="ja-JP" dirty="0"/>
              <a:t>1:38</a:t>
            </a:r>
          </a:p>
          <a:p>
            <a:endParaRPr kumimoji="1" lang="en-US" altLang="ja-JP" dirty="0"/>
          </a:p>
          <a:p>
            <a:r>
              <a:rPr kumimoji="1" lang="ja-JP" altLang="en-US" sz="1200" b="0" dirty="0">
                <a:solidFill>
                  <a:schemeClr val="tx1"/>
                </a:solidFill>
                <a:latin typeface="+mn-ea"/>
                <a:ea typeface="+mn-ea"/>
              </a:rPr>
              <a:t>ここからは、デジタルトランスフォーメーションを推進するために必要なスキルや人材について説明します。</a:t>
            </a:r>
            <a:endParaRPr kumimoji="1" lang="en-US" altLang="ja-JP" sz="1200" b="0" dirty="0">
              <a:solidFill>
                <a:schemeClr val="tx1"/>
              </a:solidFill>
              <a:latin typeface="+mn-ea"/>
              <a:ea typeface="+mn-ea"/>
            </a:endParaRPr>
          </a:p>
          <a:p>
            <a:endParaRPr kumimoji="1" lang="en-US" altLang="ja-JP" sz="1200" b="0" dirty="0">
              <a:solidFill>
                <a:schemeClr val="tx1"/>
              </a:solidFill>
              <a:latin typeface="+mn-ea"/>
              <a:ea typeface="+mn-ea"/>
            </a:endParaRPr>
          </a:p>
          <a:p>
            <a:r>
              <a:rPr kumimoji="1" lang="ja-JP" altLang="en-US" sz="1200" b="0" dirty="0">
                <a:solidFill>
                  <a:schemeClr val="tx1"/>
                </a:solidFill>
                <a:latin typeface="+mn-ea"/>
                <a:ea typeface="+mn-ea"/>
              </a:rPr>
              <a:t>デジタルトランスフォーメーションを進めていくには、社内にデジタルトランスフォーメーションの素養を持った人材が必要ですが、中小企業において重要なのは、デジタルトランスフォーメーションに関する高度な知識を持った人材を確保・育成することよりも、まずは経営層を含め社内のすべての人々がデジタルトランスフォーメーションに理解や関心を持ち、自らの業務を変革して新たな付加価値を生み出そうとするような意識を持つことです。</a:t>
            </a:r>
            <a:endParaRPr kumimoji="1" lang="en-US" altLang="ja-JP" sz="1200" b="0" dirty="0">
              <a:solidFill>
                <a:schemeClr val="tx1"/>
              </a:solidFill>
              <a:latin typeface="+mn-ea"/>
              <a:ea typeface="+mn-ea"/>
            </a:endParaRPr>
          </a:p>
          <a:p>
            <a:r>
              <a:rPr kumimoji="1" lang="ja-JP" altLang="en-US" sz="1200" b="0" dirty="0">
                <a:solidFill>
                  <a:schemeClr val="tx1"/>
                </a:solidFill>
                <a:latin typeface="+mn-ea"/>
                <a:ea typeface="+mn-ea"/>
              </a:rPr>
              <a:t>そのために必要となるデジタルトランスフォーメーションに関するリテラシー（基礎的な知識やスキル、マインドセット）を説明していきます。</a:t>
            </a:r>
            <a:endParaRPr kumimoji="1" lang="en-US" altLang="ja-JP" sz="1200" b="0" dirty="0">
              <a:solidFill>
                <a:schemeClr val="tx1"/>
              </a:solidFill>
              <a:latin typeface="+mn-ea"/>
              <a:ea typeface="+mn-ea"/>
            </a:endParaRPr>
          </a:p>
          <a:p>
            <a:endParaRPr kumimoji="1" lang="en-US" altLang="ja-JP" sz="1200" b="0" dirty="0">
              <a:solidFill>
                <a:schemeClr val="tx1"/>
              </a:solidFill>
              <a:latin typeface="+mn-ea"/>
              <a:ea typeface="+mn-ea"/>
            </a:endParaRPr>
          </a:p>
          <a:p>
            <a:endParaRPr kumimoji="1" lang="en-US" altLang="ja-JP" dirty="0"/>
          </a:p>
        </p:txBody>
      </p:sp>
      <p:sp>
        <p:nvSpPr>
          <p:cNvPr id="4" name="スライド番号プレースホルダー 3">
            <a:extLst>
              <a:ext uri="{FF2B5EF4-FFF2-40B4-BE49-F238E27FC236}">
                <a16:creationId xmlns:a16="http://schemas.microsoft.com/office/drawing/2014/main" id="{A277433F-8D81-338C-E02F-E0B32D2D1D93}"/>
              </a:ext>
            </a:extLst>
          </p:cNvPr>
          <p:cNvSpPr>
            <a:spLocks noGrp="1"/>
          </p:cNvSpPr>
          <p:nvPr>
            <p:ph type="sldNum" sz="quarter" idx="5"/>
          </p:nvPr>
        </p:nvSpPr>
        <p:spPr/>
        <p:txBody>
          <a:bodyPr/>
          <a:lstStyle/>
          <a:p>
            <a:fld id="{7D95702B-A176-47F2-94B3-59C819DD5A0E}" type="slidenum">
              <a:rPr kumimoji="1" lang="ja-JP" altLang="en-US" smtClean="0"/>
              <a:t>119</a:t>
            </a:fld>
            <a:endParaRPr kumimoji="1" lang="ja-JP" altLang="en-US"/>
          </a:p>
        </p:txBody>
      </p:sp>
    </p:spTree>
    <p:extLst>
      <p:ext uri="{BB962C8B-B14F-4D97-AF65-F5344CB8AC3E}">
        <p14:creationId xmlns:p14="http://schemas.microsoft.com/office/powerpoint/2010/main" val="115894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13:42</a:t>
            </a:r>
          </a:p>
          <a:p>
            <a:r>
              <a:rPr kumimoji="1" lang="ja-JP" altLang="en-US"/>
              <a:t>累積時間：</a:t>
            </a:r>
            <a:r>
              <a:rPr kumimoji="1" lang="en-US" altLang="ja-JP"/>
              <a:t>00:42</a:t>
            </a:r>
          </a:p>
          <a:p>
            <a:endParaRPr kumimoji="1" lang="en-US" altLang="ja-JP"/>
          </a:p>
          <a:p>
            <a:r>
              <a:rPr kumimoji="1" lang="en-US" altLang="ja-JP"/>
              <a:t>※</a:t>
            </a:r>
            <a:r>
              <a:rPr kumimoji="1" lang="ja-JP" altLang="en-US"/>
              <a:t>質問</a:t>
            </a:r>
            <a:endParaRPr kumimoji="1" lang="en-US" altLang="ja-JP"/>
          </a:p>
          <a:p>
            <a:r>
              <a:rPr kumimoji="1" lang="ja-JP" altLang="en-US"/>
              <a:t>　攻撃する側と守る側、有利なのはどちらか？？</a:t>
            </a:r>
            <a:endParaRPr kumimoji="1" lang="en-US" altLang="ja-JP"/>
          </a:p>
          <a:p>
            <a:endParaRPr kumimoji="1" lang="en-US" altLang="ja-JP"/>
          </a:p>
          <a:p>
            <a:r>
              <a:rPr kumimoji="1" lang="ja-JP" altLang="en-US"/>
              <a:t>答え：圧倒的に攻撃側</a:t>
            </a:r>
            <a:endParaRPr kumimoji="1" lang="en-US" altLang="ja-JP"/>
          </a:p>
          <a:p>
            <a:r>
              <a:rPr kumimoji="1" lang="ja-JP" altLang="en-US"/>
              <a:t>守る側は未知なる敵に備え続けなければならない。</a:t>
            </a:r>
            <a:endParaRPr kumimoji="1" lang="en-US" altLang="ja-JP"/>
          </a:p>
          <a:p>
            <a:r>
              <a:rPr kumimoji="1" lang="ja-JP" altLang="en-US"/>
              <a:t>そのためには学習は必要不可欠。</a:t>
            </a:r>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12</a:t>
            </a:fld>
            <a:endParaRPr kumimoji="1" lang="ja-JP" altLang="en-US"/>
          </a:p>
        </p:txBody>
      </p:sp>
    </p:spTree>
    <p:extLst>
      <p:ext uri="{BB962C8B-B14F-4D97-AF65-F5344CB8AC3E}">
        <p14:creationId xmlns:p14="http://schemas.microsoft.com/office/powerpoint/2010/main" val="22401919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F32B1-C169-B07B-8A36-EF4D235380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5AB46A-5DDC-9C03-C2EC-6158E636EBE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877D20F-81D3-13B2-F49C-E14A7A2DEF66}"/>
              </a:ext>
            </a:extLst>
          </p:cNvPr>
          <p:cNvSpPr>
            <a:spLocks noGrp="1"/>
          </p:cNvSpPr>
          <p:nvPr>
            <p:ph type="body" idx="1"/>
          </p:nvPr>
        </p:nvSpPr>
        <p:spPr/>
        <p:txBody>
          <a:bodyPr/>
          <a:lstStyle/>
          <a:p>
            <a:r>
              <a:rPr kumimoji="1" lang="ja-JP" altLang="en-US" dirty="0"/>
              <a:t>目標：</a:t>
            </a:r>
            <a:r>
              <a:rPr kumimoji="1" lang="en-US" altLang="ja-JP" dirty="0"/>
              <a:t>14:41</a:t>
            </a:r>
          </a:p>
          <a:p>
            <a:r>
              <a:rPr kumimoji="1" lang="ja-JP" altLang="en-US" dirty="0"/>
              <a:t>累計：</a:t>
            </a:r>
            <a:r>
              <a:rPr kumimoji="1" lang="en-US" altLang="ja-JP" dirty="0"/>
              <a:t>1:41</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　経済産業省と</a:t>
            </a:r>
            <a:r>
              <a:rPr kumimoji="1" lang="en-US" altLang="ja-JP" sz="1200" b="0" dirty="0">
                <a:solidFill>
                  <a:schemeClr val="tx1"/>
                </a:solidFill>
                <a:latin typeface="+mn-ea"/>
                <a:ea typeface="+mn-ea"/>
              </a:rPr>
              <a:t>IPA</a:t>
            </a:r>
            <a:r>
              <a:rPr kumimoji="1" lang="ja-JP" altLang="en-US" sz="1200" b="0" dirty="0">
                <a:solidFill>
                  <a:schemeClr val="tx1"/>
                </a:solidFill>
                <a:latin typeface="+mn-ea"/>
                <a:ea typeface="+mn-ea"/>
              </a:rPr>
              <a:t>がまとめた「デジタルスキル標準（</a:t>
            </a:r>
            <a:r>
              <a:rPr kumimoji="1" lang="en-US" altLang="ja-JP" sz="1200" b="0" dirty="0">
                <a:solidFill>
                  <a:schemeClr val="tx1"/>
                </a:solidFill>
                <a:latin typeface="+mn-ea"/>
                <a:ea typeface="+mn-ea"/>
              </a:rPr>
              <a:t>DSS</a:t>
            </a:r>
            <a:r>
              <a:rPr kumimoji="1" lang="ja-JP" altLang="en-US" sz="1200" b="0" dirty="0">
                <a:solidFill>
                  <a:schemeClr val="tx1"/>
                </a:solidFill>
                <a:latin typeface="+mn-ea"/>
                <a:ea typeface="+mn-ea"/>
              </a:rPr>
              <a:t>）」では、すべてのビジネスパーソンがデジタルトランスフォーメーションに関する基礎的な知識、スキル、マインドセットを身につけるための学習指針を「</a:t>
            </a:r>
            <a:r>
              <a:rPr kumimoji="1" lang="en-US" altLang="ja-JP" sz="1200" b="0" dirty="0">
                <a:solidFill>
                  <a:schemeClr val="tx1"/>
                </a:solidFill>
                <a:latin typeface="+mn-ea"/>
                <a:ea typeface="+mn-ea"/>
              </a:rPr>
              <a:t>DX</a:t>
            </a:r>
            <a:r>
              <a:rPr kumimoji="1" lang="ja-JP" altLang="en-US" sz="1200" b="0" dirty="0">
                <a:solidFill>
                  <a:schemeClr val="tx1"/>
                </a:solidFill>
                <a:latin typeface="+mn-ea"/>
                <a:ea typeface="+mn-ea"/>
              </a:rPr>
              <a:t>リテラシー標準」として策定しています。</a:t>
            </a:r>
            <a:endParaRPr kumimoji="1" lang="en-US" altLang="ja-JP" sz="12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企業は、社員に対して、デジタルトランスフォーメーションに関するリテラシーを身につけさせるための育成方法を検討する際に、指針として活用することができます。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　</a:t>
            </a:r>
            <a:r>
              <a:rPr kumimoji="1" lang="en-US" altLang="ja-JP" sz="1200" b="0" dirty="0">
                <a:solidFill>
                  <a:schemeClr val="tx1"/>
                </a:solidFill>
                <a:latin typeface="+mn-ea"/>
                <a:ea typeface="+mn-ea"/>
              </a:rPr>
              <a:t>DX</a:t>
            </a:r>
            <a:r>
              <a:rPr kumimoji="1" lang="ja-JP" altLang="en-US" sz="1200" b="0" dirty="0">
                <a:solidFill>
                  <a:schemeClr val="tx1"/>
                </a:solidFill>
                <a:latin typeface="+mn-ea"/>
                <a:ea typeface="+mn-ea"/>
              </a:rPr>
              <a:t>リテラシー標準は、特定の産業や職種、部署などに依存しない汎用性を重視して作成されています。</a:t>
            </a:r>
            <a:endParaRPr kumimoji="1" lang="en-US" altLang="ja-JP" sz="12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そのため、企業や組織がこれを適用する際には、自身が属する産業や事業の方向性に合わせる必要があります。</a:t>
            </a:r>
            <a:endParaRPr lang="en-US" altLang="ja-JP" sz="1200" b="0" dirty="0">
              <a:solidFill>
                <a:schemeClr val="tx1"/>
              </a:solidFill>
              <a:effectLst/>
            </a:endParaRPr>
          </a:p>
          <a:p>
            <a:endParaRPr kumimoji="1" lang="en-US" altLang="ja-JP" dirty="0"/>
          </a:p>
        </p:txBody>
      </p:sp>
      <p:sp>
        <p:nvSpPr>
          <p:cNvPr id="4" name="スライド番号プレースホルダー 3">
            <a:extLst>
              <a:ext uri="{FF2B5EF4-FFF2-40B4-BE49-F238E27FC236}">
                <a16:creationId xmlns:a16="http://schemas.microsoft.com/office/drawing/2014/main" id="{B54A2146-7124-340A-F6B9-F274471D5EAD}"/>
              </a:ext>
            </a:extLst>
          </p:cNvPr>
          <p:cNvSpPr>
            <a:spLocks noGrp="1"/>
          </p:cNvSpPr>
          <p:nvPr>
            <p:ph type="sldNum" sz="quarter" idx="5"/>
          </p:nvPr>
        </p:nvSpPr>
        <p:spPr/>
        <p:txBody>
          <a:bodyPr/>
          <a:lstStyle/>
          <a:p>
            <a:fld id="{7D95702B-A176-47F2-94B3-59C819DD5A0E}" type="slidenum">
              <a:rPr kumimoji="1" lang="ja-JP" altLang="en-US" smtClean="0"/>
              <a:t>120</a:t>
            </a:fld>
            <a:endParaRPr kumimoji="1" lang="ja-JP" altLang="en-US"/>
          </a:p>
        </p:txBody>
      </p:sp>
    </p:spTree>
    <p:extLst>
      <p:ext uri="{BB962C8B-B14F-4D97-AF65-F5344CB8AC3E}">
        <p14:creationId xmlns:p14="http://schemas.microsoft.com/office/powerpoint/2010/main" val="7424344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43449-54D9-6026-623D-494EAAE9EE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A05C7D-E5B3-1A20-2694-844921A9A25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ED83540-8663-19EB-CDB8-364B9A6E3E75}"/>
              </a:ext>
            </a:extLst>
          </p:cNvPr>
          <p:cNvSpPr>
            <a:spLocks noGrp="1"/>
          </p:cNvSpPr>
          <p:nvPr>
            <p:ph type="body" idx="1"/>
          </p:nvPr>
        </p:nvSpPr>
        <p:spPr/>
        <p:txBody>
          <a:bodyPr/>
          <a:lstStyle/>
          <a:p>
            <a:r>
              <a:rPr kumimoji="1" lang="ja-JP" altLang="en-US" dirty="0"/>
              <a:t>目標：</a:t>
            </a:r>
            <a:r>
              <a:rPr kumimoji="1" lang="en-US" altLang="ja-JP" dirty="0"/>
              <a:t>14:43</a:t>
            </a:r>
          </a:p>
          <a:p>
            <a:r>
              <a:rPr kumimoji="1" lang="ja-JP" altLang="en-US" dirty="0"/>
              <a:t>累計：</a:t>
            </a:r>
            <a:r>
              <a:rPr kumimoji="1" lang="en-US" altLang="ja-JP" dirty="0"/>
              <a:t>1:43</a:t>
            </a:r>
          </a:p>
          <a:p>
            <a:endParaRPr kumimoji="1" lang="en-US" altLang="ja-JP" dirty="0"/>
          </a:p>
          <a:p>
            <a:r>
              <a:rPr lang="ja-JP" altLang="en-US" sz="1200" b="0" dirty="0">
                <a:solidFill>
                  <a:schemeClr val="tx1"/>
                </a:solidFill>
                <a:effectLst/>
                <a:latin typeface="+mn-ea"/>
                <a:ea typeface="+mn-ea"/>
              </a:rPr>
              <a:t>「</a:t>
            </a:r>
            <a:r>
              <a:rPr lang="ja-JP" altLang="en-US" sz="1200" b="0" i="0" dirty="0">
                <a:solidFill>
                  <a:schemeClr val="tx1"/>
                </a:solidFill>
                <a:effectLst/>
                <a:latin typeface="+mn-ea"/>
                <a:ea typeface="+mn-ea"/>
              </a:rPr>
              <a:t>マナビ</a:t>
            </a:r>
            <a:r>
              <a:rPr lang="en-US" altLang="ja-JP" sz="1200" b="0" i="0" dirty="0">
                <a:solidFill>
                  <a:schemeClr val="tx1"/>
                </a:solidFill>
                <a:effectLst/>
                <a:latin typeface="+mn-ea"/>
                <a:ea typeface="+mn-ea"/>
              </a:rPr>
              <a:t>DX</a:t>
            </a:r>
            <a:r>
              <a:rPr lang="ja-JP" altLang="en-US" sz="1200" b="0" i="0" dirty="0">
                <a:solidFill>
                  <a:schemeClr val="tx1"/>
                </a:solidFill>
                <a:effectLst/>
                <a:latin typeface="+mn-ea"/>
                <a:ea typeface="+mn-ea"/>
              </a:rPr>
              <a:t>」という、すべての社会人にとって必須であるデジタルスキルを学べるコンテンツを紹介しているポータルサイトがあります。このポータルサイトでは、</a:t>
            </a:r>
            <a:r>
              <a:rPr lang="en-US" altLang="ja-JP" sz="1200" b="0" i="0" dirty="0">
                <a:solidFill>
                  <a:schemeClr val="tx1"/>
                </a:solidFill>
                <a:effectLst/>
                <a:latin typeface="+mn-ea"/>
                <a:ea typeface="+mn-ea"/>
              </a:rPr>
              <a:t>DX</a:t>
            </a:r>
            <a:r>
              <a:rPr lang="ja-JP" altLang="en-US" sz="1200" b="0" i="0" dirty="0">
                <a:solidFill>
                  <a:schemeClr val="tx1"/>
                </a:solidFill>
                <a:effectLst/>
                <a:latin typeface="+mn-ea"/>
                <a:ea typeface="+mn-ea"/>
              </a:rPr>
              <a:t>リテラシー標準の各項目ごとに学習できる講座が掲載されており、</a:t>
            </a:r>
            <a:r>
              <a:rPr lang="en-US" altLang="ja-JP" sz="1200" b="0" i="0" dirty="0">
                <a:solidFill>
                  <a:schemeClr val="tx1"/>
                </a:solidFill>
                <a:effectLst/>
                <a:latin typeface="+mn-ea"/>
                <a:ea typeface="+mn-ea"/>
              </a:rPr>
              <a:t>DX</a:t>
            </a:r>
            <a:r>
              <a:rPr lang="ja-JP" altLang="en-US" sz="1200" b="0" i="0" dirty="0">
                <a:solidFill>
                  <a:schemeClr val="tx1"/>
                </a:solidFill>
                <a:effectLst/>
                <a:latin typeface="+mn-ea"/>
                <a:ea typeface="+mn-ea"/>
              </a:rPr>
              <a:t>リテラシーを学ぶことができます。</a:t>
            </a:r>
            <a:endParaRPr lang="en-US" altLang="ja-JP" sz="1200" b="0" i="0" dirty="0">
              <a:solidFill>
                <a:schemeClr val="tx1"/>
              </a:solidFill>
              <a:effectLst/>
              <a:latin typeface="+mn-ea"/>
              <a:ea typeface="+mn-ea"/>
            </a:endParaRPr>
          </a:p>
          <a:p>
            <a:endParaRPr kumimoji="1" lang="en-US" altLang="ja-JP" sz="1200" b="0" i="0" dirty="0">
              <a:solidFill>
                <a:schemeClr val="tx1"/>
              </a:solidFill>
              <a:effectLst/>
              <a:latin typeface="+mn-ea"/>
              <a:ea typeface="+mn-ea"/>
            </a:endParaRPr>
          </a:p>
          <a:p>
            <a:r>
              <a:rPr lang="en-US" altLang="ja-JP" b="0" i="0" dirty="0">
                <a:solidFill>
                  <a:srgbClr val="000000"/>
                </a:solidFill>
                <a:effectLst/>
                <a:latin typeface="Helvetica Neue"/>
              </a:rPr>
              <a:t>※ </a:t>
            </a:r>
            <a:r>
              <a:rPr lang="ja-JP" altLang="en-US" b="0" i="0" dirty="0">
                <a:solidFill>
                  <a:srgbClr val="000000"/>
                </a:solidFill>
                <a:effectLst/>
                <a:latin typeface="Helvetica Neue"/>
              </a:rPr>
              <a:t>デラックス：</a:t>
            </a:r>
            <a:br>
              <a:rPr lang="ja-JP" altLang="en-US" dirty="0"/>
            </a:br>
            <a:r>
              <a:rPr lang="en-US" altLang="ja-JP" b="0" i="0" dirty="0">
                <a:solidFill>
                  <a:srgbClr val="7425D4"/>
                </a:solidFill>
                <a:effectLst/>
                <a:latin typeface="Helvetica Neue"/>
              </a:rPr>
              <a:t>DELUXE</a:t>
            </a:r>
            <a:r>
              <a:rPr lang="ja-JP" altLang="en-US" b="0" i="0" dirty="0">
                <a:solidFill>
                  <a:srgbClr val="000000"/>
                </a:solidFill>
                <a:effectLst/>
                <a:latin typeface="Helvetica Neue"/>
              </a:rPr>
              <a:t>は「</a:t>
            </a:r>
            <a:r>
              <a:rPr lang="en-US" altLang="ja-JP" b="0" i="0" dirty="0" err="1">
                <a:solidFill>
                  <a:srgbClr val="7425D4"/>
                </a:solidFill>
                <a:effectLst/>
                <a:latin typeface="Helvetica Neue"/>
              </a:rPr>
              <a:t>D</a:t>
            </a:r>
            <a:r>
              <a:rPr lang="en-US" altLang="ja-JP" b="0" i="0" dirty="0" err="1">
                <a:solidFill>
                  <a:srgbClr val="000000"/>
                </a:solidFill>
                <a:effectLst/>
                <a:latin typeface="Helvetica Neue"/>
              </a:rPr>
              <a:t>igitaltransformational</a:t>
            </a:r>
            <a:r>
              <a:rPr lang="en-US" altLang="ja-JP" b="0" i="0" dirty="0">
                <a:solidFill>
                  <a:srgbClr val="000000"/>
                </a:solidFill>
                <a:effectLst/>
                <a:latin typeface="Helvetica Neue"/>
              </a:rPr>
              <a:t> </a:t>
            </a:r>
            <a:r>
              <a:rPr lang="en-US" altLang="ja-JP" b="0" i="0" dirty="0">
                <a:solidFill>
                  <a:srgbClr val="7425D4"/>
                </a:solidFill>
                <a:effectLst/>
                <a:latin typeface="Helvetica Neue"/>
              </a:rPr>
              <a:t>E</a:t>
            </a:r>
            <a:r>
              <a:rPr lang="en-US" altLang="ja-JP" b="0" i="0" dirty="0">
                <a:solidFill>
                  <a:srgbClr val="000000"/>
                </a:solidFill>
                <a:effectLst/>
                <a:latin typeface="Helvetica Neue"/>
              </a:rPr>
              <a:t>ducation and </a:t>
            </a:r>
            <a:r>
              <a:rPr lang="en-US" altLang="ja-JP" b="0" i="0" dirty="0">
                <a:solidFill>
                  <a:srgbClr val="7425D4"/>
                </a:solidFill>
                <a:effectLst/>
                <a:latin typeface="Helvetica Neue"/>
              </a:rPr>
              <a:t>L</a:t>
            </a:r>
            <a:r>
              <a:rPr lang="en-US" altLang="ja-JP" b="0" i="0" dirty="0">
                <a:solidFill>
                  <a:srgbClr val="000000"/>
                </a:solidFill>
                <a:effectLst/>
                <a:latin typeface="Helvetica Neue"/>
              </a:rPr>
              <a:t>earning platform</a:t>
            </a:r>
            <a:br>
              <a:rPr lang="en-US" altLang="ja-JP" dirty="0"/>
            </a:br>
            <a:r>
              <a:rPr lang="en-US" altLang="ja-JP" b="0" i="0" dirty="0">
                <a:solidFill>
                  <a:srgbClr val="000000"/>
                </a:solidFill>
                <a:effectLst/>
                <a:latin typeface="Helvetica Neue"/>
              </a:rPr>
              <a:t>for </a:t>
            </a:r>
            <a:r>
              <a:rPr lang="en-US" altLang="ja-JP" b="0" i="0" dirty="0">
                <a:solidFill>
                  <a:srgbClr val="7425D4"/>
                </a:solidFill>
                <a:effectLst/>
                <a:latin typeface="Helvetica Neue"/>
              </a:rPr>
              <a:t>U</a:t>
            </a:r>
            <a:r>
              <a:rPr lang="en-US" altLang="ja-JP" b="0" i="0" dirty="0">
                <a:solidFill>
                  <a:srgbClr val="000000"/>
                </a:solidFill>
                <a:effectLst/>
                <a:latin typeface="Helvetica Neue"/>
              </a:rPr>
              <a:t>sers </a:t>
            </a:r>
            <a:r>
              <a:rPr lang="en-US" altLang="ja-JP" b="0" i="0" dirty="0">
                <a:solidFill>
                  <a:srgbClr val="7425D4"/>
                </a:solidFill>
                <a:effectLst/>
                <a:latin typeface="Helvetica Neue"/>
              </a:rPr>
              <a:t>×</a:t>
            </a:r>
            <a:r>
              <a:rPr lang="en-US" altLang="ja-JP" b="0" i="0" dirty="0">
                <a:solidFill>
                  <a:srgbClr val="000000"/>
                </a:solidFill>
                <a:effectLst/>
                <a:latin typeface="Helvetica Neue"/>
              </a:rPr>
              <a:t> </a:t>
            </a:r>
            <a:r>
              <a:rPr lang="en-US" altLang="ja-JP" b="0" i="0" dirty="0">
                <a:solidFill>
                  <a:srgbClr val="7425D4"/>
                </a:solidFill>
                <a:effectLst/>
                <a:latin typeface="Helvetica Neue"/>
              </a:rPr>
              <a:t>E</a:t>
            </a:r>
            <a:r>
              <a:rPr lang="en-US" altLang="ja-JP" b="0" i="0" dirty="0">
                <a:solidFill>
                  <a:srgbClr val="000000"/>
                </a:solidFill>
                <a:effectLst/>
                <a:latin typeface="Helvetica Neue"/>
              </a:rPr>
              <a:t>ngineers</a:t>
            </a:r>
            <a:r>
              <a:rPr lang="ja-JP" altLang="en-US" b="0" i="0" dirty="0">
                <a:solidFill>
                  <a:srgbClr val="000000"/>
                </a:solidFill>
                <a:effectLst/>
                <a:latin typeface="Helvetica Neue"/>
              </a:rPr>
              <a:t>」の略です。</a:t>
            </a:r>
            <a:endParaRPr lang="en-US" altLang="ja-JP" b="0" i="0" dirty="0">
              <a:solidFill>
                <a:srgbClr val="000000"/>
              </a:solidFill>
              <a:effectLst/>
              <a:latin typeface="Helvetica Neue"/>
            </a:endParaRPr>
          </a:p>
          <a:p>
            <a:endParaRPr kumimoji="1" lang="en-US" altLang="ja-JP" b="0" i="0" dirty="0">
              <a:solidFill>
                <a:srgbClr val="000000"/>
              </a:solidFill>
              <a:effectLst/>
              <a:latin typeface="Helvetica Neue"/>
            </a:endParaRPr>
          </a:p>
          <a:p>
            <a:endParaRPr kumimoji="1" lang="en-US" altLang="ja-JP" dirty="0"/>
          </a:p>
        </p:txBody>
      </p:sp>
      <p:sp>
        <p:nvSpPr>
          <p:cNvPr id="4" name="スライド番号プレースホルダー 3">
            <a:extLst>
              <a:ext uri="{FF2B5EF4-FFF2-40B4-BE49-F238E27FC236}">
                <a16:creationId xmlns:a16="http://schemas.microsoft.com/office/drawing/2014/main" id="{145CD05E-1D3A-6D08-82C8-8CFFDD3AF16A}"/>
              </a:ext>
            </a:extLst>
          </p:cNvPr>
          <p:cNvSpPr>
            <a:spLocks noGrp="1"/>
          </p:cNvSpPr>
          <p:nvPr>
            <p:ph type="sldNum" sz="quarter" idx="5"/>
          </p:nvPr>
        </p:nvSpPr>
        <p:spPr/>
        <p:txBody>
          <a:bodyPr/>
          <a:lstStyle/>
          <a:p>
            <a:fld id="{7D95702B-A176-47F2-94B3-59C819DD5A0E}" type="slidenum">
              <a:rPr kumimoji="1" lang="ja-JP" altLang="en-US" smtClean="0"/>
              <a:t>121</a:t>
            </a:fld>
            <a:endParaRPr kumimoji="1" lang="ja-JP" altLang="en-US"/>
          </a:p>
        </p:txBody>
      </p:sp>
    </p:spTree>
    <p:extLst>
      <p:ext uri="{BB962C8B-B14F-4D97-AF65-F5344CB8AC3E}">
        <p14:creationId xmlns:p14="http://schemas.microsoft.com/office/powerpoint/2010/main" val="15621959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1C5AC-5A12-6838-8DEE-11440E17E7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5B575F-37C8-B38A-E5C6-1331BD957AA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B0FAAF9-2EA8-C965-5665-CE66C18382E7}"/>
              </a:ext>
            </a:extLst>
          </p:cNvPr>
          <p:cNvSpPr>
            <a:spLocks noGrp="1"/>
          </p:cNvSpPr>
          <p:nvPr>
            <p:ph type="body" idx="1"/>
          </p:nvPr>
        </p:nvSpPr>
        <p:spPr/>
        <p:txBody>
          <a:bodyPr/>
          <a:lstStyle/>
          <a:p>
            <a:r>
              <a:rPr kumimoji="1" lang="ja-JP" altLang="en-US"/>
              <a:t>目標：</a:t>
            </a:r>
            <a:r>
              <a:rPr kumimoji="1" lang="en-US" altLang="ja-JP"/>
              <a:t>14:45</a:t>
            </a:r>
          </a:p>
          <a:p>
            <a:r>
              <a:rPr kumimoji="1" lang="ja-JP" altLang="en-US"/>
              <a:t>累計：</a:t>
            </a:r>
            <a:r>
              <a:rPr kumimoji="1" lang="en-US" altLang="ja-JP"/>
              <a:t>1:45</a:t>
            </a:r>
          </a:p>
          <a:p>
            <a:endParaRPr kumimoji="1" lang="en-US" altLang="ja-JP"/>
          </a:p>
          <a:p>
            <a:pPr marL="0" indent="0">
              <a:buFont typeface="Arial" panose="020B0604020202020204" pitchFamily="34" charset="0"/>
              <a:buNone/>
            </a:pPr>
            <a:r>
              <a:rPr lang="ja-JP" altLang="en-US" sz="1200">
                <a:solidFill>
                  <a:srgbClr val="374151"/>
                </a:solidFill>
                <a:latin typeface="メイリオ" panose="020B0604030504040204" pitchFamily="50" charset="-128"/>
                <a:ea typeface="メイリオ" panose="020B0604030504040204" pitchFamily="50" charset="-128"/>
              </a:rPr>
              <a:t>企業はデジタルトランスフォーメーションと同時にサイバーセキュリティ対策が必要</a:t>
            </a:r>
          </a:p>
          <a:p>
            <a:pPr marL="0" indent="0">
              <a:buFont typeface="Arial" panose="020B0604020202020204" pitchFamily="34" charset="0"/>
              <a:buNone/>
            </a:pPr>
            <a:r>
              <a:rPr lang="ja-JP" altLang="en-US" sz="1200">
                <a:solidFill>
                  <a:srgbClr val="374151"/>
                </a:solidFill>
                <a:latin typeface="メイリオ" panose="020B0604030504040204" pitchFamily="50" charset="-128"/>
                <a:ea typeface="メイリオ" panose="020B0604030504040204" pitchFamily="50" charset="-128"/>
              </a:rPr>
              <a:t>経営層や非</a:t>
            </a:r>
            <a:r>
              <a:rPr lang="en-US" altLang="ja-JP" sz="1200">
                <a:solidFill>
                  <a:srgbClr val="374151"/>
                </a:solidFill>
                <a:latin typeface="メイリオ" panose="020B0604030504040204" pitchFamily="50" charset="-128"/>
                <a:ea typeface="メイリオ" panose="020B0604030504040204" pitchFamily="50" charset="-128"/>
              </a:rPr>
              <a:t>IT</a:t>
            </a:r>
            <a:r>
              <a:rPr lang="ja-JP" altLang="en-US" sz="1200">
                <a:solidFill>
                  <a:srgbClr val="374151"/>
                </a:solidFill>
                <a:latin typeface="メイリオ" panose="020B0604030504040204" pitchFamily="50" charset="-128"/>
                <a:ea typeface="メイリオ" panose="020B0604030504040204" pitchFamily="50" charset="-128"/>
              </a:rPr>
              <a:t>専門の部門もセキュリティ知識の習得が求められる</a:t>
            </a:r>
          </a:p>
          <a:p>
            <a:pPr marL="0" indent="0">
              <a:buFont typeface="Arial" panose="020B0604020202020204" pitchFamily="34" charset="0"/>
              <a:buNone/>
            </a:pPr>
            <a:r>
              <a:rPr lang="ja-JP" altLang="en-US" sz="1200">
                <a:solidFill>
                  <a:srgbClr val="374151"/>
                </a:solidFill>
                <a:latin typeface="メイリオ" panose="020B0604030504040204" pitchFamily="50" charset="-128"/>
                <a:ea typeface="メイリオ" panose="020B0604030504040204" pitchFamily="50" charset="-128"/>
              </a:rPr>
              <a:t>セキュリティ専門部署だけでの対処は困難で、関連業務を担う人材も知識・スキルの獲得が必要</a:t>
            </a:r>
            <a:endParaRPr lang="en-US" altLang="ja-JP" sz="120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8B49AF0A-FAB3-5A63-510B-AA35E9DB07D4}"/>
              </a:ext>
            </a:extLst>
          </p:cNvPr>
          <p:cNvSpPr>
            <a:spLocks noGrp="1"/>
          </p:cNvSpPr>
          <p:nvPr>
            <p:ph type="sldNum" sz="quarter" idx="5"/>
          </p:nvPr>
        </p:nvSpPr>
        <p:spPr/>
        <p:txBody>
          <a:bodyPr/>
          <a:lstStyle/>
          <a:p>
            <a:fld id="{7D95702B-A176-47F2-94B3-59C819DD5A0E}" type="slidenum">
              <a:rPr kumimoji="1" lang="ja-JP" altLang="en-US" smtClean="0"/>
              <a:t>122</a:t>
            </a:fld>
            <a:endParaRPr kumimoji="1" lang="ja-JP" altLang="en-US"/>
          </a:p>
        </p:txBody>
      </p:sp>
    </p:spTree>
    <p:extLst>
      <p:ext uri="{BB962C8B-B14F-4D97-AF65-F5344CB8AC3E}">
        <p14:creationId xmlns:p14="http://schemas.microsoft.com/office/powerpoint/2010/main" val="15128640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421D7-EC97-8567-D8BC-93CCE47259F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79E91D-B219-5B02-710E-D9BBC846175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7552BFF-8B2A-7D37-B868-46C0A7F01E27}"/>
              </a:ext>
            </a:extLst>
          </p:cNvPr>
          <p:cNvSpPr>
            <a:spLocks noGrp="1"/>
          </p:cNvSpPr>
          <p:nvPr>
            <p:ph type="body" idx="1"/>
          </p:nvPr>
        </p:nvSpPr>
        <p:spPr/>
        <p:txBody>
          <a:bodyPr/>
          <a:lstStyle/>
          <a:p>
            <a:r>
              <a:rPr kumimoji="1" lang="ja-JP" altLang="en-US"/>
              <a:t>目標：</a:t>
            </a:r>
            <a:r>
              <a:rPr kumimoji="1" lang="en-US" altLang="ja-JP"/>
              <a:t>14:48</a:t>
            </a:r>
          </a:p>
          <a:p>
            <a:r>
              <a:rPr kumimoji="1" lang="ja-JP" altLang="en-US"/>
              <a:t>累計：</a:t>
            </a:r>
            <a:r>
              <a:rPr kumimoji="1" lang="en-US" altLang="ja-JP"/>
              <a:t>1:48</a:t>
            </a:r>
          </a:p>
          <a:p>
            <a:endParaRPr kumimoji="1" lang="en-US" altLang="ja-JP"/>
          </a:p>
          <a:p>
            <a:pPr marL="0" indent="0">
              <a:buFont typeface="Arial" panose="020B0604020202020204" pitchFamily="34" charset="0"/>
              <a:buNone/>
            </a:pPr>
            <a:endParaRPr lang="en-US" altLang="ja-JP" sz="120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916ABFA7-0408-FBE0-AF7C-E2D59FFD0147}"/>
              </a:ext>
            </a:extLst>
          </p:cNvPr>
          <p:cNvSpPr>
            <a:spLocks noGrp="1"/>
          </p:cNvSpPr>
          <p:nvPr>
            <p:ph type="sldNum" sz="quarter" idx="5"/>
          </p:nvPr>
        </p:nvSpPr>
        <p:spPr/>
        <p:txBody>
          <a:bodyPr/>
          <a:lstStyle/>
          <a:p>
            <a:fld id="{7D95702B-A176-47F2-94B3-59C819DD5A0E}" type="slidenum">
              <a:rPr kumimoji="1" lang="ja-JP" altLang="en-US" smtClean="0"/>
              <a:t>123</a:t>
            </a:fld>
            <a:endParaRPr kumimoji="1" lang="ja-JP" altLang="en-US"/>
          </a:p>
        </p:txBody>
      </p:sp>
    </p:spTree>
    <p:extLst>
      <p:ext uri="{BB962C8B-B14F-4D97-AF65-F5344CB8AC3E}">
        <p14:creationId xmlns:p14="http://schemas.microsoft.com/office/powerpoint/2010/main" val="19809373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87C2C-EF35-DEDF-61AA-27C87004AB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28FC50-7439-80FA-97B8-F10C9742343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501B276-D6A1-3F48-E8D1-FFE9E714B565}"/>
              </a:ext>
            </a:extLst>
          </p:cNvPr>
          <p:cNvSpPr>
            <a:spLocks noGrp="1"/>
          </p:cNvSpPr>
          <p:nvPr>
            <p:ph type="body" idx="1"/>
          </p:nvPr>
        </p:nvSpPr>
        <p:spPr/>
        <p:txBody>
          <a:bodyPr/>
          <a:lstStyle/>
          <a:p>
            <a:r>
              <a:rPr kumimoji="1" lang="ja-JP" altLang="en-US"/>
              <a:t>目標：</a:t>
            </a:r>
            <a:r>
              <a:rPr kumimoji="1" lang="en-US" altLang="ja-JP"/>
              <a:t>14:50</a:t>
            </a:r>
          </a:p>
          <a:p>
            <a:r>
              <a:rPr kumimoji="1" lang="ja-JP" altLang="en-US"/>
              <a:t>累計：</a:t>
            </a:r>
            <a:r>
              <a:rPr kumimoji="1" lang="en-US" altLang="ja-JP"/>
              <a:t>1:50</a:t>
            </a:r>
          </a:p>
          <a:p>
            <a:endParaRPr kumimoji="1" lang="en-US" altLang="ja-JP"/>
          </a:p>
          <a:p>
            <a:pPr marL="0" indent="0">
              <a:buFont typeface="Arial" panose="020B0604020202020204" pitchFamily="34" charset="0"/>
              <a:buNone/>
            </a:pPr>
            <a:endParaRPr lang="en-US" altLang="ja-JP" sz="120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7A0E9A8C-3686-446F-C6FF-0262CB115842}"/>
              </a:ext>
            </a:extLst>
          </p:cNvPr>
          <p:cNvSpPr>
            <a:spLocks noGrp="1"/>
          </p:cNvSpPr>
          <p:nvPr>
            <p:ph type="sldNum" sz="quarter" idx="5"/>
          </p:nvPr>
        </p:nvSpPr>
        <p:spPr/>
        <p:txBody>
          <a:bodyPr/>
          <a:lstStyle/>
          <a:p>
            <a:fld id="{7D95702B-A176-47F2-94B3-59C819DD5A0E}" type="slidenum">
              <a:rPr kumimoji="1" lang="ja-JP" altLang="en-US" smtClean="0"/>
              <a:t>124</a:t>
            </a:fld>
            <a:endParaRPr kumimoji="1" lang="ja-JP" altLang="en-US"/>
          </a:p>
        </p:txBody>
      </p:sp>
    </p:spTree>
    <p:extLst>
      <p:ext uri="{BB962C8B-B14F-4D97-AF65-F5344CB8AC3E}">
        <p14:creationId xmlns:p14="http://schemas.microsoft.com/office/powerpoint/2010/main" val="265813483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14C98-0A92-0F52-E46B-FB1F601D9F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E21424-7834-9A4E-76E8-24179D0025D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08F4DDA-DE4B-5BF9-6A5F-393EADA48439}"/>
              </a:ext>
            </a:extLst>
          </p:cNvPr>
          <p:cNvSpPr>
            <a:spLocks noGrp="1"/>
          </p:cNvSpPr>
          <p:nvPr>
            <p:ph type="body" idx="1"/>
          </p:nvPr>
        </p:nvSpPr>
        <p:spPr/>
        <p:txBody>
          <a:bodyPr/>
          <a:lstStyle/>
          <a:p>
            <a:r>
              <a:rPr kumimoji="1" lang="ja-JP" altLang="en-US" dirty="0"/>
              <a:t>目標：</a:t>
            </a:r>
            <a:r>
              <a:rPr kumimoji="1" lang="en-US" altLang="ja-JP" dirty="0"/>
              <a:t>14:52</a:t>
            </a:r>
          </a:p>
          <a:p>
            <a:r>
              <a:rPr kumimoji="1" lang="ja-JP" altLang="en-US" dirty="0"/>
              <a:t>累計：</a:t>
            </a:r>
            <a:r>
              <a:rPr kumimoji="1" lang="en-US" altLang="ja-JP" dirty="0"/>
              <a:t>1:52</a:t>
            </a:r>
          </a:p>
          <a:p>
            <a:endParaRPr kumimoji="1" lang="en-US" altLang="ja-JP" dirty="0"/>
          </a:p>
          <a:p>
            <a:pPr marL="0" indent="0">
              <a:buFont typeface="Arial" panose="020B0604020202020204" pitchFamily="34" charset="0"/>
              <a:buNone/>
            </a:pPr>
            <a:endParaRPr lang="en-US" altLang="ja-JP" sz="1200" dirty="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649CAE16-A40C-3C20-5A4B-F465388E21B9}"/>
              </a:ext>
            </a:extLst>
          </p:cNvPr>
          <p:cNvSpPr>
            <a:spLocks noGrp="1"/>
          </p:cNvSpPr>
          <p:nvPr>
            <p:ph type="sldNum" sz="quarter" idx="5"/>
          </p:nvPr>
        </p:nvSpPr>
        <p:spPr/>
        <p:txBody>
          <a:bodyPr/>
          <a:lstStyle/>
          <a:p>
            <a:fld id="{7D95702B-A176-47F2-94B3-59C819DD5A0E}" type="slidenum">
              <a:rPr kumimoji="1" lang="ja-JP" altLang="en-US" smtClean="0"/>
              <a:t>125</a:t>
            </a:fld>
            <a:endParaRPr kumimoji="1" lang="ja-JP" altLang="en-US"/>
          </a:p>
        </p:txBody>
      </p:sp>
    </p:spTree>
    <p:extLst>
      <p:ext uri="{BB962C8B-B14F-4D97-AF65-F5344CB8AC3E}">
        <p14:creationId xmlns:p14="http://schemas.microsoft.com/office/powerpoint/2010/main" val="17410167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054B9-D53E-5E59-CF59-FB4D2C08CC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EA74EB-8EF4-908A-F360-1AE8F53D565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77DB31D-B46A-E23B-F9E1-26EFD80BE1C4}"/>
              </a:ext>
            </a:extLst>
          </p:cNvPr>
          <p:cNvSpPr>
            <a:spLocks noGrp="1"/>
          </p:cNvSpPr>
          <p:nvPr>
            <p:ph type="body" idx="1"/>
          </p:nvPr>
        </p:nvSpPr>
        <p:spPr/>
        <p:txBody>
          <a:bodyPr/>
          <a:lstStyle/>
          <a:p>
            <a:r>
              <a:rPr kumimoji="1" lang="ja-JP" altLang="en-US" dirty="0"/>
              <a:t>目標：</a:t>
            </a:r>
            <a:r>
              <a:rPr kumimoji="1" lang="en-US" altLang="ja-JP" dirty="0"/>
              <a:t>14:57</a:t>
            </a:r>
          </a:p>
          <a:p>
            <a:r>
              <a:rPr kumimoji="1" lang="ja-JP" altLang="en-US" dirty="0"/>
              <a:t>累計：</a:t>
            </a:r>
            <a:r>
              <a:rPr kumimoji="1" lang="en-US" altLang="ja-JP" dirty="0"/>
              <a:t>1:57</a:t>
            </a:r>
          </a:p>
          <a:p>
            <a:endParaRPr kumimoji="1" lang="en-US" altLang="ja-JP" dirty="0"/>
          </a:p>
          <a:p>
            <a:endParaRPr kumimoji="1" lang="en-US" altLang="ja-JP" dirty="0"/>
          </a:p>
          <a:p>
            <a:r>
              <a:rPr kumimoji="1" lang="en-US" altLang="ja-JP" dirty="0"/>
              <a:t>GDPR</a:t>
            </a:r>
            <a:r>
              <a:rPr kumimoji="1" lang="ja-JP" altLang="en-US" dirty="0"/>
              <a:t>（</a:t>
            </a:r>
            <a:r>
              <a:rPr kumimoji="1" lang="en-US" altLang="ja-JP" dirty="0"/>
              <a:t>General Data Protection Regulation</a:t>
            </a:r>
            <a:r>
              <a:rPr kumimoji="1" lang="ja-JP" altLang="en-US" dirty="0"/>
              <a:t>）</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0" i="0" dirty="0">
                <a:solidFill>
                  <a:schemeClr val="tx1"/>
                </a:solidFill>
                <a:effectLst/>
                <a:latin typeface="+mn-ea"/>
              </a:rPr>
              <a:t>　</a:t>
            </a:r>
            <a:r>
              <a:rPr lang="en-US" altLang="ja-JP" sz="1200" b="0" i="0" dirty="0">
                <a:solidFill>
                  <a:schemeClr val="tx1"/>
                </a:solidFill>
                <a:effectLst/>
                <a:latin typeface="+mn-ea"/>
              </a:rPr>
              <a:t>GDPR</a:t>
            </a:r>
            <a:r>
              <a:rPr lang="ja-JP" altLang="en-US" sz="1200" b="0" i="0" dirty="0">
                <a:solidFill>
                  <a:schemeClr val="tx1"/>
                </a:solidFill>
                <a:effectLst/>
                <a:latin typeface="+mn-ea"/>
              </a:rPr>
              <a:t>（</a:t>
            </a:r>
            <a:r>
              <a:rPr lang="en-US" altLang="ja-JP" sz="1200" b="0" i="0" dirty="0">
                <a:solidFill>
                  <a:schemeClr val="tx1"/>
                </a:solidFill>
                <a:effectLst/>
                <a:latin typeface="+mn-ea"/>
              </a:rPr>
              <a:t>EU</a:t>
            </a:r>
            <a:r>
              <a:rPr lang="ja-JP" altLang="en-US" sz="1200" b="0" i="0" dirty="0">
                <a:solidFill>
                  <a:schemeClr val="tx1"/>
                </a:solidFill>
                <a:effectLst/>
                <a:latin typeface="+mn-ea"/>
              </a:rPr>
              <a:t>一般データ保護規則）とは、個人データの保護とプライバシーの権利を強化するために、欧州連合（</a:t>
            </a:r>
            <a:r>
              <a:rPr lang="en-US" altLang="ja-JP" sz="1200" b="0" i="0" dirty="0">
                <a:solidFill>
                  <a:schemeClr val="tx1"/>
                </a:solidFill>
                <a:effectLst/>
                <a:latin typeface="+mn-ea"/>
              </a:rPr>
              <a:t>EU</a:t>
            </a:r>
            <a:r>
              <a:rPr lang="ja-JP" altLang="en-US" sz="1200" b="0" i="0" dirty="0">
                <a:solidFill>
                  <a:schemeClr val="tx1"/>
                </a:solidFill>
                <a:effectLst/>
                <a:latin typeface="+mn-ea"/>
              </a:rPr>
              <a:t>）加盟国に適用される重要な法令です。</a:t>
            </a:r>
            <a:r>
              <a:rPr lang="en-US" altLang="ja-JP" sz="1200" b="0" i="0" dirty="0">
                <a:solidFill>
                  <a:schemeClr val="tx1"/>
                </a:solidFill>
                <a:effectLst/>
                <a:latin typeface="+mn-ea"/>
              </a:rPr>
              <a:t>EU</a:t>
            </a:r>
            <a:r>
              <a:rPr lang="ja-JP" altLang="en-US" sz="1200" b="0" i="0" dirty="0">
                <a:solidFill>
                  <a:schemeClr val="tx1"/>
                </a:solidFill>
                <a:effectLst/>
                <a:latin typeface="+mn-ea"/>
              </a:rPr>
              <a:t>で活動する企業だけではなく、</a:t>
            </a:r>
            <a:r>
              <a:rPr lang="en-US" altLang="ja-JP" sz="1200" b="0" i="0" dirty="0">
                <a:solidFill>
                  <a:schemeClr val="tx1"/>
                </a:solidFill>
                <a:effectLst/>
                <a:latin typeface="+mn-ea"/>
              </a:rPr>
              <a:t>EU</a:t>
            </a:r>
            <a:r>
              <a:rPr lang="ja-JP" altLang="en-US" sz="1200" b="0" i="0" dirty="0">
                <a:solidFill>
                  <a:schemeClr val="tx1"/>
                </a:solidFill>
                <a:effectLst/>
                <a:latin typeface="+mn-ea"/>
              </a:rPr>
              <a:t>加盟国の居住者の個人データを取扱う企業は、企業規模に関係なく、</a:t>
            </a:r>
            <a:r>
              <a:rPr lang="en-US" altLang="ja-JP" sz="1200" b="0" i="0" dirty="0">
                <a:solidFill>
                  <a:schemeClr val="tx1"/>
                </a:solidFill>
                <a:effectLst/>
                <a:latin typeface="+mn-ea"/>
              </a:rPr>
              <a:t>GDPR</a:t>
            </a:r>
            <a:r>
              <a:rPr lang="ja-JP" altLang="en-US" sz="1200" b="0" i="0" dirty="0">
                <a:solidFill>
                  <a:schemeClr val="tx1"/>
                </a:solidFill>
                <a:effectLst/>
                <a:latin typeface="+mn-ea"/>
              </a:rPr>
              <a:t>が適用されるため、</a:t>
            </a:r>
            <a:r>
              <a:rPr lang="en-US" altLang="ja-JP" sz="1200" b="0" i="0" dirty="0">
                <a:solidFill>
                  <a:schemeClr val="tx1"/>
                </a:solidFill>
                <a:effectLst/>
                <a:latin typeface="+mn-ea"/>
              </a:rPr>
              <a:t>GDPR</a:t>
            </a:r>
            <a:r>
              <a:rPr lang="ja-JP" altLang="en-US" sz="1200" b="0" i="0" dirty="0">
                <a:solidFill>
                  <a:schemeClr val="tx1"/>
                </a:solidFill>
                <a:effectLst/>
                <a:latin typeface="+mn-ea"/>
              </a:rPr>
              <a:t>を理解し遵守することが必要です。以下では、</a:t>
            </a:r>
            <a:r>
              <a:rPr lang="en-US" altLang="ja-JP" sz="1200" b="0" i="0" dirty="0">
                <a:solidFill>
                  <a:schemeClr val="tx1"/>
                </a:solidFill>
                <a:effectLst/>
                <a:latin typeface="+mn-ea"/>
              </a:rPr>
              <a:t>GDPR</a:t>
            </a:r>
            <a:r>
              <a:rPr lang="ja-JP" altLang="en-US" sz="1200" b="0" i="0" dirty="0">
                <a:solidFill>
                  <a:schemeClr val="tx1"/>
                </a:solidFill>
                <a:effectLst/>
                <a:latin typeface="+mn-ea"/>
              </a:rPr>
              <a:t>の概要および日本企業の関わりについて説明します。</a:t>
            </a:r>
            <a:endParaRPr lang="en-US" altLang="ja-JP" sz="1200" b="0" i="0" dirty="0">
              <a:solidFill>
                <a:schemeClr val="tx1"/>
              </a:solidFill>
              <a:effectLst/>
              <a:latin typeface="+mn-ea"/>
            </a:endParaRPr>
          </a:p>
          <a:p>
            <a:pPr marL="0" indent="0">
              <a:buFont typeface="Arial" panose="020B0604020202020204" pitchFamily="34" charset="0"/>
              <a:buNone/>
            </a:pPr>
            <a:endParaRPr lang="en-US" altLang="ja-JP" sz="1200" dirty="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200" dirty="0">
                <a:solidFill>
                  <a:srgbClr val="374151"/>
                </a:solidFill>
                <a:latin typeface="メイリオ" panose="020B0604030504040204" pitchFamily="50" charset="-128"/>
                <a:ea typeface="メイリオ" panose="020B0604030504040204" pitchFamily="50" charset="-128"/>
              </a:rPr>
              <a:t>歴代最高罰金額企業</a:t>
            </a:r>
            <a:endParaRPr lang="en-US" altLang="ja-JP" sz="1200" dirty="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200" dirty="0">
                <a:solidFill>
                  <a:srgbClr val="374151"/>
                </a:solidFill>
                <a:latin typeface="メイリオ" panose="020B0604030504040204" pitchFamily="50" charset="-128"/>
                <a:ea typeface="メイリオ" panose="020B0604030504040204" pitchFamily="50" charset="-128"/>
              </a:rPr>
              <a:t>2023/5/12 </a:t>
            </a:r>
            <a:r>
              <a:rPr lang="ja-JP" altLang="en-US" sz="1200" dirty="0">
                <a:solidFill>
                  <a:srgbClr val="374151"/>
                </a:solidFill>
                <a:latin typeface="メイリオ" panose="020B0604030504040204" pitchFamily="50" charset="-128"/>
                <a:ea typeface="メイリオ" panose="020B0604030504040204" pitchFamily="50" charset="-128"/>
              </a:rPr>
              <a:t>アイルランド </a:t>
            </a:r>
            <a:r>
              <a:rPr lang="en-US" altLang="ja-JP" sz="1200" dirty="0">
                <a:solidFill>
                  <a:srgbClr val="374151"/>
                </a:solidFill>
                <a:latin typeface="メイリオ" panose="020B0604030504040204" pitchFamily="50" charset="-128"/>
                <a:ea typeface="メイリオ" panose="020B0604030504040204" pitchFamily="50" charset="-128"/>
              </a:rPr>
              <a:t>12</a:t>
            </a:r>
            <a:r>
              <a:rPr lang="ja-JP" altLang="en-US" sz="1200" dirty="0">
                <a:solidFill>
                  <a:srgbClr val="374151"/>
                </a:solidFill>
                <a:latin typeface="メイリオ" panose="020B0604030504040204" pitchFamily="50" charset="-128"/>
                <a:ea typeface="メイリオ" panose="020B0604030504040204" pitchFamily="50" charset="-128"/>
              </a:rPr>
              <a:t>億ユーロ（</a:t>
            </a:r>
            <a:r>
              <a:rPr lang="en-US" altLang="ja-JP" sz="1200" dirty="0">
                <a:solidFill>
                  <a:srgbClr val="374151"/>
                </a:solidFill>
                <a:latin typeface="メイリオ" panose="020B0604030504040204" pitchFamily="50" charset="-128"/>
                <a:ea typeface="メイリオ" panose="020B0604030504040204" pitchFamily="50" charset="-128"/>
              </a:rPr>
              <a:t>1897</a:t>
            </a:r>
            <a:r>
              <a:rPr lang="ja-JP" altLang="en-US" sz="1200" dirty="0">
                <a:solidFill>
                  <a:srgbClr val="374151"/>
                </a:solidFill>
                <a:latin typeface="メイリオ" panose="020B0604030504040204" pitchFamily="50" charset="-128"/>
                <a:ea typeface="メイリオ" panose="020B0604030504040204" pitchFamily="50" charset="-128"/>
              </a:rPr>
              <a:t>億円）メタ プラットフォームズ アイルランド リミテッド（旧フェイスブック）</a:t>
            </a:r>
            <a:endParaRPr lang="en-US" altLang="ja-JP" sz="1200" dirty="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200" dirty="0">
                <a:solidFill>
                  <a:srgbClr val="374151"/>
                </a:solidFill>
                <a:latin typeface="メイリオ" panose="020B0604030504040204" pitchFamily="50" charset="-128"/>
                <a:ea typeface="メイリオ" panose="020B0604030504040204" pitchFamily="50" charset="-128"/>
              </a:rPr>
              <a:t>違反の種類：データ処理の法的根拠が不十分</a:t>
            </a:r>
            <a:endParaRPr lang="en-US" altLang="ja-JP" sz="1200" dirty="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200" dirty="0">
                <a:solidFill>
                  <a:srgbClr val="374151"/>
                </a:solidFill>
                <a:latin typeface="メイリオ" panose="020B0604030504040204" pitchFamily="50" charset="-128"/>
                <a:ea typeface="メイリオ" panose="020B0604030504040204" pitchFamily="50" charset="-128"/>
              </a:rPr>
              <a:t>引用元：</a:t>
            </a:r>
            <a:r>
              <a:rPr lang="en-US" altLang="ja-JP" sz="1200" dirty="0">
                <a:solidFill>
                  <a:srgbClr val="374151"/>
                </a:solidFill>
                <a:latin typeface="メイリオ" panose="020B0604030504040204" pitchFamily="50" charset="-128"/>
                <a:ea typeface="メイリオ" panose="020B0604030504040204" pitchFamily="50" charset="-128"/>
              </a:rPr>
              <a:t>https://www.enforcementtracker.com/</a:t>
            </a:r>
          </a:p>
          <a:p>
            <a:pPr marL="0" indent="0">
              <a:buFont typeface="Arial" panose="020B0604020202020204" pitchFamily="34" charset="0"/>
              <a:buNone/>
            </a:pPr>
            <a:endParaRPr lang="en-US" altLang="ja-JP" sz="1200" dirty="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200" dirty="0">
                <a:solidFill>
                  <a:srgbClr val="374151"/>
                </a:solidFill>
                <a:latin typeface="メイリオ" panose="020B0604030504040204" pitchFamily="50" charset="-128"/>
                <a:ea typeface="メイリオ" panose="020B0604030504040204" pitchFamily="50" charset="-128"/>
              </a:rPr>
              <a:t>2</a:t>
            </a:r>
            <a:r>
              <a:rPr lang="ja-JP" altLang="en-US" sz="1200" dirty="0">
                <a:solidFill>
                  <a:srgbClr val="374151"/>
                </a:solidFill>
                <a:latin typeface="メイリオ" panose="020B0604030504040204" pitchFamily="50" charset="-128"/>
                <a:ea typeface="メイリオ" panose="020B0604030504040204" pitchFamily="50" charset="-128"/>
              </a:rPr>
              <a:t>位</a:t>
            </a:r>
            <a:endParaRPr lang="en-US" altLang="ja-JP" sz="1200" dirty="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200" dirty="0">
                <a:solidFill>
                  <a:srgbClr val="374151"/>
                </a:solidFill>
                <a:latin typeface="メイリオ" panose="020B0604030504040204" pitchFamily="50" charset="-128"/>
                <a:ea typeface="メイリオ" panose="020B0604030504040204" pitchFamily="50" charset="-128"/>
              </a:rPr>
              <a:t>2021/7/16</a:t>
            </a:r>
            <a:r>
              <a:rPr lang="ja-JP" altLang="en-US" sz="1200" dirty="0">
                <a:solidFill>
                  <a:srgbClr val="374151"/>
                </a:solidFill>
                <a:latin typeface="メイリオ" panose="020B0604030504040204" pitchFamily="50" charset="-128"/>
                <a:ea typeface="メイリオ" panose="020B0604030504040204" pitchFamily="50" charset="-128"/>
              </a:rPr>
              <a:t> ルクセンブルク </a:t>
            </a:r>
            <a:r>
              <a:rPr lang="en-US" altLang="ja-JP" sz="1200" dirty="0">
                <a:solidFill>
                  <a:srgbClr val="374151"/>
                </a:solidFill>
                <a:latin typeface="メイリオ" panose="020B0604030504040204" pitchFamily="50" charset="-128"/>
                <a:ea typeface="メイリオ" panose="020B0604030504040204" pitchFamily="50" charset="-128"/>
              </a:rPr>
              <a:t>7.46</a:t>
            </a:r>
            <a:r>
              <a:rPr lang="ja-JP" altLang="en-US" sz="1200" dirty="0">
                <a:solidFill>
                  <a:srgbClr val="374151"/>
                </a:solidFill>
                <a:latin typeface="メイリオ" panose="020B0604030504040204" pitchFamily="50" charset="-128"/>
                <a:ea typeface="メイリオ" panose="020B0604030504040204" pitchFamily="50" charset="-128"/>
              </a:rPr>
              <a:t>億ユーロ（</a:t>
            </a:r>
            <a:r>
              <a:rPr lang="en-US" altLang="ja-JP" sz="1200" dirty="0">
                <a:solidFill>
                  <a:srgbClr val="374151"/>
                </a:solidFill>
                <a:latin typeface="メイリオ" panose="020B0604030504040204" pitchFamily="50" charset="-128"/>
                <a:ea typeface="メイリオ" panose="020B0604030504040204" pitchFamily="50" charset="-128"/>
              </a:rPr>
              <a:t>1171</a:t>
            </a:r>
            <a:r>
              <a:rPr lang="ja-JP" altLang="en-US" sz="1200" dirty="0">
                <a:solidFill>
                  <a:srgbClr val="374151"/>
                </a:solidFill>
                <a:latin typeface="メイリオ" panose="020B0604030504040204" pitchFamily="50" charset="-128"/>
                <a:ea typeface="メイリオ" panose="020B0604030504040204" pitchFamily="50" charset="-128"/>
              </a:rPr>
              <a:t>億円）アマゾン ヨーロッパ コア</a:t>
            </a:r>
            <a:endParaRPr lang="en-US" altLang="ja-JP" sz="1200" dirty="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E7CD208F-5AC6-9636-4933-8AB3DA86B00D}"/>
              </a:ext>
            </a:extLst>
          </p:cNvPr>
          <p:cNvSpPr>
            <a:spLocks noGrp="1"/>
          </p:cNvSpPr>
          <p:nvPr>
            <p:ph type="sldNum" sz="quarter" idx="5"/>
          </p:nvPr>
        </p:nvSpPr>
        <p:spPr/>
        <p:txBody>
          <a:bodyPr/>
          <a:lstStyle/>
          <a:p>
            <a:fld id="{7D95702B-A176-47F2-94B3-59C819DD5A0E}" type="slidenum">
              <a:rPr kumimoji="1" lang="ja-JP" altLang="en-US" smtClean="0"/>
              <a:t>126</a:t>
            </a:fld>
            <a:endParaRPr kumimoji="1" lang="ja-JP" altLang="en-US"/>
          </a:p>
        </p:txBody>
      </p:sp>
    </p:spTree>
    <p:extLst>
      <p:ext uri="{BB962C8B-B14F-4D97-AF65-F5344CB8AC3E}">
        <p14:creationId xmlns:p14="http://schemas.microsoft.com/office/powerpoint/2010/main" val="33321379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6D6F-0A54-DF7D-6FEE-D6013846AE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062CD0-6B75-F0DB-1029-557E8D5C29A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3994588-3416-685B-6563-A421D1485B89}"/>
              </a:ext>
            </a:extLst>
          </p:cNvPr>
          <p:cNvSpPr>
            <a:spLocks noGrp="1"/>
          </p:cNvSpPr>
          <p:nvPr>
            <p:ph type="body" idx="1"/>
          </p:nvPr>
        </p:nvSpPr>
        <p:spPr/>
        <p:txBody>
          <a:bodyPr/>
          <a:lstStyle/>
          <a:p>
            <a:r>
              <a:rPr kumimoji="1" lang="ja-JP" altLang="en-US"/>
              <a:t>目標：</a:t>
            </a:r>
            <a:r>
              <a:rPr kumimoji="1" lang="en-US" altLang="ja-JP"/>
              <a:t>15:00</a:t>
            </a:r>
          </a:p>
          <a:p>
            <a:r>
              <a:rPr kumimoji="1" lang="ja-JP" altLang="en-US"/>
              <a:t>累計：</a:t>
            </a:r>
            <a:r>
              <a:rPr kumimoji="1" lang="en-US" altLang="ja-JP"/>
              <a:t>2:00</a:t>
            </a:r>
          </a:p>
          <a:p>
            <a:endParaRPr kumimoji="1" lang="en-US" altLang="ja-JP"/>
          </a:p>
          <a:p>
            <a:endParaRPr kumimoji="1" lang="en-US" altLang="ja-JP"/>
          </a:p>
          <a:p>
            <a:pPr marL="457200" indent="-457200">
              <a:buFont typeface="Arial" panose="020B0604020202020204" pitchFamily="34" charset="0"/>
              <a:buChar char="•"/>
            </a:pPr>
            <a:r>
              <a:rPr lang="en-US" altLang="ja-JP" sz="1200">
                <a:solidFill>
                  <a:schemeClr val="tx1"/>
                </a:solidFill>
                <a:latin typeface="メイリオ" panose="020B0604030504040204" pitchFamily="50" charset="-128"/>
                <a:ea typeface="メイリオ" panose="020B0604030504040204" pitchFamily="50" charset="-128"/>
              </a:rPr>
              <a:t>GDPR</a:t>
            </a:r>
            <a:r>
              <a:rPr lang="ja-JP" altLang="en-US" sz="1200">
                <a:solidFill>
                  <a:schemeClr val="tx1"/>
                </a:solidFill>
                <a:latin typeface="メイリオ" panose="020B0604030504040204" pitchFamily="50" charset="-128"/>
                <a:ea typeface="メイリオ" panose="020B0604030504040204" pitchFamily="50" charset="-128"/>
              </a:rPr>
              <a:t>は</a:t>
            </a:r>
            <a:r>
              <a:rPr lang="en-US" altLang="ja-JP" sz="1200">
                <a:solidFill>
                  <a:schemeClr val="tx1"/>
                </a:solidFill>
                <a:latin typeface="メイリオ" panose="020B0604030504040204" pitchFamily="50" charset="-128"/>
                <a:ea typeface="メイリオ" panose="020B0604030504040204" pitchFamily="50" charset="-128"/>
              </a:rPr>
              <a:t>EU</a:t>
            </a:r>
            <a:r>
              <a:rPr lang="ja-JP" altLang="en-US" sz="1200">
                <a:solidFill>
                  <a:schemeClr val="tx1"/>
                </a:solidFill>
                <a:latin typeface="メイリオ" panose="020B0604030504040204" pitchFamily="50" charset="-128"/>
                <a:ea typeface="メイリオ" panose="020B0604030504040204" pitchFamily="50" charset="-128"/>
              </a:rPr>
              <a:t>内での法令だが、</a:t>
            </a:r>
            <a:r>
              <a:rPr lang="en-US" altLang="ja-JP" sz="1200">
                <a:solidFill>
                  <a:schemeClr val="tx1"/>
                </a:solidFill>
                <a:latin typeface="メイリオ" panose="020B0604030504040204" pitchFamily="50" charset="-128"/>
                <a:ea typeface="メイリオ" panose="020B0604030504040204" pitchFamily="50" charset="-128"/>
              </a:rPr>
              <a:t>EU</a:t>
            </a:r>
            <a:r>
              <a:rPr lang="ja-JP" altLang="en-US" sz="1200">
                <a:solidFill>
                  <a:schemeClr val="tx1"/>
                </a:solidFill>
                <a:latin typeface="メイリオ" panose="020B0604030504040204" pitchFamily="50" charset="-128"/>
                <a:ea typeface="メイリオ" panose="020B0604030504040204" pitchFamily="50" charset="-128"/>
              </a:rPr>
              <a:t>内に物理的な拠点がない企業でも適用される場合がある</a:t>
            </a:r>
          </a:p>
          <a:p>
            <a:pPr marL="457200" indent="-457200">
              <a:buFont typeface="Arial" panose="020B0604020202020204" pitchFamily="34" charset="0"/>
              <a:buChar char="•"/>
            </a:pPr>
            <a:r>
              <a:rPr lang="ja-JP" altLang="en-US" sz="1200">
                <a:solidFill>
                  <a:schemeClr val="tx1"/>
                </a:solidFill>
                <a:latin typeface="メイリオ" panose="020B0604030504040204" pitchFamily="50" charset="-128"/>
                <a:ea typeface="メイリオ" panose="020B0604030504040204" pitchFamily="50" charset="-128"/>
              </a:rPr>
              <a:t>インターネットを使って、日本から</a:t>
            </a:r>
            <a:r>
              <a:rPr lang="en-US" altLang="ja-JP" sz="1200">
                <a:solidFill>
                  <a:schemeClr val="tx1"/>
                </a:solidFill>
                <a:latin typeface="メイリオ" panose="020B0604030504040204" pitchFamily="50" charset="-128"/>
                <a:ea typeface="メイリオ" panose="020B0604030504040204" pitchFamily="50" charset="-128"/>
              </a:rPr>
              <a:t>EU</a:t>
            </a:r>
            <a:r>
              <a:rPr lang="ja-JP" altLang="en-US" sz="1200">
                <a:solidFill>
                  <a:schemeClr val="tx1"/>
                </a:solidFill>
                <a:latin typeface="メイリオ" panose="020B0604030504040204" pitchFamily="50" charset="-128"/>
                <a:ea typeface="メイリオ" panose="020B0604030504040204" pitchFamily="50" charset="-128"/>
              </a:rPr>
              <a:t>域内に商品やサービスの提供、情報収集を行っている企業が対象となる</a:t>
            </a:r>
          </a:p>
          <a:p>
            <a:pPr marL="457200" indent="-457200">
              <a:buFont typeface="Arial" panose="020B0604020202020204" pitchFamily="34" charset="0"/>
              <a:buChar char="•"/>
            </a:pPr>
            <a:r>
              <a:rPr lang="en-US" altLang="ja-JP" sz="1200">
                <a:solidFill>
                  <a:schemeClr val="tx1"/>
                </a:solidFill>
                <a:latin typeface="メイリオ" panose="020B0604030504040204" pitchFamily="50" charset="-128"/>
                <a:ea typeface="メイリオ" panose="020B0604030504040204" pitchFamily="50" charset="-128"/>
              </a:rPr>
              <a:t>EU</a:t>
            </a:r>
            <a:r>
              <a:rPr lang="ja-JP" altLang="en-US" sz="1200">
                <a:solidFill>
                  <a:schemeClr val="tx1"/>
                </a:solidFill>
                <a:latin typeface="メイリオ" panose="020B0604030504040204" pitchFamily="50" charset="-128"/>
                <a:ea typeface="メイリオ" panose="020B0604030504040204" pitchFamily="50" charset="-128"/>
              </a:rPr>
              <a:t>域内からのアクセスを持つターゲティング広告を配置した自社サイトも、</a:t>
            </a:r>
            <a:r>
              <a:rPr lang="en-US" altLang="ja-JP" sz="1200">
                <a:solidFill>
                  <a:schemeClr val="tx1"/>
                </a:solidFill>
                <a:latin typeface="メイリオ" panose="020B0604030504040204" pitchFamily="50" charset="-128"/>
                <a:ea typeface="メイリオ" panose="020B0604030504040204" pitchFamily="50" charset="-128"/>
              </a:rPr>
              <a:t>GDPR</a:t>
            </a:r>
            <a:r>
              <a:rPr lang="ja-JP" altLang="en-US" sz="1200">
                <a:solidFill>
                  <a:schemeClr val="tx1"/>
                </a:solidFill>
                <a:latin typeface="メイリオ" panose="020B0604030504040204" pitchFamily="50" charset="-128"/>
                <a:ea typeface="メイリオ" panose="020B0604030504040204" pitchFamily="50" charset="-128"/>
              </a:rPr>
              <a:t>の適用対象となる可能性がある</a:t>
            </a:r>
          </a:p>
          <a:p>
            <a:pPr marL="457200" indent="-457200">
              <a:buFont typeface="Arial" panose="020B0604020202020204" pitchFamily="34" charset="0"/>
              <a:buChar char="•"/>
            </a:pPr>
            <a:r>
              <a:rPr lang="en-US" altLang="ja-JP" sz="1200">
                <a:solidFill>
                  <a:schemeClr val="tx1"/>
                </a:solidFill>
                <a:latin typeface="メイリオ" panose="020B0604030504040204" pitchFamily="50" charset="-128"/>
                <a:ea typeface="メイリオ" panose="020B0604030504040204" pitchFamily="50" charset="-128"/>
              </a:rPr>
              <a:t>GDPR</a:t>
            </a:r>
            <a:r>
              <a:rPr lang="ja-JP" altLang="en-US" sz="1200">
                <a:solidFill>
                  <a:schemeClr val="tx1"/>
                </a:solidFill>
                <a:latin typeface="メイリオ" panose="020B0604030504040204" pitchFamily="50" charset="-128"/>
                <a:ea typeface="メイリオ" panose="020B0604030504040204" pitchFamily="50" charset="-128"/>
              </a:rPr>
              <a:t>違反時には重い制裁金が課せられるので、適切な対策が必要</a:t>
            </a:r>
            <a:endParaRPr lang="en-US" altLang="ja-JP" sz="1200">
              <a:solidFill>
                <a:schemeClr val="tx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1200">
              <a:latin typeface="メイリオ" panose="020B0604030504040204" pitchFamily="50" charset="-128"/>
              <a:ea typeface="メイリオ" panose="020B0604030504040204" pitchFamily="50" charset="-128"/>
            </a:endParaRPr>
          </a:p>
          <a:p>
            <a:r>
              <a:rPr lang="ja-JP" altLang="en-US" sz="1200" u="sng">
                <a:solidFill>
                  <a:schemeClr val="tx1"/>
                </a:solidFill>
                <a:latin typeface="メイリオ" panose="020B0604030504040204" pitchFamily="50" charset="-128"/>
                <a:ea typeface="メイリオ" panose="020B0604030504040204" pitchFamily="50" charset="-128"/>
              </a:rPr>
              <a:t>対策例</a:t>
            </a:r>
            <a:endParaRPr lang="en-US" altLang="ja-JP" sz="1200" u="sng">
              <a:solidFill>
                <a:schemeClr val="tx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1200">
                <a:solidFill>
                  <a:schemeClr val="tx1"/>
                </a:solidFill>
                <a:latin typeface="メイリオ" panose="020B0604030504040204" pitchFamily="50" charset="-128"/>
                <a:ea typeface="メイリオ" panose="020B0604030504040204" pitchFamily="50" charset="-128"/>
              </a:rPr>
              <a:t>GDPR</a:t>
            </a:r>
            <a:r>
              <a:rPr lang="ja-JP" altLang="en-US" sz="1200">
                <a:solidFill>
                  <a:schemeClr val="tx1"/>
                </a:solidFill>
                <a:latin typeface="メイリオ" panose="020B0604030504040204" pitchFamily="50" charset="-128"/>
                <a:ea typeface="メイリオ" panose="020B0604030504040204" pitchFamily="50" charset="-128"/>
              </a:rPr>
              <a:t>において、</a:t>
            </a:r>
            <a:r>
              <a:rPr lang="en-US" altLang="ja-JP" sz="1200">
                <a:solidFill>
                  <a:schemeClr val="tx1"/>
                </a:solidFill>
                <a:latin typeface="メイリオ" panose="020B0604030504040204" pitchFamily="50" charset="-128"/>
                <a:ea typeface="メイリオ" panose="020B0604030504040204" pitchFamily="50" charset="-128"/>
              </a:rPr>
              <a:t>Cookie</a:t>
            </a:r>
            <a:r>
              <a:rPr lang="ja-JP" altLang="en-US" sz="1200">
                <a:solidFill>
                  <a:schemeClr val="tx1"/>
                </a:solidFill>
                <a:latin typeface="メイリオ" panose="020B0604030504040204" pitchFamily="50" charset="-128"/>
                <a:ea typeface="メイリオ" panose="020B0604030504040204" pitchFamily="50" charset="-128"/>
              </a:rPr>
              <a:t>は「個人情報」として扱われる</a:t>
            </a:r>
          </a:p>
          <a:p>
            <a:pPr marL="457200" indent="-457200">
              <a:buFont typeface="Arial" panose="020B0604020202020204" pitchFamily="34" charset="0"/>
              <a:buChar char="•"/>
            </a:pPr>
            <a:r>
              <a:rPr lang="en-US" altLang="ja-JP" sz="1200">
                <a:solidFill>
                  <a:schemeClr val="tx1"/>
                </a:solidFill>
                <a:latin typeface="メイリオ" panose="020B0604030504040204" pitchFamily="50" charset="-128"/>
                <a:ea typeface="メイリオ" panose="020B0604030504040204" pitchFamily="50" charset="-128"/>
              </a:rPr>
              <a:t>Web</a:t>
            </a:r>
            <a:r>
              <a:rPr lang="ja-JP" altLang="en-US" sz="1200">
                <a:solidFill>
                  <a:schemeClr val="tx1"/>
                </a:solidFill>
                <a:latin typeface="メイリオ" panose="020B0604030504040204" pitchFamily="50" charset="-128"/>
                <a:ea typeface="メイリオ" panose="020B0604030504040204" pitchFamily="50" charset="-128"/>
              </a:rPr>
              <a:t>サイトで</a:t>
            </a:r>
            <a:r>
              <a:rPr lang="en-US" altLang="ja-JP" sz="1200">
                <a:solidFill>
                  <a:schemeClr val="tx1"/>
                </a:solidFill>
                <a:latin typeface="メイリオ" panose="020B0604030504040204" pitchFamily="50" charset="-128"/>
                <a:ea typeface="メイリオ" panose="020B0604030504040204" pitchFamily="50" charset="-128"/>
              </a:rPr>
              <a:t>Cookie</a:t>
            </a:r>
            <a:r>
              <a:rPr lang="ja-JP" altLang="en-US" sz="1200">
                <a:solidFill>
                  <a:schemeClr val="tx1"/>
                </a:solidFill>
                <a:latin typeface="メイリオ" panose="020B0604030504040204" pitchFamily="50" charset="-128"/>
                <a:ea typeface="メイリオ" panose="020B0604030504040204" pitchFamily="50" charset="-128"/>
              </a:rPr>
              <a:t>を使用する場合、閲覧者からの同意取得が必須</a:t>
            </a:r>
          </a:p>
          <a:p>
            <a:pPr marL="457200" indent="-457200">
              <a:buFont typeface="Arial" panose="020B0604020202020204" pitchFamily="34" charset="0"/>
              <a:buChar char="•"/>
            </a:pPr>
            <a:r>
              <a:rPr lang="ja-JP" altLang="en-US" sz="1200">
                <a:solidFill>
                  <a:schemeClr val="tx1"/>
                </a:solidFill>
                <a:latin typeface="メイリオ" panose="020B0604030504040204" pitchFamily="50" charset="-128"/>
                <a:ea typeface="メイリオ" panose="020B0604030504040204" pitchFamily="50" charset="-128"/>
              </a:rPr>
              <a:t>個人データの利用同意の管理のため、ツール（</a:t>
            </a:r>
            <a:r>
              <a:rPr lang="en-US" altLang="ja-JP" sz="1200">
                <a:solidFill>
                  <a:schemeClr val="tx1"/>
                </a:solidFill>
                <a:latin typeface="メイリオ" panose="020B0604030504040204" pitchFamily="50" charset="-128"/>
                <a:ea typeface="メイリオ" panose="020B0604030504040204" pitchFamily="50" charset="-128"/>
              </a:rPr>
              <a:t>CMP</a:t>
            </a:r>
            <a:r>
              <a:rPr lang="ja-JP" altLang="en-US" sz="1200">
                <a:solidFill>
                  <a:schemeClr val="tx1"/>
                </a:solidFill>
                <a:latin typeface="メイリオ" panose="020B0604030504040204" pitchFamily="50" charset="-128"/>
                <a:ea typeface="メイリオ" panose="020B0604030504040204" pitchFamily="50" charset="-128"/>
              </a:rPr>
              <a:t>）の導入が推奨される</a:t>
            </a:r>
            <a:endParaRPr lang="en-US" altLang="ja-JP" sz="1200">
              <a:solidFill>
                <a:schemeClr val="tx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71F30CB-C9DA-1BD5-500B-B29F334E2AFB}"/>
              </a:ext>
            </a:extLst>
          </p:cNvPr>
          <p:cNvSpPr>
            <a:spLocks noGrp="1"/>
          </p:cNvSpPr>
          <p:nvPr>
            <p:ph type="sldNum" sz="quarter" idx="5"/>
          </p:nvPr>
        </p:nvSpPr>
        <p:spPr/>
        <p:txBody>
          <a:bodyPr/>
          <a:lstStyle/>
          <a:p>
            <a:fld id="{7D95702B-A176-47F2-94B3-59C819DD5A0E}" type="slidenum">
              <a:rPr kumimoji="1" lang="ja-JP" altLang="en-US" smtClean="0"/>
              <a:t>127</a:t>
            </a:fld>
            <a:endParaRPr kumimoji="1" lang="ja-JP" altLang="en-US"/>
          </a:p>
        </p:txBody>
      </p:sp>
    </p:spTree>
    <p:extLst>
      <p:ext uri="{BB962C8B-B14F-4D97-AF65-F5344CB8AC3E}">
        <p14:creationId xmlns:p14="http://schemas.microsoft.com/office/powerpoint/2010/main" val="8455064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6322C-85EC-DC6B-70C8-A4FAB50F50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2F05A0-F6CD-6C32-128B-CDE7A438435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EA1FA95-A6BC-8B93-EB8A-91763BC862BC}"/>
              </a:ext>
            </a:extLst>
          </p:cNvPr>
          <p:cNvSpPr>
            <a:spLocks noGrp="1"/>
          </p:cNvSpPr>
          <p:nvPr>
            <p:ph type="body" idx="1"/>
          </p:nvPr>
        </p:nvSpPr>
        <p:spPr/>
        <p:txBody>
          <a:bodyPr/>
          <a:lstStyle/>
          <a:p>
            <a:r>
              <a:rPr kumimoji="1" lang="ja-JP" altLang="en-US"/>
              <a:t>目標：</a:t>
            </a:r>
            <a:r>
              <a:rPr kumimoji="1" lang="en-US" altLang="ja-JP"/>
              <a:t>13:04</a:t>
            </a:r>
          </a:p>
          <a:p>
            <a:r>
              <a:rPr kumimoji="1" lang="ja-JP" altLang="en-US"/>
              <a:t>累計：</a:t>
            </a:r>
            <a:r>
              <a:rPr kumimoji="1" lang="en-US" altLang="ja-JP"/>
              <a:t>0:04</a:t>
            </a:r>
          </a:p>
          <a:p>
            <a:endParaRPr kumimoji="1" lang="en-US" altLang="ja-JP" b="0"/>
          </a:p>
          <a:p>
            <a:r>
              <a:rPr kumimoji="1" lang="ja-JP" altLang="en-US" b="0"/>
              <a:t>ここでは、</a:t>
            </a:r>
            <a:r>
              <a:rPr kumimoji="1" lang="en-US" altLang="ja-JP" sz="1200" b="0" i="0" kern="1200">
                <a:solidFill>
                  <a:schemeClr val="dk1"/>
                </a:solidFill>
                <a:effectLst/>
                <a:latin typeface="+mn-lt"/>
                <a:ea typeface="+mn-ea"/>
                <a:cs typeface="+mn-cs"/>
              </a:rPr>
              <a:t>ISMS</a:t>
            </a:r>
            <a:r>
              <a:rPr kumimoji="1" lang="ja-JP" altLang="en-US" sz="1200" b="0" i="0" kern="1200">
                <a:solidFill>
                  <a:schemeClr val="dk1"/>
                </a:solidFill>
                <a:effectLst/>
                <a:latin typeface="+mn-lt"/>
                <a:ea typeface="+mn-ea"/>
                <a:cs typeface="+mn-cs"/>
              </a:rPr>
              <a:t>をはじめとしたサイバーセキュリティ対策における代表的なフレームワークを理解し、それぞれの内容について知識を身につけることを目的とします。</a:t>
            </a:r>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a:p>
            <a:r>
              <a:rPr kumimoji="1" lang="ja-JP" altLang="en-US" sz="1200" b="0" i="0" kern="1200">
                <a:solidFill>
                  <a:schemeClr val="dk1"/>
                </a:solidFill>
                <a:effectLst/>
                <a:latin typeface="+mn-lt"/>
                <a:ea typeface="+mn-ea"/>
                <a:cs typeface="+mn-cs"/>
              </a:rPr>
              <a:t>学習目標は</a:t>
            </a:r>
            <a:endParaRPr kumimoji="1" lang="en-US" altLang="ja-JP" sz="1200" b="0" i="0" kern="1200">
              <a:solidFill>
                <a:schemeClr val="dk1"/>
              </a:solidFill>
              <a:effectLst/>
              <a:latin typeface="+mn-lt"/>
              <a:ea typeface="+mn-ea"/>
              <a:cs typeface="+mn-cs"/>
            </a:endParaRPr>
          </a:p>
          <a:p>
            <a:pPr marL="0" marR="0" lvl="0" indent="0" algn="l" defTabSz="914400" rtl="0" eaLnBrk="1" fontAlgn="auto" latinLnBrk="0" hangingPunct="1">
              <a:lnSpc>
                <a:spcPts val="1500"/>
              </a:lnSpc>
              <a:spcBef>
                <a:spcPts val="1000"/>
              </a:spcBef>
              <a:spcAft>
                <a:spcPts val="0"/>
              </a:spcAft>
              <a:buClrTx/>
              <a:buSzTx/>
              <a:buFont typeface="Wingdings" panose="05000000000000000000" pitchFamily="2" charset="2"/>
              <a:buNone/>
              <a:tabLst/>
              <a:defRPr/>
            </a:pPr>
            <a:r>
              <a:rPr kumimoji="1" lang="ja-JP" altLang="en-US" sz="1200">
                <a:solidFill>
                  <a:schemeClr val="tx1"/>
                </a:solidFill>
                <a:latin typeface="+mn-ea"/>
                <a:ea typeface="+mn-ea"/>
              </a:rPr>
              <a:t>サイバーセキュリティ対策においてフレームワークを活用することの重要性について理解すること</a:t>
            </a:r>
            <a:endParaRPr kumimoji="1" lang="en-US" altLang="ja-JP" sz="1200">
              <a:solidFill>
                <a:schemeClr val="tx1"/>
              </a:solidFill>
              <a:latin typeface="+mn-ea"/>
              <a:ea typeface="+mn-ea"/>
            </a:endParaRPr>
          </a:p>
          <a:p>
            <a:pPr marL="0" marR="0" lvl="0" indent="0" algn="l" defTabSz="914400" rtl="0" eaLnBrk="1" fontAlgn="auto" latinLnBrk="0" hangingPunct="1">
              <a:lnSpc>
                <a:spcPts val="1500"/>
              </a:lnSpc>
              <a:spcBef>
                <a:spcPts val="1000"/>
              </a:spcBef>
              <a:spcAft>
                <a:spcPts val="0"/>
              </a:spcAft>
              <a:buClrTx/>
              <a:buSzTx/>
              <a:buFont typeface="Wingdings" panose="05000000000000000000" pitchFamily="2" charset="2"/>
              <a:buNone/>
              <a:tabLst/>
              <a:defRPr/>
            </a:pPr>
            <a:r>
              <a:rPr kumimoji="1" lang="ja-JP" altLang="en-US" sz="1200">
                <a:solidFill>
                  <a:schemeClr val="tx1"/>
                </a:solidFill>
                <a:latin typeface="+mn-ea"/>
                <a:ea typeface="+mn-ea"/>
              </a:rPr>
              <a:t>各フレームワークの目的や必要性などの特徴について理解すること</a:t>
            </a:r>
            <a:endParaRPr kumimoji="1" lang="en-US" altLang="ja-JP" sz="1200">
              <a:solidFill>
                <a:schemeClr val="tx1"/>
              </a:solidFill>
              <a:latin typeface="+mn-ea"/>
              <a:ea typeface="+mn-ea"/>
            </a:endParaRPr>
          </a:p>
          <a:p>
            <a:endParaRPr kumimoji="1" lang="ja-JP" altLang="en-US" b="0"/>
          </a:p>
        </p:txBody>
      </p:sp>
      <p:sp>
        <p:nvSpPr>
          <p:cNvPr id="4" name="スライド番号プレースホルダー 3">
            <a:extLst>
              <a:ext uri="{FF2B5EF4-FFF2-40B4-BE49-F238E27FC236}">
                <a16:creationId xmlns:a16="http://schemas.microsoft.com/office/drawing/2014/main" id="{2C73F8F9-264C-9769-CF96-D947C3A78E90}"/>
              </a:ext>
            </a:extLst>
          </p:cNvPr>
          <p:cNvSpPr>
            <a:spLocks noGrp="1"/>
          </p:cNvSpPr>
          <p:nvPr>
            <p:ph type="sldNum" sz="quarter" idx="5"/>
          </p:nvPr>
        </p:nvSpPr>
        <p:spPr/>
        <p:txBody>
          <a:bodyPr/>
          <a:lstStyle/>
          <a:p>
            <a:fld id="{7D95702B-A176-47F2-94B3-59C819DD5A0E}" type="slidenum">
              <a:rPr kumimoji="1" lang="ja-JP" altLang="en-US" smtClean="0"/>
              <a:t>128</a:t>
            </a:fld>
            <a:endParaRPr kumimoji="1" lang="ja-JP" altLang="en-US"/>
          </a:p>
        </p:txBody>
      </p:sp>
    </p:spTree>
    <p:extLst>
      <p:ext uri="{BB962C8B-B14F-4D97-AF65-F5344CB8AC3E}">
        <p14:creationId xmlns:p14="http://schemas.microsoft.com/office/powerpoint/2010/main" val="36096532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0F79D-199E-E6DB-AF09-F6DDBA04F1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3BE1BC4-99AD-B5D4-3239-48EFC68843E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6364C8E-32CB-5158-A16D-DB902A9D19A5}"/>
              </a:ext>
            </a:extLst>
          </p:cNvPr>
          <p:cNvSpPr>
            <a:spLocks noGrp="1"/>
          </p:cNvSpPr>
          <p:nvPr>
            <p:ph type="body" idx="1"/>
          </p:nvPr>
        </p:nvSpPr>
        <p:spPr/>
        <p:txBody>
          <a:bodyPr/>
          <a:lstStyle/>
          <a:p>
            <a:r>
              <a:rPr kumimoji="1" lang="ja-JP" altLang="en-US"/>
              <a:t>目標：</a:t>
            </a:r>
            <a:r>
              <a:rPr kumimoji="1" lang="en-US" altLang="ja-JP"/>
              <a:t>13:06</a:t>
            </a:r>
          </a:p>
          <a:p>
            <a:r>
              <a:rPr kumimoji="1" lang="ja-JP" altLang="en-US"/>
              <a:t>累計：</a:t>
            </a:r>
            <a:r>
              <a:rPr kumimoji="1" lang="en-US" altLang="ja-JP"/>
              <a:t>0:06</a:t>
            </a:r>
          </a:p>
          <a:p>
            <a:endParaRPr kumimoji="1" lang="en-US" altLang="ja-JP"/>
          </a:p>
          <a:p>
            <a:r>
              <a:rPr kumimoji="1" lang="ja-JP" altLang="en-US"/>
              <a:t>セキュリティフレームワークとは</a:t>
            </a:r>
            <a:endParaRPr kumimoji="1" lang="en-US" altLang="ja-JP"/>
          </a:p>
          <a:p>
            <a:r>
              <a:rPr kumimoji="1" lang="ja-JP" altLang="en-US" sz="1200" b="0" i="0" kern="1200">
                <a:solidFill>
                  <a:schemeClr val="dk1"/>
                </a:solidFill>
                <a:effectLst/>
                <a:latin typeface="+mn-lt"/>
                <a:ea typeface="+mn-ea"/>
                <a:cs typeface="+mn-cs"/>
              </a:rPr>
              <a:t>セキュリティ対策を行うために定義された指針やセキュリティ対策基準、ガイドライン、ベストプラクティス集のことを指します。</a:t>
            </a:r>
            <a:endParaRPr kumimoji="1" lang="en-US" altLang="ja-JP" sz="1200" b="0" i="0" kern="1200">
              <a:solidFill>
                <a:schemeClr val="dk1"/>
              </a:solidFill>
              <a:effectLst/>
              <a:latin typeface="+mn-lt"/>
              <a:ea typeface="+mn-ea"/>
              <a:cs typeface="+mn-cs"/>
            </a:endParaRPr>
          </a:p>
          <a:p>
            <a:r>
              <a:rPr kumimoji="1" lang="ja-JP" altLang="en-US" sz="1200" b="0" i="0" kern="1200">
                <a:solidFill>
                  <a:schemeClr val="dk1"/>
                </a:solidFill>
                <a:effectLst/>
                <a:latin typeface="+mn-lt"/>
                <a:ea typeface="+mn-ea"/>
                <a:cs typeface="+mn-cs"/>
              </a:rPr>
              <a:t>自社におけるセキュリティリスクを評価・管理し、適切なセキュリティ対策を計画、実装、管理するための基盤となります。</a:t>
            </a:r>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a:p>
            <a:r>
              <a:rPr kumimoji="1" lang="en-US" altLang="ja-JP" sz="1200" b="0" i="0" kern="1200">
                <a:solidFill>
                  <a:schemeClr val="dk1"/>
                </a:solidFill>
                <a:effectLst/>
                <a:latin typeface="+mn-lt"/>
                <a:ea typeface="+mn-ea"/>
                <a:cs typeface="+mn-cs"/>
              </a:rPr>
              <a:t>【</a:t>
            </a:r>
            <a:r>
              <a:rPr kumimoji="1" lang="ja-JP" altLang="en-US" sz="1200" b="0" i="0" kern="1200">
                <a:solidFill>
                  <a:schemeClr val="dk1"/>
                </a:solidFill>
                <a:effectLst/>
                <a:latin typeface="+mn-lt"/>
                <a:ea typeface="+mn-ea"/>
                <a:cs typeface="+mn-cs"/>
              </a:rPr>
              <a:t>セキュリティフレームワークを利用するメリット</a:t>
            </a:r>
            <a:r>
              <a:rPr kumimoji="1" lang="en-US" altLang="ja-JP" sz="1200" b="0" i="0" kern="1200">
                <a:solidFill>
                  <a:schemeClr val="dk1"/>
                </a:solidFill>
                <a:effectLst/>
                <a:latin typeface="+mn-lt"/>
                <a:ea typeface="+mn-ea"/>
                <a:cs typeface="+mn-cs"/>
              </a:rPr>
              <a:t>】</a:t>
            </a:r>
          </a:p>
          <a:p>
            <a:r>
              <a:rPr kumimoji="1" lang="ja-JP" altLang="en-US" sz="1200" b="0" i="0" kern="1200">
                <a:solidFill>
                  <a:schemeClr val="dk1"/>
                </a:solidFill>
                <a:effectLst/>
                <a:latin typeface="+mn-lt"/>
                <a:ea typeface="+mn-ea"/>
                <a:cs typeface="+mn-cs"/>
              </a:rPr>
              <a:t>効果的なセキュリティ対策</a:t>
            </a:r>
            <a:endParaRPr kumimoji="1" lang="en-US" altLang="ja-JP" sz="1200" b="0" i="0" kern="1200">
              <a:solidFill>
                <a:schemeClr val="dk1"/>
              </a:solidFill>
              <a:effectLst/>
              <a:latin typeface="+mn-lt"/>
              <a:ea typeface="+mn-ea"/>
              <a:cs typeface="+mn-cs"/>
            </a:endParaRPr>
          </a:p>
          <a:p>
            <a:r>
              <a:rPr kumimoji="1" lang="ja-JP" altLang="en-US" sz="1200" b="0" i="0" kern="1200">
                <a:solidFill>
                  <a:schemeClr val="tx1"/>
                </a:solidFill>
                <a:effectLst/>
                <a:latin typeface="+mn-ea"/>
                <a:ea typeface="+mn-ea"/>
                <a:cs typeface="+mn-cs"/>
              </a:rPr>
              <a:t>フレームワークを</a:t>
            </a:r>
            <a:r>
              <a:rPr kumimoji="1" lang="ja-JP" altLang="en-US" sz="1200">
                <a:solidFill>
                  <a:schemeClr val="tx1"/>
                </a:solidFill>
                <a:latin typeface="+mn-ea"/>
              </a:rPr>
              <a:t>使用</a:t>
            </a:r>
            <a:r>
              <a:rPr kumimoji="1" lang="ja-JP" altLang="en-US" sz="1200" b="0" i="0" kern="1200">
                <a:solidFill>
                  <a:schemeClr val="tx1"/>
                </a:solidFill>
                <a:effectLst/>
                <a:latin typeface="+mn-ea"/>
                <a:ea typeface="+mn-ea"/>
                <a:cs typeface="+mn-cs"/>
              </a:rPr>
              <a:t>することで、対策の抜け漏れを防ぎ、効果的かつ適切なセキュリティ対策を行うことが可能となります。</a:t>
            </a:r>
            <a:endParaRPr kumimoji="1" lang="ja-JP" altLang="en-US" sz="1200" b="1">
              <a:solidFill>
                <a:schemeClr val="tx1"/>
              </a:solidFill>
            </a:endParaRPr>
          </a:p>
          <a:p>
            <a:endParaRPr kumimoji="1" lang="en-US" altLang="ja-JP" sz="1200" b="0" i="0" kern="1200">
              <a:solidFill>
                <a:schemeClr val="dk1"/>
              </a:solidFill>
              <a:effectLst/>
              <a:latin typeface="+mn-lt"/>
              <a:ea typeface="+mn-ea"/>
              <a:cs typeface="+mn-cs"/>
            </a:endParaRPr>
          </a:p>
          <a:p>
            <a:r>
              <a:rPr kumimoji="1" lang="ja-JP" altLang="en-US" sz="1200" b="0" i="0" kern="1200">
                <a:solidFill>
                  <a:schemeClr val="dk1"/>
                </a:solidFill>
                <a:effectLst/>
                <a:latin typeface="+mn-lt"/>
                <a:ea typeface="+mn-ea"/>
                <a:cs typeface="+mn-cs"/>
              </a:rPr>
              <a:t>信頼性の確保</a:t>
            </a:r>
            <a:endParaRPr kumimoji="1" lang="en-US" altLang="ja-JP" sz="1200" b="0" i="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solidFill>
                  <a:schemeClr val="tx1"/>
                </a:solidFill>
              </a:rPr>
              <a:t>認証制度が存在するフレームワークの場合、そのフレームワークに従ってセキュリティ対策を実装し、</a:t>
            </a:r>
            <a:r>
              <a:rPr kumimoji="1" lang="ja-JP" altLang="en-US" sz="1200" b="0" i="0" kern="1200">
                <a:solidFill>
                  <a:schemeClr val="dk1"/>
                </a:solidFill>
                <a:effectLst/>
                <a:latin typeface="+mn-ea"/>
                <a:ea typeface="+mn-ea"/>
                <a:cs typeface="+mn-cs"/>
              </a:rPr>
              <a:t>第三者機関から認証を受けることで、取引先や顧客からの信頼獲得につながります</a:t>
            </a:r>
            <a:r>
              <a:rPr kumimoji="1" lang="ja-JP" altLang="en-US" sz="1200" b="0" i="0" kern="1200">
                <a:solidFill>
                  <a:schemeClr val="tx1"/>
                </a:solidFill>
                <a:effectLst/>
                <a:latin typeface="+mn-lt"/>
                <a:ea typeface="+mn-ea"/>
                <a:cs typeface="+mn-cs"/>
              </a:rPr>
              <a:t>。</a:t>
            </a:r>
          </a:p>
          <a:p>
            <a:endParaRPr kumimoji="1" lang="en-US" altLang="ja-JP" sz="1200" b="0" i="0" kern="1200">
              <a:solidFill>
                <a:schemeClr val="dk1"/>
              </a:solidFill>
              <a:effectLst/>
              <a:latin typeface="+mn-lt"/>
              <a:ea typeface="+mn-ea"/>
              <a:cs typeface="+mn-cs"/>
            </a:endParaRPr>
          </a:p>
          <a:p>
            <a:r>
              <a:rPr kumimoji="1" lang="ja-JP" altLang="en-US" sz="1200" b="0" i="0" kern="1200">
                <a:solidFill>
                  <a:schemeClr val="dk1"/>
                </a:solidFill>
                <a:effectLst/>
                <a:latin typeface="+mn-lt"/>
                <a:ea typeface="+mn-ea"/>
                <a:cs typeface="+mn-cs"/>
              </a:rPr>
              <a:t>使い方は、適切なフレームワークをベースに、社内の規則や規程、手順などを作っていく。</a:t>
            </a:r>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86B39137-F5A0-F977-1B4C-BE4373F21EA0}"/>
              </a:ext>
            </a:extLst>
          </p:cNvPr>
          <p:cNvSpPr>
            <a:spLocks noGrp="1"/>
          </p:cNvSpPr>
          <p:nvPr>
            <p:ph type="sldNum" sz="quarter" idx="5"/>
          </p:nvPr>
        </p:nvSpPr>
        <p:spPr/>
        <p:txBody>
          <a:bodyPr/>
          <a:lstStyle/>
          <a:p>
            <a:fld id="{7D95702B-A176-47F2-94B3-59C819DD5A0E}" type="slidenum">
              <a:rPr kumimoji="1" lang="ja-JP" altLang="en-US" smtClean="0"/>
              <a:t>129</a:t>
            </a:fld>
            <a:endParaRPr kumimoji="1" lang="ja-JP" altLang="en-US"/>
          </a:p>
        </p:txBody>
      </p:sp>
    </p:spTree>
    <p:extLst>
      <p:ext uri="{BB962C8B-B14F-4D97-AF65-F5344CB8AC3E}">
        <p14:creationId xmlns:p14="http://schemas.microsoft.com/office/powerpoint/2010/main" val="387849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13:47</a:t>
            </a:r>
          </a:p>
          <a:p>
            <a:r>
              <a:rPr kumimoji="1" lang="ja-JP" altLang="en-US" dirty="0"/>
              <a:t>累積時間：</a:t>
            </a:r>
            <a:r>
              <a:rPr kumimoji="1" lang="en-US" altLang="ja-JP" dirty="0"/>
              <a:t>00:47</a:t>
            </a:r>
          </a:p>
          <a:p>
            <a:endParaRPr lang="en-US" altLang="ja-JP" b="0" i="0" dirty="0">
              <a:solidFill>
                <a:srgbClr val="374151"/>
              </a:solidFill>
              <a:effectLst/>
              <a:latin typeface="Söhne"/>
            </a:endParaRPr>
          </a:p>
          <a:p>
            <a:r>
              <a:rPr lang="ja-JP" altLang="en-US" b="0" i="0" dirty="0">
                <a:solidFill>
                  <a:srgbClr val="374151"/>
                </a:solidFill>
                <a:effectLst/>
                <a:latin typeface="Söhne"/>
              </a:rPr>
              <a:t>情報セキュリティ白書は、わが国の情報セキュリティの全体像を示す重要なドキュメントです。</a:t>
            </a:r>
            <a:endParaRPr lang="en-US" altLang="ja-JP" b="0" i="0" dirty="0">
              <a:solidFill>
                <a:srgbClr val="374151"/>
              </a:solidFill>
              <a:effectLst/>
              <a:latin typeface="Söhne"/>
            </a:endParaRPr>
          </a:p>
          <a:p>
            <a:endParaRPr lang="en-US" altLang="ja-JP" b="0" i="0" dirty="0">
              <a:solidFill>
                <a:srgbClr val="374151"/>
              </a:solidFill>
              <a:effectLst/>
              <a:latin typeface="Söhne"/>
            </a:endParaRPr>
          </a:p>
          <a:p>
            <a:r>
              <a:rPr lang="ja-JP" altLang="en-US" b="0" i="0" dirty="0">
                <a:solidFill>
                  <a:srgbClr val="374151"/>
                </a:solidFill>
                <a:effectLst/>
                <a:latin typeface="Söhne"/>
              </a:rPr>
              <a:t>これには、現在のセキュリティ環境、脅威の分析、対策の概要、未来の予測、および戦略的な方向性が詳細に記載されています。</a:t>
            </a:r>
            <a:endParaRPr lang="en-US" altLang="ja-JP" b="0" i="0" dirty="0">
              <a:solidFill>
                <a:srgbClr val="374151"/>
              </a:solidFill>
              <a:effectLst/>
              <a:latin typeface="Söhne"/>
            </a:endParaRPr>
          </a:p>
          <a:p>
            <a:endParaRPr lang="en-US" altLang="ja-JP" b="0" i="0" dirty="0">
              <a:solidFill>
                <a:srgbClr val="374151"/>
              </a:solidFill>
              <a:effectLst/>
              <a:latin typeface="Söhne"/>
            </a:endParaRPr>
          </a:p>
          <a:p>
            <a:r>
              <a:rPr lang="ja-JP" altLang="en-US" b="0" i="0" dirty="0">
                <a:solidFill>
                  <a:srgbClr val="374151"/>
                </a:solidFill>
                <a:effectLst/>
                <a:latin typeface="Söhne"/>
              </a:rPr>
              <a:t>公共機関、企業、個々のユーザーがセキュリティ対策を理解し、適切に対応するための基準を提供し、それらが効果的に情報セキュリティを強化するためのガイドラインを形成します。</a:t>
            </a:r>
            <a:endParaRPr lang="en-US" altLang="ja-JP" b="0" i="0" dirty="0">
              <a:solidFill>
                <a:srgbClr val="374151"/>
              </a:solidFill>
              <a:effectLst/>
              <a:latin typeface="Söhne"/>
            </a:endParaRPr>
          </a:p>
          <a:p>
            <a:endParaRPr kumimoji="1" lang="en-US" altLang="ja-JP" b="0" i="0" dirty="0">
              <a:solidFill>
                <a:srgbClr val="374151"/>
              </a:solidFill>
              <a:effectLst/>
              <a:latin typeface="Söhne"/>
            </a:endParaRPr>
          </a:p>
          <a:p>
            <a:endParaRPr kumimoji="1" lang="en-US" altLang="ja-JP" b="0" i="0" dirty="0">
              <a:solidFill>
                <a:srgbClr val="374151"/>
              </a:solidFill>
              <a:effectLst/>
              <a:latin typeface="Söhne"/>
            </a:endParaRPr>
          </a:p>
          <a:p>
            <a:r>
              <a:rPr kumimoji="1" lang="ja-JP" altLang="en-US" b="0" i="0" dirty="0">
                <a:solidFill>
                  <a:srgbClr val="374151"/>
                </a:solidFill>
                <a:effectLst/>
                <a:latin typeface="Söhne"/>
              </a:rPr>
              <a:t>ひろげよう情報モラル・セキュリティコンクール</a:t>
            </a:r>
            <a:endParaRPr kumimoji="1" lang="en-US" altLang="ja-JP" b="0" i="0" dirty="0">
              <a:solidFill>
                <a:srgbClr val="374151"/>
              </a:solidFill>
              <a:effectLst/>
              <a:latin typeface="Söhne"/>
            </a:endParaRPr>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13</a:t>
            </a:fld>
            <a:endParaRPr kumimoji="1" lang="ja-JP" altLang="en-US"/>
          </a:p>
        </p:txBody>
      </p:sp>
    </p:spTree>
    <p:extLst>
      <p:ext uri="{BB962C8B-B14F-4D97-AF65-F5344CB8AC3E}">
        <p14:creationId xmlns:p14="http://schemas.microsoft.com/office/powerpoint/2010/main" val="19522971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6CDE-D630-C313-6EE8-ACC43CBDF8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3DD0BF-E7BA-603A-9DA5-FA30A5C3E9D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9C23285-7D0D-68A7-A9D7-E2F911C90692}"/>
              </a:ext>
            </a:extLst>
          </p:cNvPr>
          <p:cNvSpPr>
            <a:spLocks noGrp="1"/>
          </p:cNvSpPr>
          <p:nvPr>
            <p:ph type="body" idx="1"/>
          </p:nvPr>
        </p:nvSpPr>
        <p:spPr/>
        <p:txBody>
          <a:bodyPr/>
          <a:lstStyle/>
          <a:p>
            <a:r>
              <a:rPr kumimoji="1" lang="ja-JP" altLang="en-US"/>
              <a:t>目標：</a:t>
            </a:r>
            <a:r>
              <a:rPr kumimoji="1" lang="en-US" altLang="ja-JP"/>
              <a:t>13:10</a:t>
            </a:r>
          </a:p>
          <a:p>
            <a:r>
              <a:rPr kumimoji="1" lang="ja-JP" altLang="en-US"/>
              <a:t>累計：</a:t>
            </a:r>
            <a:r>
              <a:rPr kumimoji="1" lang="en-US" altLang="ja-JP"/>
              <a:t>0:10</a:t>
            </a:r>
          </a:p>
          <a:p>
            <a:endParaRPr kumimoji="1" lang="en-US" altLang="ja-JP"/>
          </a:p>
          <a:p>
            <a:pPr marL="0" algn="l" rtl="0" eaLnBrk="1" fontAlgn="t" latinLnBrk="0" hangingPunct="1">
              <a:spcBef>
                <a:spcPts val="0"/>
              </a:spcBef>
              <a:spcAft>
                <a:spcPts val="0"/>
              </a:spcAft>
            </a:pPr>
            <a:r>
              <a:rPr kumimoji="1" lang="ja-JP" altLang="ja-JP" sz="1800" b="1" i="0" u="none" strike="noStrike" kern="1200">
                <a:solidFill>
                  <a:srgbClr val="FFFFFF"/>
                </a:solidFill>
                <a:effectLst/>
                <a:latin typeface="メイリオ" panose="020B0604030504040204" pitchFamily="50" charset="-128"/>
                <a:ea typeface="メイリオ" panose="020B0604030504040204" pitchFamily="50" charset="-128"/>
              </a:rPr>
              <a:t>フレームワーク使用上のポイント</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　上記のようにフレームワークは数多くの種類がありますが、まずは業種業態を問わず、セキュリティ対策の全体の枠組みと網羅的な対策項目を提示している</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をベースとするとよいでしょう。そして必要に応じて、業種業態や重点領域ごとに特に注力すべき内容が詳細化されている各種フレームワークの内容で補完することが大切です。</a:t>
            </a:r>
            <a:endParaRPr lang="ja-JP" altLang="ja-JP" sz="1800" b="0" i="0" u="none" strike="noStrike">
              <a:effectLst/>
              <a:latin typeface="Arial" panose="020B0604020202020204" pitchFamily="34" charset="0"/>
            </a:endParaRPr>
          </a:p>
          <a:p>
            <a:endParaRPr kumimoji="1" lang="en-US" altLang="ja-JP"/>
          </a:p>
        </p:txBody>
      </p:sp>
      <p:sp>
        <p:nvSpPr>
          <p:cNvPr id="4" name="スライド番号プレースホルダー 3">
            <a:extLst>
              <a:ext uri="{FF2B5EF4-FFF2-40B4-BE49-F238E27FC236}">
                <a16:creationId xmlns:a16="http://schemas.microsoft.com/office/drawing/2014/main" id="{C644A2A3-44F7-2217-41E5-1BDF18AF94AE}"/>
              </a:ext>
            </a:extLst>
          </p:cNvPr>
          <p:cNvSpPr>
            <a:spLocks noGrp="1"/>
          </p:cNvSpPr>
          <p:nvPr>
            <p:ph type="sldNum" sz="quarter" idx="5"/>
          </p:nvPr>
        </p:nvSpPr>
        <p:spPr/>
        <p:txBody>
          <a:bodyPr/>
          <a:lstStyle/>
          <a:p>
            <a:fld id="{7D95702B-A176-47F2-94B3-59C819DD5A0E}" type="slidenum">
              <a:rPr kumimoji="1" lang="ja-JP" altLang="en-US" smtClean="0"/>
              <a:t>130</a:t>
            </a:fld>
            <a:endParaRPr kumimoji="1" lang="ja-JP" altLang="en-US"/>
          </a:p>
        </p:txBody>
      </p:sp>
    </p:spTree>
    <p:extLst>
      <p:ext uri="{BB962C8B-B14F-4D97-AF65-F5344CB8AC3E}">
        <p14:creationId xmlns:p14="http://schemas.microsoft.com/office/powerpoint/2010/main" val="399761155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645BB-895F-8741-2754-76B0781413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0C8650-89D8-8F8D-0E00-1209FF8E0DE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12D103F-7AD2-CEC2-332B-4ADBC15D62F2}"/>
              </a:ext>
            </a:extLst>
          </p:cNvPr>
          <p:cNvSpPr>
            <a:spLocks noGrp="1"/>
          </p:cNvSpPr>
          <p:nvPr>
            <p:ph type="body" idx="1"/>
          </p:nvPr>
        </p:nvSpPr>
        <p:spPr/>
        <p:txBody>
          <a:bodyPr/>
          <a:lstStyle/>
          <a:p>
            <a:r>
              <a:rPr kumimoji="1" lang="ja-JP" altLang="en-US" dirty="0"/>
              <a:t>目標：</a:t>
            </a:r>
            <a:r>
              <a:rPr kumimoji="1" lang="en-US" altLang="ja-JP" dirty="0"/>
              <a:t>13:12</a:t>
            </a:r>
          </a:p>
          <a:p>
            <a:r>
              <a:rPr kumimoji="1" lang="ja-JP" altLang="en-US" dirty="0"/>
              <a:t>累計：</a:t>
            </a:r>
            <a:r>
              <a:rPr kumimoji="1" lang="en-US" altLang="ja-JP" dirty="0"/>
              <a:t>0:12</a:t>
            </a:r>
          </a:p>
          <a:p>
            <a:endParaRPr kumimoji="1" lang="en-US" altLang="ja-JP" dirty="0"/>
          </a:p>
          <a:p>
            <a:r>
              <a:rPr kumimoji="1" lang="ja-JP" altLang="en-US" dirty="0"/>
              <a:t>拡張されているのは次の７つの管理策</a:t>
            </a:r>
            <a:endParaRPr kumimoji="1" lang="en-US" altLang="ja-JP" dirty="0"/>
          </a:p>
          <a:p>
            <a:pPr algn="l">
              <a:buFont typeface="Arial" panose="020B0604020202020204" pitchFamily="34" charset="0"/>
              <a:buChar char="•"/>
            </a:pPr>
            <a:r>
              <a:rPr lang="ja-JP" altLang="en-US" b="0" i="0" dirty="0">
                <a:solidFill>
                  <a:srgbClr val="202122"/>
                </a:solidFill>
                <a:effectLst/>
                <a:latin typeface="Arial" panose="020B0604020202020204" pitchFamily="34" charset="0"/>
              </a:rPr>
              <a:t>クラウドサービス利用時の役割および責任の明確化</a:t>
            </a:r>
          </a:p>
          <a:p>
            <a:pPr algn="l">
              <a:buFont typeface="Arial" panose="020B0604020202020204" pitchFamily="34" charset="0"/>
              <a:buChar char="•"/>
            </a:pPr>
            <a:r>
              <a:rPr lang="ja-JP" altLang="en-US" b="0" i="0" dirty="0">
                <a:solidFill>
                  <a:srgbClr val="202122"/>
                </a:solidFill>
                <a:effectLst/>
                <a:latin typeface="Arial" panose="020B0604020202020204" pitchFamily="34" charset="0"/>
              </a:rPr>
              <a:t>サービス終了時の資産の除去または返却</a:t>
            </a:r>
          </a:p>
          <a:p>
            <a:pPr algn="l">
              <a:buFont typeface="Arial" panose="020B0604020202020204" pitchFamily="34" charset="0"/>
              <a:buChar char="•"/>
            </a:pPr>
            <a:r>
              <a:rPr lang="ja-JP" altLang="en-US" b="0" i="0" dirty="0">
                <a:solidFill>
                  <a:srgbClr val="202122"/>
                </a:solidFill>
                <a:effectLst/>
                <a:latin typeface="Arial" panose="020B0604020202020204" pitchFamily="34" charset="0"/>
              </a:rPr>
              <a:t>仮想環境の分離保護</a:t>
            </a:r>
          </a:p>
          <a:p>
            <a:pPr algn="l">
              <a:buFont typeface="Arial" panose="020B0604020202020204" pitchFamily="34" charset="0"/>
              <a:buChar char="•"/>
            </a:pPr>
            <a:r>
              <a:rPr lang="ja-JP" altLang="en-US" b="0" i="0" dirty="0">
                <a:solidFill>
                  <a:srgbClr val="202122"/>
                </a:solidFill>
                <a:effectLst/>
                <a:latin typeface="Arial" panose="020B0604020202020204" pitchFamily="34" charset="0"/>
              </a:rPr>
              <a:t>仮想マシンの適切な構成</a:t>
            </a:r>
          </a:p>
          <a:p>
            <a:pPr algn="l">
              <a:buFont typeface="Arial" panose="020B0604020202020204" pitchFamily="34" charset="0"/>
              <a:buChar char="•"/>
            </a:pPr>
            <a:r>
              <a:rPr lang="ja-JP" altLang="en-US" b="0" i="0" dirty="0">
                <a:solidFill>
                  <a:srgbClr val="202122"/>
                </a:solidFill>
                <a:effectLst/>
                <a:latin typeface="Arial" panose="020B0604020202020204" pitchFamily="34" charset="0"/>
              </a:rPr>
              <a:t>クラウドサービスの管理操作手順</a:t>
            </a:r>
          </a:p>
          <a:p>
            <a:pPr algn="l">
              <a:buFont typeface="Arial" panose="020B0604020202020204" pitchFamily="34" charset="0"/>
              <a:buChar char="•"/>
            </a:pPr>
            <a:r>
              <a:rPr lang="ja-JP" altLang="en-US" b="0" i="0" dirty="0">
                <a:solidFill>
                  <a:srgbClr val="202122"/>
                </a:solidFill>
                <a:effectLst/>
                <a:latin typeface="Arial" panose="020B0604020202020204" pitchFamily="34" charset="0"/>
              </a:rPr>
              <a:t>クラウドサービス利用者による監視</a:t>
            </a:r>
          </a:p>
          <a:p>
            <a:pPr algn="l">
              <a:buFont typeface="Arial" panose="020B0604020202020204" pitchFamily="34" charset="0"/>
              <a:buChar char="•"/>
            </a:pPr>
            <a:r>
              <a:rPr lang="ja-JP" altLang="en-US" b="0" i="0" dirty="0">
                <a:solidFill>
                  <a:srgbClr val="202122"/>
                </a:solidFill>
                <a:effectLst/>
                <a:latin typeface="Arial" panose="020B0604020202020204" pitchFamily="34" charset="0"/>
              </a:rPr>
              <a:t>仮想と物理ネットワーク環境の調整</a:t>
            </a:r>
          </a:p>
          <a:p>
            <a:endParaRPr kumimoji="1" lang="en-US" altLang="ja-JP" dirty="0"/>
          </a:p>
        </p:txBody>
      </p:sp>
      <p:sp>
        <p:nvSpPr>
          <p:cNvPr id="4" name="スライド番号プレースホルダー 3">
            <a:extLst>
              <a:ext uri="{FF2B5EF4-FFF2-40B4-BE49-F238E27FC236}">
                <a16:creationId xmlns:a16="http://schemas.microsoft.com/office/drawing/2014/main" id="{6310C4E3-27A4-55DB-B662-C65DB143CB15}"/>
              </a:ext>
            </a:extLst>
          </p:cNvPr>
          <p:cNvSpPr>
            <a:spLocks noGrp="1"/>
          </p:cNvSpPr>
          <p:nvPr>
            <p:ph type="sldNum" sz="quarter" idx="5"/>
          </p:nvPr>
        </p:nvSpPr>
        <p:spPr/>
        <p:txBody>
          <a:bodyPr/>
          <a:lstStyle/>
          <a:p>
            <a:fld id="{7D95702B-A176-47F2-94B3-59C819DD5A0E}" type="slidenum">
              <a:rPr kumimoji="1" lang="ja-JP" altLang="en-US" smtClean="0"/>
              <a:t>131</a:t>
            </a:fld>
            <a:endParaRPr kumimoji="1" lang="ja-JP" altLang="en-US"/>
          </a:p>
        </p:txBody>
      </p:sp>
    </p:spTree>
    <p:extLst>
      <p:ext uri="{BB962C8B-B14F-4D97-AF65-F5344CB8AC3E}">
        <p14:creationId xmlns:p14="http://schemas.microsoft.com/office/powerpoint/2010/main" val="2459686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422D0-1325-4DDD-A724-88F58EA03F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B9B6AF-5EE3-38F5-F2E5-EE7EBD19B8B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84FDBDB-B1C7-D657-B0DE-893155848A7E}"/>
              </a:ext>
            </a:extLst>
          </p:cNvPr>
          <p:cNvSpPr>
            <a:spLocks noGrp="1"/>
          </p:cNvSpPr>
          <p:nvPr>
            <p:ph type="body" idx="1"/>
          </p:nvPr>
        </p:nvSpPr>
        <p:spPr/>
        <p:txBody>
          <a:bodyPr/>
          <a:lstStyle/>
          <a:p>
            <a:r>
              <a:rPr kumimoji="1" lang="ja-JP" altLang="en-US" dirty="0"/>
              <a:t>目標：</a:t>
            </a:r>
            <a:r>
              <a:rPr kumimoji="1" lang="en-US" altLang="ja-JP" dirty="0"/>
              <a:t>13:14</a:t>
            </a:r>
          </a:p>
          <a:p>
            <a:r>
              <a:rPr kumimoji="1" lang="ja-JP" altLang="en-US" dirty="0"/>
              <a:t>累計：</a:t>
            </a:r>
            <a:r>
              <a:rPr kumimoji="1" lang="en-US" altLang="ja-JP" dirty="0"/>
              <a:t>0:14</a:t>
            </a:r>
          </a:p>
          <a:p>
            <a:endParaRPr kumimoji="1" lang="en-US" altLang="ja-JP" dirty="0"/>
          </a:p>
          <a:p>
            <a:r>
              <a:rPr lang="en-US" altLang="ja-JP" b="0" i="0" dirty="0">
                <a:solidFill>
                  <a:srgbClr val="202122"/>
                </a:solidFill>
                <a:effectLst/>
                <a:latin typeface="Arial" panose="020B0604020202020204" pitchFamily="34" charset="0"/>
              </a:rPr>
              <a:t>Payment Card Industry Data Security Standard</a:t>
            </a:r>
            <a:endParaRPr kumimoji="1" lang="en-US" altLang="ja-JP" b="0" i="0" dirty="0">
              <a:solidFill>
                <a:srgbClr val="202122"/>
              </a:solidFill>
              <a:effectLst/>
              <a:latin typeface="Arial" panose="020B0604020202020204" pitchFamily="34" charset="0"/>
            </a:endParaRPr>
          </a:p>
          <a:p>
            <a:r>
              <a:rPr kumimoji="1" lang="ja-JP" altLang="en-US" dirty="0"/>
              <a:t>クレジットカード情報および取り引き情報を保護するために</a:t>
            </a:r>
            <a:r>
              <a:rPr kumimoji="1" lang="en-US" altLang="ja-JP" dirty="0"/>
              <a:t>2004</a:t>
            </a:r>
            <a:r>
              <a:rPr kumimoji="1" lang="ja-JP" altLang="en-US" dirty="0"/>
              <a:t>年</a:t>
            </a:r>
            <a:r>
              <a:rPr kumimoji="1" lang="en-US" altLang="ja-JP" dirty="0"/>
              <a:t>12</a:t>
            </a:r>
            <a:r>
              <a:rPr kumimoji="1" lang="ja-JP" altLang="en-US" dirty="0"/>
              <a:t>月、</a:t>
            </a:r>
            <a:r>
              <a:rPr kumimoji="1" lang="en-US" altLang="ja-JP" dirty="0"/>
              <a:t>JCB</a:t>
            </a:r>
            <a:r>
              <a:rPr kumimoji="1" lang="ja-JP" altLang="en-US" dirty="0"/>
              <a:t>・</a:t>
            </a:r>
            <a:r>
              <a:rPr kumimoji="1" lang="en-US" altLang="ja-JP" dirty="0"/>
              <a:t>American Express</a:t>
            </a:r>
            <a:r>
              <a:rPr kumimoji="1" lang="ja-JP" altLang="en-US" dirty="0"/>
              <a:t>・</a:t>
            </a:r>
            <a:r>
              <a:rPr kumimoji="1" lang="en-US" altLang="ja-JP" dirty="0"/>
              <a:t>Discover</a:t>
            </a:r>
            <a:r>
              <a:rPr kumimoji="1" lang="ja-JP" altLang="en-US" dirty="0"/>
              <a:t>・マスターカード・</a:t>
            </a:r>
            <a:r>
              <a:rPr kumimoji="1" lang="en-US" altLang="ja-JP" dirty="0"/>
              <a:t>VISA</a:t>
            </a:r>
            <a:r>
              <a:rPr kumimoji="1" lang="ja-JP" altLang="en-US" dirty="0"/>
              <a:t>の国際ペイメントブランド</a:t>
            </a:r>
            <a:r>
              <a:rPr kumimoji="1" lang="en-US" altLang="ja-JP" dirty="0"/>
              <a:t>5</a:t>
            </a:r>
            <a:r>
              <a:rPr kumimoji="1" lang="ja-JP" altLang="en-US" dirty="0"/>
              <a:t>社が共同で策定した、クレジット業界におけるグローバルセキュリティ基準である。</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703F8C4D-5482-E9F0-941C-C68442351AEF}"/>
              </a:ext>
            </a:extLst>
          </p:cNvPr>
          <p:cNvSpPr>
            <a:spLocks noGrp="1"/>
          </p:cNvSpPr>
          <p:nvPr>
            <p:ph type="sldNum" sz="quarter" idx="5"/>
          </p:nvPr>
        </p:nvSpPr>
        <p:spPr/>
        <p:txBody>
          <a:bodyPr/>
          <a:lstStyle/>
          <a:p>
            <a:fld id="{7D95702B-A176-47F2-94B3-59C819DD5A0E}" type="slidenum">
              <a:rPr kumimoji="1" lang="ja-JP" altLang="en-US" smtClean="0"/>
              <a:t>132</a:t>
            </a:fld>
            <a:endParaRPr kumimoji="1" lang="ja-JP" altLang="en-US"/>
          </a:p>
        </p:txBody>
      </p:sp>
    </p:spTree>
    <p:extLst>
      <p:ext uri="{BB962C8B-B14F-4D97-AF65-F5344CB8AC3E}">
        <p14:creationId xmlns:p14="http://schemas.microsoft.com/office/powerpoint/2010/main" val="1656315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D1F98-F4C2-9B2D-52FF-6D90A8519D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A8BC6D-EDC6-375F-9566-D0585F2B723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17F0D6C-54D8-B45E-57D6-B0A134921868}"/>
              </a:ext>
            </a:extLst>
          </p:cNvPr>
          <p:cNvSpPr>
            <a:spLocks noGrp="1"/>
          </p:cNvSpPr>
          <p:nvPr>
            <p:ph type="body" idx="1"/>
          </p:nvPr>
        </p:nvSpPr>
        <p:spPr/>
        <p:txBody>
          <a:bodyPr/>
          <a:lstStyle/>
          <a:p>
            <a:r>
              <a:rPr kumimoji="1" lang="ja-JP" altLang="en-US" dirty="0"/>
              <a:t>目標：</a:t>
            </a:r>
            <a:r>
              <a:rPr kumimoji="1" lang="en-US" altLang="ja-JP" dirty="0"/>
              <a:t>13:16</a:t>
            </a:r>
          </a:p>
          <a:p>
            <a:r>
              <a:rPr kumimoji="1" lang="ja-JP" altLang="en-US" dirty="0"/>
              <a:t>累計：</a:t>
            </a:r>
            <a:r>
              <a:rPr kumimoji="1" lang="en-US" altLang="ja-JP" dirty="0"/>
              <a:t>0:16</a:t>
            </a:r>
          </a:p>
          <a:p>
            <a:endParaRPr kumimoji="1" lang="en-US" altLang="ja-JP" dirty="0"/>
          </a:p>
          <a:p>
            <a:r>
              <a:rPr lang="en-US" altLang="ja-JP" b="0" i="0" dirty="0">
                <a:solidFill>
                  <a:srgbClr val="202122"/>
                </a:solidFill>
                <a:effectLst/>
                <a:latin typeface="Arial" panose="020B0604020202020204" pitchFamily="34" charset="0"/>
              </a:rPr>
              <a:t>Personal information protection management systems</a:t>
            </a:r>
            <a:endParaRPr kumimoji="1" lang="en-US" altLang="ja-JP" b="0" i="0" dirty="0">
              <a:solidFill>
                <a:srgbClr val="202122"/>
              </a:solidFill>
              <a:effectLst/>
              <a:latin typeface="Arial" panose="020B0604020202020204" pitchFamily="34" charset="0"/>
            </a:endParaRPr>
          </a:p>
          <a:p>
            <a:r>
              <a:rPr kumimoji="1" lang="ja-JP" altLang="en-US" dirty="0"/>
              <a:t>計画 </a:t>
            </a:r>
            <a:r>
              <a:rPr kumimoji="1" lang="en-US" altLang="ja-JP" dirty="0"/>
              <a:t>(6</a:t>
            </a:r>
            <a:r>
              <a:rPr kumimoji="1" lang="ja-JP" altLang="en-US" dirty="0"/>
              <a:t>章</a:t>
            </a:r>
            <a:r>
              <a:rPr kumimoji="1" lang="en-US" altLang="ja-JP" dirty="0"/>
              <a:t>)</a:t>
            </a:r>
            <a:r>
              <a:rPr kumimoji="1" lang="ja-JP" altLang="en-US" dirty="0"/>
              <a:t>、運用 </a:t>
            </a:r>
            <a:r>
              <a:rPr kumimoji="1" lang="en-US" altLang="ja-JP" dirty="0"/>
              <a:t>(8</a:t>
            </a:r>
            <a:r>
              <a:rPr kumimoji="1" lang="ja-JP" altLang="en-US" dirty="0"/>
              <a:t>章</a:t>
            </a:r>
            <a:r>
              <a:rPr kumimoji="1" lang="en-US" altLang="ja-JP" dirty="0"/>
              <a:t>)</a:t>
            </a:r>
            <a:r>
              <a:rPr kumimoji="1" lang="ja-JP" altLang="en-US" dirty="0"/>
              <a:t>、パフォーマンス評価 </a:t>
            </a:r>
            <a:r>
              <a:rPr kumimoji="1" lang="en-US" altLang="ja-JP" dirty="0"/>
              <a:t>(9</a:t>
            </a:r>
            <a:r>
              <a:rPr kumimoji="1" lang="ja-JP" altLang="en-US" dirty="0"/>
              <a:t>章</a:t>
            </a:r>
            <a:r>
              <a:rPr kumimoji="1" lang="en-US" altLang="ja-JP" dirty="0"/>
              <a:t>)</a:t>
            </a:r>
            <a:r>
              <a:rPr kumimoji="1" lang="ja-JP" altLang="en-US" dirty="0"/>
              <a:t>、改善 </a:t>
            </a:r>
            <a:r>
              <a:rPr kumimoji="1" lang="en-US" altLang="ja-JP" dirty="0"/>
              <a:t>(10</a:t>
            </a:r>
            <a:r>
              <a:rPr kumimoji="1" lang="ja-JP" altLang="en-US" dirty="0"/>
              <a:t>章</a:t>
            </a:r>
            <a:r>
              <a:rPr kumimoji="1" lang="en-US" altLang="ja-JP" dirty="0"/>
              <a:t>) </a:t>
            </a:r>
            <a:r>
              <a:rPr kumimoji="1" lang="ja-JP" altLang="en-US" dirty="0"/>
              <a:t>を含み、いわゆる</a:t>
            </a:r>
            <a:r>
              <a:rPr kumimoji="1" lang="en-US" altLang="ja-JP" dirty="0"/>
              <a:t>PDCA</a:t>
            </a:r>
            <a:r>
              <a:rPr kumimoji="1" lang="ja-JP" altLang="en-US" dirty="0"/>
              <a:t>サイクルを回すことで個人情報保護レベルを継続的に改善していくもの</a:t>
            </a:r>
            <a:endParaRPr kumimoji="1" lang="en-US" altLang="ja-JP" dirty="0"/>
          </a:p>
        </p:txBody>
      </p:sp>
      <p:sp>
        <p:nvSpPr>
          <p:cNvPr id="4" name="スライド番号プレースホルダー 3">
            <a:extLst>
              <a:ext uri="{FF2B5EF4-FFF2-40B4-BE49-F238E27FC236}">
                <a16:creationId xmlns:a16="http://schemas.microsoft.com/office/drawing/2014/main" id="{4B4C7766-83FA-00C3-CF4C-65DD0D967C9E}"/>
              </a:ext>
            </a:extLst>
          </p:cNvPr>
          <p:cNvSpPr>
            <a:spLocks noGrp="1"/>
          </p:cNvSpPr>
          <p:nvPr>
            <p:ph type="sldNum" sz="quarter" idx="5"/>
          </p:nvPr>
        </p:nvSpPr>
        <p:spPr/>
        <p:txBody>
          <a:bodyPr/>
          <a:lstStyle/>
          <a:p>
            <a:fld id="{7D95702B-A176-47F2-94B3-59C819DD5A0E}" type="slidenum">
              <a:rPr kumimoji="1" lang="ja-JP" altLang="en-US" smtClean="0"/>
              <a:t>133</a:t>
            </a:fld>
            <a:endParaRPr kumimoji="1" lang="ja-JP" altLang="en-US"/>
          </a:p>
        </p:txBody>
      </p:sp>
    </p:spTree>
    <p:extLst>
      <p:ext uri="{BB962C8B-B14F-4D97-AF65-F5344CB8AC3E}">
        <p14:creationId xmlns:p14="http://schemas.microsoft.com/office/powerpoint/2010/main" val="336965910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4F4B6-21CE-E01E-E0C0-CE35F573E7D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13CD8C-47F3-F5C9-2C86-BAFABF42F14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136D8C9-7DD7-87A2-F3D3-DA790F60F0DE}"/>
              </a:ext>
            </a:extLst>
          </p:cNvPr>
          <p:cNvSpPr>
            <a:spLocks noGrp="1"/>
          </p:cNvSpPr>
          <p:nvPr>
            <p:ph type="body" idx="1"/>
          </p:nvPr>
        </p:nvSpPr>
        <p:spPr/>
        <p:txBody>
          <a:bodyPr/>
          <a:lstStyle/>
          <a:p>
            <a:r>
              <a:rPr kumimoji="1" lang="ja-JP" altLang="en-US" dirty="0"/>
              <a:t>目標：</a:t>
            </a:r>
            <a:r>
              <a:rPr kumimoji="1" lang="en-US" altLang="ja-JP" dirty="0"/>
              <a:t>13:18</a:t>
            </a:r>
          </a:p>
          <a:p>
            <a:r>
              <a:rPr kumimoji="1" lang="ja-JP" altLang="en-US" dirty="0"/>
              <a:t>累計：</a:t>
            </a:r>
            <a:r>
              <a:rPr kumimoji="1" lang="en-US" altLang="ja-JP" dirty="0"/>
              <a:t>0:18</a:t>
            </a:r>
          </a:p>
          <a:p>
            <a:endParaRPr kumimoji="1" lang="en-US" altLang="ja-JP" dirty="0"/>
          </a:p>
          <a:p>
            <a:r>
              <a:rPr lang="en-US" altLang="ja-JP" b="0" i="0" dirty="0">
                <a:solidFill>
                  <a:srgbClr val="425563"/>
                </a:solidFill>
                <a:effectLst/>
                <a:latin typeface="Noto Sans JP"/>
              </a:rPr>
              <a:t>CIS</a:t>
            </a:r>
            <a:r>
              <a:rPr lang="ja-JP" altLang="en-US" b="0" i="0" dirty="0">
                <a:solidFill>
                  <a:srgbClr val="425563"/>
                </a:solidFill>
                <a:effectLst/>
                <a:latin typeface="Noto Sans JP"/>
              </a:rPr>
              <a:t>（</a:t>
            </a:r>
            <a:r>
              <a:rPr lang="en-US" altLang="ja-JP" b="0" i="0" dirty="0">
                <a:solidFill>
                  <a:srgbClr val="425563"/>
                </a:solidFill>
                <a:effectLst/>
                <a:latin typeface="Noto Sans JP"/>
              </a:rPr>
              <a:t>Center for Internet Security</a:t>
            </a:r>
            <a:r>
              <a:rPr lang="ja-JP" altLang="en-US" b="0" i="0" dirty="0">
                <a:solidFill>
                  <a:srgbClr val="425563"/>
                </a:solidFill>
                <a:effectLst/>
                <a:latin typeface="Noto Sans JP"/>
              </a:rPr>
              <a:t>）とは、インターネット・セキュリティ標準化に取組む目的で</a:t>
            </a:r>
            <a:r>
              <a:rPr lang="en-US" altLang="ja-JP" b="0" i="0" dirty="0">
                <a:solidFill>
                  <a:srgbClr val="425563"/>
                </a:solidFill>
                <a:effectLst/>
                <a:latin typeface="Noto Sans JP"/>
              </a:rPr>
              <a:t>2000</a:t>
            </a:r>
            <a:r>
              <a:rPr lang="ja-JP" altLang="en-US" b="0" i="0" dirty="0">
                <a:solidFill>
                  <a:srgbClr val="425563"/>
                </a:solidFill>
                <a:effectLst/>
                <a:latin typeface="Noto Sans JP"/>
              </a:rPr>
              <a:t>年に設立された米国の団体の略称です。</a:t>
            </a:r>
            <a:endParaRPr kumimoji="1" lang="en-US" altLang="ja-JP" b="0" i="0" dirty="0">
              <a:solidFill>
                <a:srgbClr val="425563"/>
              </a:solidFill>
              <a:effectLst/>
              <a:latin typeface="Noto Sans JP"/>
            </a:endParaRPr>
          </a:p>
          <a:p>
            <a:endParaRPr kumimoji="1" lang="en-US" altLang="ja-JP" dirty="0"/>
          </a:p>
          <a:p>
            <a:pPr algn="l"/>
            <a:r>
              <a:rPr lang="ja-JP" altLang="en-US" b="0" i="0" dirty="0">
                <a:solidFill>
                  <a:srgbClr val="425563"/>
                </a:solidFill>
                <a:effectLst/>
                <a:latin typeface="Noto Sans JP"/>
              </a:rPr>
              <a:t>その</a:t>
            </a:r>
            <a:r>
              <a:rPr lang="en-US" altLang="ja-JP" b="0" i="0" dirty="0">
                <a:solidFill>
                  <a:srgbClr val="425563"/>
                </a:solidFill>
                <a:effectLst/>
                <a:latin typeface="Noto Sans JP"/>
              </a:rPr>
              <a:t>CIS</a:t>
            </a:r>
            <a:r>
              <a:rPr lang="ja-JP" altLang="en-US" b="0" i="0" dirty="0">
                <a:solidFill>
                  <a:srgbClr val="425563"/>
                </a:solidFill>
                <a:effectLst/>
                <a:latin typeface="Noto Sans JP"/>
              </a:rPr>
              <a:t>が改訂・管理している「</a:t>
            </a:r>
            <a:r>
              <a:rPr lang="en-US" altLang="ja-JP" b="0" i="0" dirty="0">
                <a:solidFill>
                  <a:srgbClr val="425563"/>
                </a:solidFill>
                <a:effectLst/>
                <a:latin typeface="Noto Sans JP"/>
              </a:rPr>
              <a:t>CIS Controls</a:t>
            </a:r>
            <a:r>
              <a:rPr lang="ja-JP" altLang="en-US" b="0" i="0" dirty="0">
                <a:solidFill>
                  <a:srgbClr val="425563"/>
                </a:solidFill>
                <a:effectLst/>
                <a:latin typeface="Noto Sans JP"/>
              </a:rPr>
              <a:t>」は、現在発生しているサイバー攻撃や近い将来に発生が予測される攻撃の傾向を踏まえ、多岐にわたる対策の中から、自社（組織）が実施すべき対策と、その優先順位を導くためのアプローチを提示したフレームワークです。</a:t>
            </a:r>
          </a:p>
          <a:p>
            <a:pPr algn="l"/>
            <a:r>
              <a:rPr lang="ja-JP" altLang="en-US" b="0" i="0" dirty="0">
                <a:solidFill>
                  <a:srgbClr val="425563"/>
                </a:solidFill>
                <a:effectLst/>
                <a:latin typeface="Noto Sans JP"/>
              </a:rPr>
              <a:t> </a:t>
            </a:r>
          </a:p>
          <a:p>
            <a:pPr algn="l"/>
            <a:r>
              <a:rPr lang="ja-JP" altLang="en-US" b="0" i="0" dirty="0">
                <a:solidFill>
                  <a:srgbClr val="425563"/>
                </a:solidFill>
                <a:effectLst/>
                <a:latin typeface="Noto Sans JP"/>
              </a:rPr>
              <a:t>サイバーセキュリティに関する技術分野に焦点が当てられていることが特徴で、日本企業でも参考にする企業が増えています。「</a:t>
            </a:r>
            <a:r>
              <a:rPr lang="en-US" altLang="ja-JP" b="0" i="0" dirty="0">
                <a:solidFill>
                  <a:srgbClr val="425563"/>
                </a:solidFill>
                <a:effectLst/>
                <a:latin typeface="Noto Sans JP"/>
              </a:rPr>
              <a:t>CIS Controls</a:t>
            </a:r>
            <a:r>
              <a:rPr lang="ja-JP" altLang="en-US" b="0" i="0" dirty="0">
                <a:solidFill>
                  <a:srgbClr val="425563"/>
                </a:solidFill>
                <a:effectLst/>
                <a:latin typeface="Noto Sans JP"/>
              </a:rPr>
              <a:t>」、元々は、米国国家安全保障局（</a:t>
            </a:r>
            <a:r>
              <a:rPr lang="en-US" altLang="ja-JP" b="0" i="0" dirty="0">
                <a:solidFill>
                  <a:srgbClr val="425563"/>
                </a:solidFill>
                <a:effectLst/>
                <a:latin typeface="Noto Sans JP"/>
              </a:rPr>
              <a:t>NSA</a:t>
            </a:r>
            <a:r>
              <a:rPr lang="ja-JP" altLang="en-US" b="0" i="0" dirty="0">
                <a:solidFill>
                  <a:srgbClr val="425563"/>
                </a:solidFill>
                <a:effectLst/>
                <a:latin typeface="Noto Sans JP"/>
              </a:rPr>
              <a:t>）等の米国の公的機関や情報セキュリティ専門企業などが共同で研究し、米国のセキュリティ専門団体である</a:t>
            </a:r>
            <a:r>
              <a:rPr lang="en-US" altLang="ja-JP" b="0" i="0" dirty="0">
                <a:solidFill>
                  <a:srgbClr val="425563"/>
                </a:solidFill>
                <a:effectLst/>
                <a:latin typeface="Noto Sans JP"/>
              </a:rPr>
              <a:t>SANS Institute</a:t>
            </a:r>
            <a:r>
              <a:rPr lang="ja-JP" altLang="en-US" b="0" i="0" dirty="0">
                <a:solidFill>
                  <a:srgbClr val="425563"/>
                </a:solidFill>
                <a:effectLst/>
                <a:latin typeface="Noto Sans JP"/>
              </a:rPr>
              <a:t>が取りまとめて発行されましたが、現在は</a:t>
            </a:r>
            <a:r>
              <a:rPr lang="en-US" altLang="ja-JP" b="0" i="0" dirty="0">
                <a:solidFill>
                  <a:srgbClr val="425563"/>
                </a:solidFill>
                <a:effectLst/>
                <a:latin typeface="Noto Sans JP"/>
              </a:rPr>
              <a:t>CIS</a:t>
            </a:r>
            <a:r>
              <a:rPr lang="ja-JP" altLang="en-US" b="0" i="0" dirty="0">
                <a:solidFill>
                  <a:srgbClr val="425563"/>
                </a:solidFill>
                <a:effectLst/>
                <a:latin typeface="Noto Sans JP"/>
              </a:rPr>
              <a:t>が改訂・管理しています。</a:t>
            </a:r>
          </a:p>
          <a:p>
            <a:endParaRPr kumimoji="1" lang="en-US" altLang="ja-JP" dirty="0"/>
          </a:p>
          <a:p>
            <a:r>
              <a:rPr kumimoji="1" lang="ja-JP" altLang="en-US" dirty="0"/>
              <a:t>現在は</a:t>
            </a:r>
            <a:r>
              <a:rPr kumimoji="1" lang="en-US" altLang="ja-JP" dirty="0"/>
              <a:t>V8</a:t>
            </a:r>
            <a:r>
              <a:rPr kumimoji="1" lang="ja-JP" altLang="en-US" dirty="0"/>
              <a:t>となっており、</a:t>
            </a:r>
            <a:r>
              <a:rPr kumimoji="1" lang="en-US" altLang="ja-JP" dirty="0"/>
              <a:t>18</a:t>
            </a:r>
            <a:r>
              <a:rPr kumimoji="1" lang="ja-JP" altLang="en-US" dirty="0"/>
              <a:t>項目</a:t>
            </a:r>
            <a:endParaRPr kumimoji="1" lang="en-US" altLang="ja-JP" dirty="0"/>
          </a:p>
        </p:txBody>
      </p:sp>
      <p:sp>
        <p:nvSpPr>
          <p:cNvPr id="4" name="スライド番号プレースホルダー 3">
            <a:extLst>
              <a:ext uri="{FF2B5EF4-FFF2-40B4-BE49-F238E27FC236}">
                <a16:creationId xmlns:a16="http://schemas.microsoft.com/office/drawing/2014/main" id="{1F4CD588-127B-BC7F-8DCC-3AB7C04AAD61}"/>
              </a:ext>
            </a:extLst>
          </p:cNvPr>
          <p:cNvSpPr>
            <a:spLocks noGrp="1"/>
          </p:cNvSpPr>
          <p:nvPr>
            <p:ph type="sldNum" sz="quarter" idx="5"/>
          </p:nvPr>
        </p:nvSpPr>
        <p:spPr/>
        <p:txBody>
          <a:bodyPr/>
          <a:lstStyle/>
          <a:p>
            <a:fld id="{7D95702B-A176-47F2-94B3-59C819DD5A0E}" type="slidenum">
              <a:rPr kumimoji="1" lang="ja-JP" altLang="en-US" smtClean="0"/>
              <a:t>134</a:t>
            </a:fld>
            <a:endParaRPr kumimoji="1" lang="ja-JP" altLang="en-US"/>
          </a:p>
        </p:txBody>
      </p:sp>
    </p:spTree>
    <p:extLst>
      <p:ext uri="{BB962C8B-B14F-4D97-AF65-F5344CB8AC3E}">
        <p14:creationId xmlns:p14="http://schemas.microsoft.com/office/powerpoint/2010/main" val="73651897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1F346-5771-A13A-4C58-EACB14FD76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DCB990-18E2-8152-390F-5FAA4F35356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E759C21-CB3E-39E6-CAF9-25EE7315969B}"/>
              </a:ext>
            </a:extLst>
          </p:cNvPr>
          <p:cNvSpPr>
            <a:spLocks noGrp="1"/>
          </p:cNvSpPr>
          <p:nvPr>
            <p:ph type="body" idx="1"/>
          </p:nvPr>
        </p:nvSpPr>
        <p:spPr/>
        <p:txBody>
          <a:bodyPr/>
          <a:lstStyle/>
          <a:p>
            <a:r>
              <a:rPr kumimoji="1" lang="ja-JP" altLang="en-US" dirty="0"/>
              <a:t>目標：</a:t>
            </a:r>
            <a:r>
              <a:rPr kumimoji="1" lang="en-US" altLang="ja-JP" dirty="0"/>
              <a:t>13:20</a:t>
            </a:r>
          </a:p>
          <a:p>
            <a:r>
              <a:rPr kumimoji="1" lang="ja-JP" altLang="en-US" dirty="0"/>
              <a:t>累計：</a:t>
            </a:r>
            <a:r>
              <a:rPr kumimoji="1" lang="en-US" altLang="ja-JP" dirty="0"/>
              <a:t>0:20</a:t>
            </a:r>
          </a:p>
          <a:p>
            <a:endParaRPr kumimoji="1" lang="en-US" altLang="ja-JP" dirty="0"/>
          </a:p>
          <a:p>
            <a:r>
              <a:rPr kumimoji="1" lang="ja-JP" altLang="en-US" dirty="0"/>
              <a:t>産業用オートメーションおよび制御システムのセキュリティを確保するための国際標準規格</a:t>
            </a:r>
            <a:endParaRPr kumimoji="1" lang="en-US" altLang="ja-JP" dirty="0"/>
          </a:p>
          <a:p>
            <a:endParaRPr kumimoji="1" lang="en-US" altLang="ja-JP" dirty="0"/>
          </a:p>
          <a:p>
            <a:r>
              <a:rPr kumimoji="1" lang="ja-JP" altLang="en-US" dirty="0"/>
              <a:t>産業用オートメーションおよび制御システムとは？</a:t>
            </a:r>
            <a:endParaRPr kumimoji="1" lang="en-US" altLang="ja-JP" dirty="0"/>
          </a:p>
          <a:p>
            <a:r>
              <a:rPr lang="ja-JP" altLang="en-US" dirty="0"/>
              <a:t>制御プロセスの安全で確実な運用に影響する可能性のある、人員、ハードウェア、ソフトウェア、手順、プロセス、およびポリシーの集合体</a:t>
            </a:r>
            <a:endParaRPr lang="en-US" altLang="ja-JP" dirty="0"/>
          </a:p>
          <a:p>
            <a:endParaRPr kumimoji="1" lang="en-US" altLang="ja-JP" dirty="0"/>
          </a:p>
          <a:p>
            <a:r>
              <a:rPr lang="ja-JP" altLang="en-US" dirty="0"/>
              <a:t>活用されている分野</a:t>
            </a:r>
            <a:endParaRPr lang="en-US" altLang="ja-JP" dirty="0"/>
          </a:p>
          <a:p>
            <a:r>
              <a:rPr lang="ja-JP" altLang="en-US" dirty="0"/>
              <a:t>化学、 石油、 ガス、 パイプライン、 機器製造、 電力分野などでセキュリティ対策の標準規格の一つとして参照 </a:t>
            </a:r>
            <a:endParaRPr kumimoji="1" lang="en-US" altLang="ja-JP" dirty="0"/>
          </a:p>
          <a:p>
            <a:r>
              <a:rPr lang="ja-JP" altLang="en-US" dirty="0"/>
              <a:t>鉄道、 ビルオートメーション、医療機器分野なども注目</a:t>
            </a:r>
            <a:endParaRPr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7F027683-5855-D53A-C8A9-2FDA0B6BDB5E}"/>
              </a:ext>
            </a:extLst>
          </p:cNvPr>
          <p:cNvSpPr>
            <a:spLocks noGrp="1"/>
          </p:cNvSpPr>
          <p:nvPr>
            <p:ph type="sldNum" sz="quarter" idx="5"/>
          </p:nvPr>
        </p:nvSpPr>
        <p:spPr/>
        <p:txBody>
          <a:bodyPr/>
          <a:lstStyle/>
          <a:p>
            <a:fld id="{7D95702B-A176-47F2-94B3-59C819DD5A0E}" type="slidenum">
              <a:rPr kumimoji="1" lang="ja-JP" altLang="en-US" smtClean="0"/>
              <a:t>135</a:t>
            </a:fld>
            <a:endParaRPr kumimoji="1" lang="ja-JP" altLang="en-US"/>
          </a:p>
        </p:txBody>
      </p:sp>
    </p:spTree>
    <p:extLst>
      <p:ext uri="{BB962C8B-B14F-4D97-AF65-F5344CB8AC3E}">
        <p14:creationId xmlns:p14="http://schemas.microsoft.com/office/powerpoint/2010/main" val="35307138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F6A9A-235A-074F-301B-E8D70441E9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9F866B-055A-5F39-7B7B-0FE9C276A65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C901094-1ECE-9030-AF96-6B9C86F659B5}"/>
              </a:ext>
            </a:extLst>
          </p:cNvPr>
          <p:cNvSpPr>
            <a:spLocks noGrp="1"/>
          </p:cNvSpPr>
          <p:nvPr>
            <p:ph type="body" idx="1"/>
          </p:nvPr>
        </p:nvSpPr>
        <p:spPr/>
        <p:txBody>
          <a:bodyPr/>
          <a:lstStyle/>
          <a:p>
            <a:r>
              <a:rPr kumimoji="1" lang="ja-JP" altLang="en-US"/>
              <a:t>目標：</a:t>
            </a:r>
            <a:r>
              <a:rPr kumimoji="1" lang="en-US" altLang="ja-JP"/>
              <a:t>13:22</a:t>
            </a:r>
          </a:p>
          <a:p>
            <a:r>
              <a:rPr kumimoji="1" lang="ja-JP" altLang="en-US"/>
              <a:t>累計：</a:t>
            </a:r>
            <a:r>
              <a:rPr kumimoji="1" lang="en-US" altLang="ja-JP"/>
              <a:t>0:22</a:t>
            </a:r>
          </a:p>
          <a:p>
            <a:endParaRPr lang="en-US" altLang="ja-JP" b="0" i="0">
              <a:solidFill>
                <a:srgbClr val="202122"/>
              </a:solidFill>
              <a:effectLst/>
              <a:latin typeface="Arial" panose="020B0604020202020204" pitchFamily="34" charset="0"/>
            </a:endParaRPr>
          </a:p>
          <a:p>
            <a:r>
              <a:rPr lang="ja-JP" altLang="en-US" b="0" i="0">
                <a:solidFill>
                  <a:srgbClr val="202122"/>
                </a:solidFill>
                <a:effectLst/>
                <a:latin typeface="Arial" panose="020B0604020202020204" pitchFamily="34" charset="0"/>
              </a:rPr>
              <a:t>基本、読み上げ</a:t>
            </a:r>
            <a:endParaRPr lang="en-US" altLang="ja-JP" b="0" i="0">
              <a:solidFill>
                <a:srgbClr val="202122"/>
              </a:solidFill>
              <a:effectLst/>
              <a:latin typeface="Arial" panose="020B0604020202020204" pitchFamily="34" charset="0"/>
            </a:endParaRPr>
          </a:p>
          <a:p>
            <a:endParaRPr lang="en-US" altLang="ja-JP" b="0" i="0">
              <a:solidFill>
                <a:srgbClr val="202122"/>
              </a:solidFill>
              <a:effectLst/>
              <a:latin typeface="Arial" panose="020B0604020202020204" pitchFamily="34" charset="0"/>
            </a:endParaRPr>
          </a:p>
          <a:p>
            <a:r>
              <a:rPr lang="ja-JP" altLang="en-US" b="0" i="0">
                <a:solidFill>
                  <a:srgbClr val="202122"/>
                </a:solidFill>
                <a:effectLst/>
                <a:latin typeface="Arial" panose="020B0604020202020204" pitchFamily="34" charset="0"/>
              </a:rPr>
              <a:t>目的を言い換えると、組織における情報資産のセキュリティを管理するための枠組み</a:t>
            </a:r>
            <a:r>
              <a:rPr kumimoji="1" lang="en-US" altLang="ja-JP" b="0" i="0">
                <a:solidFill>
                  <a:srgbClr val="202122"/>
                </a:solidFill>
                <a:effectLst/>
                <a:latin typeface="Arial" panose="020B0604020202020204" pitchFamily="34" charset="0"/>
              </a:rPr>
              <a:t>.</a:t>
            </a:r>
          </a:p>
          <a:p>
            <a:endParaRPr kumimoji="1" lang="en-US" altLang="ja-JP" b="0" i="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solidFill>
                  <a:srgbClr val="202124"/>
                </a:solidFill>
                <a:effectLst/>
                <a:latin typeface="Google Sans"/>
              </a:rPr>
              <a:t>第三者機関によって情報セキュリティに関する要件を満たしていると判断されると、</a:t>
            </a:r>
            <a:r>
              <a:rPr lang="en-US" altLang="ja-JP" b="0" i="0">
                <a:solidFill>
                  <a:srgbClr val="202124"/>
                </a:solidFill>
                <a:effectLst/>
                <a:latin typeface="Google Sans"/>
              </a:rPr>
              <a:t>ISMS</a:t>
            </a:r>
            <a:r>
              <a:rPr lang="ja-JP" altLang="en-US" b="0" i="0">
                <a:solidFill>
                  <a:srgbClr val="202124"/>
                </a:solidFill>
                <a:effectLst/>
                <a:latin typeface="Google Sans"/>
              </a:rPr>
              <a:t>認証を取得できます。</a:t>
            </a:r>
            <a:endParaRPr kumimoji="1" lang="en-US" altLang="ja-JP"/>
          </a:p>
          <a:p>
            <a:endParaRPr kumimoji="1" lang="en-US" altLang="ja-JP" b="0" i="0">
              <a:solidFill>
                <a:srgbClr val="202122"/>
              </a:solidFill>
              <a:effectLst/>
              <a:latin typeface="Arial" panose="020B0604020202020204" pitchFamily="34" charset="0"/>
            </a:endParaRPr>
          </a:p>
          <a:p>
            <a:r>
              <a:rPr kumimoji="1" lang="en-US" altLang="ja-JP" b="0" i="0">
                <a:solidFill>
                  <a:srgbClr val="202122"/>
                </a:solidFill>
                <a:effectLst/>
                <a:latin typeface="Arial" panose="020B0604020202020204" pitchFamily="34" charset="0"/>
              </a:rPr>
              <a:t>ISMS</a:t>
            </a:r>
            <a:r>
              <a:rPr kumimoji="1" lang="ja-JP" altLang="en-US" b="0" i="0">
                <a:solidFill>
                  <a:srgbClr val="202122"/>
                </a:solidFill>
                <a:effectLst/>
                <a:latin typeface="Arial" panose="020B0604020202020204" pitchFamily="34" charset="0"/>
              </a:rPr>
              <a:t>の目標の、「信頼を提供」というのは、リスクを適切に管理しているという信頼を「利害関係者」に与えることにある</a:t>
            </a:r>
            <a:endParaRPr kumimoji="1" lang="en-US" altLang="ja-JP" b="0" i="0">
              <a:solidFill>
                <a:srgbClr val="202122"/>
              </a:solidFill>
              <a:effectLst/>
              <a:latin typeface="Arial" panose="020B0604020202020204" pitchFamily="34" charset="0"/>
            </a:endParaRPr>
          </a:p>
          <a:p>
            <a:endParaRPr kumimoji="1" lang="en-US" altLang="ja-JP"/>
          </a:p>
          <a:p>
            <a:r>
              <a:rPr kumimoji="1" lang="ja-JP" altLang="en-US"/>
              <a:t>対策範囲の内容は、皆さんが自社のセキュリティ対策実装における共通課題の内容です。</a:t>
            </a:r>
            <a:endParaRPr kumimoji="1" lang="en-US" altLang="ja-JP"/>
          </a:p>
          <a:p>
            <a:r>
              <a:rPr kumimoji="1" lang="en-US" altLang="ja-JP"/>
              <a:t>ISMS</a:t>
            </a:r>
            <a:r>
              <a:rPr kumimoji="1" lang="ja-JP" altLang="en-US"/>
              <a:t>の考え方は皆さんの今後のセキュリティ対応に大いに役立つはず。</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D8750F86-ADCA-4F14-F851-97092B1D5E8B}"/>
              </a:ext>
            </a:extLst>
          </p:cNvPr>
          <p:cNvSpPr>
            <a:spLocks noGrp="1"/>
          </p:cNvSpPr>
          <p:nvPr>
            <p:ph type="sldNum" sz="quarter" idx="5"/>
          </p:nvPr>
        </p:nvSpPr>
        <p:spPr/>
        <p:txBody>
          <a:bodyPr/>
          <a:lstStyle/>
          <a:p>
            <a:fld id="{7D95702B-A176-47F2-94B3-59C819DD5A0E}" type="slidenum">
              <a:rPr kumimoji="1" lang="ja-JP" altLang="en-US" smtClean="0"/>
              <a:t>136</a:t>
            </a:fld>
            <a:endParaRPr kumimoji="1" lang="ja-JP" altLang="en-US"/>
          </a:p>
        </p:txBody>
      </p:sp>
    </p:spTree>
    <p:extLst>
      <p:ext uri="{BB962C8B-B14F-4D97-AF65-F5344CB8AC3E}">
        <p14:creationId xmlns:p14="http://schemas.microsoft.com/office/powerpoint/2010/main" val="269556624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FA13-8283-F508-1FFB-0A888BB767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03058E-A160-DDF7-FE3A-A24C087589C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C40DD9F-9402-725F-C35C-9D27E471E0EA}"/>
              </a:ext>
            </a:extLst>
          </p:cNvPr>
          <p:cNvSpPr>
            <a:spLocks noGrp="1"/>
          </p:cNvSpPr>
          <p:nvPr>
            <p:ph type="body" idx="1"/>
          </p:nvPr>
        </p:nvSpPr>
        <p:spPr/>
        <p:txBody>
          <a:bodyPr/>
          <a:lstStyle/>
          <a:p>
            <a:r>
              <a:rPr kumimoji="1" lang="ja-JP" altLang="en-US"/>
              <a:t>目標：</a:t>
            </a:r>
            <a:r>
              <a:rPr kumimoji="1" lang="en-US" altLang="ja-JP"/>
              <a:t>13:25</a:t>
            </a:r>
          </a:p>
          <a:p>
            <a:r>
              <a:rPr kumimoji="1" lang="ja-JP" altLang="en-US"/>
              <a:t>累計：</a:t>
            </a:r>
            <a:r>
              <a:rPr kumimoji="1" lang="en-US" altLang="ja-JP"/>
              <a:t>0:25</a:t>
            </a:r>
          </a:p>
          <a:p>
            <a:endParaRPr kumimoji="1" lang="en-US" altLang="ja-JP"/>
          </a:p>
          <a:p>
            <a:r>
              <a:rPr kumimoji="1" lang="ja-JP" altLang="en-US"/>
              <a:t>情報セキュリティの３要素は、「機密性」「完全性」「可用性」。</a:t>
            </a:r>
            <a:endParaRPr kumimoji="1" lang="en-US" altLang="ja-JP"/>
          </a:p>
          <a:p>
            <a:endParaRPr kumimoji="1" lang="en-US" altLang="ja-JP"/>
          </a:p>
          <a:p>
            <a:r>
              <a:rPr kumimoji="1" lang="ja-JP" altLang="en-US"/>
              <a:t>機密性は、情報に対するアクセス権を徹底して、情報を保護・管理すること。</a:t>
            </a:r>
            <a:endParaRPr kumimoji="1" lang="en-US" altLang="ja-JP"/>
          </a:p>
          <a:p>
            <a:r>
              <a:rPr kumimoji="1" lang="ja-JP" altLang="en-US"/>
              <a:t>　</a:t>
            </a:r>
            <a:r>
              <a:rPr lang="ja-JP" altLang="en-US" b="0" i="0">
                <a:solidFill>
                  <a:srgbClr val="333333"/>
                </a:solidFill>
                <a:effectLst/>
                <a:latin typeface="メイリオ" panose="020B0604030504040204" pitchFamily="50" charset="-128"/>
                <a:ea typeface="メイリオ" panose="020B0604030504040204" pitchFamily="50" charset="-128"/>
              </a:rPr>
              <a:t>情報を外部に見せない、漏らさないことを意識することで、高い機密性を保持できます</a:t>
            </a:r>
            <a:endParaRPr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a:t>
            </a:r>
            <a:r>
              <a:rPr lang="ja-JP" altLang="en-US" b="0" i="0">
                <a:solidFill>
                  <a:srgbClr val="333333"/>
                </a:solidFill>
                <a:effectLst/>
                <a:latin typeface="メイリオ" panose="020B0604030504040204" pitchFamily="50" charset="-128"/>
                <a:ea typeface="メイリオ" panose="020B0604030504040204" pitchFamily="50" charset="-128"/>
              </a:rPr>
              <a:t>逆に、保持する情報に誰でもアクセスできる状況にあれば、それは機密性の低い状態</a:t>
            </a:r>
            <a:endParaRPr lang="en-US" altLang="ja-JP" b="0" i="0">
              <a:solidFill>
                <a:srgbClr val="333333"/>
              </a:solidFill>
              <a:effectLst/>
              <a:latin typeface="メイリオ" panose="020B0604030504040204" pitchFamily="50" charset="-128"/>
              <a:ea typeface="メイリオ" panose="020B0604030504040204" pitchFamily="50" charset="-128"/>
            </a:endParaRPr>
          </a:p>
          <a:p>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機密性を高めるための対策は、</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・共有フォルダに適切なアクセス権を設定する。</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・パスワードを長くて複雑なものを使用する。</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・情報を外部に持ち出さない</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完全性は、改ざんや過不足のない正確な情報が保持されている状態。</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ファイルの中身が不正に書き換えられたり、</a:t>
            </a:r>
            <a:r>
              <a:rPr kumimoji="1" lang="en-US" altLang="ja-JP" b="0" i="0">
                <a:solidFill>
                  <a:srgbClr val="333333"/>
                </a:solidFill>
                <a:effectLst/>
                <a:latin typeface="メイリオ" panose="020B0604030504040204" pitchFamily="50" charset="-128"/>
                <a:ea typeface="メイリオ" panose="020B0604030504040204" pitchFamily="50" charset="-128"/>
              </a:rPr>
              <a:t>Web</a:t>
            </a:r>
            <a:r>
              <a:rPr kumimoji="1" lang="ja-JP" altLang="en-US" b="0" i="0">
                <a:solidFill>
                  <a:srgbClr val="333333"/>
                </a:solidFill>
                <a:effectLst/>
                <a:latin typeface="メイリオ" panose="020B0604030504040204" pitchFamily="50" charset="-128"/>
                <a:ea typeface="メイリオ" panose="020B0604030504040204" pitchFamily="50" charset="-128"/>
              </a:rPr>
              <a:t>サイトが改ざんされたりすると、その情報の完全性は失われます。</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完全性を保持する対策は、</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・情報にデジタル署名を付ける</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・情報へのアクセス履歴を残す</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・情報の変更履歴を残す</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・改ざん検知の仕組みを導入する</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可用性は、情報をいつでも使える状態を保持すること。</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必要なときに情報にアクセスでき、目的を果たすまでアクセスやデータ処理が中断されないシステムというのが、可用性の高いシステム。</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可用性を高めるためには、</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・システムの２重化</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a:t>
            </a:r>
            <a:r>
              <a:rPr kumimoji="1" lang="en-US" altLang="ja-JP" b="0" i="0">
                <a:solidFill>
                  <a:srgbClr val="333333"/>
                </a:solidFill>
                <a:effectLst/>
                <a:latin typeface="メイリオ" panose="020B0604030504040204" pitchFamily="50" charset="-128"/>
                <a:ea typeface="メイリオ" panose="020B0604030504040204" pitchFamily="50" charset="-128"/>
              </a:rPr>
              <a:t>HDD</a:t>
            </a:r>
            <a:r>
              <a:rPr kumimoji="1" lang="ja-JP" altLang="en-US" b="0" i="0">
                <a:solidFill>
                  <a:srgbClr val="333333"/>
                </a:solidFill>
                <a:effectLst/>
                <a:latin typeface="メイリオ" panose="020B0604030504040204" pitchFamily="50" charset="-128"/>
                <a:ea typeface="メイリオ" panose="020B0604030504040204" pitchFamily="50" charset="-128"/>
              </a:rPr>
              <a:t>の</a:t>
            </a:r>
            <a:r>
              <a:rPr kumimoji="1" lang="en-US" altLang="ja-JP" b="0" i="0">
                <a:solidFill>
                  <a:srgbClr val="333333"/>
                </a:solidFill>
                <a:effectLst/>
                <a:latin typeface="メイリオ" panose="020B0604030504040204" pitchFamily="50" charset="-128"/>
                <a:ea typeface="メイリオ" panose="020B0604030504040204" pitchFamily="50" charset="-128"/>
              </a:rPr>
              <a:t>RAID</a:t>
            </a:r>
            <a:r>
              <a:rPr kumimoji="1" lang="ja-JP" altLang="en-US" b="0" i="0">
                <a:solidFill>
                  <a:srgbClr val="333333"/>
                </a:solidFill>
                <a:effectLst/>
                <a:latin typeface="メイリオ" panose="020B0604030504040204" pitchFamily="50" charset="-128"/>
                <a:ea typeface="メイリオ" panose="020B0604030504040204" pitchFamily="50" charset="-128"/>
              </a:rPr>
              <a:t>構成</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a:t>
            </a:r>
            <a:r>
              <a:rPr kumimoji="1" lang="en-US" altLang="ja-JP" b="0" i="0">
                <a:solidFill>
                  <a:srgbClr val="333333"/>
                </a:solidFill>
                <a:effectLst/>
                <a:latin typeface="メイリオ" panose="020B0604030504040204" pitchFamily="50" charset="-128"/>
                <a:ea typeface="メイリオ" panose="020B0604030504040204" pitchFamily="50" charset="-128"/>
              </a:rPr>
              <a:t>UPS</a:t>
            </a:r>
            <a:r>
              <a:rPr kumimoji="1" lang="ja-JP" altLang="en-US" b="0" i="0">
                <a:solidFill>
                  <a:srgbClr val="333333"/>
                </a:solidFill>
                <a:effectLst/>
                <a:latin typeface="メイリオ" panose="020B0604030504040204" pitchFamily="50" charset="-128"/>
                <a:ea typeface="メイリオ" panose="020B0604030504040204" pitchFamily="50" charset="-128"/>
              </a:rPr>
              <a:t>（無停電電源装置）の利用</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r>
              <a:rPr kumimoji="1" lang="ja-JP" altLang="en-US" b="0" i="0">
                <a:solidFill>
                  <a:srgbClr val="333333"/>
                </a:solidFill>
                <a:effectLst/>
                <a:latin typeface="メイリオ" panose="020B0604030504040204" pitchFamily="50" charset="-128"/>
                <a:ea typeface="メイリオ" panose="020B0604030504040204" pitchFamily="50" charset="-128"/>
              </a:rPr>
              <a:t>　・</a:t>
            </a:r>
            <a:r>
              <a:rPr kumimoji="1" lang="en-US" altLang="ja-JP" b="0" i="0">
                <a:solidFill>
                  <a:srgbClr val="333333"/>
                </a:solidFill>
                <a:effectLst/>
                <a:latin typeface="メイリオ" panose="020B0604030504040204" pitchFamily="50" charset="-128"/>
                <a:ea typeface="メイリオ" panose="020B0604030504040204" pitchFamily="50" charset="-128"/>
              </a:rPr>
              <a:t>BCP</a:t>
            </a:r>
            <a:r>
              <a:rPr kumimoji="1" lang="ja-JP" altLang="en-US" b="0" i="0">
                <a:solidFill>
                  <a:srgbClr val="333333"/>
                </a:solidFill>
                <a:effectLst/>
                <a:latin typeface="メイリオ" panose="020B0604030504040204" pitchFamily="50" charset="-128"/>
                <a:ea typeface="メイリオ" panose="020B0604030504040204" pitchFamily="50" charset="-128"/>
              </a:rPr>
              <a:t>（事業継続対策）</a:t>
            </a:r>
            <a:endParaRPr kumimoji="1" lang="en-US" altLang="ja-JP" b="0" i="0">
              <a:solidFill>
                <a:srgbClr val="333333"/>
              </a:solidFill>
              <a:effectLst/>
              <a:latin typeface="メイリオ" panose="020B0604030504040204" pitchFamily="50" charset="-128"/>
              <a:ea typeface="メイリオ" panose="020B0604030504040204" pitchFamily="50" charset="-128"/>
            </a:endParaRPr>
          </a:p>
          <a:p>
            <a:endParaRPr kumimoji="1" lang="en-US" altLang="ja-JP" b="0" i="0">
              <a:solidFill>
                <a:srgbClr val="333333"/>
              </a:solidFill>
              <a:effectLst/>
              <a:latin typeface="メイリオ" panose="020B0604030504040204" pitchFamily="50" charset="-128"/>
              <a:ea typeface="メイリオ" panose="020B0604030504040204" pitchFamily="50" charset="-128"/>
            </a:endParaRPr>
          </a:p>
          <a:p>
            <a:endParaRPr kumimoji="1" lang="en-US" altLang="ja-JP" b="0" i="0">
              <a:solidFill>
                <a:srgbClr val="333333"/>
              </a:solidFill>
              <a:effectLst/>
              <a:latin typeface="メイリオ" panose="020B0604030504040204" pitchFamily="50" charset="-128"/>
              <a:ea typeface="メイリオ" panose="020B0604030504040204" pitchFamily="50" charset="-128"/>
            </a:endParaRPr>
          </a:p>
          <a:p>
            <a:endParaRPr kumimoji="1" lang="en-US" altLang="ja-JP" b="0" i="0">
              <a:solidFill>
                <a:srgbClr val="333333"/>
              </a:solidFill>
              <a:effectLst/>
              <a:latin typeface="メイリオ" panose="020B0604030504040204" pitchFamily="50" charset="-128"/>
              <a:ea typeface="メイリオ" panose="020B0604030504040204" pitchFamily="50" charset="-128"/>
            </a:endParaRPr>
          </a:p>
          <a:p>
            <a:endParaRPr kumimoji="1" lang="en-US" altLang="ja-JP"/>
          </a:p>
        </p:txBody>
      </p:sp>
      <p:sp>
        <p:nvSpPr>
          <p:cNvPr id="4" name="スライド番号プレースホルダー 3">
            <a:extLst>
              <a:ext uri="{FF2B5EF4-FFF2-40B4-BE49-F238E27FC236}">
                <a16:creationId xmlns:a16="http://schemas.microsoft.com/office/drawing/2014/main" id="{21E2D002-5430-69C5-2DE5-639AE89F06FE}"/>
              </a:ext>
            </a:extLst>
          </p:cNvPr>
          <p:cNvSpPr>
            <a:spLocks noGrp="1"/>
          </p:cNvSpPr>
          <p:nvPr>
            <p:ph type="sldNum" sz="quarter" idx="5"/>
          </p:nvPr>
        </p:nvSpPr>
        <p:spPr/>
        <p:txBody>
          <a:bodyPr/>
          <a:lstStyle/>
          <a:p>
            <a:fld id="{7D95702B-A176-47F2-94B3-59C819DD5A0E}" type="slidenum">
              <a:rPr kumimoji="1" lang="ja-JP" altLang="en-US" smtClean="0"/>
              <a:t>137</a:t>
            </a:fld>
            <a:endParaRPr kumimoji="1" lang="ja-JP" altLang="en-US"/>
          </a:p>
        </p:txBody>
      </p:sp>
    </p:spTree>
    <p:extLst>
      <p:ext uri="{BB962C8B-B14F-4D97-AF65-F5344CB8AC3E}">
        <p14:creationId xmlns:p14="http://schemas.microsoft.com/office/powerpoint/2010/main" val="25243891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B7208-6D25-9BB2-EED6-4BBC8097C9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12DC76-47AB-FE04-0624-4DC493F3451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649897B-2269-8FA5-F5F1-3824685F6673}"/>
              </a:ext>
            </a:extLst>
          </p:cNvPr>
          <p:cNvSpPr>
            <a:spLocks noGrp="1"/>
          </p:cNvSpPr>
          <p:nvPr>
            <p:ph type="body" idx="1"/>
          </p:nvPr>
        </p:nvSpPr>
        <p:spPr/>
        <p:txBody>
          <a:bodyPr/>
          <a:lstStyle/>
          <a:p>
            <a:r>
              <a:rPr kumimoji="1" lang="ja-JP" altLang="en-US" dirty="0"/>
              <a:t>目標：</a:t>
            </a:r>
            <a:r>
              <a:rPr kumimoji="1" lang="en-US" altLang="ja-JP" dirty="0"/>
              <a:t>13:28</a:t>
            </a:r>
          </a:p>
          <a:p>
            <a:r>
              <a:rPr kumimoji="1" lang="ja-JP" altLang="en-US" dirty="0"/>
              <a:t>累計：</a:t>
            </a:r>
            <a:r>
              <a:rPr kumimoji="1" lang="en-US" altLang="ja-JP" dirty="0"/>
              <a:t>0:28</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200" b="0" i="0" dirty="0">
                <a:solidFill>
                  <a:srgbClr val="374151"/>
                </a:solidFill>
                <a:effectLst/>
                <a:latin typeface="メイリオ" panose="020B0604030504040204" pitchFamily="50" charset="-128"/>
                <a:ea typeface="メイリオ" panose="020B0604030504040204" pitchFamily="50" charset="-128"/>
              </a:rPr>
              <a:t>ISO</a:t>
            </a:r>
            <a:r>
              <a:rPr lang="ja-JP" altLang="en-US" sz="1200" b="0" i="0" dirty="0">
                <a:solidFill>
                  <a:srgbClr val="374151"/>
                </a:solidFill>
                <a:effectLst/>
                <a:latin typeface="メイリオ" panose="020B0604030504040204" pitchFamily="50" charset="-128"/>
                <a:ea typeface="メイリオ" panose="020B0604030504040204" pitchFamily="50" charset="-128"/>
              </a:rPr>
              <a:t>とは、スイスのジュネーブに本部を置く、非政府機関　</a:t>
            </a:r>
            <a:r>
              <a:rPr lang="en-US" altLang="ja-JP" sz="1200" b="0" i="0" dirty="0">
                <a:solidFill>
                  <a:srgbClr val="374151"/>
                </a:solidFill>
                <a:effectLst/>
                <a:latin typeface="メイリオ" panose="020B0604030504040204" pitchFamily="50" charset="-128"/>
                <a:ea typeface="メイリオ" panose="020B0604030504040204" pitchFamily="50" charset="-128"/>
              </a:rPr>
              <a:t>International Organization for Standardization</a:t>
            </a:r>
            <a:r>
              <a:rPr lang="ja-JP" altLang="en-US" sz="1200" b="0" i="0" dirty="0">
                <a:solidFill>
                  <a:srgbClr val="374151"/>
                </a:solidFill>
                <a:effectLst/>
                <a:latin typeface="メイリオ" panose="020B0604030504040204" pitchFamily="50" charset="-128"/>
                <a:ea typeface="メイリオ" panose="020B0604030504040204" pitchFamily="50" charset="-128"/>
              </a:rPr>
              <a:t>　国際標準化機構のこと。</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200" b="0" i="0" dirty="0">
                <a:solidFill>
                  <a:srgbClr val="374151"/>
                </a:solidFill>
                <a:effectLst/>
                <a:latin typeface="メイリオ" panose="020B0604030504040204" pitchFamily="50" charset="-128"/>
                <a:ea typeface="メイリオ" panose="020B0604030504040204" pitchFamily="50" charset="-128"/>
              </a:rPr>
              <a:t>IEC</a:t>
            </a:r>
            <a:r>
              <a:rPr lang="ja-JP" altLang="en-US" sz="1200" b="0" i="0" dirty="0">
                <a:solidFill>
                  <a:srgbClr val="374151"/>
                </a:solidFill>
                <a:effectLst/>
                <a:latin typeface="メイリオ" panose="020B0604030504040204" pitchFamily="50" charset="-128"/>
                <a:ea typeface="メイリオ" panose="020B0604030504040204" pitchFamily="50" charset="-128"/>
              </a:rPr>
              <a:t>とは、</a:t>
            </a:r>
            <a:r>
              <a:rPr lang="en-US" altLang="ja-JP" sz="1200" b="0" i="0" dirty="0">
                <a:solidFill>
                  <a:srgbClr val="374151"/>
                </a:solidFill>
                <a:effectLst/>
                <a:latin typeface="メイリオ" panose="020B0604030504040204" pitchFamily="50" charset="-128"/>
                <a:ea typeface="メイリオ" panose="020B0604030504040204" pitchFamily="50" charset="-128"/>
              </a:rPr>
              <a:t>International Electrotechnical Commission</a:t>
            </a:r>
            <a:r>
              <a:rPr lang="ja-JP" altLang="en-US" sz="1200" b="0" i="0" dirty="0">
                <a:solidFill>
                  <a:srgbClr val="374151"/>
                </a:solidFill>
                <a:effectLst/>
                <a:latin typeface="メイリオ" panose="020B0604030504040204" pitchFamily="50" charset="-128"/>
                <a:ea typeface="メイリオ" panose="020B0604030504040204" pitchFamily="50" charset="-128"/>
              </a:rPr>
              <a:t>　国際電気標準会議　各国の代表的標準化機関から成る国際標準化機関であり、電気および電子技術分野の国際規格作成を行っている。</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200" b="0" i="0" dirty="0">
                <a:solidFill>
                  <a:srgbClr val="374151"/>
                </a:solidFill>
                <a:effectLst/>
                <a:latin typeface="メイリオ" panose="020B0604030504040204" pitchFamily="50" charset="-128"/>
                <a:ea typeface="メイリオ" panose="020B0604030504040204" pitchFamily="50" charset="-128"/>
              </a:rPr>
              <a:t>JIS</a:t>
            </a:r>
            <a:r>
              <a:rPr lang="ja-JP" altLang="en-US" sz="1200" b="0" i="0" dirty="0">
                <a:solidFill>
                  <a:srgbClr val="374151"/>
                </a:solidFill>
                <a:effectLst/>
                <a:latin typeface="メイリオ" panose="020B0604030504040204" pitchFamily="50" charset="-128"/>
                <a:ea typeface="メイリオ" panose="020B0604030504040204" pitchFamily="50" charset="-128"/>
              </a:rPr>
              <a:t>とは、</a:t>
            </a:r>
            <a:r>
              <a:rPr lang="en-US" altLang="ja-JP" sz="1200" b="0" i="0" dirty="0">
                <a:solidFill>
                  <a:srgbClr val="374151"/>
                </a:solidFill>
                <a:effectLst/>
                <a:latin typeface="メイリオ" panose="020B0604030504040204" pitchFamily="50" charset="-128"/>
                <a:ea typeface="メイリオ" panose="020B0604030504040204" pitchFamily="50" charset="-128"/>
              </a:rPr>
              <a:t>Japan Industrial Standards</a:t>
            </a:r>
            <a:r>
              <a:rPr lang="ja-JP" altLang="en-US" sz="1200" b="0" i="0" dirty="0">
                <a:solidFill>
                  <a:srgbClr val="374151"/>
                </a:solidFill>
                <a:effectLst/>
                <a:latin typeface="メイリオ" panose="020B0604030504040204" pitchFamily="50" charset="-128"/>
                <a:ea typeface="メイリオ" panose="020B0604030504040204" pitchFamily="50" charset="-128"/>
              </a:rPr>
              <a:t>　日本産業規格</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200" b="0" i="0" dirty="0">
                <a:solidFill>
                  <a:srgbClr val="374151"/>
                </a:solidFill>
                <a:effectLst/>
                <a:latin typeface="メイリオ" panose="020B0604030504040204" pitchFamily="50" charset="-128"/>
                <a:ea typeface="メイリオ" panose="020B0604030504040204" pitchFamily="50" charset="-128"/>
              </a:rPr>
              <a:t>Q</a:t>
            </a:r>
            <a:r>
              <a:rPr lang="ja-JP" altLang="en-US" sz="1200" b="0" i="0" dirty="0">
                <a:solidFill>
                  <a:srgbClr val="374151"/>
                </a:solidFill>
                <a:effectLst/>
                <a:latin typeface="メイリオ" panose="020B0604030504040204" pitchFamily="50" charset="-128"/>
                <a:ea typeface="メイリオ" panose="020B0604030504040204" pitchFamily="50" charset="-128"/>
              </a:rPr>
              <a:t>　とは、</a:t>
            </a:r>
            <a:r>
              <a:rPr lang="en-US" altLang="ja-JP" sz="1200" b="0" i="0" dirty="0">
                <a:solidFill>
                  <a:srgbClr val="374151"/>
                </a:solidFill>
                <a:effectLst/>
                <a:latin typeface="メイリオ" panose="020B0604030504040204" pitchFamily="50" charset="-128"/>
                <a:ea typeface="メイリオ" panose="020B0604030504040204" pitchFamily="50" charset="-128"/>
              </a:rPr>
              <a:t>JIS</a:t>
            </a:r>
            <a:r>
              <a:rPr lang="ja-JP" altLang="en-US" sz="1200" b="0" i="0" dirty="0">
                <a:solidFill>
                  <a:srgbClr val="374151"/>
                </a:solidFill>
                <a:effectLst/>
                <a:latin typeface="メイリオ" panose="020B0604030504040204" pitchFamily="50" charset="-128"/>
                <a:ea typeface="メイリオ" panose="020B0604030504040204" pitchFamily="50" charset="-128"/>
              </a:rPr>
              <a:t>の部門番号であり、</a:t>
            </a:r>
            <a:r>
              <a:rPr lang="en-US" altLang="ja-JP" sz="1200" b="0" i="0" dirty="0">
                <a:solidFill>
                  <a:srgbClr val="374151"/>
                </a:solidFill>
                <a:effectLst/>
                <a:latin typeface="メイリオ" panose="020B0604030504040204" pitchFamily="50" charset="-128"/>
                <a:ea typeface="メイリオ" panose="020B0604030504040204" pitchFamily="50" charset="-128"/>
              </a:rPr>
              <a:t>Q</a:t>
            </a:r>
            <a:r>
              <a:rPr lang="ja-JP" altLang="en-US" sz="1200" b="0" i="0" dirty="0">
                <a:solidFill>
                  <a:srgbClr val="374151"/>
                </a:solidFill>
                <a:effectLst/>
                <a:latin typeface="メイリオ" panose="020B0604030504040204" pitchFamily="50" charset="-128"/>
                <a:ea typeface="メイリオ" panose="020B0604030504040204" pitchFamily="50" charset="-128"/>
              </a:rPr>
              <a:t>は「管理システム」の部門を表す。</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200" b="0" i="0" dirty="0">
                <a:solidFill>
                  <a:srgbClr val="374151"/>
                </a:solidFill>
                <a:effectLst/>
                <a:latin typeface="メイリオ" panose="020B0604030504040204" pitchFamily="50" charset="-128"/>
                <a:ea typeface="メイリオ" panose="020B0604030504040204" pitchFamily="50" charset="-128"/>
              </a:rPr>
              <a:t>ISMS</a:t>
            </a:r>
            <a:r>
              <a:rPr lang="ja-JP" altLang="en-US" sz="1200" b="0" i="0" dirty="0">
                <a:solidFill>
                  <a:srgbClr val="374151"/>
                </a:solidFill>
                <a:effectLst/>
                <a:latin typeface="メイリオ" panose="020B0604030504040204" pitchFamily="50" charset="-128"/>
                <a:ea typeface="メイリオ" panose="020B0604030504040204" pitchFamily="50" charset="-128"/>
              </a:rPr>
              <a:t>のための要求事項をまとめた国際規格</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200" b="1" i="0" dirty="0">
                <a:solidFill>
                  <a:srgbClr val="374151"/>
                </a:solidFill>
                <a:effectLst/>
                <a:latin typeface="メイリオ" panose="020B0604030504040204" pitchFamily="50" charset="-128"/>
                <a:ea typeface="メイリオ" panose="020B0604030504040204" pitchFamily="50" charset="-128"/>
              </a:rPr>
              <a:t>組織のマネジメントおよび業務プロセスを取り巻くリスクの変化への対応</a:t>
            </a:r>
            <a:endParaRPr lang="en-US" altLang="ja-JP" sz="1200" b="1"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200" b="0" dirty="0">
                <a:solidFill>
                  <a:srgbClr val="333333"/>
                </a:solidFill>
                <a:latin typeface="+mn-ea"/>
                <a:ea typeface="+mn-ea"/>
              </a:rPr>
              <a:t>JIS Q 27001</a:t>
            </a:r>
            <a:r>
              <a:rPr lang="ja-JP" altLang="en-US" sz="1200" b="0" dirty="0">
                <a:solidFill>
                  <a:srgbClr val="333333"/>
                </a:solidFill>
                <a:latin typeface="+mn-ea"/>
                <a:ea typeface="+mn-ea"/>
              </a:rPr>
              <a:t>（</a:t>
            </a:r>
            <a:r>
              <a:rPr lang="en-US" altLang="ja-JP" sz="1200" b="0" dirty="0">
                <a:solidFill>
                  <a:srgbClr val="333333"/>
                </a:solidFill>
                <a:latin typeface="+mn-ea"/>
                <a:ea typeface="+mn-ea"/>
              </a:rPr>
              <a:t>ISO/IEC 27001</a:t>
            </a:r>
            <a:r>
              <a:rPr lang="ja-JP" altLang="en-US" sz="1200" b="0" dirty="0">
                <a:solidFill>
                  <a:srgbClr val="333333"/>
                </a:solidFill>
                <a:latin typeface="+mn-ea"/>
                <a:ea typeface="+mn-ea"/>
              </a:rPr>
              <a:t>）では、組織は、自らのニーズおよび目的、情報セキュリティ要求事項、組織が用いているプロセス、並びに組織の規模および構造を考慮して、</a:t>
            </a:r>
            <a:r>
              <a:rPr lang="en-US" altLang="ja-JP" sz="1200" b="0" dirty="0">
                <a:solidFill>
                  <a:srgbClr val="333333"/>
                </a:solidFill>
                <a:latin typeface="+mn-ea"/>
                <a:ea typeface="+mn-ea"/>
              </a:rPr>
              <a:t>ISMS</a:t>
            </a:r>
            <a:r>
              <a:rPr lang="ja-JP" altLang="en-US" sz="1200" b="0" dirty="0">
                <a:solidFill>
                  <a:srgbClr val="333333"/>
                </a:solidFill>
                <a:latin typeface="+mn-ea"/>
                <a:ea typeface="+mn-ea"/>
              </a:rPr>
              <a:t>の確立および実施を行います。これは、多くの情報を取扱うようになっている、現代の組織のマネジメントおよび業務プロセスを取り巻くリスクの変化に対応できるように、組織基盤を構築する抜本的な業務改革をする目的に適しています。</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200" b="1" dirty="0">
                <a:solidFill>
                  <a:srgbClr val="374151"/>
                </a:solidFill>
                <a:latin typeface="メイリオ" panose="020B0604030504040204" pitchFamily="50" charset="-128"/>
                <a:ea typeface="メイリオ" panose="020B0604030504040204" pitchFamily="50" charset="-128"/>
              </a:rPr>
              <a:t>情報セキュリティ要求事項を満たす組織の能力を内外で評価するための基準</a:t>
            </a:r>
            <a:endParaRPr lang="en-US" altLang="ja-JP" sz="1200" b="1"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rgbClr val="333333"/>
                </a:solidFill>
                <a:latin typeface="+mn-ea"/>
                <a:ea typeface="+mn-ea"/>
              </a:rPr>
              <a:t>JIS Q 27001</a:t>
            </a:r>
            <a:r>
              <a:rPr lang="ja-JP" altLang="en-US" sz="1200" b="0" dirty="0">
                <a:solidFill>
                  <a:srgbClr val="333333"/>
                </a:solidFill>
                <a:latin typeface="+mn-ea"/>
                <a:ea typeface="+mn-ea"/>
              </a:rPr>
              <a:t>（</a:t>
            </a:r>
            <a:r>
              <a:rPr lang="en-US" altLang="ja-JP" sz="1200" b="0" dirty="0">
                <a:solidFill>
                  <a:srgbClr val="333333"/>
                </a:solidFill>
                <a:latin typeface="+mn-ea"/>
                <a:ea typeface="+mn-ea"/>
              </a:rPr>
              <a:t>ISO/IEC 27001</a:t>
            </a:r>
            <a:r>
              <a:rPr lang="ja-JP" altLang="en-US" sz="1200" b="0" dirty="0">
                <a:solidFill>
                  <a:srgbClr val="333333"/>
                </a:solidFill>
                <a:latin typeface="+mn-ea"/>
                <a:ea typeface="+mn-ea"/>
              </a:rPr>
              <a:t>）は、情報セキュリティ要求事項を満たす組織の能力を、パフォーマンス評価および内部監査などにより、組織の内部で評価する基準としても、</a:t>
            </a:r>
            <a:r>
              <a:rPr kumimoji="1" lang="ja-JP" altLang="en-US" sz="1200" dirty="0">
                <a:solidFill>
                  <a:schemeClr val="tx1"/>
                </a:solidFill>
              </a:rPr>
              <a:t>取引先の顧客などから受ける第二者監査、あるいは、審査登録機関による認証のための第三者監査の基準としても用いることができます。</a:t>
            </a:r>
            <a:endParaRPr lang="en-US" altLang="ja-JP" sz="1200" b="0" dirty="0">
              <a:solidFill>
                <a:srgbClr val="333333"/>
              </a:solidFill>
              <a:latin typeface="+mn-ea"/>
              <a:ea typeface="+mn-ea"/>
            </a:endParaRPr>
          </a:p>
          <a:p>
            <a:endParaRPr kumimoji="1" lang="en-US" altLang="ja-JP" dirty="0"/>
          </a:p>
        </p:txBody>
      </p:sp>
      <p:sp>
        <p:nvSpPr>
          <p:cNvPr id="4" name="スライド番号プレースホルダー 3">
            <a:extLst>
              <a:ext uri="{FF2B5EF4-FFF2-40B4-BE49-F238E27FC236}">
                <a16:creationId xmlns:a16="http://schemas.microsoft.com/office/drawing/2014/main" id="{A02ECBF6-63DB-504D-64DD-378C872B94C3}"/>
              </a:ext>
            </a:extLst>
          </p:cNvPr>
          <p:cNvSpPr>
            <a:spLocks noGrp="1"/>
          </p:cNvSpPr>
          <p:nvPr>
            <p:ph type="sldNum" sz="quarter" idx="5"/>
          </p:nvPr>
        </p:nvSpPr>
        <p:spPr/>
        <p:txBody>
          <a:bodyPr/>
          <a:lstStyle/>
          <a:p>
            <a:fld id="{7D95702B-A176-47F2-94B3-59C819DD5A0E}" type="slidenum">
              <a:rPr kumimoji="1" lang="ja-JP" altLang="en-US" smtClean="0"/>
              <a:t>138</a:t>
            </a:fld>
            <a:endParaRPr kumimoji="1" lang="ja-JP" altLang="en-US"/>
          </a:p>
        </p:txBody>
      </p:sp>
    </p:spTree>
    <p:extLst>
      <p:ext uri="{BB962C8B-B14F-4D97-AF65-F5344CB8AC3E}">
        <p14:creationId xmlns:p14="http://schemas.microsoft.com/office/powerpoint/2010/main" val="23928446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65CC9-BECD-5EA8-A649-72A31C0DE42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B40F58-884F-2F6E-C84C-59F4F483C46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89419CF-E912-DD96-76BE-9D760FE17787}"/>
              </a:ext>
            </a:extLst>
          </p:cNvPr>
          <p:cNvSpPr>
            <a:spLocks noGrp="1"/>
          </p:cNvSpPr>
          <p:nvPr>
            <p:ph type="body" idx="1"/>
          </p:nvPr>
        </p:nvSpPr>
        <p:spPr/>
        <p:txBody>
          <a:bodyPr/>
          <a:lstStyle/>
          <a:p>
            <a:r>
              <a:rPr kumimoji="1" lang="ja-JP" altLang="en-US" dirty="0"/>
              <a:t>目標：</a:t>
            </a:r>
            <a:r>
              <a:rPr kumimoji="1" lang="en-US" altLang="ja-JP" dirty="0"/>
              <a:t>13:30</a:t>
            </a:r>
          </a:p>
          <a:p>
            <a:r>
              <a:rPr kumimoji="1" lang="ja-JP" altLang="en-US" dirty="0"/>
              <a:t>累計：</a:t>
            </a:r>
            <a:r>
              <a:rPr kumimoji="1" lang="en-US" altLang="ja-JP" dirty="0"/>
              <a:t>0:30</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en-US" altLang="ja-JP" sz="1200" b="0" i="0" u="none" strike="noStrike" kern="1200" cap="none" spc="0" normalizeH="0" baseline="0" noProof="0" dirty="0">
                <a:ln>
                  <a:noFill/>
                </a:ln>
                <a:solidFill>
                  <a:prstClr val="black"/>
                </a:solidFill>
                <a:effectLst/>
                <a:uLnTx/>
                <a:uFillTx/>
                <a:latin typeface="+mn-ea"/>
                <a:ea typeface="+mn-ea"/>
                <a:cs typeface="+mn-cs"/>
              </a:rPr>
              <a:t>ISO/IEC 27001</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では、</a:t>
            </a:r>
            <a:r>
              <a:rPr kumimoji="1" lang="ja-JP" altLang="en-US" sz="1200" b="0" dirty="0">
                <a:solidFill>
                  <a:schemeClr val="tx1"/>
                </a:solidFill>
              </a:rPr>
              <a:t>組織が効率的に</a:t>
            </a:r>
            <a:r>
              <a:rPr kumimoji="1" lang="en-US" altLang="ja-JP" sz="1200" b="0" dirty="0">
                <a:solidFill>
                  <a:schemeClr val="tx1"/>
                </a:solidFill>
              </a:rPr>
              <a:t>ISMS</a:t>
            </a:r>
            <a:r>
              <a:rPr kumimoji="1" lang="ja-JP" altLang="en-US" sz="1200" b="0" dirty="0">
                <a:solidFill>
                  <a:schemeClr val="tx1"/>
                </a:solidFill>
              </a:rPr>
              <a:t>の構築・実施・維持・継続的改善を行うとともに、情報セキュリティのリスクアセスメントおよびリスク対応を実現するために必要な要求事項を定めています。</a:t>
            </a:r>
            <a:endParaRPr kumimoji="1" lang="en-US" altLang="ja-JP" sz="1200" b="0" dirty="0">
              <a:solidFill>
                <a:schemeClr val="tx1"/>
              </a:solidFill>
            </a:endParaRPr>
          </a:p>
          <a:p>
            <a:pPr marL="0" indent="0">
              <a:buFont typeface="Arial" panose="020B0604020202020204" pitchFamily="34" charset="0"/>
              <a:buNone/>
            </a:pPr>
            <a:r>
              <a:rPr kumimoji="1" lang="en-US" altLang="ja-JP" sz="1200" i="0" u="none" strike="noStrike" kern="1200" cap="none" spc="0" normalizeH="0" baseline="0" noProof="0" dirty="0">
                <a:ln>
                  <a:noFill/>
                </a:ln>
                <a:solidFill>
                  <a:prstClr val="black"/>
                </a:solidFill>
                <a:effectLst/>
                <a:uLnTx/>
                <a:uFillTx/>
                <a:latin typeface="+mn-ea"/>
                <a:ea typeface="+mn-ea"/>
                <a:cs typeface="+mn-cs"/>
              </a:rPr>
              <a:t>ISO/IEC 27001</a:t>
            </a:r>
            <a:r>
              <a:rPr kumimoji="1" lang="ja-JP" altLang="en-US" sz="1200" i="0" u="none" strike="noStrike" kern="1200" cap="none" spc="0" normalizeH="0" baseline="0" noProof="0" dirty="0">
                <a:ln>
                  <a:noFill/>
                </a:ln>
                <a:solidFill>
                  <a:prstClr val="black"/>
                </a:solidFill>
                <a:effectLst/>
                <a:uLnTx/>
                <a:uFillTx/>
                <a:latin typeface="+mn-ea"/>
                <a:ea typeface="+mn-ea"/>
                <a:cs typeface="+mn-cs"/>
              </a:rPr>
              <a:t>の</a:t>
            </a:r>
            <a:r>
              <a:rPr lang="ja-JP" altLang="en-US" sz="1200" dirty="0">
                <a:solidFill>
                  <a:prstClr val="black"/>
                </a:solidFill>
                <a:latin typeface="+mn-ea"/>
                <a:ea typeface="+mn-ea"/>
              </a:rPr>
              <a:t>要求事項は、</a:t>
            </a:r>
            <a:r>
              <a:rPr lang="en-US" altLang="ja-JP" sz="1200" dirty="0">
                <a:solidFill>
                  <a:prstClr val="black"/>
                </a:solidFill>
                <a:latin typeface="+mn-ea"/>
                <a:ea typeface="+mn-ea"/>
              </a:rPr>
              <a:t>ISMS</a:t>
            </a:r>
            <a:r>
              <a:rPr lang="ja-JP" altLang="en-US" sz="1200" dirty="0">
                <a:solidFill>
                  <a:prstClr val="black"/>
                </a:solidFill>
                <a:latin typeface="+mn-ea"/>
                <a:ea typeface="+mn-ea"/>
              </a:rPr>
              <a:t>認証を取得するには必ず対応しなければなりません。</a:t>
            </a:r>
            <a:endParaRPr lang="en-US" altLang="ja-JP" sz="1200" dirty="0">
              <a:solidFill>
                <a:prstClr val="black"/>
              </a:solidFill>
              <a:latin typeface="+mn-ea"/>
              <a:ea typeface="+mn-ea"/>
            </a:endParaRPr>
          </a:p>
          <a:p>
            <a:pPr marL="0" indent="0">
              <a:buFont typeface="Arial" panose="020B0604020202020204" pitchFamily="34" charset="0"/>
              <a:buNone/>
            </a:pPr>
            <a:endParaRPr lang="en-US" altLang="ja-JP" sz="1200" b="0" dirty="0">
              <a:solidFill>
                <a:prstClr val="black"/>
              </a:solidFill>
              <a:latin typeface="+mn-ea"/>
              <a:ea typeface="+mn-ea"/>
            </a:endParaRPr>
          </a:p>
          <a:p>
            <a:pPr marL="0" indent="0">
              <a:buFont typeface="Arial" panose="020B0604020202020204" pitchFamily="34" charset="0"/>
              <a:buNone/>
            </a:pPr>
            <a:r>
              <a:rPr lang="ja-JP" altLang="en-US" sz="1200" b="0" dirty="0">
                <a:solidFill>
                  <a:prstClr val="black"/>
                </a:solidFill>
                <a:latin typeface="+mn-ea"/>
                <a:ea typeface="+mn-ea"/>
              </a:rPr>
              <a:t>どのような内容が要求されているのか認識するため、各要求事項の概要について説明します。</a:t>
            </a:r>
            <a:endParaRPr lang="en-US" altLang="ja-JP" sz="1200" b="0" dirty="0">
              <a:solidFill>
                <a:prstClr val="black"/>
              </a:solidFill>
              <a:latin typeface="+mn-ea"/>
              <a:ea typeface="+mn-ea"/>
            </a:endParaRPr>
          </a:p>
          <a:p>
            <a:pPr marL="0" indent="0">
              <a:buFont typeface="Arial" panose="020B0604020202020204" pitchFamily="34" charset="0"/>
              <a:buNone/>
            </a:pPr>
            <a:r>
              <a:rPr lang="ja-JP" altLang="en-US" sz="1200" b="0" dirty="0">
                <a:solidFill>
                  <a:prstClr val="black"/>
                </a:solidFill>
                <a:latin typeface="+mn-ea"/>
                <a:ea typeface="+mn-ea"/>
              </a:rPr>
              <a:t>要求事項は、後述の</a:t>
            </a:r>
            <a:r>
              <a:rPr lang="en-US" altLang="ja-JP" sz="1200" b="0" dirty="0">
                <a:solidFill>
                  <a:prstClr val="black"/>
                </a:solidFill>
                <a:latin typeface="+mn-ea"/>
                <a:ea typeface="+mn-ea"/>
              </a:rPr>
              <a:t>PDCA</a:t>
            </a:r>
            <a:r>
              <a:rPr lang="ja-JP" altLang="en-US" sz="1200" b="0" dirty="0">
                <a:solidFill>
                  <a:prstClr val="black"/>
                </a:solidFill>
                <a:latin typeface="+mn-ea"/>
                <a:ea typeface="+mn-ea"/>
              </a:rPr>
              <a:t>サイクルと呼ばれる運用サイクルに落とし込んで、情報セキュリティマネジメントを実施することとなります。</a:t>
            </a:r>
            <a:endParaRPr lang="en-US" altLang="ja-JP" sz="1200" b="0" dirty="0">
              <a:solidFill>
                <a:prstClr val="black"/>
              </a:solidFill>
              <a:latin typeface="+mn-ea"/>
              <a:ea typeface="+mn-ea"/>
            </a:endParaRPr>
          </a:p>
          <a:p>
            <a:pPr marL="0" indent="0">
              <a:buFont typeface="Arial" panose="020B0604020202020204" pitchFamily="34" charset="0"/>
              <a:buNone/>
            </a:pPr>
            <a:endParaRPr kumimoji="1" lang="en-US" altLang="ja-JP" sz="1200" b="0" dirty="0">
              <a:solidFill>
                <a:prstClr val="black"/>
              </a:solidFill>
              <a:latin typeface="+mn-ea"/>
              <a:ea typeface="+mn-ea"/>
            </a:endParaRPr>
          </a:p>
          <a:p>
            <a:pPr>
              <a:defRPr/>
            </a:pPr>
            <a:r>
              <a:rPr kumimoji="1" lang="en-US" altLang="ja-JP" sz="1200" b="1" dirty="0">
                <a:solidFill>
                  <a:schemeClr val="tx1"/>
                </a:solidFill>
              </a:rPr>
              <a:t>4. </a:t>
            </a:r>
            <a:r>
              <a:rPr kumimoji="1" lang="ja-JP" altLang="en-US" sz="1200" b="1" dirty="0">
                <a:solidFill>
                  <a:schemeClr val="tx1"/>
                </a:solidFill>
              </a:rPr>
              <a:t>組織の状況</a:t>
            </a:r>
          </a:p>
          <a:p>
            <a:pPr>
              <a:defRPr/>
            </a:pPr>
            <a:r>
              <a:rPr kumimoji="1" lang="ja-JP" altLang="en-US" sz="1200" dirty="0">
                <a:solidFill>
                  <a:schemeClr val="tx1"/>
                </a:solidFill>
              </a:rPr>
              <a:t>　組織の内情や取り巻く状況、利害関係者のニーズを把握した上で</a:t>
            </a:r>
            <a:r>
              <a:rPr kumimoji="1" lang="en-US" altLang="ja-JP" sz="1200" dirty="0">
                <a:solidFill>
                  <a:schemeClr val="tx1"/>
                </a:solidFill>
              </a:rPr>
              <a:t>ISMS</a:t>
            </a:r>
            <a:r>
              <a:rPr kumimoji="1" lang="ja-JP" altLang="en-US" sz="1200" dirty="0">
                <a:solidFill>
                  <a:schemeClr val="tx1"/>
                </a:solidFill>
              </a:rPr>
              <a:t>の適用範囲を決定することを要求している。</a:t>
            </a:r>
          </a:p>
          <a:p>
            <a:pPr marL="0" indent="0">
              <a:buFont typeface="Arial" panose="020B0604020202020204" pitchFamily="34" charset="0"/>
              <a:buNone/>
            </a:pPr>
            <a:endParaRPr kumimoji="1" lang="en-US" altLang="ja-JP" sz="1200" b="0" dirty="0">
              <a:solidFill>
                <a:prstClr val="black"/>
              </a:solidFill>
              <a:latin typeface="+mn-ea"/>
              <a:ea typeface="+mn-ea"/>
            </a:endParaRPr>
          </a:p>
          <a:p>
            <a:pPr>
              <a:defRPr/>
            </a:pPr>
            <a:r>
              <a:rPr kumimoji="1" lang="en-US" altLang="ja-JP" sz="1200" b="1" dirty="0">
                <a:solidFill>
                  <a:schemeClr val="tx1"/>
                </a:solidFill>
              </a:rPr>
              <a:t>5. </a:t>
            </a:r>
            <a:r>
              <a:rPr kumimoji="1" lang="ja-JP" altLang="en-US" sz="1200" b="1" dirty="0">
                <a:solidFill>
                  <a:schemeClr val="tx1"/>
                </a:solidFill>
              </a:rPr>
              <a:t>リーダーシップ</a:t>
            </a:r>
          </a:p>
          <a:p>
            <a:pPr>
              <a:defRPr/>
            </a:pPr>
            <a:r>
              <a:rPr kumimoji="1" lang="ja-JP" altLang="en-US" sz="1200" dirty="0">
                <a:solidFill>
                  <a:schemeClr val="tx1"/>
                </a:solidFill>
              </a:rPr>
              <a:t>　トップマネジメントが主導して</a:t>
            </a:r>
            <a:r>
              <a:rPr kumimoji="1" lang="en-US" altLang="ja-JP" sz="1200" dirty="0">
                <a:solidFill>
                  <a:schemeClr val="tx1"/>
                </a:solidFill>
              </a:rPr>
              <a:t>ISMS</a:t>
            </a:r>
            <a:r>
              <a:rPr kumimoji="1" lang="ja-JP" altLang="en-US" sz="1200" dirty="0">
                <a:solidFill>
                  <a:schemeClr val="tx1"/>
                </a:solidFill>
              </a:rPr>
              <a:t>を構築することを要求している。（トップマネジメントが実施するべきことのまとめ）</a:t>
            </a:r>
          </a:p>
          <a:p>
            <a:pPr marL="0" indent="0">
              <a:buFont typeface="Arial" panose="020B0604020202020204" pitchFamily="34" charset="0"/>
              <a:buNone/>
            </a:pPr>
            <a:endParaRPr kumimoji="1" lang="en-US" altLang="ja-JP" sz="1200" b="0" dirty="0">
              <a:solidFill>
                <a:prstClr val="black"/>
              </a:solidFill>
              <a:latin typeface="+mn-ea"/>
              <a:ea typeface="+mn-ea"/>
            </a:endParaRPr>
          </a:p>
          <a:p>
            <a:pPr>
              <a:defRPr/>
            </a:pPr>
            <a:r>
              <a:rPr kumimoji="1" lang="en-US" altLang="ja-JP" sz="1200" b="1" dirty="0">
                <a:solidFill>
                  <a:schemeClr val="tx1"/>
                </a:solidFill>
              </a:rPr>
              <a:t>6. </a:t>
            </a:r>
            <a:r>
              <a:rPr kumimoji="1" lang="ja-JP" altLang="en-US" sz="1200" b="1" dirty="0">
                <a:solidFill>
                  <a:schemeClr val="tx1"/>
                </a:solidFill>
              </a:rPr>
              <a:t>計画</a:t>
            </a:r>
          </a:p>
          <a:p>
            <a:pPr>
              <a:defRPr/>
            </a:pPr>
            <a:r>
              <a:rPr kumimoji="1" lang="ja-JP" altLang="en-US" sz="1200" dirty="0">
                <a:solidFill>
                  <a:schemeClr val="tx1"/>
                </a:solidFill>
              </a:rPr>
              <a:t>　</a:t>
            </a:r>
            <a:r>
              <a:rPr kumimoji="1" lang="en-US" altLang="ja-JP" sz="1200" dirty="0">
                <a:solidFill>
                  <a:schemeClr val="tx1"/>
                </a:solidFill>
              </a:rPr>
              <a:t>ISMS</a:t>
            </a:r>
            <a:r>
              <a:rPr kumimoji="1" lang="ja-JP" altLang="en-US" sz="1200" dirty="0">
                <a:solidFill>
                  <a:schemeClr val="tx1"/>
                </a:solidFill>
              </a:rPr>
              <a:t>の計画を立てる際の要求事項。（ </a:t>
            </a:r>
            <a:r>
              <a:rPr kumimoji="1" lang="en-US" altLang="ja-JP" sz="1200" dirty="0">
                <a:solidFill>
                  <a:schemeClr val="tx1"/>
                </a:solidFill>
              </a:rPr>
              <a:t>PDCA </a:t>
            </a:r>
            <a:r>
              <a:rPr kumimoji="1" lang="ja-JP" altLang="en-US" sz="1200" dirty="0">
                <a:solidFill>
                  <a:schemeClr val="tx1"/>
                </a:solidFill>
              </a:rPr>
              <a:t>サイクルの </a:t>
            </a:r>
            <a:r>
              <a:rPr kumimoji="1" lang="en-US" altLang="ja-JP" sz="1200" dirty="0">
                <a:solidFill>
                  <a:schemeClr val="tx1"/>
                </a:solidFill>
              </a:rPr>
              <a:t>P</a:t>
            </a:r>
            <a:r>
              <a:rPr kumimoji="1" lang="ja-JP" altLang="en-US" sz="1200" dirty="0">
                <a:solidFill>
                  <a:schemeClr val="tx1"/>
                </a:solidFill>
              </a:rPr>
              <a:t>「</a:t>
            </a:r>
            <a:r>
              <a:rPr kumimoji="1" lang="en-US" altLang="ja-JP" sz="1200" dirty="0">
                <a:solidFill>
                  <a:schemeClr val="tx1"/>
                </a:solidFill>
              </a:rPr>
              <a:t>Plan</a:t>
            </a:r>
            <a:r>
              <a:rPr kumimoji="1" lang="ja-JP" altLang="en-US" sz="1200" dirty="0">
                <a:solidFill>
                  <a:schemeClr val="tx1"/>
                </a:solidFill>
              </a:rPr>
              <a:t>」）</a:t>
            </a:r>
          </a:p>
          <a:p>
            <a:pPr marL="0" indent="0">
              <a:buFont typeface="Arial" panose="020B0604020202020204" pitchFamily="34" charset="0"/>
              <a:buNone/>
            </a:pPr>
            <a:endParaRPr kumimoji="1" lang="en-US" altLang="ja-JP" sz="1200" b="0" dirty="0">
              <a:solidFill>
                <a:prstClr val="black"/>
              </a:solidFill>
              <a:latin typeface="+mn-ea"/>
              <a:ea typeface="+mn-ea"/>
            </a:endParaRPr>
          </a:p>
          <a:p>
            <a:pPr>
              <a:defRPr/>
            </a:pPr>
            <a:r>
              <a:rPr kumimoji="1" lang="en-US" altLang="ja-JP" sz="1200" b="1" dirty="0">
                <a:solidFill>
                  <a:schemeClr val="tx1"/>
                </a:solidFill>
              </a:rPr>
              <a:t>7. </a:t>
            </a:r>
            <a:r>
              <a:rPr kumimoji="1" lang="ja-JP" altLang="en-US" sz="1200" b="1" dirty="0">
                <a:solidFill>
                  <a:schemeClr val="tx1"/>
                </a:solidFill>
              </a:rPr>
              <a:t>支援</a:t>
            </a:r>
          </a:p>
          <a:p>
            <a:pPr>
              <a:defRPr/>
            </a:pPr>
            <a:r>
              <a:rPr kumimoji="1" lang="ja-JP" altLang="en-US" sz="1200" dirty="0">
                <a:solidFill>
                  <a:schemeClr val="tx1"/>
                </a:solidFill>
              </a:rPr>
              <a:t>　構成員の教育など、</a:t>
            </a:r>
            <a:r>
              <a:rPr kumimoji="1" lang="en-US" altLang="ja-JP" sz="1200" dirty="0">
                <a:solidFill>
                  <a:schemeClr val="tx1"/>
                </a:solidFill>
              </a:rPr>
              <a:t>ISMS </a:t>
            </a:r>
            <a:r>
              <a:rPr kumimoji="1" lang="ja-JP" altLang="en-US" sz="1200" dirty="0">
                <a:solidFill>
                  <a:schemeClr val="tx1"/>
                </a:solidFill>
              </a:rPr>
              <a:t>構築にあたり組織が構成員に行うべきサポートを要求している。</a:t>
            </a:r>
          </a:p>
          <a:p>
            <a:pPr marL="0" indent="0">
              <a:buFont typeface="Arial" panose="020B0604020202020204" pitchFamily="34" charset="0"/>
              <a:buNone/>
            </a:pPr>
            <a:endParaRPr kumimoji="1" lang="en-US" altLang="ja-JP" sz="1200" b="0" dirty="0">
              <a:solidFill>
                <a:prstClr val="black"/>
              </a:solidFill>
              <a:latin typeface="+mn-ea"/>
              <a:ea typeface="+mn-ea"/>
            </a:endParaRPr>
          </a:p>
          <a:p>
            <a:pPr>
              <a:defRPr/>
            </a:pPr>
            <a:r>
              <a:rPr kumimoji="1" lang="en-US" altLang="ja-JP" sz="1200" b="1" dirty="0">
                <a:solidFill>
                  <a:schemeClr val="tx1"/>
                </a:solidFill>
              </a:rPr>
              <a:t>8. </a:t>
            </a:r>
            <a:r>
              <a:rPr kumimoji="1" lang="ja-JP" altLang="en-US" sz="1200" b="1" dirty="0">
                <a:solidFill>
                  <a:schemeClr val="tx1"/>
                </a:solidFill>
              </a:rPr>
              <a:t>運用</a:t>
            </a:r>
          </a:p>
          <a:p>
            <a:pPr>
              <a:defRPr/>
            </a:pPr>
            <a:r>
              <a:rPr kumimoji="1" lang="ja-JP" altLang="en-US" sz="1200" dirty="0">
                <a:solidFill>
                  <a:schemeClr val="tx1"/>
                </a:solidFill>
              </a:rPr>
              <a:t>　</a:t>
            </a:r>
            <a:r>
              <a:rPr kumimoji="1" lang="en-US" altLang="ja-JP" sz="1200" dirty="0">
                <a:solidFill>
                  <a:schemeClr val="tx1"/>
                </a:solidFill>
              </a:rPr>
              <a:t>ISMS</a:t>
            </a:r>
            <a:r>
              <a:rPr kumimoji="1" lang="ja-JP" altLang="en-US" sz="1200" dirty="0">
                <a:solidFill>
                  <a:schemeClr val="tx1"/>
                </a:solidFill>
              </a:rPr>
              <a:t>を実行する際の要求事項。（ </a:t>
            </a:r>
            <a:r>
              <a:rPr kumimoji="1" lang="en-US" altLang="ja-JP" sz="1200" dirty="0">
                <a:solidFill>
                  <a:schemeClr val="tx1"/>
                </a:solidFill>
              </a:rPr>
              <a:t>PDCA </a:t>
            </a:r>
            <a:r>
              <a:rPr kumimoji="1" lang="ja-JP" altLang="en-US" sz="1200" dirty="0">
                <a:solidFill>
                  <a:schemeClr val="tx1"/>
                </a:solidFill>
              </a:rPr>
              <a:t>サイクルの </a:t>
            </a:r>
            <a:r>
              <a:rPr kumimoji="1" lang="en-US" altLang="ja-JP" sz="1200" dirty="0">
                <a:solidFill>
                  <a:schemeClr val="tx1"/>
                </a:solidFill>
              </a:rPr>
              <a:t>D</a:t>
            </a:r>
            <a:r>
              <a:rPr kumimoji="1" lang="ja-JP" altLang="en-US" sz="1200" dirty="0">
                <a:solidFill>
                  <a:schemeClr val="tx1"/>
                </a:solidFill>
              </a:rPr>
              <a:t>「</a:t>
            </a:r>
            <a:r>
              <a:rPr kumimoji="1" lang="en-US" altLang="ja-JP" sz="1200" dirty="0">
                <a:solidFill>
                  <a:schemeClr val="tx1"/>
                </a:solidFill>
              </a:rPr>
              <a:t>Do</a:t>
            </a:r>
            <a:r>
              <a:rPr kumimoji="1" lang="ja-JP" altLang="en-US" sz="1200" dirty="0">
                <a:solidFill>
                  <a:schemeClr val="tx1"/>
                </a:solidFill>
              </a:rPr>
              <a:t>」）</a:t>
            </a:r>
          </a:p>
          <a:p>
            <a:pPr marL="0" indent="0">
              <a:buFont typeface="Arial" panose="020B0604020202020204" pitchFamily="34" charset="0"/>
              <a:buNone/>
            </a:pPr>
            <a:endParaRPr kumimoji="1" lang="en-US" altLang="ja-JP" sz="1200" b="0" dirty="0">
              <a:solidFill>
                <a:prstClr val="black"/>
              </a:solidFill>
              <a:latin typeface="+mn-ea"/>
              <a:ea typeface="+mn-ea"/>
            </a:endParaRPr>
          </a:p>
          <a:p>
            <a:pPr>
              <a:defRPr/>
            </a:pPr>
            <a:r>
              <a:rPr kumimoji="1" lang="en-US" altLang="ja-JP" sz="1200" b="1" dirty="0">
                <a:solidFill>
                  <a:schemeClr val="tx1"/>
                </a:solidFill>
              </a:rPr>
              <a:t>9. </a:t>
            </a:r>
            <a:r>
              <a:rPr kumimoji="1" lang="ja-JP" altLang="en-US" sz="1200" b="1" dirty="0">
                <a:solidFill>
                  <a:schemeClr val="tx1"/>
                </a:solidFill>
              </a:rPr>
              <a:t>パフォーマンス評価</a:t>
            </a:r>
          </a:p>
          <a:p>
            <a:pPr>
              <a:defRPr/>
            </a:pPr>
            <a:r>
              <a:rPr kumimoji="1" lang="ja-JP" altLang="en-US" sz="1200" dirty="0">
                <a:solidFill>
                  <a:schemeClr val="tx1"/>
                </a:solidFill>
              </a:rPr>
              <a:t>　適切な</a:t>
            </a:r>
            <a:r>
              <a:rPr kumimoji="1" lang="en-US" altLang="ja-JP" sz="1200" dirty="0">
                <a:solidFill>
                  <a:schemeClr val="tx1"/>
                </a:solidFill>
              </a:rPr>
              <a:t>ISMS</a:t>
            </a:r>
            <a:r>
              <a:rPr kumimoji="1" lang="ja-JP" altLang="en-US" sz="1200" dirty="0">
                <a:solidFill>
                  <a:schemeClr val="tx1"/>
                </a:solidFill>
              </a:rPr>
              <a:t>が構築・運用できているか評価する際の要求事項。（ </a:t>
            </a:r>
            <a:r>
              <a:rPr kumimoji="1" lang="en-US" altLang="ja-JP" sz="1200" dirty="0">
                <a:solidFill>
                  <a:schemeClr val="tx1"/>
                </a:solidFill>
              </a:rPr>
              <a:t>PDCA </a:t>
            </a:r>
            <a:r>
              <a:rPr kumimoji="1" lang="ja-JP" altLang="en-US" sz="1200" dirty="0">
                <a:solidFill>
                  <a:schemeClr val="tx1"/>
                </a:solidFill>
              </a:rPr>
              <a:t>サイクルの  </a:t>
            </a:r>
            <a:r>
              <a:rPr kumimoji="1" lang="en-US" altLang="ja-JP" sz="1200" dirty="0">
                <a:solidFill>
                  <a:schemeClr val="tx1"/>
                </a:solidFill>
              </a:rPr>
              <a:t>C</a:t>
            </a:r>
            <a:r>
              <a:rPr kumimoji="1" lang="ja-JP" altLang="en-US" sz="1200" dirty="0">
                <a:solidFill>
                  <a:schemeClr val="tx1"/>
                </a:solidFill>
              </a:rPr>
              <a:t>「</a:t>
            </a:r>
            <a:r>
              <a:rPr kumimoji="1" lang="en-US" altLang="ja-JP" sz="1200" dirty="0">
                <a:solidFill>
                  <a:schemeClr val="tx1"/>
                </a:solidFill>
              </a:rPr>
              <a:t>Check</a:t>
            </a:r>
            <a:r>
              <a:rPr kumimoji="1" lang="ja-JP" altLang="en-US" sz="1200" dirty="0">
                <a:solidFill>
                  <a:schemeClr val="tx1"/>
                </a:solidFill>
              </a:rPr>
              <a:t>」）</a:t>
            </a:r>
          </a:p>
          <a:p>
            <a:pPr marL="0" indent="0">
              <a:buFont typeface="Arial" panose="020B0604020202020204" pitchFamily="34" charset="0"/>
              <a:buNone/>
            </a:pPr>
            <a:endParaRPr kumimoji="1" lang="en-US" altLang="ja-JP" sz="1200" b="0" dirty="0">
              <a:solidFill>
                <a:prstClr val="black"/>
              </a:solidFill>
              <a:latin typeface="+mn-ea"/>
              <a:ea typeface="+mn-ea"/>
            </a:endParaRPr>
          </a:p>
          <a:p>
            <a:pPr>
              <a:defRPr/>
            </a:pPr>
            <a:r>
              <a:rPr kumimoji="1" lang="en-US" altLang="ja-JP" sz="1200" b="1" dirty="0">
                <a:solidFill>
                  <a:schemeClr val="tx1"/>
                </a:solidFill>
              </a:rPr>
              <a:t>10. </a:t>
            </a:r>
            <a:r>
              <a:rPr kumimoji="1" lang="ja-JP" altLang="en-US" sz="1200" b="1" dirty="0">
                <a:solidFill>
                  <a:schemeClr val="tx1"/>
                </a:solidFill>
              </a:rPr>
              <a:t>改善</a:t>
            </a:r>
          </a:p>
          <a:p>
            <a:pPr>
              <a:defRPr/>
            </a:pPr>
            <a:r>
              <a:rPr kumimoji="1" lang="ja-JP" altLang="en-US" sz="1200" dirty="0">
                <a:solidFill>
                  <a:schemeClr val="tx1"/>
                </a:solidFill>
              </a:rPr>
              <a:t>　</a:t>
            </a:r>
            <a:r>
              <a:rPr kumimoji="1" lang="en-US" altLang="ja-JP" sz="1200" dirty="0">
                <a:solidFill>
                  <a:schemeClr val="tx1"/>
                </a:solidFill>
              </a:rPr>
              <a:t>ISMS</a:t>
            </a:r>
            <a:r>
              <a:rPr kumimoji="1" lang="ja-JP" altLang="en-US" sz="1200" dirty="0">
                <a:solidFill>
                  <a:schemeClr val="tx1"/>
                </a:solidFill>
              </a:rPr>
              <a:t>の是正処置やリスク、改善の機会、</a:t>
            </a:r>
            <a:r>
              <a:rPr kumimoji="1" lang="en-US" altLang="ja-JP" sz="1200" dirty="0">
                <a:solidFill>
                  <a:schemeClr val="tx1"/>
                </a:solidFill>
              </a:rPr>
              <a:t>ISMS</a:t>
            </a:r>
            <a:r>
              <a:rPr kumimoji="1" lang="ja-JP" altLang="en-US" sz="1200" dirty="0">
                <a:solidFill>
                  <a:schemeClr val="tx1"/>
                </a:solidFill>
              </a:rPr>
              <a:t>認証の不適格があった場合の対処法。（ </a:t>
            </a:r>
            <a:r>
              <a:rPr kumimoji="1" lang="en-US" altLang="ja-JP" sz="1200" dirty="0">
                <a:solidFill>
                  <a:schemeClr val="tx1"/>
                </a:solidFill>
              </a:rPr>
              <a:t>PDCA </a:t>
            </a:r>
            <a:r>
              <a:rPr kumimoji="1" lang="ja-JP" altLang="en-US" sz="1200" dirty="0">
                <a:solidFill>
                  <a:schemeClr val="tx1"/>
                </a:solidFill>
              </a:rPr>
              <a:t>サイクルの「</a:t>
            </a:r>
            <a:r>
              <a:rPr kumimoji="1" lang="en-US" altLang="ja-JP" sz="1200" dirty="0">
                <a:solidFill>
                  <a:schemeClr val="tx1"/>
                </a:solidFill>
              </a:rPr>
              <a:t>Act</a:t>
            </a:r>
            <a:r>
              <a:rPr kumimoji="1" lang="ja-JP" altLang="en-US" sz="1200" dirty="0">
                <a:solidFill>
                  <a:schemeClr val="tx1"/>
                </a:solidFill>
              </a:rPr>
              <a:t>」）</a:t>
            </a:r>
          </a:p>
          <a:p>
            <a:pPr marL="0" indent="0">
              <a:buFont typeface="Arial" panose="020B0604020202020204" pitchFamily="34" charset="0"/>
              <a:buNone/>
            </a:pPr>
            <a:endParaRPr kumimoji="1" lang="en-US" altLang="ja-JP" sz="1200" b="0" dirty="0">
              <a:solidFill>
                <a:prstClr val="black"/>
              </a:solidFill>
              <a:latin typeface="+mn-ea"/>
              <a:ea typeface="+mn-ea"/>
            </a:endParaRPr>
          </a:p>
          <a:p>
            <a:pPr marL="0" indent="0">
              <a:buFont typeface="Arial" panose="020B0604020202020204" pitchFamily="34" charset="0"/>
              <a:buNone/>
            </a:pPr>
            <a:endParaRPr kumimoji="1" lang="en-US" altLang="ja-JP" sz="1200" b="0" dirty="0">
              <a:solidFill>
                <a:prstClr val="black"/>
              </a:solidFill>
              <a:latin typeface="+mn-ea"/>
              <a:ea typeface="+mn-ea"/>
            </a:endParaRPr>
          </a:p>
          <a:p>
            <a:pPr marL="0" indent="0">
              <a:buFont typeface="Arial" panose="020B0604020202020204" pitchFamily="34" charset="0"/>
              <a:buNone/>
            </a:pPr>
            <a:endParaRPr kumimoji="1" lang="en-US" altLang="ja-JP" b="0" dirty="0"/>
          </a:p>
        </p:txBody>
      </p:sp>
      <p:sp>
        <p:nvSpPr>
          <p:cNvPr id="4" name="スライド番号プレースホルダー 3">
            <a:extLst>
              <a:ext uri="{FF2B5EF4-FFF2-40B4-BE49-F238E27FC236}">
                <a16:creationId xmlns:a16="http://schemas.microsoft.com/office/drawing/2014/main" id="{53F954BB-49AF-F111-0302-A90D9BBCA31F}"/>
              </a:ext>
            </a:extLst>
          </p:cNvPr>
          <p:cNvSpPr>
            <a:spLocks noGrp="1"/>
          </p:cNvSpPr>
          <p:nvPr>
            <p:ph type="sldNum" sz="quarter" idx="5"/>
          </p:nvPr>
        </p:nvSpPr>
        <p:spPr/>
        <p:txBody>
          <a:bodyPr/>
          <a:lstStyle/>
          <a:p>
            <a:fld id="{7D95702B-A176-47F2-94B3-59C819DD5A0E}" type="slidenum">
              <a:rPr kumimoji="1" lang="ja-JP" altLang="en-US" smtClean="0"/>
              <a:t>139</a:t>
            </a:fld>
            <a:endParaRPr kumimoji="1" lang="ja-JP" altLang="en-US"/>
          </a:p>
        </p:txBody>
      </p:sp>
    </p:spTree>
    <p:extLst>
      <p:ext uri="{BB962C8B-B14F-4D97-AF65-F5344CB8AC3E}">
        <p14:creationId xmlns:p14="http://schemas.microsoft.com/office/powerpoint/2010/main" val="513033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13:50</a:t>
            </a:r>
          </a:p>
          <a:p>
            <a:r>
              <a:rPr kumimoji="1" lang="ja-JP" altLang="en-US" dirty="0"/>
              <a:t>累積時間：</a:t>
            </a:r>
            <a:r>
              <a:rPr kumimoji="1" lang="en-US" altLang="ja-JP" dirty="0"/>
              <a:t>00:50</a:t>
            </a:r>
          </a:p>
          <a:p>
            <a:endParaRPr kumimoji="1" lang="en-US" altLang="ja-JP" dirty="0"/>
          </a:p>
          <a:p>
            <a:r>
              <a:rPr kumimoji="1" lang="ja-JP" altLang="en-US" dirty="0"/>
              <a:t>留意事項</a:t>
            </a:r>
            <a:endParaRPr kumimoji="1" lang="en-US" altLang="ja-JP" dirty="0"/>
          </a:p>
          <a:p>
            <a:r>
              <a:rPr kumimoji="1" lang="ja-JP" altLang="en-US" dirty="0"/>
              <a:t>１．順位にとらわれず、立場や環境を考慮する</a:t>
            </a:r>
            <a:endParaRPr kumimoji="1" lang="en-US" altLang="ja-JP" dirty="0"/>
          </a:p>
          <a:p>
            <a:r>
              <a:rPr kumimoji="1" lang="ja-JP" altLang="en-US" dirty="0"/>
              <a:t>　順位が高いか低いかにかかわらず、組織がおかれている立場や環境を考慮して優先度を付け、適切な対応をとる必要がある</a:t>
            </a:r>
            <a:endParaRPr kumimoji="1" lang="en-US" altLang="ja-JP" dirty="0"/>
          </a:p>
          <a:p>
            <a:endParaRPr kumimoji="1" lang="en-US" altLang="ja-JP" dirty="0"/>
          </a:p>
          <a:p>
            <a:r>
              <a:rPr kumimoji="1" lang="ja-JP" altLang="en-US" dirty="0"/>
              <a:t>２．ランクインした脅威がすべてではない</a:t>
            </a:r>
            <a:endParaRPr kumimoji="1" lang="en-US" altLang="ja-JP" dirty="0"/>
          </a:p>
          <a:p>
            <a:r>
              <a:rPr kumimoji="1" lang="ja-JP" altLang="en-US" dirty="0"/>
              <a:t>　ランク外の脅威だから対策を行わなくて良いということではなく、継続しての対策が必要となる。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例：</a:t>
            </a:r>
            <a:r>
              <a:rPr kumimoji="1" lang="en-US" altLang="ja-JP" dirty="0"/>
              <a:t>2023</a:t>
            </a:r>
            <a:r>
              <a:rPr kumimoji="1" lang="ja-JP" altLang="en-US" dirty="0"/>
              <a:t>年の</a:t>
            </a:r>
            <a:r>
              <a:rPr kumimoji="1" lang="en-US" altLang="ja-JP" dirty="0"/>
              <a:t>10</a:t>
            </a:r>
            <a:r>
              <a:rPr kumimoji="1" lang="ja-JP" altLang="en-US" dirty="0"/>
              <a:t>大脅威でなくなった項目は、</a:t>
            </a:r>
            <a:r>
              <a:rPr kumimoji="1" lang="en-US" altLang="ja-JP" dirty="0"/>
              <a:t>2022</a:t>
            </a:r>
            <a:r>
              <a:rPr kumimoji="1" lang="ja-JP" altLang="en-US" dirty="0"/>
              <a:t>年</a:t>
            </a:r>
            <a:r>
              <a:rPr kumimoji="1" lang="en-US" altLang="ja-JP" dirty="0"/>
              <a:t>9</a:t>
            </a:r>
            <a:r>
              <a:rPr kumimoji="1" lang="ja-JP" altLang="en-US" dirty="0"/>
              <a:t>位の、「予期せぬ</a:t>
            </a:r>
            <a:r>
              <a:rPr kumimoji="1" lang="en-US" altLang="ja-JP" dirty="0"/>
              <a:t>IT</a:t>
            </a:r>
            <a:r>
              <a:rPr kumimoji="1" lang="ja-JP" altLang="en-US" dirty="0"/>
              <a:t>基盤の障害に伴う業務停止」</a:t>
            </a:r>
            <a:endParaRPr kumimoji="1" lang="en-US" altLang="ja-JP" dirty="0"/>
          </a:p>
          <a:p>
            <a:endParaRPr kumimoji="1" lang="en-US" altLang="ja-JP" dirty="0"/>
          </a:p>
          <a:p>
            <a:r>
              <a:rPr kumimoji="1" lang="ja-JP" altLang="en-US" dirty="0"/>
              <a:t>３．「情報セキュリティ対策の基本」が重要</a:t>
            </a:r>
            <a:endParaRPr kumimoji="1" lang="en-US" altLang="ja-JP" dirty="0"/>
          </a:p>
          <a:p>
            <a:r>
              <a:rPr kumimoji="1" lang="ja-JP" altLang="en-US" dirty="0"/>
              <a:t>　</a:t>
            </a:r>
            <a:endParaRPr kumimoji="1" lang="en-US" altLang="ja-JP" dirty="0"/>
          </a:p>
          <a:p>
            <a:r>
              <a:rPr kumimoji="1" lang="ja-JP" altLang="en-US" dirty="0"/>
              <a:t>情報セキュリティ対策の基本については次のページ</a:t>
            </a:r>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14</a:t>
            </a:fld>
            <a:endParaRPr kumimoji="1" lang="ja-JP" altLang="en-US"/>
          </a:p>
        </p:txBody>
      </p:sp>
    </p:spTree>
    <p:extLst>
      <p:ext uri="{BB962C8B-B14F-4D97-AF65-F5344CB8AC3E}">
        <p14:creationId xmlns:p14="http://schemas.microsoft.com/office/powerpoint/2010/main" val="331672488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B3C0F-5588-EED3-D4AD-D16136D310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45AA3C-A4F6-CCFD-2A64-DF13AB9077E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E341446-53D9-8366-88D2-CD396785DF4E}"/>
              </a:ext>
            </a:extLst>
          </p:cNvPr>
          <p:cNvSpPr>
            <a:spLocks noGrp="1"/>
          </p:cNvSpPr>
          <p:nvPr>
            <p:ph type="body" idx="1"/>
          </p:nvPr>
        </p:nvSpPr>
        <p:spPr/>
        <p:txBody>
          <a:bodyPr/>
          <a:lstStyle/>
          <a:p>
            <a:r>
              <a:rPr kumimoji="1" lang="ja-JP" altLang="en-US"/>
              <a:t>目標：</a:t>
            </a:r>
            <a:r>
              <a:rPr kumimoji="1" lang="en-US" altLang="ja-JP"/>
              <a:t>13:32</a:t>
            </a:r>
          </a:p>
          <a:p>
            <a:r>
              <a:rPr kumimoji="1" lang="ja-JP" altLang="en-US"/>
              <a:t>累計：</a:t>
            </a:r>
            <a:r>
              <a:rPr kumimoji="1" lang="en-US" altLang="ja-JP"/>
              <a:t>0:32</a:t>
            </a:r>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200" b="0">
                <a:solidFill>
                  <a:prstClr val="black"/>
                </a:solidFill>
                <a:latin typeface="+mn-ea"/>
                <a:ea typeface="+mn-ea"/>
              </a:rPr>
              <a:t>目標に向かってマネジメントを行っていくための方法として、</a:t>
            </a:r>
            <a:r>
              <a:rPr lang="ja-JP" altLang="en-US" sz="1200">
                <a:solidFill>
                  <a:prstClr val="black"/>
                </a:solidFill>
                <a:latin typeface="+mn-ea"/>
                <a:ea typeface="+mn-ea"/>
              </a:rPr>
              <a:t>要求事項を実施しながら、</a:t>
            </a:r>
            <a:r>
              <a:rPr lang="en-US" altLang="ja-JP" sz="1200">
                <a:solidFill>
                  <a:prstClr val="black"/>
                </a:solidFill>
                <a:latin typeface="+mn-ea"/>
                <a:ea typeface="+mn-ea"/>
              </a:rPr>
              <a:t>PDCA</a:t>
            </a:r>
            <a:r>
              <a:rPr lang="ja-JP" altLang="en-US" sz="1200">
                <a:solidFill>
                  <a:prstClr val="black"/>
                </a:solidFill>
                <a:latin typeface="+mn-ea"/>
                <a:ea typeface="+mn-ea"/>
              </a:rPr>
              <a:t>（</a:t>
            </a:r>
            <a:r>
              <a:rPr lang="en-US" altLang="ja-JP" sz="1200">
                <a:solidFill>
                  <a:prstClr val="black"/>
                </a:solidFill>
                <a:latin typeface="+mn-ea"/>
                <a:ea typeface="+mn-ea"/>
              </a:rPr>
              <a:t>Plan</a:t>
            </a:r>
            <a:r>
              <a:rPr lang="ja-JP" altLang="en-US" sz="1200">
                <a:solidFill>
                  <a:prstClr val="black"/>
                </a:solidFill>
                <a:latin typeface="+mn-ea"/>
                <a:ea typeface="+mn-ea"/>
              </a:rPr>
              <a:t>・</a:t>
            </a:r>
            <a:r>
              <a:rPr lang="en-US" altLang="ja-JP" sz="1200">
                <a:solidFill>
                  <a:prstClr val="black"/>
                </a:solidFill>
                <a:latin typeface="+mn-ea"/>
                <a:ea typeface="+mn-ea"/>
              </a:rPr>
              <a:t>Do</a:t>
            </a:r>
            <a:r>
              <a:rPr lang="ja-JP" altLang="en-US" sz="1200">
                <a:solidFill>
                  <a:prstClr val="black"/>
                </a:solidFill>
                <a:latin typeface="+mn-ea"/>
                <a:ea typeface="+mn-ea"/>
              </a:rPr>
              <a:t>・</a:t>
            </a:r>
            <a:r>
              <a:rPr lang="en-US" altLang="ja-JP" sz="1200">
                <a:solidFill>
                  <a:prstClr val="black"/>
                </a:solidFill>
                <a:latin typeface="+mn-ea"/>
                <a:ea typeface="+mn-ea"/>
              </a:rPr>
              <a:t>Check</a:t>
            </a:r>
            <a:r>
              <a:rPr lang="ja-JP" altLang="en-US" sz="1200">
                <a:solidFill>
                  <a:prstClr val="black"/>
                </a:solidFill>
                <a:latin typeface="+mn-ea"/>
                <a:ea typeface="+mn-ea"/>
              </a:rPr>
              <a:t>・</a:t>
            </a:r>
            <a:r>
              <a:rPr lang="en-US" altLang="ja-JP" sz="1200">
                <a:solidFill>
                  <a:prstClr val="black"/>
                </a:solidFill>
                <a:latin typeface="+mn-ea"/>
                <a:ea typeface="+mn-ea"/>
              </a:rPr>
              <a:t>Act</a:t>
            </a:r>
            <a:r>
              <a:rPr lang="ja-JP" altLang="en-US" sz="1200">
                <a:solidFill>
                  <a:prstClr val="black"/>
                </a:solidFill>
                <a:latin typeface="+mn-ea"/>
                <a:ea typeface="+mn-ea"/>
              </a:rPr>
              <a:t>）サイクルを繰り返し、スパイラルアップしていく</a:t>
            </a:r>
            <a:r>
              <a:rPr lang="ja-JP" altLang="en-US" sz="1200" b="0">
                <a:solidFill>
                  <a:prstClr val="black"/>
                </a:solidFill>
                <a:latin typeface="+mn-ea"/>
                <a:ea typeface="+mn-ea"/>
              </a:rPr>
              <a:t>ことが、</a:t>
            </a:r>
            <a:r>
              <a:rPr lang="en-US" altLang="ja-JP" sz="1200" b="0">
                <a:solidFill>
                  <a:prstClr val="black"/>
                </a:solidFill>
                <a:latin typeface="+mn-ea"/>
                <a:ea typeface="+mn-ea"/>
              </a:rPr>
              <a:t>ISO/IEC 27001</a:t>
            </a:r>
            <a:r>
              <a:rPr lang="ja-JP" altLang="en-US" sz="1200" b="0">
                <a:solidFill>
                  <a:prstClr val="black"/>
                </a:solidFill>
                <a:latin typeface="+mn-ea"/>
                <a:ea typeface="+mn-ea"/>
              </a:rPr>
              <a:t>では求められています。</a:t>
            </a:r>
            <a:endParaRPr lang="en-US" altLang="ja-JP" sz="1200" b="0">
              <a:solidFill>
                <a:prstClr val="black"/>
              </a:solidFill>
              <a:latin typeface="+mn-ea"/>
              <a:ea typeface="+mn-ea"/>
            </a:endParaRPr>
          </a:p>
          <a:p>
            <a:pPr marL="0" indent="0">
              <a:buFont typeface="Arial" panose="020B0604020202020204" pitchFamily="34" charset="0"/>
              <a:buNone/>
            </a:pPr>
            <a:endParaRPr kumimoji="1" lang="en-US" altLang="ja-JP" sz="1200" b="0">
              <a:solidFill>
                <a:prstClr val="black"/>
              </a:solidFill>
              <a:latin typeface="+mn-ea"/>
              <a:ea typeface="+mn-ea"/>
            </a:endParaRPr>
          </a:p>
          <a:p>
            <a:pPr marL="0" indent="0">
              <a:buFont typeface="Arial" panose="020B0604020202020204" pitchFamily="34" charset="0"/>
              <a:buNone/>
            </a:pPr>
            <a:endParaRPr kumimoji="1" lang="en-US" altLang="ja-JP" b="0"/>
          </a:p>
        </p:txBody>
      </p:sp>
      <p:sp>
        <p:nvSpPr>
          <p:cNvPr id="4" name="スライド番号プレースホルダー 3">
            <a:extLst>
              <a:ext uri="{FF2B5EF4-FFF2-40B4-BE49-F238E27FC236}">
                <a16:creationId xmlns:a16="http://schemas.microsoft.com/office/drawing/2014/main" id="{0724CE30-DCD7-2FB5-4BD7-4760BE2AE1AA}"/>
              </a:ext>
            </a:extLst>
          </p:cNvPr>
          <p:cNvSpPr>
            <a:spLocks noGrp="1"/>
          </p:cNvSpPr>
          <p:nvPr>
            <p:ph type="sldNum" sz="quarter" idx="5"/>
          </p:nvPr>
        </p:nvSpPr>
        <p:spPr/>
        <p:txBody>
          <a:bodyPr/>
          <a:lstStyle/>
          <a:p>
            <a:fld id="{7D95702B-A176-47F2-94B3-59C819DD5A0E}" type="slidenum">
              <a:rPr kumimoji="1" lang="ja-JP" altLang="en-US" smtClean="0"/>
              <a:t>140</a:t>
            </a:fld>
            <a:endParaRPr kumimoji="1" lang="ja-JP" altLang="en-US"/>
          </a:p>
        </p:txBody>
      </p:sp>
    </p:spTree>
    <p:extLst>
      <p:ext uri="{BB962C8B-B14F-4D97-AF65-F5344CB8AC3E}">
        <p14:creationId xmlns:p14="http://schemas.microsoft.com/office/powerpoint/2010/main" val="10376708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F8E56-03F4-14E9-7766-50C6A9C3AB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44A154A-41DD-9B26-2882-9E120459D66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98E6AA1-EC46-092A-77AA-5684206BC3FE}"/>
              </a:ext>
            </a:extLst>
          </p:cNvPr>
          <p:cNvSpPr>
            <a:spLocks noGrp="1"/>
          </p:cNvSpPr>
          <p:nvPr>
            <p:ph type="body" idx="1"/>
          </p:nvPr>
        </p:nvSpPr>
        <p:spPr/>
        <p:txBody>
          <a:bodyPr/>
          <a:lstStyle/>
          <a:p>
            <a:r>
              <a:rPr kumimoji="1" lang="ja-JP" altLang="en-US"/>
              <a:t>目標：</a:t>
            </a:r>
            <a:r>
              <a:rPr kumimoji="1" lang="en-US" altLang="ja-JP"/>
              <a:t>13:34</a:t>
            </a:r>
          </a:p>
          <a:p>
            <a:r>
              <a:rPr kumimoji="1" lang="ja-JP" altLang="en-US"/>
              <a:t>累計：</a:t>
            </a:r>
            <a:r>
              <a:rPr kumimoji="1" lang="en-US" altLang="ja-JP"/>
              <a:t>0:34</a:t>
            </a:r>
          </a:p>
          <a:p>
            <a:endParaRPr kumimoji="1" lang="en-US" altLang="ja-JP"/>
          </a:p>
          <a:p>
            <a:r>
              <a:rPr kumimoji="1" lang="ja-JP" altLang="en-US"/>
              <a:t>まず、読み上げ</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b="0" i="0">
                <a:solidFill>
                  <a:srgbClr val="000000"/>
                </a:solidFill>
                <a:effectLst/>
                <a:latin typeface="游ゴシック" panose="020B0400000000000000" pitchFamily="50" charset="-128"/>
                <a:ea typeface="游ゴシック" panose="020B0400000000000000" pitchFamily="50" charset="-128"/>
              </a:rPr>
              <a:t>管理策とは、</a:t>
            </a:r>
            <a:r>
              <a:rPr lang="ja-JP" altLang="en-US" b="0" i="0">
                <a:solidFill>
                  <a:srgbClr val="040C28"/>
                </a:solidFill>
                <a:effectLst/>
                <a:latin typeface="Google Sans"/>
              </a:rPr>
              <a:t>特定のリスクの低減を目的として行う対策のガイドライン</a:t>
            </a:r>
            <a:r>
              <a:rPr lang="ja-JP" altLang="en-US" b="0" i="0">
                <a:solidFill>
                  <a:srgbClr val="202124"/>
                </a:solidFill>
                <a:effectLst/>
                <a:latin typeface="Google Sans"/>
              </a:rPr>
              <a:t>を指します。 </a:t>
            </a:r>
            <a:endParaRPr lang="en-US" altLang="ja-JP" b="0" i="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b="0" i="0">
                <a:solidFill>
                  <a:srgbClr val="202124"/>
                </a:solidFill>
                <a:effectLst/>
                <a:latin typeface="Google Sans"/>
              </a:rPr>
              <a:t>ISO/IEC 27001</a:t>
            </a:r>
            <a:r>
              <a:rPr lang="ja-JP" altLang="en-US" b="0" i="0">
                <a:solidFill>
                  <a:srgbClr val="202124"/>
                </a:solidFill>
                <a:effectLst/>
                <a:latin typeface="Google Sans"/>
              </a:rPr>
              <a:t>では、</a:t>
            </a:r>
            <a:r>
              <a:rPr lang="en-US" altLang="ja-JP" b="0" i="0">
                <a:solidFill>
                  <a:srgbClr val="202124"/>
                </a:solidFill>
                <a:effectLst/>
                <a:latin typeface="Google Sans"/>
              </a:rPr>
              <a:t>10</a:t>
            </a:r>
            <a:r>
              <a:rPr lang="ja-JP" altLang="en-US" b="0" i="0">
                <a:solidFill>
                  <a:srgbClr val="202124"/>
                </a:solidFill>
                <a:effectLst/>
                <a:latin typeface="Google Sans"/>
              </a:rPr>
              <a:t>章にわたって規格が記載されています。 それを成し遂げるための管理策として附属書</a:t>
            </a:r>
            <a:r>
              <a:rPr lang="en-US" altLang="ja-JP" b="0" i="0">
                <a:solidFill>
                  <a:srgbClr val="202124"/>
                </a:solidFill>
                <a:effectLst/>
                <a:latin typeface="Google Sans"/>
              </a:rPr>
              <a:t>A</a:t>
            </a:r>
            <a:r>
              <a:rPr lang="ja-JP" altLang="en-US" b="0" i="0">
                <a:solidFill>
                  <a:srgbClr val="202124"/>
                </a:solidFill>
                <a:effectLst/>
                <a:latin typeface="Google Sans"/>
              </a:rPr>
              <a:t>が存在し、</a:t>
            </a:r>
            <a:r>
              <a:rPr lang="en-US" altLang="ja-JP" b="0" i="0">
                <a:solidFill>
                  <a:srgbClr val="202124"/>
                </a:solidFill>
                <a:effectLst/>
                <a:latin typeface="Google Sans"/>
              </a:rPr>
              <a:t>2022</a:t>
            </a:r>
            <a:r>
              <a:rPr lang="ja-JP" altLang="en-US" b="0" i="0">
                <a:solidFill>
                  <a:srgbClr val="202124"/>
                </a:solidFill>
                <a:effectLst/>
                <a:latin typeface="Google Sans"/>
              </a:rPr>
              <a:t>年の最新版においては、</a:t>
            </a:r>
            <a:r>
              <a:rPr lang="en-US" altLang="ja-JP" b="0" i="0">
                <a:solidFill>
                  <a:srgbClr val="202124"/>
                </a:solidFill>
                <a:effectLst/>
                <a:latin typeface="Google Sans"/>
              </a:rPr>
              <a:t>4</a:t>
            </a:r>
            <a:r>
              <a:rPr lang="ja-JP" altLang="en-US" b="0" i="0">
                <a:solidFill>
                  <a:srgbClr val="202124"/>
                </a:solidFill>
                <a:effectLst/>
                <a:latin typeface="Google Sans"/>
              </a:rPr>
              <a:t>カテゴリ全</a:t>
            </a:r>
            <a:r>
              <a:rPr lang="en-US" altLang="ja-JP" b="0" i="0">
                <a:solidFill>
                  <a:srgbClr val="202124"/>
                </a:solidFill>
                <a:effectLst/>
                <a:latin typeface="Google Sans"/>
              </a:rPr>
              <a:t>93</a:t>
            </a:r>
            <a:r>
              <a:rPr lang="ja-JP" altLang="en-US" b="0" i="0">
                <a:solidFill>
                  <a:srgbClr val="202124"/>
                </a:solidFill>
                <a:effectLst/>
                <a:latin typeface="Google Sans"/>
              </a:rPr>
              <a:t>管理策が提示されています。</a:t>
            </a:r>
            <a:endParaRPr lang="en-US" altLang="ja-JP" b="0" i="0">
              <a:solidFill>
                <a:srgbClr val="202124"/>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b="0" i="0">
              <a:solidFill>
                <a:srgbClr val="000000"/>
              </a:solidFill>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b="0" i="0">
                <a:solidFill>
                  <a:srgbClr val="000000"/>
                </a:solidFill>
                <a:effectLst/>
                <a:latin typeface="游ゴシック" panose="020B0400000000000000" pitchFamily="50" charset="-128"/>
                <a:ea typeface="游ゴシック" panose="020B0400000000000000" pitchFamily="50" charset="-128"/>
              </a:rPr>
              <a:t>今回の</a:t>
            </a:r>
            <a:r>
              <a:rPr lang="en-US" altLang="ja-JP" b="0" i="0">
                <a:solidFill>
                  <a:srgbClr val="000000"/>
                </a:solidFill>
                <a:effectLst/>
                <a:latin typeface="游ゴシック" panose="020B0400000000000000" pitchFamily="50" charset="-128"/>
                <a:ea typeface="游ゴシック" panose="020B0400000000000000" pitchFamily="50" charset="-128"/>
              </a:rPr>
              <a:t>ISMS</a:t>
            </a:r>
            <a:r>
              <a:rPr lang="ja-JP" altLang="en-US" b="0" i="0">
                <a:solidFill>
                  <a:srgbClr val="000000"/>
                </a:solidFill>
                <a:effectLst/>
                <a:latin typeface="游ゴシック" panose="020B0400000000000000" pitchFamily="50" charset="-128"/>
                <a:ea typeface="游ゴシック" panose="020B0400000000000000" pitchFamily="50" charset="-128"/>
              </a:rPr>
              <a:t>改訂には、</a:t>
            </a:r>
            <a:r>
              <a:rPr lang="en-US" altLang="ja-JP" b="0" i="0">
                <a:solidFill>
                  <a:srgbClr val="000000"/>
                </a:solidFill>
                <a:effectLst/>
                <a:latin typeface="游ゴシック" panose="020B0400000000000000" pitchFamily="50" charset="-128"/>
                <a:ea typeface="游ゴシック" panose="020B0400000000000000" pitchFamily="50" charset="-128"/>
              </a:rPr>
              <a:t>ISO/IEC 27002</a:t>
            </a:r>
            <a:r>
              <a:rPr lang="ja-JP" altLang="en-US" b="0" i="0">
                <a:solidFill>
                  <a:srgbClr val="000000"/>
                </a:solidFill>
                <a:effectLst/>
                <a:latin typeface="游ゴシック" panose="020B0400000000000000" pitchFamily="50" charset="-128"/>
                <a:ea typeface="游ゴシック" panose="020B0400000000000000" pitchFamily="50" charset="-128"/>
              </a:rPr>
              <a:t>と</a:t>
            </a:r>
            <a:r>
              <a:rPr lang="en-US" altLang="ja-JP" b="0" i="0">
                <a:solidFill>
                  <a:srgbClr val="000000"/>
                </a:solidFill>
                <a:effectLst/>
                <a:latin typeface="游ゴシック" panose="020B0400000000000000" pitchFamily="50" charset="-128"/>
                <a:ea typeface="游ゴシック" panose="020B0400000000000000" pitchFamily="50" charset="-128"/>
              </a:rPr>
              <a:t>ISO/IEC 27001</a:t>
            </a:r>
            <a:r>
              <a:rPr lang="ja-JP" altLang="en-US" b="0" i="0">
                <a:solidFill>
                  <a:srgbClr val="000000"/>
                </a:solidFill>
                <a:effectLst/>
                <a:latin typeface="游ゴシック" panose="020B0400000000000000" pitchFamily="50" charset="-128"/>
                <a:ea typeface="游ゴシック" panose="020B0400000000000000" pitchFamily="50" charset="-128"/>
              </a:rPr>
              <a:t>の</a:t>
            </a:r>
            <a:r>
              <a:rPr lang="en-US" altLang="ja-JP" b="0" i="0">
                <a:solidFill>
                  <a:srgbClr val="000000"/>
                </a:solidFill>
                <a:effectLst/>
                <a:latin typeface="游ゴシック" panose="020B0400000000000000" pitchFamily="50" charset="-128"/>
                <a:ea typeface="游ゴシック" panose="020B0400000000000000" pitchFamily="50" charset="-128"/>
              </a:rPr>
              <a:t>2</a:t>
            </a:r>
            <a:r>
              <a:rPr lang="ja-JP" altLang="en-US" b="0" i="0">
                <a:solidFill>
                  <a:srgbClr val="000000"/>
                </a:solidFill>
                <a:effectLst/>
                <a:latin typeface="游ゴシック" panose="020B0400000000000000" pitchFamily="50" charset="-128"/>
                <a:ea typeface="游ゴシック" panose="020B0400000000000000" pitchFamily="50" charset="-128"/>
              </a:rPr>
              <a:t>つの規格が関わっています。まず、</a:t>
            </a:r>
            <a:r>
              <a:rPr lang="en-US" altLang="ja-JP" b="0" i="0">
                <a:solidFill>
                  <a:srgbClr val="000000"/>
                </a:solidFill>
                <a:effectLst/>
                <a:latin typeface="游ゴシック" panose="020B0400000000000000" pitchFamily="50" charset="-128"/>
                <a:ea typeface="游ゴシック" panose="020B0400000000000000" pitchFamily="50" charset="-128"/>
              </a:rPr>
              <a:t>2022</a:t>
            </a:r>
            <a:r>
              <a:rPr lang="ja-JP" altLang="en-US" b="0" i="0">
                <a:solidFill>
                  <a:srgbClr val="000000"/>
                </a:solidFill>
                <a:effectLst/>
                <a:latin typeface="游ゴシック" panose="020B0400000000000000" pitchFamily="50" charset="-128"/>
                <a:ea typeface="游ゴシック" panose="020B0400000000000000" pitchFamily="50" charset="-128"/>
              </a:rPr>
              <a:t>年</a:t>
            </a:r>
            <a:r>
              <a:rPr lang="en-US" altLang="ja-JP" b="0" i="0">
                <a:solidFill>
                  <a:srgbClr val="000000"/>
                </a:solidFill>
                <a:effectLst/>
                <a:latin typeface="游ゴシック" panose="020B0400000000000000" pitchFamily="50" charset="-128"/>
                <a:ea typeface="游ゴシック" panose="020B0400000000000000" pitchFamily="50" charset="-128"/>
              </a:rPr>
              <a:t>2</a:t>
            </a:r>
            <a:r>
              <a:rPr lang="ja-JP" altLang="en-US" b="0" i="0">
                <a:solidFill>
                  <a:srgbClr val="000000"/>
                </a:solidFill>
                <a:effectLst/>
                <a:latin typeface="游ゴシック" panose="020B0400000000000000" pitchFamily="50" charset="-128"/>
                <a:ea typeface="游ゴシック" panose="020B0400000000000000" pitchFamily="50" charset="-128"/>
              </a:rPr>
              <a:t>月に前者の最新版「</a:t>
            </a:r>
            <a:r>
              <a:rPr lang="en-US" altLang="ja-JP" b="0" i="0">
                <a:solidFill>
                  <a:srgbClr val="000000"/>
                </a:solidFill>
                <a:effectLst/>
                <a:latin typeface="游ゴシック" panose="020B0400000000000000" pitchFamily="50" charset="-128"/>
                <a:ea typeface="游ゴシック" panose="020B0400000000000000" pitchFamily="50" charset="-128"/>
              </a:rPr>
              <a:t>ISO/IEC 27002:2022</a:t>
            </a:r>
            <a:r>
              <a:rPr lang="ja-JP" altLang="en-US" b="0" i="0">
                <a:solidFill>
                  <a:srgbClr val="000000"/>
                </a:solidFill>
                <a:effectLst/>
                <a:latin typeface="游ゴシック" panose="020B0400000000000000" pitchFamily="50" charset="-128"/>
                <a:ea typeface="游ゴシック" panose="020B0400000000000000" pitchFamily="50" charset="-128"/>
              </a:rPr>
              <a:t>」が公開され、その後、</a:t>
            </a:r>
            <a:r>
              <a:rPr lang="en-US" altLang="ja-JP" b="0" i="0">
                <a:solidFill>
                  <a:srgbClr val="000000"/>
                </a:solidFill>
                <a:effectLst/>
                <a:latin typeface="游ゴシック" panose="020B0400000000000000" pitchFamily="50" charset="-128"/>
                <a:ea typeface="游ゴシック" panose="020B0400000000000000" pitchFamily="50" charset="-128"/>
              </a:rPr>
              <a:t>10</a:t>
            </a:r>
            <a:r>
              <a:rPr lang="ja-JP" altLang="en-US" b="0" i="0">
                <a:solidFill>
                  <a:srgbClr val="000000"/>
                </a:solidFill>
                <a:effectLst/>
                <a:latin typeface="游ゴシック" panose="020B0400000000000000" pitchFamily="50" charset="-128"/>
                <a:ea typeface="游ゴシック" panose="020B0400000000000000" pitchFamily="50" charset="-128"/>
              </a:rPr>
              <a:t>月に後者の最新版「</a:t>
            </a:r>
            <a:r>
              <a:rPr lang="en-US" altLang="ja-JP" b="0" i="0">
                <a:solidFill>
                  <a:srgbClr val="000000"/>
                </a:solidFill>
                <a:effectLst/>
                <a:latin typeface="游ゴシック" panose="020B0400000000000000" pitchFamily="50" charset="-128"/>
                <a:ea typeface="游ゴシック" panose="020B0400000000000000" pitchFamily="50" charset="-128"/>
              </a:rPr>
              <a:t>ISO/IEC 27001:2022</a:t>
            </a:r>
            <a:r>
              <a:rPr lang="ja-JP" altLang="en-US" b="0" i="0">
                <a:solidFill>
                  <a:srgbClr val="000000"/>
                </a:solidFill>
                <a:effectLst/>
                <a:latin typeface="游ゴシック" panose="020B0400000000000000" pitchFamily="50" charset="-128"/>
                <a:ea typeface="游ゴシック" panose="020B0400000000000000" pitchFamily="50" charset="-128"/>
              </a:rPr>
              <a:t>」が公開されました。これにより、</a:t>
            </a:r>
            <a:r>
              <a:rPr lang="en-US" altLang="ja-JP" b="0" i="0">
                <a:solidFill>
                  <a:srgbClr val="000000"/>
                </a:solidFill>
                <a:effectLst/>
                <a:latin typeface="游ゴシック" panose="020B0400000000000000" pitchFamily="50" charset="-128"/>
                <a:ea typeface="游ゴシック" panose="020B0400000000000000" pitchFamily="50" charset="-128"/>
              </a:rPr>
              <a:t>ISMS</a:t>
            </a:r>
            <a:r>
              <a:rPr lang="ja-JP" altLang="en-US" b="0" i="0">
                <a:solidFill>
                  <a:srgbClr val="000000"/>
                </a:solidFill>
                <a:effectLst/>
                <a:latin typeface="游ゴシック" panose="020B0400000000000000" pitchFamily="50" charset="-128"/>
                <a:ea typeface="游ゴシック" panose="020B0400000000000000" pitchFamily="50" charset="-128"/>
              </a:rPr>
              <a:t>認証を取得する</a:t>
            </a:r>
            <a:r>
              <a:rPr lang="en-US" altLang="ja-JP" b="0" i="0">
                <a:solidFill>
                  <a:srgbClr val="000000"/>
                </a:solidFill>
                <a:effectLst/>
                <a:latin typeface="游ゴシック" panose="020B0400000000000000" pitchFamily="50" charset="-128"/>
                <a:ea typeface="游ゴシック" panose="020B0400000000000000" pitchFamily="50" charset="-128"/>
              </a:rPr>
              <a:t>/</a:t>
            </a:r>
            <a:r>
              <a:rPr lang="ja-JP" altLang="en-US" b="0" i="0">
                <a:solidFill>
                  <a:srgbClr val="000000"/>
                </a:solidFill>
                <a:effectLst/>
                <a:latin typeface="游ゴシック" panose="020B0400000000000000" pitchFamily="50" charset="-128"/>
                <a:ea typeface="游ゴシック" panose="020B0400000000000000" pitchFamily="50" charset="-128"/>
              </a:rPr>
              <a:t>している企業が実施せねばならない管理策に、いくつかの変更がなされています。</a:t>
            </a:r>
            <a:endParaRPr kumimoji="1" lang="en-US" altLang="ja-JP"/>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endParaRPr kumimoji="1" lang="en-US" altLang="ja-JP"/>
          </a:p>
        </p:txBody>
      </p:sp>
      <p:sp>
        <p:nvSpPr>
          <p:cNvPr id="4" name="スライド番号プレースホルダー 3">
            <a:extLst>
              <a:ext uri="{FF2B5EF4-FFF2-40B4-BE49-F238E27FC236}">
                <a16:creationId xmlns:a16="http://schemas.microsoft.com/office/drawing/2014/main" id="{D2868325-CDF6-A9EF-7758-19FDD1F850A9}"/>
              </a:ext>
            </a:extLst>
          </p:cNvPr>
          <p:cNvSpPr>
            <a:spLocks noGrp="1"/>
          </p:cNvSpPr>
          <p:nvPr>
            <p:ph type="sldNum" sz="quarter" idx="5"/>
          </p:nvPr>
        </p:nvSpPr>
        <p:spPr/>
        <p:txBody>
          <a:bodyPr/>
          <a:lstStyle/>
          <a:p>
            <a:fld id="{7D95702B-A176-47F2-94B3-59C819DD5A0E}" type="slidenum">
              <a:rPr kumimoji="1" lang="ja-JP" altLang="en-US" smtClean="0"/>
              <a:t>141</a:t>
            </a:fld>
            <a:endParaRPr kumimoji="1" lang="ja-JP" altLang="en-US"/>
          </a:p>
        </p:txBody>
      </p:sp>
    </p:spTree>
    <p:extLst>
      <p:ext uri="{BB962C8B-B14F-4D97-AF65-F5344CB8AC3E}">
        <p14:creationId xmlns:p14="http://schemas.microsoft.com/office/powerpoint/2010/main" val="223234241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4D8A2-0D81-DCC2-A0F3-8B1994437D1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C36146-9B92-7A49-22A6-E1FAB1365F1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7885D09-BE00-A7D5-1155-F3DA4EFD1371}"/>
              </a:ext>
            </a:extLst>
          </p:cNvPr>
          <p:cNvSpPr>
            <a:spLocks noGrp="1"/>
          </p:cNvSpPr>
          <p:nvPr>
            <p:ph type="body" idx="1"/>
          </p:nvPr>
        </p:nvSpPr>
        <p:spPr/>
        <p:txBody>
          <a:bodyPr/>
          <a:lstStyle/>
          <a:p>
            <a:r>
              <a:rPr kumimoji="1" lang="ja-JP" altLang="en-US" dirty="0"/>
              <a:t>目標：</a:t>
            </a:r>
            <a:r>
              <a:rPr kumimoji="1" lang="en-US" altLang="ja-JP" dirty="0"/>
              <a:t>13:40</a:t>
            </a:r>
          </a:p>
          <a:p>
            <a:r>
              <a:rPr kumimoji="1" lang="ja-JP" altLang="en-US" dirty="0"/>
              <a:t>累計：</a:t>
            </a:r>
            <a:r>
              <a:rPr kumimoji="1" lang="en-US" altLang="ja-JP" dirty="0"/>
              <a:t>0:40</a:t>
            </a:r>
          </a:p>
          <a:p>
            <a:endParaRPr kumimoji="1" lang="en-US" altLang="ja-JP" dirty="0"/>
          </a:p>
          <a:p>
            <a:r>
              <a:rPr kumimoji="1" lang="ja-JP" altLang="en-US" dirty="0"/>
              <a:t>表を読み上げ</a:t>
            </a:r>
            <a:endParaRPr kumimoji="1" lang="en-US" altLang="ja-JP" dirty="0"/>
          </a:p>
          <a:p>
            <a:endParaRPr kumimoji="1" lang="en-US" altLang="ja-JP" dirty="0"/>
          </a:p>
          <a:p>
            <a:r>
              <a:rPr kumimoji="1" lang="ja-JP" altLang="en-US" dirty="0"/>
              <a:t>テキスト参照</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80FDF257-EB51-9F6D-A2EA-9C85F89FBF15}"/>
              </a:ext>
            </a:extLst>
          </p:cNvPr>
          <p:cNvSpPr>
            <a:spLocks noGrp="1"/>
          </p:cNvSpPr>
          <p:nvPr>
            <p:ph type="sldNum" sz="quarter" idx="5"/>
          </p:nvPr>
        </p:nvSpPr>
        <p:spPr/>
        <p:txBody>
          <a:bodyPr/>
          <a:lstStyle/>
          <a:p>
            <a:fld id="{7D95702B-A176-47F2-94B3-59C819DD5A0E}" type="slidenum">
              <a:rPr kumimoji="1" lang="ja-JP" altLang="en-US" smtClean="0"/>
              <a:t>142</a:t>
            </a:fld>
            <a:endParaRPr kumimoji="1" lang="ja-JP" altLang="en-US"/>
          </a:p>
        </p:txBody>
      </p:sp>
    </p:spTree>
    <p:extLst>
      <p:ext uri="{BB962C8B-B14F-4D97-AF65-F5344CB8AC3E}">
        <p14:creationId xmlns:p14="http://schemas.microsoft.com/office/powerpoint/2010/main" val="12836041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FBD03-E04A-7AF3-4393-7A453A80C6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5B6C66-3D60-407B-EB93-09E003B76CF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F7653D3-E041-504C-6700-4926F1318004}"/>
              </a:ext>
            </a:extLst>
          </p:cNvPr>
          <p:cNvSpPr>
            <a:spLocks noGrp="1"/>
          </p:cNvSpPr>
          <p:nvPr>
            <p:ph type="body" idx="1"/>
          </p:nvPr>
        </p:nvSpPr>
        <p:spPr/>
        <p:txBody>
          <a:bodyPr/>
          <a:lstStyle/>
          <a:p>
            <a:r>
              <a:rPr kumimoji="1" lang="ja-JP" altLang="en-US"/>
              <a:t>目標：</a:t>
            </a:r>
            <a:r>
              <a:rPr kumimoji="1" lang="en-US" altLang="ja-JP"/>
              <a:t>13:42</a:t>
            </a:r>
          </a:p>
          <a:p>
            <a:r>
              <a:rPr kumimoji="1" lang="ja-JP" altLang="en-US"/>
              <a:t>累計：</a:t>
            </a:r>
            <a:r>
              <a:rPr kumimoji="1" lang="en-US" altLang="ja-JP"/>
              <a:t>0:42</a:t>
            </a:r>
          </a:p>
          <a:p>
            <a:endParaRPr kumimoji="1" lang="en-US" altLang="ja-JP"/>
          </a:p>
          <a:p>
            <a:r>
              <a:rPr lang="ja-JP" altLang="en-US" sz="1200" b="0">
                <a:solidFill>
                  <a:prstClr val="black"/>
                </a:solidFill>
                <a:latin typeface="+mn-ea"/>
                <a:ea typeface="+mn-ea"/>
              </a:rPr>
              <a:t>各管理策としては「予防（ </a:t>
            </a:r>
            <a:r>
              <a:rPr lang="en-US" altLang="ja-JP" sz="1200" b="0">
                <a:solidFill>
                  <a:prstClr val="black"/>
                </a:solidFill>
                <a:latin typeface="+mn-ea"/>
                <a:ea typeface="+mn-ea"/>
              </a:rPr>
              <a:t>preventive </a:t>
            </a:r>
            <a:r>
              <a:rPr lang="ja-JP" altLang="en-US" sz="1200" b="0">
                <a:solidFill>
                  <a:prstClr val="black"/>
                </a:solidFill>
                <a:latin typeface="+mn-ea"/>
                <a:ea typeface="+mn-ea"/>
              </a:rPr>
              <a:t>）」、「検知（ </a:t>
            </a:r>
            <a:r>
              <a:rPr lang="en-US" altLang="ja-JP" sz="1200" b="0">
                <a:solidFill>
                  <a:prstClr val="black"/>
                </a:solidFill>
                <a:latin typeface="+mn-ea"/>
                <a:ea typeface="+mn-ea"/>
              </a:rPr>
              <a:t>detective </a:t>
            </a:r>
            <a:r>
              <a:rPr lang="ja-JP" altLang="en-US" sz="1200" b="0">
                <a:solidFill>
                  <a:prstClr val="black"/>
                </a:solidFill>
                <a:latin typeface="+mn-ea"/>
                <a:ea typeface="+mn-ea"/>
              </a:rPr>
              <a:t>）」、「是正（ </a:t>
            </a:r>
            <a:r>
              <a:rPr lang="en-US" altLang="ja-JP" sz="1200" b="0">
                <a:solidFill>
                  <a:prstClr val="black"/>
                </a:solidFill>
                <a:latin typeface="+mn-ea"/>
                <a:ea typeface="+mn-ea"/>
              </a:rPr>
              <a:t>corrective </a:t>
            </a:r>
            <a:r>
              <a:rPr lang="ja-JP" altLang="en-US" sz="1200" b="0">
                <a:solidFill>
                  <a:prstClr val="black"/>
                </a:solidFill>
                <a:latin typeface="+mn-ea"/>
                <a:ea typeface="+mn-ea"/>
              </a:rPr>
              <a:t>）」のいずれかに分類され、またその特性によって「機密性」、「完全性」、「可用性」のいずれかに関連付けられています。</a:t>
            </a:r>
            <a:endParaRPr kumimoji="1" lang="en-US" altLang="ja-JP" sz="1200" b="0">
              <a:solidFill>
                <a:prstClr val="black"/>
              </a:solidFill>
              <a:latin typeface="+mn-ea"/>
              <a:ea typeface="+mn-ea"/>
            </a:endParaRPr>
          </a:p>
          <a:p>
            <a:endParaRPr kumimoji="1" lang="en-US" altLang="ja-JP" sz="1200" b="0">
              <a:solidFill>
                <a:prstClr val="black"/>
              </a:solidFill>
              <a:latin typeface="+mn-ea"/>
              <a:ea typeface="+mn-ea"/>
            </a:endParaRPr>
          </a:p>
          <a:p>
            <a:r>
              <a:rPr lang="ja-JP" altLang="en-US" sz="1200" b="0">
                <a:solidFill>
                  <a:prstClr val="black"/>
                </a:solidFill>
                <a:latin typeface="+mn-ea"/>
                <a:ea typeface="+mn-ea"/>
              </a:rPr>
              <a:t>さらに、サイバーセキュリティ概念、運用機能、セキュリティドメインという</a:t>
            </a:r>
            <a:r>
              <a:rPr lang="en-US" altLang="ja-JP" sz="1200" b="0">
                <a:solidFill>
                  <a:prstClr val="black"/>
                </a:solidFill>
                <a:latin typeface="+mn-ea"/>
                <a:ea typeface="+mn-ea"/>
              </a:rPr>
              <a:t>3</a:t>
            </a:r>
            <a:r>
              <a:rPr lang="ja-JP" altLang="en-US" sz="1200" b="0">
                <a:solidFill>
                  <a:prstClr val="black"/>
                </a:solidFill>
                <a:latin typeface="+mn-ea"/>
                <a:ea typeface="+mn-ea"/>
              </a:rPr>
              <a:t>つの観点からも属性のグループ分けが行われています。</a:t>
            </a:r>
            <a:endParaRPr lang="en-US" altLang="ja-JP" sz="1200" b="0">
              <a:solidFill>
                <a:prstClr val="black"/>
              </a:solidFill>
              <a:latin typeface="+mn-ea"/>
              <a:ea typeface="+mn-ea"/>
            </a:endParaRPr>
          </a:p>
          <a:p>
            <a:endParaRPr kumimoji="1" lang="en-US" altLang="ja-JP" sz="1200" b="0">
              <a:solidFill>
                <a:prstClr val="black"/>
              </a:solidFill>
              <a:latin typeface="+mn-ea"/>
              <a:ea typeface="+mn-ea"/>
            </a:endParaRPr>
          </a:p>
          <a:p>
            <a:r>
              <a:rPr kumimoji="1" lang="ja-JP" altLang="en-US" sz="1200" b="0">
                <a:solidFill>
                  <a:prstClr val="black"/>
                </a:solidFill>
                <a:latin typeface="+mn-ea"/>
                <a:ea typeface="+mn-ea"/>
              </a:rPr>
              <a:t>属性については、次回のセミナーで触れていきます。</a:t>
            </a:r>
            <a:endParaRPr kumimoji="1" lang="en-US" altLang="ja-JP" sz="1200" b="0">
              <a:solidFill>
                <a:prstClr val="black"/>
              </a:solidFill>
              <a:latin typeface="+mn-ea"/>
              <a:ea typeface="+mn-ea"/>
            </a:endParaRPr>
          </a:p>
          <a:p>
            <a:endParaRPr kumimoji="1" lang="en-US" altLang="ja-JP" sz="1200" b="0">
              <a:solidFill>
                <a:prstClr val="black"/>
              </a:solidFill>
              <a:latin typeface="+mn-ea"/>
              <a:ea typeface="+mn-ea"/>
            </a:endParaRPr>
          </a:p>
          <a:p>
            <a:endParaRPr kumimoji="1" lang="en-US" altLang="ja-JP" sz="1200" b="0">
              <a:solidFill>
                <a:prstClr val="black"/>
              </a:solidFill>
              <a:latin typeface="+mn-ea"/>
              <a:ea typeface="+mn-ea"/>
            </a:endParaRPr>
          </a:p>
          <a:p>
            <a:endParaRPr kumimoji="1" lang="en-US" altLang="ja-JP"/>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endParaRPr kumimoji="1" lang="en-US" altLang="ja-JP"/>
          </a:p>
        </p:txBody>
      </p:sp>
      <p:sp>
        <p:nvSpPr>
          <p:cNvPr id="4" name="スライド番号プレースホルダー 3">
            <a:extLst>
              <a:ext uri="{FF2B5EF4-FFF2-40B4-BE49-F238E27FC236}">
                <a16:creationId xmlns:a16="http://schemas.microsoft.com/office/drawing/2014/main" id="{86134CCB-7314-01F1-C714-EDDE08E96852}"/>
              </a:ext>
            </a:extLst>
          </p:cNvPr>
          <p:cNvSpPr>
            <a:spLocks noGrp="1"/>
          </p:cNvSpPr>
          <p:nvPr>
            <p:ph type="sldNum" sz="quarter" idx="5"/>
          </p:nvPr>
        </p:nvSpPr>
        <p:spPr/>
        <p:txBody>
          <a:bodyPr/>
          <a:lstStyle/>
          <a:p>
            <a:fld id="{7D95702B-A176-47F2-94B3-59C819DD5A0E}" type="slidenum">
              <a:rPr kumimoji="1" lang="ja-JP" altLang="en-US" smtClean="0"/>
              <a:t>143</a:t>
            </a:fld>
            <a:endParaRPr kumimoji="1" lang="ja-JP" altLang="en-US"/>
          </a:p>
        </p:txBody>
      </p:sp>
    </p:spTree>
    <p:extLst>
      <p:ext uri="{BB962C8B-B14F-4D97-AF65-F5344CB8AC3E}">
        <p14:creationId xmlns:p14="http://schemas.microsoft.com/office/powerpoint/2010/main" val="37562841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CBE00-0223-ED1A-3ABF-E7DB169F4CE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AFAD3E-9B3F-9424-D13B-44E0460518E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11B0A78-DAD9-4CFB-7E58-D36C1F08ECFF}"/>
              </a:ext>
            </a:extLst>
          </p:cNvPr>
          <p:cNvSpPr>
            <a:spLocks noGrp="1"/>
          </p:cNvSpPr>
          <p:nvPr>
            <p:ph type="body" idx="1"/>
          </p:nvPr>
        </p:nvSpPr>
        <p:spPr/>
        <p:txBody>
          <a:bodyPr/>
          <a:lstStyle/>
          <a:p>
            <a:r>
              <a:rPr kumimoji="1" lang="ja-JP" altLang="en-US"/>
              <a:t>目標：</a:t>
            </a:r>
            <a:r>
              <a:rPr kumimoji="1" lang="en-US" altLang="ja-JP"/>
              <a:t>13:47</a:t>
            </a:r>
          </a:p>
          <a:p>
            <a:r>
              <a:rPr kumimoji="1" lang="ja-JP" altLang="en-US"/>
              <a:t>累計：</a:t>
            </a:r>
            <a:r>
              <a:rPr kumimoji="1" lang="en-US" altLang="ja-JP"/>
              <a:t>0:47</a:t>
            </a:r>
          </a:p>
          <a:p>
            <a:endParaRPr kumimoji="1" lang="en-US" altLang="ja-JP"/>
          </a:p>
          <a:p>
            <a:r>
              <a:rPr kumimoji="1" lang="en-US" altLang="ja-JP"/>
              <a:t>ISMS</a:t>
            </a:r>
            <a:r>
              <a:rPr kumimoji="1" lang="ja-JP" altLang="en-US"/>
              <a:t>の認証を受けるときの</a:t>
            </a:r>
            <a:r>
              <a:rPr kumimoji="1" lang="en-US" altLang="ja-JP"/>
              <a:t>STEP</a:t>
            </a:r>
            <a:r>
              <a:rPr kumimoji="1" lang="ja-JP" altLang="en-US"/>
              <a:t>です。</a:t>
            </a:r>
            <a:endParaRPr kumimoji="1" lang="en-US" altLang="ja-JP"/>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200" b="1" i="0">
                <a:solidFill>
                  <a:srgbClr val="374151"/>
                </a:solidFill>
                <a:effectLst/>
                <a:latin typeface="メイリオ" panose="020B0604030504040204" pitchFamily="50" charset="-128"/>
                <a:ea typeface="メイリオ" panose="020B0604030504040204" pitchFamily="50" charset="-128"/>
              </a:rPr>
              <a:t>適用範囲の決定</a:t>
            </a:r>
            <a:endParaRPr lang="en-US" altLang="ja-JP" sz="1200" b="1" i="0">
              <a:solidFill>
                <a:srgbClr val="374151"/>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会社全体だけでなく、特定の部署・拠点のみといったように</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の範囲を限定することも可能なため、まずは適用範囲を決定します。</a:t>
            </a:r>
            <a:endParaRPr lang="ja-JP" altLang="ja-JP" sz="1800" b="0" i="0" u="none" strike="noStrike">
              <a:effectLst/>
              <a:latin typeface="Arial" panose="020B0604020202020204" pitchFamily="34" charset="0"/>
            </a:endParaRPr>
          </a:p>
          <a:p>
            <a:pPr marL="0" algn="l" rtl="0" eaLnBrk="1" fontAlgn="ctr"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en-US" sz="1800" b="1" i="0" u="none" strike="noStrike" kern="1200">
                <a:solidFill>
                  <a:srgbClr val="000000"/>
                </a:solidFill>
                <a:effectLst/>
                <a:latin typeface="メイリオ" panose="020B0604030504040204" pitchFamily="50" charset="-128"/>
                <a:ea typeface="メイリオ" panose="020B0604030504040204" pitchFamily="50" charset="-128"/>
              </a:rPr>
              <a:t>情報セキュリティ方針の策定</a:t>
            </a:r>
            <a:endParaRPr kumimoji="1" lang="en-US" altLang="ja-JP" sz="1800" b="1"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の基本的な指針として、会社の情報セキュリティ方針を策定します。</a:t>
            </a: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en-US" sz="1800" b="0" i="0" u="none" strike="noStrike" kern="1200">
                <a:solidFill>
                  <a:srgbClr val="000000"/>
                </a:solidFill>
                <a:effectLst/>
                <a:latin typeface="メイリオ" panose="020B0604030504040204" pitchFamily="50" charset="-128"/>
                <a:ea typeface="メイリオ" panose="020B0604030504040204" pitchFamily="50" charset="-128"/>
              </a:rPr>
              <a:t>これが、「情報セキュリティ基本方針」となります。</a:t>
            </a:r>
            <a:endParaRPr lang="ja-JP" altLang="ja-JP" sz="1800" b="0" i="0" u="none" strike="noStrike">
              <a:effectLst/>
              <a:latin typeface="Arial" panose="020B0604020202020204" pitchFamily="34" charset="0"/>
            </a:endParaRPr>
          </a:p>
          <a:p>
            <a:pPr marL="0" algn="l" rtl="0" eaLnBrk="1" fontAlgn="ctr"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en-US" sz="1800" b="1" i="0" u="none" strike="noStrike" kern="1200">
                <a:solidFill>
                  <a:srgbClr val="000000"/>
                </a:solidFill>
                <a:effectLst/>
                <a:latin typeface="メイリオ" panose="020B0604030504040204" pitchFamily="50" charset="-128"/>
                <a:ea typeface="メイリオ" panose="020B0604030504040204" pitchFamily="50" charset="-128"/>
              </a:rPr>
              <a:t>体制の確立</a:t>
            </a:r>
            <a:endParaRPr kumimoji="1" lang="en-US" altLang="ja-JP" sz="1800" b="1"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管理責任者、</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推進事務局、</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内部監査チームなど、</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の運用体制を決定します。</a:t>
            </a: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en-US" sz="1800" b="0" i="0" u="none" strike="noStrike" kern="1200">
                <a:solidFill>
                  <a:srgbClr val="000000"/>
                </a:solidFill>
                <a:effectLst/>
                <a:latin typeface="メイリオ" panose="020B0604030504040204" pitchFamily="50" charset="-128"/>
                <a:ea typeface="メイリオ" panose="020B0604030504040204" pitchFamily="50" charset="-128"/>
              </a:rPr>
              <a:t>プロジェクトチームの発足となります。</a:t>
            </a:r>
            <a:endParaRPr lang="ja-JP" altLang="ja-JP" sz="1800" b="0" i="0" u="none" strike="noStrike">
              <a:effectLst/>
              <a:latin typeface="Arial" panose="020B0604020202020204" pitchFamily="34" charset="0"/>
            </a:endParaRPr>
          </a:p>
          <a:p>
            <a:pPr marL="0" algn="l" rtl="0" eaLnBrk="1" fontAlgn="ctr"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en-US" altLang="ja-JP" sz="1800" b="1"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en-US" sz="1800" b="1" i="0" u="none" strike="noStrike" kern="1200">
                <a:solidFill>
                  <a:srgbClr val="000000"/>
                </a:solidFill>
                <a:effectLst/>
                <a:latin typeface="メイリオ" panose="020B0604030504040204" pitchFamily="50" charset="-128"/>
                <a:ea typeface="メイリオ" panose="020B0604030504040204" pitchFamily="50" charset="-128"/>
              </a:rPr>
              <a:t>文書の作成</a:t>
            </a:r>
            <a:endParaRPr kumimoji="1" lang="en-US" altLang="ja-JP" sz="1800" b="1"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を運用・維持するための手順やガイドラインを文書化します。従業員や関係者が理解しやすく、利用・実践しやすい形式で作成することが</a:t>
            </a: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重要です。</a:t>
            </a: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en-US" sz="1800" b="0" i="0" u="none" strike="noStrike" kern="1200">
                <a:solidFill>
                  <a:srgbClr val="000000"/>
                </a:solidFill>
                <a:effectLst/>
                <a:latin typeface="メイリオ" panose="020B0604030504040204" pitchFamily="50" charset="-128"/>
                <a:ea typeface="メイリオ" panose="020B0604030504040204" pitchFamily="50" charset="-128"/>
              </a:rPr>
              <a:t>最初に作成する文書は、「資産目録」というもので、護るべき情報資産を記録した、情報資産の管理台帳となるものです。</a:t>
            </a: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en-US" sz="1800" b="1" i="0" u="none" strike="noStrike" kern="1200">
                <a:solidFill>
                  <a:srgbClr val="000000"/>
                </a:solidFill>
                <a:effectLst/>
                <a:latin typeface="メイリオ" panose="020B0604030504040204" pitchFamily="50" charset="-128"/>
                <a:ea typeface="メイリオ" panose="020B0604030504040204" pitchFamily="50" charset="-128"/>
              </a:rPr>
              <a:t>リスクアセスメントの実施</a:t>
            </a:r>
            <a:endParaRPr lang="ja-JP" altLang="ja-JP" sz="1800" b="1" i="0" u="none" strike="noStrike">
              <a:effectLst/>
              <a:latin typeface="Arial" panose="020B0604020202020204" pitchFamily="34" charset="0"/>
            </a:endParaRPr>
          </a:p>
          <a:p>
            <a:pPr marL="0" algn="l" rtl="0" eaLnBrk="1" fontAlgn="ctr"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会社が持つ情報資産を洗い出し、それらに想定しうるリスクと対策を決定します。</a:t>
            </a: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リスクアセスメントの結果は記録を作成します。</a:t>
            </a:r>
            <a:endParaRPr lang="ja-JP" altLang="ja-JP" sz="1800" b="0" i="0" u="none" strike="noStrike">
              <a:effectLst/>
              <a:latin typeface="Arial" panose="020B0604020202020204" pitchFamily="34" charset="0"/>
            </a:endParaRPr>
          </a:p>
          <a:p>
            <a:pPr marL="0" algn="l" rtl="0" eaLnBrk="1" fontAlgn="ctr"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en-US" sz="1800" b="1" i="0" u="none" strike="noStrike" kern="1200">
                <a:solidFill>
                  <a:srgbClr val="000000"/>
                </a:solidFill>
                <a:effectLst/>
                <a:latin typeface="メイリオ" panose="020B0604030504040204" pitchFamily="50" charset="-128"/>
                <a:ea typeface="メイリオ" panose="020B0604030504040204" pitchFamily="50" charset="-128"/>
              </a:rPr>
              <a:t>従業員の教育</a:t>
            </a:r>
            <a:endParaRPr kumimoji="1" lang="en-US" altLang="ja-JP" sz="1800" b="1"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の概要や手順、会社の情報セキュリティ方針について従業員に理解してもらうため、セキュリティ教育を実施します。教育の結果は記録を作成します。</a:t>
            </a:r>
            <a:endParaRPr lang="ja-JP" altLang="ja-JP" sz="1800" b="0" i="0" u="none" strike="noStrike">
              <a:effectLst/>
              <a:latin typeface="Arial" panose="020B0604020202020204" pitchFamily="34" charset="0"/>
            </a:endParaRPr>
          </a:p>
          <a:p>
            <a:pPr marL="0" algn="l" rtl="0" eaLnBrk="1" fontAlgn="ctr"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en-US" sz="1800" b="1" i="0" u="none" strike="noStrike" kern="1200">
                <a:solidFill>
                  <a:srgbClr val="000000"/>
                </a:solidFill>
                <a:effectLst/>
                <a:latin typeface="メイリオ" panose="020B0604030504040204" pitchFamily="50" charset="-128"/>
                <a:ea typeface="メイリオ" panose="020B0604030504040204" pitchFamily="50" charset="-128"/>
              </a:rPr>
              <a:t>内部監査</a:t>
            </a:r>
            <a:endParaRPr kumimoji="1" lang="en-US" altLang="ja-JP" sz="1800" b="1"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の運用がはじまった後に、定めたルールが適切に運用されているかを確認します。運用が不十分な場合はリスクの指摘やルールの見直しを行い、改善につなげます。内部監査の結果は記録を作成します。</a:t>
            </a:r>
            <a:endParaRPr lang="ja-JP" altLang="ja-JP" sz="1800" b="0" i="0" u="none" strike="noStrike">
              <a:effectLst/>
              <a:latin typeface="Arial" panose="020B0604020202020204" pitchFamily="34" charset="0"/>
            </a:endParaRPr>
          </a:p>
          <a:p>
            <a:pPr marL="0" algn="l" rtl="0" eaLnBrk="1" fontAlgn="ctr"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en-US" sz="1800" b="1" i="0" u="none" strike="noStrike" kern="1200">
                <a:solidFill>
                  <a:srgbClr val="000000"/>
                </a:solidFill>
                <a:effectLst/>
                <a:latin typeface="メイリオ" panose="020B0604030504040204" pitchFamily="50" charset="-128"/>
                <a:ea typeface="メイリオ" panose="020B0604030504040204" pitchFamily="50" charset="-128"/>
              </a:rPr>
              <a:t>マネジメントレビュー</a:t>
            </a:r>
            <a:endParaRPr kumimoji="1" lang="en-US" altLang="ja-JP" sz="1800" b="1"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内部監査の結果をもとに、会社の</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についての現状や課題、改善点などを経営陣に報告します。マネジメントレビューの結果は記録を作成します。</a:t>
            </a:r>
            <a:endParaRPr lang="ja-JP" altLang="ja-JP" sz="1800" b="0" i="0" u="none" strike="noStrike">
              <a:effectLst/>
              <a:latin typeface="Arial" panose="020B0604020202020204" pitchFamily="34" charset="0"/>
            </a:endParaRPr>
          </a:p>
          <a:p>
            <a:endParaRPr kumimoji="1" lang="en-US" altLang="ja-JP"/>
          </a:p>
        </p:txBody>
      </p:sp>
      <p:sp>
        <p:nvSpPr>
          <p:cNvPr id="4" name="スライド番号プレースホルダー 3">
            <a:extLst>
              <a:ext uri="{FF2B5EF4-FFF2-40B4-BE49-F238E27FC236}">
                <a16:creationId xmlns:a16="http://schemas.microsoft.com/office/drawing/2014/main" id="{0214FA93-E29D-FB85-02A2-10D39C962796}"/>
              </a:ext>
            </a:extLst>
          </p:cNvPr>
          <p:cNvSpPr>
            <a:spLocks noGrp="1"/>
          </p:cNvSpPr>
          <p:nvPr>
            <p:ph type="sldNum" sz="quarter" idx="5"/>
          </p:nvPr>
        </p:nvSpPr>
        <p:spPr/>
        <p:txBody>
          <a:bodyPr/>
          <a:lstStyle/>
          <a:p>
            <a:fld id="{7D95702B-A176-47F2-94B3-59C819DD5A0E}" type="slidenum">
              <a:rPr kumimoji="1" lang="ja-JP" altLang="en-US" smtClean="0"/>
              <a:t>144</a:t>
            </a:fld>
            <a:endParaRPr kumimoji="1" lang="ja-JP" altLang="en-US"/>
          </a:p>
        </p:txBody>
      </p:sp>
    </p:spTree>
    <p:extLst>
      <p:ext uri="{BB962C8B-B14F-4D97-AF65-F5344CB8AC3E}">
        <p14:creationId xmlns:p14="http://schemas.microsoft.com/office/powerpoint/2010/main" val="427410496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D01F7-2312-2617-B0E9-27D6923C8A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8FB092-EAEA-5649-12C2-2C56CC16A8A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202A497-A6B8-DE3E-9FBD-7BBA603679F0}"/>
              </a:ext>
            </a:extLst>
          </p:cNvPr>
          <p:cNvSpPr>
            <a:spLocks noGrp="1"/>
          </p:cNvSpPr>
          <p:nvPr>
            <p:ph type="body" idx="1"/>
          </p:nvPr>
        </p:nvSpPr>
        <p:spPr/>
        <p:txBody>
          <a:bodyPr/>
          <a:lstStyle/>
          <a:p>
            <a:r>
              <a:rPr kumimoji="1" lang="ja-JP" altLang="en-US"/>
              <a:t>目標：</a:t>
            </a:r>
            <a:r>
              <a:rPr kumimoji="1" lang="en-US" altLang="ja-JP"/>
              <a:t>13:49</a:t>
            </a:r>
          </a:p>
          <a:p>
            <a:r>
              <a:rPr kumimoji="1" lang="ja-JP" altLang="en-US"/>
              <a:t>累計：</a:t>
            </a:r>
            <a:r>
              <a:rPr kumimoji="1" lang="en-US" altLang="ja-JP"/>
              <a:t>0:49</a:t>
            </a:r>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200" b="0" i="0">
                <a:solidFill>
                  <a:srgbClr val="374151"/>
                </a:solidFill>
                <a:effectLst/>
                <a:latin typeface="メイリオ" panose="020B0604030504040204" pitchFamily="50" charset="-128"/>
                <a:ea typeface="メイリオ" panose="020B0604030504040204" pitchFamily="50" charset="-128"/>
              </a:rPr>
              <a:t>ISMS</a:t>
            </a:r>
            <a:r>
              <a:rPr lang="ja-JP" altLang="en-US" sz="1200" b="0" i="0">
                <a:solidFill>
                  <a:srgbClr val="374151"/>
                </a:solidFill>
                <a:effectLst/>
                <a:latin typeface="メイリオ" panose="020B0604030504040204" pitchFamily="50" charset="-128"/>
                <a:ea typeface="メイリオ" panose="020B0604030504040204" pitchFamily="50" charset="-128"/>
              </a:rPr>
              <a:t>認証を受けるプロセスの説明</a:t>
            </a: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r>
              <a:rPr kumimoji="1" lang="ja-JP" altLang="en-US"/>
              <a:t>認定</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tx1"/>
                </a:solidFill>
              </a:rPr>
              <a:t>認定機関が認証機関を審査し、認証を遂行する能力のあることを公式に承認する行為を認定</a:t>
            </a:r>
            <a:r>
              <a:rPr kumimoji="1" lang="ja-JP" altLang="en-US" sz="1200" b="0">
                <a:solidFill>
                  <a:schemeClr val="tx1"/>
                </a:solidFill>
              </a:rPr>
              <a:t>と言います。</a:t>
            </a:r>
            <a:r>
              <a:rPr kumimoji="1" lang="ja-JP" altLang="en-US" sz="1200">
                <a:solidFill>
                  <a:schemeClr val="tx1"/>
                </a:solidFill>
              </a:rPr>
              <a:t>日本における</a:t>
            </a:r>
            <a:r>
              <a:rPr kumimoji="1" lang="en-US" altLang="ja-JP" sz="1200">
                <a:solidFill>
                  <a:schemeClr val="tx1"/>
                </a:solidFill>
              </a:rPr>
              <a:t>ISMS</a:t>
            </a:r>
            <a:r>
              <a:rPr kumimoji="1" lang="ja-JP" altLang="en-US" sz="1200">
                <a:solidFill>
                  <a:schemeClr val="tx1"/>
                </a:solidFill>
              </a:rPr>
              <a:t>適合性評価制度の認定機関は情報マネジメントシステム認定センター（</a:t>
            </a:r>
            <a:r>
              <a:rPr kumimoji="1" lang="en-US" altLang="ja-JP" sz="1200">
                <a:solidFill>
                  <a:schemeClr val="tx1"/>
                </a:solidFill>
              </a:rPr>
              <a:t>ISMS-AC</a:t>
            </a:r>
            <a:r>
              <a:rPr kumimoji="1" lang="ja-JP" altLang="en-US" sz="1200">
                <a:solidFill>
                  <a:schemeClr val="tx1"/>
                </a:solidFill>
              </a:rPr>
              <a:t>）です。</a:t>
            </a:r>
            <a:r>
              <a:rPr kumimoji="1" lang="en-US" altLang="ja-JP" sz="1200">
                <a:solidFill>
                  <a:schemeClr val="tx1"/>
                </a:solidFill>
              </a:rPr>
              <a:t>ISMS-AC</a:t>
            </a:r>
            <a:r>
              <a:rPr kumimoji="1" lang="ja-JP" altLang="en-US" sz="1200">
                <a:solidFill>
                  <a:schemeClr val="tx1"/>
                </a:solidFill>
              </a:rPr>
              <a:t>は、</a:t>
            </a:r>
            <a:r>
              <a:rPr kumimoji="1" lang="ja-JP" altLang="en-US" sz="1200" b="0">
                <a:solidFill>
                  <a:schemeClr val="tx1"/>
                </a:solidFill>
              </a:rPr>
              <a:t>認証機関が適切に審査を実施できる体制・能力を持っているかを、国際規格に照らして審査し、適合していると認められる機関を認定して、「認定シンボル」の使用を許可しています。そのため、認定を受けた</a:t>
            </a:r>
            <a:r>
              <a:rPr kumimoji="1" lang="en-US" altLang="ja-JP" sz="1200" b="0">
                <a:solidFill>
                  <a:schemeClr val="tx1"/>
                </a:solidFill>
              </a:rPr>
              <a:t>ISMS</a:t>
            </a:r>
            <a:r>
              <a:rPr kumimoji="1" lang="ja-JP" altLang="en-US" sz="1200" b="0">
                <a:solidFill>
                  <a:schemeClr val="tx1"/>
                </a:solidFill>
              </a:rPr>
              <a:t>認証機関は、適切な</a:t>
            </a:r>
            <a:r>
              <a:rPr kumimoji="1" lang="en-US" altLang="ja-JP" sz="1200" b="0">
                <a:solidFill>
                  <a:schemeClr val="tx1"/>
                </a:solidFill>
              </a:rPr>
              <a:t>ISMS</a:t>
            </a:r>
            <a:r>
              <a:rPr kumimoji="1" lang="ja-JP" altLang="en-US" sz="1200" b="0">
                <a:solidFill>
                  <a:schemeClr val="tx1"/>
                </a:solidFill>
              </a:rPr>
              <a:t>認証審査を実施することのできる、信頼のおける認証機関であることを意味します。</a:t>
            </a:r>
          </a:p>
          <a:p>
            <a:endParaRPr kumimoji="1" lang="en-US" altLang="ja-JP"/>
          </a:p>
          <a:p>
            <a:r>
              <a:rPr kumimoji="1" lang="ja-JP" altLang="en-US"/>
              <a:t>認証</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tx1"/>
                </a:solidFill>
              </a:rPr>
              <a:t>第三者が文書で保証する手続きを認証</a:t>
            </a:r>
            <a:r>
              <a:rPr kumimoji="1" lang="ja-JP" altLang="en-US" sz="1200" b="0">
                <a:solidFill>
                  <a:schemeClr val="tx1"/>
                </a:solidFill>
              </a:rPr>
              <a:t>と言います。</a:t>
            </a:r>
            <a:br>
              <a:rPr kumimoji="1" lang="en-US" altLang="ja-JP" sz="1200" b="0">
                <a:solidFill>
                  <a:schemeClr val="tx1"/>
                </a:solidFill>
              </a:rPr>
            </a:br>
            <a:r>
              <a:rPr lang="ja-JP" altLang="en-US" b="0" i="0">
                <a:solidFill>
                  <a:srgbClr val="000000"/>
                </a:solidFill>
                <a:effectLst/>
                <a:latin typeface="Lucida Grande"/>
              </a:rPr>
              <a:t>組織のマネジメントシステムを、第三者である審査登録（認証）機関が中立で公正な立場から審査し、登録・公表する仕組みを審査登録制度と呼びます。</a:t>
            </a:r>
            <a:br>
              <a:rPr lang="ja-JP" altLang="en-US"/>
            </a:br>
            <a:r>
              <a:rPr lang="ja-JP" altLang="en-US" b="0" i="0">
                <a:solidFill>
                  <a:srgbClr val="000000"/>
                </a:solidFill>
                <a:effectLst/>
                <a:latin typeface="Lucida Grande"/>
              </a:rPr>
              <a:t>審査登録制度は、国の許認可とは異なり、民間の任意制度です。第三者から登録されていることを公表できるのが審査登録制度の特徴です。</a:t>
            </a:r>
            <a:endParaRPr lang="en-US" altLang="ja-JP" b="0" i="0">
              <a:solidFill>
                <a:srgbClr val="000000"/>
              </a:solidFill>
              <a:effectLst/>
              <a:latin typeface="Lucida Grand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r>
              <a:rPr kumimoji="1" lang="ja-JP" altLang="en-US"/>
              <a:t>認証機関の登録社数は、現時点で、約</a:t>
            </a:r>
            <a:r>
              <a:rPr kumimoji="1" lang="en-US" altLang="ja-JP"/>
              <a:t>7500</a:t>
            </a:r>
            <a:r>
              <a:rPr kumimoji="1" lang="ja-JP" altLang="en-US"/>
              <a:t>社ほどある。</a:t>
            </a: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46C504EA-4C75-6E75-4BF6-DFA31AA9C31B}"/>
              </a:ext>
            </a:extLst>
          </p:cNvPr>
          <p:cNvSpPr>
            <a:spLocks noGrp="1"/>
          </p:cNvSpPr>
          <p:nvPr>
            <p:ph type="sldNum" sz="quarter" idx="5"/>
          </p:nvPr>
        </p:nvSpPr>
        <p:spPr/>
        <p:txBody>
          <a:bodyPr/>
          <a:lstStyle/>
          <a:p>
            <a:fld id="{7D95702B-A176-47F2-94B3-59C819DD5A0E}" type="slidenum">
              <a:rPr kumimoji="1" lang="ja-JP" altLang="en-US" smtClean="0"/>
              <a:t>145</a:t>
            </a:fld>
            <a:endParaRPr kumimoji="1" lang="ja-JP" altLang="en-US"/>
          </a:p>
        </p:txBody>
      </p:sp>
    </p:spTree>
    <p:extLst>
      <p:ext uri="{BB962C8B-B14F-4D97-AF65-F5344CB8AC3E}">
        <p14:creationId xmlns:p14="http://schemas.microsoft.com/office/powerpoint/2010/main" val="35552034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30277-D653-2CE9-8EDA-23B7BF9D89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2ED500-6283-411A-020C-13CBBD8FD71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A2AC2AC-BB10-CD31-C335-9B51381BC26C}"/>
              </a:ext>
            </a:extLst>
          </p:cNvPr>
          <p:cNvSpPr>
            <a:spLocks noGrp="1"/>
          </p:cNvSpPr>
          <p:nvPr>
            <p:ph type="body" idx="1"/>
          </p:nvPr>
        </p:nvSpPr>
        <p:spPr/>
        <p:txBody>
          <a:bodyPr/>
          <a:lstStyle/>
          <a:p>
            <a:r>
              <a:rPr kumimoji="1" lang="ja-JP" altLang="en-US"/>
              <a:t>目標：</a:t>
            </a:r>
            <a:r>
              <a:rPr kumimoji="1" lang="en-US" altLang="ja-JP"/>
              <a:t>13:51</a:t>
            </a:r>
          </a:p>
          <a:p>
            <a:r>
              <a:rPr kumimoji="1" lang="ja-JP" altLang="en-US"/>
              <a:t>累計：</a:t>
            </a:r>
            <a:r>
              <a:rPr kumimoji="1" lang="en-US" altLang="ja-JP"/>
              <a:t>0:51</a:t>
            </a:r>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endParaRPr kumimoji="1" lang="en-US" altLang="ja-JP"/>
          </a:p>
        </p:txBody>
      </p:sp>
      <p:sp>
        <p:nvSpPr>
          <p:cNvPr id="4" name="スライド番号プレースホルダー 3">
            <a:extLst>
              <a:ext uri="{FF2B5EF4-FFF2-40B4-BE49-F238E27FC236}">
                <a16:creationId xmlns:a16="http://schemas.microsoft.com/office/drawing/2014/main" id="{AF29F9CD-4D4C-A982-F240-707DFD56D25D}"/>
              </a:ext>
            </a:extLst>
          </p:cNvPr>
          <p:cNvSpPr>
            <a:spLocks noGrp="1"/>
          </p:cNvSpPr>
          <p:nvPr>
            <p:ph type="sldNum" sz="quarter" idx="5"/>
          </p:nvPr>
        </p:nvSpPr>
        <p:spPr/>
        <p:txBody>
          <a:bodyPr/>
          <a:lstStyle/>
          <a:p>
            <a:fld id="{7D95702B-A176-47F2-94B3-59C819DD5A0E}" type="slidenum">
              <a:rPr kumimoji="1" lang="ja-JP" altLang="en-US" smtClean="0"/>
              <a:t>146</a:t>
            </a:fld>
            <a:endParaRPr kumimoji="1" lang="ja-JP" altLang="en-US"/>
          </a:p>
        </p:txBody>
      </p:sp>
    </p:spTree>
    <p:extLst>
      <p:ext uri="{BB962C8B-B14F-4D97-AF65-F5344CB8AC3E}">
        <p14:creationId xmlns:p14="http://schemas.microsoft.com/office/powerpoint/2010/main" val="191843135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90D7B-C7C0-F074-F448-A29E1FDD59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85682C8-9924-F3D8-CFD5-D88BAE8DF16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3FABF25-E5A5-49A0-DAEC-96E35D10FDC3}"/>
              </a:ext>
            </a:extLst>
          </p:cNvPr>
          <p:cNvSpPr>
            <a:spLocks noGrp="1"/>
          </p:cNvSpPr>
          <p:nvPr>
            <p:ph type="body" idx="1"/>
          </p:nvPr>
        </p:nvSpPr>
        <p:spPr/>
        <p:txBody>
          <a:bodyPr/>
          <a:lstStyle/>
          <a:p>
            <a:r>
              <a:rPr kumimoji="1" lang="ja-JP" altLang="en-US" dirty="0"/>
              <a:t>目標：</a:t>
            </a:r>
            <a:r>
              <a:rPr kumimoji="1" lang="en-US" altLang="ja-JP" dirty="0"/>
              <a:t>13:52</a:t>
            </a:r>
          </a:p>
          <a:p>
            <a:r>
              <a:rPr kumimoji="1" lang="ja-JP" altLang="en-US" dirty="0"/>
              <a:t>累計：</a:t>
            </a:r>
            <a:r>
              <a:rPr kumimoji="1" lang="en-US" altLang="ja-JP" dirty="0"/>
              <a:t>0:52</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r>
              <a:rPr lang="en-US" altLang="ja-JP" b="0" i="0" dirty="0">
                <a:solidFill>
                  <a:srgbClr val="202124"/>
                </a:solidFill>
                <a:effectLst/>
                <a:latin typeface="Google Sans"/>
              </a:rPr>
              <a:t>ISMS</a:t>
            </a:r>
            <a:r>
              <a:rPr lang="ja-JP" altLang="en-US" b="0" i="0" dirty="0">
                <a:solidFill>
                  <a:srgbClr val="202124"/>
                </a:solidFill>
                <a:effectLst/>
                <a:latin typeface="Google Sans"/>
              </a:rPr>
              <a:t>の有効期間</a:t>
            </a:r>
            <a:r>
              <a:rPr lang="en-US" altLang="ja-JP" b="0" i="0" dirty="0">
                <a:solidFill>
                  <a:srgbClr val="202124"/>
                </a:solidFill>
                <a:effectLst/>
                <a:latin typeface="Google Sans"/>
              </a:rPr>
              <a:t>3</a:t>
            </a:r>
            <a:r>
              <a:rPr lang="ja-JP" altLang="en-US" b="0" i="0" dirty="0">
                <a:solidFill>
                  <a:srgbClr val="202124"/>
                </a:solidFill>
                <a:effectLst/>
                <a:latin typeface="Google Sans"/>
              </a:rPr>
              <a:t>年で、付与された</a:t>
            </a:r>
            <a:r>
              <a:rPr lang="en-US" altLang="ja-JP" b="0" i="0" dirty="0">
                <a:solidFill>
                  <a:srgbClr val="202124"/>
                </a:solidFill>
                <a:effectLst/>
                <a:latin typeface="Google Sans"/>
              </a:rPr>
              <a:t>3</a:t>
            </a:r>
            <a:r>
              <a:rPr lang="ja-JP" altLang="en-US" b="0" i="0" dirty="0">
                <a:solidFill>
                  <a:srgbClr val="202124"/>
                </a:solidFill>
                <a:effectLst/>
                <a:latin typeface="Google Sans"/>
              </a:rPr>
              <a:t>年後が有効期間です。 </a:t>
            </a:r>
            <a:endParaRPr lang="en-US" altLang="ja-JP" b="0" i="0" dirty="0">
              <a:solidFill>
                <a:srgbClr val="202124"/>
              </a:solidFill>
              <a:effectLst/>
              <a:latin typeface="Google Sans"/>
            </a:endParaRPr>
          </a:p>
          <a:p>
            <a:r>
              <a:rPr lang="ja-JP" altLang="en-US" b="0" i="0" dirty="0">
                <a:solidFill>
                  <a:srgbClr val="202124"/>
                </a:solidFill>
                <a:effectLst/>
                <a:latin typeface="Google Sans"/>
              </a:rPr>
              <a:t>その間に、</a:t>
            </a:r>
            <a:r>
              <a:rPr lang="en-US" altLang="ja-JP" b="0" i="0" dirty="0">
                <a:solidFill>
                  <a:srgbClr val="040C28"/>
                </a:solidFill>
                <a:effectLst/>
                <a:latin typeface="Google Sans"/>
              </a:rPr>
              <a:t>1</a:t>
            </a:r>
            <a:r>
              <a:rPr lang="ja-JP" altLang="en-US" b="0" i="0" dirty="0">
                <a:solidFill>
                  <a:srgbClr val="040C28"/>
                </a:solidFill>
                <a:effectLst/>
                <a:latin typeface="Google Sans"/>
              </a:rPr>
              <a:t>年に</a:t>
            </a:r>
            <a:r>
              <a:rPr lang="en-US" altLang="ja-JP" b="0" i="0" dirty="0">
                <a:solidFill>
                  <a:srgbClr val="040C28"/>
                </a:solidFill>
                <a:effectLst/>
                <a:latin typeface="Google Sans"/>
              </a:rPr>
              <a:t>1</a:t>
            </a:r>
            <a:r>
              <a:rPr lang="ja-JP" altLang="en-US" b="0" i="0" dirty="0">
                <a:solidFill>
                  <a:srgbClr val="040C28"/>
                </a:solidFill>
                <a:effectLst/>
                <a:latin typeface="Google Sans"/>
              </a:rPr>
              <a:t>回の維持審査</a:t>
            </a:r>
            <a:r>
              <a:rPr lang="ja-JP" altLang="en-US" b="0" i="0" dirty="0">
                <a:solidFill>
                  <a:srgbClr val="202124"/>
                </a:solidFill>
                <a:effectLst/>
                <a:latin typeface="Google Sans"/>
              </a:rPr>
              <a:t>、</a:t>
            </a:r>
            <a:r>
              <a:rPr lang="en-US" altLang="ja-JP" b="0" i="0" dirty="0">
                <a:solidFill>
                  <a:srgbClr val="202124"/>
                </a:solidFill>
                <a:effectLst/>
                <a:latin typeface="Google Sans"/>
              </a:rPr>
              <a:t>3</a:t>
            </a:r>
            <a:r>
              <a:rPr lang="ja-JP" altLang="en-US" b="0" i="0" dirty="0">
                <a:solidFill>
                  <a:srgbClr val="202124"/>
                </a:solidFill>
                <a:effectLst/>
                <a:latin typeface="Google Sans"/>
              </a:rPr>
              <a:t>年目には更新審査を受ける必要があります。 </a:t>
            </a:r>
            <a:endParaRPr lang="en-US" altLang="ja-JP" b="0" i="0" dirty="0">
              <a:solidFill>
                <a:srgbClr val="202124"/>
              </a:solidFill>
              <a:effectLst/>
              <a:latin typeface="Google Sans"/>
            </a:endParaRPr>
          </a:p>
          <a:p>
            <a:r>
              <a:rPr lang="ja-JP" altLang="en-US" b="0" i="0" dirty="0">
                <a:solidFill>
                  <a:srgbClr val="202124"/>
                </a:solidFill>
                <a:effectLst/>
                <a:latin typeface="Google Sans"/>
              </a:rPr>
              <a:t>初回の認証審査と違って、第一段階、第二段階があるわけではありません。 </a:t>
            </a:r>
            <a:endParaRPr lang="en-US" altLang="ja-JP" b="0" i="0" dirty="0">
              <a:solidFill>
                <a:srgbClr val="202124"/>
              </a:solidFill>
              <a:effectLst/>
              <a:latin typeface="Google Sans"/>
            </a:endParaRPr>
          </a:p>
          <a:p>
            <a:r>
              <a:rPr lang="ja-JP" altLang="en-US" b="0" i="0" dirty="0">
                <a:solidFill>
                  <a:srgbClr val="202124"/>
                </a:solidFill>
                <a:effectLst/>
                <a:latin typeface="Google Sans"/>
              </a:rPr>
              <a:t>初回の時間数に比べて、維持審査は</a:t>
            </a:r>
            <a:r>
              <a:rPr lang="en-US" altLang="ja-JP" b="0" i="0" dirty="0">
                <a:solidFill>
                  <a:srgbClr val="202124"/>
                </a:solidFill>
                <a:effectLst/>
                <a:latin typeface="Google Sans"/>
              </a:rPr>
              <a:t>3</a:t>
            </a:r>
            <a:r>
              <a:rPr lang="ja-JP" altLang="en-US" b="0" i="0" dirty="0">
                <a:solidFill>
                  <a:srgbClr val="202124"/>
                </a:solidFill>
                <a:effectLst/>
                <a:latin typeface="Google Sans"/>
              </a:rPr>
              <a:t>分の</a:t>
            </a:r>
            <a:r>
              <a:rPr lang="en-US" altLang="ja-JP" b="0" i="0" dirty="0">
                <a:solidFill>
                  <a:srgbClr val="202124"/>
                </a:solidFill>
                <a:effectLst/>
                <a:latin typeface="Google Sans"/>
              </a:rPr>
              <a:t>1</a:t>
            </a:r>
            <a:r>
              <a:rPr lang="ja-JP" altLang="en-US" b="0" i="0" dirty="0">
                <a:solidFill>
                  <a:srgbClr val="202124"/>
                </a:solidFill>
                <a:effectLst/>
                <a:latin typeface="Google Sans"/>
              </a:rPr>
              <a:t>くらい、更新審査が</a:t>
            </a:r>
            <a:r>
              <a:rPr lang="en-US" altLang="ja-JP" b="0" i="0" dirty="0">
                <a:solidFill>
                  <a:srgbClr val="202124"/>
                </a:solidFill>
                <a:effectLst/>
                <a:latin typeface="Google Sans"/>
              </a:rPr>
              <a:t>3</a:t>
            </a:r>
            <a:r>
              <a:rPr lang="ja-JP" altLang="en-US" b="0" i="0" dirty="0">
                <a:solidFill>
                  <a:srgbClr val="202124"/>
                </a:solidFill>
                <a:effectLst/>
                <a:latin typeface="Google Sans"/>
              </a:rPr>
              <a:t>分の</a:t>
            </a:r>
            <a:r>
              <a:rPr lang="en-US" altLang="ja-JP" b="0" i="0" dirty="0">
                <a:solidFill>
                  <a:srgbClr val="202124"/>
                </a:solidFill>
                <a:effectLst/>
                <a:latin typeface="Google Sans"/>
              </a:rPr>
              <a:t>2</a:t>
            </a:r>
            <a:r>
              <a:rPr lang="ja-JP" altLang="en-US" b="0" i="0" dirty="0">
                <a:solidFill>
                  <a:srgbClr val="202124"/>
                </a:solidFill>
                <a:effectLst/>
                <a:latin typeface="Google Sans"/>
              </a:rPr>
              <a:t>くらいになります。</a:t>
            </a:r>
            <a:endParaRPr kumimoji="1" lang="en-US" altLang="ja-JP" sz="1200" b="0" dirty="0">
              <a:solidFill>
                <a:schemeClr val="tx1"/>
              </a:solidFill>
            </a:endParaRPr>
          </a:p>
          <a:p>
            <a:endParaRPr kumimoji="1" lang="en-US" altLang="ja-JP" sz="1200" b="0" dirty="0">
              <a:solidFill>
                <a:schemeClr val="tx1"/>
              </a:solidFill>
            </a:endParaRPr>
          </a:p>
          <a:p>
            <a:r>
              <a:rPr kumimoji="1" lang="ja-JP" altLang="en-US" dirty="0"/>
              <a:t>維持審査は、</a:t>
            </a:r>
            <a:r>
              <a:rPr lang="ja-JP" altLang="en-US" b="0" i="0" dirty="0">
                <a:solidFill>
                  <a:srgbClr val="333333"/>
                </a:solidFill>
                <a:effectLst/>
                <a:latin typeface="Meiryo" panose="020B0604030504040204" pitchFamily="50" charset="-128"/>
                <a:ea typeface="Meiryo" panose="020B0604030504040204" pitchFamily="50" charset="-128"/>
              </a:rPr>
              <a:t>認証時に定めた</a:t>
            </a:r>
            <a:r>
              <a:rPr lang="en-US" altLang="ja-JP" b="0" i="0" dirty="0">
                <a:solidFill>
                  <a:srgbClr val="333333"/>
                </a:solidFill>
                <a:effectLst/>
                <a:latin typeface="Meiryo" panose="020B0604030504040204" pitchFamily="50" charset="-128"/>
                <a:ea typeface="Meiryo" panose="020B0604030504040204" pitchFamily="50" charset="-128"/>
              </a:rPr>
              <a:t>ISMS</a:t>
            </a:r>
            <a:r>
              <a:rPr lang="ja-JP" altLang="en-US" b="0" i="0" dirty="0">
                <a:solidFill>
                  <a:srgbClr val="333333"/>
                </a:solidFill>
                <a:effectLst/>
                <a:latin typeface="Meiryo" panose="020B0604030504040204" pitchFamily="50" charset="-128"/>
                <a:ea typeface="Meiryo" panose="020B0604030504040204" pitchFamily="50" charset="-128"/>
              </a:rPr>
              <a:t>の仕組みがちゃんと維持されているか、</a:t>
            </a:r>
            <a:r>
              <a:rPr lang="en-US" altLang="ja-JP" b="0" i="0" dirty="0">
                <a:solidFill>
                  <a:srgbClr val="333333"/>
                </a:solidFill>
                <a:effectLst/>
                <a:latin typeface="Meiryo" panose="020B0604030504040204" pitchFamily="50" charset="-128"/>
                <a:ea typeface="Meiryo" panose="020B0604030504040204" pitchFamily="50" charset="-128"/>
              </a:rPr>
              <a:t>ISMS</a:t>
            </a:r>
            <a:r>
              <a:rPr lang="ja-JP" altLang="en-US" b="0" i="0" dirty="0">
                <a:solidFill>
                  <a:srgbClr val="333333"/>
                </a:solidFill>
                <a:effectLst/>
                <a:latin typeface="Meiryo" panose="020B0604030504040204" pitchFamily="50" charset="-128"/>
                <a:ea typeface="Meiryo" panose="020B0604030504040204" pitchFamily="50" charset="-128"/>
              </a:rPr>
              <a:t>上、要となる活動だけを抜き出して部分的にチェックします。</a:t>
            </a:r>
            <a:endParaRPr lang="en-US" altLang="ja-JP" b="0" i="0" dirty="0">
              <a:solidFill>
                <a:srgbClr val="333333"/>
              </a:solidFill>
              <a:effectLst/>
              <a:latin typeface="Meiryo" panose="020B0604030504040204" pitchFamily="50" charset="-128"/>
              <a:ea typeface="Meiryo" panose="020B0604030504040204" pitchFamily="50" charset="-128"/>
            </a:endParaRPr>
          </a:p>
          <a:p>
            <a:endParaRPr kumimoji="1" lang="en-US" altLang="ja-JP" dirty="0"/>
          </a:p>
          <a:p>
            <a:endParaRPr kumimoji="1" lang="en-US" altLang="ja-JP" dirty="0"/>
          </a:p>
          <a:p>
            <a:r>
              <a:rPr kumimoji="1" lang="en-US" altLang="ja-JP" dirty="0"/>
              <a:t>ISMS</a:t>
            </a:r>
            <a:r>
              <a:rPr kumimoji="1" lang="ja-JP" altLang="en-US" dirty="0"/>
              <a:t>はここまで</a:t>
            </a:r>
            <a:endParaRPr kumimoji="1" lang="en-US" altLang="ja-JP" dirty="0"/>
          </a:p>
          <a:p>
            <a:endParaRPr kumimoji="1" lang="en-US" altLang="ja-JP" dirty="0"/>
          </a:p>
          <a:p>
            <a:r>
              <a:rPr kumimoji="1" lang="en-US" altLang="ja-JP" dirty="0" err="1"/>
              <a:t>EcoVadis</a:t>
            </a:r>
            <a:r>
              <a:rPr kumimoji="1" lang="ja-JP" altLang="en-US" dirty="0"/>
              <a:t>の認証</a:t>
            </a:r>
            <a:endParaRPr kumimoji="1" lang="en-US" altLang="ja-JP" dirty="0"/>
          </a:p>
          <a:p>
            <a:endParaRPr kumimoji="1" lang="en-US" altLang="ja-JP" dirty="0"/>
          </a:p>
          <a:p>
            <a:r>
              <a:rPr lang="en-US" altLang="ja-JP" dirty="0"/>
              <a:t>•</a:t>
            </a:r>
            <a:r>
              <a:rPr lang="ja-JP" altLang="en-US" dirty="0"/>
              <a:t> パリに本社を置く民間企業 </a:t>
            </a:r>
            <a:r>
              <a:rPr lang="en-US" altLang="ja-JP" dirty="0" err="1"/>
              <a:t>EcoVadis</a:t>
            </a:r>
            <a:r>
              <a:rPr lang="en-US" altLang="ja-JP" dirty="0"/>
              <a:t> </a:t>
            </a:r>
            <a:r>
              <a:rPr lang="ja-JP" altLang="en-US" dirty="0"/>
              <a:t>社が提供する、取引先企業の持続可能性（サステナビリティ）パフォーマンスをモニタリングするプラットフォーム </a:t>
            </a:r>
            <a:endParaRPr lang="en-US" altLang="ja-JP" dirty="0"/>
          </a:p>
          <a:p>
            <a:r>
              <a:rPr lang="en-US" altLang="ja-JP" dirty="0"/>
              <a:t>• </a:t>
            </a:r>
            <a:r>
              <a:rPr lang="ja-JP" altLang="en-US" dirty="0"/>
              <a:t>「環境」、「社会（労働環境・人権等）」、「公正な事業活動」、 「サプライチェーン」分野の４つのテーマにかかる</a:t>
            </a:r>
            <a:r>
              <a:rPr lang="en-US" altLang="ja-JP" dirty="0"/>
              <a:t>21</a:t>
            </a:r>
            <a:r>
              <a:rPr lang="ja-JP" altLang="en-US" dirty="0"/>
              <a:t>の基準で企業 の方針、施策、実績についてサプライヤーを評価・管理する </a:t>
            </a:r>
            <a:endParaRPr lang="en-US" altLang="ja-JP" dirty="0"/>
          </a:p>
          <a:p>
            <a:endParaRPr kumimoji="1" lang="en-US" altLang="ja-JP" dirty="0"/>
          </a:p>
          <a:p>
            <a:r>
              <a:rPr lang="en-US" altLang="ja-JP" b="0" i="0" dirty="0" err="1">
                <a:solidFill>
                  <a:srgbClr val="374151"/>
                </a:solidFill>
                <a:effectLst/>
                <a:latin typeface="Söhne"/>
              </a:rPr>
              <a:t>EcoVadis</a:t>
            </a:r>
            <a:r>
              <a:rPr lang="ja-JP" altLang="en-US" b="0" i="0" dirty="0">
                <a:solidFill>
                  <a:srgbClr val="374151"/>
                </a:solidFill>
                <a:effectLst/>
                <a:latin typeface="Söhne"/>
              </a:rPr>
              <a:t>はサプライチェーンにおける持続可能性と社会的責任のリスクを評価することに重点を置いています。一方、</a:t>
            </a:r>
            <a:r>
              <a:rPr lang="en-US" altLang="ja-JP" b="0" i="0" dirty="0">
                <a:solidFill>
                  <a:srgbClr val="374151"/>
                </a:solidFill>
                <a:effectLst/>
                <a:latin typeface="Söhne"/>
              </a:rPr>
              <a:t>ISMS</a:t>
            </a:r>
            <a:r>
              <a:rPr lang="ja-JP" altLang="en-US" b="0" i="0" dirty="0">
                <a:solidFill>
                  <a:srgbClr val="374151"/>
                </a:solidFill>
                <a:effectLst/>
                <a:latin typeface="Söhne"/>
              </a:rPr>
              <a:t>は情報セキュリティリスクの管理と評価に焦点を当てています。</a:t>
            </a:r>
            <a:endParaRPr lang="en-US" altLang="ja-JP" b="0" i="0" dirty="0">
              <a:solidFill>
                <a:srgbClr val="374151"/>
              </a:solidFill>
              <a:effectLst/>
              <a:latin typeface="Söhne"/>
            </a:endParaRPr>
          </a:p>
          <a:p>
            <a:r>
              <a:rPr lang="en-US" altLang="ja-JP" b="0" i="0" dirty="0">
                <a:solidFill>
                  <a:srgbClr val="374151"/>
                </a:solidFill>
                <a:effectLst/>
                <a:latin typeface="Söhne"/>
              </a:rPr>
              <a:t>Societi5.0</a:t>
            </a:r>
            <a:r>
              <a:rPr lang="ja-JP" altLang="en-US" b="0" i="0" dirty="0">
                <a:solidFill>
                  <a:srgbClr val="374151"/>
                </a:solidFill>
                <a:effectLst/>
                <a:latin typeface="Söhne"/>
              </a:rPr>
              <a:t>の社会においては有効性の高い評価であり、</a:t>
            </a:r>
            <a:r>
              <a:rPr lang="en-US" altLang="ja-JP" b="0" i="0" dirty="0" err="1">
                <a:solidFill>
                  <a:srgbClr val="374151"/>
                </a:solidFill>
                <a:effectLst/>
                <a:latin typeface="Söhne"/>
              </a:rPr>
              <a:t>EcoVadis</a:t>
            </a:r>
            <a:r>
              <a:rPr lang="ja-JP" altLang="en-US" b="0" i="0" dirty="0">
                <a:solidFill>
                  <a:srgbClr val="374151"/>
                </a:solidFill>
                <a:effectLst/>
                <a:latin typeface="Söhne"/>
              </a:rPr>
              <a:t>、</a:t>
            </a:r>
            <a:r>
              <a:rPr lang="en-US" altLang="ja-JP" b="0" i="0" dirty="0">
                <a:solidFill>
                  <a:srgbClr val="374151"/>
                </a:solidFill>
                <a:effectLst/>
                <a:latin typeface="Söhne"/>
              </a:rPr>
              <a:t>ISMS</a:t>
            </a:r>
            <a:r>
              <a:rPr lang="ja-JP" altLang="en-US" b="0" i="0" dirty="0">
                <a:solidFill>
                  <a:srgbClr val="374151"/>
                </a:solidFill>
                <a:effectLst/>
                <a:latin typeface="Söhne"/>
              </a:rPr>
              <a:t>、いずれも企業価値を高める認証制度であることは間違いありません。</a:t>
            </a:r>
            <a:endParaRPr lang="en-US" altLang="ja-JP" b="0" i="0" dirty="0">
              <a:solidFill>
                <a:srgbClr val="374151"/>
              </a:solidFill>
              <a:effectLst/>
              <a:latin typeface="Söhne"/>
            </a:endParaRPr>
          </a:p>
          <a:p>
            <a:endParaRPr lang="en-US" altLang="ja-JP" b="0" i="0" dirty="0">
              <a:solidFill>
                <a:srgbClr val="374151"/>
              </a:solidFill>
              <a:effectLst/>
              <a:latin typeface="Söhne"/>
            </a:endParaRPr>
          </a:p>
          <a:p>
            <a:endParaRPr lang="en-US" altLang="ja-JP" b="0"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3DF46309-7256-E36A-F977-0308EFFA3B50}"/>
              </a:ext>
            </a:extLst>
          </p:cNvPr>
          <p:cNvSpPr>
            <a:spLocks noGrp="1"/>
          </p:cNvSpPr>
          <p:nvPr>
            <p:ph type="sldNum" sz="quarter" idx="5"/>
          </p:nvPr>
        </p:nvSpPr>
        <p:spPr/>
        <p:txBody>
          <a:bodyPr/>
          <a:lstStyle/>
          <a:p>
            <a:fld id="{7D95702B-A176-47F2-94B3-59C819DD5A0E}" type="slidenum">
              <a:rPr kumimoji="1" lang="ja-JP" altLang="en-US" smtClean="0"/>
              <a:t>147</a:t>
            </a:fld>
            <a:endParaRPr kumimoji="1" lang="ja-JP" altLang="en-US"/>
          </a:p>
        </p:txBody>
      </p:sp>
    </p:spTree>
    <p:extLst>
      <p:ext uri="{BB962C8B-B14F-4D97-AF65-F5344CB8AC3E}">
        <p14:creationId xmlns:p14="http://schemas.microsoft.com/office/powerpoint/2010/main" val="251930398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8FA75-6581-0406-6D08-C92DE19347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16B3EDF-E493-A20E-2F58-67BB8CF22CE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A236E7B-B57C-8A30-6F54-101B97C1460F}"/>
              </a:ext>
            </a:extLst>
          </p:cNvPr>
          <p:cNvSpPr>
            <a:spLocks noGrp="1"/>
          </p:cNvSpPr>
          <p:nvPr>
            <p:ph type="body" idx="1"/>
          </p:nvPr>
        </p:nvSpPr>
        <p:spPr/>
        <p:txBody>
          <a:bodyPr/>
          <a:lstStyle/>
          <a:p>
            <a:r>
              <a:rPr kumimoji="1" lang="ja-JP" altLang="en-US"/>
              <a:t>再開予定：</a:t>
            </a:r>
            <a:r>
              <a:rPr kumimoji="1" lang="en-US" altLang="ja-JP"/>
              <a:t>13:57</a:t>
            </a:r>
          </a:p>
          <a:p>
            <a:r>
              <a:rPr kumimoji="1" lang="ja-JP" altLang="en-US"/>
              <a:t>目標：</a:t>
            </a:r>
            <a:r>
              <a:rPr kumimoji="1" lang="en-US" altLang="ja-JP"/>
              <a:t>13:59</a:t>
            </a:r>
          </a:p>
          <a:p>
            <a:r>
              <a:rPr kumimoji="1" lang="ja-JP" altLang="en-US"/>
              <a:t>累計：</a:t>
            </a:r>
            <a:r>
              <a:rPr kumimoji="1" lang="en-US" altLang="ja-JP"/>
              <a:t>0:59</a:t>
            </a:r>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r>
              <a:rPr lang="en-US" altLang="ja-JP" b="1" i="0">
                <a:solidFill>
                  <a:srgbClr val="333333"/>
                </a:solidFill>
                <a:effectLst/>
                <a:latin typeface="メイリオ" panose="020B0604030504040204" pitchFamily="50" charset="-128"/>
                <a:ea typeface="メイリオ" panose="020B0604030504040204" pitchFamily="50" charset="-128"/>
              </a:rPr>
              <a:t>NIST</a:t>
            </a:r>
            <a:r>
              <a:rPr lang="ja-JP" altLang="en-US" b="0" i="0">
                <a:solidFill>
                  <a:srgbClr val="333333"/>
                </a:solidFill>
                <a:effectLst/>
                <a:latin typeface="メイリオ" panose="020B0604030504040204" pitchFamily="50" charset="-128"/>
                <a:ea typeface="メイリオ" panose="020B0604030504040204" pitchFamily="50" charset="-128"/>
              </a:rPr>
              <a:t>とは、</a:t>
            </a:r>
            <a:r>
              <a:rPr lang="en-US" altLang="ja-JP" b="1" i="0">
                <a:solidFill>
                  <a:srgbClr val="333333"/>
                </a:solidFill>
                <a:effectLst/>
                <a:latin typeface="メイリオ" panose="020B0604030504040204" pitchFamily="50" charset="-128"/>
                <a:ea typeface="メイリオ" panose="020B0604030504040204" pitchFamily="50" charset="-128"/>
              </a:rPr>
              <a:t>National Institute of Standards and Technology</a:t>
            </a:r>
            <a:r>
              <a:rPr lang="ja-JP" altLang="en-US" b="0" i="0">
                <a:solidFill>
                  <a:srgbClr val="333333"/>
                </a:solidFill>
                <a:effectLst/>
                <a:latin typeface="メイリオ" panose="020B0604030504040204" pitchFamily="50" charset="-128"/>
                <a:ea typeface="メイリオ" panose="020B0604030504040204" pitchFamily="50" charset="-128"/>
              </a:rPr>
              <a:t>の略で</a:t>
            </a:r>
            <a:r>
              <a:rPr lang="ja-JP" altLang="en-US" b="1" i="0">
                <a:solidFill>
                  <a:srgbClr val="333333"/>
                </a:solidFill>
                <a:effectLst/>
                <a:latin typeface="メイリオ" panose="020B0604030504040204" pitchFamily="50" charset="-128"/>
                <a:ea typeface="メイリオ" panose="020B0604030504040204" pitchFamily="50" charset="-128"/>
              </a:rPr>
              <a:t>「米国国立標準技術研究所」</a:t>
            </a:r>
            <a:r>
              <a:rPr lang="ja-JP" altLang="en-US" b="0" i="0">
                <a:solidFill>
                  <a:srgbClr val="333333"/>
                </a:solidFill>
                <a:effectLst/>
                <a:latin typeface="メイリオ" panose="020B0604030504040204" pitchFamily="50" charset="-128"/>
                <a:ea typeface="メイリオ" panose="020B0604030504040204" pitchFamily="50" charset="-128"/>
              </a:rPr>
              <a:t>という。</a:t>
            </a:r>
            <a:endParaRPr lang="en-US" altLang="ja-JP" b="0" i="0">
              <a:solidFill>
                <a:srgbClr val="333333"/>
              </a:solidFill>
              <a:effectLst/>
              <a:latin typeface="メイリオ" panose="020B0604030504040204" pitchFamily="50" charset="-128"/>
              <a:ea typeface="メイリオ" panose="020B0604030504040204" pitchFamily="50" charset="-128"/>
            </a:endParaRPr>
          </a:p>
          <a:p>
            <a:endParaRPr lang="en-US" altLang="ja-JP" b="0" i="0">
              <a:solidFill>
                <a:srgbClr val="333333"/>
              </a:solidFill>
              <a:effectLst/>
              <a:latin typeface="メイリオ" panose="020B0604030504040204" pitchFamily="50" charset="-128"/>
              <a:ea typeface="メイリオ" panose="020B0604030504040204" pitchFamily="50" charset="-128"/>
            </a:endParaRPr>
          </a:p>
          <a:p>
            <a:r>
              <a:rPr lang="en-US" altLang="ja-JP" b="0" i="0">
                <a:solidFill>
                  <a:srgbClr val="333333"/>
                </a:solidFill>
                <a:effectLst/>
                <a:latin typeface="メイリオ" panose="020B0604030504040204" pitchFamily="50" charset="-128"/>
                <a:ea typeface="メイリオ" panose="020B0604030504040204" pitchFamily="50" charset="-128"/>
              </a:rPr>
              <a:t>NISC</a:t>
            </a:r>
            <a:r>
              <a:rPr lang="ja-JP" altLang="en-US" b="0" i="0">
                <a:solidFill>
                  <a:srgbClr val="333333"/>
                </a:solidFill>
                <a:effectLst/>
                <a:latin typeface="メイリオ" panose="020B0604030504040204" pitchFamily="50" charset="-128"/>
                <a:ea typeface="メイリオ" panose="020B0604030504040204" pitchFamily="50" charset="-128"/>
              </a:rPr>
              <a:t>は内閣サイバーセキュリティセンター　全く別物です。</a:t>
            </a:r>
            <a:endParaRPr lang="en-US" altLang="ja-JP" b="0" i="0">
              <a:solidFill>
                <a:srgbClr val="333333"/>
              </a:solidFill>
              <a:effectLst/>
              <a:latin typeface="メイリオ" panose="020B0604030504040204" pitchFamily="50" charset="-128"/>
              <a:ea typeface="メイリオ" panose="020B0604030504040204" pitchFamily="50" charset="-128"/>
            </a:endParaRPr>
          </a:p>
          <a:p>
            <a:endParaRPr lang="en-US" altLang="ja-JP" b="0" i="0">
              <a:solidFill>
                <a:srgbClr val="333333"/>
              </a:solidFill>
              <a:effectLst/>
              <a:latin typeface="メイリオ" panose="020B0604030504040204" pitchFamily="50" charset="-128"/>
              <a:ea typeface="メイリオ" panose="020B0604030504040204" pitchFamily="50" charset="-128"/>
            </a:endParaRPr>
          </a:p>
          <a:p>
            <a:r>
              <a:rPr kumimoji="1" lang="en-US" altLang="ja-JP"/>
              <a:t>CSF</a:t>
            </a:r>
            <a:r>
              <a:rPr kumimoji="1" lang="ja-JP" altLang="en-US"/>
              <a:t>と</a:t>
            </a:r>
            <a:r>
              <a:rPr kumimoji="1" lang="en-US" altLang="ja-JP"/>
              <a:t>ISMS</a:t>
            </a:r>
            <a:r>
              <a:rPr kumimoji="1" lang="ja-JP" altLang="en-US"/>
              <a:t>の関係性について</a:t>
            </a:r>
            <a:endParaRPr kumimoji="1" lang="en-US" altLang="ja-JP"/>
          </a:p>
          <a:p>
            <a:endParaRPr kumimoji="1" lang="en-US" altLang="ja-JP"/>
          </a:p>
          <a:p>
            <a:pPr marL="171450" indent="-171450">
              <a:buFont typeface="Arial" panose="020B0604020202020204" pitchFamily="34" charset="0"/>
              <a:buChar char="•"/>
            </a:pPr>
            <a:r>
              <a:rPr lang="en-US" altLang="ja-JP" sz="1200">
                <a:solidFill>
                  <a:srgbClr val="374151"/>
                </a:solidFill>
                <a:latin typeface="メイリオ" panose="020B0604030504040204" pitchFamily="50" charset="-128"/>
                <a:ea typeface="メイリオ" panose="020B0604030504040204" pitchFamily="50" charset="-128"/>
              </a:rPr>
              <a:t>CSF</a:t>
            </a:r>
            <a:r>
              <a:rPr lang="ja-JP" altLang="en-US" sz="1200">
                <a:solidFill>
                  <a:srgbClr val="374151"/>
                </a:solidFill>
                <a:latin typeface="メイリオ" panose="020B0604030504040204" pitchFamily="50" charset="-128"/>
                <a:ea typeface="メイリオ" panose="020B0604030504040204" pitchFamily="50" charset="-128"/>
              </a:rPr>
              <a:t>は</a:t>
            </a:r>
            <a:r>
              <a:rPr lang="en-US" altLang="ja-JP" sz="1200">
                <a:solidFill>
                  <a:srgbClr val="374151"/>
                </a:solidFill>
                <a:latin typeface="メイリオ" panose="020B0604030504040204" pitchFamily="50" charset="-128"/>
                <a:ea typeface="メイリオ" panose="020B0604030504040204" pitchFamily="50" charset="-128"/>
              </a:rPr>
              <a:t>NIST</a:t>
            </a:r>
            <a:r>
              <a:rPr lang="ja-JP" altLang="en-US" sz="1200">
                <a:solidFill>
                  <a:srgbClr val="374151"/>
                </a:solidFill>
                <a:latin typeface="メイリオ" panose="020B0604030504040204" pitchFamily="50" charset="-128"/>
                <a:ea typeface="メイリオ" panose="020B0604030504040204" pitchFamily="50" charset="-128"/>
              </a:rPr>
              <a:t>が作成したサイバー攻撃対策のフレームワーク。</a:t>
            </a:r>
            <a:br>
              <a:rPr lang="en-US" altLang="ja-JP" sz="1200">
                <a:solidFill>
                  <a:srgbClr val="374151"/>
                </a:solidFill>
                <a:latin typeface="メイリオ" panose="020B0604030504040204" pitchFamily="50" charset="-128"/>
                <a:ea typeface="メイリオ" panose="020B0604030504040204" pitchFamily="50" charset="-128"/>
              </a:rPr>
            </a:br>
            <a:endParaRPr lang="ja-JP" altLang="en-US" sz="120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a:solidFill>
                  <a:srgbClr val="374151"/>
                </a:solidFill>
                <a:latin typeface="メイリオ" panose="020B0604030504040204" pitchFamily="50" charset="-128"/>
                <a:ea typeface="メイリオ" panose="020B0604030504040204" pitchFamily="50" charset="-128"/>
              </a:rPr>
              <a:t>防御だけでなく、検知・対応・復旧のインシデント対応が含まれる。</a:t>
            </a:r>
            <a:br>
              <a:rPr lang="en-US" altLang="ja-JP" sz="1200">
                <a:solidFill>
                  <a:srgbClr val="374151"/>
                </a:solidFill>
                <a:latin typeface="メイリオ" panose="020B0604030504040204" pitchFamily="50" charset="-128"/>
                <a:ea typeface="メイリオ" panose="020B0604030504040204" pitchFamily="50" charset="-128"/>
              </a:rPr>
            </a:br>
            <a:endParaRPr lang="ja-JP" altLang="en-US" sz="120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a:solidFill>
                  <a:srgbClr val="374151"/>
                </a:solidFill>
                <a:latin typeface="メイリオ" panose="020B0604030504040204" pitchFamily="50" charset="-128"/>
                <a:ea typeface="メイリオ" panose="020B0604030504040204" pitchFamily="50" charset="-128"/>
              </a:rPr>
              <a:t>要求事項は汎用的で、多様な企業に適用可能。</a:t>
            </a:r>
            <a:br>
              <a:rPr lang="en-US" altLang="ja-JP" sz="1200">
                <a:solidFill>
                  <a:srgbClr val="374151"/>
                </a:solidFill>
                <a:latin typeface="メイリオ" panose="020B0604030504040204" pitchFamily="50" charset="-128"/>
                <a:ea typeface="メイリオ" panose="020B0604030504040204" pitchFamily="50" charset="-128"/>
              </a:rPr>
            </a:br>
            <a:endParaRPr lang="ja-JP" altLang="en-US" sz="1200">
              <a:solidFill>
                <a:srgbClr val="374151"/>
              </a:solidFill>
              <a:latin typeface="メイリオ" panose="020B0604030504040204" pitchFamily="50" charset="-128"/>
              <a:ea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200">
                <a:solidFill>
                  <a:srgbClr val="374151"/>
                </a:solidFill>
                <a:latin typeface="メイリオ" panose="020B0604030504040204" pitchFamily="50" charset="-128"/>
                <a:ea typeface="メイリオ" panose="020B0604030504040204" pitchFamily="50" charset="-128"/>
              </a:rPr>
              <a:t>指示書やノウハウ集ではない。</a:t>
            </a:r>
            <a:br>
              <a:rPr lang="en-US" altLang="ja-JP" sz="1200">
                <a:solidFill>
                  <a:srgbClr val="374151"/>
                </a:solidFill>
                <a:latin typeface="メイリオ" panose="020B0604030504040204" pitchFamily="50" charset="-128"/>
                <a:ea typeface="メイリオ" panose="020B0604030504040204" pitchFamily="50" charset="-128"/>
              </a:rPr>
            </a:br>
            <a:r>
              <a:rPr lang="en-US" altLang="ja-JP" b="0" i="0">
                <a:solidFill>
                  <a:srgbClr val="374151"/>
                </a:solidFill>
                <a:effectLst/>
                <a:latin typeface="Söhne"/>
              </a:rPr>
              <a:t>NIST</a:t>
            </a:r>
            <a:r>
              <a:rPr lang="ja-JP" altLang="en-US" b="0" i="0">
                <a:solidFill>
                  <a:srgbClr val="374151"/>
                </a:solidFill>
                <a:effectLst/>
                <a:latin typeface="Söhne"/>
              </a:rPr>
              <a:t>の</a:t>
            </a:r>
            <a:r>
              <a:rPr lang="en-US" altLang="ja-JP" b="0" i="0">
                <a:solidFill>
                  <a:srgbClr val="374151"/>
                </a:solidFill>
                <a:effectLst/>
                <a:latin typeface="Söhne"/>
              </a:rPr>
              <a:t>CSF</a:t>
            </a:r>
            <a:r>
              <a:rPr lang="ja-JP" altLang="en-US" b="0" i="0">
                <a:solidFill>
                  <a:srgbClr val="374151"/>
                </a:solidFill>
                <a:effectLst/>
                <a:latin typeface="Söhne"/>
              </a:rPr>
              <a:t>は指示書やノウハウ集ではなく、より高いレベルでの原則と構造を提供しているため、このように言われています。</a:t>
            </a:r>
            <a:endParaRPr lang="en-US" altLang="ja-JP" b="0" i="0">
              <a:solidFill>
                <a:srgbClr val="374151"/>
              </a:solidFill>
              <a:effectLst/>
              <a:latin typeface="Söhne"/>
            </a:endParaRPr>
          </a:p>
          <a:p>
            <a:pPr marL="171450" indent="-171450">
              <a:buFont typeface="Arial" panose="020B0604020202020204" pitchFamily="34" charset="0"/>
              <a:buChar char="•"/>
            </a:pPr>
            <a:endParaRPr lang="ja-JP" altLang="en-US" sz="120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a:solidFill>
                  <a:srgbClr val="374151"/>
                </a:solidFill>
                <a:latin typeface="メイリオ" panose="020B0604030504040204" pitchFamily="50" charset="-128"/>
                <a:ea typeface="メイリオ" panose="020B0604030504040204" pitchFamily="50" charset="-128"/>
              </a:rPr>
              <a:t>利用方法は実施する組織に委ねられている。</a:t>
            </a:r>
            <a:br>
              <a:rPr lang="en-US" altLang="ja-JP" sz="1200">
                <a:solidFill>
                  <a:srgbClr val="374151"/>
                </a:solidFill>
                <a:latin typeface="メイリオ" panose="020B0604030504040204" pitchFamily="50" charset="-128"/>
                <a:ea typeface="メイリオ" panose="020B0604030504040204" pitchFamily="50" charset="-128"/>
              </a:rPr>
            </a:br>
            <a:endParaRPr lang="ja-JP" altLang="en-US" sz="120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en-US" altLang="ja-JP" sz="1200">
                <a:solidFill>
                  <a:srgbClr val="374151"/>
                </a:solidFill>
                <a:latin typeface="メイリオ" panose="020B0604030504040204" pitchFamily="50" charset="-128"/>
                <a:ea typeface="メイリオ" panose="020B0604030504040204" pitchFamily="50" charset="-128"/>
              </a:rPr>
              <a:t>CSF</a:t>
            </a:r>
            <a:r>
              <a:rPr lang="ja-JP" altLang="en-US" sz="1200">
                <a:solidFill>
                  <a:srgbClr val="374151"/>
                </a:solidFill>
                <a:latin typeface="メイリオ" panose="020B0604030504040204" pitchFamily="50" charset="-128"/>
                <a:ea typeface="メイリオ" panose="020B0604030504040204" pitchFamily="50" charset="-128"/>
              </a:rPr>
              <a:t>を理解し、サイバーセキュリティ対策の検討が必要。</a:t>
            </a:r>
          </a:p>
          <a:p>
            <a:endParaRPr kumimoji="1" lang="en-US" altLang="ja-JP"/>
          </a:p>
        </p:txBody>
      </p:sp>
      <p:sp>
        <p:nvSpPr>
          <p:cNvPr id="4" name="スライド番号プレースホルダー 3">
            <a:extLst>
              <a:ext uri="{FF2B5EF4-FFF2-40B4-BE49-F238E27FC236}">
                <a16:creationId xmlns:a16="http://schemas.microsoft.com/office/drawing/2014/main" id="{49A6A88C-8887-6A41-9780-BFD71FECD427}"/>
              </a:ext>
            </a:extLst>
          </p:cNvPr>
          <p:cNvSpPr>
            <a:spLocks noGrp="1"/>
          </p:cNvSpPr>
          <p:nvPr>
            <p:ph type="sldNum" sz="quarter" idx="5"/>
          </p:nvPr>
        </p:nvSpPr>
        <p:spPr/>
        <p:txBody>
          <a:bodyPr/>
          <a:lstStyle/>
          <a:p>
            <a:fld id="{7D95702B-A176-47F2-94B3-59C819DD5A0E}" type="slidenum">
              <a:rPr kumimoji="1" lang="ja-JP" altLang="en-US" smtClean="0"/>
              <a:t>148</a:t>
            </a:fld>
            <a:endParaRPr kumimoji="1" lang="ja-JP" altLang="en-US"/>
          </a:p>
        </p:txBody>
      </p:sp>
    </p:spTree>
    <p:extLst>
      <p:ext uri="{BB962C8B-B14F-4D97-AF65-F5344CB8AC3E}">
        <p14:creationId xmlns:p14="http://schemas.microsoft.com/office/powerpoint/2010/main" val="99197459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80A4E-4014-D936-F393-4C1359350A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4E7834-8E0F-F987-69C6-D397B41B14D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FBCC536-DBFC-7B1E-53FB-2FA72C7946BB}"/>
              </a:ext>
            </a:extLst>
          </p:cNvPr>
          <p:cNvSpPr>
            <a:spLocks noGrp="1"/>
          </p:cNvSpPr>
          <p:nvPr>
            <p:ph type="body" idx="1"/>
          </p:nvPr>
        </p:nvSpPr>
        <p:spPr/>
        <p:txBody>
          <a:bodyPr/>
          <a:lstStyle/>
          <a:p>
            <a:r>
              <a:rPr kumimoji="1" lang="ja-JP" altLang="en-US" dirty="0"/>
              <a:t>目標：</a:t>
            </a:r>
            <a:r>
              <a:rPr kumimoji="1" lang="en-US" altLang="ja-JP" dirty="0"/>
              <a:t>14:01</a:t>
            </a:r>
          </a:p>
          <a:p>
            <a:r>
              <a:rPr kumimoji="1" lang="ja-JP" altLang="en-US" dirty="0"/>
              <a:t>累計：</a:t>
            </a:r>
            <a:r>
              <a:rPr kumimoji="1" lang="en-US" altLang="ja-JP" dirty="0"/>
              <a:t>1:01</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mn-ea"/>
              </a:rPr>
              <a:t>コア</a:t>
            </a:r>
            <a:endParaRPr kumimoji="1" lang="en-US" altLang="ja-JP" sz="120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rPr>
              <a:t>すべての重要インフラ分野に共通するサイバーセキュリティ対策、期待される成果、適用可能な参考情報を定義したもの。</a:t>
            </a:r>
            <a:endParaRPr kumimoji="1" lang="en-US" altLang="ja-JP" sz="120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rPr>
              <a:t>「識別」「防御」「検知」「対応」「復旧」の</a:t>
            </a:r>
            <a:r>
              <a:rPr kumimoji="1" lang="en-US" altLang="ja-JP" sz="1200" dirty="0">
                <a:solidFill>
                  <a:schemeClr val="tx1"/>
                </a:solidFill>
                <a:latin typeface="+mn-ea"/>
              </a:rPr>
              <a:t>5</a:t>
            </a:r>
            <a:r>
              <a:rPr kumimoji="1" lang="ja-JP" altLang="en-US" sz="1200" dirty="0">
                <a:solidFill>
                  <a:schemeClr val="tx1"/>
                </a:solidFill>
                <a:latin typeface="+mn-ea"/>
              </a:rPr>
              <a:t>つの機能に分類される。各機能の下には複数のカテゴリが存在し、各カテゴリはそれぞれ複数のサブカテゴリを有する。 </a:t>
            </a:r>
            <a:endParaRPr kumimoji="1" lang="ja-JP" altLang="en-US" sz="1200" b="0" i="0" kern="1200" dirty="0">
              <a:solidFill>
                <a:schemeClr val="dk1"/>
              </a:solidFill>
              <a:effectLst/>
              <a:latin typeface="+mn-ea"/>
              <a:ea typeface="+mn-ea"/>
              <a:cs typeface="+mn-cs"/>
            </a:endParaRPr>
          </a:p>
          <a:p>
            <a:endParaRPr kumimoji="1" lang="en-US" altLang="ja-JP" sz="1200" dirty="0">
              <a:solidFill>
                <a:schemeClr val="tx1"/>
              </a:solidFill>
              <a:latin typeface="+mn-ea"/>
            </a:endParaRPr>
          </a:p>
          <a:p>
            <a:r>
              <a:rPr kumimoji="1" lang="ja-JP" altLang="en-US" sz="1200" dirty="0">
                <a:solidFill>
                  <a:schemeClr val="tx1"/>
                </a:solidFill>
                <a:latin typeface="+mn-ea"/>
              </a:rPr>
              <a:t>ティア</a:t>
            </a:r>
            <a:endParaRPr kumimoji="1" lang="en-US" altLang="ja-JP" sz="120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rPr>
              <a:t>組織におけるサイバーセキュリティリスクへの対応状況を評価する際の指標を定義したもの。</a:t>
            </a:r>
            <a:endParaRPr kumimoji="1" lang="en-US" altLang="ja-JP" sz="120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rPr>
              <a:t>指標は</a:t>
            </a:r>
            <a:r>
              <a:rPr kumimoji="1" lang="en-US" altLang="ja-JP" sz="1200" dirty="0">
                <a:solidFill>
                  <a:schemeClr val="tx1"/>
                </a:solidFill>
                <a:latin typeface="+mn-ea"/>
              </a:rPr>
              <a:t>4</a:t>
            </a:r>
            <a:r>
              <a:rPr kumimoji="1" lang="ja-JP" altLang="en-US" sz="1200" dirty="0">
                <a:solidFill>
                  <a:schemeClr val="tx1"/>
                </a:solidFill>
                <a:latin typeface="+mn-ea"/>
              </a:rPr>
              <a:t>段階あり、</a:t>
            </a:r>
            <a:endParaRPr kumimoji="1" lang="en-US" altLang="ja-JP" sz="120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rPr>
              <a:t>プロファイル</a:t>
            </a:r>
            <a:endParaRPr kumimoji="1" lang="en-US" altLang="ja-JP" sz="120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rPr>
              <a:t>フレームワークのカテゴリおよびサブカテゴリに基づき、サイバーセキュリティリスクに対する期待される効果を現すもの。</a:t>
            </a:r>
            <a:endParaRPr kumimoji="1" lang="en-US" altLang="ja-JP" sz="120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dirty="0">
                <a:solidFill>
                  <a:schemeClr val="tx1"/>
                </a:solidFill>
                <a:latin typeface="+mn-ea"/>
              </a:rPr>
              <a:t>サイバーセキュリティリスクへの対応状況として、「あるべき姿」と「現在の姿」をまとめたもの。</a:t>
            </a:r>
            <a:endParaRPr kumimoji="1" lang="en-US" altLang="ja-JP" sz="1200" dirty="0">
              <a:solidFill>
                <a:schemeClr val="tx1"/>
              </a:solidFill>
              <a:latin typeface="+mn-ea"/>
            </a:endParaRPr>
          </a:p>
        </p:txBody>
      </p:sp>
      <p:sp>
        <p:nvSpPr>
          <p:cNvPr id="4" name="スライド番号プレースホルダー 3">
            <a:extLst>
              <a:ext uri="{FF2B5EF4-FFF2-40B4-BE49-F238E27FC236}">
                <a16:creationId xmlns:a16="http://schemas.microsoft.com/office/drawing/2014/main" id="{9FE92B93-7893-40F8-7789-5BBED8D6E64F}"/>
              </a:ext>
            </a:extLst>
          </p:cNvPr>
          <p:cNvSpPr>
            <a:spLocks noGrp="1"/>
          </p:cNvSpPr>
          <p:nvPr>
            <p:ph type="sldNum" sz="quarter" idx="5"/>
          </p:nvPr>
        </p:nvSpPr>
        <p:spPr/>
        <p:txBody>
          <a:bodyPr/>
          <a:lstStyle/>
          <a:p>
            <a:fld id="{7D95702B-A176-47F2-94B3-59C819DD5A0E}" type="slidenum">
              <a:rPr kumimoji="1" lang="ja-JP" altLang="en-US" smtClean="0"/>
              <a:t>149</a:t>
            </a:fld>
            <a:endParaRPr kumimoji="1" lang="ja-JP" altLang="en-US"/>
          </a:p>
        </p:txBody>
      </p:sp>
    </p:spTree>
    <p:extLst>
      <p:ext uri="{BB962C8B-B14F-4D97-AF65-F5344CB8AC3E}">
        <p14:creationId xmlns:p14="http://schemas.microsoft.com/office/powerpoint/2010/main" val="304357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13:55</a:t>
            </a:r>
          </a:p>
          <a:p>
            <a:r>
              <a:rPr kumimoji="1" lang="ja-JP" altLang="en-US"/>
              <a:t>累積時間：</a:t>
            </a:r>
            <a:r>
              <a:rPr kumimoji="1" lang="en-US" altLang="ja-JP"/>
              <a:t>00:55</a:t>
            </a:r>
          </a:p>
          <a:p>
            <a:endParaRPr kumimoji="1" lang="en-US" altLang="ja-JP"/>
          </a:p>
          <a:p>
            <a:r>
              <a:rPr kumimoji="1" lang="ja-JP" altLang="en-US"/>
              <a:t>攻撃の糸口を</a:t>
            </a:r>
            <a:r>
              <a:rPr kumimoji="1" lang="en-US" altLang="ja-JP"/>
              <a:t>5</a:t>
            </a:r>
            <a:r>
              <a:rPr kumimoji="1" lang="ja-JP" altLang="en-US"/>
              <a:t>つに分類し、それに該当する対策を「情報セキュリティ対策の基本」としている。</a:t>
            </a:r>
            <a:endParaRPr kumimoji="1" lang="en-US" altLang="ja-JP"/>
          </a:p>
          <a:p>
            <a:r>
              <a:rPr kumimoji="1" lang="ja-JP" altLang="en-US"/>
              <a:t>「攻撃の糸口」に変化がない限り、「情報セキュリティ対策の基本」による効果が期待できるので、これを意識して継続的に対策を行うことで、被害にあうリスクを低減できる。</a:t>
            </a:r>
            <a:endParaRPr kumimoji="1" lang="en-US" altLang="ja-JP"/>
          </a:p>
          <a:p>
            <a:endParaRPr kumimoji="1" lang="en-US" altLang="ja-JP"/>
          </a:p>
          <a:p>
            <a:r>
              <a:rPr kumimoji="1" lang="ja-JP" altLang="en-US"/>
              <a:t>また、クラウドサービスの利用の際は、緑の表「対策の基本＋</a:t>
            </a:r>
            <a:r>
              <a:rPr kumimoji="1" lang="en-US" altLang="ja-JP"/>
              <a:t>α</a:t>
            </a:r>
            <a:r>
              <a:rPr kumimoji="1" lang="ja-JP" altLang="en-US"/>
              <a:t>」を行うことで、被害にあう可能性を低減できる。</a:t>
            </a:r>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15</a:t>
            </a:fld>
            <a:endParaRPr kumimoji="1" lang="ja-JP" altLang="en-US"/>
          </a:p>
        </p:txBody>
      </p:sp>
    </p:spTree>
    <p:extLst>
      <p:ext uri="{BB962C8B-B14F-4D97-AF65-F5344CB8AC3E}">
        <p14:creationId xmlns:p14="http://schemas.microsoft.com/office/powerpoint/2010/main" val="387936882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FDCDD-A766-D2AA-C40E-3E760E9586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CDAD35-9876-563E-7BA4-5B78934CA60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AFD7303-A42E-D6F5-E1B1-C4AE65236F0F}"/>
              </a:ext>
            </a:extLst>
          </p:cNvPr>
          <p:cNvSpPr>
            <a:spLocks noGrp="1"/>
          </p:cNvSpPr>
          <p:nvPr>
            <p:ph type="body" idx="1"/>
          </p:nvPr>
        </p:nvSpPr>
        <p:spPr/>
        <p:txBody>
          <a:bodyPr/>
          <a:lstStyle/>
          <a:p>
            <a:r>
              <a:rPr kumimoji="1" lang="ja-JP" altLang="en-US"/>
              <a:t>目標：</a:t>
            </a:r>
            <a:r>
              <a:rPr kumimoji="1" lang="en-US" altLang="ja-JP"/>
              <a:t>14:03</a:t>
            </a:r>
          </a:p>
          <a:p>
            <a:r>
              <a:rPr kumimoji="1" lang="ja-JP" altLang="en-US"/>
              <a:t>累計：</a:t>
            </a:r>
            <a:r>
              <a:rPr kumimoji="1" lang="en-US" altLang="ja-JP"/>
              <a:t>1:03</a:t>
            </a:r>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a:solidFill>
                  <a:schemeClr val="tx1"/>
                </a:solidFill>
                <a:latin typeface="+mn-ea"/>
                <a:ea typeface="+mn-ea"/>
              </a:rPr>
              <a:t>　コアとは、業種・業態や企業規模に依存しない共通のサイバーセキュリティ対策の一覧を定義したものです。 「識別」「防御」「検知」「対応」「復旧」の</a:t>
            </a:r>
            <a:r>
              <a:rPr kumimoji="1" lang="en-US" altLang="ja-JP" sz="1200" b="0">
                <a:solidFill>
                  <a:schemeClr val="tx1"/>
                </a:solidFill>
                <a:latin typeface="+mn-ea"/>
                <a:ea typeface="+mn-ea"/>
              </a:rPr>
              <a:t>5</a:t>
            </a:r>
            <a:r>
              <a:rPr kumimoji="1" lang="ja-JP" altLang="en-US" sz="1200" b="0">
                <a:solidFill>
                  <a:schemeClr val="tx1"/>
                </a:solidFill>
                <a:latin typeface="+mn-ea"/>
                <a:ea typeface="+mn-ea"/>
              </a:rPr>
              <a:t>つの機能に分類され、各機能の下には複数のカテゴリが存在し、合計</a:t>
            </a:r>
            <a:r>
              <a:rPr kumimoji="1" lang="en-US" altLang="ja-JP" sz="1200" b="0">
                <a:solidFill>
                  <a:schemeClr val="tx1"/>
                </a:solidFill>
                <a:latin typeface="+mn-ea"/>
                <a:ea typeface="+mn-ea"/>
              </a:rPr>
              <a:t>23</a:t>
            </a:r>
            <a:r>
              <a:rPr kumimoji="1" lang="ja-JP" altLang="en-US" sz="1200" b="0">
                <a:solidFill>
                  <a:schemeClr val="tx1"/>
                </a:solidFill>
                <a:latin typeface="+mn-ea"/>
                <a:ea typeface="+mn-ea"/>
              </a:rPr>
              <a:t>個あります。また、各カテゴリにはそれぞれ複数のサブカテゴリが存在しており、</a:t>
            </a:r>
            <a:r>
              <a:rPr kumimoji="1" lang="ja-JP" altLang="en-US" sz="1200" b="0">
                <a:solidFill>
                  <a:schemeClr val="tx1"/>
                </a:solidFill>
              </a:rPr>
              <a:t>サブカテゴリは合計で</a:t>
            </a:r>
            <a:r>
              <a:rPr kumimoji="1" lang="en-US" altLang="ja-JP" sz="1200" b="0">
                <a:solidFill>
                  <a:schemeClr val="tx1"/>
                </a:solidFill>
              </a:rPr>
              <a:t>108</a:t>
            </a:r>
            <a:r>
              <a:rPr kumimoji="1" lang="ja-JP" altLang="en-US" sz="1200" b="0">
                <a:solidFill>
                  <a:schemeClr val="tx1"/>
                </a:solidFill>
              </a:rPr>
              <a:t>個あります</a:t>
            </a:r>
            <a:r>
              <a:rPr kumimoji="1" lang="ja-JP" altLang="en-US" sz="1200" b="0">
                <a:solidFill>
                  <a:schemeClr val="tx1"/>
                </a:solidFill>
                <a:latin typeface="+mn-ea"/>
                <a:ea typeface="+mn-ea"/>
              </a:rPr>
              <a:t>。</a:t>
            </a:r>
            <a:endParaRPr kumimoji="1" lang="en-US" altLang="ja-JP" sz="1050" b="0">
              <a:solidFill>
                <a:schemeClr val="tx1"/>
              </a:solidFill>
              <a:latin typeface="+mn-ea"/>
              <a:ea typeface="+mn-ea"/>
            </a:endParaRPr>
          </a:p>
          <a:p>
            <a:endParaRPr kumimoji="1" lang="en-US" altLang="ja-JP"/>
          </a:p>
          <a:p>
            <a:endParaRPr kumimoji="1" lang="en-US" altLang="ja-JP"/>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1857F8A9-FC3C-A696-D06B-7755564C230F}"/>
              </a:ext>
            </a:extLst>
          </p:cNvPr>
          <p:cNvSpPr>
            <a:spLocks noGrp="1"/>
          </p:cNvSpPr>
          <p:nvPr>
            <p:ph type="sldNum" sz="quarter" idx="5"/>
          </p:nvPr>
        </p:nvSpPr>
        <p:spPr/>
        <p:txBody>
          <a:bodyPr/>
          <a:lstStyle/>
          <a:p>
            <a:fld id="{7D95702B-A176-47F2-94B3-59C819DD5A0E}" type="slidenum">
              <a:rPr kumimoji="1" lang="ja-JP" altLang="en-US" smtClean="0"/>
              <a:t>150</a:t>
            </a:fld>
            <a:endParaRPr kumimoji="1" lang="ja-JP" altLang="en-US"/>
          </a:p>
        </p:txBody>
      </p:sp>
    </p:spTree>
    <p:extLst>
      <p:ext uri="{BB962C8B-B14F-4D97-AF65-F5344CB8AC3E}">
        <p14:creationId xmlns:p14="http://schemas.microsoft.com/office/powerpoint/2010/main" val="240898764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66375-C61E-5546-D428-F4206B990E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DD9B6C-D309-D0B2-2440-2BB9E634FDB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374AC8F-5178-B313-3E11-4BF25AAD4DDD}"/>
              </a:ext>
            </a:extLst>
          </p:cNvPr>
          <p:cNvSpPr>
            <a:spLocks noGrp="1"/>
          </p:cNvSpPr>
          <p:nvPr>
            <p:ph type="body" idx="1"/>
          </p:nvPr>
        </p:nvSpPr>
        <p:spPr/>
        <p:txBody>
          <a:bodyPr/>
          <a:lstStyle/>
          <a:p>
            <a:r>
              <a:rPr kumimoji="1" lang="ja-JP" altLang="en-US" dirty="0"/>
              <a:t>目標：</a:t>
            </a:r>
            <a:r>
              <a:rPr kumimoji="1" lang="en-US" altLang="ja-JP" dirty="0"/>
              <a:t>14:05</a:t>
            </a:r>
          </a:p>
          <a:p>
            <a:r>
              <a:rPr kumimoji="1" lang="ja-JP" altLang="en-US" dirty="0"/>
              <a:t>累計：</a:t>
            </a:r>
            <a:r>
              <a:rPr kumimoji="1" lang="en-US" altLang="ja-JP" dirty="0"/>
              <a:t>1:05</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1200" b="0" dirty="0">
                <a:solidFill>
                  <a:schemeClr val="tx1"/>
                </a:solidFill>
                <a:latin typeface="+mn-ea"/>
                <a:ea typeface="+mn-ea"/>
              </a:rPr>
              <a:t>ティアとは、組織におけるサイバーセキュリティリスクへの対応状況を評価する際の指標を定義したものです。</a:t>
            </a:r>
            <a:endParaRPr kumimoji="1" lang="en-US" altLang="ja-JP" sz="1200" b="0" dirty="0">
              <a:solidFill>
                <a:schemeClr val="tx1"/>
              </a:solidFill>
              <a:latin typeface="+mn-ea"/>
              <a:ea typeface="+mn-ea"/>
            </a:endParaRPr>
          </a:p>
          <a:p>
            <a:pPr marL="0" indent="0">
              <a:buFont typeface="Arial" panose="020B0604020202020204" pitchFamily="34" charset="0"/>
              <a:buNone/>
            </a:pPr>
            <a:r>
              <a:rPr kumimoji="1" lang="ja-JP" altLang="en-US" sz="1200" b="0" dirty="0">
                <a:solidFill>
                  <a:schemeClr val="tx1"/>
                </a:solidFill>
                <a:latin typeface="+mn-ea"/>
                <a:ea typeface="+mn-ea"/>
              </a:rPr>
              <a:t>指標は以下の</a:t>
            </a:r>
            <a:r>
              <a:rPr kumimoji="1" lang="en-US" altLang="ja-JP" sz="1200" b="0" dirty="0">
                <a:solidFill>
                  <a:schemeClr val="tx1"/>
                </a:solidFill>
                <a:latin typeface="+mn-ea"/>
                <a:ea typeface="+mn-ea"/>
              </a:rPr>
              <a:t>4</a:t>
            </a:r>
            <a:r>
              <a:rPr kumimoji="1" lang="ja-JP" altLang="en-US" sz="1200" b="0" dirty="0">
                <a:solidFill>
                  <a:schemeClr val="tx1"/>
                </a:solidFill>
                <a:latin typeface="+mn-ea"/>
                <a:ea typeface="+mn-ea"/>
              </a:rPr>
              <a:t>段階があります。</a:t>
            </a:r>
            <a:endParaRPr kumimoji="1" lang="en-US" altLang="ja-JP" sz="1200" b="0" dirty="0">
              <a:solidFill>
                <a:schemeClr val="tx1"/>
              </a:solidFill>
              <a:latin typeface="+mn-ea"/>
              <a:ea typeface="+mn-ea"/>
            </a:endParaRPr>
          </a:p>
          <a:p>
            <a:pPr marL="0" indent="0">
              <a:buFont typeface="Arial" panose="020B0604020202020204" pitchFamily="34" charset="0"/>
              <a:buNone/>
            </a:pPr>
            <a:r>
              <a:rPr kumimoji="1" lang="ja-JP" altLang="en-US" sz="1200" b="0" dirty="0">
                <a:solidFill>
                  <a:schemeClr val="tx1"/>
                </a:solidFill>
              </a:rPr>
              <a:t>各ティアの定義は、組織に応じて柔軟にアレンジすることが可能です（以下の表は一例です）。</a:t>
            </a:r>
            <a:endParaRPr kumimoji="1" lang="en-US" altLang="ja-JP" sz="1200" b="0" dirty="0">
              <a:solidFill>
                <a:schemeClr val="tx1"/>
              </a:solidFill>
            </a:endParaRPr>
          </a:p>
          <a:p>
            <a:pPr marL="0" indent="0">
              <a:buFont typeface="Arial" panose="020B0604020202020204" pitchFamily="34" charset="0"/>
              <a:buNone/>
            </a:pPr>
            <a:r>
              <a:rPr kumimoji="1" lang="ja-JP" altLang="en-US" sz="1200" b="0" dirty="0">
                <a:solidFill>
                  <a:schemeClr val="tx1"/>
                </a:solidFill>
              </a:rPr>
              <a:t>また、必ずしもすべてのカテゴリにおいて最高レベル（ティア</a:t>
            </a:r>
            <a:r>
              <a:rPr kumimoji="1" lang="en-US" altLang="ja-JP" sz="1200" b="0" dirty="0">
                <a:solidFill>
                  <a:schemeClr val="tx1"/>
                </a:solidFill>
              </a:rPr>
              <a:t>4</a:t>
            </a:r>
            <a:r>
              <a:rPr kumimoji="1" lang="ja-JP" altLang="en-US" sz="1200" b="0" dirty="0">
                <a:solidFill>
                  <a:schemeClr val="tx1"/>
                </a:solidFill>
              </a:rPr>
              <a:t>）を目指す必要はありません。ビジネス特性や情報資産の実態などに応じて、カテゴリごとに目指すべきティアを設定しましょう。</a:t>
            </a:r>
            <a:r>
              <a:rPr kumimoji="1" lang="ja-JP" altLang="en-US" sz="1200" b="0" dirty="0">
                <a:solidFill>
                  <a:schemeClr val="tx1"/>
                </a:solidFill>
                <a:latin typeface="+mn-ea"/>
                <a:ea typeface="+mn-ea"/>
              </a:rPr>
              <a:t>　　</a:t>
            </a:r>
            <a:r>
              <a:rPr kumimoji="1" lang="ja-JP" altLang="en-US" sz="1200" b="0" dirty="0">
                <a:solidFill>
                  <a:schemeClr val="tx1"/>
                </a:solidFill>
                <a:highlight>
                  <a:srgbClr val="00FFFF"/>
                </a:highlight>
                <a:latin typeface="+mn-ea"/>
                <a:ea typeface="+mn-ea"/>
              </a:rPr>
              <a:t>　</a:t>
            </a:r>
            <a:endParaRPr kumimoji="1" lang="en-US" altLang="ja-JP" sz="1200" b="0" i="0" dirty="0">
              <a:solidFill>
                <a:srgbClr val="374151"/>
              </a:solidFill>
              <a:effectLst/>
              <a:highlight>
                <a:srgbClr val="00FFFF"/>
              </a:highligh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r>
              <a:rPr lang="ja-JP" altLang="en-US" sz="1200" b="1" dirty="0">
                <a:latin typeface="+mn-ea"/>
              </a:rPr>
              <a:t>ティア1：部分的である （Partial） </a:t>
            </a:r>
            <a:br>
              <a:rPr lang="en-US" altLang="ja-JP" sz="1200" dirty="0">
                <a:latin typeface="+mn-ea"/>
              </a:rPr>
            </a:br>
            <a:r>
              <a:rPr lang="ja-JP" altLang="en-US" sz="1200" dirty="0">
                <a:latin typeface="+mn-ea"/>
              </a:rPr>
              <a:t>セキュリティ対策は経験に基づいて実施される。 セキュリティ対策は組織として整備されておらず場当たり的に実施されている。 </a:t>
            </a:r>
            <a:endParaRPr kumimoji="1" lang="ja-JP" altLang="en-US" sz="1200" dirty="0"/>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1" dirty="0">
                <a:latin typeface="+mn-ea"/>
              </a:rPr>
              <a:t>ティア2：リスク情報を活用している （Risk Informed） </a:t>
            </a:r>
            <a:br>
              <a:rPr lang="en-US" altLang="ja-JP" sz="1200" dirty="0">
                <a:latin typeface="+mn-ea"/>
              </a:rPr>
            </a:br>
            <a:r>
              <a:rPr lang="ja-JP" altLang="en-US" sz="1200" dirty="0">
                <a:latin typeface="+mn-ea"/>
              </a:rPr>
              <a:t>セキュリティ対策はセキュリティリスクを考慮して実施されているが、組織として方針や標準が定められてはいない、あるいは非公式に存在する。 </a:t>
            </a:r>
            <a:endParaRPr kumimoji="1" lang="ja-JP" altLang="en-US" sz="1200" dirty="0"/>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1" dirty="0">
                <a:latin typeface="+mn-ea"/>
              </a:rPr>
              <a:t>ティア3：繰り返し適用可能である （Repeatable） </a:t>
            </a:r>
            <a:br>
              <a:rPr lang="en-US" altLang="ja-JP" sz="1200" dirty="0">
                <a:latin typeface="+mn-ea"/>
              </a:rPr>
            </a:br>
            <a:r>
              <a:rPr lang="ja-JP" altLang="en-US" sz="1200" dirty="0">
                <a:latin typeface="+mn-ea"/>
              </a:rPr>
              <a:t>セキュリティ対策は組織の方針・標準として定義、周知されており、脅威や技術の変化に伴い方針・標準は定期的に更新される。 </a:t>
            </a:r>
            <a:endParaRPr lang="en-US" altLang="ja-JP" sz="1200" dirty="0">
              <a:latin typeface="+mn-ea"/>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1" dirty="0">
                <a:latin typeface="+mn-ea"/>
              </a:rPr>
              <a:t>ティア4：適応している （Adoptive） </a:t>
            </a:r>
            <a:br>
              <a:rPr lang="en-US" altLang="ja-JP" sz="1200" dirty="0">
                <a:latin typeface="+mn-ea"/>
              </a:rPr>
            </a:br>
            <a:r>
              <a:rPr lang="ja-JP" altLang="en-US" sz="1200" dirty="0">
                <a:latin typeface="+mn-ea"/>
              </a:rPr>
              <a:t>組織で標準化されたセキュリティ対策は、脅威や技術の変化、組織における過去の教訓やセキュリティ対策に関するメトリックスなどを参考に継続的かつタイムリーに調整される。 </a:t>
            </a:r>
            <a:endParaRPr lang="en-US" altLang="ja-JP" sz="1200" dirty="0">
              <a:latin typeface="+mn-ea"/>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F0AD377E-2704-CBE8-73D5-CF6DE697ABAF}"/>
              </a:ext>
            </a:extLst>
          </p:cNvPr>
          <p:cNvSpPr>
            <a:spLocks noGrp="1"/>
          </p:cNvSpPr>
          <p:nvPr>
            <p:ph type="sldNum" sz="quarter" idx="5"/>
          </p:nvPr>
        </p:nvSpPr>
        <p:spPr/>
        <p:txBody>
          <a:bodyPr/>
          <a:lstStyle/>
          <a:p>
            <a:fld id="{7D95702B-A176-47F2-94B3-59C819DD5A0E}" type="slidenum">
              <a:rPr kumimoji="1" lang="ja-JP" altLang="en-US" smtClean="0"/>
              <a:t>151</a:t>
            </a:fld>
            <a:endParaRPr kumimoji="1" lang="ja-JP" altLang="en-US"/>
          </a:p>
        </p:txBody>
      </p:sp>
    </p:spTree>
    <p:extLst>
      <p:ext uri="{BB962C8B-B14F-4D97-AF65-F5344CB8AC3E}">
        <p14:creationId xmlns:p14="http://schemas.microsoft.com/office/powerpoint/2010/main" val="25143124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DD424-2182-2EC6-F1DF-BF102D6141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A69E837-12C2-8F04-72CC-D26FA57D9DB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127B44E-1207-B909-3DDA-90BE12E21883}"/>
              </a:ext>
            </a:extLst>
          </p:cNvPr>
          <p:cNvSpPr>
            <a:spLocks noGrp="1"/>
          </p:cNvSpPr>
          <p:nvPr>
            <p:ph type="body" idx="1"/>
          </p:nvPr>
        </p:nvSpPr>
        <p:spPr/>
        <p:txBody>
          <a:bodyPr/>
          <a:lstStyle/>
          <a:p>
            <a:r>
              <a:rPr kumimoji="1" lang="ja-JP" altLang="en-US"/>
              <a:t>目標：</a:t>
            </a:r>
            <a:r>
              <a:rPr kumimoji="1" lang="en-US" altLang="ja-JP"/>
              <a:t>14:07</a:t>
            </a:r>
          </a:p>
          <a:p>
            <a:r>
              <a:rPr kumimoji="1" lang="ja-JP" altLang="en-US"/>
              <a:t>累計：</a:t>
            </a:r>
            <a:r>
              <a:rPr kumimoji="1" lang="en-US" altLang="ja-JP"/>
              <a:t>1:07</a:t>
            </a:r>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1200" b="0">
                <a:solidFill>
                  <a:schemeClr val="tx1"/>
                </a:solidFill>
                <a:latin typeface="+mn-ea"/>
                <a:ea typeface="+mn-ea"/>
              </a:rPr>
              <a:t>　プロファイルとは、機能・カテゴリ・サブカテゴリについて、組織ごとに考慮すべき点を踏まえて調整し、整理したものです。</a:t>
            </a:r>
            <a:endParaRPr kumimoji="1" lang="en-US" altLang="ja-JP" sz="1200" b="0">
              <a:solidFill>
                <a:schemeClr val="tx1"/>
              </a:solidFill>
              <a:latin typeface="+mn-ea"/>
              <a:ea typeface="+mn-ea"/>
            </a:endParaRPr>
          </a:p>
          <a:p>
            <a:pPr marL="0" indent="0">
              <a:buFont typeface="Arial" panose="020B0604020202020204" pitchFamily="34" charset="0"/>
              <a:buNone/>
            </a:pPr>
            <a:r>
              <a:rPr kumimoji="1" lang="ja-JP" altLang="en-US" sz="1200" b="0">
                <a:solidFill>
                  <a:schemeClr val="tx1"/>
                </a:solidFill>
                <a:latin typeface="+mn-ea"/>
                <a:ea typeface="+mn-ea"/>
              </a:rPr>
              <a:t>組織はプロファイルを用いることで</a:t>
            </a:r>
            <a:r>
              <a:rPr lang="ja-JP" altLang="en-US" sz="1200" b="0" i="0">
                <a:effectLst/>
                <a:latin typeface="Noto Sans JP"/>
              </a:rPr>
              <a:t>、サイバーセキュリティ対策の現在の状態</a:t>
            </a:r>
            <a:r>
              <a:rPr lang="ja-JP" altLang="en-US" sz="1200">
                <a:latin typeface="Noto Sans JP"/>
              </a:rPr>
              <a:t>（</a:t>
            </a:r>
            <a:r>
              <a:rPr lang="ja-JP" altLang="en-US" sz="1200" b="0" i="0">
                <a:effectLst/>
                <a:latin typeface="Noto Sans JP"/>
              </a:rPr>
              <a:t>現在の姿）と、目標の状態</a:t>
            </a:r>
            <a:r>
              <a:rPr lang="ja-JP" altLang="en-US" sz="1200">
                <a:latin typeface="Noto Sans JP"/>
              </a:rPr>
              <a:t>（</a:t>
            </a:r>
            <a:r>
              <a:rPr lang="ja-JP" altLang="en-US" sz="1200" b="0" i="0">
                <a:effectLst/>
                <a:latin typeface="Noto Sans JP"/>
              </a:rPr>
              <a:t>あるべき姿）を明らかにすることができます。</a:t>
            </a:r>
            <a:endParaRPr lang="en-US" altLang="ja-JP" sz="1200" b="0" i="0">
              <a:effectLst/>
              <a:latin typeface="Noto Sans JP"/>
            </a:endParaRPr>
          </a:p>
          <a:p>
            <a:pPr marL="0" indent="0">
              <a:buFont typeface="Arial" panose="020B0604020202020204" pitchFamily="34" charset="0"/>
              <a:buNone/>
            </a:pPr>
            <a:r>
              <a:rPr lang="ja-JP" altLang="en-US" sz="1200" b="0" i="0">
                <a:effectLst/>
                <a:latin typeface="Noto Sans JP"/>
              </a:rPr>
              <a:t>そして「</a:t>
            </a:r>
            <a:r>
              <a:rPr kumimoji="1" lang="ja-JP" altLang="en-US" sz="1200" b="0">
                <a:solidFill>
                  <a:schemeClr val="tx1"/>
                </a:solidFill>
                <a:latin typeface="+mn-ea"/>
                <a:ea typeface="+mn-ea"/>
              </a:rPr>
              <a:t>現在の姿」と「あるべき姿」を比較することで、サイバーセキュリティマネジメント上の目標を達成する上で、解消が必要なギャップを知ることができます。</a:t>
            </a:r>
            <a:endParaRPr kumimoji="1" lang="en-US" altLang="ja-JP" sz="1200" b="0">
              <a:solidFill>
                <a:schemeClr val="tx1"/>
              </a:solidFill>
              <a:latin typeface="+mn-ea"/>
              <a:ea typeface="+mn-ea"/>
            </a:endParaRPr>
          </a:p>
          <a:p>
            <a:pPr marL="0" indent="0">
              <a:buFont typeface="Arial" panose="020B0604020202020204" pitchFamily="34" charset="0"/>
              <a:buNone/>
            </a:pPr>
            <a:r>
              <a:rPr kumimoji="1" lang="ja-JP" altLang="en-US" sz="1200" i="0">
                <a:effectLst/>
                <a:latin typeface="+mn-ea"/>
              </a:rPr>
              <a:t>　</a:t>
            </a:r>
            <a:r>
              <a:rPr lang="ja-JP" altLang="en-US" sz="1200" b="0" i="0">
                <a:effectLst/>
                <a:latin typeface="Noto Sans JP"/>
              </a:rPr>
              <a:t>「あるべき姿」の策定については、組織のビジネス上の要求、リスク許容度、割当可能なリソースに基づき、コアの機能、カテゴリ、サブカテゴリの到達地点を調整します。</a:t>
            </a:r>
            <a:endParaRPr lang="ja-JP" altLang="en-US" sz="1200"/>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3B5DC045-0D8E-9768-6296-4F4080CC12B7}"/>
              </a:ext>
            </a:extLst>
          </p:cNvPr>
          <p:cNvSpPr>
            <a:spLocks noGrp="1"/>
          </p:cNvSpPr>
          <p:nvPr>
            <p:ph type="sldNum" sz="quarter" idx="5"/>
          </p:nvPr>
        </p:nvSpPr>
        <p:spPr/>
        <p:txBody>
          <a:bodyPr/>
          <a:lstStyle/>
          <a:p>
            <a:fld id="{7D95702B-A176-47F2-94B3-59C819DD5A0E}" type="slidenum">
              <a:rPr kumimoji="1" lang="ja-JP" altLang="en-US" smtClean="0"/>
              <a:t>152</a:t>
            </a:fld>
            <a:endParaRPr kumimoji="1" lang="ja-JP" altLang="en-US"/>
          </a:p>
        </p:txBody>
      </p:sp>
    </p:spTree>
    <p:extLst>
      <p:ext uri="{BB962C8B-B14F-4D97-AF65-F5344CB8AC3E}">
        <p14:creationId xmlns:p14="http://schemas.microsoft.com/office/powerpoint/2010/main" val="411783165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DC485-1FC6-E652-4111-E0C2AA31A8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249B529-08F5-C709-5358-4682FE6012B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E308A68-76DB-5E78-74EB-67F991DD754B}"/>
              </a:ext>
            </a:extLst>
          </p:cNvPr>
          <p:cNvSpPr>
            <a:spLocks noGrp="1"/>
          </p:cNvSpPr>
          <p:nvPr>
            <p:ph type="body" idx="1"/>
          </p:nvPr>
        </p:nvSpPr>
        <p:spPr/>
        <p:txBody>
          <a:bodyPr/>
          <a:lstStyle/>
          <a:p>
            <a:r>
              <a:rPr kumimoji="1" lang="ja-JP" altLang="en-US" dirty="0"/>
              <a:t>目標：</a:t>
            </a:r>
            <a:r>
              <a:rPr kumimoji="1" lang="en-US" altLang="ja-JP" dirty="0"/>
              <a:t>14:09</a:t>
            </a:r>
          </a:p>
          <a:p>
            <a:r>
              <a:rPr kumimoji="1" lang="ja-JP" altLang="en-US" dirty="0"/>
              <a:t>累計：</a:t>
            </a:r>
            <a:r>
              <a:rPr kumimoji="1" lang="en-US" altLang="ja-JP" dirty="0"/>
              <a:t>1:09</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800" b="1" i="0" dirty="0">
                <a:solidFill>
                  <a:srgbClr val="333333"/>
                </a:solidFill>
                <a:effectLst/>
                <a:latin typeface="Helvetica Neue"/>
              </a:rPr>
              <a:t>NIST SP</a:t>
            </a:r>
            <a:r>
              <a:rPr lang="ja-JP" altLang="en-US" sz="1800" b="1" i="0" dirty="0">
                <a:solidFill>
                  <a:srgbClr val="333333"/>
                </a:solidFill>
                <a:effectLst/>
                <a:latin typeface="Helvetica Neue"/>
              </a:rPr>
              <a:t>（</a:t>
            </a:r>
            <a:r>
              <a:rPr lang="en-US" altLang="ja-JP" sz="1800" b="1" i="0" dirty="0">
                <a:solidFill>
                  <a:srgbClr val="333333"/>
                </a:solidFill>
                <a:effectLst/>
                <a:latin typeface="Helvetica Neue"/>
              </a:rPr>
              <a:t>Special Publication</a:t>
            </a:r>
            <a:r>
              <a:rPr lang="ja-JP" altLang="en-US" sz="1800" b="1" i="0" dirty="0">
                <a:solidFill>
                  <a:srgbClr val="333333"/>
                </a:solidFill>
                <a:effectLst/>
                <a:latin typeface="Helvetica Neue"/>
              </a:rPr>
              <a:t>）</a:t>
            </a:r>
            <a:r>
              <a:rPr lang="en-US" altLang="ja-JP" sz="1800" b="1" i="0" dirty="0">
                <a:solidFill>
                  <a:srgbClr val="333333"/>
                </a:solidFill>
                <a:effectLst/>
                <a:latin typeface="Helvetica Neue"/>
              </a:rPr>
              <a:t>800</a:t>
            </a:r>
            <a:r>
              <a:rPr lang="ja-JP" altLang="en-US" b="0" i="0" dirty="0">
                <a:solidFill>
                  <a:srgbClr val="333333"/>
                </a:solidFill>
                <a:effectLst/>
                <a:latin typeface="Helvetica Neue"/>
              </a:rPr>
              <a:t>はアメリカ国立標準技術研究所（</a:t>
            </a:r>
            <a:r>
              <a:rPr lang="en-US" altLang="ja-JP" b="0" i="0" dirty="0">
                <a:solidFill>
                  <a:srgbClr val="333333"/>
                </a:solidFill>
                <a:effectLst/>
                <a:latin typeface="Helvetica Neue"/>
              </a:rPr>
              <a:t>National Institute of Standards and Technology</a:t>
            </a:r>
            <a:r>
              <a:rPr lang="ja-JP" altLang="en-US" b="0" i="0" dirty="0">
                <a:solidFill>
                  <a:srgbClr val="333333"/>
                </a:solidFill>
                <a:effectLst/>
                <a:latin typeface="Helvetica Neue"/>
              </a:rPr>
              <a:t>）が発行する一連の文書です。</a:t>
            </a:r>
            <a:br>
              <a:rPr lang="ja-JP" altLang="en-US" dirty="0"/>
            </a:br>
            <a:r>
              <a:rPr lang="en-US" altLang="ja-JP" b="0" i="0" dirty="0">
                <a:solidFill>
                  <a:srgbClr val="333333"/>
                </a:solidFill>
                <a:effectLst/>
                <a:latin typeface="Helvetica Neue"/>
              </a:rPr>
              <a:t>NIST SP800</a:t>
            </a:r>
            <a:r>
              <a:rPr lang="ja-JP" altLang="en-US" b="0" i="0" dirty="0">
                <a:solidFill>
                  <a:srgbClr val="333333"/>
                </a:solidFill>
                <a:effectLst/>
                <a:latin typeface="Helvetica Neue"/>
              </a:rPr>
              <a:t>ではコンピュータセキュリティに関する研究、ガイドラインなどを</a:t>
            </a:r>
            <a:r>
              <a:rPr lang="en-US" altLang="ja-JP" b="0" i="0" dirty="0">
                <a:solidFill>
                  <a:srgbClr val="333333"/>
                </a:solidFill>
                <a:effectLst/>
                <a:latin typeface="Helvetica Neue"/>
              </a:rPr>
              <a:t>1990</a:t>
            </a:r>
            <a:r>
              <a:rPr lang="ja-JP" altLang="en-US" b="0" i="0" dirty="0">
                <a:solidFill>
                  <a:srgbClr val="333333"/>
                </a:solidFill>
                <a:effectLst/>
                <a:latin typeface="Helvetica Neue"/>
              </a:rPr>
              <a:t>年から発行しています。</a:t>
            </a:r>
            <a:br>
              <a:rPr lang="ja-JP" altLang="en-US" dirty="0"/>
            </a:br>
            <a:r>
              <a:rPr lang="ja-JP" altLang="en-US" b="0" i="0" dirty="0">
                <a:solidFill>
                  <a:srgbClr val="333333"/>
                </a:solidFill>
                <a:effectLst/>
                <a:latin typeface="Helvetica Neue"/>
              </a:rPr>
              <a:t>本来は米連邦政府の情報システムを対象にしていますが、重要インフラストラクチャや民間企業、学術機関など様々な分野で、スタンダードとして利用されています。</a:t>
            </a:r>
            <a:endParaRPr lang="en-US" altLang="ja-JP" b="0" i="0" dirty="0">
              <a:solidFill>
                <a:srgbClr val="333333"/>
              </a:solidFill>
              <a:effectLst/>
              <a:latin typeface="Helvetica Neue"/>
            </a:endParaRPr>
          </a:p>
          <a:p>
            <a:pPr marL="0" indent="0">
              <a:buFont typeface="Arial" panose="020B0604020202020204" pitchFamily="34" charset="0"/>
              <a:buNone/>
            </a:pPr>
            <a:endParaRPr lang="en-US" altLang="ja-JP" dirty="0"/>
          </a:p>
          <a:p>
            <a:pPr marL="0" indent="0">
              <a:buFont typeface="Arial" panose="020B0604020202020204" pitchFamily="34" charset="0"/>
              <a:buNone/>
            </a:pPr>
            <a:r>
              <a:rPr lang="en-US" altLang="ja-JP" b="0" i="0" dirty="0">
                <a:solidFill>
                  <a:srgbClr val="333333"/>
                </a:solidFill>
                <a:effectLst/>
                <a:latin typeface="Noto Sans JP"/>
              </a:rPr>
              <a:t>SP 800 </a:t>
            </a:r>
            <a:r>
              <a:rPr lang="ja-JP" altLang="en-US" b="0" i="0" dirty="0">
                <a:solidFill>
                  <a:srgbClr val="333333"/>
                </a:solidFill>
                <a:effectLst/>
                <a:latin typeface="Noto Sans JP"/>
              </a:rPr>
              <a:t>シリーズの文書の範囲は、</a:t>
            </a:r>
            <a:endParaRPr lang="en-US" altLang="ja-JP" b="0" i="0" dirty="0">
              <a:solidFill>
                <a:srgbClr val="333333"/>
              </a:solidFill>
              <a:effectLst/>
              <a:latin typeface="Noto Sans JP"/>
            </a:endParaRPr>
          </a:p>
          <a:p>
            <a:pPr marL="0" indent="0">
              <a:buFont typeface="Arial" panose="020B0604020202020204" pitchFamily="34" charset="0"/>
              <a:buNone/>
            </a:pPr>
            <a:r>
              <a:rPr lang="ja-JP" altLang="en-US" b="0" i="0" dirty="0">
                <a:solidFill>
                  <a:srgbClr val="333333"/>
                </a:solidFill>
                <a:effectLst/>
                <a:latin typeface="Noto Sans JP"/>
              </a:rPr>
              <a:t>情報セキュリティマネジメント、</a:t>
            </a:r>
            <a:endParaRPr lang="en-US" altLang="ja-JP" b="0" i="0" dirty="0">
              <a:solidFill>
                <a:srgbClr val="333333"/>
              </a:solidFill>
              <a:effectLst/>
              <a:latin typeface="Noto Sans JP"/>
            </a:endParaRPr>
          </a:p>
          <a:p>
            <a:pPr marL="0" indent="0">
              <a:buFont typeface="Arial" panose="020B0604020202020204" pitchFamily="34" charset="0"/>
              <a:buNone/>
            </a:pPr>
            <a:r>
              <a:rPr lang="ja-JP" altLang="en-US" b="0" i="0" dirty="0">
                <a:solidFill>
                  <a:srgbClr val="333333"/>
                </a:solidFill>
                <a:effectLst/>
                <a:latin typeface="Noto Sans JP"/>
              </a:rPr>
              <a:t>リスクマネジメント、</a:t>
            </a:r>
            <a:endParaRPr lang="en-US" altLang="ja-JP" b="0" i="0" dirty="0">
              <a:solidFill>
                <a:srgbClr val="333333"/>
              </a:solidFill>
              <a:effectLst/>
              <a:latin typeface="Noto Sans JP"/>
            </a:endParaRPr>
          </a:p>
          <a:p>
            <a:pPr marL="0" indent="0">
              <a:buFont typeface="Arial" panose="020B0604020202020204" pitchFamily="34" charset="0"/>
              <a:buNone/>
            </a:pPr>
            <a:r>
              <a:rPr lang="ja-JP" altLang="en-US" b="0" i="0" dirty="0">
                <a:solidFill>
                  <a:srgbClr val="333333"/>
                </a:solidFill>
                <a:effectLst/>
                <a:latin typeface="Noto Sans JP"/>
              </a:rPr>
              <a:t>情報セキュリティ技術、</a:t>
            </a:r>
            <a:endParaRPr lang="en-US" altLang="ja-JP" b="0" i="0" dirty="0">
              <a:solidFill>
                <a:srgbClr val="333333"/>
              </a:solidFill>
              <a:effectLst/>
              <a:latin typeface="Noto Sans JP"/>
            </a:endParaRPr>
          </a:p>
          <a:p>
            <a:pPr marL="0" indent="0">
              <a:buFont typeface="Arial" panose="020B0604020202020204" pitchFamily="34" charset="0"/>
              <a:buNone/>
            </a:pPr>
            <a:r>
              <a:rPr lang="ja-JP" altLang="en-US" b="0" i="0" dirty="0">
                <a:solidFill>
                  <a:srgbClr val="333333"/>
                </a:solidFill>
                <a:effectLst/>
                <a:latin typeface="Noto Sans JP"/>
              </a:rPr>
              <a:t>情報セキュリティの要件を満たす管理策、</a:t>
            </a:r>
            <a:endParaRPr lang="en-US" altLang="ja-JP" b="0" i="0" dirty="0">
              <a:solidFill>
                <a:srgbClr val="333333"/>
              </a:solidFill>
              <a:effectLst/>
              <a:latin typeface="Noto Sans JP"/>
            </a:endParaRPr>
          </a:p>
          <a:p>
            <a:pPr marL="0" indent="0">
              <a:buFont typeface="Arial" panose="020B0604020202020204" pitchFamily="34" charset="0"/>
              <a:buNone/>
            </a:pPr>
            <a:r>
              <a:rPr lang="ja-JP" altLang="en-US" b="0" i="0" dirty="0">
                <a:solidFill>
                  <a:srgbClr val="333333"/>
                </a:solidFill>
                <a:effectLst/>
                <a:latin typeface="Noto Sans JP"/>
              </a:rPr>
              <a:t>情報セキュリティのソリューション、</a:t>
            </a:r>
            <a:endParaRPr lang="en-US" altLang="ja-JP" b="0" i="0" dirty="0">
              <a:solidFill>
                <a:srgbClr val="333333"/>
              </a:solidFill>
              <a:effectLst/>
              <a:latin typeface="Noto Sans JP"/>
            </a:endParaRPr>
          </a:p>
          <a:p>
            <a:pPr marL="0" indent="0">
              <a:buFont typeface="Arial" panose="020B0604020202020204" pitchFamily="34" charset="0"/>
              <a:buNone/>
            </a:pPr>
            <a:r>
              <a:rPr lang="ja-JP" altLang="en-US" b="0" i="0" dirty="0">
                <a:solidFill>
                  <a:srgbClr val="333333"/>
                </a:solidFill>
                <a:effectLst/>
                <a:latin typeface="Noto Sans JP"/>
              </a:rPr>
              <a:t>情報セキュリティの対策状況を評価する指標、</a:t>
            </a:r>
            <a:endParaRPr lang="en-US" altLang="ja-JP" b="0" i="0" dirty="0">
              <a:solidFill>
                <a:srgbClr val="333333"/>
              </a:solidFill>
              <a:effectLst/>
              <a:latin typeface="Noto Sans JP"/>
            </a:endParaRPr>
          </a:p>
          <a:p>
            <a:pPr marL="0" indent="0">
              <a:buFont typeface="Arial" panose="020B0604020202020204" pitchFamily="34" charset="0"/>
              <a:buNone/>
            </a:pPr>
            <a:r>
              <a:rPr lang="ja-JP" altLang="en-US" b="0" i="0" dirty="0">
                <a:solidFill>
                  <a:srgbClr val="333333"/>
                </a:solidFill>
                <a:effectLst/>
                <a:latin typeface="Noto Sans JP"/>
              </a:rPr>
              <a:t>情報セキュリティ教育、</a:t>
            </a:r>
            <a:endParaRPr lang="en-US" altLang="ja-JP" b="0" i="0" dirty="0">
              <a:solidFill>
                <a:srgbClr val="333333"/>
              </a:solidFill>
              <a:effectLst/>
              <a:latin typeface="Noto Sans JP"/>
            </a:endParaRPr>
          </a:p>
          <a:p>
            <a:pPr marL="0" indent="0">
              <a:buFont typeface="Arial" panose="020B0604020202020204" pitchFamily="34" charset="0"/>
              <a:buNone/>
            </a:pPr>
            <a:r>
              <a:rPr lang="ja-JP" altLang="en-US" b="0" i="0" dirty="0">
                <a:solidFill>
                  <a:srgbClr val="333333"/>
                </a:solidFill>
                <a:effectLst/>
                <a:latin typeface="Noto Sans JP"/>
              </a:rPr>
              <a:t>インシデント対応など、</a:t>
            </a:r>
            <a:endParaRPr lang="en-US" altLang="ja-JP" b="0" i="0" dirty="0">
              <a:solidFill>
                <a:srgbClr val="333333"/>
              </a:solidFill>
              <a:effectLst/>
              <a:latin typeface="Noto Sans JP"/>
            </a:endParaRPr>
          </a:p>
          <a:p>
            <a:pPr marL="0" indent="0">
              <a:buFont typeface="Arial" panose="020B0604020202020204" pitchFamily="34" charset="0"/>
              <a:buNone/>
            </a:pPr>
            <a:r>
              <a:rPr lang="ja-JP" altLang="en-US" b="0" i="0" dirty="0">
                <a:solidFill>
                  <a:srgbClr val="333333"/>
                </a:solidFill>
                <a:effectLst/>
                <a:latin typeface="Noto Sans JP"/>
              </a:rPr>
              <a:t>情報セキュリティ全般を幅広く網羅している。現在、</a:t>
            </a:r>
            <a:r>
              <a:rPr lang="en-US" altLang="ja-JP" b="0" i="0" dirty="0">
                <a:solidFill>
                  <a:srgbClr val="333333"/>
                </a:solidFill>
                <a:effectLst/>
                <a:latin typeface="Noto Sans JP"/>
              </a:rPr>
              <a:t>SP800</a:t>
            </a:r>
            <a:r>
              <a:rPr lang="ja-JP" altLang="en-US" b="0" i="0" dirty="0">
                <a:solidFill>
                  <a:srgbClr val="333333"/>
                </a:solidFill>
                <a:effectLst/>
                <a:latin typeface="Noto Sans JP"/>
              </a:rPr>
              <a:t>シリーズとして、最終承認されて公開されている文書数は</a:t>
            </a:r>
            <a:r>
              <a:rPr lang="en-US" altLang="ja-JP" b="0" i="0" dirty="0">
                <a:solidFill>
                  <a:srgbClr val="333333"/>
                </a:solidFill>
                <a:effectLst/>
                <a:latin typeface="Noto Sans JP"/>
              </a:rPr>
              <a:t>150</a:t>
            </a:r>
            <a:r>
              <a:rPr lang="ja-JP" altLang="en-US" b="0" i="0" dirty="0">
                <a:solidFill>
                  <a:srgbClr val="333333"/>
                </a:solidFill>
                <a:effectLst/>
                <a:latin typeface="Noto Sans JP"/>
              </a:rPr>
              <a:t>ある。</a:t>
            </a:r>
            <a:endParaRPr lang="en-US" altLang="ja-JP" dirty="0"/>
          </a:p>
          <a:p>
            <a:pPr marL="0" indent="0">
              <a:buFont typeface="Arial" panose="020B0604020202020204" pitchFamily="34" charset="0"/>
              <a:buNone/>
            </a:pPr>
            <a:br>
              <a:rPr lang="ja-JP" altLang="en-US" dirty="0"/>
            </a:br>
            <a:r>
              <a:rPr lang="ja-JP" altLang="en-US" b="0" i="0" dirty="0">
                <a:solidFill>
                  <a:srgbClr val="333333"/>
                </a:solidFill>
                <a:effectLst/>
                <a:latin typeface="Helvetica Neue"/>
              </a:rPr>
              <a:t>頻繁に参照される文書には、</a:t>
            </a:r>
            <a:endParaRPr lang="en-US" altLang="ja-JP" b="0" i="0" dirty="0">
              <a:solidFill>
                <a:srgbClr val="333333"/>
              </a:solidFill>
              <a:effectLst/>
              <a:latin typeface="Helvetica Neue"/>
            </a:endParaRPr>
          </a:p>
          <a:p>
            <a:pPr marL="0" indent="0">
              <a:buFont typeface="Arial" panose="020B0604020202020204" pitchFamily="34" charset="0"/>
              <a:buNone/>
            </a:pPr>
            <a:r>
              <a:rPr lang="en-US" altLang="ja-JP" b="0" i="0" dirty="0">
                <a:solidFill>
                  <a:srgbClr val="333333"/>
                </a:solidFill>
                <a:effectLst/>
                <a:latin typeface="Helvetica Neue"/>
              </a:rPr>
              <a:t>SP800-53</a:t>
            </a:r>
            <a:r>
              <a:rPr lang="ja-JP" altLang="en-US" b="0" i="0" dirty="0">
                <a:solidFill>
                  <a:srgbClr val="333333"/>
                </a:solidFill>
                <a:effectLst/>
                <a:latin typeface="Helvetica Neue"/>
              </a:rPr>
              <a:t>「組織と情報システムのためのセキュリティおよびプライバシー管理策」や、</a:t>
            </a:r>
            <a:br>
              <a:rPr lang="ja-JP" altLang="en-US" dirty="0"/>
            </a:br>
            <a:r>
              <a:rPr lang="en-US" altLang="ja-JP" b="0" i="0" dirty="0">
                <a:solidFill>
                  <a:srgbClr val="333333"/>
                </a:solidFill>
                <a:effectLst/>
                <a:latin typeface="Helvetica Neue"/>
              </a:rPr>
              <a:t>SP800-171</a:t>
            </a:r>
            <a:r>
              <a:rPr lang="ja-JP" altLang="en-US" b="0" i="0" dirty="0">
                <a:solidFill>
                  <a:srgbClr val="333333"/>
                </a:solidFill>
                <a:effectLst/>
                <a:latin typeface="Helvetica Neue"/>
              </a:rPr>
              <a:t>「非連邦政府組織およびシステムにおける管理対象非機密情報（機密情報以外の重要情報）の保護」、</a:t>
            </a:r>
            <a:endParaRPr lang="en-US" altLang="ja-JP" b="0" i="0" dirty="0">
              <a:solidFill>
                <a:srgbClr val="333333"/>
              </a:solidFill>
              <a:effectLst/>
              <a:latin typeface="Helvetica Neue"/>
            </a:endParaRPr>
          </a:p>
          <a:p>
            <a:pPr marL="0" indent="0">
              <a:buFont typeface="Arial" panose="020B0604020202020204" pitchFamily="34" charset="0"/>
              <a:buNone/>
            </a:pPr>
            <a:r>
              <a:rPr lang="ja-JP" altLang="en-US" b="0" i="0" dirty="0">
                <a:solidFill>
                  <a:srgbClr val="333333"/>
                </a:solidFill>
                <a:effectLst/>
                <a:latin typeface="Helvetica Neue"/>
              </a:rPr>
              <a:t>防衛省は</a:t>
            </a:r>
            <a:r>
              <a:rPr lang="en-US" altLang="ja-JP" b="0" i="0" dirty="0">
                <a:solidFill>
                  <a:srgbClr val="333333"/>
                </a:solidFill>
                <a:effectLst/>
                <a:latin typeface="Helvetica Neue"/>
              </a:rPr>
              <a:t>2022</a:t>
            </a:r>
            <a:r>
              <a:rPr lang="ja-JP" altLang="en-US" b="0" i="0" dirty="0">
                <a:solidFill>
                  <a:srgbClr val="333333"/>
                </a:solidFill>
                <a:effectLst/>
                <a:latin typeface="Helvetica Neue"/>
              </a:rPr>
              <a:t>年から調達におけるセキュリティ基準を見直し、</a:t>
            </a:r>
            <a:r>
              <a:rPr lang="en-US" altLang="ja-JP" b="0" i="0" dirty="0">
                <a:solidFill>
                  <a:srgbClr val="333333"/>
                </a:solidFill>
                <a:effectLst/>
                <a:latin typeface="Helvetica Neue"/>
              </a:rPr>
              <a:t>NIST SP800-171</a:t>
            </a:r>
            <a:r>
              <a:rPr lang="ja-JP" altLang="en-US" b="0" i="0" dirty="0">
                <a:solidFill>
                  <a:srgbClr val="333333"/>
                </a:solidFill>
                <a:effectLst/>
                <a:latin typeface="Helvetica Neue"/>
              </a:rPr>
              <a:t>に準拠したセキュリティ体制を契約企業に要求するようになりました。</a:t>
            </a:r>
            <a:endParaRPr lang="en-US" altLang="ja-JP" b="0" i="0" dirty="0">
              <a:solidFill>
                <a:srgbClr val="333333"/>
              </a:solidFill>
              <a:effectLst/>
              <a:latin typeface="Helvetica Neue"/>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200" b="0" i="0" dirty="0">
                <a:solidFill>
                  <a:srgbClr val="374151"/>
                </a:solidFill>
                <a:effectLst/>
                <a:latin typeface="メイリオ" panose="020B0604030504040204" pitchFamily="50" charset="-128"/>
                <a:ea typeface="メイリオ" panose="020B0604030504040204" pitchFamily="50" charset="-128"/>
              </a:rPr>
              <a:t>SP800-161</a:t>
            </a:r>
            <a:r>
              <a:rPr lang="ja-JP" altLang="en-US" sz="1200" b="0" i="0" dirty="0">
                <a:solidFill>
                  <a:srgbClr val="374151"/>
                </a:solidFill>
                <a:effectLst/>
                <a:latin typeface="メイリオ" panose="020B0604030504040204" pitchFamily="50" charset="-128"/>
                <a:ea typeface="メイリオ" panose="020B0604030504040204" pitchFamily="50" charset="-128"/>
              </a:rPr>
              <a:t>は、サプライチェーンのセキュリティ対策についてのガイドライン。</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A66BCAA5-DA15-2748-A49C-7E681BF30343}"/>
              </a:ext>
            </a:extLst>
          </p:cNvPr>
          <p:cNvSpPr>
            <a:spLocks noGrp="1"/>
          </p:cNvSpPr>
          <p:nvPr>
            <p:ph type="sldNum" sz="quarter" idx="5"/>
          </p:nvPr>
        </p:nvSpPr>
        <p:spPr/>
        <p:txBody>
          <a:bodyPr/>
          <a:lstStyle/>
          <a:p>
            <a:fld id="{7D95702B-A176-47F2-94B3-59C819DD5A0E}" type="slidenum">
              <a:rPr kumimoji="1" lang="ja-JP" altLang="en-US" smtClean="0"/>
              <a:t>153</a:t>
            </a:fld>
            <a:endParaRPr kumimoji="1" lang="ja-JP" altLang="en-US"/>
          </a:p>
        </p:txBody>
      </p:sp>
    </p:spTree>
    <p:extLst>
      <p:ext uri="{BB962C8B-B14F-4D97-AF65-F5344CB8AC3E}">
        <p14:creationId xmlns:p14="http://schemas.microsoft.com/office/powerpoint/2010/main" val="71340250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AF2F-7D16-052B-598C-011378D8F0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6B59F2-A0AE-34C5-C198-2D30026FFA1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C03D9E3-76D3-21FE-626E-A436691A7543}"/>
              </a:ext>
            </a:extLst>
          </p:cNvPr>
          <p:cNvSpPr>
            <a:spLocks noGrp="1"/>
          </p:cNvSpPr>
          <p:nvPr>
            <p:ph type="body" idx="1"/>
          </p:nvPr>
        </p:nvSpPr>
        <p:spPr/>
        <p:txBody>
          <a:bodyPr/>
          <a:lstStyle/>
          <a:p>
            <a:r>
              <a:rPr kumimoji="1" lang="ja-JP" altLang="en-US" dirty="0"/>
              <a:t>目標：</a:t>
            </a:r>
            <a:r>
              <a:rPr kumimoji="1" lang="en-US" altLang="ja-JP" dirty="0"/>
              <a:t>14:11</a:t>
            </a:r>
          </a:p>
          <a:p>
            <a:r>
              <a:rPr kumimoji="1" lang="ja-JP" altLang="en-US" dirty="0"/>
              <a:t>累計：</a:t>
            </a:r>
            <a:r>
              <a:rPr kumimoji="1" lang="en-US" altLang="ja-JP" dirty="0"/>
              <a:t>1:11</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汎用性が高い</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と</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CSF</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は、汎用性が高く、あらゆる組織で使用することができます。</a:t>
            </a:r>
            <a:r>
              <a:rPr kumimoji="1" lang="ja-JP" altLang="ja-JP" sz="1800" b="0" i="0" u="none" strike="noStrike" kern="1200" dirty="0">
                <a:solidFill>
                  <a:srgbClr val="FFFFFF"/>
                </a:solidFill>
                <a:effectLst/>
                <a:latin typeface="メイリオ" panose="020B0604030504040204" pitchFamily="50" charset="-128"/>
                <a:ea typeface="メイリオ" panose="020B0604030504040204" pitchFamily="50" charset="-128"/>
              </a:rPr>
              <a:t>まずは</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をベースにして情報セキュリティ対策を行い、必要に応じて</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CSF</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の内容を取り入れるとよいでしょう。</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サイバーセキュリティ対策方法</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と</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CSF</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はどちらも「</a:t>
            </a:r>
            <a:r>
              <a:rPr kumimoji="1" lang="zh-TW" altLang="ja-JP" sz="1800" b="0" i="0" u="none" strike="noStrike" kern="1200" dirty="0">
                <a:solidFill>
                  <a:srgbClr val="000000"/>
                </a:solidFill>
                <a:effectLst/>
                <a:latin typeface="メイリオ" panose="020B0604030504040204" pitchFamily="50" charset="-128"/>
                <a:ea typeface="メイリオ" panose="020B0604030504040204" pitchFamily="50" charset="-128"/>
              </a:rPr>
              <a:t>識別</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a:t>
            </a:r>
            <a:r>
              <a:rPr kumimoji="1" lang="zh-TW" altLang="ja-JP" sz="1800" b="0" i="0" u="none" strike="noStrike" kern="1200" dirty="0">
                <a:solidFill>
                  <a:srgbClr val="000000"/>
                </a:solidFill>
                <a:effectLst/>
                <a:latin typeface="メイリオ" panose="020B0604030504040204" pitchFamily="50" charset="-128"/>
                <a:ea typeface="メイリオ" panose="020B0604030504040204" pitchFamily="50" charset="-128"/>
              </a:rPr>
              <a:t>防御</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a:t>
            </a:r>
            <a:r>
              <a:rPr kumimoji="1" lang="zh-TW"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検知</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a:t>
            </a:r>
            <a:r>
              <a:rPr kumimoji="1" lang="zh-TW"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対応</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a:t>
            </a:r>
            <a:r>
              <a:rPr kumimoji="1" lang="zh-TW"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復旧</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」といったサイバーセキュリティ対策を挙げています。</a:t>
            </a: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lnSpc>
                <a:spcPts val="1500"/>
              </a:lnSpc>
              <a:spcBef>
                <a:spcPts val="1000"/>
              </a:spcBef>
              <a:spcAft>
                <a:spcPts val="0"/>
              </a:spcAft>
            </a:pP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任意性がある</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と</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CSF</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はどちらも、提示している</a:t>
            </a: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すべて</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のセキュリティ対策を取り入れることは求めておらず、何を取り入れるかはそれぞれの組織で決定可能です。</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lnSpc>
                <a:spcPts val="1500"/>
              </a:lnSpc>
              <a:spcBef>
                <a:spcPts val="100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lnSpc>
                <a:spcPts val="1500"/>
              </a:lnSpc>
              <a:spcBef>
                <a:spcPts val="100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第三者認証制度の有無</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には、第三者機関による認証制度（適合性評価制度）が存在します。これに対して、</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CSF</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にはそのような認証制度はありません。そのため、情報セキュリティ対策を行っていることを顧客や取引先に対して客観的に示すためには、</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を構築して認証を受けることが有効です。</a:t>
            </a:r>
            <a:endParaRPr lang="ja-JP" altLang="ja-JP" sz="1800" b="0" i="0" u="none" strike="noStrike" dirty="0">
              <a:effectLst/>
              <a:latin typeface="Arial" panose="020B0604020202020204" pitchFamily="34" charset="0"/>
            </a:endParaRPr>
          </a:p>
          <a:p>
            <a:pPr marL="0" algn="l" rtl="0" eaLnBrk="1" fontAlgn="ctr" latinLnBrk="0" hangingPunct="1">
              <a:spcBef>
                <a:spcPts val="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ctr" latinLnBrk="0" hangingPunct="1">
              <a:spcBef>
                <a:spcPts val="0"/>
              </a:spcBef>
              <a:spcAft>
                <a:spcPts val="0"/>
              </a:spcAft>
            </a:pP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目標への到達手段</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は、</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PDCA</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サイクルをまわすことで、情報セキュリティマネジメント体制を構築する一方、</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CSF</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では特に</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PDCA</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サイクルをまわすといった記載はありません。</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CSF</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の「プロファイル」では、現在の状況と理想の状況とのギャップを明確にすることで、とるべき対応策の優先順位を決めて、それに従って実施していくことになります。</a:t>
            </a: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endParaRPr lang="ja-JP" altLang="ja-JP" sz="1800" b="0" i="0" u="none" strike="noStrike" dirty="0">
              <a:effectLst/>
              <a:latin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C5FC4899-5DE5-3952-506E-890311939D57}"/>
              </a:ext>
            </a:extLst>
          </p:cNvPr>
          <p:cNvSpPr>
            <a:spLocks noGrp="1"/>
          </p:cNvSpPr>
          <p:nvPr>
            <p:ph type="sldNum" sz="quarter" idx="5"/>
          </p:nvPr>
        </p:nvSpPr>
        <p:spPr/>
        <p:txBody>
          <a:bodyPr/>
          <a:lstStyle/>
          <a:p>
            <a:fld id="{7D95702B-A176-47F2-94B3-59C819DD5A0E}" type="slidenum">
              <a:rPr kumimoji="1" lang="ja-JP" altLang="en-US" smtClean="0"/>
              <a:t>154</a:t>
            </a:fld>
            <a:endParaRPr kumimoji="1" lang="ja-JP" altLang="en-US"/>
          </a:p>
        </p:txBody>
      </p:sp>
    </p:spTree>
    <p:extLst>
      <p:ext uri="{BB962C8B-B14F-4D97-AF65-F5344CB8AC3E}">
        <p14:creationId xmlns:p14="http://schemas.microsoft.com/office/powerpoint/2010/main" val="349033213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7DB5D-C69F-C749-EC0D-F84921C0E89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D8D250B-183F-01CA-DB6F-98B30FF80F2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DAC666D-99FE-6200-D14D-CDCE8016648D}"/>
              </a:ext>
            </a:extLst>
          </p:cNvPr>
          <p:cNvSpPr>
            <a:spLocks noGrp="1"/>
          </p:cNvSpPr>
          <p:nvPr>
            <p:ph type="body" idx="1"/>
          </p:nvPr>
        </p:nvSpPr>
        <p:spPr/>
        <p:txBody>
          <a:bodyPr/>
          <a:lstStyle/>
          <a:p>
            <a:r>
              <a:rPr kumimoji="1" lang="ja-JP" altLang="en-US" dirty="0"/>
              <a:t>目標：</a:t>
            </a:r>
            <a:r>
              <a:rPr kumimoji="1" lang="en-US" altLang="ja-JP" dirty="0"/>
              <a:t>14:12</a:t>
            </a:r>
          </a:p>
          <a:p>
            <a:r>
              <a:rPr kumimoji="1" lang="ja-JP" altLang="en-US" dirty="0"/>
              <a:t>累計：</a:t>
            </a:r>
            <a:r>
              <a:rPr kumimoji="1" lang="en-US" altLang="ja-JP" dirty="0"/>
              <a:t>1:12</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buFont typeface="Arial" panose="020B0604020202020204" pitchFamily="34" charset="0"/>
              <a:buNone/>
            </a:pPr>
            <a:r>
              <a:rPr lang="en-US" altLang="ja-JP" sz="4000" b="0" i="0" dirty="0">
                <a:solidFill>
                  <a:srgbClr val="333333"/>
                </a:solidFill>
                <a:effectLst/>
                <a:latin typeface="游ゴシック体"/>
              </a:rPr>
              <a:t>Society5.0</a:t>
            </a:r>
            <a:r>
              <a:rPr lang="ja-JP" altLang="en-US" sz="4000" b="0" i="0" dirty="0">
                <a:solidFill>
                  <a:srgbClr val="333333"/>
                </a:solidFill>
                <a:effectLst/>
                <a:latin typeface="游ゴシック体"/>
              </a:rPr>
              <a:t>における産業社会では、企業間・産業間のネットワーク化が進展し、より柔軟で動的なサプライチェーンが構成されることになるため、サイバー攻撃の起点が増加するとともに、被害範囲も拡大する可能性があります。</a:t>
            </a:r>
            <a:endParaRPr lang="en-US" altLang="ja-JP" sz="4000" b="0" i="0" dirty="0">
              <a:solidFill>
                <a:srgbClr val="333333"/>
              </a:solidFill>
              <a:effectLst/>
              <a:latin typeface="游ゴシック体"/>
            </a:endParaRPr>
          </a:p>
          <a:p>
            <a:pPr algn="l">
              <a:buFont typeface="Arial" panose="020B0604020202020204" pitchFamily="34" charset="0"/>
              <a:buNone/>
            </a:pPr>
            <a:r>
              <a:rPr lang="ja-JP" altLang="en-US" sz="4000" b="0" i="0" dirty="0">
                <a:solidFill>
                  <a:srgbClr val="333333"/>
                </a:solidFill>
                <a:effectLst/>
                <a:latin typeface="游ゴシック体"/>
              </a:rPr>
              <a:t>高度にネットワーク化されたサプライチェーンにおいては関係するすべての企業等がセキュリティ対策を講じる必要があり、そのための基準を定めたのが</a:t>
            </a:r>
            <a:r>
              <a:rPr lang="en-US" altLang="ja-JP" sz="4000" b="0" i="0" dirty="0">
                <a:solidFill>
                  <a:srgbClr val="333333"/>
                </a:solidFill>
                <a:effectLst/>
                <a:latin typeface="游ゴシック体"/>
              </a:rPr>
              <a:t>CPSF</a:t>
            </a:r>
            <a:r>
              <a:rPr lang="ja-JP" altLang="en-US" sz="4000" b="0" i="0" dirty="0">
                <a:solidFill>
                  <a:srgbClr val="333333"/>
                </a:solidFill>
                <a:effectLst/>
                <a:latin typeface="游ゴシック体"/>
              </a:rPr>
              <a:t>です。</a:t>
            </a:r>
            <a:br>
              <a:rPr lang="ja-JP" altLang="en-US" sz="4000" dirty="0"/>
            </a:br>
            <a:br>
              <a:rPr lang="ja-JP" altLang="en-US" sz="4000" dirty="0"/>
            </a:br>
            <a:r>
              <a:rPr lang="ja-JP" altLang="en-US" sz="4000" b="0" i="0" dirty="0">
                <a:solidFill>
                  <a:srgbClr val="333333"/>
                </a:solidFill>
                <a:effectLst/>
                <a:latin typeface="游ゴシック体"/>
              </a:rPr>
              <a:t>なお、</a:t>
            </a:r>
            <a:r>
              <a:rPr lang="en-US" altLang="ja-JP" sz="4000" b="0" i="0" dirty="0">
                <a:solidFill>
                  <a:srgbClr val="333333"/>
                </a:solidFill>
                <a:effectLst/>
                <a:latin typeface="游ゴシック体"/>
              </a:rPr>
              <a:t>CPSF</a:t>
            </a:r>
            <a:r>
              <a:rPr lang="ja-JP" altLang="en-US" sz="4000" b="0" i="0" dirty="0">
                <a:solidFill>
                  <a:srgbClr val="333333"/>
                </a:solidFill>
                <a:effectLst/>
                <a:latin typeface="游ゴシック体"/>
              </a:rPr>
              <a:t>はすべての産業横断で必要とされるセキュリティ対策について示したものであり、各産業分野において産業構造や</a:t>
            </a:r>
            <a:r>
              <a:rPr lang="ja-JP" altLang="en-US" sz="5400" b="0" i="0" dirty="0">
                <a:solidFill>
                  <a:srgbClr val="202124"/>
                </a:solidFill>
                <a:effectLst/>
                <a:latin typeface="Google Sans"/>
              </a:rPr>
              <a:t>商業取引における習慣</a:t>
            </a:r>
            <a:r>
              <a:rPr lang="ja-JP" altLang="en-US" sz="4000" b="0" i="0" dirty="0">
                <a:solidFill>
                  <a:srgbClr val="333333"/>
                </a:solidFill>
                <a:effectLst/>
                <a:latin typeface="游ゴシック体"/>
              </a:rPr>
              <a:t>の観点などから見直しが必要な部分については、各産業分野において対応することとされています。</a:t>
            </a:r>
            <a:endParaRPr lang="ja-JP" altLang="ja-JP" sz="1800" b="0" i="0" u="none" strike="noStrike" dirty="0">
              <a:effectLst/>
              <a:latin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4F7D3191-EA36-B41C-E216-3EEC200C8F59}"/>
              </a:ext>
            </a:extLst>
          </p:cNvPr>
          <p:cNvSpPr>
            <a:spLocks noGrp="1"/>
          </p:cNvSpPr>
          <p:nvPr>
            <p:ph type="sldNum" sz="quarter" idx="5"/>
          </p:nvPr>
        </p:nvSpPr>
        <p:spPr/>
        <p:txBody>
          <a:bodyPr/>
          <a:lstStyle/>
          <a:p>
            <a:fld id="{7D95702B-A176-47F2-94B3-59C819DD5A0E}" type="slidenum">
              <a:rPr kumimoji="1" lang="ja-JP" altLang="en-US" smtClean="0"/>
              <a:t>155</a:t>
            </a:fld>
            <a:endParaRPr kumimoji="1" lang="ja-JP" altLang="en-US"/>
          </a:p>
        </p:txBody>
      </p:sp>
    </p:spTree>
    <p:extLst>
      <p:ext uri="{BB962C8B-B14F-4D97-AF65-F5344CB8AC3E}">
        <p14:creationId xmlns:p14="http://schemas.microsoft.com/office/powerpoint/2010/main" val="315789459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836F7-8259-51FA-8263-F508BA8324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D1D835-7063-B3A4-A3EC-8D45ECE093C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B23BAA5-F4BA-4CED-8974-423C982F4FC8}"/>
              </a:ext>
            </a:extLst>
          </p:cNvPr>
          <p:cNvSpPr>
            <a:spLocks noGrp="1"/>
          </p:cNvSpPr>
          <p:nvPr>
            <p:ph type="body" idx="1"/>
          </p:nvPr>
        </p:nvSpPr>
        <p:spPr/>
        <p:txBody>
          <a:bodyPr/>
          <a:lstStyle/>
          <a:p>
            <a:r>
              <a:rPr kumimoji="1" lang="ja-JP" altLang="en-US" dirty="0"/>
              <a:t>目標：</a:t>
            </a:r>
            <a:r>
              <a:rPr kumimoji="1" lang="en-US" altLang="ja-JP" dirty="0"/>
              <a:t>14:13</a:t>
            </a:r>
          </a:p>
          <a:p>
            <a:r>
              <a:rPr kumimoji="1" lang="ja-JP" altLang="en-US" dirty="0"/>
              <a:t>累計：</a:t>
            </a:r>
            <a:r>
              <a:rPr kumimoji="1" lang="en-US" altLang="ja-JP" dirty="0"/>
              <a:t>1:13</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dirty="0"/>
              <a:t>「</a:t>
            </a:r>
            <a:r>
              <a:rPr lang="en-US" altLang="ja-JP" dirty="0"/>
              <a:t>Society5.0</a:t>
            </a:r>
            <a:r>
              <a:rPr lang="ja-JP" altLang="en-US" dirty="0"/>
              <a:t>」におけるサイバーとフィジカルの相互作⽤で新たな付加価値を ⽣み出す新たな形のサプライチェーンを価値創造過程（バリュークリエイションプロセス）と定義</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buFont typeface="Arial" panose="020B0604020202020204" pitchFamily="34" charset="0"/>
              <a:buNone/>
            </a:pPr>
            <a:r>
              <a:rPr lang="en-US" altLang="ja-JP" sz="4000" b="0" i="0" dirty="0">
                <a:solidFill>
                  <a:srgbClr val="374151"/>
                </a:solidFill>
                <a:effectLst/>
                <a:latin typeface="Söhne"/>
              </a:rPr>
              <a:t>CPSF</a:t>
            </a:r>
            <a:r>
              <a:rPr lang="ja-JP" altLang="en-US" sz="4000" b="0" i="0" dirty="0">
                <a:solidFill>
                  <a:srgbClr val="374151"/>
                </a:solidFill>
                <a:effectLst/>
                <a:latin typeface="Söhne"/>
              </a:rPr>
              <a:t>は新しい産業社会のリスクと</a:t>
            </a:r>
            <a:r>
              <a:rPr lang="ja-JP" altLang="en-US" sz="4000" b="0" i="0" dirty="0">
                <a:solidFill>
                  <a:srgbClr val="374151"/>
                </a:solidFill>
                <a:effectLst/>
                <a:latin typeface="メイリオ" panose="020B0604030504040204" pitchFamily="50" charset="-128"/>
                <a:ea typeface="メイリオ" panose="020B0604030504040204" pitchFamily="50" charset="-128"/>
              </a:rPr>
              <a:t>価値創造過程</a:t>
            </a:r>
            <a:r>
              <a:rPr lang="ja-JP" altLang="en-US" sz="4000" b="0" i="0" dirty="0">
                <a:solidFill>
                  <a:srgbClr val="374151"/>
                </a:solidFill>
                <a:effectLst/>
                <a:latin typeface="Söhne"/>
              </a:rPr>
              <a:t>を理解し、セキュリティ対策を整理するフレームワークです。企業はこれを基に、自社に合ったセキュリティ策を取ることが求められてきます。</a:t>
            </a:r>
            <a:endParaRPr lang="en-US" altLang="ja-JP" sz="4000" b="0" i="0" dirty="0">
              <a:solidFill>
                <a:srgbClr val="374151"/>
              </a:solidFill>
              <a:effectLst/>
              <a:latin typeface="Söhne"/>
            </a:endParaRPr>
          </a:p>
          <a:p>
            <a:pPr algn="l">
              <a:buFont typeface="Arial" panose="020B0604020202020204" pitchFamily="34" charset="0"/>
              <a:buNone/>
            </a:pPr>
            <a:endParaRPr lang="en-US" altLang="ja-JP" sz="1800" b="0" i="0" u="none" strike="noStrike" dirty="0">
              <a:effectLst/>
              <a:latin typeface="Arial" panose="020B0604020202020204" pitchFamily="34" charset="0"/>
            </a:endParaRPr>
          </a:p>
          <a:p>
            <a:pPr algn="l">
              <a:buFont typeface="Arial" panose="020B0604020202020204" pitchFamily="34" charset="0"/>
              <a:buNone/>
            </a:pPr>
            <a:r>
              <a:rPr lang="ja-JP" altLang="en-US" sz="1800" b="0" i="0" u="none" strike="noStrike" dirty="0">
                <a:effectLst/>
                <a:latin typeface="Arial" panose="020B0604020202020204" pitchFamily="34" charset="0"/>
              </a:rPr>
              <a:t>前提</a:t>
            </a:r>
            <a:endParaRPr lang="en-US" altLang="ja-JP" sz="1800" b="0" i="0" u="none" strike="noStrike" dirty="0">
              <a:effectLst/>
              <a:latin typeface="Arial" panose="020B0604020202020204" pitchFamily="34" charset="0"/>
            </a:endParaRPr>
          </a:p>
          <a:p>
            <a:pPr algn="l">
              <a:buFont typeface="Arial" panose="020B0604020202020204" pitchFamily="34" charset="0"/>
              <a:buNone/>
            </a:pPr>
            <a:r>
              <a:rPr lang="ja-JP" altLang="en-US" sz="2800" dirty="0"/>
              <a:t>「ネットワーク化されず、インターネットにも接続されない」システムと認識していても、</a:t>
            </a:r>
            <a:r>
              <a:rPr lang="en-US" altLang="ja-JP" sz="2800" dirty="0"/>
              <a:t>IT</a:t>
            </a:r>
            <a:r>
              <a:rPr lang="ja-JP" altLang="en-US" sz="2800" dirty="0"/>
              <a:t>機器の⼩型化・⾼機能化に伴い、電⼦機 器を含むすべてのシステム等が重要性を増し、フィジカルを通じたサイバー攻撃を受けるなどの懸念も増⼤しており、所有する電気機器 およびシステムが本フレームワークの適⽤範囲に含まれ得るという認識に⽴ち、必要なセキュリティ対策を講じる必要がある。</a:t>
            </a:r>
            <a:endParaRPr lang="en-US" altLang="ja-JP" sz="1800" b="0" i="0" u="none" strike="noStrike" dirty="0">
              <a:effectLst/>
              <a:latin typeface="Arial" panose="020B0604020202020204" pitchFamily="34" charset="0"/>
            </a:endParaRPr>
          </a:p>
          <a:p>
            <a:pPr algn="l">
              <a:buFont typeface="Arial" panose="020B0604020202020204" pitchFamily="34" charset="0"/>
              <a:buNone/>
            </a:pPr>
            <a:endParaRPr lang="ja-JP" altLang="ja-JP" sz="1800" b="0" i="0" u="none" strike="noStrike" dirty="0">
              <a:effectLst/>
              <a:latin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BC7B2353-6A55-DDB8-82FC-27DB91FEC1FE}"/>
              </a:ext>
            </a:extLst>
          </p:cNvPr>
          <p:cNvSpPr>
            <a:spLocks noGrp="1"/>
          </p:cNvSpPr>
          <p:nvPr>
            <p:ph type="sldNum" sz="quarter" idx="5"/>
          </p:nvPr>
        </p:nvSpPr>
        <p:spPr/>
        <p:txBody>
          <a:bodyPr/>
          <a:lstStyle/>
          <a:p>
            <a:fld id="{7D95702B-A176-47F2-94B3-59C819DD5A0E}" type="slidenum">
              <a:rPr kumimoji="1" lang="ja-JP" altLang="en-US" smtClean="0"/>
              <a:t>156</a:t>
            </a:fld>
            <a:endParaRPr kumimoji="1" lang="ja-JP" altLang="en-US"/>
          </a:p>
        </p:txBody>
      </p:sp>
    </p:spTree>
    <p:extLst>
      <p:ext uri="{BB962C8B-B14F-4D97-AF65-F5344CB8AC3E}">
        <p14:creationId xmlns:p14="http://schemas.microsoft.com/office/powerpoint/2010/main" val="199269893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87040-0043-1EE8-4D9A-F4A5B9660E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3443AD-C780-6958-DC5D-072B5C68AC0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C9AA64B-AC97-9C1E-F876-26B09B702375}"/>
              </a:ext>
            </a:extLst>
          </p:cNvPr>
          <p:cNvSpPr>
            <a:spLocks noGrp="1"/>
          </p:cNvSpPr>
          <p:nvPr>
            <p:ph type="body" idx="1"/>
          </p:nvPr>
        </p:nvSpPr>
        <p:spPr/>
        <p:txBody>
          <a:bodyPr/>
          <a:lstStyle/>
          <a:p>
            <a:r>
              <a:rPr kumimoji="1" lang="ja-JP" altLang="en-US"/>
              <a:t>目標：</a:t>
            </a:r>
            <a:r>
              <a:rPr kumimoji="1" lang="en-US" altLang="ja-JP"/>
              <a:t>14:14</a:t>
            </a:r>
          </a:p>
          <a:p>
            <a:r>
              <a:rPr kumimoji="1" lang="ja-JP" altLang="en-US"/>
              <a:t>累計：</a:t>
            </a:r>
            <a:r>
              <a:rPr kumimoji="1" lang="en-US" altLang="ja-JP"/>
              <a:t>1:14</a:t>
            </a:r>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r>
              <a:rPr kumimoji="1" lang="ja-JP" altLang="en-US" sz="4000"/>
              <a:t>各層における信頼性の基点は以下の通りです。</a:t>
            </a:r>
            <a:endParaRPr kumimoji="1" lang="en-US" altLang="ja-JP" sz="4000"/>
          </a:p>
          <a:p>
            <a:r>
              <a:rPr kumimoji="1" lang="en-US" altLang="ja-JP" sz="4000"/>
              <a:t>– </a:t>
            </a:r>
            <a:r>
              <a:rPr kumimoji="1" lang="ja-JP" altLang="en-US" sz="4000"/>
              <a:t>第</a:t>
            </a:r>
            <a:r>
              <a:rPr kumimoji="1" lang="en-US" altLang="ja-JP" sz="4000"/>
              <a:t>1</a:t>
            </a:r>
            <a:r>
              <a:rPr kumimoji="1" lang="ja-JP" altLang="en-US" sz="4000"/>
              <a:t>層はフィジカル空間</a:t>
            </a:r>
            <a:endParaRPr kumimoji="1" lang="en-US" altLang="ja-JP" sz="4000"/>
          </a:p>
          <a:p>
            <a:r>
              <a:rPr kumimoji="1" lang="ja-JP" altLang="en-US" sz="4000"/>
              <a:t>　　ここは複雑につながるサプライチェーン</a:t>
            </a:r>
            <a:endParaRPr kumimoji="1" lang="en-US" altLang="ja-JP" sz="4000"/>
          </a:p>
          <a:p>
            <a:r>
              <a:rPr kumimoji="1" lang="ja-JP" altLang="en-US" sz="4000"/>
              <a:t>　　このため、影響範囲が拡大する。</a:t>
            </a:r>
            <a:endParaRPr kumimoji="1" lang="en-US" altLang="ja-JP" sz="4000"/>
          </a:p>
          <a:p>
            <a:r>
              <a:rPr kumimoji="1" lang="ja-JP" altLang="en-US" sz="4000"/>
              <a:t>　　ここでは、企業（組織）のマネジメントの信頼性を確保することが必要</a:t>
            </a:r>
            <a:endParaRPr kumimoji="1" lang="en-US" altLang="ja-JP" sz="4000"/>
          </a:p>
          <a:p>
            <a:endParaRPr kumimoji="1" lang="ja-JP" altLang="en-US" sz="4000"/>
          </a:p>
          <a:p>
            <a:r>
              <a:rPr kumimoji="1" lang="en-US" altLang="ja-JP" sz="4000"/>
              <a:t>– </a:t>
            </a:r>
            <a:r>
              <a:rPr kumimoji="1" lang="ja-JP" altLang="en-US" sz="4000"/>
              <a:t>第</a:t>
            </a:r>
            <a:r>
              <a:rPr kumimoji="1" lang="en-US" altLang="ja-JP" sz="4000"/>
              <a:t>2</a:t>
            </a:r>
            <a:r>
              <a:rPr kumimoji="1" lang="ja-JP" altLang="en-US" sz="4000"/>
              <a:t>層は、フィジカル空間とサイバー空間が融合</a:t>
            </a:r>
            <a:endParaRPr kumimoji="1" lang="en-US" altLang="ja-JP" sz="4000"/>
          </a:p>
          <a:p>
            <a:r>
              <a:rPr kumimoji="1" lang="ja-JP" altLang="en-US" sz="4000"/>
              <a:t>　　サイバー攻撃がフィジカル空間まで到達できるようになる</a:t>
            </a:r>
            <a:endParaRPr kumimoji="1" lang="en-US" altLang="ja-JP" sz="4000"/>
          </a:p>
          <a:p>
            <a:r>
              <a:rPr kumimoji="1" lang="ja-JP" altLang="en-US" sz="4000"/>
              <a:t>　　ここでは、要求される情報の正確性に応じて適切な正確さで情報が変換される “転写”機能の信頼性の確保が必要</a:t>
            </a:r>
            <a:endParaRPr kumimoji="1" lang="en-US" altLang="ja-JP" sz="4000"/>
          </a:p>
          <a:p>
            <a:endParaRPr kumimoji="1" lang="en-US" altLang="ja-JP" sz="4000"/>
          </a:p>
          <a:p>
            <a:r>
              <a:rPr kumimoji="1" lang="en-US" altLang="ja-JP" sz="4000"/>
              <a:t>– </a:t>
            </a:r>
            <a:r>
              <a:rPr kumimoji="1" lang="ja-JP" altLang="en-US" sz="4000"/>
              <a:t>第</a:t>
            </a:r>
            <a:r>
              <a:rPr kumimoji="1" lang="en-US" altLang="ja-JP" sz="4000"/>
              <a:t>3</a:t>
            </a:r>
            <a:r>
              <a:rPr kumimoji="1" lang="ja-JP" altLang="en-US" sz="4000"/>
              <a:t>層はサイバー空間</a:t>
            </a:r>
            <a:endParaRPr kumimoji="1" lang="en-US" altLang="ja-JP" sz="4000"/>
          </a:p>
          <a:p>
            <a:r>
              <a:rPr kumimoji="1" lang="ja-JP" altLang="en-US" sz="4000"/>
              <a:t>　　ここは、大量のデータの流通・連携</a:t>
            </a:r>
            <a:endParaRPr kumimoji="1" lang="en-US" altLang="ja-JP" sz="4000"/>
          </a:p>
          <a:p>
            <a:r>
              <a:rPr kumimoji="1" lang="ja-JP" altLang="en-US" sz="4000"/>
              <a:t>　　データの性質に応じた管理の重要性が拡大。</a:t>
            </a:r>
            <a:endParaRPr kumimoji="1" lang="en-US" altLang="ja-JP" sz="4000"/>
          </a:p>
          <a:p>
            <a:r>
              <a:rPr kumimoji="1" lang="ja-JP" altLang="en-US" sz="4000"/>
              <a:t>　　ここでは、サイバー空間のつながりにおける、データの信頼性の確保が必要</a:t>
            </a:r>
            <a:endParaRPr kumimoji="1" lang="en-US" altLang="ja-JP" sz="4000"/>
          </a:p>
          <a:p>
            <a:endParaRPr kumimoji="1" lang="en-US" altLang="ja-JP" sz="4000"/>
          </a:p>
        </p:txBody>
      </p:sp>
      <p:sp>
        <p:nvSpPr>
          <p:cNvPr id="4" name="スライド番号プレースホルダー 3">
            <a:extLst>
              <a:ext uri="{FF2B5EF4-FFF2-40B4-BE49-F238E27FC236}">
                <a16:creationId xmlns:a16="http://schemas.microsoft.com/office/drawing/2014/main" id="{079964B9-1C04-DC4D-3CAA-B0321894E4FD}"/>
              </a:ext>
            </a:extLst>
          </p:cNvPr>
          <p:cNvSpPr>
            <a:spLocks noGrp="1"/>
          </p:cNvSpPr>
          <p:nvPr>
            <p:ph type="sldNum" sz="quarter" idx="5"/>
          </p:nvPr>
        </p:nvSpPr>
        <p:spPr/>
        <p:txBody>
          <a:bodyPr/>
          <a:lstStyle/>
          <a:p>
            <a:fld id="{7D95702B-A176-47F2-94B3-59C819DD5A0E}" type="slidenum">
              <a:rPr kumimoji="1" lang="ja-JP" altLang="en-US" smtClean="0"/>
              <a:t>157</a:t>
            </a:fld>
            <a:endParaRPr kumimoji="1" lang="ja-JP" altLang="en-US"/>
          </a:p>
        </p:txBody>
      </p:sp>
    </p:spTree>
    <p:extLst>
      <p:ext uri="{BB962C8B-B14F-4D97-AF65-F5344CB8AC3E}">
        <p14:creationId xmlns:p14="http://schemas.microsoft.com/office/powerpoint/2010/main" val="6498129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B9105-6892-B9E8-FCA8-071C11DC7C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9ADEAE-256F-1563-6B45-41D3C28155F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F01A4D3-5D8E-02E2-50B7-694AA59ED02E}"/>
              </a:ext>
            </a:extLst>
          </p:cNvPr>
          <p:cNvSpPr>
            <a:spLocks noGrp="1"/>
          </p:cNvSpPr>
          <p:nvPr>
            <p:ph type="body" idx="1"/>
          </p:nvPr>
        </p:nvSpPr>
        <p:spPr/>
        <p:txBody>
          <a:bodyPr/>
          <a:lstStyle/>
          <a:p>
            <a:r>
              <a:rPr kumimoji="1" lang="ja-JP" altLang="en-US" dirty="0"/>
              <a:t>目標：</a:t>
            </a:r>
            <a:r>
              <a:rPr kumimoji="1" lang="en-US" altLang="ja-JP" dirty="0"/>
              <a:t>14:18</a:t>
            </a:r>
          </a:p>
          <a:p>
            <a:r>
              <a:rPr kumimoji="1" lang="ja-JP" altLang="en-US" dirty="0"/>
              <a:t>累計：</a:t>
            </a:r>
            <a:r>
              <a:rPr kumimoji="1" lang="en-US" altLang="ja-JP" dirty="0"/>
              <a:t>1:18</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0" dirty="0">
                <a:solidFill>
                  <a:schemeClr val="tx1"/>
                </a:solidFill>
                <a:effectLst/>
                <a:latin typeface="+mn-ea"/>
                <a:ea typeface="+mn-ea"/>
              </a:rPr>
              <a:t>　</a:t>
            </a:r>
            <a:r>
              <a:rPr kumimoji="1" lang="ja-JP" altLang="en-US" sz="1200" b="0" dirty="0">
                <a:solidFill>
                  <a:schemeClr val="tx1"/>
                </a:solidFill>
                <a:latin typeface="+mn-ea"/>
                <a:ea typeface="+mn-ea"/>
              </a:rPr>
              <a:t>経営者が主体となって</a:t>
            </a:r>
            <a:r>
              <a:rPr lang="ja-JP" altLang="en-US" sz="1200" b="0" dirty="0">
                <a:solidFill>
                  <a:schemeClr val="tx1"/>
                </a:solidFill>
                <a:effectLst/>
                <a:latin typeface="+mn-ea"/>
                <a:ea typeface="+mn-ea"/>
              </a:rPr>
              <a:t>サイバーセキュリティ対策を実施する際に、経済産業省と</a:t>
            </a:r>
            <a:r>
              <a:rPr lang="en-US" altLang="ja-JP" sz="1200" b="0" dirty="0">
                <a:solidFill>
                  <a:schemeClr val="tx1"/>
                </a:solidFill>
                <a:effectLst/>
                <a:latin typeface="+mn-ea"/>
                <a:ea typeface="+mn-ea"/>
              </a:rPr>
              <a:t>IPA</a:t>
            </a:r>
            <a:r>
              <a:rPr lang="ja-JP" altLang="en-US" sz="1200" b="0" dirty="0">
                <a:solidFill>
                  <a:schemeClr val="tx1"/>
                </a:solidFill>
                <a:effectLst/>
                <a:latin typeface="+mn-ea"/>
                <a:ea typeface="+mn-ea"/>
              </a:rPr>
              <a:t>が共同で発行している「サイバーセキュリティ経営ガイドライン」が参考になります。</a:t>
            </a:r>
            <a:endParaRPr lang="en-US" altLang="ja-JP" sz="1200" b="0" dirty="0">
              <a:solidFill>
                <a:schemeClr val="tx1"/>
              </a:solidFill>
              <a:effectLst/>
              <a:latin typeface="+mn-ea"/>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0" dirty="0">
                <a:solidFill>
                  <a:schemeClr val="tx1"/>
                </a:solidFill>
                <a:effectLst/>
                <a:latin typeface="+mn-ea"/>
                <a:ea typeface="+mn-ea"/>
              </a:rPr>
              <a:t>本ガイドラインでは、経営者がサイバーセキュリティ対策を実行する際に認識するべき事項と、サイバーセキュリティ対策の責任者（</a:t>
            </a:r>
            <a:r>
              <a:rPr lang="en-US" altLang="ja-JP" sz="1200" b="0" dirty="0">
                <a:solidFill>
                  <a:schemeClr val="tx1"/>
                </a:solidFill>
                <a:effectLst/>
                <a:latin typeface="+mn-ea"/>
                <a:ea typeface="+mn-ea"/>
              </a:rPr>
              <a:t>CISO</a:t>
            </a:r>
            <a:r>
              <a:rPr lang="ja-JP" altLang="en-US" sz="1200" b="0" dirty="0">
                <a:solidFill>
                  <a:schemeClr val="tx1"/>
                </a:solidFill>
                <a:effectLst/>
                <a:latin typeface="+mn-ea"/>
                <a:ea typeface="+mn-ea"/>
              </a:rPr>
              <a:t>など）に指示するべき事項を包括的にまとめています。</a:t>
            </a:r>
            <a:endParaRPr lang="en-US" altLang="ja-JP" sz="1200" b="0" dirty="0">
              <a:solidFill>
                <a:schemeClr val="tx1"/>
              </a:solidFill>
              <a:effectLst/>
              <a:latin typeface="+mn-ea"/>
              <a:ea typeface="+mn-ea"/>
            </a:endParaRPr>
          </a:p>
          <a:p>
            <a:pPr marL="0" indent="0">
              <a:buFont typeface="Arial" panose="020B0604020202020204" pitchFamily="34" charset="0"/>
              <a:buNone/>
            </a:pPr>
            <a:endParaRPr lang="en-US" altLang="ja-JP" b="0" i="0" dirty="0">
              <a:solidFill>
                <a:srgbClr val="374151"/>
              </a:solidFill>
              <a:effectLst/>
              <a:latin typeface="Söhne"/>
            </a:endParaRPr>
          </a:p>
          <a:p>
            <a:pPr marL="0" indent="0">
              <a:buFont typeface="Arial" panose="020B0604020202020204" pitchFamily="34" charset="0"/>
              <a:buNone/>
            </a:pPr>
            <a:r>
              <a:rPr lang="en-US" altLang="ja-JP" sz="1200" b="0" i="0" dirty="0">
                <a:solidFill>
                  <a:srgbClr val="374151"/>
                </a:solidFill>
                <a:effectLst/>
                <a:latin typeface="メイリオ" panose="020B0604030504040204" pitchFamily="50" charset="-128"/>
                <a:ea typeface="メイリオ" panose="020B0604030504040204" pitchFamily="50" charset="-128"/>
              </a:rPr>
              <a:t>CISO</a:t>
            </a:r>
            <a:r>
              <a:rPr lang="ja-JP" altLang="en-US" sz="1200" b="0" i="0" dirty="0">
                <a:solidFill>
                  <a:srgbClr val="374151"/>
                </a:solidFill>
                <a:effectLst/>
                <a:latin typeface="メイリオ" panose="020B0604030504040204" pitchFamily="50" charset="-128"/>
                <a:ea typeface="メイリオ" panose="020B0604030504040204" pitchFamily="50" charset="-128"/>
              </a:rPr>
              <a:t>（</a:t>
            </a:r>
            <a:r>
              <a:rPr lang="en-US" altLang="ja-JP" sz="1200" b="0" i="0" dirty="0">
                <a:solidFill>
                  <a:srgbClr val="374151"/>
                </a:solidFill>
                <a:effectLst/>
                <a:latin typeface="メイリオ" panose="020B0604030504040204" pitchFamily="50" charset="-128"/>
                <a:ea typeface="メイリオ" panose="020B0604030504040204" pitchFamily="50" charset="-128"/>
              </a:rPr>
              <a:t>Chief Information Security Officer</a:t>
            </a:r>
            <a:r>
              <a:rPr lang="ja-JP" altLang="en-US" sz="1200" b="0" i="0" dirty="0">
                <a:solidFill>
                  <a:srgbClr val="374151"/>
                </a:solidFill>
                <a:effectLst/>
                <a:latin typeface="メイリオ" panose="020B0604030504040204" pitchFamily="50" charset="-128"/>
                <a:ea typeface="メイリオ" panose="020B0604030504040204" pitchFamily="50" charset="-128"/>
              </a:rPr>
              <a:t>）最高情報セキュリティ責任者</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200" b="0" i="0" dirty="0">
                <a:solidFill>
                  <a:srgbClr val="374151"/>
                </a:solidFill>
                <a:effectLst/>
                <a:latin typeface="メイリオ" panose="020B0604030504040204" pitchFamily="50" charset="-128"/>
                <a:ea typeface="メイリオ" panose="020B0604030504040204" pitchFamily="50" charset="-128"/>
              </a:rPr>
              <a:t>通常は取締役</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r>
              <a:rPr kumimoji="1" lang="ja-JP" altLang="en-US" dirty="0"/>
              <a:t>経営者が認識するべき</a:t>
            </a:r>
            <a:r>
              <a:rPr kumimoji="1" lang="en-US" altLang="ja-JP" dirty="0"/>
              <a:t>3</a:t>
            </a:r>
            <a:r>
              <a:rPr kumimoji="1" lang="ja-JP" altLang="en-US" dirty="0"/>
              <a:t>原則について</a:t>
            </a:r>
            <a:endParaRPr kumimoji="1" lang="en-US" altLang="ja-JP" dirty="0"/>
          </a:p>
          <a:p>
            <a:endParaRPr kumimoji="1" lang="en-US" altLang="ja-JP" dirty="0"/>
          </a:p>
          <a:p>
            <a:r>
              <a:rPr kumimoji="1" lang="ja-JP" altLang="en-US" dirty="0"/>
              <a:t>１．リーダーシップ</a:t>
            </a:r>
            <a:endParaRPr kumimoji="1" lang="en-US" altLang="ja-JP" dirty="0"/>
          </a:p>
          <a:p>
            <a:r>
              <a:rPr kumimoji="1" lang="ja-JP" altLang="en-US" dirty="0"/>
              <a:t>　経営者はリーダーシップをとってサイバー攻撃のリスクと企業への影響を考慮したサイバーセキュリティ対策を推進するとともに、企業の事業継続のためのセキュリティ投資を実施するべきである。</a:t>
            </a:r>
            <a:endParaRPr kumimoji="1" lang="en-US" altLang="ja-JP" dirty="0"/>
          </a:p>
          <a:p>
            <a:r>
              <a:rPr kumimoji="1" lang="ja-JP" altLang="en-US" dirty="0"/>
              <a:t>　　　</a:t>
            </a:r>
            <a:endParaRPr kumimoji="1" lang="en-US" altLang="ja-JP" dirty="0"/>
          </a:p>
          <a:p>
            <a:r>
              <a:rPr kumimoji="1" lang="ja-JP" altLang="en-US" dirty="0"/>
              <a:t>２．サプライチェーン</a:t>
            </a:r>
            <a:endParaRPr kumimoji="1" lang="en-US" altLang="ja-JP" dirty="0"/>
          </a:p>
          <a:p>
            <a:r>
              <a:rPr kumimoji="1" lang="ja-JP" altLang="en-US" dirty="0"/>
              <a:t>　自社のサイバーセキュリティ対策にとどまらず、従来型の部品調達などの形態や規模にとどまらないクラウドサービスの利用等のデジタル環境を介した外部とのつながりのすべてを含むサプライチェーン全体を意識し、総合的なサイバーセキュリティ対策を実施するべきである。</a:t>
            </a:r>
            <a:endParaRPr kumimoji="1" lang="en-US" altLang="ja-JP" dirty="0"/>
          </a:p>
          <a:p>
            <a:endParaRPr kumimoji="1" lang="en-US" altLang="ja-JP" dirty="0"/>
          </a:p>
          <a:p>
            <a:r>
              <a:rPr kumimoji="1" lang="ja-JP" altLang="en-US" dirty="0"/>
              <a:t>３．コミュニケーション</a:t>
            </a:r>
            <a:endParaRPr kumimoji="1" lang="en-US" altLang="ja-JP" dirty="0"/>
          </a:p>
          <a:p>
            <a:r>
              <a:rPr kumimoji="1" lang="ja-JP" altLang="en-US" dirty="0"/>
              <a:t>　社外の利害関係者、（株主や顧客）、社内の関係者、（セキュリティ担当者、事業担当責任者）に事業継続に加えてサイバーセキュリティ対策に関する情報開示を行うことで信頼関係を構築し、インシデント発生時にもコミュニケーションが円滑に進むよう備えるべきである。</a:t>
            </a:r>
            <a:endParaRPr kumimoji="1" lang="en-US" altLang="ja-JP" dirty="0"/>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3EBDFCFE-9B38-5458-E2EF-20F28256CB5B}"/>
              </a:ext>
            </a:extLst>
          </p:cNvPr>
          <p:cNvSpPr>
            <a:spLocks noGrp="1"/>
          </p:cNvSpPr>
          <p:nvPr>
            <p:ph type="sldNum" sz="quarter" idx="5"/>
          </p:nvPr>
        </p:nvSpPr>
        <p:spPr/>
        <p:txBody>
          <a:bodyPr/>
          <a:lstStyle/>
          <a:p>
            <a:fld id="{7D95702B-A176-47F2-94B3-59C819DD5A0E}" type="slidenum">
              <a:rPr kumimoji="1" lang="ja-JP" altLang="en-US" smtClean="0"/>
              <a:t>158</a:t>
            </a:fld>
            <a:endParaRPr kumimoji="1" lang="ja-JP" altLang="en-US"/>
          </a:p>
        </p:txBody>
      </p:sp>
    </p:spTree>
    <p:extLst>
      <p:ext uri="{BB962C8B-B14F-4D97-AF65-F5344CB8AC3E}">
        <p14:creationId xmlns:p14="http://schemas.microsoft.com/office/powerpoint/2010/main" val="54760288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5023E-EF44-5FE2-97E9-5DCF4F2F18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849FDE-9598-E686-1A43-E6CBF291F4F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E12AF25-B61E-CA91-5AEE-DAEBC7E248F6}"/>
              </a:ext>
            </a:extLst>
          </p:cNvPr>
          <p:cNvSpPr>
            <a:spLocks noGrp="1"/>
          </p:cNvSpPr>
          <p:nvPr>
            <p:ph type="body" idx="1"/>
          </p:nvPr>
        </p:nvSpPr>
        <p:spPr/>
        <p:txBody>
          <a:bodyPr/>
          <a:lstStyle/>
          <a:p>
            <a:r>
              <a:rPr kumimoji="1" lang="ja-JP" altLang="en-US" dirty="0"/>
              <a:t>目標：</a:t>
            </a:r>
            <a:r>
              <a:rPr kumimoji="1" lang="en-US" altLang="ja-JP" dirty="0"/>
              <a:t>14:20</a:t>
            </a:r>
          </a:p>
          <a:p>
            <a:r>
              <a:rPr kumimoji="1" lang="ja-JP" altLang="en-US" dirty="0"/>
              <a:t>累計：</a:t>
            </a:r>
            <a:r>
              <a:rPr kumimoji="1" lang="en-US" altLang="ja-JP" dirty="0"/>
              <a:t>1:20</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500"/>
              </a:lnSpc>
              <a:spcBef>
                <a:spcPts val="1000"/>
              </a:spcBef>
              <a:spcAft>
                <a:spcPts val="0"/>
              </a:spcAft>
              <a:buClrTx/>
              <a:buSzTx/>
              <a:buFontTx/>
              <a:buNone/>
              <a:tabLst/>
              <a:defRPr/>
            </a:pPr>
            <a:r>
              <a:rPr kumimoji="1" lang="ja-JP" altLang="en-US" sz="1800" b="0" dirty="0">
                <a:solidFill>
                  <a:schemeClr val="tx1"/>
                </a:solidFill>
                <a:latin typeface="+mn-ea"/>
                <a:ea typeface="+mn-ea"/>
              </a:rPr>
              <a:t>　経営者は、以下の重要</a:t>
            </a:r>
            <a:r>
              <a:rPr kumimoji="1" lang="en-US" altLang="ja-JP" sz="1800" b="0" dirty="0">
                <a:solidFill>
                  <a:schemeClr val="tx1"/>
                </a:solidFill>
                <a:latin typeface="+mn-ea"/>
                <a:ea typeface="+mn-ea"/>
              </a:rPr>
              <a:t>10</a:t>
            </a:r>
            <a:r>
              <a:rPr kumimoji="1" lang="ja-JP" altLang="en-US" sz="1800" b="0" dirty="0">
                <a:solidFill>
                  <a:schemeClr val="tx1"/>
                </a:solidFill>
                <a:latin typeface="+mn-ea"/>
                <a:ea typeface="+mn-ea"/>
              </a:rPr>
              <a:t>項目について、サイバーセキュリティ対策を実施する上での責任者や担当部署（</a:t>
            </a:r>
            <a:r>
              <a:rPr kumimoji="1" lang="en-US" altLang="ja-JP" sz="1800" b="0" dirty="0">
                <a:solidFill>
                  <a:srgbClr val="000000"/>
                </a:solidFill>
                <a:latin typeface="+mn-ea"/>
                <a:ea typeface="+mn-ea"/>
              </a:rPr>
              <a:t>CISO</a:t>
            </a:r>
            <a:r>
              <a:rPr kumimoji="1" lang="ja-JP" altLang="en-US" sz="1800" b="0" dirty="0">
                <a:solidFill>
                  <a:schemeClr val="tx1"/>
                </a:solidFill>
                <a:latin typeface="+mn-ea"/>
                <a:ea typeface="+mn-ea"/>
              </a:rPr>
              <a:t>、サイバーセキュリティ担当者など）への指示を通じて組織に適した形で確実に実施させる必要があります。これらは、組織のリスクマネジメントの責任を担う経営者が、単なる指示ではなく、自らの役割として発信する必要があります。リスク対策に関する実施方針の検討、予算や人材の割当、実施状況の確認や問題の把握と対応など、多くのことを通じてリーダーシップを発揮することが求められます。</a:t>
            </a:r>
            <a:endParaRPr kumimoji="1" lang="en-US" altLang="ja-JP" sz="1800" b="0" dirty="0">
              <a:solidFill>
                <a:schemeClr val="tx1"/>
              </a:solidFill>
              <a:latin typeface="+mn-ea"/>
              <a:ea typeface="+mn-ea"/>
            </a:endParaRPr>
          </a:p>
          <a:p>
            <a:pPr marL="0" marR="0" indent="0" algn="l" rtl="0" eaLnBrk="1" fontAlgn="auto" latinLnBrk="0" hangingPunct="1">
              <a:lnSpc>
                <a:spcPts val="1500"/>
              </a:lnSpc>
              <a:spcBef>
                <a:spcPts val="1000"/>
              </a:spcBef>
              <a:spcAft>
                <a:spcPts val="0"/>
              </a:spcAft>
            </a:pPr>
            <a:endParaRPr lang="ja-JP" altLang="ja-JP" sz="1800" b="0" i="0" u="none" strike="noStrike" dirty="0">
              <a:effectLst/>
              <a:latin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474E9741-0D6E-DD0A-89BF-1ADD6C55A6F0}"/>
              </a:ext>
            </a:extLst>
          </p:cNvPr>
          <p:cNvSpPr>
            <a:spLocks noGrp="1"/>
          </p:cNvSpPr>
          <p:nvPr>
            <p:ph type="sldNum" sz="quarter" idx="5"/>
          </p:nvPr>
        </p:nvSpPr>
        <p:spPr/>
        <p:txBody>
          <a:bodyPr/>
          <a:lstStyle/>
          <a:p>
            <a:fld id="{7D95702B-A176-47F2-94B3-59C819DD5A0E}" type="slidenum">
              <a:rPr kumimoji="1" lang="ja-JP" altLang="en-US" smtClean="0"/>
              <a:t>159</a:t>
            </a:fld>
            <a:endParaRPr kumimoji="1" lang="ja-JP" altLang="en-US"/>
          </a:p>
        </p:txBody>
      </p:sp>
    </p:spTree>
    <p:extLst>
      <p:ext uri="{BB962C8B-B14F-4D97-AF65-F5344CB8AC3E}">
        <p14:creationId xmlns:p14="http://schemas.microsoft.com/office/powerpoint/2010/main" val="3617224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13:58</a:t>
            </a:r>
          </a:p>
          <a:p>
            <a:r>
              <a:rPr kumimoji="1" lang="ja-JP" altLang="en-US"/>
              <a:t>累積時間：</a:t>
            </a:r>
            <a:r>
              <a:rPr kumimoji="1" lang="en-US" altLang="ja-JP"/>
              <a:t>00:58</a:t>
            </a:r>
          </a:p>
          <a:p>
            <a:endParaRPr kumimoji="1" lang="en-US" altLang="ja-JP"/>
          </a:p>
          <a:p>
            <a:r>
              <a:rPr kumimoji="1" lang="ja-JP" altLang="en-US"/>
              <a:t>予防策の理解と強化</a:t>
            </a:r>
            <a:r>
              <a:rPr kumimoji="1" lang="en-US" altLang="ja-JP"/>
              <a:t>: </a:t>
            </a:r>
            <a:r>
              <a:rPr kumimoji="1" lang="ja-JP" altLang="en-US"/>
              <a:t>インシデント事例から、発生した問題がどのような脅威や脆弱性から生じたのか、そしてそれにどのように対処するべきだったのかを理解することができます。これは組織が自身のセキュリティ対策を強化する上で有用な情報となります。</a:t>
            </a:r>
          </a:p>
          <a:p>
            <a:endParaRPr kumimoji="1" lang="ja-JP" altLang="en-US"/>
          </a:p>
          <a:p>
            <a:r>
              <a:rPr kumimoji="1" lang="ja-JP" altLang="en-US"/>
              <a:t>リスクの認識</a:t>
            </a:r>
            <a:r>
              <a:rPr kumimoji="1" lang="en-US" altLang="ja-JP"/>
              <a:t>: </a:t>
            </a:r>
            <a:r>
              <a:rPr kumimoji="1" lang="ja-JP" altLang="en-US"/>
              <a:t>事例を通じて、特定の脅威やリスクが実際にどのような影響をもたらす可能性があるのかを具体的に理解することができます。これにより、リスク評価やリスク管理の精度を向上させることが可能です。</a:t>
            </a:r>
          </a:p>
          <a:p>
            <a:endParaRPr kumimoji="1" lang="ja-JP" altLang="en-US"/>
          </a:p>
          <a:p>
            <a:r>
              <a:rPr kumimoji="1" lang="ja-JP" altLang="en-US"/>
              <a:t>教育・訓練の材料</a:t>
            </a:r>
            <a:r>
              <a:rPr kumimoji="1" lang="en-US" altLang="ja-JP"/>
              <a:t>: </a:t>
            </a:r>
            <a:r>
              <a:rPr kumimoji="1" lang="ja-JP" altLang="en-US"/>
              <a:t>セキュリティインシデントの事例は、教育や訓練のための実例として非常に有用です。実際に起こった事例を通じて、スタッフや関係者がセキュリティの重要性を理解することができます。</a:t>
            </a:r>
          </a:p>
          <a:p>
            <a:endParaRPr kumimoji="1" lang="ja-JP" altLang="en-US"/>
          </a:p>
          <a:p>
            <a:r>
              <a:rPr kumimoji="1" lang="ja-JP" altLang="en-US"/>
              <a:t>事後対応の改善</a:t>
            </a:r>
            <a:r>
              <a:rPr kumimoji="1" lang="en-US" altLang="ja-JP"/>
              <a:t>: </a:t>
            </a:r>
            <a:r>
              <a:rPr kumimoji="1" lang="ja-JP" altLang="en-US"/>
              <a:t>インシデントが発生した後の対応も、事例から学ぶことができます。どのように対処され、どのような影響があったのか、そしてそれがどのように解決されたのかを理解することで、将来同様のインシデントが発生した場合の対応を改善することができます。</a:t>
            </a:r>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16</a:t>
            </a:fld>
            <a:endParaRPr kumimoji="1" lang="ja-JP" altLang="en-US"/>
          </a:p>
        </p:txBody>
      </p:sp>
    </p:spTree>
    <p:extLst>
      <p:ext uri="{BB962C8B-B14F-4D97-AF65-F5344CB8AC3E}">
        <p14:creationId xmlns:p14="http://schemas.microsoft.com/office/powerpoint/2010/main" val="41191223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B1161-CE6E-47F0-5E6C-6A93478ED2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29B353-57AC-776D-656C-24CC260F25F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1E88276-19EB-75C7-BBC9-25246EA66F6C}"/>
              </a:ext>
            </a:extLst>
          </p:cNvPr>
          <p:cNvSpPr>
            <a:spLocks noGrp="1"/>
          </p:cNvSpPr>
          <p:nvPr>
            <p:ph type="body" idx="1"/>
          </p:nvPr>
        </p:nvSpPr>
        <p:spPr/>
        <p:txBody>
          <a:bodyPr/>
          <a:lstStyle/>
          <a:p>
            <a:r>
              <a:rPr kumimoji="1" lang="ja-JP" altLang="en-US" dirty="0"/>
              <a:t>目標：</a:t>
            </a:r>
            <a:r>
              <a:rPr kumimoji="1" lang="en-US" altLang="ja-JP" dirty="0"/>
              <a:t>14:22</a:t>
            </a:r>
          </a:p>
          <a:p>
            <a:r>
              <a:rPr kumimoji="1" lang="ja-JP" altLang="en-US" dirty="0"/>
              <a:t>累計：</a:t>
            </a:r>
            <a:r>
              <a:rPr kumimoji="1" lang="en-US" altLang="ja-JP" dirty="0"/>
              <a:t>1:22</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lnSpc>
                <a:spcPts val="1500"/>
              </a:lnSpc>
              <a:spcBef>
                <a:spcPts val="1000"/>
              </a:spcBef>
              <a:spcAft>
                <a:spcPts val="0"/>
              </a:spcAft>
            </a:pPr>
            <a:endParaRPr lang="ja-JP" altLang="ja-JP" sz="1800" b="0" i="0" u="none" strike="noStrike" dirty="0">
              <a:effectLst/>
              <a:latin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AD55688E-8E21-005E-793C-ABCD746FB9DE}"/>
              </a:ext>
            </a:extLst>
          </p:cNvPr>
          <p:cNvSpPr>
            <a:spLocks noGrp="1"/>
          </p:cNvSpPr>
          <p:nvPr>
            <p:ph type="sldNum" sz="quarter" idx="5"/>
          </p:nvPr>
        </p:nvSpPr>
        <p:spPr/>
        <p:txBody>
          <a:bodyPr/>
          <a:lstStyle/>
          <a:p>
            <a:fld id="{7D95702B-A176-47F2-94B3-59C819DD5A0E}" type="slidenum">
              <a:rPr kumimoji="1" lang="ja-JP" altLang="en-US" smtClean="0"/>
              <a:t>160</a:t>
            </a:fld>
            <a:endParaRPr kumimoji="1" lang="ja-JP" altLang="en-US"/>
          </a:p>
        </p:txBody>
      </p:sp>
    </p:spTree>
    <p:extLst>
      <p:ext uri="{BB962C8B-B14F-4D97-AF65-F5344CB8AC3E}">
        <p14:creationId xmlns:p14="http://schemas.microsoft.com/office/powerpoint/2010/main" val="120359473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15F00-7C11-0514-2508-618CFD53EE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34EDA6-84D3-103C-5CB4-27280ED6BA4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966A0B8-012E-6A95-1118-503DE24DC17E}"/>
              </a:ext>
            </a:extLst>
          </p:cNvPr>
          <p:cNvSpPr>
            <a:spLocks noGrp="1"/>
          </p:cNvSpPr>
          <p:nvPr>
            <p:ph type="body" idx="1"/>
          </p:nvPr>
        </p:nvSpPr>
        <p:spPr/>
        <p:txBody>
          <a:bodyPr/>
          <a:lstStyle/>
          <a:p>
            <a:r>
              <a:rPr kumimoji="1" lang="ja-JP" altLang="en-US"/>
              <a:t>目標：</a:t>
            </a:r>
            <a:r>
              <a:rPr kumimoji="1" lang="en-US" altLang="ja-JP"/>
              <a:t>14:24</a:t>
            </a:r>
          </a:p>
          <a:p>
            <a:r>
              <a:rPr kumimoji="1" lang="ja-JP" altLang="en-US"/>
              <a:t>累計：</a:t>
            </a:r>
            <a:r>
              <a:rPr kumimoji="1" lang="en-US" altLang="ja-JP"/>
              <a:t>1:24</a:t>
            </a:r>
          </a:p>
          <a:p>
            <a:pPr algn="l"/>
            <a:endParaRPr lang="en-US" altLang="ja-JP" sz="1800">
              <a:solidFill>
                <a:srgbClr val="374151"/>
              </a:solidFill>
              <a:latin typeface="メイリオ" panose="020B0604030504040204" pitchFamily="50" charset="-128"/>
              <a:ea typeface="メイリオ" panose="020B0604030504040204" pitchFamily="50" charset="-128"/>
            </a:endParaRPr>
          </a:p>
          <a:p>
            <a:pPr algn="l"/>
            <a:r>
              <a:rPr lang="ja-JP" altLang="en-US" sz="2800"/>
              <a:t>経営者がサイバーセキュリティリスクを経営リスクとして認識していないと、事業の中断など経営判断が求められる場合に必要な意思決定がなされず、結果的に被害の拡大を招くおそれがある。 </a:t>
            </a:r>
            <a:endParaRPr lang="en-US" altLang="ja-JP" sz="2800"/>
          </a:p>
          <a:p>
            <a:pPr algn="l"/>
            <a:r>
              <a:rPr lang="ja-JP" altLang="en-US" sz="1800">
                <a:solidFill>
                  <a:srgbClr val="374151"/>
                </a:solidFill>
                <a:latin typeface="メイリオ" panose="020B0604030504040204" pitchFamily="50" charset="-128"/>
                <a:ea typeface="メイリオ" panose="020B0604030504040204" pitchFamily="50" charset="-128"/>
              </a:rPr>
              <a:t>→企業の経営方針と整合をとったセキュリティポリシーを策定する。</a:t>
            </a:r>
            <a:endParaRPr lang="en-US" altLang="ja-JP" sz="1800">
              <a:solidFill>
                <a:srgbClr val="374151"/>
              </a:solidFill>
              <a:latin typeface="メイリオ" panose="020B0604030504040204" pitchFamily="50" charset="-128"/>
              <a:ea typeface="メイリオ" panose="020B0604030504040204" pitchFamily="50" charset="-128"/>
            </a:endParaRPr>
          </a:p>
          <a:p>
            <a:pPr algn="l"/>
            <a:endParaRPr lang="en-US" altLang="ja-JP" sz="1800">
              <a:solidFill>
                <a:srgbClr val="374151"/>
              </a:solidFill>
              <a:latin typeface="メイリオ" panose="020B0604030504040204" pitchFamily="50" charset="-128"/>
              <a:ea typeface="メイリオ" panose="020B0604030504040204" pitchFamily="50" charset="-128"/>
            </a:endParaRPr>
          </a:p>
          <a:p>
            <a:pPr algn="l"/>
            <a:r>
              <a:rPr lang="ja-JP" altLang="en-US" sz="2800"/>
              <a:t>サイバーセキュリティリスクへの組織全体での対応方針が策定されないと、組織内での対応が一貫したものとならない。</a:t>
            </a:r>
            <a:endParaRPr lang="en-US" altLang="ja-JP" sz="180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r>
              <a:rPr lang="ja-JP" altLang="en-US" sz="1800">
                <a:solidFill>
                  <a:srgbClr val="374151"/>
                </a:solidFill>
                <a:latin typeface="メイリオ" panose="020B0604030504040204" pitchFamily="50" charset="-128"/>
                <a:ea typeface="メイリオ" panose="020B0604030504040204" pitchFamily="50" charset="-128"/>
              </a:rPr>
              <a:t>→セキュリティポリシーは従業員に周知徹底する。</a:t>
            </a:r>
            <a:endParaRPr lang="en-US" altLang="ja-JP" sz="180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endParaRPr lang="en-US" altLang="ja-JP" sz="180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r>
              <a:rPr lang="ja-JP" altLang="en-US" sz="2800"/>
              <a:t>対応方針（セキュリティポリシー）を形式的に策定するのみでは、組織内での対応の責任が明確にならないため、リスク対応による効果が期待できない。</a:t>
            </a:r>
            <a:endParaRPr lang="en-US" altLang="ja-JP" sz="180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r>
              <a:rPr lang="ja-JP" altLang="en-US" sz="1800">
                <a:solidFill>
                  <a:srgbClr val="374151"/>
                </a:solidFill>
                <a:latin typeface="メイリオ" panose="020B0604030504040204" pitchFamily="50" charset="-128"/>
                <a:ea typeface="メイリオ" panose="020B0604030504040204" pitchFamily="50" charset="-128"/>
              </a:rPr>
              <a:t>→セキュリティポリシーを一般公開し、対外的な信頼性を高める。</a:t>
            </a:r>
            <a:endParaRPr lang="en-US" altLang="ja-JP" sz="180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endParaRPr lang="en-US" altLang="ja-JP" sz="180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endParaRPr lang="en-US" altLang="ja-JP" sz="180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4AB78CB7-54F1-CF41-666B-D259C2743360}"/>
              </a:ext>
            </a:extLst>
          </p:cNvPr>
          <p:cNvSpPr>
            <a:spLocks noGrp="1"/>
          </p:cNvSpPr>
          <p:nvPr>
            <p:ph type="sldNum" sz="quarter" idx="5"/>
          </p:nvPr>
        </p:nvSpPr>
        <p:spPr/>
        <p:txBody>
          <a:bodyPr/>
          <a:lstStyle/>
          <a:p>
            <a:fld id="{7D95702B-A176-47F2-94B3-59C819DD5A0E}" type="slidenum">
              <a:rPr kumimoji="1" lang="ja-JP" altLang="en-US" smtClean="0"/>
              <a:t>161</a:t>
            </a:fld>
            <a:endParaRPr kumimoji="1" lang="ja-JP" altLang="en-US"/>
          </a:p>
        </p:txBody>
      </p:sp>
    </p:spTree>
    <p:extLst>
      <p:ext uri="{BB962C8B-B14F-4D97-AF65-F5344CB8AC3E}">
        <p14:creationId xmlns:p14="http://schemas.microsoft.com/office/powerpoint/2010/main" val="177410086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7040-FCD7-6A71-D7F9-A30719C86D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1CCE364-E00A-1EFF-2A3F-6587F438032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69C1C09-340A-A1AA-3786-C7C285FFAE1C}"/>
              </a:ext>
            </a:extLst>
          </p:cNvPr>
          <p:cNvSpPr>
            <a:spLocks noGrp="1"/>
          </p:cNvSpPr>
          <p:nvPr>
            <p:ph type="body" idx="1"/>
          </p:nvPr>
        </p:nvSpPr>
        <p:spPr/>
        <p:txBody>
          <a:bodyPr/>
          <a:lstStyle/>
          <a:p>
            <a:r>
              <a:rPr kumimoji="1" lang="ja-JP" altLang="en-US" dirty="0"/>
              <a:t>目標：</a:t>
            </a:r>
            <a:r>
              <a:rPr kumimoji="1" lang="en-US" altLang="ja-JP" dirty="0"/>
              <a:t>14:26</a:t>
            </a:r>
          </a:p>
          <a:p>
            <a:r>
              <a:rPr kumimoji="1" lang="ja-JP" altLang="en-US" dirty="0"/>
              <a:t>累計：</a:t>
            </a:r>
            <a:r>
              <a:rPr kumimoji="1" lang="en-US" altLang="ja-JP" dirty="0"/>
              <a:t>1:26</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r>
              <a:rPr lang="ja-JP" altLang="en-US" sz="2800" dirty="0"/>
              <a:t>サイバーセキュリティリスクの管理体制を整備していない場合、責任の所在があいまいとなり、適切な対策が講じられず、かつ、インシデント発生時の被害が拡大する。 </a:t>
            </a:r>
            <a:endParaRPr lang="en-US" altLang="ja-JP" sz="1800" dirty="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r>
              <a:rPr lang="ja-JP" altLang="en-US" sz="1800" dirty="0">
                <a:solidFill>
                  <a:srgbClr val="374151"/>
                </a:solidFill>
                <a:latin typeface="メイリオ" panose="020B0604030504040204" pitchFamily="50" charset="-128"/>
                <a:ea typeface="メイリオ" panose="020B0604030504040204" pitchFamily="50" charset="-128"/>
              </a:rPr>
              <a:t>→</a:t>
            </a:r>
            <a:r>
              <a:rPr lang="en-US" altLang="ja-JP" sz="1800" dirty="0">
                <a:solidFill>
                  <a:srgbClr val="374151"/>
                </a:solidFill>
                <a:latin typeface="メイリオ" panose="020B0604030504040204" pitchFamily="50" charset="-128"/>
                <a:ea typeface="メイリオ" panose="020B0604030504040204" pitchFamily="50" charset="-128"/>
              </a:rPr>
              <a:t>CISO</a:t>
            </a:r>
            <a:r>
              <a:rPr lang="ja-JP" altLang="en-US" sz="1800" dirty="0">
                <a:solidFill>
                  <a:srgbClr val="374151"/>
                </a:solidFill>
                <a:latin typeface="メイリオ" panose="020B0604030504040204" pitchFamily="50" charset="-128"/>
                <a:ea typeface="メイリオ" panose="020B0604030504040204" pitchFamily="50" charset="-128"/>
              </a:rPr>
              <a:t>等は、組織全体を包含したサイバーセキュリティリスク管理体制を構築し、役割と責任範囲を明確にする。</a:t>
            </a:r>
            <a:endParaRPr lang="en-US" altLang="ja-JP" sz="1800" dirty="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r>
              <a:rPr lang="ja-JP" altLang="en-US" sz="1800" dirty="0">
                <a:solidFill>
                  <a:srgbClr val="374151"/>
                </a:solidFill>
                <a:latin typeface="メイリオ" panose="020B0604030504040204" pitchFamily="50" charset="-128"/>
                <a:ea typeface="メイリオ" panose="020B0604030504040204" pitchFamily="50" charset="-128"/>
              </a:rPr>
              <a:t>→取締役、監査役はサイバーセキュリティリスク管理体制が適切に構築、運用されているかを監査する。</a:t>
            </a:r>
            <a:endParaRPr lang="en-US" altLang="ja-JP" sz="1800" dirty="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r>
              <a:rPr lang="ja-JP" altLang="en-US" sz="1800" dirty="0">
                <a:solidFill>
                  <a:srgbClr val="374151"/>
                </a:solidFill>
                <a:latin typeface="メイリオ" panose="020B0604030504040204" pitchFamily="50" charset="-128"/>
                <a:ea typeface="メイリオ" panose="020B0604030504040204" pitchFamily="50" charset="-128"/>
              </a:rPr>
              <a:t>→セキュリティバイデザインの観点を踏まえ、企画・設計段階からサイバーセキュリティ対策を考慮した開発・運用体制を構築する。</a:t>
            </a:r>
            <a:endParaRPr lang="en-US" altLang="ja-JP" sz="1800" dirty="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endParaRPr lang="en-US" altLang="ja-JP" sz="1800" dirty="0">
              <a:solidFill>
                <a:srgbClr val="374151"/>
              </a:solidFill>
              <a:latin typeface="メイリオ" panose="020B0604030504040204" pitchFamily="50" charset="-128"/>
              <a:ea typeface="メイリオ" panose="020B0604030504040204" pitchFamily="50" charset="-128"/>
            </a:endParaRPr>
          </a:p>
          <a:p>
            <a:pPr marL="0" marR="0" indent="0" algn="l" rtl="0" eaLnBrk="1" fontAlgn="auto" latinLnBrk="0" hangingPunct="1">
              <a:lnSpc>
                <a:spcPts val="1500"/>
              </a:lnSpc>
              <a:spcBef>
                <a:spcPts val="1000"/>
              </a:spcBef>
              <a:spcAft>
                <a:spcPts val="0"/>
              </a:spcAft>
            </a:pPr>
            <a:endParaRPr lang="ja-JP" altLang="ja-JP" sz="1800" b="0" i="0" u="none" strike="noStrike" dirty="0">
              <a:effectLst/>
              <a:latin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0EBC930E-9C8F-2985-B3F5-30E5A0FB0ED8}"/>
              </a:ext>
            </a:extLst>
          </p:cNvPr>
          <p:cNvSpPr>
            <a:spLocks noGrp="1"/>
          </p:cNvSpPr>
          <p:nvPr>
            <p:ph type="sldNum" sz="quarter" idx="5"/>
          </p:nvPr>
        </p:nvSpPr>
        <p:spPr/>
        <p:txBody>
          <a:bodyPr/>
          <a:lstStyle/>
          <a:p>
            <a:fld id="{7D95702B-A176-47F2-94B3-59C819DD5A0E}" type="slidenum">
              <a:rPr kumimoji="1" lang="ja-JP" altLang="en-US" smtClean="0"/>
              <a:t>162</a:t>
            </a:fld>
            <a:endParaRPr kumimoji="1" lang="ja-JP" altLang="en-US"/>
          </a:p>
        </p:txBody>
      </p:sp>
    </p:spTree>
    <p:extLst>
      <p:ext uri="{BB962C8B-B14F-4D97-AF65-F5344CB8AC3E}">
        <p14:creationId xmlns:p14="http://schemas.microsoft.com/office/powerpoint/2010/main" val="111754721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5CA82-2386-3220-6FB2-DA461B4B0F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CC22C1-55B1-99FF-9E20-B79A4C71179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D9606F2-CEF2-EC6C-8CAF-0F03C67DC035}"/>
              </a:ext>
            </a:extLst>
          </p:cNvPr>
          <p:cNvSpPr>
            <a:spLocks noGrp="1"/>
          </p:cNvSpPr>
          <p:nvPr>
            <p:ph type="body" idx="1"/>
          </p:nvPr>
        </p:nvSpPr>
        <p:spPr/>
        <p:txBody>
          <a:bodyPr/>
          <a:lstStyle/>
          <a:p>
            <a:r>
              <a:rPr kumimoji="1" lang="ja-JP" altLang="en-US" dirty="0"/>
              <a:t>目標：</a:t>
            </a:r>
            <a:r>
              <a:rPr kumimoji="1" lang="en-US" altLang="ja-JP" dirty="0"/>
              <a:t>14:28</a:t>
            </a:r>
          </a:p>
          <a:p>
            <a:r>
              <a:rPr kumimoji="1" lang="ja-JP" altLang="en-US" dirty="0"/>
              <a:t>累計：</a:t>
            </a:r>
            <a:r>
              <a:rPr kumimoji="1" lang="en-US" altLang="ja-JP" dirty="0"/>
              <a:t>1:28</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ja-JP" altLang="en-US" sz="2800" dirty="0"/>
              <a:t>適切な予算確保が出来ていない場合、組織内でのサイバーセキュリティ対策の実施 や人材の確保が困難となるほか、信頼できる外部のベンダへの委託が困難となるおそれがある。 </a:t>
            </a:r>
            <a:endParaRPr lang="en-US" altLang="ja-JP" sz="2800" dirty="0"/>
          </a:p>
          <a:p>
            <a:pPr algn="l"/>
            <a:r>
              <a:rPr lang="ja-JP" altLang="en-US" sz="2800" dirty="0"/>
              <a:t>適切な処遇の維持、改善ができないと、サイバーセキュリティ対策に関する有用なスキルを備えた人材の確保が困難となり、自社にとどめておくことができない。 </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en-US" altLang="ja-JP" sz="1800" dirty="0">
                <a:solidFill>
                  <a:srgbClr val="374151"/>
                </a:solidFill>
                <a:latin typeface="メイリオ" panose="020B0604030504040204" pitchFamily="50" charset="-128"/>
                <a:ea typeface="メイリオ" panose="020B0604030504040204" pitchFamily="50" charset="-128"/>
              </a:rPr>
              <a:t>【</a:t>
            </a:r>
            <a:r>
              <a:rPr lang="ja-JP" altLang="en-US" sz="1800" dirty="0">
                <a:solidFill>
                  <a:srgbClr val="374151"/>
                </a:solidFill>
                <a:latin typeface="メイリオ" panose="020B0604030504040204" pitchFamily="50" charset="-128"/>
                <a:ea typeface="メイリオ" panose="020B0604030504040204" pitchFamily="50" charset="-128"/>
              </a:rPr>
              <a:t>対策例</a:t>
            </a:r>
            <a:r>
              <a:rPr lang="en-US" altLang="ja-JP" sz="1800" dirty="0">
                <a:solidFill>
                  <a:srgbClr val="374151"/>
                </a:solidFill>
                <a:latin typeface="メイリオ" panose="020B0604030504040204" pitchFamily="50" charset="-128"/>
                <a:ea typeface="メイリオ" panose="020B0604030504040204" pitchFamily="50" charset="-128"/>
              </a:rPr>
              <a:t>】</a:t>
            </a:r>
          </a:p>
          <a:p>
            <a:pPr marL="0" indent="0" algn="l">
              <a:buFont typeface="Arial" panose="020B0604020202020204" pitchFamily="34" charset="0"/>
              <a:buNone/>
            </a:pPr>
            <a:r>
              <a:rPr lang="ja-JP" altLang="en-US" sz="1800" dirty="0">
                <a:solidFill>
                  <a:srgbClr val="374151"/>
                </a:solidFill>
                <a:latin typeface="メイリオ" panose="020B0604030504040204" pitchFamily="50" charset="-128"/>
                <a:ea typeface="メイリオ" panose="020B0604030504040204" pitchFamily="50" charset="-128"/>
              </a:rPr>
              <a:t>予算の確保については経営者が一番頭を抱えるところ。</a:t>
            </a:r>
            <a:r>
              <a:rPr lang="en-US" altLang="ja-JP" sz="1800" dirty="0">
                <a:solidFill>
                  <a:srgbClr val="374151"/>
                </a:solidFill>
                <a:latin typeface="メイリオ" panose="020B0604030504040204" pitchFamily="50" charset="-128"/>
                <a:ea typeface="メイリオ" panose="020B0604030504040204" pitchFamily="50" charset="-128"/>
              </a:rPr>
              <a:t>IT</a:t>
            </a:r>
            <a:r>
              <a:rPr lang="ja-JP" altLang="en-US" sz="1800" dirty="0">
                <a:solidFill>
                  <a:srgbClr val="374151"/>
                </a:solidFill>
                <a:latin typeface="メイリオ" panose="020B0604030504040204" pitchFamily="50" charset="-128"/>
                <a:ea typeface="メイリオ" panose="020B0604030504040204" pitchFamily="50" charset="-128"/>
              </a:rPr>
              <a:t>導入補助金などの助成金を活用することを視野に入れてみてください。</a:t>
            </a:r>
            <a:endParaRPr lang="en-US" altLang="ja-JP" sz="1800" dirty="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endParaRPr lang="en-US" altLang="ja-JP" sz="1800" dirty="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r>
              <a:rPr lang="ja-JP" altLang="en-US" sz="2800" dirty="0"/>
              <a:t>事業が立脚しているすべての基盤の安全性の担保のために必要なサイバーセキュリティ対策を明確にし、それに要する費用を確保する。 </a:t>
            </a:r>
            <a:endParaRPr lang="en-US" altLang="ja-JP" sz="1800" dirty="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r>
              <a:rPr lang="ja-JP" altLang="en-US" sz="1800" dirty="0">
                <a:solidFill>
                  <a:srgbClr val="374151"/>
                </a:solidFill>
                <a:latin typeface="メイリオ" panose="020B0604030504040204" pitchFamily="50" charset="-128"/>
                <a:ea typeface="メイリオ" panose="020B0604030504040204" pitchFamily="50" charset="-128"/>
              </a:rPr>
              <a:t>従業員向けやセキュリティ担当者向けなどの研修予算を確保し、継続的に役割に応じたセキュリティ教育を実施する</a:t>
            </a:r>
            <a:endParaRPr lang="en-US" altLang="ja-JP" sz="1800" dirty="0">
              <a:solidFill>
                <a:srgbClr val="374151"/>
              </a:solidFill>
              <a:latin typeface="メイリオ" panose="020B0604030504040204" pitchFamily="50" charset="-128"/>
              <a:ea typeface="メイリオ" panose="020B0604030504040204" pitchFamily="50" charset="-128"/>
            </a:endParaRPr>
          </a:p>
          <a:p>
            <a:pPr marL="0" indent="0" algn="l">
              <a:buFont typeface="Arial" panose="020B0604020202020204" pitchFamily="34" charset="0"/>
              <a:buNone/>
            </a:pPr>
            <a:endParaRPr lang="ja-JP" altLang="ja-JP" sz="1800" b="0" i="0" u="none" strike="noStrike" dirty="0">
              <a:effectLst/>
              <a:latin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3883C675-7567-9942-A5A3-01D2CCC78751}"/>
              </a:ext>
            </a:extLst>
          </p:cNvPr>
          <p:cNvSpPr>
            <a:spLocks noGrp="1"/>
          </p:cNvSpPr>
          <p:nvPr>
            <p:ph type="sldNum" sz="quarter" idx="5"/>
          </p:nvPr>
        </p:nvSpPr>
        <p:spPr/>
        <p:txBody>
          <a:bodyPr/>
          <a:lstStyle/>
          <a:p>
            <a:fld id="{7D95702B-A176-47F2-94B3-59C819DD5A0E}" type="slidenum">
              <a:rPr kumimoji="1" lang="ja-JP" altLang="en-US" smtClean="0"/>
              <a:t>163</a:t>
            </a:fld>
            <a:endParaRPr kumimoji="1" lang="ja-JP" altLang="en-US"/>
          </a:p>
        </p:txBody>
      </p:sp>
    </p:spTree>
    <p:extLst>
      <p:ext uri="{BB962C8B-B14F-4D97-AF65-F5344CB8AC3E}">
        <p14:creationId xmlns:p14="http://schemas.microsoft.com/office/powerpoint/2010/main" val="199830859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32EC6-0AED-C04E-00A2-84CB99395A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60175D-3546-AF51-4344-1F22351AA75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517C161-76CB-C025-3B5E-588481E807D9}"/>
              </a:ext>
            </a:extLst>
          </p:cNvPr>
          <p:cNvSpPr>
            <a:spLocks noGrp="1"/>
          </p:cNvSpPr>
          <p:nvPr>
            <p:ph type="body" idx="1"/>
          </p:nvPr>
        </p:nvSpPr>
        <p:spPr/>
        <p:txBody>
          <a:bodyPr/>
          <a:lstStyle/>
          <a:p>
            <a:r>
              <a:rPr kumimoji="1" lang="ja-JP" altLang="en-US" dirty="0"/>
              <a:t>目標：</a:t>
            </a:r>
            <a:r>
              <a:rPr kumimoji="1" lang="en-US" altLang="ja-JP" dirty="0"/>
              <a:t>14:30</a:t>
            </a:r>
          </a:p>
          <a:p>
            <a:r>
              <a:rPr kumimoji="1" lang="ja-JP" altLang="en-US" dirty="0"/>
              <a:t>累計：</a:t>
            </a:r>
            <a:r>
              <a:rPr kumimoji="1" lang="en-US" altLang="ja-JP" dirty="0"/>
              <a:t>1:30</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dirty="0"/>
              <a:t>サイバーセキュリティリスクは企業の事業内容や組織形態によって異なる。自社のサイバーセキュリティリスクのアセスメントを行うことなく、他社の事例やベンダからの提案などを参考に実態にそぐわないリスク対応計画を策定した場合、未対策のリスクによる事業の中断や機密情報の漏えいなど、経営上許容できない損失が発生するおそれがある。</a:t>
            </a: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r>
              <a:rPr lang="ja-JP" altLang="en-US" dirty="0"/>
              <a:t>同様に、「厳し目の対策を定めればリスクは抑えられる」として、リスク対応計画を自社の事業への影響を考慮せずに策定すると、通常の業務遂行に支障をきたすなどの不都合が生じるおそれがある。</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en-US" altLang="ja-JP" sz="1800" dirty="0">
                <a:solidFill>
                  <a:srgbClr val="374151"/>
                </a:solidFill>
                <a:latin typeface="メイリオ" panose="020B0604030504040204" pitchFamily="50" charset="-128"/>
                <a:ea typeface="メイリオ" panose="020B0604030504040204" pitchFamily="50" charset="-128"/>
              </a:rPr>
              <a:t>【</a:t>
            </a:r>
            <a:r>
              <a:rPr lang="ja-JP" altLang="en-US" sz="1800" dirty="0">
                <a:solidFill>
                  <a:srgbClr val="374151"/>
                </a:solidFill>
                <a:latin typeface="メイリオ" panose="020B0604030504040204" pitchFamily="50" charset="-128"/>
                <a:ea typeface="メイリオ" panose="020B0604030504040204" pitchFamily="50" charset="-128"/>
              </a:rPr>
              <a:t>対策例</a:t>
            </a:r>
            <a:r>
              <a:rPr lang="en-US" altLang="ja-JP" sz="1800" dirty="0">
                <a:solidFill>
                  <a:srgbClr val="374151"/>
                </a:solidFill>
                <a:latin typeface="メイリオ" panose="020B0604030504040204" pitchFamily="50" charset="-128"/>
                <a:ea typeface="メイリオ" panose="020B0604030504040204" pitchFamily="50" charset="-128"/>
              </a:rPr>
              <a:t>】</a:t>
            </a:r>
          </a:p>
          <a:p>
            <a:pPr marL="0" indent="0" algn="l">
              <a:buFont typeface="Arial" panose="020B0604020202020204" pitchFamily="34" charset="0"/>
              <a:buNone/>
            </a:pPr>
            <a:r>
              <a:rPr lang="ja-JP" altLang="en-US" sz="2800" dirty="0"/>
              <a:t>組織における情報のうち、経営戦略の観点から守るべき情報を特定し、それらがどこ に保存され、どこで扱われているかを把握する。</a:t>
            </a:r>
            <a:endParaRPr lang="en-US" altLang="ja-JP" sz="2800" dirty="0"/>
          </a:p>
          <a:p>
            <a:pPr marL="0" indent="0" algn="l">
              <a:buFont typeface="Arial" panose="020B0604020202020204" pitchFamily="34" charset="0"/>
              <a:buNone/>
            </a:pPr>
            <a:r>
              <a:rPr lang="ja-JP" altLang="en-US" sz="2800" dirty="0"/>
              <a:t>その際、自社の営業秘密を外部のクラウドサービスで管理したり、テレワーク等の新しい働き方を導入したりしていることの影響を適切に反映させる。</a:t>
            </a:r>
            <a:endParaRPr lang="ja-JP" altLang="ja-JP" sz="1800" b="0" i="0" u="none" strike="noStrike" dirty="0">
              <a:effectLst/>
              <a:latin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EA698328-B32A-9AA5-37B1-97E0A2B8C434}"/>
              </a:ext>
            </a:extLst>
          </p:cNvPr>
          <p:cNvSpPr>
            <a:spLocks noGrp="1"/>
          </p:cNvSpPr>
          <p:nvPr>
            <p:ph type="sldNum" sz="quarter" idx="5"/>
          </p:nvPr>
        </p:nvSpPr>
        <p:spPr/>
        <p:txBody>
          <a:bodyPr/>
          <a:lstStyle/>
          <a:p>
            <a:fld id="{7D95702B-A176-47F2-94B3-59C819DD5A0E}" type="slidenum">
              <a:rPr kumimoji="1" lang="ja-JP" altLang="en-US" smtClean="0"/>
              <a:t>164</a:t>
            </a:fld>
            <a:endParaRPr kumimoji="1" lang="ja-JP" altLang="en-US"/>
          </a:p>
        </p:txBody>
      </p:sp>
    </p:spTree>
    <p:extLst>
      <p:ext uri="{BB962C8B-B14F-4D97-AF65-F5344CB8AC3E}">
        <p14:creationId xmlns:p14="http://schemas.microsoft.com/office/powerpoint/2010/main" val="97378048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123B5-64FD-237E-8059-1473D49F42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65D04B-291B-F339-B9A1-456B6B9C16A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521EF74-89CB-8FE1-AB71-E29430AA4D54}"/>
              </a:ext>
            </a:extLst>
          </p:cNvPr>
          <p:cNvSpPr>
            <a:spLocks noGrp="1"/>
          </p:cNvSpPr>
          <p:nvPr>
            <p:ph type="body" idx="1"/>
          </p:nvPr>
        </p:nvSpPr>
        <p:spPr/>
        <p:txBody>
          <a:bodyPr/>
          <a:lstStyle/>
          <a:p>
            <a:r>
              <a:rPr kumimoji="1" lang="ja-JP" altLang="en-US" dirty="0"/>
              <a:t>目標：</a:t>
            </a:r>
            <a:r>
              <a:rPr kumimoji="1" lang="en-US" altLang="ja-JP" dirty="0"/>
              <a:t>14:32</a:t>
            </a:r>
          </a:p>
          <a:p>
            <a:r>
              <a:rPr kumimoji="1" lang="ja-JP" altLang="en-US" dirty="0"/>
              <a:t>累計：</a:t>
            </a:r>
            <a:r>
              <a:rPr kumimoji="1" lang="en-US" altLang="ja-JP" dirty="0"/>
              <a:t>1:32</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r>
              <a:rPr lang="ja-JP" altLang="en-US" sz="2800" dirty="0"/>
              <a:t>指示４を通じて明らかにされたサイバーセキュリティリスクに応じた適切な対策が行われていない場合、サイバー攻撃を防げず、発生した場合の事業継続に影響する可能性があるのみならず、個人情報の漏えいや他社に対するサイバー攻撃への発展など、社会全体に影響を与え被害が拡大する可能性がある。</a:t>
            </a:r>
            <a:endParaRPr lang="en-US" altLang="ja-JP" sz="2800" dirty="0"/>
          </a:p>
          <a:p>
            <a:pPr algn="l"/>
            <a:endParaRPr lang="en-US" altLang="ja-JP" sz="2800" dirty="0"/>
          </a:p>
          <a:p>
            <a:pPr algn="l"/>
            <a:r>
              <a:rPr lang="ja-JP" altLang="en-US" sz="2800" dirty="0"/>
              <a:t>技術的な取組を行っていたとしても、攻撃の検知・分析とそれに基づく対応ができるよう、適切な運用が行われていなければ、サイバー攻撃の状況を正確かつ適時に把握することができず、攻撃者に組織内の重要情報を窃取されるなどの、致命的な被害に発展するおそれがある。</a:t>
            </a:r>
            <a:endParaRPr lang="en-US" altLang="ja-JP" sz="2800" dirty="0"/>
          </a:p>
          <a:p>
            <a:pPr algn="l"/>
            <a:r>
              <a:rPr lang="ja-JP" altLang="en-US" sz="2800" dirty="0"/>
              <a:t> </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en-US" altLang="ja-JP" sz="1800" dirty="0">
                <a:solidFill>
                  <a:srgbClr val="374151"/>
                </a:solidFill>
                <a:latin typeface="メイリオ" panose="020B0604030504040204" pitchFamily="50" charset="-128"/>
                <a:ea typeface="メイリオ" panose="020B0604030504040204" pitchFamily="50" charset="-128"/>
              </a:rPr>
              <a:t>【</a:t>
            </a:r>
            <a:r>
              <a:rPr lang="ja-JP" altLang="en-US" sz="1800" dirty="0">
                <a:solidFill>
                  <a:srgbClr val="374151"/>
                </a:solidFill>
                <a:latin typeface="メイリオ" panose="020B0604030504040204" pitchFamily="50" charset="-128"/>
                <a:ea typeface="メイリオ" panose="020B0604030504040204" pitchFamily="50" charset="-128"/>
              </a:rPr>
              <a:t>対策例</a:t>
            </a:r>
            <a:r>
              <a:rPr lang="en-US" altLang="ja-JP" sz="1800" dirty="0">
                <a:solidFill>
                  <a:srgbClr val="374151"/>
                </a:solidFill>
                <a:latin typeface="メイリオ" panose="020B0604030504040204" pitchFamily="50" charset="-128"/>
                <a:ea typeface="メイリオ" panose="020B0604030504040204" pitchFamily="50" charset="-128"/>
              </a:rPr>
              <a:t>】</a:t>
            </a:r>
          </a:p>
          <a:p>
            <a:pPr algn="l"/>
            <a:r>
              <a:rPr lang="ja-JP" altLang="en-US" sz="2800" dirty="0"/>
              <a:t>・重要業務を行う端末、ネットワーク、システムまたはサービス（クラウドサービスを含む） には、多層防御を実施する。 </a:t>
            </a:r>
            <a:endParaRPr lang="en-US" altLang="ja-JP" sz="2800" dirty="0"/>
          </a:p>
          <a:p>
            <a:pPr algn="l"/>
            <a:r>
              <a:rPr lang="ja-JP" altLang="en-US" sz="2800" dirty="0"/>
              <a:t>・サイバーセキュリティリスクによりシステムが停止した場合に、業務を止めないための 計画（</a:t>
            </a:r>
            <a:r>
              <a:rPr lang="en-US" altLang="ja-JP" sz="2800" dirty="0"/>
              <a:t>BCP</a:t>
            </a:r>
            <a:r>
              <a:rPr lang="ja-JP" altLang="en-US" sz="2800" dirty="0"/>
              <a:t>）を策定し、バックアップの取得や代替手段の整備等を行う。 </a:t>
            </a:r>
            <a:endParaRPr lang="en-US" altLang="ja-JP" sz="2800" dirty="0"/>
          </a:p>
          <a:p>
            <a:pPr algn="l"/>
            <a:r>
              <a:rPr lang="ja-JP" altLang="en-US" sz="2800" dirty="0"/>
              <a:t>・従業員に対する教育を定期的に行い、適切な対応が行えるよう日頃から備える。 </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3E62F333-3F9A-2045-08AC-0DB99619D775}"/>
              </a:ext>
            </a:extLst>
          </p:cNvPr>
          <p:cNvSpPr>
            <a:spLocks noGrp="1"/>
          </p:cNvSpPr>
          <p:nvPr>
            <p:ph type="sldNum" sz="quarter" idx="5"/>
          </p:nvPr>
        </p:nvSpPr>
        <p:spPr/>
        <p:txBody>
          <a:bodyPr/>
          <a:lstStyle/>
          <a:p>
            <a:fld id="{7D95702B-A176-47F2-94B3-59C819DD5A0E}" type="slidenum">
              <a:rPr kumimoji="1" lang="ja-JP" altLang="en-US" smtClean="0"/>
              <a:t>165</a:t>
            </a:fld>
            <a:endParaRPr kumimoji="1" lang="ja-JP" altLang="en-US"/>
          </a:p>
        </p:txBody>
      </p:sp>
    </p:spTree>
    <p:extLst>
      <p:ext uri="{BB962C8B-B14F-4D97-AF65-F5344CB8AC3E}">
        <p14:creationId xmlns:p14="http://schemas.microsoft.com/office/powerpoint/2010/main" val="209944661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B89C2-745B-E4ED-CEC2-B39576BEA6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45A436-25E2-5BB9-8F29-5CD19C94898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0947375-0AD3-3C95-330A-E594CA5B1D2E}"/>
              </a:ext>
            </a:extLst>
          </p:cNvPr>
          <p:cNvSpPr>
            <a:spLocks noGrp="1"/>
          </p:cNvSpPr>
          <p:nvPr>
            <p:ph type="body" idx="1"/>
          </p:nvPr>
        </p:nvSpPr>
        <p:spPr/>
        <p:txBody>
          <a:bodyPr/>
          <a:lstStyle/>
          <a:p>
            <a:r>
              <a:rPr kumimoji="1" lang="ja-JP" altLang="en-US" dirty="0"/>
              <a:t>目標：</a:t>
            </a:r>
            <a:r>
              <a:rPr kumimoji="1" lang="en-US" altLang="ja-JP" dirty="0"/>
              <a:t>14:34</a:t>
            </a:r>
          </a:p>
          <a:p>
            <a:r>
              <a:rPr kumimoji="1" lang="ja-JP" altLang="en-US" dirty="0"/>
              <a:t>累計：</a:t>
            </a:r>
            <a:r>
              <a:rPr kumimoji="1" lang="en-US" altLang="ja-JP" dirty="0"/>
              <a:t>1:34</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r>
              <a:rPr lang="en-US" altLang="ja-JP" sz="2800" dirty="0"/>
              <a:t>PDCA</a:t>
            </a:r>
            <a:r>
              <a:rPr lang="ja-JP" altLang="en-US" sz="2800" dirty="0"/>
              <a:t>を適切 に実施する体制が出来ていないと、最初に計画した内容のまま、新たな脅威への対応ができない等、リスクの変化に応じた改善が図られないおそれがある。 </a:t>
            </a:r>
            <a:endParaRPr lang="en-US" altLang="ja-JP" sz="2800" dirty="0"/>
          </a:p>
          <a:p>
            <a:pPr algn="l"/>
            <a:endParaRPr lang="en-US" altLang="ja-JP" sz="2800" dirty="0"/>
          </a:p>
          <a:p>
            <a:pPr algn="l"/>
            <a:r>
              <a:rPr lang="ja-JP" altLang="en-US" sz="2800" dirty="0"/>
              <a:t>定期的な報告等を受けておらず、経営者自身がリスクや問題を把握できていない場合、適切なセキュリティ対策が実施されず、サイバー攻撃を受けるおそれがある。</a:t>
            </a:r>
            <a:endParaRPr lang="en-US" altLang="ja-JP" sz="2800" dirty="0"/>
          </a:p>
          <a:p>
            <a:pPr algn="l"/>
            <a:endParaRPr lang="en-US" altLang="ja-JP" sz="2800" dirty="0"/>
          </a:p>
          <a:p>
            <a:pPr algn="l"/>
            <a:r>
              <a:rPr lang="ja-JP" altLang="en-US" sz="2800" dirty="0"/>
              <a:t>継続的な改善を行わなければ、新たなリスクによるインシデント発生を通じて企業価値を損なう可能性が高まる。そのほか、改善に関する取組状況の適切な開示を行わない場合も、企業としての社会的責任の観点から、事業のサイバーセキュリティリスク 対応についてステークホルダーの信頼を失うおそれがある。 </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en-US" altLang="ja-JP" sz="1800" dirty="0">
                <a:solidFill>
                  <a:srgbClr val="374151"/>
                </a:solidFill>
                <a:latin typeface="メイリオ" panose="020B0604030504040204" pitchFamily="50" charset="-128"/>
                <a:ea typeface="メイリオ" panose="020B0604030504040204" pitchFamily="50" charset="-128"/>
              </a:rPr>
              <a:t>【</a:t>
            </a:r>
            <a:r>
              <a:rPr lang="ja-JP" altLang="en-US" sz="1800" dirty="0">
                <a:solidFill>
                  <a:srgbClr val="374151"/>
                </a:solidFill>
                <a:latin typeface="メイリオ" panose="020B0604030504040204" pitchFamily="50" charset="-128"/>
                <a:ea typeface="メイリオ" panose="020B0604030504040204" pitchFamily="50" charset="-128"/>
              </a:rPr>
              <a:t>対策例</a:t>
            </a:r>
            <a:r>
              <a:rPr lang="en-US" altLang="ja-JP" sz="1800" dirty="0">
                <a:solidFill>
                  <a:srgbClr val="374151"/>
                </a:solidFill>
                <a:latin typeface="メイリオ" panose="020B0604030504040204" pitchFamily="50" charset="-128"/>
                <a:ea typeface="メイリオ" panose="020B0604030504040204" pitchFamily="50" charset="-128"/>
              </a:rPr>
              <a:t>】</a:t>
            </a:r>
          </a:p>
          <a:p>
            <a:pPr algn="l"/>
            <a:r>
              <a:rPr lang="en-US" altLang="ja-JP" sz="2800" dirty="0"/>
              <a:t>PDCA </a:t>
            </a:r>
            <a:r>
              <a:rPr lang="ja-JP" altLang="en-US" sz="2800" dirty="0"/>
              <a:t>プロセスの検討にあたっては、リスクの特徴に応じて自組織のみならず製品 ベンダ等の関係者を含めた形で作成することに留意する。 </a:t>
            </a:r>
            <a:endParaRPr lang="en-US" altLang="ja-JP" sz="2800" dirty="0"/>
          </a:p>
          <a:p>
            <a:pPr algn="l"/>
            <a:r>
              <a:rPr lang="en-US" altLang="ja-JP" sz="2800" dirty="0"/>
              <a:t>ISMS</a:t>
            </a:r>
            <a:r>
              <a:rPr lang="ja-JP" altLang="en-US" sz="2800" dirty="0"/>
              <a:t>を活用しましょう。</a:t>
            </a:r>
            <a:endParaRPr lang="en-US" altLang="ja-JP" sz="2800" dirty="0"/>
          </a:p>
          <a:p>
            <a:pPr algn="l"/>
            <a:endParaRPr lang="en-US" altLang="ja-JP" sz="2800" dirty="0"/>
          </a:p>
          <a:p>
            <a:pPr algn="l"/>
            <a:endParaRPr lang="en-US" altLang="ja-JP" sz="2800" dirty="0"/>
          </a:p>
          <a:p>
            <a:pPr algn="l"/>
            <a:endParaRPr lang="en-US" altLang="ja-JP" sz="2800" dirty="0">
              <a:solidFill>
                <a:srgbClr val="374151"/>
              </a:solidFill>
              <a:latin typeface="メイリオ" panose="020B0604030504040204" pitchFamily="50" charset="-128"/>
              <a:ea typeface="メイリオ" panose="020B0604030504040204" pitchFamily="50" charset="-128"/>
            </a:endParaRPr>
          </a:p>
          <a:p>
            <a:pPr algn="l"/>
            <a:endParaRPr lang="en-US" altLang="ja-JP" sz="2800" dirty="0">
              <a:solidFill>
                <a:srgbClr val="374151"/>
              </a:solidFill>
              <a:latin typeface="メイリオ" panose="020B0604030504040204" pitchFamily="50" charset="-128"/>
              <a:ea typeface="メイリオ" panose="020B0604030504040204" pitchFamily="50" charset="-128"/>
            </a:endParaRPr>
          </a:p>
          <a:p>
            <a:pPr algn="l"/>
            <a:endParaRPr lang="en-US" altLang="ja-JP" sz="2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E7381DB6-A007-7840-017C-6912DA3FDA71}"/>
              </a:ext>
            </a:extLst>
          </p:cNvPr>
          <p:cNvSpPr>
            <a:spLocks noGrp="1"/>
          </p:cNvSpPr>
          <p:nvPr>
            <p:ph type="sldNum" sz="quarter" idx="5"/>
          </p:nvPr>
        </p:nvSpPr>
        <p:spPr/>
        <p:txBody>
          <a:bodyPr/>
          <a:lstStyle/>
          <a:p>
            <a:fld id="{7D95702B-A176-47F2-94B3-59C819DD5A0E}" type="slidenum">
              <a:rPr kumimoji="1" lang="ja-JP" altLang="en-US" smtClean="0"/>
              <a:t>166</a:t>
            </a:fld>
            <a:endParaRPr kumimoji="1" lang="ja-JP" altLang="en-US"/>
          </a:p>
        </p:txBody>
      </p:sp>
    </p:spTree>
    <p:extLst>
      <p:ext uri="{BB962C8B-B14F-4D97-AF65-F5344CB8AC3E}">
        <p14:creationId xmlns:p14="http://schemas.microsoft.com/office/powerpoint/2010/main" val="244388955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5ADE8-FAC5-FC7B-4BB2-86549BF185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D9633E-4E40-C1C8-C63A-CAFEA707B76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57BD5A8-42C0-4F47-4CA2-96B090BC120E}"/>
              </a:ext>
            </a:extLst>
          </p:cNvPr>
          <p:cNvSpPr>
            <a:spLocks noGrp="1"/>
          </p:cNvSpPr>
          <p:nvPr>
            <p:ph type="body" idx="1"/>
          </p:nvPr>
        </p:nvSpPr>
        <p:spPr/>
        <p:txBody>
          <a:bodyPr/>
          <a:lstStyle/>
          <a:p>
            <a:r>
              <a:rPr kumimoji="1" lang="ja-JP" altLang="en-US" dirty="0"/>
              <a:t>目標：</a:t>
            </a:r>
            <a:r>
              <a:rPr kumimoji="1" lang="en-US" altLang="ja-JP" dirty="0"/>
              <a:t>14:36</a:t>
            </a:r>
          </a:p>
          <a:p>
            <a:r>
              <a:rPr kumimoji="1" lang="ja-JP" altLang="en-US" dirty="0"/>
              <a:t>累計：</a:t>
            </a:r>
            <a:r>
              <a:rPr kumimoji="1" lang="en-US" altLang="ja-JP" dirty="0"/>
              <a:t>1:36</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r>
              <a:rPr lang="ja-JP" altLang="en-US" sz="2800" dirty="0"/>
              <a:t>緊急時の対応体制を整備していないと、原因特定のための調査作業において、組織 の内外の関係者間のコミュニケーションが取れず、速やかな対処ができない。 </a:t>
            </a:r>
            <a:endParaRPr lang="en-US" altLang="ja-JP" sz="2800" dirty="0"/>
          </a:p>
          <a:p>
            <a:pPr algn="l"/>
            <a:endParaRPr lang="en-US" altLang="ja-JP" sz="2800" dirty="0"/>
          </a:p>
          <a:p>
            <a:pPr algn="l"/>
            <a:r>
              <a:rPr lang="ja-JP" altLang="en-US" sz="2800" dirty="0"/>
              <a:t>速やかな情報開示が行われない場合、顧客や取引先等にも被害が及ぶおそれがあり、損害賠償請求など責任を問われる場合がある。 </a:t>
            </a:r>
            <a:endParaRPr lang="en-US" altLang="ja-JP" sz="2800" dirty="0"/>
          </a:p>
          <a:p>
            <a:pPr algn="l"/>
            <a:endParaRPr lang="en-US" altLang="ja-JP" sz="2800" dirty="0"/>
          </a:p>
          <a:p>
            <a:pPr algn="l"/>
            <a:r>
              <a:rPr lang="ja-JP" altLang="en-US" sz="2800" dirty="0"/>
              <a:t>法的な取り決めがあり、所管官庁等への報告が義務づけられている場合、速やかな通知がないことにより、罰則等を受ける場合がある。 </a:t>
            </a:r>
            <a:endParaRPr lang="en-US" altLang="ja-JP" sz="2800" dirty="0"/>
          </a:p>
          <a:p>
            <a:pPr algn="l"/>
            <a:endParaRPr lang="en-US" altLang="ja-JP" sz="2800" dirty="0"/>
          </a:p>
          <a:p>
            <a:pPr algn="l"/>
            <a:r>
              <a:rPr lang="ja-JP" altLang="en-US" sz="2800" dirty="0"/>
              <a:t>演習を実施していないと、不測の事態が起こった際に、担当者が緊急時に適切な行動をとれず、早期の収拾が困難になるばかりでなく、被害の拡大や影響の長期化を招くおそれがある。</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en-US" altLang="ja-JP" sz="1800" dirty="0">
                <a:solidFill>
                  <a:srgbClr val="374151"/>
                </a:solidFill>
                <a:latin typeface="メイリオ" panose="020B0604030504040204" pitchFamily="50" charset="-128"/>
                <a:ea typeface="メイリオ" panose="020B0604030504040204" pitchFamily="50" charset="-128"/>
              </a:rPr>
              <a:t>【</a:t>
            </a:r>
            <a:r>
              <a:rPr lang="ja-JP" altLang="en-US" sz="1800" dirty="0">
                <a:solidFill>
                  <a:srgbClr val="374151"/>
                </a:solidFill>
                <a:latin typeface="メイリオ" panose="020B0604030504040204" pitchFamily="50" charset="-128"/>
                <a:ea typeface="メイリオ" panose="020B0604030504040204" pitchFamily="50" charset="-128"/>
              </a:rPr>
              <a:t>対策例</a:t>
            </a:r>
            <a:r>
              <a:rPr lang="en-US" altLang="ja-JP" sz="1800" dirty="0">
                <a:solidFill>
                  <a:srgbClr val="374151"/>
                </a:solidFill>
                <a:latin typeface="メイリオ" panose="020B0604030504040204" pitchFamily="50" charset="-128"/>
                <a:ea typeface="メイリオ" panose="020B0604030504040204" pitchFamily="50" charset="-128"/>
              </a:rPr>
              <a:t>】</a:t>
            </a:r>
          </a:p>
          <a:p>
            <a:pPr algn="l"/>
            <a:r>
              <a:rPr lang="en-US" altLang="ja-JP" sz="2800" b="0" i="0" dirty="0">
                <a:solidFill>
                  <a:srgbClr val="374151"/>
                </a:solidFill>
                <a:effectLst/>
                <a:latin typeface="Söhne"/>
              </a:rPr>
              <a:t>CSIRT</a:t>
            </a:r>
            <a:r>
              <a:rPr lang="ja-JP" altLang="en-US" sz="2800" b="0" i="0" dirty="0">
                <a:solidFill>
                  <a:srgbClr val="374151"/>
                </a:solidFill>
                <a:effectLst/>
                <a:latin typeface="Söhne"/>
              </a:rPr>
              <a:t>の構築においては、社内外の連携を考慮し、インシデント発生時に迅速な報告と対応が求められます。</a:t>
            </a:r>
            <a:endParaRPr lang="en-US" altLang="ja-JP" sz="2800" b="0" i="0" dirty="0">
              <a:solidFill>
                <a:srgbClr val="374151"/>
              </a:solidFill>
              <a:effectLst/>
              <a:latin typeface="Söhne"/>
            </a:endParaRPr>
          </a:p>
          <a:p>
            <a:pPr algn="l"/>
            <a:r>
              <a:rPr lang="ja-JP" altLang="en-US" sz="2800" b="0" i="0" dirty="0">
                <a:solidFill>
                  <a:srgbClr val="374151"/>
                </a:solidFill>
                <a:effectLst/>
                <a:latin typeface="Söhne"/>
              </a:rPr>
              <a:t>サイバー攻撃の被害に対しては、速やかに原因を特定し解析し、証拠を保全する体制を作ります。</a:t>
            </a:r>
            <a:endParaRPr lang="en-US" altLang="ja-JP" sz="2800" b="0" i="0" dirty="0">
              <a:solidFill>
                <a:srgbClr val="374151"/>
              </a:solidFill>
              <a:effectLst/>
              <a:latin typeface="Söhne"/>
            </a:endParaRPr>
          </a:p>
          <a:p>
            <a:pPr algn="l"/>
            <a:r>
              <a:rPr lang="ja-JP" altLang="en-US" sz="2800" b="0" i="0" dirty="0">
                <a:solidFill>
                  <a:srgbClr val="374151"/>
                </a:solidFill>
                <a:effectLst/>
                <a:latin typeface="Söhne"/>
              </a:rPr>
              <a:t>インシデント後には再発防止策を策定し、演習を実施します。</a:t>
            </a:r>
            <a:endParaRPr lang="en-US" altLang="ja-JP" sz="2800" b="0" i="0" dirty="0">
              <a:solidFill>
                <a:srgbClr val="374151"/>
              </a:solidFill>
              <a:effectLst/>
              <a:latin typeface="Söhne"/>
            </a:endParaRPr>
          </a:p>
          <a:p>
            <a:pPr algn="l"/>
            <a:r>
              <a:rPr lang="ja-JP" altLang="en-US" sz="2800" b="0" i="0" dirty="0">
                <a:solidFill>
                  <a:srgbClr val="374151"/>
                </a:solidFill>
                <a:effectLst/>
                <a:latin typeface="Söhne"/>
              </a:rPr>
              <a:t>外部専門家の意見を活用し、緊急時の連絡網と組織内の協力体制を整え、法的義務の履行と経営者への報告体制を確立します。</a:t>
            </a:r>
            <a:endParaRPr lang="en-US" altLang="ja-JP" sz="2800" b="0" i="0" dirty="0">
              <a:solidFill>
                <a:srgbClr val="374151"/>
              </a:solidFill>
              <a:effectLst/>
              <a:latin typeface="Söhne"/>
            </a:endParaRPr>
          </a:p>
          <a:p>
            <a:pPr algn="l"/>
            <a:r>
              <a:rPr lang="ja-JP" altLang="en-US" sz="2800" b="0" i="0" dirty="0">
                <a:solidFill>
                  <a:srgbClr val="374151"/>
                </a:solidFill>
                <a:effectLst/>
                <a:latin typeface="Söhne"/>
              </a:rPr>
              <a:t>これらを通じて、インシデント対応を効果的に行える体制を構築することが重要です。</a:t>
            </a:r>
            <a:endParaRPr lang="en-US" altLang="ja-JP" sz="2800" b="0" i="0" dirty="0">
              <a:solidFill>
                <a:srgbClr val="374151"/>
              </a:solidFill>
              <a:effectLst/>
              <a:latin typeface="Söhne"/>
            </a:endParaRPr>
          </a:p>
          <a:p>
            <a:pPr algn="l"/>
            <a:endParaRPr lang="en-US" altLang="ja-JP" sz="2800" b="0" i="0" dirty="0">
              <a:solidFill>
                <a:srgbClr val="374151"/>
              </a:solidFill>
              <a:effectLst/>
              <a:latin typeface="Söhne"/>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A92DA979-8274-5E60-5771-F12360A02042}"/>
              </a:ext>
            </a:extLst>
          </p:cNvPr>
          <p:cNvSpPr>
            <a:spLocks noGrp="1"/>
          </p:cNvSpPr>
          <p:nvPr>
            <p:ph type="sldNum" sz="quarter" idx="5"/>
          </p:nvPr>
        </p:nvSpPr>
        <p:spPr/>
        <p:txBody>
          <a:bodyPr/>
          <a:lstStyle/>
          <a:p>
            <a:fld id="{7D95702B-A176-47F2-94B3-59C819DD5A0E}" type="slidenum">
              <a:rPr kumimoji="1" lang="ja-JP" altLang="en-US" smtClean="0"/>
              <a:t>167</a:t>
            </a:fld>
            <a:endParaRPr kumimoji="1" lang="ja-JP" altLang="en-US"/>
          </a:p>
        </p:txBody>
      </p:sp>
    </p:spTree>
    <p:extLst>
      <p:ext uri="{BB962C8B-B14F-4D97-AF65-F5344CB8AC3E}">
        <p14:creationId xmlns:p14="http://schemas.microsoft.com/office/powerpoint/2010/main" val="419783183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4CBF5-7A3B-060A-3A99-9F0708461C8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8BF8B6-6883-66F3-8D6B-57318A62013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9FE0487-C66F-2F01-8019-D8E1713E82CD}"/>
              </a:ext>
            </a:extLst>
          </p:cNvPr>
          <p:cNvSpPr>
            <a:spLocks noGrp="1"/>
          </p:cNvSpPr>
          <p:nvPr>
            <p:ph type="body" idx="1"/>
          </p:nvPr>
        </p:nvSpPr>
        <p:spPr/>
        <p:txBody>
          <a:bodyPr/>
          <a:lstStyle/>
          <a:p>
            <a:r>
              <a:rPr kumimoji="1" lang="ja-JP" altLang="en-US" dirty="0"/>
              <a:t>目標：</a:t>
            </a:r>
            <a:r>
              <a:rPr kumimoji="1" lang="en-US" altLang="ja-JP" dirty="0"/>
              <a:t>14:38</a:t>
            </a:r>
          </a:p>
          <a:p>
            <a:r>
              <a:rPr kumimoji="1" lang="ja-JP" altLang="en-US" dirty="0"/>
              <a:t>累計：</a:t>
            </a:r>
            <a:r>
              <a:rPr kumimoji="1" lang="en-US" altLang="ja-JP" dirty="0"/>
              <a:t>1:38</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r>
              <a:rPr lang="ja-JP" altLang="en-US" sz="2800" dirty="0"/>
              <a:t>重要な業務が適切な時間内に復旧できないことで、顧客における重大な被害、さら には自社の経営に致命的な影響を与えるおそれがある。</a:t>
            </a:r>
            <a:endParaRPr lang="en-US" altLang="ja-JP" sz="2800" dirty="0"/>
          </a:p>
          <a:p>
            <a:pPr algn="l"/>
            <a:r>
              <a:rPr lang="ja-JP" altLang="en-US" sz="2800" dirty="0"/>
              <a:t>業務のデジタル環境への依存度の増大に伴い、単純に </a:t>
            </a:r>
            <a:r>
              <a:rPr lang="en-US" altLang="ja-JP" sz="2800" dirty="0"/>
              <a:t>IT </a:t>
            </a:r>
            <a:r>
              <a:rPr lang="ja-JP" altLang="en-US" sz="2800" dirty="0"/>
              <a:t>環境を復旧させるだけでは事業を再開できない可能性がある。</a:t>
            </a:r>
            <a:endParaRPr lang="en-US" altLang="ja-JP" sz="2800" dirty="0"/>
          </a:p>
          <a:p>
            <a:pPr algn="l"/>
            <a:r>
              <a:rPr lang="ja-JP" altLang="en-US" sz="2800" dirty="0"/>
              <a:t>組織としての事業継続の観点から、業務の復旧プロセスと整合性のとれたデジタル環境の復旧計画および体制を整える必要がある。</a:t>
            </a:r>
            <a:endParaRPr lang="en-US" altLang="ja-JP" sz="2800" dirty="0"/>
          </a:p>
          <a:p>
            <a:pPr algn="l"/>
            <a:r>
              <a:rPr lang="ja-JP" altLang="en-US" sz="2800" dirty="0"/>
              <a:t>演習を実施していないと、不測の事態が起こった際に、担当者が緊急時に適切に行動することが出来ない。 </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en-US" altLang="ja-JP" sz="1800" dirty="0">
                <a:solidFill>
                  <a:srgbClr val="374151"/>
                </a:solidFill>
                <a:latin typeface="メイリオ" panose="020B0604030504040204" pitchFamily="50" charset="-128"/>
                <a:ea typeface="メイリオ" panose="020B0604030504040204" pitchFamily="50" charset="-128"/>
              </a:rPr>
              <a:t>【</a:t>
            </a:r>
            <a:r>
              <a:rPr lang="ja-JP" altLang="en-US" sz="1800" dirty="0">
                <a:solidFill>
                  <a:srgbClr val="374151"/>
                </a:solidFill>
                <a:latin typeface="メイリオ" panose="020B0604030504040204" pitchFamily="50" charset="-128"/>
                <a:ea typeface="メイリオ" panose="020B0604030504040204" pitchFamily="50" charset="-128"/>
              </a:rPr>
              <a:t>対策例</a:t>
            </a:r>
            <a:r>
              <a:rPr lang="en-US" altLang="ja-JP" sz="1800" dirty="0">
                <a:solidFill>
                  <a:srgbClr val="374151"/>
                </a:solidFill>
                <a:latin typeface="メイリオ" panose="020B0604030504040204" pitchFamily="50" charset="-128"/>
                <a:ea typeface="メイリオ" panose="020B0604030504040204" pitchFamily="50" charset="-128"/>
              </a:rPr>
              <a:t>】</a:t>
            </a:r>
          </a:p>
          <a:p>
            <a:pPr algn="l"/>
            <a:r>
              <a:rPr lang="ja-JP" altLang="en-US" sz="2800" dirty="0"/>
              <a:t>業務停止等に至った場合に、以下を実施できるような復旧体制を構築する。</a:t>
            </a:r>
            <a:endParaRPr lang="en-US" altLang="ja-JP" sz="2800" dirty="0"/>
          </a:p>
          <a:p>
            <a:pPr algn="l"/>
            <a:r>
              <a:rPr lang="ja-JP" altLang="en-US" sz="2800" dirty="0"/>
              <a:t>－サイバー攻撃により業務停止に至った場合、速やかに復旧可能とするため、復旧に あたって再発を防ぐための確認事項や、具体的な復旧手順を復旧計画としてあらかじめ定めておくとともに、関係機関との間で復旧時の協力体制について協議しておく。 </a:t>
            </a:r>
            <a:endParaRPr lang="en-US" altLang="ja-JP" sz="2800" dirty="0"/>
          </a:p>
          <a:p>
            <a:pPr algn="l"/>
            <a:r>
              <a:rPr lang="ja-JP" altLang="en-US" sz="2800" dirty="0"/>
              <a:t>－重要な業務をいつまでに復旧すべきかの目標について、組織全体として整合をとる（たとえば </a:t>
            </a:r>
            <a:r>
              <a:rPr lang="en-US" altLang="ja-JP" sz="2800" dirty="0"/>
              <a:t>BCP</a:t>
            </a:r>
            <a:r>
              <a:rPr lang="ja-JP" altLang="en-US" sz="2800" dirty="0"/>
              <a:t>で定めている目標との整合等）。 </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ja-JP" altLang="en-US" sz="1800" dirty="0">
                <a:solidFill>
                  <a:srgbClr val="374151"/>
                </a:solidFill>
                <a:latin typeface="メイリオ" panose="020B0604030504040204" pitchFamily="50" charset="-128"/>
                <a:ea typeface="メイリオ" panose="020B0604030504040204" pitchFamily="50" charset="-128"/>
              </a:rPr>
              <a:t>演習については、担当者や幹部メンバーのみで実施する。など、インシデント発生時の計画を基にやってみる。</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ja-JP" altLang="en-US" sz="1800" dirty="0">
                <a:solidFill>
                  <a:srgbClr val="374151"/>
                </a:solidFill>
                <a:latin typeface="メイリオ" panose="020B0604030504040204" pitchFamily="50" charset="-128"/>
                <a:ea typeface="メイリオ" panose="020B0604030504040204" pitchFamily="50" charset="-128"/>
              </a:rPr>
              <a:t>障害発生時も同様。</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53CFBB2E-FA76-792E-B205-E3AAD95F9507}"/>
              </a:ext>
            </a:extLst>
          </p:cNvPr>
          <p:cNvSpPr>
            <a:spLocks noGrp="1"/>
          </p:cNvSpPr>
          <p:nvPr>
            <p:ph type="sldNum" sz="quarter" idx="5"/>
          </p:nvPr>
        </p:nvSpPr>
        <p:spPr/>
        <p:txBody>
          <a:bodyPr/>
          <a:lstStyle/>
          <a:p>
            <a:fld id="{7D95702B-A176-47F2-94B3-59C819DD5A0E}" type="slidenum">
              <a:rPr kumimoji="1" lang="ja-JP" altLang="en-US" smtClean="0"/>
              <a:t>168</a:t>
            </a:fld>
            <a:endParaRPr kumimoji="1" lang="ja-JP" altLang="en-US"/>
          </a:p>
        </p:txBody>
      </p:sp>
    </p:spTree>
    <p:extLst>
      <p:ext uri="{BB962C8B-B14F-4D97-AF65-F5344CB8AC3E}">
        <p14:creationId xmlns:p14="http://schemas.microsoft.com/office/powerpoint/2010/main" val="268327073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7CA6A-5253-321C-6C9A-223A07BDC6A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3EEF19-1523-5420-C95A-DE8DEFCD2E1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5639396-8743-FF53-4CAA-8A9677855929}"/>
              </a:ext>
            </a:extLst>
          </p:cNvPr>
          <p:cNvSpPr>
            <a:spLocks noGrp="1"/>
          </p:cNvSpPr>
          <p:nvPr>
            <p:ph type="body" idx="1"/>
          </p:nvPr>
        </p:nvSpPr>
        <p:spPr/>
        <p:txBody>
          <a:bodyPr/>
          <a:lstStyle/>
          <a:p>
            <a:r>
              <a:rPr kumimoji="1" lang="ja-JP" altLang="en-US" dirty="0"/>
              <a:t>目標：</a:t>
            </a:r>
            <a:r>
              <a:rPr kumimoji="1" lang="en-US" altLang="ja-JP" dirty="0"/>
              <a:t>14:40</a:t>
            </a:r>
          </a:p>
          <a:p>
            <a:r>
              <a:rPr kumimoji="1" lang="ja-JP" altLang="en-US" dirty="0"/>
              <a:t>累計：</a:t>
            </a:r>
            <a:r>
              <a:rPr kumimoji="1" lang="en-US" altLang="ja-JP" dirty="0"/>
              <a:t>1:40</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r>
              <a:rPr lang="ja-JP" altLang="en-US" sz="2800" dirty="0"/>
              <a:t>・自社の国内外拠点、系列企業やサプライチェーンの国内外ビジネスパートナーにお いて適切なサイバーセキュリティ対策が行われていないと、これらの企業を踏み台にして自社が攻撃されることもある。</a:t>
            </a:r>
            <a:endParaRPr lang="en-US" altLang="ja-JP" sz="2800" dirty="0"/>
          </a:p>
          <a:p>
            <a:pPr algn="l"/>
            <a:r>
              <a:rPr lang="ja-JP" altLang="en-US" sz="2800" dirty="0"/>
              <a:t>また、緊急時の原因特定などの際に、これらの企業からの協力を得られないことにより事業継続に支障が生ずる。 </a:t>
            </a:r>
            <a:endParaRPr lang="en-US" altLang="ja-JP" sz="2800" dirty="0"/>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en-US" altLang="ja-JP" sz="1800" dirty="0">
                <a:solidFill>
                  <a:srgbClr val="374151"/>
                </a:solidFill>
                <a:latin typeface="メイリオ" panose="020B0604030504040204" pitchFamily="50" charset="-128"/>
                <a:ea typeface="メイリオ" panose="020B0604030504040204" pitchFamily="50" charset="-128"/>
              </a:rPr>
              <a:t>【</a:t>
            </a:r>
            <a:r>
              <a:rPr lang="ja-JP" altLang="en-US" sz="1800" dirty="0">
                <a:solidFill>
                  <a:srgbClr val="374151"/>
                </a:solidFill>
                <a:latin typeface="メイリオ" panose="020B0604030504040204" pitchFamily="50" charset="-128"/>
                <a:ea typeface="メイリオ" panose="020B0604030504040204" pitchFamily="50" charset="-128"/>
              </a:rPr>
              <a:t>対策例</a:t>
            </a:r>
            <a:r>
              <a:rPr lang="en-US" altLang="ja-JP" sz="1800" dirty="0">
                <a:solidFill>
                  <a:srgbClr val="374151"/>
                </a:solidFill>
                <a:latin typeface="メイリオ" panose="020B0604030504040204" pitchFamily="50" charset="-128"/>
                <a:ea typeface="メイリオ" panose="020B0604030504040204" pitchFamily="50" charset="-128"/>
              </a:rPr>
              <a:t>】</a:t>
            </a:r>
          </a:p>
          <a:p>
            <a:pPr algn="l"/>
            <a:r>
              <a:rPr lang="ja-JP" altLang="en-US" sz="2800" dirty="0"/>
              <a:t>系列企業、サプライチェーンのビジネスパートナーやシステム管理の委託先等が </a:t>
            </a:r>
            <a:r>
              <a:rPr lang="en-US" altLang="ja-JP" sz="2800" dirty="0"/>
              <a:t>SECURITY ACTION</a:t>
            </a:r>
            <a:r>
              <a:rPr lang="ja-JP" altLang="en-US" sz="2800" dirty="0"/>
              <a:t>を実施していることを確認する。</a:t>
            </a:r>
            <a:endParaRPr lang="en-US" altLang="ja-JP" sz="2800" dirty="0"/>
          </a:p>
          <a:p>
            <a:pPr algn="l"/>
            <a:r>
              <a:rPr lang="en-US" altLang="ja-JP" sz="2800" dirty="0"/>
              <a:t>ISMS </a:t>
            </a:r>
            <a:r>
              <a:rPr lang="ja-JP" altLang="en-US" sz="2800" dirty="0"/>
              <a:t>等のセキュリティマネジメント認証を取得していることがより効果的である</a:t>
            </a:r>
            <a:endParaRPr lang="en-US" altLang="ja-JP" sz="2800" dirty="0"/>
          </a:p>
          <a:p>
            <a:pPr algn="l"/>
            <a:endParaRPr lang="en-US" altLang="ja-JP" sz="2800" dirty="0">
              <a:solidFill>
                <a:srgbClr val="374151"/>
              </a:solidFill>
              <a:latin typeface="メイリオ" panose="020B0604030504040204" pitchFamily="50" charset="-128"/>
              <a:ea typeface="メイリオ" panose="020B0604030504040204" pitchFamily="50" charset="-128"/>
            </a:endParaRPr>
          </a:p>
          <a:p>
            <a:pPr algn="l"/>
            <a:r>
              <a:rPr lang="ja-JP" altLang="en-US" sz="4000" dirty="0"/>
              <a:t>契約書においてサイバーセキュリティ対策の責任主体を明確化するなどの工夫に より、各社が自ら担うべき役割を理解し、対策漏れが生じないようにする。 </a:t>
            </a:r>
            <a:endParaRPr lang="en-US" altLang="ja-JP" sz="2800" dirty="0">
              <a:solidFill>
                <a:srgbClr val="374151"/>
              </a:solidFill>
              <a:latin typeface="メイリオ" panose="020B0604030504040204" pitchFamily="50" charset="-128"/>
              <a:ea typeface="メイリオ" panose="020B0604030504040204" pitchFamily="50" charset="-128"/>
            </a:endParaRPr>
          </a:p>
          <a:p>
            <a:pPr algn="l"/>
            <a:r>
              <a:rPr lang="ja-JP" altLang="en-US" sz="4000" dirty="0"/>
              <a:t>サプライチェーン内で扱う情報の機密性や重要性のランク別に実施すべき対策を 定め、過剰な対策や対策の形骸化が生じないようにする。</a:t>
            </a:r>
            <a:endParaRPr lang="en-US" altLang="ja-JP" sz="4000" dirty="0"/>
          </a:p>
          <a:p>
            <a:pPr algn="l"/>
            <a:r>
              <a:rPr lang="ja-JP" altLang="en-US" sz="4000" dirty="0"/>
              <a:t>サプライチェーン内でのサイバーセキュリティリスクに関する情報共有等を行う。 </a:t>
            </a:r>
            <a:endParaRPr lang="en-US" altLang="ja-JP" sz="2800" dirty="0">
              <a:solidFill>
                <a:srgbClr val="374151"/>
              </a:solidFill>
              <a:latin typeface="メイリオ" panose="020B0604030504040204" pitchFamily="50" charset="-128"/>
              <a:ea typeface="メイリオ" panose="020B0604030504040204" pitchFamily="50" charset="-128"/>
            </a:endParaRPr>
          </a:p>
          <a:p>
            <a:pPr algn="l"/>
            <a:endParaRPr lang="en-US" altLang="ja-JP" sz="4000" dirty="0"/>
          </a:p>
          <a:p>
            <a:pPr algn="l"/>
            <a:r>
              <a:rPr lang="ja-JP" altLang="en-US" sz="4000" dirty="0"/>
              <a:t>サプライチェーン上での対策の底上げの手段として、サイバーセキュリティお助け隊等の中小企業向け施策を活用する。</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2EA03624-930E-E297-8786-6621CE7D7921}"/>
              </a:ext>
            </a:extLst>
          </p:cNvPr>
          <p:cNvSpPr>
            <a:spLocks noGrp="1"/>
          </p:cNvSpPr>
          <p:nvPr>
            <p:ph type="sldNum" sz="quarter" idx="5"/>
          </p:nvPr>
        </p:nvSpPr>
        <p:spPr/>
        <p:txBody>
          <a:bodyPr/>
          <a:lstStyle/>
          <a:p>
            <a:fld id="{7D95702B-A176-47F2-94B3-59C819DD5A0E}" type="slidenum">
              <a:rPr kumimoji="1" lang="ja-JP" altLang="en-US" smtClean="0"/>
              <a:t>169</a:t>
            </a:fld>
            <a:endParaRPr kumimoji="1" lang="ja-JP" altLang="en-US"/>
          </a:p>
        </p:txBody>
      </p:sp>
    </p:spTree>
    <p:extLst>
      <p:ext uri="{BB962C8B-B14F-4D97-AF65-F5344CB8AC3E}">
        <p14:creationId xmlns:p14="http://schemas.microsoft.com/office/powerpoint/2010/main" val="3869491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14:01</a:t>
            </a:r>
          </a:p>
          <a:p>
            <a:r>
              <a:rPr kumimoji="1" lang="ja-JP" altLang="en-US"/>
              <a:t>累積時間：</a:t>
            </a:r>
            <a:r>
              <a:rPr kumimoji="1" lang="en-US" altLang="ja-JP"/>
              <a:t>01:01</a:t>
            </a:r>
          </a:p>
          <a:p>
            <a:endParaRPr kumimoji="1" lang="en-US" altLang="ja-JP"/>
          </a:p>
          <a:p>
            <a:r>
              <a:rPr kumimoji="1" lang="ja-JP" altLang="en-US"/>
              <a:t>脆弱性を防ぐ対応をすればよいというわけではない。</a:t>
            </a:r>
            <a:endParaRPr kumimoji="1" lang="en-US" altLang="ja-JP"/>
          </a:p>
          <a:p>
            <a:r>
              <a:rPr kumimoji="1" lang="ja-JP" altLang="en-US"/>
              <a:t>すでに対象となる脆弱性を悪用されていたとしたら。という性悪説を前提に対策を考える。</a:t>
            </a:r>
            <a:endParaRPr kumimoji="1" lang="en-US" altLang="ja-JP"/>
          </a:p>
          <a:p>
            <a:r>
              <a:rPr kumimoji="1" lang="ja-JP" altLang="en-US"/>
              <a:t>窃取する人と、攻撃に利用する人は別人であることが多い。という認識が必要。</a:t>
            </a:r>
            <a:endParaRPr kumimoji="1" lang="en-US" altLang="ja-JP"/>
          </a:p>
          <a:p>
            <a:endParaRPr kumimoji="1" lang="en-US" altLang="ja-JP"/>
          </a:p>
          <a:p>
            <a:endParaRPr kumimoji="1" lang="en-US" altLang="ja-JP"/>
          </a:p>
          <a:p>
            <a:r>
              <a:rPr kumimoji="1" lang="ja-JP" altLang="en-US"/>
              <a:t>この場合も、すでに悪用されている。が前提になれば、アカウント情報を再作成する。という方法も考えられた。</a:t>
            </a:r>
            <a:endParaRPr kumimoji="1" lang="en-US" altLang="ja-JP"/>
          </a:p>
          <a:p>
            <a:endParaRPr kumimoji="1" lang="en-US" altLang="ja-JP"/>
          </a:p>
          <a:p>
            <a:r>
              <a:rPr kumimoji="1" lang="ja-JP" altLang="en-US"/>
              <a:t>クライアント側のセキュリティについて考えてみる。次。</a:t>
            </a:r>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17</a:t>
            </a:fld>
            <a:endParaRPr kumimoji="1" lang="ja-JP" altLang="en-US"/>
          </a:p>
        </p:txBody>
      </p:sp>
    </p:spTree>
    <p:extLst>
      <p:ext uri="{BB962C8B-B14F-4D97-AF65-F5344CB8AC3E}">
        <p14:creationId xmlns:p14="http://schemas.microsoft.com/office/powerpoint/2010/main" val="4553323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AE231-D69E-ED20-C25D-A47E366193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016ACC-8B5E-D3BD-52F0-60F43E9FB3D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6388D8C-AE2F-08A1-D8EF-390BD58B6E3B}"/>
              </a:ext>
            </a:extLst>
          </p:cNvPr>
          <p:cNvSpPr>
            <a:spLocks noGrp="1"/>
          </p:cNvSpPr>
          <p:nvPr>
            <p:ph type="body" idx="1"/>
          </p:nvPr>
        </p:nvSpPr>
        <p:spPr/>
        <p:txBody>
          <a:bodyPr/>
          <a:lstStyle/>
          <a:p>
            <a:r>
              <a:rPr kumimoji="1" lang="ja-JP" altLang="en-US" dirty="0"/>
              <a:t>目標：</a:t>
            </a:r>
            <a:r>
              <a:rPr kumimoji="1" lang="en-US" altLang="ja-JP" dirty="0"/>
              <a:t>14:42</a:t>
            </a:r>
          </a:p>
          <a:p>
            <a:r>
              <a:rPr kumimoji="1" lang="ja-JP" altLang="en-US" dirty="0"/>
              <a:t>累計：</a:t>
            </a:r>
            <a:r>
              <a:rPr kumimoji="1" lang="en-US" altLang="ja-JP" dirty="0"/>
              <a:t>1:42</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r>
              <a:rPr lang="ja-JP" altLang="en-US" sz="2800" dirty="0"/>
              <a:t>情報共有活動への参加により、解析した攻撃手法などの情報を用いて、他社における同様の被害を未然に防止することができるが、情報共有ができていないと、新たな攻撃情報が入手できず、対策が遅れ、さらには標的となるリスクの増加につながる。</a:t>
            </a:r>
            <a:endParaRPr lang="en-US" altLang="ja-JP" sz="2800" dirty="0"/>
          </a:p>
          <a:p>
            <a:pPr algn="l"/>
            <a:endParaRPr lang="en-US" altLang="ja-JP" sz="2800" dirty="0"/>
          </a:p>
          <a:p>
            <a:pPr algn="l"/>
            <a:r>
              <a:rPr lang="ja-JP" altLang="en-US" sz="2800" dirty="0"/>
              <a:t>インシデント発生時の備えがない場合、サイバーセキュリティインシデント発生時の情報漏えい等に関する所管省庁への報告義務や上場会社に求められる適時開示などを果たせず、国内外の法令等への違反となるおそれがあり、また、適切な情報開示 を行わないことにより、株主や事業におけるステークホルダーに不信感を与えてしま う。 </a:t>
            </a:r>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en-US" altLang="ja-JP" sz="1800" dirty="0">
                <a:solidFill>
                  <a:srgbClr val="374151"/>
                </a:solidFill>
                <a:latin typeface="メイリオ" panose="020B0604030504040204" pitchFamily="50" charset="-128"/>
                <a:ea typeface="メイリオ" panose="020B0604030504040204" pitchFamily="50" charset="-128"/>
              </a:rPr>
              <a:t>【</a:t>
            </a:r>
            <a:r>
              <a:rPr lang="ja-JP" altLang="en-US" sz="1800" dirty="0">
                <a:solidFill>
                  <a:srgbClr val="374151"/>
                </a:solidFill>
                <a:latin typeface="メイリオ" panose="020B0604030504040204" pitchFamily="50" charset="-128"/>
                <a:ea typeface="メイリオ" panose="020B0604030504040204" pitchFamily="50" charset="-128"/>
              </a:rPr>
              <a:t>対策例</a:t>
            </a:r>
            <a:r>
              <a:rPr lang="en-US" altLang="ja-JP" sz="1800" dirty="0">
                <a:solidFill>
                  <a:srgbClr val="374151"/>
                </a:solidFill>
                <a:latin typeface="メイリオ" panose="020B0604030504040204" pitchFamily="50" charset="-128"/>
                <a:ea typeface="メイリオ" panose="020B0604030504040204" pitchFamily="50" charset="-128"/>
              </a:rPr>
              <a:t>】</a:t>
            </a:r>
          </a:p>
          <a:p>
            <a:pPr algn="l"/>
            <a:r>
              <a:rPr lang="ja-JP" altLang="en-US" sz="2800" dirty="0"/>
              <a:t>情報の入手と提供という双方向の情報共有を通じて、社会全体でサイバー攻撃の防御につなげることが重要。</a:t>
            </a:r>
            <a:endParaRPr lang="en-US" altLang="ja-JP" sz="2800" dirty="0"/>
          </a:p>
          <a:p>
            <a:pPr algn="l"/>
            <a:r>
              <a:rPr lang="ja-JP" altLang="en-US" sz="2800" dirty="0"/>
              <a:t>情報共有を通じたサイバー攻撃の防御につなげていくため、情報を入手するのみならず、積極的に情報を提供する。 </a:t>
            </a:r>
            <a:endParaRPr lang="en-US" altLang="ja-JP" sz="2800" dirty="0"/>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en-US" altLang="ja-JP" sz="2800" dirty="0"/>
              <a:t>IPA </a:t>
            </a:r>
            <a:r>
              <a:rPr lang="ja-JP" altLang="en-US" sz="2800" dirty="0"/>
              <a:t>や一般社団法人</a:t>
            </a:r>
            <a:r>
              <a:rPr lang="en-US" altLang="ja-JP" sz="2800" dirty="0"/>
              <a:t>JPCERT</a:t>
            </a:r>
            <a:r>
              <a:rPr lang="ja-JP" altLang="en-US" sz="2800" dirty="0"/>
              <a:t>コーディネーションセンター等による脆弱性情報などの注意喚起情報や、セキュリティ関連製品・サービスの事業者等とのコミュニケーショ ンを、自社のサイバーセキュリティ対策に活かす。 </a:t>
            </a:r>
            <a:endParaRPr lang="en-US" altLang="ja-JP" sz="2800" dirty="0"/>
          </a:p>
          <a:p>
            <a:pPr algn="l"/>
            <a:endParaRPr lang="en-US" altLang="ja-JP" sz="2800" dirty="0">
              <a:solidFill>
                <a:srgbClr val="374151"/>
              </a:solidFill>
              <a:latin typeface="メイリオ" panose="020B0604030504040204" pitchFamily="50" charset="-128"/>
              <a:ea typeface="メイリオ" panose="020B0604030504040204" pitchFamily="50" charset="-128"/>
            </a:endParaRPr>
          </a:p>
          <a:p>
            <a:pPr algn="l"/>
            <a:r>
              <a:rPr lang="en-US" altLang="ja-JP" sz="4000" dirty="0"/>
              <a:t>IPA </a:t>
            </a:r>
            <a:r>
              <a:rPr lang="ja-JP" altLang="en-US" sz="4000" dirty="0"/>
              <a:t>に対し、告示（コンピュータウイルス対策基準、コンピュータ不正アクセス対策基準）に基づいてマルウェア情報や不正アクセス情報の届出をする。 </a:t>
            </a:r>
            <a:endParaRPr lang="en-US" altLang="ja-JP" sz="4000" dirty="0"/>
          </a:p>
          <a:p>
            <a:pPr algn="l"/>
            <a:endParaRPr lang="en-US" altLang="ja-JP" sz="4000" dirty="0"/>
          </a:p>
          <a:p>
            <a:pPr algn="l"/>
            <a:r>
              <a:rPr lang="en-US" altLang="ja-JP" sz="4000" dirty="0"/>
              <a:t>JPCERT </a:t>
            </a:r>
            <a:r>
              <a:rPr lang="ja-JP" altLang="en-US" sz="4000" dirty="0"/>
              <a:t>コーディネーションセンターにインシデントに関する情報提供を行い、必要に応じて調整を依頼する。 </a:t>
            </a:r>
            <a:endParaRPr lang="en-US" altLang="ja-JP" sz="2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pPr algn="l"/>
            <a:r>
              <a:rPr lang="ja-JP" altLang="en-US" sz="2800" dirty="0"/>
              <a:t>サーバ提供事業者や </a:t>
            </a:r>
            <a:r>
              <a:rPr lang="en-US" altLang="ja-JP" sz="2800" dirty="0"/>
              <a:t>Web </a:t>
            </a:r>
            <a:r>
              <a:rPr lang="ja-JP" altLang="en-US" sz="2800" dirty="0"/>
              <a:t>サイト制作事業者など、自社事業に関わる外部の事業者等と日常からサイバーセキュリティ関連情報の共有等に関して積極的な連携を行う。</a:t>
            </a:r>
            <a:endParaRPr lang="en-US" altLang="ja-JP" sz="2800" dirty="0"/>
          </a:p>
          <a:p>
            <a:pPr algn="l"/>
            <a:endParaRPr lang="en-US" altLang="ja-JP" sz="2800" dirty="0"/>
          </a:p>
          <a:p>
            <a:pPr algn="l"/>
            <a:r>
              <a:rPr lang="ja-JP" altLang="en-US" sz="2800" dirty="0"/>
              <a:t>中小企業の場合は、商工会議所、商工会等を通じて地元で情報共有を行うことのできる相手を確保する。</a:t>
            </a:r>
            <a:endParaRPr lang="en-US" altLang="ja-JP" sz="2800" dirty="0"/>
          </a:p>
          <a:p>
            <a:pPr algn="l"/>
            <a:r>
              <a:rPr lang="ja-JP" altLang="en-US" sz="2800" dirty="0">
                <a:solidFill>
                  <a:srgbClr val="374151"/>
                </a:solidFill>
                <a:latin typeface="メイリオ" panose="020B0604030504040204" pitchFamily="50" charset="-128"/>
                <a:ea typeface="メイリオ" panose="020B0604030504040204" pitchFamily="50" charset="-128"/>
              </a:rPr>
              <a:t>ほかにも業界ごとの協会があるので、活用する。</a:t>
            </a:r>
            <a:endParaRPr lang="en-US" altLang="ja-JP" sz="2800" dirty="0">
              <a:solidFill>
                <a:srgbClr val="374151"/>
              </a:solidFill>
              <a:latin typeface="メイリオ" panose="020B0604030504040204" pitchFamily="50" charset="-128"/>
              <a:ea typeface="メイリオ" panose="020B0604030504040204" pitchFamily="50" charset="-128"/>
            </a:endParaRPr>
          </a:p>
          <a:p>
            <a:pPr algn="l"/>
            <a:endParaRPr lang="en-US" altLang="ja-JP" sz="2800" dirty="0">
              <a:solidFill>
                <a:srgbClr val="374151"/>
              </a:solidFill>
              <a:latin typeface="メイリオ" panose="020B0604030504040204" pitchFamily="50" charset="-128"/>
              <a:ea typeface="メイリオ" panose="020B0604030504040204" pitchFamily="50" charset="-128"/>
            </a:endParaRPr>
          </a:p>
          <a:p>
            <a:pPr algn="l"/>
            <a:endParaRPr lang="en-US" altLang="ja-JP" sz="2800" dirty="0">
              <a:solidFill>
                <a:srgbClr val="374151"/>
              </a:solidFill>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FF9DEB02-EC67-C3E6-8337-CE164FC3C15A}"/>
              </a:ext>
            </a:extLst>
          </p:cNvPr>
          <p:cNvSpPr>
            <a:spLocks noGrp="1"/>
          </p:cNvSpPr>
          <p:nvPr>
            <p:ph type="sldNum" sz="quarter" idx="5"/>
          </p:nvPr>
        </p:nvSpPr>
        <p:spPr/>
        <p:txBody>
          <a:bodyPr/>
          <a:lstStyle/>
          <a:p>
            <a:fld id="{7D95702B-A176-47F2-94B3-59C819DD5A0E}" type="slidenum">
              <a:rPr kumimoji="1" lang="ja-JP" altLang="en-US" smtClean="0"/>
              <a:t>170</a:t>
            </a:fld>
            <a:endParaRPr kumimoji="1" lang="ja-JP" altLang="en-US"/>
          </a:p>
        </p:txBody>
      </p:sp>
    </p:spTree>
    <p:extLst>
      <p:ext uri="{BB962C8B-B14F-4D97-AF65-F5344CB8AC3E}">
        <p14:creationId xmlns:p14="http://schemas.microsoft.com/office/powerpoint/2010/main" val="311631200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237BC-2EFD-4FB2-89DB-4B5AD51215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A7B99C-5E51-05EA-1FD0-29AD7012604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2DC8B10-7404-1273-2EBB-D935D2963C24}"/>
              </a:ext>
            </a:extLst>
          </p:cNvPr>
          <p:cNvSpPr>
            <a:spLocks noGrp="1"/>
          </p:cNvSpPr>
          <p:nvPr>
            <p:ph type="body" idx="1"/>
          </p:nvPr>
        </p:nvSpPr>
        <p:spPr/>
        <p:txBody>
          <a:bodyPr/>
          <a:lstStyle/>
          <a:p>
            <a:r>
              <a:rPr kumimoji="1" lang="ja-JP" altLang="en-US" dirty="0"/>
              <a:t>目標：</a:t>
            </a:r>
            <a:r>
              <a:rPr kumimoji="1" lang="en-US" altLang="ja-JP" dirty="0"/>
              <a:t>14:45</a:t>
            </a:r>
          </a:p>
          <a:p>
            <a:r>
              <a:rPr kumimoji="1" lang="ja-JP" altLang="en-US" dirty="0"/>
              <a:t>累計：</a:t>
            </a:r>
            <a:r>
              <a:rPr kumimoji="1" lang="en-US" altLang="ja-JP" dirty="0"/>
              <a:t>1:45</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r>
              <a:rPr kumimoji="1" lang="en-US" altLang="ja-JP" sz="1800" b="1" dirty="0">
                <a:solidFill>
                  <a:srgbClr val="000000"/>
                </a:solidFill>
              </a:rPr>
              <a:t>ERM</a:t>
            </a:r>
            <a:r>
              <a:rPr kumimoji="1" lang="ja-JP" altLang="en-US" sz="1800" b="1" dirty="0">
                <a:solidFill>
                  <a:srgbClr val="000000"/>
                </a:solidFill>
              </a:rPr>
              <a:t>（エンタープライズリスクマネジメント）</a:t>
            </a:r>
            <a:r>
              <a:rPr kumimoji="1" lang="ja-JP" altLang="en-US" sz="1800" b="1" dirty="0">
                <a:solidFill>
                  <a:schemeClr val="tx1"/>
                </a:solidFill>
              </a:rPr>
              <a:t>にサイバー攻撃のリスクを含めること</a:t>
            </a:r>
          </a:p>
          <a:p>
            <a:r>
              <a:rPr kumimoji="1" lang="ja-JP" altLang="en-US" sz="1800" b="0" dirty="0">
                <a:solidFill>
                  <a:schemeClr val="tx1"/>
                </a:solidFill>
              </a:rPr>
              <a:t>現在、企業活動の多くは</a:t>
            </a:r>
            <a:r>
              <a:rPr kumimoji="1" lang="en-US" altLang="ja-JP" sz="1800" b="0" dirty="0">
                <a:solidFill>
                  <a:schemeClr val="tx1"/>
                </a:solidFill>
              </a:rPr>
              <a:t>IT</a:t>
            </a:r>
            <a:r>
              <a:rPr kumimoji="1" lang="ja-JP" altLang="en-US" sz="1800" b="0" dirty="0">
                <a:solidFill>
                  <a:schemeClr val="tx1"/>
                </a:solidFill>
              </a:rPr>
              <a:t>に依存しています。そのため、内部統制システムの構築や、コーポレートガバナンス・コードに基づく開示と対話などにおいて、サイバー攻撃のリスクを考慮する必要があります。</a:t>
            </a:r>
          </a:p>
          <a:p>
            <a:endParaRPr kumimoji="1" lang="en-US" altLang="ja-JP" sz="1800" b="0" dirty="0">
              <a:solidFill>
                <a:schemeClr val="tx1"/>
              </a:solidFill>
            </a:endParaRPr>
          </a:p>
          <a:p>
            <a:r>
              <a:rPr kumimoji="1" lang="ja-JP" altLang="en-US" sz="1800" b="1" dirty="0">
                <a:solidFill>
                  <a:schemeClr val="tx1"/>
                </a:solidFill>
              </a:rPr>
              <a:t>サプライチェーン上のリスクを認識すること</a:t>
            </a:r>
          </a:p>
          <a:p>
            <a:r>
              <a:rPr kumimoji="1" lang="ja-JP" altLang="en-US" sz="1800" b="0" dirty="0">
                <a:solidFill>
                  <a:schemeClr val="tx1"/>
                </a:solidFill>
              </a:rPr>
              <a:t>現在、サプライチェーンの多様化が進み、サイバー攻撃の起点は広く拡散しています。したがって、サプライチェーン全体を考慮したリスクマネジメントが必要です。</a:t>
            </a:r>
            <a:endParaRPr kumimoji="1" lang="en-US" altLang="ja-JP" sz="1800" b="0" dirty="0">
              <a:solidFill>
                <a:schemeClr val="tx1"/>
              </a:solidFill>
            </a:endParaRPr>
          </a:p>
          <a:p>
            <a:endParaRPr kumimoji="1" lang="en-US" altLang="ja-JP" sz="1800" b="0" dirty="0">
              <a:solidFill>
                <a:schemeClr val="tx1"/>
              </a:solidFill>
            </a:endParaRPr>
          </a:p>
          <a:p>
            <a:r>
              <a:rPr kumimoji="1" lang="ja-JP" altLang="en-US" sz="1800" b="1" dirty="0">
                <a:solidFill>
                  <a:schemeClr val="tx1"/>
                </a:solidFill>
              </a:rPr>
              <a:t>サイバーセキュリティ対策は担当者に丸投げしてはいけない</a:t>
            </a:r>
            <a:endParaRPr kumimoji="1" lang="en-US" altLang="ja-JP" sz="1800" b="1" dirty="0">
              <a:solidFill>
                <a:schemeClr val="tx1"/>
              </a:solidFill>
            </a:endParaRPr>
          </a:p>
          <a:p>
            <a:r>
              <a:rPr kumimoji="1" lang="ja-JP" altLang="en-US" sz="1800" b="0" dirty="0">
                <a:solidFill>
                  <a:schemeClr val="tx1"/>
                </a:solidFill>
              </a:rPr>
              <a:t>経営者は、インシデント発生時に法的・社会的責任を負い、事業停止や新たな脅威に対処するための経営判断を迫られることがあります。そのため、経営者は、サイバーセキュリティ対策を担当者に丸投げせずに、自ら主体的に取組む必要があります。</a:t>
            </a:r>
            <a:endParaRPr kumimoji="1" lang="en-US" altLang="ja-JP" sz="1800" b="0" dirty="0">
              <a:solidFill>
                <a:schemeClr val="tx1"/>
              </a:solidFill>
            </a:endParaRPr>
          </a:p>
          <a:p>
            <a:endParaRPr kumimoji="1" lang="en-US" altLang="ja-JP" sz="1800" b="0" dirty="0">
              <a:solidFill>
                <a:schemeClr val="tx1"/>
              </a:solidFill>
            </a:endParaRPr>
          </a:p>
          <a:p>
            <a:r>
              <a:rPr kumimoji="1" lang="ja-JP" altLang="en-US" sz="1800" b="1" dirty="0">
                <a:solidFill>
                  <a:schemeClr val="tx1"/>
                </a:solidFill>
              </a:rPr>
              <a:t>サイバーセキュリティ対策は投資と位置付けること</a:t>
            </a:r>
            <a:br>
              <a:rPr kumimoji="1" lang="en-US" altLang="ja-JP" sz="1800" b="0" dirty="0">
                <a:solidFill>
                  <a:schemeClr val="tx1"/>
                </a:solidFill>
              </a:rPr>
            </a:br>
            <a:r>
              <a:rPr kumimoji="1" lang="ja-JP" altLang="en-US" sz="1800" b="0" dirty="0">
                <a:solidFill>
                  <a:schemeClr val="tx1"/>
                </a:solidFill>
              </a:rPr>
              <a:t>サイバーセキュリティ対策への投資では、直接的な収益を算出することは困難です。しかし、サイバーセキュリティ対策への投資は、企業活動におけるコストや損失を減らすために必要不可欠な投資であるとともに、将来の事業活動・成長に必須な投資でもあります。</a:t>
            </a:r>
            <a:endParaRPr kumimoji="1" lang="en-US" altLang="ja-JP" sz="1800" b="0" dirty="0">
              <a:solidFill>
                <a:schemeClr val="tx1"/>
              </a:solidFill>
            </a:endParaRPr>
          </a:p>
          <a:p>
            <a:endParaRPr kumimoji="1" lang="en-US" altLang="ja-JP" sz="1800" b="0" dirty="0">
              <a:solidFill>
                <a:schemeClr val="tx1"/>
              </a:solidFill>
            </a:endParaRPr>
          </a:p>
          <a:p>
            <a:endParaRPr kumimoji="1" lang="en-US" altLang="ja-JP" sz="1800" b="0" dirty="0">
              <a:solidFill>
                <a:schemeClr val="tx1"/>
              </a:solidFill>
            </a:endParaRPr>
          </a:p>
        </p:txBody>
      </p:sp>
      <p:sp>
        <p:nvSpPr>
          <p:cNvPr id="4" name="スライド番号プレースホルダー 3">
            <a:extLst>
              <a:ext uri="{FF2B5EF4-FFF2-40B4-BE49-F238E27FC236}">
                <a16:creationId xmlns:a16="http://schemas.microsoft.com/office/drawing/2014/main" id="{ED5E78AD-5BBC-4A75-6A49-AA618A664F70}"/>
              </a:ext>
            </a:extLst>
          </p:cNvPr>
          <p:cNvSpPr>
            <a:spLocks noGrp="1"/>
          </p:cNvSpPr>
          <p:nvPr>
            <p:ph type="sldNum" sz="quarter" idx="5"/>
          </p:nvPr>
        </p:nvSpPr>
        <p:spPr/>
        <p:txBody>
          <a:bodyPr/>
          <a:lstStyle/>
          <a:p>
            <a:fld id="{7D95702B-A176-47F2-94B3-59C819DD5A0E}" type="slidenum">
              <a:rPr kumimoji="1" lang="ja-JP" altLang="en-US" smtClean="0"/>
              <a:t>171</a:t>
            </a:fld>
            <a:endParaRPr kumimoji="1" lang="ja-JP" altLang="en-US"/>
          </a:p>
        </p:txBody>
      </p:sp>
    </p:spTree>
    <p:extLst>
      <p:ext uri="{BB962C8B-B14F-4D97-AF65-F5344CB8AC3E}">
        <p14:creationId xmlns:p14="http://schemas.microsoft.com/office/powerpoint/2010/main" val="293367143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654EF-8C46-8335-77AE-4E65EF327F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DFC721-F372-A031-0015-0CF16ACB15F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7D1FBE7-3310-4DBA-B406-4A625E8E69A6}"/>
              </a:ext>
            </a:extLst>
          </p:cNvPr>
          <p:cNvSpPr>
            <a:spLocks noGrp="1"/>
          </p:cNvSpPr>
          <p:nvPr>
            <p:ph type="body" idx="1"/>
          </p:nvPr>
        </p:nvSpPr>
        <p:spPr/>
        <p:txBody>
          <a:bodyPr/>
          <a:lstStyle/>
          <a:p>
            <a:r>
              <a:rPr kumimoji="1" lang="ja-JP" altLang="en-US" dirty="0"/>
              <a:t>目標：</a:t>
            </a:r>
            <a:r>
              <a:rPr kumimoji="1" lang="en-US" altLang="ja-JP" dirty="0"/>
              <a:t>14:50</a:t>
            </a:r>
          </a:p>
          <a:p>
            <a:r>
              <a:rPr kumimoji="1" lang="ja-JP" altLang="en-US" dirty="0"/>
              <a:t>累計：</a:t>
            </a:r>
            <a:r>
              <a:rPr kumimoji="1" lang="en-US" altLang="ja-JP" dirty="0"/>
              <a:t>1:50</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algn="l"/>
            <a:endParaRPr lang="en-US" altLang="ja-JP" sz="1800" dirty="0">
              <a:solidFill>
                <a:srgbClr val="374151"/>
              </a:solidFill>
              <a:latin typeface="メイリオ" panose="020B0604030504040204" pitchFamily="50" charset="-128"/>
              <a:ea typeface="メイリオ" panose="020B0604030504040204" pitchFamily="50" charset="-128"/>
            </a:endParaRPr>
          </a:p>
          <a:p>
            <a:r>
              <a:rPr kumimoji="1" lang="ja-JP" altLang="en-US" sz="1800" b="1" dirty="0">
                <a:solidFill>
                  <a:schemeClr val="tx1"/>
                </a:solidFill>
              </a:rPr>
              <a:t>経営者から指示される以下の事項に関して、より具体的な取組み方を検討し、セキュリティ担当者に対して指示する必要があること</a:t>
            </a:r>
            <a:endParaRPr kumimoji="1" lang="en-US" altLang="ja-JP" sz="1800" b="1" dirty="0">
              <a:solidFill>
                <a:schemeClr val="tx1"/>
              </a:solidFill>
            </a:endParaRPr>
          </a:p>
          <a:p>
            <a:endParaRPr kumimoji="1" lang="en-US" altLang="ja-JP" sz="1800" b="0" dirty="0">
              <a:solidFill>
                <a:schemeClr val="tx1"/>
              </a:solidFill>
            </a:endParaRPr>
          </a:p>
          <a:p>
            <a:r>
              <a:rPr kumimoji="1" lang="ja-JP" altLang="en-US" sz="1800" b="0" dirty="0">
                <a:solidFill>
                  <a:schemeClr val="tx1"/>
                </a:solidFill>
              </a:rPr>
              <a:t>・サイバーセキュリティリスクの管理体制構築</a:t>
            </a:r>
            <a:endParaRPr kumimoji="1" lang="en-US" altLang="ja-JP" sz="1800" b="0" dirty="0">
              <a:solidFill>
                <a:schemeClr val="tx1"/>
              </a:solidFill>
            </a:endParaRPr>
          </a:p>
          <a:p>
            <a:endParaRPr kumimoji="1" lang="en-US" altLang="ja-JP" sz="1800" b="0" dirty="0">
              <a:solidFill>
                <a:schemeClr val="tx1"/>
              </a:solidFill>
            </a:endParaRPr>
          </a:p>
          <a:p>
            <a:r>
              <a:rPr kumimoji="1" lang="ja-JP" altLang="en-US" sz="1800" b="0" dirty="0">
                <a:solidFill>
                  <a:schemeClr val="tx1"/>
                </a:solidFill>
              </a:rPr>
              <a:t>・サイバーセキュリティリスクの特定と対策の実装</a:t>
            </a:r>
            <a:endParaRPr kumimoji="1" lang="en-US" altLang="ja-JP" sz="1800" b="0" dirty="0">
              <a:solidFill>
                <a:schemeClr val="tx1"/>
              </a:solidFill>
            </a:endParaRPr>
          </a:p>
          <a:p>
            <a:endParaRPr kumimoji="1" lang="en-US" altLang="ja-JP" sz="1800" b="0" dirty="0">
              <a:solidFill>
                <a:schemeClr val="tx1"/>
              </a:solidFill>
            </a:endParaRPr>
          </a:p>
          <a:p>
            <a:r>
              <a:rPr kumimoji="1" lang="ja-JP" altLang="en-US" sz="1800" b="0" dirty="0">
                <a:solidFill>
                  <a:schemeClr val="tx1"/>
                </a:solidFill>
              </a:rPr>
              <a:t>・インシデント発生に備えた体制を構築</a:t>
            </a:r>
            <a:endParaRPr kumimoji="1" lang="en-US" altLang="ja-JP" sz="1800" b="0" dirty="0">
              <a:solidFill>
                <a:schemeClr val="tx1"/>
              </a:solidFill>
            </a:endParaRPr>
          </a:p>
          <a:p>
            <a:endParaRPr kumimoji="1" lang="en-US" altLang="ja-JP" sz="1800" b="0" dirty="0">
              <a:solidFill>
                <a:schemeClr val="tx1"/>
              </a:solidFill>
            </a:endParaRPr>
          </a:p>
          <a:p>
            <a:r>
              <a:rPr kumimoji="1" lang="ja-JP" altLang="en-US" sz="1800" b="0" dirty="0">
                <a:solidFill>
                  <a:schemeClr val="tx1"/>
                </a:solidFill>
              </a:rPr>
              <a:t>・サプライチェーンセキュリティ対策の推進</a:t>
            </a:r>
            <a:endParaRPr kumimoji="1" lang="en-US" altLang="ja-JP" sz="1800" b="0" dirty="0">
              <a:solidFill>
                <a:schemeClr val="tx1"/>
              </a:solidFill>
            </a:endParaRPr>
          </a:p>
          <a:p>
            <a:endParaRPr kumimoji="1" lang="en-US" altLang="ja-JP" sz="1800" b="0" dirty="0">
              <a:solidFill>
                <a:schemeClr val="tx1"/>
              </a:solidFill>
            </a:endParaRPr>
          </a:p>
          <a:p>
            <a:r>
              <a:rPr kumimoji="1" lang="ja-JP" altLang="en-US" sz="1800" b="0" dirty="0">
                <a:solidFill>
                  <a:schemeClr val="tx1"/>
                </a:solidFill>
              </a:rPr>
              <a:t>・ステークホルダーを含めた関係者とのコミュニケーションの推進</a:t>
            </a:r>
            <a:endParaRPr kumimoji="1" lang="en-US" altLang="ja-JP" sz="1800" b="0" dirty="0">
              <a:solidFill>
                <a:schemeClr val="tx1"/>
              </a:solidFill>
            </a:endParaRPr>
          </a:p>
          <a:p>
            <a:endParaRPr kumimoji="1" lang="en-US" altLang="ja-JP" sz="1800" b="0" dirty="0">
              <a:solidFill>
                <a:schemeClr val="tx1"/>
              </a:solidFill>
            </a:endParaRPr>
          </a:p>
          <a:p>
            <a:endParaRPr kumimoji="1" lang="en-US" altLang="ja-JP" sz="1800" b="0" dirty="0">
              <a:solidFill>
                <a:schemeClr val="tx1"/>
              </a:solidFill>
            </a:endParaRPr>
          </a:p>
          <a:p>
            <a:endParaRPr kumimoji="1" lang="en-US" altLang="ja-JP" sz="1800" b="0" dirty="0">
              <a:solidFill>
                <a:schemeClr val="tx1"/>
              </a:solidFill>
            </a:endParaRPr>
          </a:p>
        </p:txBody>
      </p:sp>
      <p:sp>
        <p:nvSpPr>
          <p:cNvPr id="4" name="スライド番号プレースホルダー 3">
            <a:extLst>
              <a:ext uri="{FF2B5EF4-FFF2-40B4-BE49-F238E27FC236}">
                <a16:creationId xmlns:a16="http://schemas.microsoft.com/office/drawing/2014/main" id="{8CD44E1D-A7EF-A0FB-01A8-C4A15DE339CC}"/>
              </a:ext>
            </a:extLst>
          </p:cNvPr>
          <p:cNvSpPr>
            <a:spLocks noGrp="1"/>
          </p:cNvSpPr>
          <p:nvPr>
            <p:ph type="sldNum" sz="quarter" idx="5"/>
          </p:nvPr>
        </p:nvSpPr>
        <p:spPr/>
        <p:txBody>
          <a:bodyPr/>
          <a:lstStyle/>
          <a:p>
            <a:fld id="{7D95702B-A176-47F2-94B3-59C819DD5A0E}" type="slidenum">
              <a:rPr kumimoji="1" lang="ja-JP" altLang="en-US" smtClean="0"/>
              <a:t>172</a:t>
            </a:fld>
            <a:endParaRPr kumimoji="1" lang="ja-JP" altLang="en-US"/>
          </a:p>
        </p:txBody>
      </p:sp>
    </p:spTree>
    <p:extLst>
      <p:ext uri="{BB962C8B-B14F-4D97-AF65-F5344CB8AC3E}">
        <p14:creationId xmlns:p14="http://schemas.microsoft.com/office/powerpoint/2010/main" val="289485804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6EC59-E8BC-F2CD-C813-6862FC4F16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20AF32-BA03-0603-BCAF-1B0F0DBC6D4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08592F7-9191-0BEE-8F10-E7E3E9671EB7}"/>
              </a:ext>
            </a:extLst>
          </p:cNvPr>
          <p:cNvSpPr>
            <a:spLocks noGrp="1"/>
          </p:cNvSpPr>
          <p:nvPr>
            <p:ph type="body" idx="1"/>
          </p:nvPr>
        </p:nvSpPr>
        <p:spPr/>
        <p:txBody>
          <a:bodyPr/>
          <a:lstStyle/>
          <a:p>
            <a:r>
              <a:rPr kumimoji="1" lang="ja-JP" altLang="en-US"/>
              <a:t>目標：</a:t>
            </a:r>
            <a:r>
              <a:rPr kumimoji="1" lang="en-US" altLang="ja-JP"/>
              <a:t>14:55</a:t>
            </a:r>
          </a:p>
          <a:p>
            <a:r>
              <a:rPr kumimoji="1" lang="ja-JP" altLang="en-US"/>
              <a:t>累計：</a:t>
            </a:r>
            <a:r>
              <a:rPr kumimoji="1" lang="en-US" altLang="ja-JP"/>
              <a:t>1:55</a:t>
            </a:r>
          </a:p>
          <a:p>
            <a:pPr marL="0" indent="0">
              <a:buFont typeface="Arial" panose="020B0604020202020204" pitchFamily="34" charset="0"/>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algn="l"/>
            <a:endParaRPr lang="en-US" altLang="ja-JP" sz="1800">
              <a:solidFill>
                <a:srgbClr val="374151"/>
              </a:solidFill>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en-US" altLang="ja-JP" sz="1800" b="1" i="0" u="none" strike="noStrike" kern="1200">
                <a:solidFill>
                  <a:srgbClr val="FFFFFF"/>
                </a:solidFill>
                <a:effectLst/>
                <a:latin typeface="メイリオ" panose="020B0604030504040204" pitchFamily="50" charset="-128"/>
                <a:ea typeface="メイリオ" panose="020B0604030504040204" pitchFamily="50" charset="-128"/>
              </a:rPr>
              <a:t>PLAN</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はじめに、サイバーセキュリティ対応方針・方策を策定します。</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・経営者は、</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3</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原則を認識した上でサイバーセキュリティ対応方針を策定します。</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・セキュリティ対策の責任者（</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CISO</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など）は、経営者の指示に基づき、リスクを許容範囲内に抑制するための方策を検討し、必要となる資源（予算や人材など）を確保します。</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r>
              <a:rPr kumimoji="1" lang="en-US" altLang="ja-JP" sz="1800" b="1" i="0" u="none" strike="noStrike" kern="1200">
                <a:solidFill>
                  <a:srgbClr val="FFFFFF"/>
                </a:solidFill>
                <a:effectLst/>
                <a:latin typeface="メイリオ" panose="020B0604030504040204" pitchFamily="50" charset="-128"/>
                <a:ea typeface="メイリオ" panose="020B0604030504040204" pitchFamily="50" charset="-128"/>
              </a:rPr>
              <a:t>DO</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セキュリティ担当者（</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CSIRT</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など）</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は、セキュリティ対策の責任者（</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CISO</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など）の指示に基づき、実際にセキュリティ対策を行っていきます。具体的には以下の作業を行います。</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・リスクの把握や対応計画の策定</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・サイバー攻撃の防御や検知</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・分析などの保護対策の実施</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・緊急時の対応体制を整備、事業継続、復旧体制の整備</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en-US" altLang="ja-JP" sz="1800" b="1" i="0" u="none" strike="noStrike" kern="1200">
                <a:solidFill>
                  <a:srgbClr val="FFFFFF"/>
                </a:solidFill>
                <a:effectLst/>
                <a:latin typeface="メイリオ" panose="020B0604030504040204" pitchFamily="50" charset="-128"/>
                <a:ea typeface="メイリオ" panose="020B0604030504040204" pitchFamily="50" charset="-128"/>
                <a:cs typeface="Meiryo UI" panose="020B0604030504040204" pitchFamily="50" charset="-128"/>
              </a:rPr>
              <a:t>CHECK</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実施しているセキュリティ対策がリスクに対して有効であるか評価・分析をします。</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・セキュリティ担当者（</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CSIRT</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など）は、</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サイバーセキュリティ経営ガイドライン付録の「サイバーセキュリティ経営チェックシート」や「サイバーセキュリティ経営可視化ツール」を活用し、経営者が指示した事項の実践状況をチェックします。</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en-US" altLang="ja-JP" sz="1800" b="1" i="0" u="none" strike="noStrike" kern="1200">
                <a:solidFill>
                  <a:srgbClr val="FFFFFF"/>
                </a:solidFill>
                <a:effectLst/>
                <a:latin typeface="メイリオ" panose="020B0604030504040204" pitchFamily="50" charset="-128"/>
                <a:ea typeface="メイリオ" panose="020B0604030504040204" pitchFamily="50" charset="-128"/>
              </a:rPr>
              <a:t>ACTION</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セキュリティ担当者（</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CSIRT</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など）は、経営者に指示された事項の実践状況について、</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CISO</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を通じて経営者に報告し、経営者は報告をもとに改善策を検討します。</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cs typeface="Meiryo UI" panose="020B0604030504040204" pitchFamily="50" charset="-128"/>
              </a:rPr>
              <a:t>・新たなサイバーセキュリティリスクの発見などにより、追加の対応が必要な場合には、対処方針を修正します。</a:t>
            </a:r>
            <a:endParaRPr lang="ja-JP" altLang="ja-JP" sz="1800" b="0" i="0" u="none" strike="noStrike">
              <a:effectLst/>
              <a:latin typeface="Arial" panose="020B0604020202020204" pitchFamily="34" charset="0"/>
            </a:endParaRPr>
          </a:p>
          <a:p>
            <a:endParaRPr kumimoji="1" lang="en-US" altLang="ja-JP" sz="1800" b="0">
              <a:solidFill>
                <a:schemeClr val="tx1"/>
              </a:solidFill>
            </a:endParaRPr>
          </a:p>
          <a:p>
            <a:endParaRPr kumimoji="1" lang="en-US" altLang="ja-JP" sz="1800" b="0">
              <a:solidFill>
                <a:schemeClr val="tx1"/>
              </a:solidFill>
            </a:endParaRPr>
          </a:p>
          <a:p>
            <a:r>
              <a:rPr kumimoji="1" lang="ja-JP" altLang="en-US" sz="1800" b="0">
                <a:solidFill>
                  <a:schemeClr val="tx1"/>
                </a:solidFill>
              </a:rPr>
              <a:t>サイバーセキュリティ経営可視化ツールの紹介</a:t>
            </a:r>
            <a:endParaRPr kumimoji="1" lang="en-US" altLang="ja-JP" sz="1800" b="0">
              <a:solidFill>
                <a:schemeClr val="tx1"/>
              </a:solidFill>
            </a:endParaRPr>
          </a:p>
        </p:txBody>
      </p:sp>
      <p:sp>
        <p:nvSpPr>
          <p:cNvPr id="4" name="スライド番号プレースホルダー 3">
            <a:extLst>
              <a:ext uri="{FF2B5EF4-FFF2-40B4-BE49-F238E27FC236}">
                <a16:creationId xmlns:a16="http://schemas.microsoft.com/office/drawing/2014/main" id="{C636CD30-D5CF-C68C-DD76-204AC659C4B4}"/>
              </a:ext>
            </a:extLst>
          </p:cNvPr>
          <p:cNvSpPr>
            <a:spLocks noGrp="1"/>
          </p:cNvSpPr>
          <p:nvPr>
            <p:ph type="sldNum" sz="quarter" idx="5"/>
          </p:nvPr>
        </p:nvSpPr>
        <p:spPr/>
        <p:txBody>
          <a:bodyPr/>
          <a:lstStyle/>
          <a:p>
            <a:fld id="{7D95702B-A176-47F2-94B3-59C819DD5A0E}" type="slidenum">
              <a:rPr kumimoji="1" lang="ja-JP" altLang="en-US" smtClean="0"/>
              <a:t>173</a:t>
            </a:fld>
            <a:endParaRPr kumimoji="1" lang="ja-JP" altLang="en-US"/>
          </a:p>
        </p:txBody>
      </p:sp>
    </p:spTree>
    <p:extLst>
      <p:ext uri="{BB962C8B-B14F-4D97-AF65-F5344CB8AC3E}">
        <p14:creationId xmlns:p14="http://schemas.microsoft.com/office/powerpoint/2010/main" val="6632134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3728E-E03E-F9AC-5D50-6FF3595432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C46897-F489-9B0F-3B47-D8D0B2D3A39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1F582C8-AC0A-CCC5-0B3E-23E0D0D6426F}"/>
              </a:ext>
            </a:extLst>
          </p:cNvPr>
          <p:cNvSpPr>
            <a:spLocks noGrp="1"/>
          </p:cNvSpPr>
          <p:nvPr>
            <p:ph type="body" idx="1"/>
          </p:nvPr>
        </p:nvSpPr>
        <p:spPr/>
        <p:txBody>
          <a:bodyPr/>
          <a:lstStyle/>
          <a:p>
            <a:r>
              <a:rPr kumimoji="1" lang="ja-JP" altLang="en-US"/>
              <a:t>目標：</a:t>
            </a:r>
            <a:r>
              <a:rPr kumimoji="1" lang="en-US" altLang="ja-JP"/>
              <a:t>13:04</a:t>
            </a:r>
          </a:p>
          <a:p>
            <a:r>
              <a:rPr kumimoji="1" lang="ja-JP" altLang="en-US"/>
              <a:t>累計：</a:t>
            </a:r>
            <a:r>
              <a:rPr kumimoji="1" lang="en-US" altLang="ja-JP"/>
              <a:t>0:04</a:t>
            </a:r>
          </a:p>
          <a:p>
            <a:endParaRPr kumimoji="1" lang="en-US" altLang="ja-JP" b="0"/>
          </a:p>
          <a:p>
            <a:r>
              <a:rPr kumimoji="1" lang="en-US" altLang="ja-JP" sz="1200" b="0" i="0" kern="1200">
                <a:solidFill>
                  <a:schemeClr val="dk1"/>
                </a:solidFill>
                <a:effectLst/>
                <a:latin typeface="+mn-lt"/>
                <a:ea typeface="+mn-ea"/>
                <a:cs typeface="+mn-cs"/>
              </a:rPr>
              <a:t>ISMS</a:t>
            </a:r>
            <a:r>
              <a:rPr kumimoji="1" lang="ja-JP" altLang="en-US" sz="1200" b="0" i="0" kern="1200">
                <a:solidFill>
                  <a:schemeClr val="dk1"/>
                </a:solidFill>
                <a:effectLst/>
                <a:latin typeface="+mn-lt"/>
                <a:ea typeface="+mn-ea"/>
                <a:cs typeface="+mn-cs"/>
              </a:rPr>
              <a:t>を前提としたサイバーセキュリティ対策における基準を</a:t>
            </a:r>
            <a:r>
              <a:rPr kumimoji="1" lang="en-US" altLang="ja-JP" sz="1200" b="0" i="0" kern="1200">
                <a:solidFill>
                  <a:schemeClr val="dk1"/>
                </a:solidFill>
                <a:effectLst/>
                <a:latin typeface="+mn-lt"/>
                <a:ea typeface="+mn-ea"/>
                <a:cs typeface="+mn-cs"/>
              </a:rPr>
              <a:t>3</a:t>
            </a:r>
            <a:r>
              <a:rPr kumimoji="1" lang="ja-JP" altLang="en-US" sz="1200" b="0" i="0" kern="1200">
                <a:solidFill>
                  <a:schemeClr val="dk1"/>
                </a:solidFill>
                <a:effectLst/>
                <a:latin typeface="+mn-lt"/>
                <a:ea typeface="+mn-ea"/>
                <a:cs typeface="+mn-cs"/>
              </a:rPr>
              <a:t>段階にレベル分けし、各基準の手法について理解することを目的とします。</a:t>
            </a:r>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サイバーセキュリティ対策における複数のアプローチ方法と、それぞれのアプローチ手法の特徴について理解すること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各アプローチ手法について理解し、どのアプローチ手法を実施するべきか選択できるようになること</a:t>
            </a:r>
            <a:endParaRPr kumimoji="1" lang="en-US" altLang="ja-JP" sz="1200">
              <a:solidFill>
                <a:schemeClr val="tx1"/>
              </a:solidFill>
              <a:latin typeface="+mn-ea"/>
              <a:ea typeface="+mn-ea"/>
            </a:endParaRPr>
          </a:p>
          <a:p>
            <a:endParaRPr kumimoji="1" lang="ja-JP" altLang="en-US" b="0"/>
          </a:p>
        </p:txBody>
      </p:sp>
      <p:sp>
        <p:nvSpPr>
          <p:cNvPr id="4" name="スライド番号プレースホルダー 3">
            <a:extLst>
              <a:ext uri="{FF2B5EF4-FFF2-40B4-BE49-F238E27FC236}">
                <a16:creationId xmlns:a16="http://schemas.microsoft.com/office/drawing/2014/main" id="{59C40C7A-9AFD-6E05-F61E-884F602F07DD}"/>
              </a:ext>
            </a:extLst>
          </p:cNvPr>
          <p:cNvSpPr>
            <a:spLocks noGrp="1"/>
          </p:cNvSpPr>
          <p:nvPr>
            <p:ph type="sldNum" sz="quarter" idx="5"/>
          </p:nvPr>
        </p:nvSpPr>
        <p:spPr/>
        <p:txBody>
          <a:bodyPr/>
          <a:lstStyle/>
          <a:p>
            <a:fld id="{7D95702B-A176-47F2-94B3-59C819DD5A0E}" type="slidenum">
              <a:rPr kumimoji="1" lang="ja-JP" altLang="en-US" smtClean="0"/>
              <a:t>174</a:t>
            </a:fld>
            <a:endParaRPr kumimoji="1" lang="ja-JP" altLang="en-US"/>
          </a:p>
        </p:txBody>
      </p:sp>
    </p:spTree>
    <p:extLst>
      <p:ext uri="{BB962C8B-B14F-4D97-AF65-F5344CB8AC3E}">
        <p14:creationId xmlns:p14="http://schemas.microsoft.com/office/powerpoint/2010/main" val="322066579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F9CCF-0B67-9A66-26CA-023DDD0996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76F541-0788-27F1-CBCF-AE6B4D76C39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4E6F474-8A88-C5E2-A915-AB05ED8E2A9B}"/>
              </a:ext>
            </a:extLst>
          </p:cNvPr>
          <p:cNvSpPr>
            <a:spLocks noGrp="1"/>
          </p:cNvSpPr>
          <p:nvPr>
            <p:ph type="body" idx="1"/>
          </p:nvPr>
        </p:nvSpPr>
        <p:spPr/>
        <p:txBody>
          <a:bodyPr/>
          <a:lstStyle/>
          <a:p>
            <a:r>
              <a:rPr kumimoji="1" lang="ja-JP" altLang="en-US" dirty="0"/>
              <a:t>目標：</a:t>
            </a:r>
            <a:r>
              <a:rPr kumimoji="1" lang="en-US" altLang="ja-JP" dirty="0"/>
              <a:t>13:07</a:t>
            </a:r>
          </a:p>
          <a:p>
            <a:r>
              <a:rPr kumimoji="1" lang="ja-JP" altLang="en-US" dirty="0"/>
              <a:t>累計：</a:t>
            </a:r>
            <a:r>
              <a:rPr kumimoji="1" lang="en-US" altLang="ja-JP" dirty="0"/>
              <a:t>0:07</a:t>
            </a:r>
          </a:p>
          <a:p>
            <a:endParaRPr kumimoji="1" lang="en-US" altLang="ja-JP" dirty="0"/>
          </a:p>
          <a:p>
            <a:r>
              <a:rPr lang="ja-JP" altLang="en-US" b="0" i="0" u="none" dirty="0">
                <a:solidFill>
                  <a:schemeClr val="tx1"/>
                </a:solidFill>
                <a:effectLst/>
                <a:latin typeface="ＭＳ Ｐゴシック" panose="020B0600070205080204" pitchFamily="50" charset="-128"/>
                <a:ea typeface="ＭＳ Ｐゴシック" panose="020B0600070205080204" pitchFamily="50" charset="-128"/>
              </a:rPr>
              <a:t>  </a:t>
            </a:r>
            <a:r>
              <a:rPr lang="ja-JP" altLang="en-US" b="0" i="0" u="none" strike="noStrike" dirty="0">
                <a:solidFill>
                  <a:schemeClr val="tx1"/>
                </a:solidFill>
                <a:effectLst/>
                <a:latin typeface="ＭＳ Ｐゴシック" panose="020B0600070205080204" pitchFamily="50" charset="-128"/>
                <a:ea typeface="ＭＳ Ｐゴシック" panose="020B0600070205080204" pitchFamily="50" charset="-128"/>
                <a:hlinkClick r:id="rId3">
                  <a:extLst>
                    <a:ext uri="{A12FA001-AC4F-418D-AE19-62706E023703}">
                      <ahyp:hlinkClr xmlns:ahyp="http://schemas.microsoft.com/office/drawing/2018/hyperlinkcolor" val="tx"/>
                    </a:ext>
                  </a:extLst>
                </a:hlinkClick>
              </a:rPr>
              <a:t>情報セキュリティポリシー</a:t>
            </a:r>
            <a:r>
              <a:rPr lang="ja-JP" altLang="en-US" b="0" i="0" u="none" dirty="0">
                <a:solidFill>
                  <a:schemeClr val="tx1"/>
                </a:solidFill>
                <a:effectLst/>
                <a:latin typeface="ＭＳ Ｐゴシック" panose="020B0600070205080204" pitchFamily="50" charset="-128"/>
                <a:ea typeface="ＭＳ Ｐゴシック" panose="020B0600070205080204" pitchFamily="50" charset="-128"/>
              </a:rPr>
              <a:t>とは、企業や組織において実施する情報セキュリティ対策の方針や行動指針のことです。</a:t>
            </a:r>
            <a:r>
              <a:rPr lang="ja-JP" altLang="en-US" b="0" i="0" u="none" strike="noStrike" dirty="0">
                <a:solidFill>
                  <a:schemeClr val="tx1"/>
                </a:solidFill>
                <a:effectLst/>
                <a:latin typeface="ＭＳ Ｐゴシック" panose="020B0600070205080204" pitchFamily="50" charset="-128"/>
                <a:ea typeface="ＭＳ Ｐゴシック" panose="020B0600070205080204" pitchFamily="50" charset="-128"/>
                <a:hlinkClick r:id="rId3">
                  <a:extLst>
                    <a:ext uri="{A12FA001-AC4F-418D-AE19-62706E023703}">
                      <ahyp:hlinkClr xmlns:ahyp="http://schemas.microsoft.com/office/drawing/2018/hyperlinkcolor" val="tx"/>
                    </a:ext>
                  </a:extLst>
                </a:hlinkClick>
              </a:rPr>
              <a:t>情報セキュリティポリシー</a:t>
            </a:r>
            <a:r>
              <a:rPr lang="ja-JP" altLang="en-US" b="0" i="0" u="none" dirty="0">
                <a:solidFill>
                  <a:schemeClr val="tx1"/>
                </a:solidFill>
                <a:effectLst/>
                <a:latin typeface="ＭＳ Ｐゴシック" panose="020B0600070205080204" pitchFamily="50" charset="-128"/>
                <a:ea typeface="ＭＳ Ｐゴシック" panose="020B0600070205080204" pitchFamily="50" charset="-128"/>
              </a:rPr>
              <a:t>には、社内規定といった組織全体のルールから、どのような</a:t>
            </a:r>
            <a:r>
              <a:rPr lang="ja-JP" altLang="en-US" b="0" i="0" u="none" strike="noStrike" dirty="0">
                <a:solidFill>
                  <a:schemeClr val="tx1"/>
                </a:solidFill>
                <a:effectLst/>
                <a:latin typeface="ＭＳ Ｐゴシック" panose="020B0600070205080204" pitchFamily="50" charset="-128"/>
                <a:ea typeface="ＭＳ Ｐゴシック" panose="020B0600070205080204" pitchFamily="50" charset="-128"/>
                <a:hlinkClick r:id="rId4">
                  <a:extLst>
                    <a:ext uri="{A12FA001-AC4F-418D-AE19-62706E023703}">
                      <ahyp:hlinkClr xmlns:ahyp="http://schemas.microsoft.com/office/drawing/2018/hyperlinkcolor" val="tx"/>
                    </a:ext>
                  </a:extLst>
                </a:hlinkClick>
              </a:rPr>
              <a:t>情報資産</a:t>
            </a:r>
            <a:r>
              <a:rPr lang="ja-JP" altLang="en-US" b="0" i="0" u="none" dirty="0">
                <a:solidFill>
                  <a:schemeClr val="tx1"/>
                </a:solidFill>
                <a:effectLst/>
                <a:latin typeface="ＭＳ Ｐゴシック" panose="020B0600070205080204" pitchFamily="50" charset="-128"/>
                <a:ea typeface="ＭＳ Ｐゴシック" panose="020B0600070205080204" pitchFamily="50" charset="-128"/>
              </a:rPr>
              <a:t>をどのような脅威からどのように守るのかといった基本的な考え方、情報セキュリティを確保するための体制、運用規定、基本方針、対策基準などを具体的に記載するのが一般的です。</a:t>
            </a:r>
            <a:endParaRPr kumimoji="1" lang="en-US" altLang="ja-JP" sz="1200" u="none" dirty="0">
              <a:solidFill>
                <a:schemeClr val="tx1"/>
              </a:solidFill>
            </a:endParaRPr>
          </a:p>
          <a:p>
            <a:endParaRPr kumimoji="1" lang="en-US" altLang="ja-JP" sz="1200" dirty="0"/>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情報セキュリティ対策は型にはめるようなものではなく、企業や組織の持つ情報や組織の規模、体制によって、大きく異なります。</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もうちょっと細かくいうと、業務形態、</a:t>
            </a:r>
            <a:r>
              <a:rPr lang="ja-JP" altLang="en-US" b="0" i="0" u="none" strike="noStrike" dirty="0">
                <a:solidFill>
                  <a:srgbClr val="206AB3"/>
                </a:solidFill>
                <a:effectLst/>
                <a:latin typeface="ＭＳ Ｐゴシック" panose="020B0600070205080204" pitchFamily="50" charset="-128"/>
                <a:ea typeface="ＭＳ Ｐゴシック" panose="020B0600070205080204" pitchFamily="50" charset="-128"/>
                <a:hlinkClick r:id="rId5"/>
              </a:rPr>
              <a:t>ネットワーク</a:t>
            </a:r>
            <a:r>
              <a:rPr lang="ja-JP" altLang="en-US" b="0" i="0" dirty="0">
                <a:solidFill>
                  <a:srgbClr val="1C1C1C"/>
                </a:solidFill>
                <a:effectLst/>
                <a:latin typeface="ＭＳ Ｐゴシック" panose="020B0600070205080204" pitchFamily="50" charset="-128"/>
                <a:ea typeface="ＭＳ Ｐゴシック" panose="020B0600070205080204" pitchFamily="50" charset="-128"/>
              </a:rPr>
              <a:t>や</a:t>
            </a:r>
            <a:r>
              <a:rPr lang="ja-JP" altLang="en-US" b="0" i="0" u="none" strike="noStrike" dirty="0">
                <a:solidFill>
                  <a:srgbClr val="206AB3"/>
                </a:solidFill>
                <a:effectLst/>
                <a:latin typeface="ＭＳ Ｐゴシック" panose="020B0600070205080204" pitchFamily="50" charset="-128"/>
                <a:ea typeface="ＭＳ Ｐゴシック" panose="020B0600070205080204" pitchFamily="50" charset="-128"/>
                <a:hlinkClick r:id="rId6"/>
              </a:rPr>
              <a:t>システム</a:t>
            </a:r>
            <a:r>
              <a:rPr lang="ja-JP" altLang="en-US" b="0" i="0" dirty="0">
                <a:solidFill>
                  <a:srgbClr val="1C1C1C"/>
                </a:solidFill>
                <a:effectLst/>
                <a:latin typeface="ＭＳ Ｐゴシック" panose="020B0600070205080204" pitchFamily="50" charset="-128"/>
                <a:ea typeface="ＭＳ Ｐゴシック" panose="020B0600070205080204" pitchFamily="50" charset="-128"/>
              </a:rPr>
              <a:t>の構成、保有する</a:t>
            </a:r>
            <a:r>
              <a:rPr lang="ja-JP" altLang="en-US" b="0" i="0" u="none" strike="noStrike" dirty="0">
                <a:solidFill>
                  <a:srgbClr val="206AB3"/>
                </a:solidFill>
                <a:effectLst/>
                <a:latin typeface="ＭＳ Ｐゴシック" panose="020B0600070205080204" pitchFamily="50" charset="-128"/>
                <a:ea typeface="ＭＳ Ｐゴシック" panose="020B0600070205080204" pitchFamily="50" charset="-128"/>
                <a:hlinkClick r:id="rId4"/>
              </a:rPr>
              <a:t>情報資産</a:t>
            </a:r>
            <a:r>
              <a:rPr lang="ja-JP" altLang="en-US" b="0" i="0" dirty="0">
                <a:solidFill>
                  <a:srgbClr val="1C1C1C"/>
                </a:solidFill>
                <a:effectLst/>
                <a:latin typeface="ＭＳ Ｐゴシック" panose="020B0600070205080204" pitchFamily="50" charset="-128"/>
                <a:ea typeface="ＭＳ Ｐゴシック" panose="020B0600070205080204" pitchFamily="50" charset="-128"/>
              </a:rPr>
              <a:t>などを踏まえた上で、その内容に見合った</a:t>
            </a:r>
            <a:r>
              <a:rPr lang="ja-JP" altLang="en-US" b="0" i="0" u="none" strike="noStrike" dirty="0">
                <a:solidFill>
                  <a:srgbClr val="206AB3"/>
                </a:solidFill>
                <a:effectLst/>
                <a:latin typeface="ＭＳ Ｐゴシック" panose="020B0600070205080204" pitchFamily="50" charset="-128"/>
                <a:ea typeface="ＭＳ Ｐゴシック" panose="020B0600070205080204" pitchFamily="50" charset="-128"/>
                <a:hlinkClick r:id="rId3"/>
              </a:rPr>
              <a:t>情報セキュリティポリシー</a:t>
            </a:r>
            <a:r>
              <a:rPr lang="ja-JP" altLang="en-US" b="0" i="0" dirty="0">
                <a:solidFill>
                  <a:srgbClr val="1C1C1C"/>
                </a:solidFill>
                <a:effectLst/>
                <a:latin typeface="ＭＳ Ｐゴシック" panose="020B0600070205080204" pitchFamily="50" charset="-128"/>
                <a:ea typeface="ＭＳ Ｐゴシック" panose="020B0600070205080204" pitchFamily="50" charset="-128"/>
              </a:rPr>
              <a:t>を作成しなければなりません。</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endParaRPr kumimoji="1" lang="en-US" altLang="ja-JP" sz="1200" b="0" i="0" dirty="0">
              <a:solidFill>
                <a:srgbClr val="1C1C1C"/>
              </a:solidFill>
              <a:effectLst/>
              <a:latin typeface="ＭＳ Ｐゴシック" panose="020B0600070205080204" pitchFamily="50" charset="-128"/>
              <a:ea typeface="ＭＳ Ｐゴシック" panose="020B0600070205080204" pitchFamily="50" charset="-128"/>
            </a:endParaRPr>
          </a:p>
          <a:p>
            <a:r>
              <a:rPr kumimoji="1" lang="ja-JP" altLang="en-US" sz="1200" b="0" i="0" dirty="0">
                <a:solidFill>
                  <a:srgbClr val="1C1C1C"/>
                </a:solidFill>
                <a:effectLst/>
                <a:latin typeface="ＭＳ Ｐゴシック" panose="020B0600070205080204" pitchFamily="50" charset="-128"/>
                <a:ea typeface="ＭＳ Ｐゴシック" panose="020B0600070205080204" pitchFamily="50" charset="-128"/>
              </a:rPr>
              <a:t>そもそも、なんで情報セキュリティポリシーを作成しなければならないの？</a:t>
            </a:r>
            <a:endParaRPr kumimoji="1" lang="en-US" altLang="ja-JP" sz="1200" b="0" i="0" dirty="0">
              <a:solidFill>
                <a:srgbClr val="1C1C1C"/>
              </a:solidFill>
              <a:effectLst/>
              <a:latin typeface="ＭＳ Ｐゴシック" panose="020B0600070205080204" pitchFamily="50" charset="-128"/>
              <a:ea typeface="ＭＳ Ｐゴシック" panose="020B0600070205080204" pitchFamily="50" charset="-128"/>
            </a:endParaRPr>
          </a:p>
          <a:p>
            <a:r>
              <a:rPr kumimoji="1" lang="ja-JP" altLang="en-US" sz="1200" b="0" i="0" dirty="0">
                <a:solidFill>
                  <a:srgbClr val="1C1C1C"/>
                </a:solidFill>
                <a:effectLst/>
                <a:latin typeface="ＭＳ Ｐゴシック" panose="020B0600070205080204" pitchFamily="50" charset="-128"/>
                <a:ea typeface="ＭＳ Ｐゴシック" panose="020B0600070205080204" pitchFamily="50" charset="-128"/>
              </a:rPr>
              <a:t>という、</a:t>
            </a:r>
            <a:r>
              <a:rPr lang="ja-JP" altLang="en-US" b="0" i="0" u="none" strike="noStrike" dirty="0">
                <a:solidFill>
                  <a:srgbClr val="206AB3"/>
                </a:solidFill>
                <a:effectLst/>
                <a:latin typeface="ＭＳ Ｐゴシック" panose="020B0600070205080204" pitchFamily="50" charset="-128"/>
                <a:ea typeface="ＭＳ Ｐゴシック" panose="020B0600070205080204" pitchFamily="50" charset="-128"/>
                <a:hlinkClick r:id="rId3"/>
              </a:rPr>
              <a:t>情報セキュリティポリシー</a:t>
            </a:r>
            <a:r>
              <a:rPr lang="ja-JP" altLang="en-US" b="0" i="0" dirty="0">
                <a:solidFill>
                  <a:srgbClr val="1C1C1C"/>
                </a:solidFill>
                <a:effectLst/>
                <a:latin typeface="ＭＳ Ｐゴシック" panose="020B0600070205080204" pitchFamily="50" charset="-128"/>
                <a:ea typeface="ＭＳ Ｐゴシック" panose="020B0600070205080204" pitchFamily="50" charset="-128"/>
              </a:rPr>
              <a:t>を作成する目的は、企業の</a:t>
            </a:r>
            <a:r>
              <a:rPr lang="ja-JP" altLang="en-US" b="0" i="0" u="none" strike="noStrike" dirty="0">
                <a:solidFill>
                  <a:srgbClr val="206AB3"/>
                </a:solidFill>
                <a:effectLst/>
                <a:latin typeface="ＭＳ Ｐゴシック" panose="020B0600070205080204" pitchFamily="50" charset="-128"/>
                <a:ea typeface="ＭＳ Ｐゴシック" panose="020B0600070205080204" pitchFamily="50" charset="-128"/>
                <a:hlinkClick r:id="rId4"/>
              </a:rPr>
              <a:t>情報資産</a:t>
            </a:r>
            <a:r>
              <a:rPr lang="ja-JP" altLang="en-US" b="0" i="0" dirty="0">
                <a:solidFill>
                  <a:srgbClr val="1C1C1C"/>
                </a:solidFill>
                <a:effectLst/>
                <a:latin typeface="ＭＳ Ｐゴシック" panose="020B0600070205080204" pitchFamily="50" charset="-128"/>
                <a:ea typeface="ＭＳ Ｐゴシック" panose="020B0600070205080204" pitchFamily="50" charset="-128"/>
              </a:rPr>
              <a:t>を情報セキュリティの脅威から守ることために必要なものですが、その導入や運用を通して社員や職員の情報セキュリティに対する意識の向上や、取引先や顧客からの信頼性の向上といった二次的なメリットを得ることもできます。</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pPr algn="l"/>
            <a:endParaRPr lang="ja-JP" altLang="en-US" b="0" i="0" dirty="0">
              <a:solidFill>
                <a:srgbClr val="1C1C1C"/>
              </a:solidFill>
              <a:effectLst/>
              <a:latin typeface="ＭＳ Ｐゴシック" panose="020B0600070205080204" pitchFamily="50" charset="-128"/>
              <a:ea typeface="ＭＳ Ｐゴシック" panose="020B0600070205080204" pitchFamily="50" charset="-128"/>
            </a:endParaRPr>
          </a:p>
          <a:p>
            <a:pPr algn="l"/>
            <a:r>
              <a:rPr lang="ja-JP" altLang="en-US" b="0" i="0" u="none" strike="noStrike" dirty="0">
                <a:solidFill>
                  <a:srgbClr val="206AB3"/>
                </a:solidFill>
                <a:effectLst/>
                <a:latin typeface="ＭＳ Ｐゴシック" panose="020B0600070205080204" pitchFamily="50" charset="-128"/>
                <a:ea typeface="ＭＳ Ｐゴシック" panose="020B0600070205080204" pitchFamily="50" charset="-128"/>
                <a:hlinkClick r:id="rId3"/>
              </a:rPr>
              <a:t>情報セキュリティポリシー</a:t>
            </a:r>
            <a:r>
              <a:rPr lang="ja-JP" altLang="en-US" b="0" i="0" dirty="0">
                <a:solidFill>
                  <a:srgbClr val="1C1C1C"/>
                </a:solidFill>
                <a:effectLst/>
                <a:latin typeface="ＭＳ Ｐゴシック" panose="020B0600070205080204" pitchFamily="50" charset="-128"/>
                <a:ea typeface="ＭＳ Ｐゴシック" panose="020B0600070205080204" pitchFamily="50" charset="-128"/>
              </a:rPr>
              <a:t>を整備する上で大切なことは、情報セキュリティ担当者だけが</a:t>
            </a:r>
            <a:r>
              <a:rPr lang="ja-JP" altLang="en-US" b="0" i="0" u="none" strike="noStrike" dirty="0">
                <a:solidFill>
                  <a:srgbClr val="206AB3"/>
                </a:solidFill>
                <a:effectLst/>
                <a:latin typeface="ＭＳ Ｐゴシック" panose="020B0600070205080204" pitchFamily="50" charset="-128"/>
                <a:ea typeface="ＭＳ Ｐゴシック" panose="020B0600070205080204" pitchFamily="50" charset="-128"/>
                <a:hlinkClick r:id="rId5"/>
              </a:rPr>
              <a:t>ネットワーク</a:t>
            </a:r>
            <a:r>
              <a:rPr lang="ja-JP" altLang="en-US" b="0" i="0" dirty="0">
                <a:solidFill>
                  <a:srgbClr val="1C1C1C"/>
                </a:solidFill>
                <a:effectLst/>
                <a:latin typeface="ＭＳ Ｐゴシック" panose="020B0600070205080204" pitchFamily="50" charset="-128"/>
                <a:ea typeface="ＭＳ Ｐゴシック" panose="020B0600070205080204" pitchFamily="50" charset="-128"/>
              </a:rPr>
              <a:t>やパソコンなどに対する情報セキュリティ対策を心がければよいというものではないという点です。</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pPr algn="l"/>
            <a:r>
              <a:rPr lang="ja-JP" altLang="en-US" b="0" i="0" u="none" strike="noStrike" dirty="0">
                <a:solidFill>
                  <a:srgbClr val="206AB3"/>
                </a:solidFill>
                <a:effectLst/>
                <a:latin typeface="ＭＳ Ｐゴシック" panose="020B0600070205080204" pitchFamily="50" charset="-128"/>
                <a:ea typeface="ＭＳ Ｐゴシック" panose="020B0600070205080204" pitchFamily="50" charset="-128"/>
                <a:hlinkClick r:id="rId4"/>
              </a:rPr>
              <a:t>情報資産</a:t>
            </a:r>
            <a:r>
              <a:rPr lang="ja-JP" altLang="en-US" b="0" i="0" dirty="0">
                <a:solidFill>
                  <a:srgbClr val="1C1C1C"/>
                </a:solidFill>
                <a:effectLst/>
                <a:latin typeface="ＭＳ Ｐゴシック" panose="020B0600070205080204" pitchFamily="50" charset="-128"/>
                <a:ea typeface="ＭＳ Ｐゴシック" panose="020B0600070205080204" pitchFamily="50" charset="-128"/>
              </a:rPr>
              <a:t>を共有するすべての社員や職員が適切な情報セキュリティ意識を持たなければ、</a:t>
            </a:r>
            <a:r>
              <a:rPr lang="ja-JP" altLang="en-US" b="0" i="0" u="none" strike="noStrike" dirty="0">
                <a:solidFill>
                  <a:srgbClr val="206AB3"/>
                </a:solidFill>
                <a:effectLst/>
                <a:latin typeface="ＭＳ Ｐゴシック" panose="020B0600070205080204" pitchFamily="50" charset="-128"/>
                <a:ea typeface="ＭＳ Ｐゴシック" panose="020B0600070205080204" pitchFamily="50" charset="-128"/>
              </a:rPr>
              <a:t>マルウェア</a:t>
            </a:r>
            <a:r>
              <a:rPr lang="ja-JP" altLang="en-US" b="0" i="0" dirty="0">
                <a:solidFill>
                  <a:srgbClr val="1C1C1C"/>
                </a:solidFill>
                <a:effectLst/>
                <a:latin typeface="ＭＳ Ｐゴシック" panose="020B0600070205080204" pitchFamily="50" charset="-128"/>
                <a:ea typeface="ＭＳ Ｐゴシック" panose="020B0600070205080204" pitchFamily="50" charset="-128"/>
              </a:rPr>
              <a:t>、情報漏えいなどから組織を防御することは困難です。</a:t>
            </a:r>
          </a:p>
          <a:p>
            <a:endParaRPr kumimoji="1" lang="en-US" altLang="ja-JP" sz="1200" dirty="0"/>
          </a:p>
          <a:p>
            <a:endParaRPr kumimoji="1" lang="en-US" altLang="ja-JP" sz="1200" dirty="0"/>
          </a:p>
          <a:p>
            <a:r>
              <a:rPr kumimoji="1" lang="ja-JP" altLang="en-US" sz="1200" dirty="0"/>
              <a:t>情報セキュリティポリシーは、一般的に「基本方針」「対策基準」「実施手順・運用基規則等」で構成されます。</a:t>
            </a:r>
            <a:endParaRPr kumimoji="1" lang="en-US" altLang="ja-JP" sz="1200" dirty="0"/>
          </a:p>
          <a:p>
            <a:endParaRPr kumimoji="1" lang="en-US" altLang="ja-JP" sz="1200"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基本方針には、組織や企業の代表者による「なぜ情報セキュリティが必要であるのか」や「どのような方針で情報セキュリティを考えるのか」、「顧客情報はどのような方針で取扱うのか」といった宣言が含まれます。</a:t>
            </a:r>
            <a:r>
              <a:rPr kumimoji="1" lang="ja-JP" altLang="en-US" sz="1200" dirty="0"/>
              <a:t>組織や企業の代表者による情報セキュリティに対する考え、必要性、取り扱い方針などの宣言が含まれます。</a:t>
            </a:r>
            <a:endParaRPr kumimoji="1" lang="en-US" altLang="ja-JP" sz="1200" dirty="0"/>
          </a:p>
          <a:p>
            <a:endParaRPr kumimoji="1" lang="en-US" altLang="ja-JP" sz="1200" dirty="0"/>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対策基準には、実際に情報セキュリティ対策の指針を記述します。多くの場合、対策基準にはどのような対策を行うのかという一般的な規定のみを記述します。</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endParaRPr kumimoji="1" lang="en-US" altLang="ja-JP" sz="1200"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実施手順には、それぞれの対策基準ごとに、実施すべき情報セキュリティ対策の内容を具体的に手順として記載します。</a:t>
            </a:r>
            <a:endParaRPr kumimoji="1" lang="en-US" altLang="ja-JP" sz="1200" dirty="0"/>
          </a:p>
          <a:p>
            <a:endParaRPr kumimoji="1" lang="en-US" altLang="ja-JP" sz="1200" dirty="0"/>
          </a:p>
          <a:p>
            <a:endParaRPr kumimoji="1" lang="en-US" altLang="ja-JP" sz="1200" dirty="0"/>
          </a:p>
          <a:p>
            <a:r>
              <a:rPr kumimoji="1" lang="ja-JP" altLang="en-US" sz="1200" dirty="0"/>
              <a:t>ここでは、「対策基準」策定方法の考え方について、説明します。</a:t>
            </a:r>
          </a:p>
          <a:p>
            <a:endParaRPr kumimoji="1" lang="en-US" altLang="ja-JP" dirty="0"/>
          </a:p>
        </p:txBody>
      </p:sp>
      <p:sp>
        <p:nvSpPr>
          <p:cNvPr id="4" name="スライド番号プレースホルダー 3">
            <a:extLst>
              <a:ext uri="{FF2B5EF4-FFF2-40B4-BE49-F238E27FC236}">
                <a16:creationId xmlns:a16="http://schemas.microsoft.com/office/drawing/2014/main" id="{02DF312F-D561-24DB-5D06-AC87398B87F4}"/>
              </a:ext>
            </a:extLst>
          </p:cNvPr>
          <p:cNvSpPr>
            <a:spLocks noGrp="1"/>
          </p:cNvSpPr>
          <p:nvPr>
            <p:ph type="sldNum" sz="quarter" idx="5"/>
          </p:nvPr>
        </p:nvSpPr>
        <p:spPr/>
        <p:txBody>
          <a:bodyPr/>
          <a:lstStyle/>
          <a:p>
            <a:fld id="{7D95702B-A176-47F2-94B3-59C819DD5A0E}" type="slidenum">
              <a:rPr kumimoji="1" lang="ja-JP" altLang="en-US" smtClean="0"/>
              <a:t>175</a:t>
            </a:fld>
            <a:endParaRPr kumimoji="1" lang="ja-JP" altLang="en-US"/>
          </a:p>
        </p:txBody>
      </p:sp>
    </p:spTree>
    <p:extLst>
      <p:ext uri="{BB962C8B-B14F-4D97-AF65-F5344CB8AC3E}">
        <p14:creationId xmlns:p14="http://schemas.microsoft.com/office/powerpoint/2010/main" val="8773988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20C1D-3DA1-9EC3-D389-47C5951CA6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4570A7-B19D-9943-4B7B-A201C3622E1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F763AD4-C725-0259-65EA-F3821F464032}"/>
              </a:ext>
            </a:extLst>
          </p:cNvPr>
          <p:cNvSpPr>
            <a:spLocks noGrp="1"/>
          </p:cNvSpPr>
          <p:nvPr>
            <p:ph type="body" idx="1"/>
          </p:nvPr>
        </p:nvSpPr>
        <p:spPr/>
        <p:txBody>
          <a:bodyPr/>
          <a:lstStyle/>
          <a:p>
            <a:r>
              <a:rPr kumimoji="1" lang="ja-JP" altLang="en-US"/>
              <a:t>目標：</a:t>
            </a:r>
            <a:r>
              <a:rPr kumimoji="1" lang="en-US" altLang="ja-JP"/>
              <a:t>13:09</a:t>
            </a:r>
          </a:p>
          <a:p>
            <a:r>
              <a:rPr kumimoji="1" lang="ja-JP" altLang="en-US"/>
              <a:t>累計：</a:t>
            </a:r>
            <a:r>
              <a:rPr kumimoji="1" lang="en-US" altLang="ja-JP"/>
              <a:t>0:09</a:t>
            </a:r>
          </a:p>
          <a:p>
            <a:endParaRPr kumimoji="1" lang="en-US" altLang="ja-JP"/>
          </a:p>
          <a:p>
            <a:r>
              <a:rPr kumimoji="1" lang="ja-JP" altLang="en-US" sz="1200"/>
              <a:t>対策基準の内容を定める際は、網羅的なフレームワークを参考にすることが推奨されます。企業の現状、目標に応じてフレームワークを使用せずに段階的な対策基準の策定を行う場合は、「</a:t>
            </a:r>
            <a:r>
              <a:rPr kumimoji="1" lang="en-US" altLang="ja-JP" sz="1200"/>
              <a:t>3-4-1. </a:t>
            </a:r>
            <a:r>
              <a:rPr kumimoji="1" lang="ja-JP" altLang="en-US" sz="1200"/>
              <a:t>サイバーセキュリティアプローチ方法の概要」記載のアプローチ方法を参考にすることができます。アプローチ方法はレベルが上がるにつれ、網羅性も上がります。</a:t>
            </a:r>
            <a:endParaRPr kumimoji="1" lang="en-US" altLang="ja-JP" sz="1200"/>
          </a:p>
          <a:p>
            <a:endParaRPr kumimoji="1" lang="en-US" altLang="ja-JP"/>
          </a:p>
        </p:txBody>
      </p:sp>
      <p:sp>
        <p:nvSpPr>
          <p:cNvPr id="4" name="スライド番号プレースホルダー 3">
            <a:extLst>
              <a:ext uri="{FF2B5EF4-FFF2-40B4-BE49-F238E27FC236}">
                <a16:creationId xmlns:a16="http://schemas.microsoft.com/office/drawing/2014/main" id="{0C3FFF0C-872D-83E6-D731-743000BDB374}"/>
              </a:ext>
            </a:extLst>
          </p:cNvPr>
          <p:cNvSpPr>
            <a:spLocks noGrp="1"/>
          </p:cNvSpPr>
          <p:nvPr>
            <p:ph type="sldNum" sz="quarter" idx="5"/>
          </p:nvPr>
        </p:nvSpPr>
        <p:spPr/>
        <p:txBody>
          <a:bodyPr/>
          <a:lstStyle/>
          <a:p>
            <a:fld id="{7D95702B-A176-47F2-94B3-59C819DD5A0E}" type="slidenum">
              <a:rPr kumimoji="1" lang="ja-JP" altLang="en-US" smtClean="0"/>
              <a:t>176</a:t>
            </a:fld>
            <a:endParaRPr kumimoji="1" lang="ja-JP" altLang="en-US"/>
          </a:p>
        </p:txBody>
      </p:sp>
    </p:spTree>
    <p:extLst>
      <p:ext uri="{BB962C8B-B14F-4D97-AF65-F5344CB8AC3E}">
        <p14:creationId xmlns:p14="http://schemas.microsoft.com/office/powerpoint/2010/main" val="29402110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B8E13-1556-9C1A-E55F-4E34868D40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7BEBCCC-695D-3221-20E1-683C2D0A87E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C8B3691-B2A6-78EE-3C5F-CD9376D9BEE3}"/>
              </a:ext>
            </a:extLst>
          </p:cNvPr>
          <p:cNvSpPr>
            <a:spLocks noGrp="1"/>
          </p:cNvSpPr>
          <p:nvPr>
            <p:ph type="body" idx="1"/>
          </p:nvPr>
        </p:nvSpPr>
        <p:spPr/>
        <p:txBody>
          <a:bodyPr/>
          <a:lstStyle/>
          <a:p>
            <a:r>
              <a:rPr kumimoji="1" lang="ja-JP" altLang="en-US" dirty="0"/>
              <a:t>目標：</a:t>
            </a:r>
            <a:r>
              <a:rPr kumimoji="1" lang="en-US" altLang="ja-JP" dirty="0"/>
              <a:t>13:14</a:t>
            </a:r>
          </a:p>
          <a:p>
            <a:r>
              <a:rPr kumimoji="1" lang="ja-JP" altLang="en-US" dirty="0"/>
              <a:t>累計：</a:t>
            </a:r>
            <a:r>
              <a:rPr kumimoji="1" lang="en-US" altLang="ja-JP" dirty="0"/>
              <a:t>0:14</a:t>
            </a:r>
          </a:p>
          <a:p>
            <a:endParaRPr kumimoji="1" lang="en-US" altLang="ja-JP" dirty="0"/>
          </a:p>
          <a:p>
            <a:r>
              <a:rPr kumimoji="1" lang="ja-JP" altLang="en-US" dirty="0"/>
              <a:t>対策基準のアプローチ概要について説明します。</a:t>
            </a:r>
            <a:endParaRPr kumimoji="1" lang="en-US" altLang="ja-JP" dirty="0"/>
          </a:p>
          <a:p>
            <a:endParaRPr kumimoji="1" lang="en-US" altLang="ja-JP" dirty="0"/>
          </a:p>
          <a:p>
            <a:r>
              <a:rPr kumimoji="1" lang="ja-JP" altLang="en-US" dirty="0"/>
              <a:t>＜読み上げ＞</a:t>
            </a:r>
            <a:endParaRPr kumimoji="1" lang="en-US" altLang="ja-JP" dirty="0"/>
          </a:p>
          <a:p>
            <a:endParaRPr kumimoji="1" lang="en-US" altLang="ja-JP" dirty="0"/>
          </a:p>
          <a:p>
            <a:endParaRPr kumimoji="1" lang="en-US" altLang="ja-JP" dirty="0"/>
          </a:p>
          <a:p>
            <a:r>
              <a:rPr kumimoji="1" lang="ja-JP" altLang="en-US" dirty="0"/>
              <a:t>網羅的というのは、セキュリティ対策というと、どうしても技術的な側面でとらえがちですが、技術的だけでなく、組織的、人的、物理的な対策が含まれてくるので、網羅的。と表現されてます。</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40E23A36-10A4-0582-C22C-A999340466CD}"/>
              </a:ext>
            </a:extLst>
          </p:cNvPr>
          <p:cNvSpPr>
            <a:spLocks noGrp="1"/>
          </p:cNvSpPr>
          <p:nvPr>
            <p:ph type="sldNum" sz="quarter" idx="5"/>
          </p:nvPr>
        </p:nvSpPr>
        <p:spPr/>
        <p:txBody>
          <a:bodyPr/>
          <a:lstStyle/>
          <a:p>
            <a:fld id="{7D95702B-A176-47F2-94B3-59C819DD5A0E}" type="slidenum">
              <a:rPr kumimoji="1" lang="ja-JP" altLang="en-US" smtClean="0"/>
              <a:t>177</a:t>
            </a:fld>
            <a:endParaRPr kumimoji="1" lang="ja-JP" altLang="en-US"/>
          </a:p>
        </p:txBody>
      </p:sp>
    </p:spTree>
    <p:extLst>
      <p:ext uri="{BB962C8B-B14F-4D97-AF65-F5344CB8AC3E}">
        <p14:creationId xmlns:p14="http://schemas.microsoft.com/office/powerpoint/2010/main" val="121378493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59694-C958-0CE9-4BED-881443CDE0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385760-936C-0319-D766-D730F595311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6A4291D-9D0C-4175-CB65-80B1CB07B009}"/>
              </a:ext>
            </a:extLst>
          </p:cNvPr>
          <p:cNvSpPr>
            <a:spLocks noGrp="1"/>
          </p:cNvSpPr>
          <p:nvPr>
            <p:ph type="body" idx="1"/>
          </p:nvPr>
        </p:nvSpPr>
        <p:spPr/>
        <p:txBody>
          <a:bodyPr/>
          <a:lstStyle/>
          <a:p>
            <a:r>
              <a:rPr kumimoji="1" lang="ja-JP" altLang="en-US"/>
              <a:t>目標：</a:t>
            </a:r>
            <a:r>
              <a:rPr kumimoji="1" lang="en-US" altLang="ja-JP"/>
              <a:t>13:19</a:t>
            </a:r>
          </a:p>
          <a:p>
            <a:r>
              <a:rPr kumimoji="1" lang="ja-JP" altLang="en-US"/>
              <a:t>累計：</a:t>
            </a:r>
            <a:r>
              <a:rPr kumimoji="1" lang="en-US" altLang="ja-JP"/>
              <a:t>0:19</a:t>
            </a:r>
          </a:p>
          <a:p>
            <a:endParaRPr kumimoji="1" lang="en-US" altLang="ja-JP"/>
          </a:p>
          <a:p>
            <a:r>
              <a:rPr kumimoji="1" lang="ja-JP" altLang="en-US"/>
              <a:t>それぞれのアプローチのメリットとデメリットについてお話します。</a:t>
            </a:r>
            <a:endParaRPr kumimoji="1" lang="en-US" altLang="ja-JP"/>
          </a:p>
          <a:p>
            <a:endParaRPr kumimoji="1" lang="en-US" altLang="ja-JP"/>
          </a:p>
          <a:p>
            <a:r>
              <a:rPr kumimoji="1" lang="ja-JP" altLang="en-US"/>
              <a:t>＜メリット・デメリットの読み上げ＞</a:t>
            </a:r>
            <a:endParaRPr kumimoji="1" lang="en-US" altLang="ja-JP"/>
          </a:p>
          <a:p>
            <a:endParaRPr kumimoji="1" lang="en-US" altLang="ja-JP"/>
          </a:p>
          <a:p>
            <a:r>
              <a:rPr kumimoji="1" lang="ja-JP" altLang="en-US"/>
              <a:t>まずは、ベースラインアプローチができるように準備し、運用する。その後インシデント事例などを基にクイックで対応していく。</a:t>
            </a:r>
            <a:endParaRPr kumimoji="1" lang="en-US" altLang="ja-JP"/>
          </a:p>
          <a:p>
            <a:r>
              <a:rPr kumimoji="1" lang="ja-JP" altLang="en-US"/>
              <a:t>定期的な見直しのタイミングでクイックの内容をベースに組み込む。</a:t>
            </a:r>
            <a:endParaRPr kumimoji="1" lang="en-US" altLang="ja-JP"/>
          </a:p>
          <a:p>
            <a:endParaRPr kumimoji="1" lang="en-US" altLang="ja-JP"/>
          </a:p>
          <a:p>
            <a:r>
              <a:rPr kumimoji="1" lang="ja-JP" altLang="en-US"/>
              <a:t>網羅的アプローチも同様。</a:t>
            </a:r>
            <a:endParaRPr kumimoji="1" lang="en-US" altLang="ja-JP"/>
          </a:p>
          <a:p>
            <a:endParaRPr kumimoji="1" lang="en-US" altLang="ja-JP"/>
          </a:p>
          <a:p>
            <a:r>
              <a:rPr kumimoji="1" lang="ja-JP" altLang="en-US"/>
              <a:t>前回のワークショップで実践してもらったのは、網羅的アプローチができていることを前提とした組織の中で、クイックを手順に組み込む。ということをやりました。</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C2E41092-2A3B-50C0-A748-85D14F2F132A}"/>
              </a:ext>
            </a:extLst>
          </p:cNvPr>
          <p:cNvSpPr>
            <a:spLocks noGrp="1"/>
          </p:cNvSpPr>
          <p:nvPr>
            <p:ph type="sldNum" sz="quarter" idx="5"/>
          </p:nvPr>
        </p:nvSpPr>
        <p:spPr/>
        <p:txBody>
          <a:bodyPr/>
          <a:lstStyle/>
          <a:p>
            <a:fld id="{7D95702B-A176-47F2-94B3-59C819DD5A0E}" type="slidenum">
              <a:rPr kumimoji="1" lang="ja-JP" altLang="en-US" smtClean="0"/>
              <a:t>178</a:t>
            </a:fld>
            <a:endParaRPr kumimoji="1" lang="ja-JP" altLang="en-US"/>
          </a:p>
        </p:txBody>
      </p:sp>
    </p:spTree>
    <p:extLst>
      <p:ext uri="{BB962C8B-B14F-4D97-AF65-F5344CB8AC3E}">
        <p14:creationId xmlns:p14="http://schemas.microsoft.com/office/powerpoint/2010/main" val="389662928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55809-E1E8-A3F1-8704-A66CFD4BC5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17FEB9-04D1-6D8C-CAB3-35878CAE490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8249D2D-F297-2614-A972-C6B5F2F4EE05}"/>
              </a:ext>
            </a:extLst>
          </p:cNvPr>
          <p:cNvSpPr>
            <a:spLocks noGrp="1"/>
          </p:cNvSpPr>
          <p:nvPr>
            <p:ph type="body" idx="1"/>
          </p:nvPr>
        </p:nvSpPr>
        <p:spPr/>
        <p:txBody>
          <a:bodyPr/>
          <a:lstStyle/>
          <a:p>
            <a:r>
              <a:rPr kumimoji="1" lang="ja-JP" altLang="en-US" dirty="0"/>
              <a:t>目標：</a:t>
            </a:r>
            <a:r>
              <a:rPr kumimoji="1" lang="en-US" altLang="ja-JP" dirty="0"/>
              <a:t>13:24</a:t>
            </a:r>
          </a:p>
          <a:p>
            <a:r>
              <a:rPr kumimoji="1" lang="ja-JP" altLang="en-US" dirty="0"/>
              <a:t>累計：</a:t>
            </a:r>
            <a:r>
              <a:rPr kumimoji="1" lang="en-US" altLang="ja-JP" dirty="0"/>
              <a:t>0:24</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a:t>
            </a:r>
            <a:r>
              <a:rPr kumimoji="1" lang="en-US" altLang="ja-JP" sz="1200" dirty="0"/>
              <a:t>Lv.1 </a:t>
            </a:r>
            <a:r>
              <a:rPr kumimoji="1" lang="ja-JP" altLang="en-US" sz="1200" dirty="0"/>
              <a:t>クイックアプローチでは、様々なインシデント事例内容を参考にします。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インシデント事例は、報道される事例、情報セキュリティ</a:t>
            </a:r>
            <a:r>
              <a:rPr kumimoji="1" lang="en-US" altLang="ja-JP" sz="1200" dirty="0"/>
              <a:t>10</a:t>
            </a:r>
            <a:r>
              <a:rPr kumimoji="1" lang="ja-JP" altLang="en-US" sz="1200" dirty="0"/>
              <a:t>大脅威、実際のインシデントなどから選択します。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自社で発生する可能性が高いと考えられるインシデント事例や、実際に発生したときの被害が大きいと考えられるインシデント事例を参考にして、対策基準を策定することが重要です。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以下は、情報セキュリティ</a:t>
            </a:r>
            <a:r>
              <a:rPr kumimoji="1" lang="en-US" altLang="ja-JP" sz="1200" dirty="0"/>
              <a:t>10</a:t>
            </a:r>
            <a:r>
              <a:rPr kumimoji="1" lang="ja-JP" altLang="en-US" sz="1200" dirty="0"/>
              <a:t>大脅威の</a:t>
            </a:r>
            <a:r>
              <a:rPr kumimoji="1" lang="en-US" altLang="ja-JP" sz="1200" dirty="0"/>
              <a:t>『</a:t>
            </a:r>
            <a:r>
              <a:rPr kumimoji="1" lang="ja-JP" altLang="en-US" sz="1200" dirty="0"/>
              <a:t>組織</a:t>
            </a:r>
            <a:r>
              <a:rPr kumimoji="1" lang="en-US" altLang="ja-JP" sz="1200" dirty="0"/>
              <a:t>』</a:t>
            </a:r>
            <a:r>
              <a:rPr kumimoji="1" lang="ja-JP" altLang="en-US" sz="1200" dirty="0"/>
              <a:t>に対する脅威で</a:t>
            </a:r>
            <a:r>
              <a:rPr kumimoji="1" lang="en-US" altLang="ja-JP" sz="1200" dirty="0"/>
              <a:t>3</a:t>
            </a:r>
            <a:r>
              <a:rPr kumimoji="1" lang="ja-JP" altLang="en-US" sz="1200" dirty="0"/>
              <a:t>年連続第</a:t>
            </a:r>
            <a:r>
              <a:rPr kumimoji="1" lang="en-US" altLang="ja-JP" sz="1200" dirty="0"/>
              <a:t>1</a:t>
            </a:r>
            <a:r>
              <a:rPr kumimoji="1" lang="ja-JP" altLang="en-US" sz="1200" dirty="0"/>
              <a:t>位になっている、ランサムウェアに対する対策基準の例です。</a:t>
            </a:r>
          </a:p>
          <a:p>
            <a:endParaRPr kumimoji="1" lang="en-US" altLang="ja-JP" dirty="0"/>
          </a:p>
          <a:p>
            <a:r>
              <a:rPr kumimoji="1" lang="ja-JP" altLang="en-US" dirty="0"/>
              <a:t>事例などの学習としては、</a:t>
            </a:r>
            <a:endParaRPr kumimoji="1" lang="en-US" altLang="ja-JP" dirty="0"/>
          </a:p>
          <a:p>
            <a:r>
              <a:rPr kumimoji="1" lang="ja-JP" altLang="en-US" dirty="0"/>
              <a:t>・情報セキュリティ１０大脅威２０２３</a:t>
            </a:r>
            <a:endParaRPr kumimoji="1" lang="en-US" altLang="ja-JP" dirty="0"/>
          </a:p>
          <a:p>
            <a:r>
              <a:rPr kumimoji="1" lang="ja-JP" altLang="en-US" dirty="0"/>
              <a:t>・サイバー攻撃対策事例</a:t>
            </a:r>
            <a:endParaRPr kumimoji="1" lang="en-US" altLang="ja-JP" dirty="0"/>
          </a:p>
          <a:p>
            <a:r>
              <a:rPr kumimoji="1" lang="ja-JP" altLang="en-US" dirty="0"/>
              <a:t>・マルウェアランサムウェアの脅威と対策</a:t>
            </a:r>
            <a:endParaRPr kumimoji="1" lang="en-US" altLang="ja-JP" dirty="0"/>
          </a:p>
          <a:p>
            <a:endParaRPr kumimoji="1" lang="en-US" altLang="ja-JP" dirty="0"/>
          </a:p>
          <a:p>
            <a:r>
              <a:rPr kumimoji="1" lang="ja-JP" altLang="en-US" dirty="0"/>
              <a:t>この中の、サイバー攻撃対策事例を紹介します。</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D0BE69E3-11AD-6EBD-2EB8-71EA557A5F8D}"/>
              </a:ext>
            </a:extLst>
          </p:cNvPr>
          <p:cNvSpPr>
            <a:spLocks noGrp="1"/>
          </p:cNvSpPr>
          <p:nvPr>
            <p:ph type="sldNum" sz="quarter" idx="5"/>
          </p:nvPr>
        </p:nvSpPr>
        <p:spPr/>
        <p:txBody>
          <a:bodyPr/>
          <a:lstStyle/>
          <a:p>
            <a:fld id="{7D95702B-A176-47F2-94B3-59C819DD5A0E}" type="slidenum">
              <a:rPr kumimoji="1" lang="ja-JP" altLang="en-US" smtClean="0"/>
              <a:t>179</a:t>
            </a:fld>
            <a:endParaRPr kumimoji="1" lang="ja-JP" altLang="en-US"/>
          </a:p>
        </p:txBody>
      </p:sp>
    </p:spTree>
    <p:extLst>
      <p:ext uri="{BB962C8B-B14F-4D97-AF65-F5344CB8AC3E}">
        <p14:creationId xmlns:p14="http://schemas.microsoft.com/office/powerpoint/2010/main" val="3776101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14:02</a:t>
            </a:r>
          </a:p>
          <a:p>
            <a:r>
              <a:rPr kumimoji="1" lang="ja-JP" altLang="en-US" dirty="0"/>
              <a:t>累積時間：</a:t>
            </a:r>
            <a:r>
              <a:rPr kumimoji="1" lang="en-US" altLang="ja-JP" dirty="0"/>
              <a:t>01:02</a:t>
            </a:r>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18</a:t>
            </a:fld>
            <a:endParaRPr kumimoji="1" lang="ja-JP" altLang="en-US"/>
          </a:p>
        </p:txBody>
      </p:sp>
    </p:spTree>
    <p:extLst>
      <p:ext uri="{BB962C8B-B14F-4D97-AF65-F5344CB8AC3E}">
        <p14:creationId xmlns:p14="http://schemas.microsoft.com/office/powerpoint/2010/main" val="350963754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13A64-3BCB-59B1-2826-A4C86E6169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8F71DE-0A65-6D78-3AAF-820CB8E6F69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938D4F6-71A6-3B36-2796-349749302766}"/>
              </a:ext>
            </a:extLst>
          </p:cNvPr>
          <p:cNvSpPr>
            <a:spLocks noGrp="1"/>
          </p:cNvSpPr>
          <p:nvPr>
            <p:ph type="body" idx="1"/>
          </p:nvPr>
        </p:nvSpPr>
        <p:spPr/>
        <p:txBody>
          <a:bodyPr/>
          <a:lstStyle/>
          <a:p>
            <a:r>
              <a:rPr kumimoji="1" lang="ja-JP" altLang="en-US"/>
              <a:t>目標：</a:t>
            </a:r>
            <a:r>
              <a:rPr kumimoji="1" lang="en-US" altLang="ja-JP"/>
              <a:t>13:29</a:t>
            </a:r>
          </a:p>
          <a:p>
            <a:r>
              <a:rPr kumimoji="1" lang="ja-JP" altLang="en-US"/>
              <a:t>累計：</a:t>
            </a:r>
            <a:r>
              <a:rPr kumimoji="1" lang="en-US" altLang="ja-JP"/>
              <a:t>0:29</a:t>
            </a:r>
          </a:p>
          <a:p>
            <a:endParaRPr kumimoji="1" lang="en-US" altLang="ja-JP"/>
          </a:p>
          <a:p>
            <a:r>
              <a:rPr kumimoji="1" lang="ja-JP" altLang="en-US" sz="1200"/>
              <a:t>　</a:t>
            </a:r>
            <a:r>
              <a:rPr kumimoji="1" lang="en-US" altLang="ja-JP" sz="1200"/>
              <a:t>Lv.2 </a:t>
            </a:r>
            <a:r>
              <a:rPr kumimoji="1" lang="ja-JP" altLang="en-US" sz="1200"/>
              <a:t>ベースラインアプローチでは、ガイドラインやひな形を参考とし、対策基準を策定します。</a:t>
            </a:r>
            <a:r>
              <a:rPr kumimoji="1" lang="en-US" altLang="ja-JP" sz="1200"/>
              <a:t>IPA</a:t>
            </a:r>
            <a:r>
              <a:rPr kumimoji="1" lang="ja-JP" altLang="en-US" sz="1200"/>
              <a:t>の「中小企業の情報セキュリティ対策ガイドライン」や以下の</a:t>
            </a:r>
            <a:r>
              <a:rPr kumimoji="1" lang="en-US" altLang="ja-JP" sz="1200"/>
              <a:t>【</a:t>
            </a:r>
            <a:r>
              <a:rPr kumimoji="1" lang="ja-JP" altLang="en-US" sz="1200"/>
              <a:t>参照資料</a:t>
            </a:r>
            <a:r>
              <a:rPr kumimoji="1" lang="en-US" altLang="ja-JP" sz="1200"/>
              <a:t>】</a:t>
            </a:r>
            <a:r>
              <a:rPr kumimoji="1" lang="ja-JP" altLang="en-US" sz="1200"/>
              <a:t>を活用することで、自社にあった対策基準を策定することできます。</a:t>
            </a:r>
            <a:endParaRPr kumimoji="1" lang="en-US" altLang="ja-JP" sz="1200"/>
          </a:p>
          <a:p>
            <a:endParaRPr kumimoji="1" lang="en-US" altLang="ja-JP"/>
          </a:p>
          <a:p>
            <a:r>
              <a:rPr kumimoji="1" lang="ja-JP" altLang="en-US"/>
              <a:t>情報セキュリティ関連規程を紹介します。</a:t>
            </a: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F8004A32-CE93-4FB6-6CF2-8AE04DE99FDA}"/>
              </a:ext>
            </a:extLst>
          </p:cNvPr>
          <p:cNvSpPr>
            <a:spLocks noGrp="1"/>
          </p:cNvSpPr>
          <p:nvPr>
            <p:ph type="sldNum" sz="quarter" idx="5"/>
          </p:nvPr>
        </p:nvSpPr>
        <p:spPr/>
        <p:txBody>
          <a:bodyPr/>
          <a:lstStyle/>
          <a:p>
            <a:fld id="{7D95702B-A176-47F2-94B3-59C819DD5A0E}" type="slidenum">
              <a:rPr kumimoji="1" lang="ja-JP" altLang="en-US" smtClean="0"/>
              <a:t>180</a:t>
            </a:fld>
            <a:endParaRPr kumimoji="1" lang="ja-JP" altLang="en-US"/>
          </a:p>
        </p:txBody>
      </p:sp>
    </p:spTree>
    <p:extLst>
      <p:ext uri="{BB962C8B-B14F-4D97-AF65-F5344CB8AC3E}">
        <p14:creationId xmlns:p14="http://schemas.microsoft.com/office/powerpoint/2010/main" val="352187701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79962-7F43-8BD7-01E1-38225412A3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862244-6AF5-07F9-329D-8E606B31470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621CFE9-1B6B-78B3-CFEB-4E8DA5D3D379}"/>
              </a:ext>
            </a:extLst>
          </p:cNvPr>
          <p:cNvSpPr>
            <a:spLocks noGrp="1"/>
          </p:cNvSpPr>
          <p:nvPr>
            <p:ph type="body" idx="1"/>
          </p:nvPr>
        </p:nvSpPr>
        <p:spPr/>
        <p:txBody>
          <a:bodyPr/>
          <a:lstStyle/>
          <a:p>
            <a:r>
              <a:rPr kumimoji="1" lang="ja-JP" altLang="en-US"/>
              <a:t>目標：</a:t>
            </a:r>
            <a:r>
              <a:rPr kumimoji="1" lang="en-US" altLang="ja-JP"/>
              <a:t>13:34</a:t>
            </a:r>
          </a:p>
          <a:p>
            <a:r>
              <a:rPr kumimoji="1" lang="ja-JP" altLang="en-US"/>
              <a:t>累計：</a:t>
            </a:r>
            <a:r>
              <a:rPr kumimoji="1" lang="en-US" altLang="ja-JP"/>
              <a:t>0:34</a:t>
            </a:r>
          </a:p>
          <a:p>
            <a:endParaRPr kumimoji="1" lang="en-US" altLang="ja-JP"/>
          </a:p>
          <a:p>
            <a:r>
              <a:rPr kumimoji="1" lang="en-US" altLang="ja-JP" sz="1200"/>
              <a:t>Lv.3 </a:t>
            </a:r>
            <a:r>
              <a:rPr kumimoji="1" lang="ja-JP" altLang="en-US" sz="1200"/>
              <a:t>網羅的アプローチでは、</a:t>
            </a:r>
            <a:r>
              <a:rPr kumimoji="1" lang="en-US" altLang="ja-JP" sz="1200"/>
              <a:t>ISMS</a:t>
            </a:r>
            <a:r>
              <a:rPr kumimoji="1" lang="ja-JP" altLang="en-US" sz="1200"/>
              <a:t>などの認証が可能なレベルを目指して、対策基準を策定します。そのため、</a:t>
            </a:r>
            <a:r>
              <a:rPr kumimoji="1" lang="en-US" altLang="ja-JP" sz="1200"/>
              <a:t>ISMS</a:t>
            </a:r>
            <a:r>
              <a:rPr kumimoji="1" lang="ja-JP" altLang="en-US" sz="1200"/>
              <a:t>のフレームワークに沿って、技術的対策といった一部の内容ではなく、運用や監査についても対策基準に記載します。</a:t>
            </a:r>
            <a:endParaRPr kumimoji="1" lang="en-US" altLang="ja-JP" sz="1200"/>
          </a:p>
          <a:p>
            <a:endParaRPr kumimoji="1" lang="en-US" altLang="ja-JP" sz="1200"/>
          </a:p>
          <a:p>
            <a:r>
              <a:rPr kumimoji="1" lang="en-US" altLang="ja-JP" sz="1200"/>
              <a:t>ISMS</a:t>
            </a:r>
            <a:r>
              <a:rPr kumimoji="1" lang="ja-JP" altLang="en-US" sz="1200"/>
              <a:t>の手順書を提示</a:t>
            </a:r>
            <a:endParaRPr kumimoji="1" lang="en-US" altLang="ja-JP" sz="1200"/>
          </a:p>
          <a:p>
            <a:r>
              <a:rPr kumimoji="1" lang="ja-JP" altLang="en-US" sz="1200"/>
              <a:t>この資料は、</a:t>
            </a:r>
            <a:r>
              <a:rPr kumimoji="1" lang="en-US" altLang="ja-JP" sz="1200"/>
              <a:t>ISO27002:2013</a:t>
            </a:r>
            <a:r>
              <a:rPr kumimoji="1" lang="ja-JP" altLang="en-US" sz="1200"/>
              <a:t>モデル</a:t>
            </a:r>
            <a:endParaRPr kumimoji="1" lang="en-US" altLang="ja-JP" sz="1200"/>
          </a:p>
          <a:p>
            <a:endParaRPr kumimoji="1" lang="en-US" altLang="ja-JP"/>
          </a:p>
        </p:txBody>
      </p:sp>
      <p:sp>
        <p:nvSpPr>
          <p:cNvPr id="4" name="スライド番号プレースホルダー 3">
            <a:extLst>
              <a:ext uri="{FF2B5EF4-FFF2-40B4-BE49-F238E27FC236}">
                <a16:creationId xmlns:a16="http://schemas.microsoft.com/office/drawing/2014/main" id="{CE2851A2-AFFC-D24C-9C9D-4B43B5C10340}"/>
              </a:ext>
            </a:extLst>
          </p:cNvPr>
          <p:cNvSpPr>
            <a:spLocks noGrp="1"/>
          </p:cNvSpPr>
          <p:nvPr>
            <p:ph type="sldNum" sz="quarter" idx="5"/>
          </p:nvPr>
        </p:nvSpPr>
        <p:spPr/>
        <p:txBody>
          <a:bodyPr/>
          <a:lstStyle/>
          <a:p>
            <a:fld id="{7D95702B-A176-47F2-94B3-59C819DD5A0E}" type="slidenum">
              <a:rPr kumimoji="1" lang="ja-JP" altLang="en-US" smtClean="0"/>
              <a:t>181</a:t>
            </a:fld>
            <a:endParaRPr kumimoji="1" lang="ja-JP" altLang="en-US"/>
          </a:p>
        </p:txBody>
      </p:sp>
    </p:spTree>
    <p:extLst>
      <p:ext uri="{BB962C8B-B14F-4D97-AF65-F5344CB8AC3E}">
        <p14:creationId xmlns:p14="http://schemas.microsoft.com/office/powerpoint/2010/main" val="36213930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6B174-92EC-392C-73BA-007AF876E7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A94493-B8D3-2D10-9348-C38C6BE9C79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2F796B2-8475-DD73-71AB-DB8CD04DAD45}"/>
              </a:ext>
            </a:extLst>
          </p:cNvPr>
          <p:cNvSpPr>
            <a:spLocks noGrp="1"/>
          </p:cNvSpPr>
          <p:nvPr>
            <p:ph type="body" idx="1"/>
          </p:nvPr>
        </p:nvSpPr>
        <p:spPr/>
        <p:txBody>
          <a:bodyPr/>
          <a:lstStyle/>
          <a:p>
            <a:r>
              <a:rPr kumimoji="1" lang="ja-JP" altLang="en-US"/>
              <a:t>目標：</a:t>
            </a:r>
            <a:r>
              <a:rPr kumimoji="1" lang="en-US" altLang="ja-JP"/>
              <a:t>13:35</a:t>
            </a:r>
          </a:p>
          <a:p>
            <a:r>
              <a:rPr kumimoji="1" lang="ja-JP" altLang="en-US"/>
              <a:t>累計：</a:t>
            </a:r>
            <a:r>
              <a:rPr kumimoji="1" lang="en-US" altLang="ja-JP"/>
              <a:t>0:35</a:t>
            </a:r>
          </a:p>
          <a:p>
            <a:endParaRPr kumimoji="1" lang="en-US" altLang="ja-JP" b="0"/>
          </a:p>
          <a:p>
            <a:r>
              <a:rPr kumimoji="1" lang="ja-JP" altLang="en-US" b="0"/>
              <a:t>目的</a:t>
            </a:r>
            <a:endParaRPr kumimoji="1" lang="en-US" altLang="ja-JP" b="0"/>
          </a:p>
          <a:p>
            <a:r>
              <a:rPr kumimoji="1" lang="en-US" altLang="ja-JP" sz="1200" b="0" i="0" kern="1200">
                <a:solidFill>
                  <a:schemeClr val="dk1"/>
                </a:solidFill>
                <a:effectLst/>
                <a:latin typeface="+mn-lt"/>
                <a:ea typeface="+mn-ea"/>
                <a:cs typeface="+mn-cs"/>
              </a:rPr>
              <a:t>ISO/IEC 27002</a:t>
            </a:r>
            <a:r>
              <a:rPr kumimoji="1" lang="ja-JP" altLang="en-US" sz="1200" b="0" i="0" kern="1200">
                <a:solidFill>
                  <a:schemeClr val="dk1"/>
                </a:solidFill>
                <a:effectLst/>
                <a:latin typeface="+mn-lt"/>
                <a:ea typeface="+mn-ea"/>
                <a:cs typeface="+mn-cs"/>
              </a:rPr>
              <a:t>における管理策の分類と構成について理解することを目的とします。</a:t>
            </a:r>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a:p>
            <a:r>
              <a:rPr kumimoji="1" lang="ja-JP" altLang="en-US" sz="1200" b="0" i="0" kern="1200">
                <a:solidFill>
                  <a:schemeClr val="dk1"/>
                </a:solidFill>
                <a:effectLst/>
                <a:latin typeface="+mn-lt"/>
                <a:ea typeface="+mn-ea"/>
                <a:cs typeface="+mn-cs"/>
              </a:rPr>
              <a:t>目標</a:t>
            </a:r>
            <a:endParaRPr kumimoji="1" lang="en-US" altLang="ja-JP" sz="1200" b="0" i="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solidFill>
                  <a:schemeClr val="tx1"/>
                </a:solidFill>
                <a:latin typeface="+mn-ea"/>
                <a:ea typeface="+mn-ea"/>
              </a:rPr>
              <a:t>目標は、</a:t>
            </a:r>
            <a:r>
              <a:rPr kumimoji="1" lang="en-US" altLang="ja-JP" sz="1200">
                <a:solidFill>
                  <a:schemeClr val="tx1"/>
                </a:solidFill>
                <a:latin typeface="+mn-ea"/>
                <a:ea typeface="+mn-ea"/>
              </a:rPr>
              <a:t>ISMS</a:t>
            </a:r>
            <a:r>
              <a:rPr kumimoji="1" lang="ja-JP" altLang="en-US" sz="1200">
                <a:solidFill>
                  <a:schemeClr val="tx1"/>
                </a:solidFill>
                <a:latin typeface="+mn-ea"/>
                <a:ea typeface="+mn-ea"/>
              </a:rPr>
              <a:t>の管理策について、テーマと属性という観点を学んだ上で管理策の構成を理解することです。</a:t>
            </a:r>
            <a:endParaRPr kumimoji="1" lang="en-US" altLang="ja-JP" sz="120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a:solidFill>
                <a:schemeClr val="tx1"/>
              </a:solidFill>
              <a:latin typeface="+mn-ea"/>
              <a:ea typeface="+mn-ea"/>
            </a:endParaRPr>
          </a:p>
          <a:p>
            <a:endParaRPr kumimoji="1" lang="ja-JP" altLang="en-US" b="0"/>
          </a:p>
        </p:txBody>
      </p:sp>
      <p:sp>
        <p:nvSpPr>
          <p:cNvPr id="4" name="スライド番号プレースホルダー 3">
            <a:extLst>
              <a:ext uri="{FF2B5EF4-FFF2-40B4-BE49-F238E27FC236}">
                <a16:creationId xmlns:a16="http://schemas.microsoft.com/office/drawing/2014/main" id="{A15E6D83-803E-FEEF-90BF-BFB941C4A95A}"/>
              </a:ext>
            </a:extLst>
          </p:cNvPr>
          <p:cNvSpPr>
            <a:spLocks noGrp="1"/>
          </p:cNvSpPr>
          <p:nvPr>
            <p:ph type="sldNum" sz="quarter" idx="5"/>
          </p:nvPr>
        </p:nvSpPr>
        <p:spPr/>
        <p:txBody>
          <a:bodyPr/>
          <a:lstStyle/>
          <a:p>
            <a:fld id="{7D95702B-A176-47F2-94B3-59C819DD5A0E}" type="slidenum">
              <a:rPr kumimoji="1" lang="ja-JP" altLang="en-US" smtClean="0"/>
              <a:t>182</a:t>
            </a:fld>
            <a:endParaRPr kumimoji="1" lang="ja-JP" altLang="en-US"/>
          </a:p>
        </p:txBody>
      </p:sp>
    </p:spTree>
    <p:extLst>
      <p:ext uri="{BB962C8B-B14F-4D97-AF65-F5344CB8AC3E}">
        <p14:creationId xmlns:p14="http://schemas.microsoft.com/office/powerpoint/2010/main" val="84133007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662B2-ABA7-9393-A989-5450BFD990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FD9A2B-E978-F2A3-09C9-4AF75786BF5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F3032EA-7E84-0BCB-B9C6-F1EB742FE469}"/>
              </a:ext>
            </a:extLst>
          </p:cNvPr>
          <p:cNvSpPr>
            <a:spLocks noGrp="1"/>
          </p:cNvSpPr>
          <p:nvPr>
            <p:ph type="body" idx="1"/>
          </p:nvPr>
        </p:nvSpPr>
        <p:spPr/>
        <p:txBody>
          <a:bodyPr/>
          <a:lstStyle/>
          <a:p>
            <a:r>
              <a:rPr kumimoji="1" lang="ja-JP" altLang="en-US"/>
              <a:t>目標：</a:t>
            </a:r>
            <a:r>
              <a:rPr kumimoji="1" lang="en-US" altLang="ja-JP"/>
              <a:t>13:37</a:t>
            </a:r>
          </a:p>
          <a:p>
            <a:r>
              <a:rPr kumimoji="1" lang="ja-JP" altLang="en-US"/>
              <a:t>累計：</a:t>
            </a:r>
            <a:r>
              <a:rPr kumimoji="1" lang="en-US" altLang="ja-JP"/>
              <a:t>0:37</a:t>
            </a:r>
          </a:p>
          <a:p>
            <a:endParaRPr kumimoji="1" lang="en-US" altLang="ja-JP"/>
          </a:p>
          <a:p>
            <a:r>
              <a:rPr lang="en-US" altLang="ja-JP" b="0" i="0">
                <a:solidFill>
                  <a:srgbClr val="343541"/>
                </a:solidFill>
                <a:effectLst/>
                <a:latin typeface="Söhne"/>
              </a:rPr>
              <a:t>ISO/IEC 27001</a:t>
            </a:r>
            <a:r>
              <a:rPr lang="ja-JP" altLang="en-US" b="0" i="0">
                <a:solidFill>
                  <a:srgbClr val="343541"/>
                </a:solidFill>
                <a:effectLst/>
                <a:latin typeface="Söhne"/>
              </a:rPr>
              <a:t>に記載されている要求事項をもとに、さらに具体的な</a:t>
            </a:r>
            <a:r>
              <a:rPr lang="en-US" altLang="ja-JP" b="0" i="0">
                <a:solidFill>
                  <a:srgbClr val="343541"/>
                </a:solidFill>
                <a:effectLst/>
                <a:latin typeface="Söhne"/>
              </a:rPr>
              <a:t>ISMS</a:t>
            </a:r>
            <a:r>
              <a:rPr lang="ja-JP" altLang="en-US" b="0" i="0">
                <a:solidFill>
                  <a:srgbClr val="343541"/>
                </a:solidFill>
                <a:effectLst/>
                <a:latin typeface="Söhne"/>
              </a:rPr>
              <a:t>の管理策を示した規格が</a:t>
            </a:r>
            <a:r>
              <a:rPr lang="en-US" altLang="ja-JP" b="0" i="0">
                <a:solidFill>
                  <a:srgbClr val="343541"/>
                </a:solidFill>
                <a:effectLst/>
                <a:latin typeface="Söhne"/>
              </a:rPr>
              <a:t>ISO/IEC 27002</a:t>
            </a:r>
            <a:r>
              <a:rPr lang="ja-JP" altLang="en-US" b="0" i="0">
                <a:solidFill>
                  <a:srgbClr val="343541"/>
                </a:solidFill>
                <a:effectLst/>
                <a:latin typeface="Söhne"/>
              </a:rPr>
              <a:t>です。</a:t>
            </a:r>
            <a:endParaRPr lang="en-US" altLang="ja-JP" b="0" i="0">
              <a:solidFill>
                <a:srgbClr val="343541"/>
              </a:solidFill>
              <a:effectLst/>
              <a:latin typeface="Söhne"/>
            </a:endParaRPr>
          </a:p>
          <a:p>
            <a:r>
              <a:rPr lang="ja-JP" altLang="en-US" b="0" i="0">
                <a:solidFill>
                  <a:srgbClr val="343541"/>
                </a:solidFill>
                <a:effectLst/>
                <a:latin typeface="Söhne"/>
              </a:rPr>
              <a:t>管理策とは、リスク対応のための対策のことを指します。前回のワークショップでも使用した、カラフルなページのところです。</a:t>
            </a:r>
            <a:endParaRPr lang="en-US" altLang="ja-JP" b="0" i="0">
              <a:solidFill>
                <a:srgbClr val="343541"/>
              </a:solidFill>
              <a:effectLst/>
              <a:latin typeface="Söhne"/>
            </a:endParaRPr>
          </a:p>
          <a:p>
            <a:endParaRPr lang="en-US" altLang="ja-JP" b="0" i="0">
              <a:solidFill>
                <a:srgbClr val="343541"/>
              </a:solidFill>
              <a:effectLst/>
              <a:latin typeface="Söhne"/>
            </a:endParaRPr>
          </a:p>
          <a:p>
            <a:r>
              <a:rPr lang="ja-JP" altLang="en-US" b="0" i="0">
                <a:solidFill>
                  <a:srgbClr val="343541"/>
                </a:solidFill>
                <a:effectLst/>
                <a:latin typeface="Söhne"/>
              </a:rPr>
              <a:t>企業は</a:t>
            </a:r>
            <a:r>
              <a:rPr lang="en-US" altLang="ja-JP" b="0" i="0">
                <a:solidFill>
                  <a:srgbClr val="343541"/>
                </a:solidFill>
                <a:effectLst/>
                <a:latin typeface="Söhne"/>
              </a:rPr>
              <a:t>ISMS</a:t>
            </a:r>
            <a:r>
              <a:rPr lang="ja-JP" altLang="en-US" b="0" i="0">
                <a:solidFill>
                  <a:srgbClr val="343541"/>
                </a:solidFill>
                <a:effectLst/>
                <a:latin typeface="Söhne"/>
              </a:rPr>
              <a:t>を導入する際、</a:t>
            </a:r>
            <a:r>
              <a:rPr lang="en-US" altLang="ja-JP" b="0" i="0">
                <a:solidFill>
                  <a:srgbClr val="343541"/>
                </a:solidFill>
                <a:effectLst/>
                <a:latin typeface="Söhne"/>
              </a:rPr>
              <a:t>ISO/IEC 27002</a:t>
            </a:r>
            <a:r>
              <a:rPr lang="ja-JP" altLang="en-US" b="0" i="0">
                <a:solidFill>
                  <a:srgbClr val="343541"/>
                </a:solidFill>
                <a:effectLst/>
                <a:latin typeface="Söhne"/>
              </a:rPr>
              <a:t>にある管理策から、自社に合ったものを選択し、対策基準として導入することになります。</a:t>
            </a:r>
            <a:endParaRPr lang="en-US" altLang="ja-JP" b="0" i="0">
              <a:solidFill>
                <a:srgbClr val="343541"/>
              </a:solidFill>
              <a:effectLst/>
              <a:latin typeface="Söhne"/>
            </a:endParaRPr>
          </a:p>
          <a:p>
            <a:endParaRPr kumimoji="1" lang="en-US" altLang="ja-JP"/>
          </a:p>
        </p:txBody>
      </p:sp>
      <p:sp>
        <p:nvSpPr>
          <p:cNvPr id="4" name="スライド番号プレースホルダー 3">
            <a:extLst>
              <a:ext uri="{FF2B5EF4-FFF2-40B4-BE49-F238E27FC236}">
                <a16:creationId xmlns:a16="http://schemas.microsoft.com/office/drawing/2014/main" id="{35335297-A695-D193-5881-CAF751618703}"/>
              </a:ext>
            </a:extLst>
          </p:cNvPr>
          <p:cNvSpPr>
            <a:spLocks noGrp="1"/>
          </p:cNvSpPr>
          <p:nvPr>
            <p:ph type="sldNum" sz="quarter" idx="5"/>
          </p:nvPr>
        </p:nvSpPr>
        <p:spPr/>
        <p:txBody>
          <a:bodyPr/>
          <a:lstStyle/>
          <a:p>
            <a:fld id="{7D95702B-A176-47F2-94B3-59C819DD5A0E}" type="slidenum">
              <a:rPr kumimoji="1" lang="ja-JP" altLang="en-US" smtClean="0"/>
              <a:t>183</a:t>
            </a:fld>
            <a:endParaRPr kumimoji="1" lang="ja-JP" altLang="en-US"/>
          </a:p>
        </p:txBody>
      </p:sp>
    </p:spTree>
    <p:extLst>
      <p:ext uri="{BB962C8B-B14F-4D97-AF65-F5344CB8AC3E}">
        <p14:creationId xmlns:p14="http://schemas.microsoft.com/office/powerpoint/2010/main" val="18042211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FB72E-B92B-9804-8DA2-394A695D06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BFBC39-2DF4-CEE8-B859-E1C701779F6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6D7104C-3E08-ED3D-5670-E0AB4F2BDC30}"/>
              </a:ext>
            </a:extLst>
          </p:cNvPr>
          <p:cNvSpPr>
            <a:spLocks noGrp="1"/>
          </p:cNvSpPr>
          <p:nvPr>
            <p:ph type="body" idx="1"/>
          </p:nvPr>
        </p:nvSpPr>
        <p:spPr/>
        <p:txBody>
          <a:bodyPr/>
          <a:lstStyle/>
          <a:p>
            <a:r>
              <a:rPr kumimoji="1" lang="ja-JP" altLang="en-US" dirty="0"/>
              <a:t>目標：</a:t>
            </a:r>
            <a:r>
              <a:rPr kumimoji="1" lang="en-US" altLang="ja-JP" dirty="0"/>
              <a:t>13:42</a:t>
            </a:r>
          </a:p>
          <a:p>
            <a:r>
              <a:rPr kumimoji="1" lang="ja-JP" altLang="en-US" dirty="0"/>
              <a:t>累計：</a:t>
            </a:r>
            <a:r>
              <a:rPr kumimoji="1" lang="en-US" altLang="ja-JP" dirty="0"/>
              <a:t>0:42</a:t>
            </a:r>
          </a:p>
          <a:p>
            <a:endParaRPr kumimoji="1" lang="en-US" altLang="ja-JP" dirty="0"/>
          </a:p>
          <a:p>
            <a:pPr>
              <a:lnSpc>
                <a:spcPct val="100000"/>
              </a:lnSpc>
              <a:defRPr/>
            </a:pPr>
            <a:r>
              <a:rPr lang="ja-JP" altLang="en-US" sz="1200" b="0" dirty="0">
                <a:solidFill>
                  <a:prstClr val="black"/>
                </a:solidFill>
                <a:latin typeface="+mn-ea"/>
                <a:ea typeface="+mn-ea"/>
              </a:rPr>
              <a:t>　</a:t>
            </a:r>
            <a:r>
              <a:rPr lang="en-US" altLang="ja-JP" sz="1200" b="0" dirty="0">
                <a:solidFill>
                  <a:prstClr val="black"/>
                </a:solidFill>
                <a:latin typeface="+mn-ea"/>
                <a:ea typeface="+mn-ea"/>
              </a:rPr>
              <a:t>ISO/IEC 27002</a:t>
            </a:r>
            <a:r>
              <a:rPr lang="ja-JP" altLang="en-US" sz="1200" b="0" dirty="0">
                <a:solidFill>
                  <a:prstClr val="black"/>
                </a:solidFill>
                <a:latin typeface="+mn-ea"/>
                <a:ea typeface="+mn-ea"/>
              </a:rPr>
              <a:t>は、</a:t>
            </a:r>
            <a:r>
              <a:rPr lang="en-US" altLang="ja-JP" sz="1200" b="0" dirty="0">
                <a:solidFill>
                  <a:prstClr val="black"/>
                </a:solidFill>
                <a:latin typeface="+mn-ea"/>
                <a:ea typeface="+mn-ea"/>
              </a:rPr>
              <a:t>2022</a:t>
            </a:r>
            <a:r>
              <a:rPr lang="ja-JP" altLang="en-US" sz="1200" b="0" dirty="0">
                <a:solidFill>
                  <a:prstClr val="black"/>
                </a:solidFill>
                <a:latin typeface="+mn-ea"/>
                <a:ea typeface="+mn-ea"/>
              </a:rPr>
              <a:t>年に改訂がありました。</a:t>
            </a:r>
            <a:endParaRPr lang="en-US" altLang="ja-JP" sz="1200" b="0" dirty="0">
              <a:solidFill>
                <a:prstClr val="black"/>
              </a:solidFill>
              <a:latin typeface="+mn-ea"/>
              <a:ea typeface="+mn-ea"/>
            </a:endParaRPr>
          </a:p>
          <a:p>
            <a:pPr>
              <a:lnSpc>
                <a:spcPct val="100000"/>
              </a:lnSpc>
              <a:defRPr/>
            </a:pP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大きく４つの観点で違いがあります。</a:t>
            </a:r>
            <a:endParaRPr lang="en-US" altLang="ja-JP" sz="1200" b="0" dirty="0">
              <a:solidFill>
                <a:prstClr val="black"/>
              </a:solidFill>
              <a:latin typeface="+mn-ea"/>
              <a:ea typeface="+mn-ea"/>
            </a:endParaRPr>
          </a:p>
          <a:p>
            <a:pPr>
              <a:lnSpc>
                <a:spcPct val="100000"/>
              </a:lnSpc>
              <a:defRPr/>
            </a:pP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１．スコープ</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旧版のタイトルは、「情報技術</a:t>
            </a:r>
            <a:r>
              <a:rPr lang="en-US" altLang="ja-JP" sz="1200" b="0" dirty="0">
                <a:solidFill>
                  <a:prstClr val="black"/>
                </a:solidFill>
                <a:latin typeface="+mn-ea"/>
                <a:ea typeface="+mn-ea"/>
              </a:rPr>
              <a:t>-</a:t>
            </a:r>
            <a:r>
              <a:rPr lang="ja-JP" altLang="en-US" sz="1200" b="0" dirty="0">
                <a:solidFill>
                  <a:prstClr val="black"/>
                </a:solidFill>
                <a:latin typeface="+mn-ea"/>
                <a:ea typeface="+mn-ea"/>
              </a:rPr>
              <a:t>セキュリティ技術</a:t>
            </a:r>
            <a:r>
              <a:rPr lang="en-US" altLang="ja-JP" sz="1200" b="0" dirty="0">
                <a:solidFill>
                  <a:prstClr val="black"/>
                </a:solidFill>
                <a:latin typeface="+mn-ea"/>
                <a:ea typeface="+mn-ea"/>
              </a:rPr>
              <a:t>-</a:t>
            </a:r>
            <a:r>
              <a:rPr lang="ja-JP" altLang="en-US" sz="1200" b="0" dirty="0">
                <a:solidFill>
                  <a:prstClr val="black"/>
                </a:solidFill>
                <a:latin typeface="+mn-ea"/>
                <a:ea typeface="+mn-ea"/>
              </a:rPr>
              <a:t>情報セキュリティ管理策の実践ガイド</a:t>
            </a:r>
            <a:r>
              <a:rPr lang="en-US" altLang="ja-JP" sz="1200" b="0" dirty="0">
                <a:solidFill>
                  <a:prstClr val="black"/>
                </a:solidFill>
                <a:latin typeface="+mn-ea"/>
                <a:ea typeface="+mn-ea"/>
              </a:rPr>
              <a:t>2013</a:t>
            </a:r>
            <a:r>
              <a:rPr lang="ja-JP" altLang="en-US" sz="1200" b="0" dirty="0">
                <a:solidFill>
                  <a:prstClr val="black"/>
                </a:solidFill>
                <a:latin typeface="+mn-ea"/>
                <a:ea typeface="+mn-ea"/>
              </a:rPr>
              <a:t>」でした。</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新版は「情報セキュリティ、サイバーセキュリティおよびプライバシー保護 情報セキュリティ管理策」になりました。</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サイバーセキュリティやプライバシー保護という言葉が追加されており、想定する対象が広がったことがわかる。</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具体的には、リモートワークやクラウドサービスに関する管理策も充実が図られている。</a:t>
            </a:r>
            <a:endParaRPr lang="en-US" altLang="ja-JP" sz="1200" b="0" dirty="0">
              <a:solidFill>
                <a:prstClr val="black"/>
              </a:solidFill>
              <a:latin typeface="+mn-ea"/>
              <a:ea typeface="+mn-ea"/>
            </a:endParaRPr>
          </a:p>
          <a:p>
            <a:pPr>
              <a:lnSpc>
                <a:spcPct val="100000"/>
              </a:lnSpc>
              <a:defRPr/>
            </a:pP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２．管理策の数とカテゴリの変更、「属性」の追加</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旧版は</a:t>
            </a:r>
            <a:r>
              <a:rPr lang="en-US" altLang="ja-JP" sz="1200" b="0" dirty="0">
                <a:solidFill>
                  <a:prstClr val="black"/>
                </a:solidFill>
                <a:latin typeface="+mn-ea"/>
                <a:ea typeface="+mn-ea"/>
              </a:rPr>
              <a:t>14</a:t>
            </a:r>
            <a:r>
              <a:rPr lang="ja-JP" altLang="en-US" sz="1200" b="0" dirty="0">
                <a:solidFill>
                  <a:prstClr val="black"/>
                </a:solidFill>
                <a:latin typeface="+mn-ea"/>
                <a:ea typeface="+mn-ea"/>
              </a:rPr>
              <a:t>テーマ</a:t>
            </a:r>
            <a:r>
              <a:rPr lang="en-US" altLang="ja-JP" sz="1200" b="0" dirty="0">
                <a:solidFill>
                  <a:prstClr val="black"/>
                </a:solidFill>
                <a:latin typeface="+mn-ea"/>
                <a:ea typeface="+mn-ea"/>
              </a:rPr>
              <a:t>114</a:t>
            </a:r>
            <a:r>
              <a:rPr lang="ja-JP" altLang="en-US" sz="1200" b="0" dirty="0">
                <a:solidFill>
                  <a:prstClr val="black"/>
                </a:solidFill>
                <a:latin typeface="+mn-ea"/>
                <a:ea typeface="+mn-ea"/>
              </a:rPr>
              <a:t>項目でしたが、</a:t>
            </a:r>
            <a:r>
              <a:rPr lang="en-US" altLang="ja-JP" sz="1200" b="0" dirty="0">
                <a:solidFill>
                  <a:prstClr val="black"/>
                </a:solidFill>
                <a:latin typeface="+mn-ea"/>
                <a:ea typeface="+mn-ea"/>
              </a:rPr>
              <a:t>2022</a:t>
            </a:r>
            <a:r>
              <a:rPr lang="ja-JP" altLang="en-US" sz="1200" b="0" dirty="0">
                <a:solidFill>
                  <a:prstClr val="black"/>
                </a:solidFill>
                <a:latin typeface="+mn-ea"/>
                <a:ea typeface="+mn-ea"/>
              </a:rPr>
              <a:t>年版ではいくつかが統合されて</a:t>
            </a:r>
            <a:r>
              <a:rPr lang="en-US" altLang="ja-JP" sz="1200" b="0" dirty="0">
                <a:solidFill>
                  <a:prstClr val="black"/>
                </a:solidFill>
                <a:latin typeface="+mn-ea"/>
                <a:ea typeface="+mn-ea"/>
              </a:rPr>
              <a:t>82</a:t>
            </a:r>
            <a:r>
              <a:rPr lang="ja-JP" altLang="en-US" sz="1200" b="0" dirty="0">
                <a:solidFill>
                  <a:prstClr val="black"/>
                </a:solidFill>
                <a:latin typeface="+mn-ea"/>
                <a:ea typeface="+mn-ea"/>
              </a:rPr>
              <a:t>項目になり、新しく</a:t>
            </a:r>
            <a:r>
              <a:rPr lang="en-US" altLang="ja-JP" sz="1200" b="0" dirty="0">
                <a:solidFill>
                  <a:prstClr val="black"/>
                </a:solidFill>
                <a:latin typeface="+mn-ea"/>
                <a:ea typeface="+mn-ea"/>
              </a:rPr>
              <a:t>11</a:t>
            </a:r>
            <a:r>
              <a:rPr lang="ja-JP" altLang="en-US" sz="1200" b="0" dirty="0">
                <a:solidFill>
                  <a:prstClr val="black"/>
                </a:solidFill>
                <a:latin typeface="+mn-ea"/>
                <a:ea typeface="+mn-ea"/>
              </a:rPr>
              <a:t>項目が追加され、合計で４テーマ</a:t>
            </a:r>
            <a:r>
              <a:rPr lang="en-US" altLang="ja-JP" sz="1200" b="0" dirty="0">
                <a:solidFill>
                  <a:prstClr val="black"/>
                </a:solidFill>
                <a:latin typeface="+mn-ea"/>
                <a:ea typeface="+mn-ea"/>
              </a:rPr>
              <a:t>93</a:t>
            </a:r>
            <a:r>
              <a:rPr lang="ja-JP" altLang="en-US" sz="1200" b="0" dirty="0">
                <a:solidFill>
                  <a:prstClr val="black"/>
                </a:solidFill>
                <a:latin typeface="+mn-ea"/>
                <a:ea typeface="+mn-ea"/>
              </a:rPr>
              <a:t>項目となりました。</a:t>
            </a:r>
            <a:br>
              <a:rPr lang="en-US" altLang="ja-JP" sz="1200" b="0" dirty="0">
                <a:solidFill>
                  <a:prstClr val="black"/>
                </a:solidFill>
                <a:latin typeface="+mn-ea"/>
                <a:ea typeface="+mn-ea"/>
              </a:rPr>
            </a:br>
            <a:r>
              <a:rPr lang="ja-JP" altLang="en-US" sz="1200" b="0" dirty="0">
                <a:solidFill>
                  <a:prstClr val="black"/>
                </a:solidFill>
                <a:latin typeface="+mn-ea"/>
                <a:ea typeface="+mn-ea"/>
              </a:rPr>
              <a:t>　　　４つのテーマは、「組織的管理策」「人的管理策」「物理的管理策」「技術的管理策」の４つです。</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また、「属性」という考え方が新たに追加され、各管理策を、より柔軟かつさまざまな場面に採用することができるようになりました。</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属性についてはこの後触れていきます。</a:t>
            </a:r>
            <a:endParaRPr lang="en-US" altLang="ja-JP" sz="1200" b="0" dirty="0">
              <a:solidFill>
                <a:prstClr val="black"/>
              </a:solidFill>
              <a:latin typeface="+mn-ea"/>
              <a:ea typeface="+mn-ea"/>
            </a:endParaRPr>
          </a:p>
          <a:p>
            <a:pPr>
              <a:lnSpc>
                <a:spcPct val="100000"/>
              </a:lnSpc>
              <a:defRPr/>
            </a:pP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３．管理策</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管理策が</a:t>
            </a:r>
            <a:r>
              <a:rPr lang="en-US" altLang="ja-JP" sz="1200" b="0" dirty="0">
                <a:solidFill>
                  <a:prstClr val="black"/>
                </a:solidFill>
                <a:latin typeface="+mn-ea"/>
                <a:ea typeface="+mn-ea"/>
              </a:rPr>
              <a:t>114</a:t>
            </a:r>
            <a:r>
              <a:rPr lang="ja-JP" altLang="en-US" sz="1200" b="0" dirty="0">
                <a:solidFill>
                  <a:prstClr val="black"/>
                </a:solidFill>
                <a:latin typeface="+mn-ea"/>
                <a:ea typeface="+mn-ea"/>
              </a:rPr>
              <a:t>から</a:t>
            </a:r>
            <a:r>
              <a:rPr lang="en-US" altLang="ja-JP" sz="1200" b="0" dirty="0">
                <a:solidFill>
                  <a:prstClr val="black"/>
                </a:solidFill>
                <a:latin typeface="+mn-ea"/>
                <a:ea typeface="+mn-ea"/>
              </a:rPr>
              <a:t>93</a:t>
            </a:r>
            <a:r>
              <a:rPr lang="ja-JP" altLang="en-US" sz="1200" b="0" dirty="0">
                <a:solidFill>
                  <a:prstClr val="black"/>
                </a:solidFill>
                <a:latin typeface="+mn-ea"/>
                <a:ea typeface="+mn-ea"/>
              </a:rPr>
              <a:t>になった中で、新たに追加／統合／更新された管理策があります。</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新たに追加された管理策では、サイバーセキュリティや、クラウドサービスの観点で追加されたものが多くあります。</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また、統合された管理策が</a:t>
            </a:r>
            <a:r>
              <a:rPr lang="en-US" altLang="ja-JP" sz="1200" b="0" dirty="0">
                <a:solidFill>
                  <a:prstClr val="black"/>
                </a:solidFill>
                <a:latin typeface="+mn-ea"/>
                <a:ea typeface="+mn-ea"/>
              </a:rPr>
              <a:t>24</a:t>
            </a:r>
            <a:r>
              <a:rPr lang="ja-JP" altLang="en-US" sz="1200" b="0" dirty="0">
                <a:solidFill>
                  <a:prstClr val="black"/>
                </a:solidFill>
                <a:latin typeface="+mn-ea"/>
                <a:ea typeface="+mn-ea"/>
              </a:rPr>
              <a:t>、更新された管理策は</a:t>
            </a:r>
            <a:r>
              <a:rPr lang="en-US" altLang="ja-JP" sz="1200" b="0" dirty="0">
                <a:solidFill>
                  <a:prstClr val="black"/>
                </a:solidFill>
                <a:latin typeface="+mn-ea"/>
                <a:ea typeface="+mn-ea"/>
              </a:rPr>
              <a:t>58</a:t>
            </a:r>
            <a:r>
              <a:rPr lang="ja-JP" altLang="en-US" sz="1200" b="0" dirty="0">
                <a:solidFill>
                  <a:prstClr val="black"/>
                </a:solidFill>
                <a:latin typeface="+mn-ea"/>
                <a:ea typeface="+mn-ea"/>
              </a:rPr>
              <a:t>あります。</a:t>
            </a:r>
            <a:endParaRPr lang="en-US" altLang="ja-JP" sz="1200" b="0" dirty="0">
              <a:solidFill>
                <a:prstClr val="black"/>
              </a:solidFill>
              <a:latin typeface="+mn-ea"/>
              <a:ea typeface="+mn-ea"/>
            </a:endParaRPr>
          </a:p>
          <a:p>
            <a:pPr>
              <a:lnSpc>
                <a:spcPct val="100000"/>
              </a:lnSpc>
              <a:defRPr/>
            </a:pP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４．管理策導入の目的</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a:t>
            </a:r>
            <a:r>
              <a:rPr lang="en-US" altLang="ja-JP" sz="1200" b="0" dirty="0">
                <a:solidFill>
                  <a:prstClr val="black"/>
                </a:solidFill>
                <a:latin typeface="+mn-ea"/>
                <a:ea typeface="+mn-ea"/>
              </a:rPr>
              <a:t>93</a:t>
            </a:r>
            <a:r>
              <a:rPr lang="ja-JP" altLang="en-US" sz="1200" b="0" dirty="0">
                <a:solidFill>
                  <a:prstClr val="black"/>
                </a:solidFill>
                <a:latin typeface="+mn-ea"/>
                <a:ea typeface="+mn-ea"/>
              </a:rPr>
              <a:t>の管理策一つ一つに、その管理策導入の「目的」が明記されるようになりました。</a:t>
            </a: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　　　今までのはある程度まとまった形で目的が記載されていたため、その意図がわかりにくく、利用者が意図を察しないといけなかったのですが、一つ一つ書かれることで、組織が抱えるリスクに対して、その管理策が本当に必要か　を正しく議論できるようになりました。</a:t>
            </a:r>
            <a:endParaRPr lang="en-US" altLang="ja-JP" sz="1200" b="0" dirty="0">
              <a:solidFill>
                <a:prstClr val="black"/>
              </a:solidFill>
              <a:latin typeface="+mn-ea"/>
              <a:ea typeface="+mn-ea"/>
            </a:endParaRPr>
          </a:p>
          <a:p>
            <a:pPr>
              <a:lnSpc>
                <a:spcPct val="100000"/>
              </a:lnSpc>
              <a:defRPr/>
            </a:pPr>
            <a:endParaRPr lang="en-US" altLang="ja-JP" sz="1200" b="0" dirty="0">
              <a:solidFill>
                <a:prstClr val="black"/>
              </a:solidFill>
              <a:latin typeface="+mn-ea"/>
              <a:ea typeface="+mn-ea"/>
            </a:endParaRPr>
          </a:p>
          <a:p>
            <a:pPr>
              <a:lnSpc>
                <a:spcPct val="100000"/>
              </a:lnSpc>
              <a:defRPr/>
            </a:pPr>
            <a:r>
              <a:rPr lang="ja-JP" altLang="en-US" sz="1200" b="0" dirty="0">
                <a:solidFill>
                  <a:prstClr val="black"/>
                </a:solidFill>
                <a:latin typeface="+mn-ea"/>
                <a:ea typeface="+mn-ea"/>
              </a:rPr>
              <a:t>前回のテキストの提示</a:t>
            </a:r>
            <a:endParaRPr lang="en-US" altLang="ja-JP" sz="1200" b="0" dirty="0">
              <a:solidFill>
                <a:prstClr val="black"/>
              </a:solidFill>
              <a:latin typeface="+mn-ea"/>
              <a:ea typeface="+mn-ea"/>
            </a:endParaRPr>
          </a:p>
          <a:p>
            <a:pPr>
              <a:lnSpc>
                <a:spcPct val="100000"/>
              </a:lnSpc>
              <a:defRPr/>
            </a:pPr>
            <a:endParaRPr lang="en-US" altLang="ja-JP" sz="1200" b="0" dirty="0">
              <a:solidFill>
                <a:prstClr val="black"/>
              </a:solidFill>
              <a:latin typeface="+mn-ea"/>
              <a:ea typeface="+mn-ea"/>
            </a:endParaRPr>
          </a:p>
        </p:txBody>
      </p:sp>
      <p:sp>
        <p:nvSpPr>
          <p:cNvPr id="4" name="スライド番号プレースホルダー 3">
            <a:extLst>
              <a:ext uri="{FF2B5EF4-FFF2-40B4-BE49-F238E27FC236}">
                <a16:creationId xmlns:a16="http://schemas.microsoft.com/office/drawing/2014/main" id="{733037A3-A748-DEB7-7F3C-280366722195}"/>
              </a:ext>
            </a:extLst>
          </p:cNvPr>
          <p:cNvSpPr>
            <a:spLocks noGrp="1"/>
          </p:cNvSpPr>
          <p:nvPr>
            <p:ph type="sldNum" sz="quarter" idx="5"/>
          </p:nvPr>
        </p:nvSpPr>
        <p:spPr/>
        <p:txBody>
          <a:bodyPr/>
          <a:lstStyle/>
          <a:p>
            <a:fld id="{7D95702B-A176-47F2-94B3-59C819DD5A0E}" type="slidenum">
              <a:rPr kumimoji="1" lang="ja-JP" altLang="en-US" smtClean="0"/>
              <a:t>184</a:t>
            </a:fld>
            <a:endParaRPr kumimoji="1" lang="ja-JP" altLang="en-US"/>
          </a:p>
        </p:txBody>
      </p:sp>
    </p:spTree>
    <p:extLst>
      <p:ext uri="{BB962C8B-B14F-4D97-AF65-F5344CB8AC3E}">
        <p14:creationId xmlns:p14="http://schemas.microsoft.com/office/powerpoint/2010/main" val="73239099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ED2E3-F4B0-2CA8-818E-3D7D551B4B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4D4C9E-BDB9-A341-41E5-1C1E1F5AB81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C0FEDE1-170E-977D-350E-B972CC1C1E47}"/>
              </a:ext>
            </a:extLst>
          </p:cNvPr>
          <p:cNvSpPr>
            <a:spLocks noGrp="1"/>
          </p:cNvSpPr>
          <p:nvPr>
            <p:ph type="body" idx="1"/>
          </p:nvPr>
        </p:nvSpPr>
        <p:spPr/>
        <p:txBody>
          <a:bodyPr/>
          <a:lstStyle/>
          <a:p>
            <a:r>
              <a:rPr kumimoji="1" lang="ja-JP" altLang="en-US"/>
              <a:t>目標：</a:t>
            </a:r>
            <a:r>
              <a:rPr kumimoji="1" lang="en-US" altLang="ja-JP"/>
              <a:t>13:45</a:t>
            </a:r>
          </a:p>
          <a:p>
            <a:r>
              <a:rPr kumimoji="1" lang="ja-JP" altLang="en-US"/>
              <a:t>累計：</a:t>
            </a:r>
            <a:r>
              <a:rPr kumimoji="1" lang="en-US" altLang="ja-JP"/>
              <a:t>0:45</a:t>
            </a:r>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prstClr val="black"/>
                </a:solidFill>
                <a:latin typeface="+mn-ea"/>
                <a:ea typeface="+mn-ea"/>
              </a:rPr>
              <a:t>　</a:t>
            </a:r>
            <a:r>
              <a:rPr lang="en-US" altLang="ja-JP" sz="1200" b="0">
                <a:solidFill>
                  <a:prstClr val="black"/>
                </a:solidFill>
                <a:latin typeface="+mn-ea"/>
                <a:ea typeface="+mn-ea"/>
              </a:rPr>
              <a:t>ISO/IEC 27002</a:t>
            </a:r>
            <a:r>
              <a:rPr lang="ja-JP" altLang="en-US" sz="1200" b="0">
                <a:solidFill>
                  <a:prstClr val="black"/>
                </a:solidFill>
                <a:latin typeface="+mn-ea"/>
                <a:ea typeface="+mn-ea"/>
              </a:rPr>
              <a:t>の箇条</a:t>
            </a:r>
            <a:r>
              <a:rPr lang="en-US" altLang="ja-JP" sz="1200" b="0">
                <a:solidFill>
                  <a:prstClr val="black"/>
                </a:solidFill>
                <a:latin typeface="+mn-ea"/>
                <a:ea typeface="+mn-ea"/>
              </a:rPr>
              <a:t>5</a:t>
            </a:r>
            <a:r>
              <a:rPr lang="ja-JP" altLang="en-US" sz="1200" b="0">
                <a:solidFill>
                  <a:prstClr val="black"/>
                </a:solidFill>
                <a:latin typeface="+mn-ea"/>
                <a:ea typeface="+mn-ea"/>
              </a:rPr>
              <a:t>～</a:t>
            </a:r>
            <a:r>
              <a:rPr lang="en-US" altLang="ja-JP" sz="1200" b="0">
                <a:solidFill>
                  <a:prstClr val="black"/>
                </a:solidFill>
                <a:latin typeface="+mn-ea"/>
                <a:ea typeface="+mn-ea"/>
              </a:rPr>
              <a:t>8</a:t>
            </a:r>
            <a:r>
              <a:rPr lang="ja-JP" altLang="en-US" sz="1200" b="0">
                <a:solidFill>
                  <a:prstClr val="black"/>
                </a:solidFill>
                <a:latin typeface="+mn-ea"/>
                <a:ea typeface="+mn-ea"/>
              </a:rPr>
              <a:t>に示される</a:t>
            </a:r>
            <a:r>
              <a:rPr lang="en-US" altLang="ja-JP" sz="1200" b="0">
                <a:solidFill>
                  <a:prstClr val="black"/>
                </a:solidFill>
                <a:latin typeface="+mn-ea"/>
                <a:ea typeface="+mn-ea"/>
              </a:rPr>
              <a:t>4</a:t>
            </a:r>
            <a:r>
              <a:rPr lang="ja-JP" altLang="en-US" sz="1200" b="0">
                <a:solidFill>
                  <a:prstClr val="black"/>
                </a:solidFill>
                <a:latin typeface="+mn-ea"/>
                <a:ea typeface="+mn-ea"/>
              </a:rPr>
              <a:t>種の管理策での分類（組織的・人的・物理的・技術的）を、テーマと呼びます。</a:t>
            </a:r>
            <a:endParaRPr lang="en-US" altLang="ja-JP" sz="1200" b="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prstClr val="black"/>
                </a:solidFill>
                <a:latin typeface="+mn-ea"/>
                <a:ea typeface="+mn-ea"/>
              </a:rPr>
              <a:t>管理策の分類は様々な考え方がありますが、多くの組織に共通であると考えられる最低限の分類としてこの</a:t>
            </a:r>
            <a:r>
              <a:rPr lang="en-US" altLang="ja-JP" sz="1200" b="0">
                <a:solidFill>
                  <a:prstClr val="black"/>
                </a:solidFill>
                <a:latin typeface="+mn-ea"/>
                <a:ea typeface="+mn-ea"/>
              </a:rPr>
              <a:t>4</a:t>
            </a:r>
            <a:r>
              <a:rPr lang="ja-JP" altLang="en-US" sz="1200" b="0">
                <a:solidFill>
                  <a:prstClr val="black"/>
                </a:solidFill>
                <a:latin typeface="+mn-ea"/>
                <a:ea typeface="+mn-ea"/>
              </a:rPr>
              <a:t>つが採用されています。</a:t>
            </a:r>
            <a:endParaRPr lang="en-US" altLang="ja-JP" sz="1200" b="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prstClr val="black"/>
                </a:solidFill>
                <a:latin typeface="+mn-ea"/>
                <a:ea typeface="+mn-ea"/>
              </a:rPr>
              <a:t>テーマとは別の視点で、より細かに管理策を見るのに際しては、属性という機能があります。</a:t>
            </a:r>
            <a:endParaRPr lang="en-US" altLang="ja-JP" sz="1200" b="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prstClr val="black"/>
                </a:solidFill>
                <a:latin typeface="+mn-ea"/>
                <a:ea typeface="+mn-ea"/>
              </a:rPr>
              <a:t>各管理策に属性が付与されたことにより、検索性が向上し、管理策のフィルタリング、並び替え、提示がしやすくなりました。</a:t>
            </a:r>
            <a:endParaRPr lang="en-US" altLang="ja-JP" sz="1200" b="0">
              <a:solidFill>
                <a:prstClr val="black"/>
              </a:solidFill>
              <a:latin typeface="+mn-ea"/>
              <a:ea typeface="+mn-ea"/>
            </a:endParaRPr>
          </a:p>
          <a:p>
            <a:endParaRPr kumimoji="1" lang="en-US" altLang="ja-JP"/>
          </a:p>
        </p:txBody>
      </p:sp>
      <p:sp>
        <p:nvSpPr>
          <p:cNvPr id="4" name="スライド番号プレースホルダー 3">
            <a:extLst>
              <a:ext uri="{FF2B5EF4-FFF2-40B4-BE49-F238E27FC236}">
                <a16:creationId xmlns:a16="http://schemas.microsoft.com/office/drawing/2014/main" id="{76B5F770-6914-C431-1F08-54E99AD1BDC8}"/>
              </a:ext>
            </a:extLst>
          </p:cNvPr>
          <p:cNvSpPr>
            <a:spLocks noGrp="1"/>
          </p:cNvSpPr>
          <p:nvPr>
            <p:ph type="sldNum" sz="quarter" idx="5"/>
          </p:nvPr>
        </p:nvSpPr>
        <p:spPr/>
        <p:txBody>
          <a:bodyPr/>
          <a:lstStyle/>
          <a:p>
            <a:fld id="{7D95702B-A176-47F2-94B3-59C819DD5A0E}" type="slidenum">
              <a:rPr kumimoji="1" lang="ja-JP" altLang="en-US" smtClean="0"/>
              <a:t>185</a:t>
            </a:fld>
            <a:endParaRPr kumimoji="1" lang="ja-JP" altLang="en-US"/>
          </a:p>
        </p:txBody>
      </p:sp>
    </p:spTree>
    <p:extLst>
      <p:ext uri="{BB962C8B-B14F-4D97-AF65-F5344CB8AC3E}">
        <p14:creationId xmlns:p14="http://schemas.microsoft.com/office/powerpoint/2010/main" val="281025076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6891D-CCDF-14DB-AF94-6E6E0BBF50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872B86-8D03-9D85-A870-CE8A3E4CA98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5D1195B-419F-10CF-F1CC-FC24FACEA666}"/>
              </a:ext>
            </a:extLst>
          </p:cNvPr>
          <p:cNvSpPr>
            <a:spLocks noGrp="1"/>
          </p:cNvSpPr>
          <p:nvPr>
            <p:ph type="body" idx="1"/>
          </p:nvPr>
        </p:nvSpPr>
        <p:spPr/>
        <p:txBody>
          <a:bodyPr/>
          <a:lstStyle/>
          <a:p>
            <a:r>
              <a:rPr kumimoji="1" lang="ja-JP" altLang="en-US" dirty="0"/>
              <a:t>目標：</a:t>
            </a:r>
            <a:r>
              <a:rPr kumimoji="1" lang="en-US" altLang="ja-JP" dirty="0"/>
              <a:t>13:50</a:t>
            </a:r>
          </a:p>
          <a:p>
            <a:r>
              <a:rPr kumimoji="1" lang="ja-JP" altLang="en-US" dirty="0"/>
              <a:t>累計：</a:t>
            </a:r>
            <a:r>
              <a:rPr kumimoji="1" lang="en-US" altLang="ja-JP" dirty="0"/>
              <a:t>0:50</a:t>
            </a:r>
          </a:p>
          <a:p>
            <a:endParaRPr kumimoji="1" lang="en-US" altLang="ja-JP" dirty="0"/>
          </a:p>
          <a:p>
            <a:r>
              <a:rPr lang="ja-JP" altLang="en-US" b="0" i="0" dirty="0">
                <a:solidFill>
                  <a:srgbClr val="333333"/>
                </a:solidFill>
                <a:effectLst/>
                <a:latin typeface="游ゴシック体"/>
              </a:rPr>
              <a:t>「属性」とは「コントロールの観点」と捉えていただくとわかりやすいかもしれません。</a:t>
            </a:r>
            <a:endParaRPr lang="en-US" altLang="ja-JP" b="0" i="0" dirty="0">
              <a:solidFill>
                <a:srgbClr val="333333"/>
              </a:solidFill>
              <a:effectLst/>
              <a:latin typeface="游ゴシック体"/>
            </a:endParaRPr>
          </a:p>
          <a:p>
            <a:r>
              <a:rPr lang="ja-JP" altLang="en-US" b="0" i="0" dirty="0">
                <a:solidFill>
                  <a:srgbClr val="333333"/>
                </a:solidFill>
                <a:effectLst/>
                <a:latin typeface="游ゴシック体"/>
              </a:rPr>
              <a:t>この「属性」という考え方は、他の組織や団体が発行するガイドライン等との親和性を高める効果も期待できます。</a:t>
            </a:r>
            <a:endParaRPr lang="en-US" altLang="ja-JP" b="0" i="0" dirty="0">
              <a:solidFill>
                <a:srgbClr val="333333"/>
              </a:solidFill>
              <a:effectLst/>
              <a:latin typeface="游ゴシック体"/>
            </a:endParaRPr>
          </a:p>
          <a:p>
            <a:r>
              <a:rPr lang="ja-JP" altLang="en-US" b="0" i="0" dirty="0">
                <a:solidFill>
                  <a:srgbClr val="333333"/>
                </a:solidFill>
                <a:effectLst/>
                <a:latin typeface="游ゴシック体"/>
              </a:rPr>
              <a:t>具体的にはたとえば、「属性」の</a:t>
            </a:r>
            <a:r>
              <a:rPr lang="en-US" altLang="ja-JP" b="0" i="0" dirty="0">
                <a:solidFill>
                  <a:srgbClr val="333333"/>
                </a:solidFill>
                <a:effectLst/>
                <a:latin typeface="游ゴシック体"/>
              </a:rPr>
              <a:t>1</a:t>
            </a:r>
            <a:r>
              <a:rPr lang="ja-JP" altLang="en-US" b="0" i="0" dirty="0">
                <a:solidFill>
                  <a:srgbClr val="333333"/>
                </a:solidFill>
                <a:effectLst/>
                <a:latin typeface="游ゴシック体"/>
              </a:rPr>
              <a:t>つである「サイバーセキュリティ概念」では「特定、防御、検知、対応、復旧」という観点が示されていますが、これは、前回のセミナーでお伝えした、米国国立標準研究所（</a:t>
            </a:r>
            <a:r>
              <a:rPr lang="en-US" altLang="ja-JP" b="0" i="0" dirty="0">
                <a:solidFill>
                  <a:srgbClr val="333333"/>
                </a:solidFill>
                <a:effectLst/>
                <a:latin typeface="游ゴシック体"/>
              </a:rPr>
              <a:t>NIST</a:t>
            </a:r>
            <a:r>
              <a:rPr lang="ja-JP" altLang="en-US" b="0" i="0" dirty="0">
                <a:solidFill>
                  <a:srgbClr val="333333"/>
                </a:solidFill>
                <a:effectLst/>
                <a:latin typeface="游ゴシック体"/>
              </a:rPr>
              <a:t>）が発行している</a:t>
            </a:r>
            <a:r>
              <a:rPr lang="en-US" altLang="ja-JP" b="0" i="0" dirty="0">
                <a:solidFill>
                  <a:srgbClr val="333333"/>
                </a:solidFill>
                <a:effectLst/>
                <a:latin typeface="游ゴシック体"/>
              </a:rPr>
              <a:t>CSF</a:t>
            </a:r>
            <a:r>
              <a:rPr lang="ja-JP" altLang="en-US" b="0" i="0" dirty="0">
                <a:solidFill>
                  <a:srgbClr val="333333"/>
                </a:solidFill>
                <a:effectLst/>
                <a:latin typeface="游ゴシック体"/>
              </a:rPr>
              <a:t>（サイバーセキュリティフレームワーク）で採用されているものです。</a:t>
            </a:r>
            <a:endParaRPr lang="en-US" altLang="ja-JP" b="0" i="0" dirty="0">
              <a:solidFill>
                <a:srgbClr val="333333"/>
              </a:solidFill>
              <a:effectLst/>
              <a:latin typeface="游ゴシック体"/>
            </a:endParaRPr>
          </a:p>
          <a:p>
            <a:endParaRPr kumimoji="1" lang="en-US" altLang="ja-JP" b="0" i="0" dirty="0">
              <a:solidFill>
                <a:srgbClr val="333333"/>
              </a:solidFill>
              <a:effectLst/>
              <a:latin typeface="游ゴシック体"/>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i="0" dirty="0">
                <a:solidFill>
                  <a:srgbClr val="474D57"/>
                </a:solidFill>
                <a:effectLst/>
                <a:latin typeface="Noto Sans" panose="020B0502040204020203" pitchFamily="34" charset="0"/>
              </a:rPr>
              <a:t>管理策タイプ</a:t>
            </a:r>
            <a:r>
              <a:rPr lang="ja-JP" altLang="en-US" b="0" i="0" dirty="0">
                <a:solidFill>
                  <a:srgbClr val="474D57"/>
                </a:solidFill>
                <a:effectLst/>
                <a:latin typeface="Noto Sans" panose="020B0502040204020203" pitchFamily="34" charset="0"/>
              </a:rPr>
              <a:t>は、管理策が情報セキュリティインシデントの発生に関連するリスクをいつ、どのように変化させるかという観点から管理策を見るための属性です。</a:t>
            </a:r>
          </a:p>
          <a:p>
            <a:endParaRPr kumimoji="1" lang="en-US" altLang="ja-JP" b="0" i="0" dirty="0">
              <a:solidFill>
                <a:srgbClr val="333333"/>
              </a:solidFill>
              <a:effectLst/>
              <a:latin typeface="游ゴシック体"/>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474D57"/>
                </a:solidFill>
                <a:effectLst/>
                <a:latin typeface="Noto Sans" panose="020B0502040504020204" pitchFamily="34" charset="0"/>
              </a:rPr>
              <a:t>情報</a:t>
            </a:r>
            <a:r>
              <a:rPr lang="ja-JP" altLang="en-US" b="1" i="0" dirty="0">
                <a:solidFill>
                  <a:srgbClr val="474D57"/>
                </a:solidFill>
                <a:effectLst/>
                <a:latin typeface="Noto Sans" panose="020B0502040504020204" pitchFamily="34" charset="0"/>
              </a:rPr>
              <a:t>セキュリティ</a:t>
            </a:r>
            <a:r>
              <a:rPr lang="ja-JP" altLang="en-US" b="0" i="0" dirty="0">
                <a:solidFill>
                  <a:srgbClr val="474D57"/>
                </a:solidFill>
                <a:effectLst/>
                <a:latin typeface="Noto Sans" panose="020B0502040504020204" pitchFamily="34" charset="0"/>
              </a:rPr>
              <a:t>特性は、情報セキュリティの</a:t>
            </a:r>
            <a:r>
              <a:rPr lang="en-US" altLang="ja-JP" b="0" i="0" dirty="0">
                <a:solidFill>
                  <a:srgbClr val="474D57"/>
                </a:solidFill>
                <a:effectLst/>
                <a:latin typeface="Noto Sans" panose="020B0502040504020204" pitchFamily="34" charset="0"/>
              </a:rPr>
              <a:t>3</a:t>
            </a:r>
            <a:r>
              <a:rPr lang="ja-JP" altLang="en-US" b="0" i="0" dirty="0">
                <a:solidFill>
                  <a:srgbClr val="474D57"/>
                </a:solidFill>
                <a:effectLst/>
                <a:latin typeface="Noto Sans" panose="020B0502040504020204" pitchFamily="34" charset="0"/>
              </a:rPr>
              <a:t>大要素。</a:t>
            </a:r>
            <a:endParaRPr lang="en-US" altLang="ja-JP" b="0" i="0" dirty="0">
              <a:solidFill>
                <a:srgbClr val="474D57"/>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474D57"/>
                </a:solidFill>
                <a:effectLst/>
                <a:latin typeface="Noto Sans" panose="020B0502040504020204" pitchFamily="34" charset="0"/>
              </a:rPr>
              <a:t>　機密性　情報が正当な権限を持つ人だけがアクセスでき、不正なアクセスや漏えいから守られるべきである。という概念。</a:t>
            </a:r>
            <a:endParaRPr lang="en-US" altLang="ja-JP" b="0" i="0" dirty="0">
              <a:solidFill>
                <a:srgbClr val="474D57"/>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474D57"/>
                </a:solidFill>
                <a:effectLst/>
                <a:latin typeface="Noto Sans" panose="020B0502040504020204" pitchFamily="34" charset="0"/>
              </a:rPr>
              <a:t>　完全性　情報やシステムが正確で信頼できる状態であり、不正または許可されない手段による改ざんから守られるべきである。という概念。</a:t>
            </a:r>
            <a:endParaRPr lang="en-US" altLang="ja-JP" b="0" i="0" dirty="0">
              <a:solidFill>
                <a:srgbClr val="474D57"/>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474D57"/>
                </a:solidFill>
                <a:effectLst/>
                <a:latin typeface="Noto Sans" panose="020B0502040504020204" pitchFamily="34" charset="0"/>
              </a:rPr>
              <a:t>　可用性　情報が必要な時に許可された利用者に対して適切で迅速にアクセス可能であるべき。という概念。</a:t>
            </a:r>
          </a:p>
          <a:p>
            <a:endParaRPr kumimoji="1" lang="en-US" altLang="ja-JP" b="0" i="0" dirty="0">
              <a:solidFill>
                <a:srgbClr val="333333"/>
              </a:solidFill>
              <a:effectLst/>
              <a:latin typeface="游ゴシック体"/>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i="0" dirty="0">
                <a:solidFill>
                  <a:srgbClr val="474D57"/>
                </a:solidFill>
                <a:effectLst/>
                <a:latin typeface="Noto Sans" panose="020B0502040504020204" pitchFamily="34" charset="0"/>
              </a:rPr>
              <a:t>サイバーセキュリティの概念は</a:t>
            </a:r>
            <a:r>
              <a:rPr lang="ja-JP" altLang="en-US" b="0" i="0" dirty="0">
                <a:solidFill>
                  <a:srgbClr val="474D57"/>
                </a:solidFill>
                <a:effectLst/>
                <a:latin typeface="Noto Sans" panose="020B0502040504020204" pitchFamily="34" charset="0"/>
              </a:rPr>
              <a:t>、サイバーセキュリティフレームワークのマッピングする観点。（</a:t>
            </a:r>
            <a:r>
              <a:rPr lang="en-US" altLang="ja-JP" b="0" i="0" dirty="0">
                <a:solidFill>
                  <a:srgbClr val="474D57"/>
                </a:solidFill>
                <a:effectLst/>
                <a:latin typeface="Noto Sans" panose="020B0502040504020204" pitchFamily="34" charset="0"/>
              </a:rPr>
              <a:t>ISO/IEC TS 27110</a:t>
            </a:r>
            <a:r>
              <a:rPr lang="ja-JP" altLang="en-US" b="0" i="0" dirty="0">
                <a:solidFill>
                  <a:srgbClr val="474D57"/>
                </a:solidFill>
                <a:effectLst/>
                <a:latin typeface="Noto Sans" panose="020B0502040504020204" pitchFamily="34" charset="0"/>
              </a:rPr>
              <a:t>に記載されている）</a:t>
            </a:r>
            <a:endParaRPr lang="en-US" altLang="ja-JP" b="0" i="0" dirty="0">
              <a:solidFill>
                <a:srgbClr val="474D57"/>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474D57"/>
                </a:solidFill>
                <a:effectLst/>
                <a:latin typeface="Noto Sans" panose="020B0502040504020204" pitchFamily="34" charset="0"/>
              </a:rPr>
              <a:t>　識別　組織が存在するリスクを理解し、その影響を評価する</a:t>
            </a:r>
            <a:endParaRPr lang="en-US" altLang="ja-JP" b="0" i="0" dirty="0">
              <a:solidFill>
                <a:srgbClr val="474D57"/>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474D57"/>
                </a:solidFill>
                <a:effectLst/>
                <a:latin typeface="Noto Sans" panose="020B0502040504020204" pitchFamily="34" charset="0"/>
              </a:rPr>
              <a:t>　防御　識別されたリスクから資産を守るための戦略とソリューションの構築</a:t>
            </a:r>
            <a:endParaRPr lang="en-US" altLang="ja-JP" b="0" i="0" dirty="0">
              <a:solidFill>
                <a:srgbClr val="474D57"/>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474D57"/>
                </a:solidFill>
                <a:effectLst/>
                <a:latin typeface="Noto Sans" panose="020B0502040504020204" pitchFamily="34" charset="0"/>
              </a:rPr>
              <a:t>　検知　サイバーセキュリティインシデントや違反が発生したときに、これを速やかに検知する仕組みのこと</a:t>
            </a:r>
            <a:endParaRPr lang="en-US" altLang="ja-JP" b="0" i="0" dirty="0">
              <a:solidFill>
                <a:srgbClr val="474D57"/>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474D57"/>
                </a:solidFill>
                <a:effectLst/>
                <a:latin typeface="Noto Sans" panose="020B0502040504020204" pitchFamily="34" charset="0"/>
              </a:rPr>
              <a:t>　対応　検知されたインシデントにどのように対応するかのプロセスを定義します。</a:t>
            </a:r>
            <a:endParaRPr lang="en-US" altLang="ja-JP" b="0" i="0" dirty="0">
              <a:solidFill>
                <a:srgbClr val="474D57"/>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dirty="0">
                <a:solidFill>
                  <a:srgbClr val="474D57"/>
                </a:solidFill>
                <a:effectLst/>
                <a:latin typeface="Noto Sans" panose="020B0502040504020204" pitchFamily="34" charset="0"/>
              </a:rPr>
              <a:t>　復旧　インシデント後、組織が通常の業務運営に戻るプロセスのこと</a:t>
            </a:r>
          </a:p>
          <a:p>
            <a:endParaRPr kumimoji="1" lang="en-US" altLang="ja-JP" b="0" i="0" dirty="0">
              <a:solidFill>
                <a:srgbClr val="333333"/>
              </a:solidFill>
              <a:effectLst/>
              <a:latin typeface="游ゴシック体"/>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i="0" dirty="0">
                <a:solidFill>
                  <a:srgbClr val="474D57"/>
                </a:solidFill>
                <a:effectLst/>
                <a:latin typeface="Noto Sans" panose="020B0502040504020204" pitchFamily="34" charset="0"/>
              </a:rPr>
              <a:t>運用能力とは</a:t>
            </a:r>
            <a:r>
              <a:rPr lang="ja-JP" altLang="en-US" b="0" i="0" dirty="0">
                <a:solidFill>
                  <a:srgbClr val="474D57"/>
                </a:solidFill>
                <a:effectLst/>
                <a:latin typeface="Noto Sans" panose="020B0502040504020204" pitchFamily="34" charset="0"/>
              </a:rPr>
              <a:t>、組織がそのミッションやビジネス目線を達成するために実行する必要があるアクティビティやタスクを指します。。</a:t>
            </a:r>
          </a:p>
          <a:p>
            <a:endParaRPr kumimoji="1" lang="en-US" altLang="ja-JP" b="0" i="0" dirty="0">
              <a:solidFill>
                <a:srgbClr val="333333"/>
              </a:solidFill>
              <a:effectLst/>
              <a:latin typeface="游ゴシック体"/>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i="0" dirty="0">
                <a:solidFill>
                  <a:srgbClr val="474D57"/>
                </a:solidFill>
                <a:effectLst/>
                <a:latin typeface="Noto Sans" panose="020B0502040504020204" pitchFamily="34" charset="0"/>
              </a:rPr>
              <a:t>セキュリティドメイン</a:t>
            </a:r>
            <a:r>
              <a:rPr lang="ja-JP" altLang="en-US" b="0" i="0" dirty="0">
                <a:solidFill>
                  <a:srgbClr val="474D57"/>
                </a:solidFill>
                <a:effectLst/>
                <a:latin typeface="Noto Sans" panose="020B0502040504020204" pitchFamily="34" charset="0"/>
              </a:rPr>
              <a:t>は、</a:t>
            </a:r>
            <a:r>
              <a:rPr lang="ja-JP" altLang="en-US" b="0" i="0" dirty="0">
                <a:solidFill>
                  <a:srgbClr val="374151"/>
                </a:solidFill>
                <a:effectLst/>
                <a:latin typeface="Söhne"/>
              </a:rPr>
              <a:t>特定のセキュリティポリシーや管理策によって保護される領域やエリアを指します</a:t>
            </a:r>
            <a:r>
              <a:rPr lang="ja-JP" altLang="en-US" b="0" i="0" dirty="0">
                <a:solidFill>
                  <a:srgbClr val="474D57"/>
                </a:solidFill>
                <a:effectLst/>
                <a:latin typeface="Noto Sans" panose="020B0502040504020204" pitchFamily="34" charset="0"/>
              </a:rPr>
              <a:t>。</a:t>
            </a:r>
          </a:p>
          <a:p>
            <a:endParaRPr kumimoji="1" lang="en-US" altLang="ja-JP" b="0" i="0" dirty="0">
              <a:solidFill>
                <a:srgbClr val="333333"/>
              </a:solidFill>
              <a:effectLst/>
              <a:latin typeface="游ゴシック体"/>
            </a:endParaRPr>
          </a:p>
          <a:p>
            <a:endParaRPr kumimoji="1" lang="en-US" altLang="ja-JP" dirty="0"/>
          </a:p>
        </p:txBody>
      </p:sp>
      <p:sp>
        <p:nvSpPr>
          <p:cNvPr id="4" name="スライド番号プレースホルダー 3">
            <a:extLst>
              <a:ext uri="{FF2B5EF4-FFF2-40B4-BE49-F238E27FC236}">
                <a16:creationId xmlns:a16="http://schemas.microsoft.com/office/drawing/2014/main" id="{6E3D8DE6-0930-906B-AC36-B2FEAC2F8AE3}"/>
              </a:ext>
            </a:extLst>
          </p:cNvPr>
          <p:cNvSpPr>
            <a:spLocks noGrp="1"/>
          </p:cNvSpPr>
          <p:nvPr>
            <p:ph type="sldNum" sz="quarter" idx="5"/>
          </p:nvPr>
        </p:nvSpPr>
        <p:spPr/>
        <p:txBody>
          <a:bodyPr/>
          <a:lstStyle/>
          <a:p>
            <a:fld id="{7D95702B-A176-47F2-94B3-59C819DD5A0E}" type="slidenum">
              <a:rPr kumimoji="1" lang="ja-JP" altLang="en-US" smtClean="0"/>
              <a:t>186</a:t>
            </a:fld>
            <a:endParaRPr kumimoji="1" lang="ja-JP" altLang="en-US"/>
          </a:p>
        </p:txBody>
      </p:sp>
    </p:spTree>
    <p:extLst>
      <p:ext uri="{BB962C8B-B14F-4D97-AF65-F5344CB8AC3E}">
        <p14:creationId xmlns:p14="http://schemas.microsoft.com/office/powerpoint/2010/main" val="156536498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F7EE9-60A5-2363-3795-E0393673A0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DBDC0A-36DD-D06C-0717-9F06C85076A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679C29A-C907-A41C-EB41-4DBDDBC4EBF3}"/>
              </a:ext>
            </a:extLst>
          </p:cNvPr>
          <p:cNvSpPr>
            <a:spLocks noGrp="1"/>
          </p:cNvSpPr>
          <p:nvPr>
            <p:ph type="body" idx="1"/>
          </p:nvPr>
        </p:nvSpPr>
        <p:spPr/>
        <p:txBody>
          <a:bodyPr/>
          <a:lstStyle/>
          <a:p>
            <a:r>
              <a:rPr kumimoji="1" lang="ja-JP" altLang="en-US"/>
              <a:t>目標：</a:t>
            </a:r>
            <a:r>
              <a:rPr kumimoji="1" lang="en-US" altLang="ja-JP"/>
              <a:t>13:53</a:t>
            </a:r>
          </a:p>
          <a:p>
            <a:r>
              <a:rPr kumimoji="1" lang="ja-JP" altLang="en-US"/>
              <a:t>累計：</a:t>
            </a:r>
            <a:r>
              <a:rPr kumimoji="1" lang="en-US" altLang="ja-JP"/>
              <a:t>0:53</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9F920689-F802-4CC1-4522-60CC00D35C6B}"/>
              </a:ext>
            </a:extLst>
          </p:cNvPr>
          <p:cNvSpPr>
            <a:spLocks noGrp="1"/>
          </p:cNvSpPr>
          <p:nvPr>
            <p:ph type="sldNum" sz="quarter" idx="5"/>
          </p:nvPr>
        </p:nvSpPr>
        <p:spPr/>
        <p:txBody>
          <a:bodyPr/>
          <a:lstStyle/>
          <a:p>
            <a:fld id="{7D95702B-A176-47F2-94B3-59C819DD5A0E}" type="slidenum">
              <a:rPr kumimoji="1" lang="ja-JP" altLang="en-US" smtClean="0"/>
              <a:t>187</a:t>
            </a:fld>
            <a:endParaRPr kumimoji="1" lang="ja-JP" altLang="en-US"/>
          </a:p>
        </p:txBody>
      </p:sp>
    </p:spTree>
    <p:extLst>
      <p:ext uri="{BB962C8B-B14F-4D97-AF65-F5344CB8AC3E}">
        <p14:creationId xmlns:p14="http://schemas.microsoft.com/office/powerpoint/2010/main" val="44587605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2098E-0DFA-17AE-6A84-0613734EC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C24D6A-A33B-7BF4-4762-EFA74B7FDC8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EB5E9F6-D1F8-31AB-174F-B3677D0AE6C1}"/>
              </a:ext>
            </a:extLst>
          </p:cNvPr>
          <p:cNvSpPr>
            <a:spLocks noGrp="1"/>
          </p:cNvSpPr>
          <p:nvPr>
            <p:ph type="body" idx="1"/>
          </p:nvPr>
        </p:nvSpPr>
        <p:spPr/>
        <p:txBody>
          <a:bodyPr/>
          <a:lstStyle/>
          <a:p>
            <a:r>
              <a:rPr kumimoji="1" lang="ja-JP" altLang="en-US"/>
              <a:t>目標：</a:t>
            </a:r>
            <a:r>
              <a:rPr kumimoji="1" lang="en-US" altLang="ja-JP"/>
              <a:t>13:56</a:t>
            </a:r>
          </a:p>
          <a:p>
            <a:r>
              <a:rPr kumimoji="1" lang="ja-JP" altLang="en-US"/>
              <a:t>累計：</a:t>
            </a:r>
            <a:r>
              <a:rPr kumimoji="1" lang="en-US" altLang="ja-JP"/>
              <a:t>0:56</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20DB4631-7313-6EBB-4D7D-A936813E2BF3}"/>
              </a:ext>
            </a:extLst>
          </p:cNvPr>
          <p:cNvSpPr>
            <a:spLocks noGrp="1"/>
          </p:cNvSpPr>
          <p:nvPr>
            <p:ph type="sldNum" sz="quarter" idx="5"/>
          </p:nvPr>
        </p:nvSpPr>
        <p:spPr/>
        <p:txBody>
          <a:bodyPr/>
          <a:lstStyle/>
          <a:p>
            <a:fld id="{7D95702B-A176-47F2-94B3-59C819DD5A0E}" type="slidenum">
              <a:rPr kumimoji="1" lang="ja-JP" altLang="en-US" smtClean="0"/>
              <a:t>188</a:t>
            </a:fld>
            <a:endParaRPr kumimoji="1" lang="ja-JP" altLang="en-US"/>
          </a:p>
        </p:txBody>
      </p:sp>
    </p:spTree>
    <p:extLst>
      <p:ext uri="{BB962C8B-B14F-4D97-AF65-F5344CB8AC3E}">
        <p14:creationId xmlns:p14="http://schemas.microsoft.com/office/powerpoint/2010/main" val="94125345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D138E-1F26-D922-C5A3-D001C8F0283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476A5E5-6240-FE96-9340-F69C3DB3297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ABAACA6-FAE7-8BD8-8239-EF202B7714B1}"/>
              </a:ext>
            </a:extLst>
          </p:cNvPr>
          <p:cNvSpPr>
            <a:spLocks noGrp="1"/>
          </p:cNvSpPr>
          <p:nvPr>
            <p:ph type="body" idx="1"/>
          </p:nvPr>
        </p:nvSpPr>
        <p:spPr/>
        <p:txBody>
          <a:bodyPr/>
          <a:lstStyle/>
          <a:p>
            <a:r>
              <a:rPr kumimoji="1" lang="ja-JP" altLang="en-US"/>
              <a:t>目標：</a:t>
            </a:r>
            <a:r>
              <a:rPr kumimoji="1" lang="en-US" altLang="ja-JP"/>
              <a:t>13:59</a:t>
            </a:r>
          </a:p>
          <a:p>
            <a:r>
              <a:rPr kumimoji="1" lang="ja-JP" altLang="en-US"/>
              <a:t>累計：</a:t>
            </a:r>
            <a:r>
              <a:rPr kumimoji="1" lang="en-US" altLang="ja-JP"/>
              <a:t>0:59</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8E47527F-13B0-94D9-E879-B887858045FA}"/>
              </a:ext>
            </a:extLst>
          </p:cNvPr>
          <p:cNvSpPr>
            <a:spLocks noGrp="1"/>
          </p:cNvSpPr>
          <p:nvPr>
            <p:ph type="sldNum" sz="quarter" idx="5"/>
          </p:nvPr>
        </p:nvSpPr>
        <p:spPr/>
        <p:txBody>
          <a:bodyPr/>
          <a:lstStyle/>
          <a:p>
            <a:fld id="{7D95702B-A176-47F2-94B3-59C819DD5A0E}" type="slidenum">
              <a:rPr kumimoji="1" lang="ja-JP" altLang="en-US" smtClean="0"/>
              <a:t>189</a:t>
            </a:fld>
            <a:endParaRPr kumimoji="1" lang="ja-JP" altLang="en-US"/>
          </a:p>
        </p:txBody>
      </p:sp>
    </p:spTree>
    <p:extLst>
      <p:ext uri="{BB962C8B-B14F-4D97-AF65-F5344CB8AC3E}">
        <p14:creationId xmlns:p14="http://schemas.microsoft.com/office/powerpoint/2010/main" val="282096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14:05</a:t>
            </a:r>
          </a:p>
          <a:p>
            <a:r>
              <a:rPr kumimoji="1" lang="ja-JP" altLang="en-US" dirty="0"/>
              <a:t>累積時間：</a:t>
            </a:r>
            <a:r>
              <a:rPr kumimoji="1" lang="en-US" altLang="ja-JP" dirty="0"/>
              <a:t>01:05</a:t>
            </a:r>
          </a:p>
          <a:p>
            <a:endParaRPr kumimoji="1" lang="en-US" altLang="ja-JP" dirty="0"/>
          </a:p>
          <a:p>
            <a:r>
              <a:rPr kumimoji="1" lang="en-US" altLang="ja-JP" dirty="0"/>
              <a:t>VPN</a:t>
            </a:r>
            <a:r>
              <a:rPr kumimoji="1" lang="ja-JP" altLang="en-US" dirty="0"/>
              <a:t>方式</a:t>
            </a:r>
            <a:endParaRPr kumimoji="1" lang="en-US" altLang="ja-JP" dirty="0"/>
          </a:p>
          <a:p>
            <a:r>
              <a:rPr kumimoji="1" lang="en-US" altLang="ja-JP" dirty="0"/>
              <a:t>VPN</a:t>
            </a:r>
            <a:r>
              <a:rPr kumimoji="1" lang="ja-JP" altLang="en-US" dirty="0"/>
              <a:t>を使って会社に接続するため、会社のサーバや</a:t>
            </a:r>
            <a:r>
              <a:rPr kumimoji="1" lang="en-US" altLang="ja-JP" dirty="0"/>
              <a:t>NAS</a:t>
            </a:r>
            <a:r>
              <a:rPr kumimoji="1" lang="ja-JP" altLang="en-US" dirty="0"/>
              <a:t>に保管されているすべての電子ファイルが利用可能</a:t>
            </a:r>
            <a:endParaRPr kumimoji="1" lang="en-US" altLang="ja-JP" dirty="0"/>
          </a:p>
          <a:p>
            <a:endParaRPr kumimoji="1" lang="en-US" altLang="ja-JP" dirty="0"/>
          </a:p>
          <a:p>
            <a:r>
              <a:rPr kumimoji="1" lang="en-US" altLang="ja-JP" dirty="0"/>
              <a:t>VPN</a:t>
            </a:r>
            <a:r>
              <a:rPr kumimoji="1" lang="ja-JP" altLang="en-US" dirty="0"/>
              <a:t>の接続方式には大きく</a:t>
            </a:r>
            <a:r>
              <a:rPr kumimoji="1" lang="en-US" altLang="ja-JP" dirty="0"/>
              <a:t>2</a:t>
            </a:r>
            <a:r>
              <a:rPr kumimoji="1" lang="ja-JP" altLang="en-US" dirty="0"/>
              <a:t>種類あります。</a:t>
            </a:r>
            <a:endParaRPr kumimoji="1" lang="en-US" altLang="ja-JP" dirty="0"/>
          </a:p>
          <a:p>
            <a:r>
              <a:rPr kumimoji="1" lang="ja-JP" altLang="en-US" dirty="0"/>
              <a:t>スプリットトンネリング方式と、フルトンネリング方式</a:t>
            </a:r>
            <a:endParaRPr kumimoji="1" lang="en-US" altLang="ja-JP" dirty="0"/>
          </a:p>
          <a:p>
            <a:r>
              <a:rPr kumimoji="1" lang="ja-JP" altLang="en-US" dirty="0"/>
              <a:t>スプリットトンネリング方式とは、特定の宛先のみ</a:t>
            </a:r>
            <a:r>
              <a:rPr kumimoji="1" lang="en-US" altLang="ja-JP" dirty="0"/>
              <a:t>PC</a:t>
            </a:r>
            <a:r>
              <a:rPr kumimoji="1" lang="ja-JP" altLang="en-US" dirty="0"/>
              <a:t>の</a:t>
            </a:r>
            <a:r>
              <a:rPr kumimoji="1" lang="en-US" altLang="ja-JP" dirty="0"/>
              <a:t>VPN</a:t>
            </a:r>
            <a:r>
              <a:rPr kumimoji="1" lang="ja-JP" altLang="en-US" dirty="0"/>
              <a:t>回線を利用し、それ以外は直接接続します。</a:t>
            </a:r>
            <a:endParaRPr kumimoji="1" lang="en-US" altLang="ja-JP" dirty="0"/>
          </a:p>
          <a:p>
            <a:r>
              <a:rPr kumimoji="1" lang="ja-JP" altLang="en-US" dirty="0"/>
              <a:t>もう一つ、フルトンネリング方式というのがあり、すべての通信を</a:t>
            </a:r>
            <a:r>
              <a:rPr kumimoji="1" lang="en-US" altLang="ja-JP" dirty="0"/>
              <a:t>VPN</a:t>
            </a:r>
            <a:r>
              <a:rPr kumimoji="1" lang="ja-JP" altLang="en-US" dirty="0"/>
              <a:t>回線を使用する。というもの。</a:t>
            </a:r>
            <a:endParaRPr kumimoji="1" lang="en-US" altLang="ja-JP" dirty="0"/>
          </a:p>
          <a:p>
            <a:endParaRPr kumimoji="1" lang="en-US" altLang="ja-JP" dirty="0"/>
          </a:p>
          <a:p>
            <a:r>
              <a:rPr kumimoji="1" lang="ja-JP" altLang="en-US" dirty="0"/>
              <a:t>フルトンネリング方式の場合、クラウドへのアクセスも会社経由となります。</a:t>
            </a:r>
            <a:endParaRPr kumimoji="1" lang="en-US" altLang="ja-JP" dirty="0"/>
          </a:p>
          <a:p>
            <a:r>
              <a:rPr kumimoji="1" lang="en-US" altLang="ja-JP" dirty="0"/>
              <a:t>UTM</a:t>
            </a:r>
            <a:r>
              <a:rPr kumimoji="1" lang="ja-JP" altLang="en-US" dirty="0"/>
              <a:t>を導入されている場合、フルトンネリング方式での接続であれば、すべての通信がすべて</a:t>
            </a:r>
            <a:r>
              <a:rPr kumimoji="1" lang="en-US" altLang="ja-JP" dirty="0"/>
              <a:t>UTM</a:t>
            </a:r>
            <a:r>
              <a:rPr kumimoji="1" lang="ja-JP" altLang="en-US" dirty="0"/>
              <a:t>を経由することになるため、セキュアです。</a:t>
            </a:r>
            <a:endParaRPr kumimoji="1" lang="en-US" altLang="ja-JP" dirty="0"/>
          </a:p>
          <a:p>
            <a:endParaRPr kumimoji="1" lang="en-US" altLang="ja-JP" dirty="0"/>
          </a:p>
          <a:p>
            <a:endParaRPr kumimoji="1" lang="en-US" altLang="ja-JP" dirty="0"/>
          </a:p>
          <a:p>
            <a:r>
              <a:rPr kumimoji="1" lang="ja-JP" altLang="en-US" dirty="0"/>
              <a:t>リモートデスクトップ方式</a:t>
            </a:r>
            <a:endParaRPr kumimoji="1" lang="en-US" altLang="ja-JP" dirty="0"/>
          </a:p>
          <a:p>
            <a:r>
              <a:rPr kumimoji="1" lang="ja-JP" altLang="en-US" dirty="0"/>
              <a:t>ここで紹介するリモートデスクトップ方式は、</a:t>
            </a:r>
            <a:r>
              <a:rPr kumimoji="1" lang="en-US" altLang="ja-JP" dirty="0"/>
              <a:t>VPN</a:t>
            </a:r>
            <a:r>
              <a:rPr kumimoji="1" lang="ja-JP" altLang="en-US" dirty="0"/>
              <a:t>で接続と合わせ技でのやり方になります。</a:t>
            </a:r>
            <a:endParaRPr kumimoji="1" lang="en-US" altLang="ja-JP" dirty="0"/>
          </a:p>
          <a:p>
            <a:r>
              <a:rPr kumimoji="1" lang="ja-JP" altLang="en-US" dirty="0"/>
              <a:t>会社に</a:t>
            </a:r>
            <a:r>
              <a:rPr kumimoji="1" lang="en-US" altLang="ja-JP" dirty="0" err="1"/>
              <a:t>WindowsPC</a:t>
            </a:r>
            <a:r>
              <a:rPr kumimoji="1" lang="ja-JP" altLang="en-US" dirty="0"/>
              <a:t>を</a:t>
            </a:r>
            <a:r>
              <a:rPr kumimoji="1" lang="en-US" altLang="ja-JP" dirty="0"/>
              <a:t>1</a:t>
            </a:r>
            <a:r>
              <a:rPr kumimoji="1" lang="ja-JP" altLang="en-US" dirty="0"/>
              <a:t>台おいて、その</a:t>
            </a:r>
            <a:r>
              <a:rPr kumimoji="1" lang="en-US" altLang="ja-JP" dirty="0"/>
              <a:t>PC</a:t>
            </a:r>
            <a:r>
              <a:rPr kumimoji="1" lang="ja-JP" altLang="en-US" dirty="0"/>
              <a:t>にリモートデスクトップで接続し、操作する。というもの。</a:t>
            </a:r>
            <a:endParaRPr kumimoji="1" lang="en-US" altLang="ja-JP" dirty="0"/>
          </a:p>
          <a:p>
            <a:r>
              <a:rPr kumimoji="1" lang="ja-JP" altLang="en-US" dirty="0"/>
              <a:t>ネットワークとしては</a:t>
            </a:r>
            <a:r>
              <a:rPr kumimoji="1" lang="en-US" altLang="ja-JP" dirty="0"/>
              <a:t>VPN</a:t>
            </a:r>
            <a:r>
              <a:rPr kumimoji="1" lang="ja-JP" altLang="en-US" dirty="0"/>
              <a:t>で接続することが前提です。</a:t>
            </a:r>
            <a:endParaRPr kumimoji="1" lang="en-US" altLang="ja-JP" dirty="0"/>
          </a:p>
          <a:p>
            <a:r>
              <a:rPr kumimoji="1" lang="ja-JP" altLang="en-US" dirty="0"/>
              <a:t>リモートデスクトップで接続したときにネットワーク上を流れるデータは、画面情報とキーボード、マウスの操作情報だけとなる。</a:t>
            </a:r>
            <a:endParaRPr kumimoji="1" lang="en-US" altLang="ja-JP" dirty="0"/>
          </a:p>
          <a:p>
            <a:endParaRPr kumimoji="1" lang="en-US" altLang="ja-JP" dirty="0"/>
          </a:p>
          <a:p>
            <a:r>
              <a:rPr kumimoji="1" lang="ja-JP" altLang="en-US" dirty="0"/>
              <a:t>リモートデスクトップで接続される</a:t>
            </a:r>
            <a:r>
              <a:rPr kumimoji="1" lang="en-US" altLang="ja-JP" dirty="0"/>
              <a:t>PC</a:t>
            </a:r>
            <a:r>
              <a:rPr kumimoji="1" lang="ja-JP" altLang="en-US" dirty="0"/>
              <a:t>（操作される側）は、</a:t>
            </a:r>
            <a:r>
              <a:rPr kumimoji="1" lang="en-US" altLang="ja-JP" dirty="0"/>
              <a:t>Windows</a:t>
            </a:r>
            <a:r>
              <a:rPr kumimoji="1" lang="ja-JP" altLang="en-US" dirty="0"/>
              <a:t>の</a:t>
            </a:r>
            <a:r>
              <a:rPr kumimoji="1" lang="en-US" altLang="ja-JP" dirty="0"/>
              <a:t>Professional</a:t>
            </a:r>
            <a:r>
              <a:rPr kumimoji="1" lang="ja-JP" altLang="en-US" dirty="0"/>
              <a:t>エディションである必要があるので、注意。</a:t>
            </a:r>
            <a:endParaRPr kumimoji="1" lang="en-US" altLang="ja-JP" dirty="0"/>
          </a:p>
          <a:p>
            <a:r>
              <a:rPr kumimoji="1" lang="en-US" altLang="ja-JP" dirty="0"/>
              <a:t>Home</a:t>
            </a:r>
            <a:r>
              <a:rPr kumimoji="1" lang="ja-JP" altLang="en-US" dirty="0"/>
              <a:t>エディションから</a:t>
            </a:r>
            <a:r>
              <a:rPr kumimoji="1" lang="en-US" altLang="ja-JP" dirty="0"/>
              <a:t>Professional</a:t>
            </a:r>
            <a:r>
              <a:rPr kumimoji="1" lang="ja-JP" altLang="en-US" dirty="0"/>
              <a:t>エディションへのアップグレードは、</a:t>
            </a:r>
            <a:r>
              <a:rPr kumimoji="1" lang="en-US" altLang="ja-JP" dirty="0"/>
              <a:t>Windows</a:t>
            </a:r>
            <a:r>
              <a:rPr kumimoji="1" lang="ja-JP" altLang="en-US" dirty="0"/>
              <a:t> </a:t>
            </a:r>
            <a:r>
              <a:rPr kumimoji="1" lang="en-US" altLang="ja-JP" dirty="0"/>
              <a:t>Store</a:t>
            </a:r>
            <a:r>
              <a:rPr kumimoji="1" lang="ja-JP" altLang="en-US" dirty="0"/>
              <a:t>から約</a:t>
            </a:r>
            <a:r>
              <a:rPr kumimoji="1" lang="en-US" altLang="ja-JP" dirty="0"/>
              <a:t>15,000</a:t>
            </a:r>
            <a:r>
              <a:rPr kumimoji="1" lang="ja-JP" altLang="en-US" dirty="0"/>
              <a:t>円くらいで実施できます。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19</a:t>
            </a:fld>
            <a:endParaRPr kumimoji="1" lang="ja-JP" altLang="en-US"/>
          </a:p>
        </p:txBody>
      </p:sp>
    </p:spTree>
    <p:extLst>
      <p:ext uri="{BB962C8B-B14F-4D97-AF65-F5344CB8AC3E}">
        <p14:creationId xmlns:p14="http://schemas.microsoft.com/office/powerpoint/2010/main" val="43708499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6724F-DC31-2E0D-265D-43CBA2A17B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779A39-53BA-0FDC-E1E4-15B6F1F4BB5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C2F7EBB-8C78-03B5-0106-DA2A08E05651}"/>
              </a:ext>
            </a:extLst>
          </p:cNvPr>
          <p:cNvSpPr>
            <a:spLocks noGrp="1"/>
          </p:cNvSpPr>
          <p:nvPr>
            <p:ph type="body" idx="1"/>
          </p:nvPr>
        </p:nvSpPr>
        <p:spPr/>
        <p:txBody>
          <a:bodyPr/>
          <a:lstStyle/>
          <a:p>
            <a:r>
              <a:rPr kumimoji="1" lang="ja-JP" altLang="en-US" dirty="0"/>
              <a:t>目標：</a:t>
            </a:r>
            <a:r>
              <a:rPr kumimoji="1" lang="en-US" altLang="ja-JP" dirty="0"/>
              <a:t>14:02</a:t>
            </a:r>
          </a:p>
          <a:p>
            <a:r>
              <a:rPr kumimoji="1" lang="ja-JP" altLang="en-US" dirty="0"/>
              <a:t>累計：</a:t>
            </a:r>
            <a:r>
              <a:rPr kumimoji="1" lang="en-US" altLang="ja-JP" dirty="0"/>
              <a:t>1:02</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C7680936-167E-CFAF-8C3F-5BF7D7F92D79}"/>
              </a:ext>
            </a:extLst>
          </p:cNvPr>
          <p:cNvSpPr>
            <a:spLocks noGrp="1"/>
          </p:cNvSpPr>
          <p:nvPr>
            <p:ph type="sldNum" sz="quarter" idx="5"/>
          </p:nvPr>
        </p:nvSpPr>
        <p:spPr/>
        <p:txBody>
          <a:bodyPr/>
          <a:lstStyle/>
          <a:p>
            <a:fld id="{7D95702B-A176-47F2-94B3-59C819DD5A0E}" type="slidenum">
              <a:rPr kumimoji="1" lang="ja-JP" altLang="en-US" smtClean="0"/>
              <a:t>190</a:t>
            </a:fld>
            <a:endParaRPr kumimoji="1" lang="ja-JP" altLang="en-US"/>
          </a:p>
        </p:txBody>
      </p:sp>
    </p:spTree>
    <p:extLst>
      <p:ext uri="{BB962C8B-B14F-4D97-AF65-F5344CB8AC3E}">
        <p14:creationId xmlns:p14="http://schemas.microsoft.com/office/powerpoint/2010/main" val="154330051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791BA-3F94-63A5-AF72-0191B2936C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FE87CD-85E6-2123-868D-57CB4253C3A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91E6902-71D4-007B-D781-18B95A356DD8}"/>
              </a:ext>
            </a:extLst>
          </p:cNvPr>
          <p:cNvSpPr>
            <a:spLocks noGrp="1"/>
          </p:cNvSpPr>
          <p:nvPr>
            <p:ph type="body" idx="1"/>
          </p:nvPr>
        </p:nvSpPr>
        <p:spPr/>
        <p:txBody>
          <a:bodyPr/>
          <a:lstStyle/>
          <a:p>
            <a:r>
              <a:rPr kumimoji="1" lang="ja-JP" altLang="en-US"/>
              <a:t>目標：</a:t>
            </a:r>
            <a:r>
              <a:rPr kumimoji="1" lang="en-US" altLang="ja-JP"/>
              <a:t>14:10</a:t>
            </a:r>
          </a:p>
          <a:p>
            <a:r>
              <a:rPr kumimoji="1" lang="ja-JP" altLang="en-US"/>
              <a:t>累計：</a:t>
            </a:r>
            <a:r>
              <a:rPr kumimoji="1" lang="en-US" altLang="ja-JP"/>
              <a:t>1:10</a:t>
            </a:r>
          </a:p>
          <a:p>
            <a:endParaRPr kumimoji="1" lang="en-US" altLang="ja-JP" b="0"/>
          </a:p>
          <a:p>
            <a:r>
              <a:rPr kumimoji="1" lang="ja-JP" altLang="en-US" b="0"/>
              <a:t>目的</a:t>
            </a:r>
            <a:endParaRPr kumimoji="1" lang="en-US" altLang="ja-JP" b="0"/>
          </a:p>
          <a:p>
            <a:r>
              <a:rPr kumimoji="1" lang="en-US" altLang="ja-JP" sz="1200" b="0" i="0" kern="1200">
                <a:solidFill>
                  <a:schemeClr val="tx1"/>
                </a:solidFill>
                <a:effectLst/>
                <a:latin typeface="+mn-lt"/>
                <a:ea typeface="+mn-ea"/>
                <a:cs typeface="+mn-cs"/>
              </a:rPr>
              <a:t>ISO/IEC 27000</a:t>
            </a:r>
            <a:r>
              <a:rPr kumimoji="1" lang="ja-JP" altLang="en-US" sz="1200" b="0" i="0" kern="1200">
                <a:solidFill>
                  <a:schemeClr val="tx1"/>
                </a:solidFill>
                <a:effectLst/>
                <a:latin typeface="+mn-lt"/>
                <a:ea typeface="+mn-ea"/>
                <a:cs typeface="+mn-cs"/>
              </a:rPr>
              <a:t>に記述されている「リスク」、「脅威」、「脆弱性」、「管理策」といった用語の定義、それらの用語の関係性、脅威や脆弱性の識別方法を理解することを目的とします。</a:t>
            </a:r>
            <a:endParaRPr kumimoji="1" lang="en-US" altLang="ja-JP" sz="1200" b="0" i="0" kern="1200">
              <a:solidFill>
                <a:schemeClr val="tx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a:p>
            <a:r>
              <a:rPr kumimoji="1" lang="ja-JP" altLang="en-US" sz="1200" b="0" i="0" kern="1200">
                <a:solidFill>
                  <a:schemeClr val="dk1"/>
                </a:solidFill>
                <a:effectLst/>
                <a:latin typeface="+mn-lt"/>
                <a:ea typeface="+mn-ea"/>
                <a:cs typeface="+mn-cs"/>
              </a:rPr>
              <a:t>目標</a:t>
            </a:r>
            <a:endParaRPr kumimoji="1" lang="en-US" altLang="ja-JP" sz="1200" b="0" i="0" kern="1200">
              <a:solidFill>
                <a:schemeClr val="dk1"/>
              </a:solidFill>
              <a:effectLst/>
              <a:latin typeface="+mn-lt"/>
              <a:ea typeface="+mn-ea"/>
              <a:cs typeface="+mn-cs"/>
            </a:endParaRPr>
          </a:p>
          <a:p>
            <a:pPr marL="0" marR="0" lvl="0" indent="0" algn="l" defTabSz="914400" rtl="0" eaLnBrk="1" fontAlgn="auto" latinLnBrk="0" hangingPunct="1">
              <a:lnSpc>
                <a:spcPts val="1500"/>
              </a:lnSpc>
              <a:spcBef>
                <a:spcPts val="1000"/>
              </a:spcBef>
              <a:spcAft>
                <a:spcPts val="0"/>
              </a:spcAft>
              <a:buClrTx/>
              <a:buSzTx/>
              <a:buFont typeface="Wingdings" panose="05000000000000000000" pitchFamily="2" charset="2"/>
              <a:buNone/>
              <a:tabLst/>
              <a:defRPr/>
            </a:pPr>
            <a:r>
              <a:rPr kumimoji="1" lang="ja-JP" altLang="en-US" sz="1200">
                <a:solidFill>
                  <a:schemeClr val="tx1"/>
                </a:solidFill>
                <a:latin typeface="+mn-ea"/>
                <a:ea typeface="+mn-ea"/>
              </a:rPr>
              <a:t>目標は、</a:t>
            </a:r>
            <a:r>
              <a:rPr kumimoji="1" lang="en-US" altLang="ja-JP" sz="1200">
                <a:solidFill>
                  <a:schemeClr val="tx1"/>
                </a:solidFill>
                <a:latin typeface="+mn-ea"/>
                <a:ea typeface="+mn-ea"/>
              </a:rPr>
              <a:t>ISMS</a:t>
            </a:r>
            <a:r>
              <a:rPr kumimoji="1" lang="ja-JP" altLang="en-US" sz="1200">
                <a:solidFill>
                  <a:schemeClr val="tx1"/>
                </a:solidFill>
                <a:latin typeface="+mn-ea"/>
                <a:ea typeface="+mn-ea"/>
              </a:rPr>
              <a:t>の管理策について、テーマと属性という観点を学んだ上で管理策の構成を理解すること</a:t>
            </a:r>
            <a:endParaRPr kumimoji="1" lang="en-US" altLang="ja-JP" sz="1200">
              <a:solidFill>
                <a:schemeClr val="tx1"/>
              </a:solidFill>
              <a:latin typeface="+mn-ea"/>
              <a:ea typeface="+mn-ea"/>
            </a:endParaRPr>
          </a:p>
          <a:p>
            <a:endParaRPr kumimoji="1" lang="ja-JP" altLang="en-US" b="0"/>
          </a:p>
        </p:txBody>
      </p:sp>
      <p:sp>
        <p:nvSpPr>
          <p:cNvPr id="4" name="スライド番号プレースホルダー 3">
            <a:extLst>
              <a:ext uri="{FF2B5EF4-FFF2-40B4-BE49-F238E27FC236}">
                <a16:creationId xmlns:a16="http://schemas.microsoft.com/office/drawing/2014/main" id="{86725F3B-616B-68DF-A8D5-C736D7B18F49}"/>
              </a:ext>
            </a:extLst>
          </p:cNvPr>
          <p:cNvSpPr>
            <a:spLocks noGrp="1"/>
          </p:cNvSpPr>
          <p:nvPr>
            <p:ph type="sldNum" sz="quarter" idx="5"/>
          </p:nvPr>
        </p:nvSpPr>
        <p:spPr/>
        <p:txBody>
          <a:bodyPr/>
          <a:lstStyle/>
          <a:p>
            <a:fld id="{7D95702B-A176-47F2-94B3-59C819DD5A0E}" type="slidenum">
              <a:rPr kumimoji="1" lang="ja-JP" altLang="en-US" smtClean="0"/>
              <a:t>191</a:t>
            </a:fld>
            <a:endParaRPr kumimoji="1" lang="ja-JP" altLang="en-US"/>
          </a:p>
        </p:txBody>
      </p:sp>
    </p:spTree>
    <p:extLst>
      <p:ext uri="{BB962C8B-B14F-4D97-AF65-F5344CB8AC3E}">
        <p14:creationId xmlns:p14="http://schemas.microsoft.com/office/powerpoint/2010/main" val="62497714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2C76A-331A-748B-9B70-1DBC56BAF4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6B3E1C-70BC-781C-E519-04A2BC67844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BD9AE53-9D95-2067-7437-C3C709191CA8}"/>
              </a:ext>
            </a:extLst>
          </p:cNvPr>
          <p:cNvSpPr>
            <a:spLocks noGrp="1"/>
          </p:cNvSpPr>
          <p:nvPr>
            <p:ph type="body" idx="1"/>
          </p:nvPr>
        </p:nvSpPr>
        <p:spPr/>
        <p:txBody>
          <a:bodyPr/>
          <a:lstStyle/>
          <a:p>
            <a:r>
              <a:rPr kumimoji="1" lang="ja-JP" altLang="en-US" dirty="0"/>
              <a:t>目標：</a:t>
            </a:r>
            <a:r>
              <a:rPr kumimoji="1" lang="en-US" altLang="ja-JP" dirty="0"/>
              <a:t>14:15</a:t>
            </a:r>
          </a:p>
          <a:p>
            <a:r>
              <a:rPr kumimoji="1" lang="ja-JP" altLang="en-US" dirty="0"/>
              <a:t>累計：</a:t>
            </a:r>
            <a:r>
              <a:rPr kumimoji="1" lang="en-US" altLang="ja-JP" dirty="0"/>
              <a:t>1:15</a:t>
            </a:r>
          </a:p>
          <a:p>
            <a:endParaRPr kumimoji="1" lang="en-US" altLang="ja-JP" dirty="0"/>
          </a:p>
          <a:p>
            <a:pPr algn="l">
              <a:buFont typeface="+mj-lt"/>
              <a:buNone/>
            </a:pPr>
            <a:r>
              <a:rPr lang="ja-JP" altLang="en-US" b="1" i="0" dirty="0">
                <a:solidFill>
                  <a:srgbClr val="374151"/>
                </a:solidFill>
                <a:effectLst/>
                <a:latin typeface="Söhne"/>
              </a:rPr>
              <a:t>リスク </a:t>
            </a:r>
            <a:r>
              <a:rPr lang="en-US" altLang="ja-JP" b="1" i="0" dirty="0">
                <a:solidFill>
                  <a:srgbClr val="374151"/>
                </a:solidFill>
                <a:effectLst/>
                <a:latin typeface="Söhne"/>
              </a:rPr>
              <a:t>(Risk)</a:t>
            </a:r>
            <a:r>
              <a:rPr lang="ja-JP" altLang="en-US" b="0" i="0" dirty="0">
                <a:solidFill>
                  <a:srgbClr val="374151"/>
                </a:solidFill>
                <a:effectLst/>
                <a:latin typeface="Söhne"/>
              </a:rPr>
              <a:t> リスクは、事象や状況に関連している不確実性と、それが目標達成に与えるネガティブな影響を指します。</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もう少し掘り下げると、リスクは通常、「重要度」と「発生確率」の</a:t>
            </a:r>
            <a:r>
              <a:rPr lang="en-US" altLang="ja-JP" b="0" i="0" dirty="0">
                <a:solidFill>
                  <a:srgbClr val="374151"/>
                </a:solidFill>
                <a:effectLst/>
                <a:latin typeface="Söhne"/>
              </a:rPr>
              <a:t>2</a:t>
            </a:r>
            <a:r>
              <a:rPr lang="ja-JP" altLang="en-US" b="0" i="0" dirty="0">
                <a:solidFill>
                  <a:srgbClr val="374151"/>
                </a:solidFill>
                <a:effectLst/>
                <a:latin typeface="Söhne"/>
              </a:rPr>
              <a:t>つの主要な要素から成り立っています。これは、何か悪いことが起こる可能性（発生確率）と、それが起こった場合にどれほどのダメージまたは影響があるか（重要度）を表しています。リスクの評価や分析は組織のリスクマネージメントプロセスの一部であり、リスクが認識された後には、緩和策が立案され、リスクの影響を最小限に抑えるための計画が作成されることが一般的です。</a:t>
            </a:r>
            <a:endParaRPr lang="en-US" altLang="ja-JP" b="0" i="0" dirty="0">
              <a:solidFill>
                <a:srgbClr val="374151"/>
              </a:solidFill>
              <a:effectLst/>
              <a:latin typeface="Söhne"/>
            </a:endParaRPr>
          </a:p>
          <a:p>
            <a:pPr algn="l">
              <a:buFont typeface="+mj-lt"/>
              <a:buNone/>
            </a:pPr>
            <a:endParaRPr lang="ja-JP" altLang="en-US" b="0" i="0" dirty="0">
              <a:solidFill>
                <a:srgbClr val="374151"/>
              </a:solidFill>
              <a:effectLst/>
              <a:latin typeface="Söhne"/>
            </a:endParaRPr>
          </a:p>
          <a:p>
            <a:pPr algn="l">
              <a:buFont typeface="+mj-lt"/>
              <a:buNone/>
            </a:pPr>
            <a:r>
              <a:rPr lang="ja-JP" altLang="en-US" b="1" i="0" dirty="0">
                <a:solidFill>
                  <a:srgbClr val="374151"/>
                </a:solidFill>
                <a:effectLst/>
                <a:latin typeface="Söhne"/>
              </a:rPr>
              <a:t>脅威 </a:t>
            </a:r>
            <a:r>
              <a:rPr lang="en-US" altLang="ja-JP" b="1" i="0" dirty="0">
                <a:solidFill>
                  <a:srgbClr val="374151"/>
                </a:solidFill>
                <a:effectLst/>
                <a:latin typeface="Söhne"/>
              </a:rPr>
              <a:t>(Threat)</a:t>
            </a:r>
            <a:r>
              <a:rPr lang="ja-JP" altLang="en-US" b="0" i="0" dirty="0">
                <a:solidFill>
                  <a:srgbClr val="374151"/>
                </a:solidFill>
                <a:effectLst/>
                <a:latin typeface="Söhne"/>
              </a:rPr>
              <a:t> 脅威は、組織、システム、または情報への損害や不正アクセスの可能性を指します。</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脅威は自然なもの（例</a:t>
            </a:r>
            <a:r>
              <a:rPr lang="en-US" altLang="ja-JP" b="0" i="0" dirty="0">
                <a:solidFill>
                  <a:srgbClr val="374151"/>
                </a:solidFill>
                <a:effectLst/>
                <a:latin typeface="Söhne"/>
              </a:rPr>
              <a:t>: </a:t>
            </a:r>
            <a:r>
              <a:rPr lang="ja-JP" altLang="en-US" b="0" i="0" dirty="0">
                <a:solidFill>
                  <a:srgbClr val="374151"/>
                </a:solidFill>
                <a:effectLst/>
                <a:latin typeface="Söhne"/>
              </a:rPr>
              <a:t>地震、洪水など）から人為的なもの（サイバー攻撃、テロ行為など）まで、さまざまな形を取る可能性があります。</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脅威は、外部から来るもの（悪意のあるハッカーによる攻撃など）だけでなく、内部から来るもの（従業員による情報漏えいなど）も考慮する必要があります。</a:t>
            </a:r>
            <a:endParaRPr lang="en-US" altLang="ja-JP" b="0" i="0" dirty="0">
              <a:solidFill>
                <a:srgbClr val="374151"/>
              </a:solidFill>
              <a:effectLst/>
              <a:latin typeface="Söhne"/>
            </a:endParaRP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脆弱性 </a:t>
            </a:r>
            <a:r>
              <a:rPr lang="en-US" altLang="ja-JP" b="1" i="0" dirty="0">
                <a:solidFill>
                  <a:srgbClr val="374151"/>
                </a:solidFill>
                <a:effectLst/>
                <a:latin typeface="Söhne"/>
              </a:rPr>
              <a:t>(Vulnerability)</a:t>
            </a:r>
            <a:r>
              <a:rPr lang="ja-JP" altLang="en-US" b="0" i="0" dirty="0">
                <a:solidFill>
                  <a:srgbClr val="374151"/>
                </a:solidFill>
                <a:effectLst/>
                <a:latin typeface="Söhne"/>
              </a:rPr>
              <a:t> 脆弱性は、システムや組織がリスクに対してどれほどの抵抗力を持っていないかを示します。</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システムやプロセスにおける弱点や欠陥、セキュリティ上のギャップなどが、脆弱性の一例です。</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脆弱性は、悪意のあるハッカーや他の脅威にとって攻撃の対象となる可能性があり、組織やシステムに対して損害を与える可能性があります。</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脆弱性管理は、これらの弱点を特定し、適切な修正や対策を実施して、リスクを減少させるプロセスです。</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管理策 </a:t>
            </a:r>
            <a:r>
              <a:rPr lang="en-US" altLang="ja-JP" b="1" i="0" dirty="0">
                <a:solidFill>
                  <a:srgbClr val="374151"/>
                </a:solidFill>
                <a:effectLst/>
                <a:latin typeface="Söhne"/>
              </a:rPr>
              <a:t>(Control Measures)</a:t>
            </a:r>
            <a:r>
              <a:rPr lang="ja-JP" altLang="en-US" b="0" i="0" dirty="0">
                <a:solidFill>
                  <a:srgbClr val="374151"/>
                </a:solidFill>
                <a:effectLst/>
                <a:latin typeface="Söhne"/>
              </a:rPr>
              <a:t> 管理策は、リスクを減少させ、脅威から組織を守るためのポリシー、手順、技術、またはツールです。</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これは、物理的管理策（例</a:t>
            </a:r>
            <a:r>
              <a:rPr lang="en-US" altLang="ja-JP" b="0" i="0" dirty="0">
                <a:solidFill>
                  <a:srgbClr val="374151"/>
                </a:solidFill>
                <a:effectLst/>
                <a:latin typeface="Söhne"/>
              </a:rPr>
              <a:t>: </a:t>
            </a:r>
            <a:r>
              <a:rPr lang="ja-JP" altLang="en-US" b="0" i="0" dirty="0">
                <a:solidFill>
                  <a:srgbClr val="374151"/>
                </a:solidFill>
                <a:effectLst/>
                <a:latin typeface="Söhne"/>
              </a:rPr>
              <a:t>セキュリティガードやフェンス）、技術的管理策（例</a:t>
            </a:r>
            <a:r>
              <a:rPr lang="en-US" altLang="ja-JP" b="0" i="0" dirty="0">
                <a:solidFill>
                  <a:srgbClr val="374151"/>
                </a:solidFill>
                <a:effectLst/>
                <a:latin typeface="Söhne"/>
              </a:rPr>
              <a:t>: </a:t>
            </a:r>
            <a:r>
              <a:rPr lang="ja-JP" altLang="en-US" b="0" i="0" dirty="0">
                <a:solidFill>
                  <a:srgbClr val="374151"/>
                </a:solidFill>
                <a:effectLst/>
                <a:latin typeface="Söhne"/>
              </a:rPr>
              <a:t>アンチウイルスソフトウェアやファイアウォール）、または管理上のコントロール（例</a:t>
            </a:r>
            <a:r>
              <a:rPr lang="en-US" altLang="ja-JP" b="0" i="0" dirty="0">
                <a:solidFill>
                  <a:srgbClr val="374151"/>
                </a:solidFill>
                <a:effectLst/>
                <a:latin typeface="Söhne"/>
              </a:rPr>
              <a:t>: </a:t>
            </a:r>
            <a:r>
              <a:rPr lang="ja-JP" altLang="en-US" b="0" i="0" dirty="0">
                <a:solidFill>
                  <a:srgbClr val="374151"/>
                </a:solidFill>
                <a:effectLst/>
                <a:latin typeface="Söhne"/>
              </a:rPr>
              <a:t>ポリシーや手順）など、さまざまな形を取る可能性があります。管理策は、特定のリスクや脅威に対して適切なレベルの保護を提供することを目的としています。</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保護要求事項 </a:t>
            </a:r>
            <a:r>
              <a:rPr lang="en-US" altLang="ja-JP" b="1" i="0" dirty="0">
                <a:solidFill>
                  <a:srgbClr val="374151"/>
                </a:solidFill>
                <a:effectLst/>
                <a:latin typeface="Söhne"/>
              </a:rPr>
              <a:t>(Security Requirements)</a:t>
            </a:r>
            <a:r>
              <a:rPr lang="ja-JP" altLang="en-US" b="0" i="0" dirty="0">
                <a:solidFill>
                  <a:srgbClr val="374151"/>
                </a:solidFill>
                <a:effectLst/>
                <a:latin typeface="Söhne"/>
              </a:rPr>
              <a:t> 保護要求事項は、システムや情報が適切に保護されていることを確保するために設定される基準や要件を指します。これは、法的要件、契約上の要件、または組織内部のセキュリティポリシーに基づいている可能性があります。保護要求事項は、情報の機密性、完全性、および可用性を確保し、システムが安全に運用されることを保証するための基準を提供します。</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資産 </a:t>
            </a:r>
            <a:r>
              <a:rPr lang="en-US" altLang="ja-JP" b="1" i="0" dirty="0">
                <a:solidFill>
                  <a:srgbClr val="374151"/>
                </a:solidFill>
                <a:effectLst/>
                <a:latin typeface="Söhne"/>
              </a:rPr>
              <a:t>(Asset)</a:t>
            </a:r>
            <a:r>
              <a:rPr lang="ja-JP" altLang="en-US" b="0" i="0" dirty="0">
                <a:solidFill>
                  <a:srgbClr val="374151"/>
                </a:solidFill>
                <a:effectLst/>
                <a:latin typeface="Söhne"/>
              </a:rPr>
              <a:t> 資産は、組織が価値を持っていると認識している何かであり、その喪失が組織に損害を与える可能性があります。資産は物理的なもの（ビル、コンピュータ、等）であるか、または非物理的なもの（情報、ブランド名、知的財産、等）であり得ます。資産管理は、これらの価値あるアイテムを識別し、適切に保護し、その使用を最適化するプロセスを含みます。資産の価値は、その重要度や、喪失した場合の組織への影響に基づいています。</a:t>
            </a:r>
          </a:p>
          <a:p>
            <a:endParaRPr kumimoji="1" lang="en-US" altLang="ja-JP" b="0" i="0" dirty="0">
              <a:solidFill>
                <a:srgbClr val="374151"/>
              </a:solidFill>
              <a:effectLst/>
              <a:latin typeface="Söhne"/>
            </a:endParaRPr>
          </a:p>
          <a:p>
            <a:r>
              <a:rPr kumimoji="1" lang="ja-JP" altLang="en-US" b="0" i="0" dirty="0">
                <a:solidFill>
                  <a:srgbClr val="374151"/>
                </a:solidFill>
                <a:effectLst/>
                <a:latin typeface="Söhne"/>
              </a:rPr>
              <a:t>　</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EBB99F1-4E17-8A00-CF98-A3514B14ADF0}"/>
              </a:ext>
            </a:extLst>
          </p:cNvPr>
          <p:cNvSpPr>
            <a:spLocks noGrp="1"/>
          </p:cNvSpPr>
          <p:nvPr>
            <p:ph type="sldNum" sz="quarter" idx="5"/>
          </p:nvPr>
        </p:nvSpPr>
        <p:spPr/>
        <p:txBody>
          <a:bodyPr/>
          <a:lstStyle/>
          <a:p>
            <a:fld id="{7D95702B-A176-47F2-94B3-59C819DD5A0E}" type="slidenum">
              <a:rPr kumimoji="1" lang="ja-JP" altLang="en-US" smtClean="0"/>
              <a:t>192</a:t>
            </a:fld>
            <a:endParaRPr kumimoji="1" lang="ja-JP" altLang="en-US"/>
          </a:p>
        </p:txBody>
      </p:sp>
    </p:spTree>
    <p:extLst>
      <p:ext uri="{BB962C8B-B14F-4D97-AF65-F5344CB8AC3E}">
        <p14:creationId xmlns:p14="http://schemas.microsoft.com/office/powerpoint/2010/main" val="63592442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95B46-6EC6-A8D1-56B8-4653D20A16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CE659A-3BB8-784A-A782-F3D6663E152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ACEC14B-2F7D-EA54-AFB8-46060B2F48EA}"/>
              </a:ext>
            </a:extLst>
          </p:cNvPr>
          <p:cNvSpPr>
            <a:spLocks noGrp="1"/>
          </p:cNvSpPr>
          <p:nvPr>
            <p:ph type="body" idx="1"/>
          </p:nvPr>
        </p:nvSpPr>
        <p:spPr/>
        <p:txBody>
          <a:bodyPr/>
          <a:lstStyle/>
          <a:p>
            <a:r>
              <a:rPr kumimoji="1" lang="ja-JP" altLang="en-US"/>
              <a:t>目標：</a:t>
            </a:r>
            <a:r>
              <a:rPr kumimoji="1" lang="en-US" altLang="ja-JP"/>
              <a:t>14:20</a:t>
            </a:r>
          </a:p>
          <a:p>
            <a:r>
              <a:rPr kumimoji="1" lang="ja-JP" altLang="en-US"/>
              <a:t>累計：</a:t>
            </a:r>
            <a:r>
              <a:rPr kumimoji="1" lang="en-US" altLang="ja-JP"/>
              <a:t>1:20</a:t>
            </a:r>
          </a:p>
          <a:p>
            <a:endParaRPr kumimoji="1" lang="en-US" altLang="ja-JP"/>
          </a:p>
          <a:p>
            <a:r>
              <a:rPr kumimoji="1" lang="ja-JP" altLang="en-US"/>
              <a:t>情報資産を中心としたとき、リスクが一番外側を覆っている円。</a:t>
            </a:r>
            <a:endParaRPr kumimoji="1" lang="en-US" altLang="ja-JP"/>
          </a:p>
          <a:p>
            <a:r>
              <a:rPr kumimoji="1" lang="ja-JP" altLang="en-US"/>
              <a:t>情報資産をに対しては脆弱性があって、その外側を管理策が埋めて、一番外側にリスクがある。</a:t>
            </a:r>
            <a:endParaRPr kumimoji="1" lang="en-US" altLang="ja-JP"/>
          </a:p>
          <a:p>
            <a:endParaRPr kumimoji="1" lang="en-US" altLang="ja-JP"/>
          </a:p>
          <a:p>
            <a:r>
              <a:rPr kumimoji="1" lang="ja-JP" altLang="en-US"/>
              <a:t>情報資産の価値や、脆弱性、円が大きくなるほどリスクが大きくなる。</a:t>
            </a: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249CA9E7-F842-5E74-CB97-D320CEE784DB}"/>
              </a:ext>
            </a:extLst>
          </p:cNvPr>
          <p:cNvSpPr>
            <a:spLocks noGrp="1"/>
          </p:cNvSpPr>
          <p:nvPr>
            <p:ph type="sldNum" sz="quarter" idx="5"/>
          </p:nvPr>
        </p:nvSpPr>
        <p:spPr/>
        <p:txBody>
          <a:bodyPr/>
          <a:lstStyle/>
          <a:p>
            <a:fld id="{7D95702B-A176-47F2-94B3-59C819DD5A0E}" type="slidenum">
              <a:rPr kumimoji="1" lang="ja-JP" altLang="en-US" smtClean="0"/>
              <a:t>193</a:t>
            </a:fld>
            <a:endParaRPr kumimoji="1" lang="ja-JP" altLang="en-US"/>
          </a:p>
        </p:txBody>
      </p:sp>
    </p:spTree>
    <p:extLst>
      <p:ext uri="{BB962C8B-B14F-4D97-AF65-F5344CB8AC3E}">
        <p14:creationId xmlns:p14="http://schemas.microsoft.com/office/powerpoint/2010/main" val="304507357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81062-D6AA-A08A-861F-2D3FF89A56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A3D71E0-2949-D734-868A-73C67F46842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8167EE4-342D-F9E7-F37B-592F21DF3847}"/>
              </a:ext>
            </a:extLst>
          </p:cNvPr>
          <p:cNvSpPr>
            <a:spLocks noGrp="1"/>
          </p:cNvSpPr>
          <p:nvPr>
            <p:ph type="body" idx="1"/>
          </p:nvPr>
        </p:nvSpPr>
        <p:spPr/>
        <p:txBody>
          <a:bodyPr/>
          <a:lstStyle/>
          <a:p>
            <a:r>
              <a:rPr kumimoji="1" lang="ja-JP" altLang="en-US" dirty="0"/>
              <a:t>目標：</a:t>
            </a:r>
            <a:r>
              <a:rPr kumimoji="1" lang="en-US" altLang="ja-JP" dirty="0"/>
              <a:t>14:25</a:t>
            </a:r>
          </a:p>
          <a:p>
            <a:r>
              <a:rPr kumimoji="1" lang="ja-JP" altLang="en-US" dirty="0"/>
              <a:t>累計：</a:t>
            </a:r>
            <a:r>
              <a:rPr kumimoji="1" lang="en-US" altLang="ja-JP" dirty="0"/>
              <a:t>1:25</a:t>
            </a:r>
          </a:p>
          <a:p>
            <a:endParaRPr kumimoji="1" lang="en-US" altLang="ja-JP" dirty="0"/>
          </a:p>
          <a:p>
            <a:pPr algn="l">
              <a:buFont typeface="+mj-lt"/>
              <a:buNone/>
            </a:pPr>
            <a:r>
              <a:rPr lang="ja-JP" altLang="en-US" b="1" i="0" dirty="0">
                <a:solidFill>
                  <a:srgbClr val="374151"/>
                </a:solidFill>
                <a:effectLst/>
                <a:latin typeface="Söhne"/>
              </a:rPr>
              <a:t>資産 </a:t>
            </a:r>
            <a:r>
              <a:rPr lang="en-US" altLang="ja-JP" b="1" i="0" dirty="0">
                <a:solidFill>
                  <a:srgbClr val="374151"/>
                </a:solidFill>
                <a:effectLst/>
                <a:latin typeface="Söhne"/>
              </a:rPr>
              <a:t>(Asset)</a:t>
            </a:r>
            <a:r>
              <a:rPr lang="ja-JP" altLang="en-US" b="0" i="0" dirty="0">
                <a:solidFill>
                  <a:srgbClr val="374151"/>
                </a:solidFill>
                <a:effectLst/>
                <a:latin typeface="Söhne"/>
              </a:rPr>
              <a:t> </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a:t>
            </a:r>
            <a:r>
              <a:rPr lang="en-US" altLang="ja-JP" b="0" i="0" dirty="0">
                <a:solidFill>
                  <a:srgbClr val="374151"/>
                </a:solidFill>
                <a:effectLst/>
                <a:latin typeface="Söhne"/>
              </a:rPr>
              <a:t>PC</a:t>
            </a:r>
            <a:r>
              <a:rPr lang="ja-JP" altLang="en-US" b="0" i="0" dirty="0">
                <a:solidFill>
                  <a:srgbClr val="374151"/>
                </a:solidFill>
                <a:effectLst/>
                <a:latin typeface="Söhne"/>
              </a:rPr>
              <a:t>本体だけが試算ではなく、その中に格納されているデータも資産となる。</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業務用ノート</a:t>
            </a:r>
            <a:r>
              <a:rPr lang="en-US" altLang="ja-JP" b="0" i="0" dirty="0">
                <a:solidFill>
                  <a:srgbClr val="374151"/>
                </a:solidFill>
                <a:effectLst/>
                <a:latin typeface="Söhne"/>
              </a:rPr>
              <a:t>PC</a:t>
            </a:r>
            <a:r>
              <a:rPr lang="ja-JP" altLang="en-US" b="0" i="0" dirty="0">
                <a:solidFill>
                  <a:srgbClr val="374151"/>
                </a:solidFill>
                <a:effectLst/>
                <a:latin typeface="Söhne"/>
              </a:rPr>
              <a:t>自体、およびそれがアクセスすることができるデータやネットワーク。</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具体的にはハードウェア（ノート</a:t>
            </a:r>
            <a:r>
              <a:rPr lang="en-US" altLang="ja-JP" b="0" i="0" dirty="0">
                <a:solidFill>
                  <a:srgbClr val="374151"/>
                </a:solidFill>
                <a:effectLst/>
                <a:latin typeface="Söhne"/>
              </a:rPr>
              <a:t>PC</a:t>
            </a:r>
            <a:r>
              <a:rPr lang="ja-JP" altLang="en-US" b="0" i="0" dirty="0">
                <a:solidFill>
                  <a:srgbClr val="374151"/>
                </a:solidFill>
                <a:effectLst/>
                <a:latin typeface="Söhne"/>
              </a:rPr>
              <a:t>）、ソフトウェア、データ、ユーザー情報などが含まれます。</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価値 </a:t>
            </a:r>
            <a:r>
              <a:rPr lang="en-US" altLang="ja-JP" b="1" i="0" dirty="0">
                <a:solidFill>
                  <a:srgbClr val="374151"/>
                </a:solidFill>
                <a:effectLst/>
                <a:latin typeface="Söhne"/>
              </a:rPr>
              <a:t>(Value)</a:t>
            </a:r>
            <a:r>
              <a:rPr lang="ja-JP" altLang="en-US" b="0" i="0" dirty="0">
                <a:solidFill>
                  <a:srgbClr val="374151"/>
                </a:solidFill>
                <a:effectLst/>
                <a:latin typeface="Söhne"/>
              </a:rPr>
              <a:t> </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ノート</a:t>
            </a:r>
            <a:r>
              <a:rPr lang="en-US" altLang="ja-JP" b="0" i="0" dirty="0">
                <a:solidFill>
                  <a:srgbClr val="374151"/>
                </a:solidFill>
                <a:effectLst/>
                <a:latin typeface="Söhne"/>
              </a:rPr>
              <a:t>PC</a:t>
            </a:r>
            <a:r>
              <a:rPr lang="ja-JP" altLang="en-US" b="0" i="0" dirty="0">
                <a:solidFill>
                  <a:srgbClr val="374151"/>
                </a:solidFill>
                <a:effectLst/>
                <a:latin typeface="Söhne"/>
              </a:rPr>
              <a:t>やデータが組織にとって持つ重要度や価値。</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営業の業務で必須の情報　</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価値は機密性、完全性、および可用性を通じても測定されます。</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たとえば、ノート</a:t>
            </a:r>
            <a:r>
              <a:rPr lang="en-US" altLang="ja-JP" b="0" i="0" dirty="0">
                <a:solidFill>
                  <a:srgbClr val="374151"/>
                </a:solidFill>
                <a:effectLst/>
                <a:latin typeface="Söhne"/>
              </a:rPr>
              <a:t>PC</a:t>
            </a:r>
            <a:r>
              <a:rPr lang="ja-JP" altLang="en-US" b="0" i="0" dirty="0">
                <a:solidFill>
                  <a:srgbClr val="374151"/>
                </a:solidFill>
                <a:effectLst/>
                <a:latin typeface="Söhne"/>
              </a:rPr>
              <a:t>に保存されているビジネスデータ、またはアクセス可能なクライアント情報の価値が考慮されます。</a:t>
            </a:r>
            <a:endParaRPr lang="en-US" altLang="ja-JP" b="0" i="0" dirty="0">
              <a:solidFill>
                <a:srgbClr val="374151"/>
              </a:solidFill>
              <a:effectLst/>
              <a:latin typeface="Söhne"/>
            </a:endParaRPr>
          </a:p>
          <a:p>
            <a:pPr algn="l">
              <a:buFont typeface="+mj-lt"/>
              <a:buNone/>
            </a:pPr>
            <a:endParaRPr lang="ja-JP" altLang="en-US" b="0" i="0" dirty="0">
              <a:solidFill>
                <a:srgbClr val="374151"/>
              </a:solidFill>
              <a:effectLst/>
              <a:latin typeface="Söhne"/>
            </a:endParaRPr>
          </a:p>
          <a:p>
            <a:pPr algn="l">
              <a:buFont typeface="+mj-lt"/>
              <a:buNone/>
            </a:pPr>
            <a:r>
              <a:rPr lang="ja-JP" altLang="en-US" b="1" i="0" dirty="0">
                <a:solidFill>
                  <a:srgbClr val="374151"/>
                </a:solidFill>
                <a:effectLst/>
                <a:latin typeface="Söhne"/>
              </a:rPr>
              <a:t>脅威 </a:t>
            </a:r>
            <a:r>
              <a:rPr lang="en-US" altLang="ja-JP" b="1" i="0" dirty="0">
                <a:solidFill>
                  <a:srgbClr val="374151"/>
                </a:solidFill>
                <a:effectLst/>
                <a:latin typeface="Söhne"/>
              </a:rPr>
              <a:t>(Threat)</a:t>
            </a:r>
          </a:p>
          <a:p>
            <a:pPr algn="l">
              <a:buFont typeface="+mj-lt"/>
              <a:buNone/>
            </a:pPr>
            <a:r>
              <a:rPr lang="ja-JP" altLang="en-US" b="1" i="0" dirty="0">
                <a:solidFill>
                  <a:srgbClr val="374151"/>
                </a:solidFill>
                <a:effectLst/>
                <a:latin typeface="Söhne"/>
              </a:rPr>
              <a:t>　</a:t>
            </a:r>
            <a:r>
              <a:rPr lang="ja-JP" altLang="en-US" b="0" i="0" dirty="0">
                <a:solidFill>
                  <a:srgbClr val="374151"/>
                </a:solidFill>
                <a:effectLst/>
                <a:latin typeface="Söhne"/>
              </a:rPr>
              <a:t>業務用ノート</a:t>
            </a:r>
            <a:r>
              <a:rPr lang="en-US" altLang="ja-JP" b="0" i="0" dirty="0">
                <a:solidFill>
                  <a:srgbClr val="374151"/>
                </a:solidFill>
                <a:effectLst/>
                <a:latin typeface="Söhne"/>
              </a:rPr>
              <a:t>PC</a:t>
            </a:r>
            <a:r>
              <a:rPr lang="ja-JP" altLang="en-US" b="0" i="0" dirty="0">
                <a:solidFill>
                  <a:srgbClr val="374151"/>
                </a:solidFill>
                <a:effectLst/>
                <a:latin typeface="Söhne"/>
              </a:rPr>
              <a:t>が直面する可能性のある危険。</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社外への持ち出しをはじめ、盗難、マルウェア、フィッシング攻撃、スパイウェア、またはユーザーによる誤操作などが考えられます。</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リスク </a:t>
            </a:r>
            <a:r>
              <a:rPr lang="en-US" altLang="ja-JP" b="1" i="0" dirty="0">
                <a:solidFill>
                  <a:srgbClr val="374151"/>
                </a:solidFill>
                <a:effectLst/>
                <a:latin typeface="Söhne"/>
              </a:rPr>
              <a:t>(Risk)</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脅威が資産に対して持つ可能性のある影響と、その影響が現実になる確率。</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たとえば、ノート</a:t>
            </a:r>
            <a:r>
              <a:rPr lang="en-US" altLang="ja-JP" b="0" i="0" dirty="0">
                <a:solidFill>
                  <a:srgbClr val="374151"/>
                </a:solidFill>
                <a:effectLst/>
                <a:latin typeface="Söhne"/>
              </a:rPr>
              <a:t>PC</a:t>
            </a:r>
            <a:r>
              <a:rPr lang="ja-JP" altLang="en-US" b="0" i="0" dirty="0">
                <a:solidFill>
                  <a:srgbClr val="374151"/>
                </a:solidFill>
                <a:effectLst/>
                <a:latin typeface="Söhne"/>
              </a:rPr>
              <a:t>の盗難が発生した場合、データが漏えいする可能性や、そのデータを利用した不正アクセスが発生する可能性がある。</a:t>
            </a:r>
            <a:endParaRPr lang="en-US" altLang="ja-JP" b="0" i="0" dirty="0">
              <a:solidFill>
                <a:srgbClr val="374151"/>
              </a:solidFill>
              <a:effectLst/>
              <a:latin typeface="Söhne"/>
            </a:endParaRPr>
          </a:p>
          <a:p>
            <a:pPr algn="l">
              <a:buFont typeface="+mj-lt"/>
              <a:buNone/>
            </a:pPr>
            <a:endParaRPr lang="ja-JP" altLang="en-US" b="0" i="0" dirty="0">
              <a:solidFill>
                <a:srgbClr val="374151"/>
              </a:solidFill>
              <a:effectLst/>
              <a:latin typeface="Söhne"/>
            </a:endParaRPr>
          </a:p>
          <a:p>
            <a:pPr algn="l">
              <a:buFont typeface="+mj-lt"/>
              <a:buNone/>
            </a:pPr>
            <a:r>
              <a:rPr lang="ja-JP" altLang="en-US" b="1" i="0" dirty="0">
                <a:solidFill>
                  <a:srgbClr val="374151"/>
                </a:solidFill>
                <a:effectLst/>
                <a:latin typeface="Söhne"/>
              </a:rPr>
              <a:t>脆弱性 </a:t>
            </a:r>
            <a:r>
              <a:rPr lang="en-US" altLang="ja-JP" b="1" i="0" dirty="0">
                <a:solidFill>
                  <a:srgbClr val="374151"/>
                </a:solidFill>
                <a:effectLst/>
                <a:latin typeface="Söhne"/>
              </a:rPr>
              <a:t>(Vulnerability)</a:t>
            </a:r>
            <a:r>
              <a:rPr lang="ja-JP" altLang="en-US" b="0" i="0" dirty="0">
                <a:solidFill>
                  <a:srgbClr val="374151"/>
                </a:solidFill>
                <a:effectLst/>
                <a:latin typeface="Söhne"/>
              </a:rPr>
              <a:t> </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ノート</a:t>
            </a:r>
            <a:r>
              <a:rPr lang="en-US" altLang="ja-JP" b="0" i="0" dirty="0">
                <a:solidFill>
                  <a:srgbClr val="374151"/>
                </a:solidFill>
                <a:effectLst/>
                <a:latin typeface="Söhne"/>
              </a:rPr>
              <a:t>PC</a:t>
            </a:r>
            <a:r>
              <a:rPr lang="ja-JP" altLang="en-US" b="0" i="0" dirty="0">
                <a:solidFill>
                  <a:srgbClr val="374151"/>
                </a:solidFill>
                <a:effectLst/>
                <a:latin typeface="Söhne"/>
              </a:rPr>
              <a:t>やデータを危険にさらす要素。</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弱いパスワードポリシー、セキュリティパッチが適用されていないソフトウェア、または従業員のセキュリティに対する認識不足などが含まれる可能性があります。</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保護要求事項 </a:t>
            </a:r>
            <a:r>
              <a:rPr lang="en-US" altLang="ja-JP" b="1" i="0" dirty="0">
                <a:solidFill>
                  <a:srgbClr val="374151"/>
                </a:solidFill>
                <a:effectLst/>
                <a:latin typeface="Söhne"/>
              </a:rPr>
              <a:t>(Security Requirements)</a:t>
            </a:r>
            <a:r>
              <a:rPr lang="ja-JP" altLang="en-US" b="0" i="0" dirty="0">
                <a:solidFill>
                  <a:srgbClr val="374151"/>
                </a:solidFill>
                <a:effectLst/>
                <a:latin typeface="Söhne"/>
              </a:rPr>
              <a:t> </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ノート</a:t>
            </a:r>
            <a:r>
              <a:rPr lang="en-US" altLang="ja-JP" b="0" i="0" dirty="0">
                <a:solidFill>
                  <a:srgbClr val="374151"/>
                </a:solidFill>
                <a:effectLst/>
                <a:latin typeface="Söhne"/>
              </a:rPr>
              <a:t>PC</a:t>
            </a:r>
            <a:r>
              <a:rPr lang="ja-JP" altLang="en-US" b="0" i="0" dirty="0">
                <a:solidFill>
                  <a:srgbClr val="374151"/>
                </a:solidFill>
                <a:effectLst/>
                <a:latin typeface="Söhne"/>
              </a:rPr>
              <a:t>が満たすべきセキュリティの基準。</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法令による要件、企業ポリシー、および契約上の義務を含む。</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例として、データの暗号化、アクセスコントロール、盗難防止の機構などが考慮される。</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管理策 </a:t>
            </a:r>
            <a:r>
              <a:rPr lang="en-US" altLang="ja-JP" b="1" i="0" dirty="0">
                <a:solidFill>
                  <a:srgbClr val="374151"/>
                </a:solidFill>
                <a:effectLst/>
                <a:latin typeface="Söhne"/>
              </a:rPr>
              <a:t>(Control Measures)</a:t>
            </a:r>
            <a:r>
              <a:rPr lang="ja-JP" altLang="en-US" b="0" i="0" dirty="0">
                <a:solidFill>
                  <a:srgbClr val="374151"/>
                </a:solidFill>
                <a:effectLst/>
                <a:latin typeface="Söhne"/>
              </a:rPr>
              <a:t> </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脅威と脆弱性に対する防御措置。</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ファイアウォール、アンチマルウェアソフトウェア、物理的なロック、データのバックアップ、ユーザーのセキュリティトレーニングなど、テクノロジーと人的側面を含む様々なアプローチがあります。</a:t>
            </a:r>
          </a:p>
          <a:p>
            <a:endParaRPr kumimoji="1" lang="en-US" altLang="ja-JP" dirty="0"/>
          </a:p>
          <a:p>
            <a:r>
              <a:rPr lang="ja-JP" altLang="en-US" b="0" i="0" dirty="0">
                <a:solidFill>
                  <a:srgbClr val="374151"/>
                </a:solidFill>
                <a:effectLst/>
                <a:latin typeface="Söhne"/>
              </a:rPr>
              <a:t>これらの要素に基づき、組織は業務用ノート</a:t>
            </a:r>
            <a:r>
              <a:rPr lang="en-US" altLang="ja-JP" b="0" i="0" dirty="0">
                <a:solidFill>
                  <a:srgbClr val="374151"/>
                </a:solidFill>
                <a:effectLst/>
                <a:latin typeface="Söhne"/>
              </a:rPr>
              <a:t>PC</a:t>
            </a:r>
            <a:r>
              <a:rPr lang="ja-JP" altLang="en-US" b="0" i="0" dirty="0">
                <a:solidFill>
                  <a:srgbClr val="374151"/>
                </a:solidFill>
                <a:effectLst/>
                <a:latin typeface="Söhne"/>
              </a:rPr>
              <a:t>におけるリスクを評価し、それに対応するセキュリティ対策を策定・実施することが求められます。</a:t>
            </a:r>
            <a:endParaRPr lang="en-US" altLang="ja-JP" b="0"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48858546-6A28-02C8-8763-D9C57D12C83A}"/>
              </a:ext>
            </a:extLst>
          </p:cNvPr>
          <p:cNvSpPr>
            <a:spLocks noGrp="1"/>
          </p:cNvSpPr>
          <p:nvPr>
            <p:ph type="sldNum" sz="quarter" idx="5"/>
          </p:nvPr>
        </p:nvSpPr>
        <p:spPr/>
        <p:txBody>
          <a:bodyPr/>
          <a:lstStyle/>
          <a:p>
            <a:fld id="{7D95702B-A176-47F2-94B3-59C819DD5A0E}" type="slidenum">
              <a:rPr kumimoji="1" lang="ja-JP" altLang="en-US" smtClean="0"/>
              <a:t>194</a:t>
            </a:fld>
            <a:endParaRPr kumimoji="1" lang="ja-JP" altLang="en-US"/>
          </a:p>
        </p:txBody>
      </p:sp>
    </p:spTree>
    <p:extLst>
      <p:ext uri="{BB962C8B-B14F-4D97-AF65-F5344CB8AC3E}">
        <p14:creationId xmlns:p14="http://schemas.microsoft.com/office/powerpoint/2010/main" val="6234528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5E641-3040-2DD1-8BDC-08575F72E4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5841B2-48AE-7720-1354-164CCA985BF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03A6DCB-044D-416B-A127-4831D25DD3DD}"/>
              </a:ext>
            </a:extLst>
          </p:cNvPr>
          <p:cNvSpPr>
            <a:spLocks noGrp="1"/>
          </p:cNvSpPr>
          <p:nvPr>
            <p:ph type="body" idx="1"/>
          </p:nvPr>
        </p:nvSpPr>
        <p:spPr/>
        <p:txBody>
          <a:bodyPr/>
          <a:lstStyle/>
          <a:p>
            <a:r>
              <a:rPr kumimoji="1" lang="ja-JP" altLang="en-US"/>
              <a:t>目標：</a:t>
            </a:r>
            <a:r>
              <a:rPr kumimoji="1" lang="en-US" altLang="ja-JP"/>
              <a:t>14:27</a:t>
            </a:r>
          </a:p>
          <a:p>
            <a:r>
              <a:rPr kumimoji="1" lang="ja-JP" altLang="en-US"/>
              <a:t>累計：</a:t>
            </a:r>
            <a:r>
              <a:rPr kumimoji="1" lang="en-US" altLang="ja-JP"/>
              <a:t>1:27</a:t>
            </a:r>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a:solidFill>
                  <a:srgbClr val="333333"/>
                </a:solidFill>
                <a:effectLst/>
                <a:latin typeface="+mn-ea"/>
              </a:rPr>
              <a:t>この図では「脅威」「脆弱性」「資産の価値」のいずれかが増加することで、リスクが増大することが示されています。</a:t>
            </a:r>
            <a:endParaRPr lang="en-US" altLang="ja-JP" sz="1200" b="0" i="0">
              <a:solidFill>
                <a:srgbClr val="333333"/>
              </a:solidFill>
              <a:effectLst/>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a:solidFill>
                  <a:srgbClr val="333333"/>
                </a:solidFill>
                <a:effectLst/>
                <a:latin typeface="+mn-ea"/>
              </a:rPr>
              <a:t>リスクを減少させるためには、まず「脅威」、「脆弱性」、「資産の価値」を識別し、リスクに対する保護要求事項を明らかにします。</a:t>
            </a:r>
            <a:endParaRPr lang="en-US" altLang="ja-JP" sz="1200" b="0" i="0">
              <a:solidFill>
                <a:srgbClr val="333333"/>
              </a:solidFill>
              <a:effectLst/>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a:solidFill>
                  <a:srgbClr val="333333"/>
                </a:solidFill>
                <a:effectLst/>
                <a:latin typeface="+mn-ea"/>
              </a:rPr>
              <a:t>そして、保護要求事項に合致するセーフガード（管理策）を適切に実施することが必要です。</a:t>
            </a:r>
            <a:endParaRPr lang="en-US" altLang="ja-JP" sz="1200" b="0" i="0">
              <a:solidFill>
                <a:srgbClr val="333333"/>
              </a:solidFill>
              <a:effectLst/>
              <a:latin typeface="+mn-ea"/>
            </a:endParaRPr>
          </a:p>
          <a:p>
            <a:endParaRPr kumimoji="1" lang="en-US" altLang="ja-JP"/>
          </a:p>
        </p:txBody>
      </p:sp>
      <p:sp>
        <p:nvSpPr>
          <p:cNvPr id="4" name="スライド番号プレースホルダー 3">
            <a:extLst>
              <a:ext uri="{FF2B5EF4-FFF2-40B4-BE49-F238E27FC236}">
                <a16:creationId xmlns:a16="http://schemas.microsoft.com/office/drawing/2014/main" id="{7CC9D403-6938-0269-5235-B4D0A9B932BB}"/>
              </a:ext>
            </a:extLst>
          </p:cNvPr>
          <p:cNvSpPr>
            <a:spLocks noGrp="1"/>
          </p:cNvSpPr>
          <p:nvPr>
            <p:ph type="sldNum" sz="quarter" idx="5"/>
          </p:nvPr>
        </p:nvSpPr>
        <p:spPr/>
        <p:txBody>
          <a:bodyPr/>
          <a:lstStyle/>
          <a:p>
            <a:fld id="{7D95702B-A176-47F2-94B3-59C819DD5A0E}" type="slidenum">
              <a:rPr kumimoji="1" lang="ja-JP" altLang="en-US" smtClean="0"/>
              <a:t>195</a:t>
            </a:fld>
            <a:endParaRPr kumimoji="1" lang="ja-JP" altLang="en-US"/>
          </a:p>
        </p:txBody>
      </p:sp>
    </p:spTree>
    <p:extLst>
      <p:ext uri="{BB962C8B-B14F-4D97-AF65-F5344CB8AC3E}">
        <p14:creationId xmlns:p14="http://schemas.microsoft.com/office/powerpoint/2010/main" val="398365435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30B53-3C8D-FC2C-7E4B-278D4E74C1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3E88BD-FE1A-1B60-9E49-14BDDC2813F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EADE0C8-63C9-5855-34D5-A62048C9E1CA}"/>
              </a:ext>
            </a:extLst>
          </p:cNvPr>
          <p:cNvSpPr>
            <a:spLocks noGrp="1"/>
          </p:cNvSpPr>
          <p:nvPr>
            <p:ph type="body" idx="1"/>
          </p:nvPr>
        </p:nvSpPr>
        <p:spPr/>
        <p:txBody>
          <a:bodyPr/>
          <a:lstStyle/>
          <a:p>
            <a:r>
              <a:rPr kumimoji="1" lang="ja-JP" altLang="en-US"/>
              <a:t>目標：</a:t>
            </a:r>
            <a:r>
              <a:rPr kumimoji="1" lang="en-US" altLang="ja-JP"/>
              <a:t>14:29</a:t>
            </a:r>
          </a:p>
          <a:p>
            <a:r>
              <a:rPr kumimoji="1" lang="ja-JP" altLang="en-US"/>
              <a:t>累計：</a:t>
            </a:r>
            <a:r>
              <a:rPr kumimoji="1" lang="en-US" altLang="ja-JP"/>
              <a:t>1:29</a:t>
            </a:r>
          </a:p>
          <a:p>
            <a:endParaRPr kumimoji="1" lang="en-US" altLang="ja-JP"/>
          </a:p>
          <a:p>
            <a:r>
              <a:rPr kumimoji="1" lang="ja-JP" altLang="en-US"/>
              <a:t>脆弱性の識別</a:t>
            </a:r>
            <a:endParaRPr kumimoji="1" lang="en-US" altLang="ja-JP"/>
          </a:p>
          <a:p>
            <a:r>
              <a:rPr kumimoji="1" lang="ja-JP" altLang="en-US"/>
              <a:t>脆弱性とは、脅威の発生を誘引する資産固有の弱点やセキュリティホールのこと。</a:t>
            </a:r>
            <a:endParaRPr kumimoji="1" lang="en-US" altLang="ja-JP"/>
          </a:p>
          <a:p>
            <a:endParaRPr kumimoji="1" lang="en-US" altLang="ja-JP"/>
          </a:p>
          <a:p>
            <a:r>
              <a:rPr kumimoji="1" lang="ja-JP" altLang="en-US"/>
              <a:t>＜絵の中の脆弱性を読み上げ＞</a:t>
            </a:r>
            <a:endParaRPr kumimoji="1" lang="en-US" altLang="ja-JP"/>
          </a:p>
          <a:p>
            <a:endParaRPr kumimoji="1" lang="en-US" altLang="ja-JP"/>
          </a:p>
          <a:p>
            <a:r>
              <a:rPr kumimoji="1" lang="ja-JP" altLang="en-US"/>
              <a:t>脆弱性は、それだけでは何ら障害とはなりませんが、脅威を顕在化させ、損害や障害を導く可能性があります。</a:t>
            </a:r>
            <a:endParaRPr kumimoji="1" lang="en-US" altLang="ja-JP"/>
          </a:p>
          <a:p>
            <a:r>
              <a:rPr kumimoji="1" lang="ja-JP" altLang="en-US"/>
              <a:t>逆に言えば、脅威が存在しない脆弱性は、あまり気を配らなくて良い。ということ。</a:t>
            </a:r>
            <a:endParaRPr kumimoji="1" lang="en-US" altLang="ja-JP"/>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0B7512F8-14C7-7945-58FD-2A29FE2B523B}"/>
              </a:ext>
            </a:extLst>
          </p:cNvPr>
          <p:cNvSpPr>
            <a:spLocks noGrp="1"/>
          </p:cNvSpPr>
          <p:nvPr>
            <p:ph type="sldNum" sz="quarter" idx="5"/>
          </p:nvPr>
        </p:nvSpPr>
        <p:spPr/>
        <p:txBody>
          <a:bodyPr/>
          <a:lstStyle/>
          <a:p>
            <a:fld id="{7D95702B-A176-47F2-94B3-59C819DD5A0E}" type="slidenum">
              <a:rPr kumimoji="1" lang="ja-JP" altLang="en-US" smtClean="0"/>
              <a:t>196</a:t>
            </a:fld>
            <a:endParaRPr kumimoji="1" lang="ja-JP" altLang="en-US"/>
          </a:p>
        </p:txBody>
      </p:sp>
    </p:spTree>
    <p:extLst>
      <p:ext uri="{BB962C8B-B14F-4D97-AF65-F5344CB8AC3E}">
        <p14:creationId xmlns:p14="http://schemas.microsoft.com/office/powerpoint/2010/main" val="231797285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42793-216E-4366-CE77-EA6E3C2C1B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991DA5-A418-27CD-BBC9-23E7E58E178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4B9D590-664E-9501-F3E8-D53D638F9014}"/>
              </a:ext>
            </a:extLst>
          </p:cNvPr>
          <p:cNvSpPr>
            <a:spLocks noGrp="1"/>
          </p:cNvSpPr>
          <p:nvPr>
            <p:ph type="body" idx="1"/>
          </p:nvPr>
        </p:nvSpPr>
        <p:spPr/>
        <p:txBody>
          <a:bodyPr/>
          <a:lstStyle/>
          <a:p>
            <a:r>
              <a:rPr kumimoji="1" lang="ja-JP" altLang="en-US" dirty="0"/>
              <a:t>目標：</a:t>
            </a:r>
            <a:r>
              <a:rPr kumimoji="1" lang="en-US" altLang="ja-JP" dirty="0"/>
              <a:t>14:33</a:t>
            </a:r>
          </a:p>
          <a:p>
            <a:r>
              <a:rPr kumimoji="1" lang="ja-JP" altLang="en-US" dirty="0"/>
              <a:t>累計：</a:t>
            </a:r>
            <a:r>
              <a:rPr kumimoji="1" lang="en-US" altLang="ja-JP" dirty="0"/>
              <a:t>1:33</a:t>
            </a:r>
          </a:p>
          <a:p>
            <a:endParaRPr kumimoji="1" lang="en-US" altLang="ja-JP" dirty="0"/>
          </a:p>
          <a:p>
            <a:r>
              <a:rPr kumimoji="1" lang="ja-JP" altLang="en-US" dirty="0"/>
              <a:t>大きく</a:t>
            </a:r>
            <a:r>
              <a:rPr kumimoji="1" lang="en-US" altLang="ja-JP" dirty="0"/>
              <a:t>2</a:t>
            </a:r>
            <a:r>
              <a:rPr kumimoji="1" lang="ja-JP" altLang="en-US" dirty="0"/>
              <a:t>つにわけることができます。</a:t>
            </a:r>
            <a:endParaRPr kumimoji="1" lang="en-US" altLang="ja-JP" dirty="0"/>
          </a:p>
          <a:p>
            <a:r>
              <a:rPr kumimoji="1" lang="ja-JP" altLang="en-US" dirty="0"/>
              <a:t>環境的脅威と人為的脅威。</a:t>
            </a:r>
            <a:endParaRPr kumimoji="1" lang="en-US" altLang="ja-JP" dirty="0"/>
          </a:p>
          <a:p>
            <a:r>
              <a:rPr kumimoji="1" lang="ja-JP" altLang="en-US" dirty="0"/>
              <a:t>人為的脅威はさらに</a:t>
            </a:r>
            <a:r>
              <a:rPr kumimoji="1" lang="en-US" altLang="ja-JP" dirty="0"/>
              <a:t>2</a:t>
            </a:r>
            <a:r>
              <a:rPr kumimoji="1" lang="ja-JP" altLang="en-US" dirty="0"/>
              <a:t>つにわけることができます。</a:t>
            </a:r>
            <a:endParaRPr kumimoji="1" lang="en-US" altLang="ja-JP" dirty="0"/>
          </a:p>
          <a:p>
            <a:r>
              <a:rPr kumimoji="1" lang="ja-JP" altLang="en-US" dirty="0"/>
              <a:t>意図的脅威と偶発的脅威。</a:t>
            </a:r>
            <a:endParaRPr kumimoji="1" lang="en-US" altLang="ja-JP" dirty="0"/>
          </a:p>
          <a:p>
            <a:endParaRPr kumimoji="1" lang="en-US" altLang="ja-JP" dirty="0"/>
          </a:p>
          <a:p>
            <a:r>
              <a:rPr kumimoji="1" lang="ja-JP" altLang="en-US" dirty="0"/>
              <a:t>環境的脅威と人為的脅威を区分して把握することにより、どのような性質のセキュリティ対策を実施すればよいかの整理がつきやすくなります。</a:t>
            </a:r>
            <a:endParaRPr kumimoji="1" lang="en-US" altLang="ja-JP" dirty="0"/>
          </a:p>
          <a:p>
            <a:endParaRPr kumimoji="1" lang="en-US" altLang="ja-JP" dirty="0"/>
          </a:p>
          <a:p>
            <a:r>
              <a:rPr kumimoji="1" lang="ja-JP" altLang="en-US" dirty="0"/>
              <a:t>環境的脅威</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n-ea"/>
                <a:ea typeface="+mn-ea"/>
              </a:rPr>
              <a:t>　環境的脅威として地震や高潮がありますが、地震や高潮の発生そのものをコントロールすることはできません。</a:t>
            </a:r>
            <a:endParaRPr lang="en-US" altLang="ja-JP" sz="12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n-ea"/>
                <a:ea typeface="+mn-ea"/>
              </a:rPr>
              <a:t>　従って、地震の発生可能性が低い場所を選択する、地震が発生した場合に素早く検知し、災害から回復する対策を重視する、などのセキュリティ対策が選択されることになります。</a:t>
            </a:r>
            <a:endParaRPr lang="en-US" altLang="ja-JP" sz="1200" b="0" dirty="0">
              <a:solidFill>
                <a:schemeClr val="tx1"/>
              </a:solidFill>
              <a:latin typeface="+mn-ea"/>
              <a:ea typeface="+mn-ea"/>
            </a:endParaRPr>
          </a:p>
          <a:p>
            <a:endParaRPr kumimoji="1" lang="en-US" altLang="ja-JP" dirty="0"/>
          </a:p>
          <a:p>
            <a:r>
              <a:rPr kumimoji="1" lang="ja-JP" altLang="en-US" dirty="0"/>
              <a:t>意図的脅威</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n-ea"/>
                <a:ea typeface="+mn-ea"/>
              </a:rPr>
              <a:t>「（内部者が企業秘密を）漏えいする」という脅威が考えられます。</a:t>
            </a:r>
            <a:endParaRPr lang="en-US" altLang="ja-JP" sz="12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n-ea"/>
                <a:ea typeface="+mn-ea"/>
              </a:rPr>
              <a:t>この様な脅威については、当該行為が犯罪行為（不正競争防止法違反）であり、罰せられること、会社は企業規則により漏えい者を罰すること、場合によっては損害賠償請求を行うということを規程で明確に示し、教育を実施するという抑止的な対策が有効になります。</a:t>
            </a:r>
            <a:endParaRPr lang="en-US" altLang="ja-JP" sz="12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n-ea"/>
                <a:ea typeface="+mn-ea"/>
              </a:rPr>
              <a:t>漏えいを早期に検知するといった対策も重要になります。</a:t>
            </a:r>
            <a:endParaRPr lang="en-US" altLang="ja-JP" sz="1200" b="0" dirty="0">
              <a:solidFill>
                <a:schemeClr val="tx1"/>
              </a:solidFill>
              <a:latin typeface="+mn-ea"/>
              <a:ea typeface="+mn-ea"/>
            </a:endParaRPr>
          </a:p>
          <a:p>
            <a:endParaRPr kumimoji="1" lang="en-US" altLang="ja-JP" dirty="0"/>
          </a:p>
          <a:p>
            <a:r>
              <a:rPr kumimoji="1" lang="ja-JP" altLang="en-US" dirty="0"/>
              <a:t>偶発的脅威とは</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n-ea"/>
                <a:ea typeface="+mn-ea"/>
              </a:rPr>
              <a:t>「入力ミス」がありますが、入力ミスが生じない様に、二回ずつ入力する、一定の範囲の値しか入力できない様にする、チェックデジットやチェックサムを設けるといった技術対策が有効となります。</a:t>
            </a:r>
            <a:endParaRPr lang="en-US" altLang="ja-JP" sz="1200" b="0" dirty="0">
              <a:solidFill>
                <a:schemeClr val="tx1"/>
              </a:solidFill>
              <a:latin typeface="+mn-ea"/>
              <a:ea typeface="+mn-ea"/>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D5CB1225-214D-E546-A4EF-37B23721E11A}"/>
              </a:ext>
            </a:extLst>
          </p:cNvPr>
          <p:cNvSpPr>
            <a:spLocks noGrp="1"/>
          </p:cNvSpPr>
          <p:nvPr>
            <p:ph type="sldNum" sz="quarter" idx="5"/>
          </p:nvPr>
        </p:nvSpPr>
        <p:spPr/>
        <p:txBody>
          <a:bodyPr/>
          <a:lstStyle/>
          <a:p>
            <a:fld id="{7D95702B-A176-47F2-94B3-59C819DD5A0E}" type="slidenum">
              <a:rPr kumimoji="1" lang="ja-JP" altLang="en-US" smtClean="0"/>
              <a:t>197</a:t>
            </a:fld>
            <a:endParaRPr kumimoji="1" lang="ja-JP" altLang="en-US"/>
          </a:p>
        </p:txBody>
      </p:sp>
    </p:spTree>
    <p:extLst>
      <p:ext uri="{BB962C8B-B14F-4D97-AF65-F5344CB8AC3E}">
        <p14:creationId xmlns:p14="http://schemas.microsoft.com/office/powerpoint/2010/main" val="11015696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C63B3-1224-BFBA-7455-9951EAA5C6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FD1BD2-C6CD-9D76-0199-451AEAF43B5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7859FD8-7541-4CEE-D956-98707D7898B0}"/>
              </a:ext>
            </a:extLst>
          </p:cNvPr>
          <p:cNvSpPr>
            <a:spLocks noGrp="1"/>
          </p:cNvSpPr>
          <p:nvPr>
            <p:ph type="body" idx="1"/>
          </p:nvPr>
        </p:nvSpPr>
        <p:spPr/>
        <p:txBody>
          <a:bodyPr/>
          <a:lstStyle/>
          <a:p>
            <a:r>
              <a:rPr kumimoji="1" lang="ja-JP" altLang="en-US"/>
              <a:t>目標：</a:t>
            </a:r>
            <a:r>
              <a:rPr kumimoji="1" lang="en-US" altLang="ja-JP"/>
              <a:t>14:37</a:t>
            </a:r>
          </a:p>
          <a:p>
            <a:r>
              <a:rPr kumimoji="1" lang="ja-JP" altLang="en-US"/>
              <a:t>累計：</a:t>
            </a:r>
            <a:r>
              <a:rPr kumimoji="1" lang="en-US" altLang="ja-JP"/>
              <a:t>1:37</a:t>
            </a:r>
          </a:p>
          <a:p>
            <a:endParaRPr kumimoji="1" lang="en-US" altLang="ja-JP"/>
          </a:p>
          <a:p>
            <a:r>
              <a:rPr kumimoji="1" lang="ja-JP" altLang="en-US" sz="1200"/>
              <a:t>脅威を洗い出すには自組織にある資産に対する脅威を識別して、リストを作成します。</a:t>
            </a:r>
            <a:endParaRPr kumimoji="1" lang="en-US" altLang="ja-JP" sz="1200"/>
          </a:p>
          <a:p>
            <a:r>
              <a:rPr kumimoji="1" lang="ja-JP" altLang="en-US" sz="1200"/>
              <a:t>その際には、利用者や他の事業部の関係者、外部の専門家などから得られる、脅威に関する情報を活用することが大切です。</a:t>
            </a:r>
            <a:endParaRPr kumimoji="1" lang="en-US" altLang="ja-JP" sz="1200"/>
          </a:p>
          <a:p>
            <a:endParaRPr kumimoji="1" lang="en-US" altLang="ja-JP" sz="1200"/>
          </a:p>
          <a:p>
            <a:r>
              <a:rPr kumimoji="1" lang="ja-JP" altLang="en-US" sz="1200" b="0" i="0">
                <a:effectLst/>
                <a:latin typeface="Söhne"/>
              </a:rPr>
              <a:t>　</a:t>
            </a:r>
            <a:r>
              <a:rPr kumimoji="1" lang="ja-JP" altLang="en-US" sz="1200"/>
              <a:t>脅威の洗い出しの考え方として、意図的脅威は攻撃の動機や必要なスキル、利用可能なリソースを考慮しつつ、資産の特性や魅力、脆弱性などから、どのような要因が脅威となるかを識別できます。</a:t>
            </a:r>
            <a:endParaRPr kumimoji="1" lang="en-US" altLang="ja-JP" sz="1200"/>
          </a:p>
          <a:p>
            <a:r>
              <a:rPr kumimoji="1" lang="ja-JP" altLang="en-US" sz="1200"/>
              <a:t>一方で偶発的脅威は、環境や気候、人為的なミスや誤動作などから影響を及ぼす可能性を識別できます。</a:t>
            </a:r>
            <a:endParaRPr lang="ja-JP" altLang="en-US" sz="1200"/>
          </a:p>
          <a:p>
            <a:endParaRPr kumimoji="1" lang="en-US" altLang="ja-JP"/>
          </a:p>
          <a:p>
            <a:r>
              <a:rPr kumimoji="1" lang="ja-JP" altLang="en-US"/>
              <a:t>作成するリストがどのようなものかというと＜次のページ＞</a:t>
            </a:r>
            <a:endParaRPr kumimoji="1" lang="en-US" altLang="ja-JP"/>
          </a:p>
        </p:txBody>
      </p:sp>
      <p:sp>
        <p:nvSpPr>
          <p:cNvPr id="4" name="スライド番号プレースホルダー 3">
            <a:extLst>
              <a:ext uri="{FF2B5EF4-FFF2-40B4-BE49-F238E27FC236}">
                <a16:creationId xmlns:a16="http://schemas.microsoft.com/office/drawing/2014/main" id="{7B2DD9B5-447B-B9F1-46B1-F94C12460792}"/>
              </a:ext>
            </a:extLst>
          </p:cNvPr>
          <p:cNvSpPr>
            <a:spLocks noGrp="1"/>
          </p:cNvSpPr>
          <p:nvPr>
            <p:ph type="sldNum" sz="quarter" idx="5"/>
          </p:nvPr>
        </p:nvSpPr>
        <p:spPr/>
        <p:txBody>
          <a:bodyPr/>
          <a:lstStyle/>
          <a:p>
            <a:fld id="{7D95702B-A176-47F2-94B3-59C819DD5A0E}" type="slidenum">
              <a:rPr kumimoji="1" lang="ja-JP" altLang="en-US" smtClean="0"/>
              <a:t>198</a:t>
            </a:fld>
            <a:endParaRPr kumimoji="1" lang="ja-JP" altLang="en-US"/>
          </a:p>
        </p:txBody>
      </p:sp>
    </p:spTree>
    <p:extLst>
      <p:ext uri="{BB962C8B-B14F-4D97-AF65-F5344CB8AC3E}">
        <p14:creationId xmlns:p14="http://schemas.microsoft.com/office/powerpoint/2010/main" val="397111071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A55DA-0908-0926-BDA7-4D92237C8A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A7E465-EA17-3A52-7F8F-D5E56229B77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6F7878F-1507-9157-083F-E5A8C7CEE034}"/>
              </a:ext>
            </a:extLst>
          </p:cNvPr>
          <p:cNvSpPr>
            <a:spLocks noGrp="1"/>
          </p:cNvSpPr>
          <p:nvPr>
            <p:ph type="body" idx="1"/>
          </p:nvPr>
        </p:nvSpPr>
        <p:spPr/>
        <p:txBody>
          <a:bodyPr/>
          <a:lstStyle/>
          <a:p>
            <a:r>
              <a:rPr kumimoji="1" lang="ja-JP" altLang="en-US" dirty="0"/>
              <a:t>目標：</a:t>
            </a:r>
            <a:r>
              <a:rPr kumimoji="1" lang="en-US" altLang="ja-JP" dirty="0"/>
              <a:t>14:41</a:t>
            </a:r>
          </a:p>
          <a:p>
            <a:r>
              <a:rPr kumimoji="1" lang="ja-JP" altLang="en-US" dirty="0"/>
              <a:t>累計：</a:t>
            </a:r>
            <a:r>
              <a:rPr kumimoji="1" lang="en-US" altLang="ja-JP" dirty="0"/>
              <a:t>1:41</a:t>
            </a:r>
          </a:p>
          <a:p>
            <a:endParaRPr kumimoji="1" lang="en-US" altLang="ja-JP" dirty="0"/>
          </a:p>
          <a:p>
            <a:r>
              <a:rPr kumimoji="1" lang="ja-JP" altLang="en-US" dirty="0"/>
              <a:t>表の読み上げ</a:t>
            </a:r>
            <a:endParaRPr kumimoji="1" lang="en-US" altLang="ja-JP" dirty="0"/>
          </a:p>
          <a:p>
            <a:endParaRPr kumimoji="1" lang="en-US" altLang="ja-JP" dirty="0"/>
          </a:p>
          <a:p>
            <a:r>
              <a:rPr kumimoji="1" lang="ja-JP" altLang="en-US" dirty="0"/>
              <a:t>例として提示している表。</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AB4AD307-0472-365D-F214-6A62501EC1D0}"/>
              </a:ext>
            </a:extLst>
          </p:cNvPr>
          <p:cNvSpPr>
            <a:spLocks noGrp="1"/>
          </p:cNvSpPr>
          <p:nvPr>
            <p:ph type="sldNum" sz="quarter" idx="5"/>
          </p:nvPr>
        </p:nvSpPr>
        <p:spPr/>
        <p:txBody>
          <a:bodyPr/>
          <a:lstStyle/>
          <a:p>
            <a:fld id="{7D95702B-A176-47F2-94B3-59C819DD5A0E}" type="slidenum">
              <a:rPr kumimoji="1" lang="ja-JP" altLang="en-US" smtClean="0"/>
              <a:t>199</a:t>
            </a:fld>
            <a:endParaRPr kumimoji="1" lang="ja-JP" altLang="en-US"/>
          </a:p>
        </p:txBody>
      </p:sp>
    </p:spTree>
    <p:extLst>
      <p:ext uri="{BB962C8B-B14F-4D97-AF65-F5344CB8AC3E}">
        <p14:creationId xmlns:p14="http://schemas.microsoft.com/office/powerpoint/2010/main" val="131538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目標時刻：</a:t>
            </a:r>
            <a:r>
              <a:rPr kumimoji="1" lang="en-US" altLang="ja-JP"/>
              <a:t>13:03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累積時間：</a:t>
            </a:r>
            <a:r>
              <a:rPr kumimoji="1" lang="en-US" altLang="ja-JP"/>
              <a:t>00:03</a:t>
            </a:r>
          </a:p>
          <a:p>
            <a:endParaRPr kumimoji="1" lang="en-US" altLang="ja-JP"/>
          </a:p>
          <a:p>
            <a:r>
              <a:rPr kumimoji="1" lang="ja-JP" altLang="en-US"/>
              <a:t>就職してから</a:t>
            </a:r>
            <a:r>
              <a:rPr kumimoji="1" lang="en-US" altLang="ja-JP"/>
              <a:t>IT</a:t>
            </a:r>
            <a:r>
              <a:rPr kumimoji="1" lang="ja-JP" altLang="en-US"/>
              <a:t>一筋。</a:t>
            </a:r>
            <a:endParaRPr kumimoji="1" lang="en-US" altLang="ja-JP"/>
          </a:p>
          <a:p>
            <a:r>
              <a:rPr kumimoji="1" lang="ja-JP" altLang="en-US"/>
              <a:t>サーバや</a:t>
            </a:r>
            <a:r>
              <a:rPr kumimoji="1" lang="en-US" altLang="ja-JP"/>
              <a:t>PC</a:t>
            </a:r>
            <a:r>
              <a:rPr kumimoji="1" lang="ja-JP" altLang="en-US"/>
              <a:t>の設計・構築作業をメイン</a:t>
            </a:r>
            <a:endParaRPr kumimoji="1" lang="en-US" altLang="ja-JP"/>
          </a:p>
          <a:p>
            <a:r>
              <a:rPr kumimoji="1" lang="en-US" altLang="ja-JP" err="1"/>
              <a:t>ActiveDirectory</a:t>
            </a:r>
            <a:r>
              <a:rPr kumimoji="1" lang="ja-JP" altLang="en-US"/>
              <a:t>がリリースされた時から設計・構築を担当したので、この辺は得意分野。</a:t>
            </a:r>
            <a:endParaRPr kumimoji="1" lang="en-US" altLang="ja-JP"/>
          </a:p>
          <a:p>
            <a:endParaRPr kumimoji="1" lang="en-US" altLang="ja-JP"/>
          </a:p>
          <a:p>
            <a:r>
              <a:rPr kumimoji="1" lang="en-US" altLang="ja-JP"/>
              <a:t>MCP</a:t>
            </a:r>
            <a:r>
              <a:rPr kumimoji="1" lang="ja-JP" altLang="en-US"/>
              <a:t>も複数所持しており、</a:t>
            </a:r>
            <a:r>
              <a:rPr kumimoji="1" lang="en-US" altLang="ja-JP"/>
              <a:t>MS</a:t>
            </a:r>
            <a:r>
              <a:rPr kumimoji="1" lang="ja-JP" altLang="en-US"/>
              <a:t>製品についての知識はアドバンテージがある。</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a:t>
            </a:fld>
            <a:endParaRPr kumimoji="1" lang="ja-JP" altLang="en-US"/>
          </a:p>
        </p:txBody>
      </p:sp>
    </p:spTree>
    <p:extLst>
      <p:ext uri="{BB962C8B-B14F-4D97-AF65-F5344CB8AC3E}">
        <p14:creationId xmlns:p14="http://schemas.microsoft.com/office/powerpoint/2010/main" val="1968988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14:06</a:t>
            </a:r>
          </a:p>
          <a:p>
            <a:r>
              <a:rPr kumimoji="1" lang="ja-JP" altLang="en-US"/>
              <a:t>累積時間：</a:t>
            </a:r>
            <a:r>
              <a:rPr kumimoji="1" lang="en-US" altLang="ja-JP"/>
              <a:t>01:06</a:t>
            </a:r>
          </a:p>
          <a:p>
            <a:endParaRPr kumimoji="1" lang="en-US" altLang="ja-JP"/>
          </a:p>
          <a:p>
            <a:r>
              <a:rPr kumimoji="1" lang="ja-JP" altLang="en-US"/>
              <a:t>クラウドサービス方式は、会社への</a:t>
            </a:r>
            <a:r>
              <a:rPr kumimoji="1" lang="en-US" altLang="ja-JP"/>
              <a:t>VPN</a:t>
            </a:r>
            <a:r>
              <a:rPr kumimoji="1" lang="ja-JP" altLang="en-US"/>
              <a:t>接続を実施せず、クラウドサービスのみを利用するタイプです。</a:t>
            </a:r>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20</a:t>
            </a:fld>
            <a:endParaRPr kumimoji="1" lang="ja-JP" altLang="en-US"/>
          </a:p>
        </p:txBody>
      </p:sp>
    </p:spTree>
    <p:extLst>
      <p:ext uri="{BB962C8B-B14F-4D97-AF65-F5344CB8AC3E}">
        <p14:creationId xmlns:p14="http://schemas.microsoft.com/office/powerpoint/2010/main" val="366291516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36947-A409-D8FE-5D0D-7420DFDA51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F42FF2-8E9B-00A5-E02E-5F0DC1C4898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76F7BA5-CF25-1B0B-9222-637386E59A35}"/>
              </a:ext>
            </a:extLst>
          </p:cNvPr>
          <p:cNvSpPr>
            <a:spLocks noGrp="1"/>
          </p:cNvSpPr>
          <p:nvPr>
            <p:ph type="body" idx="1"/>
          </p:nvPr>
        </p:nvSpPr>
        <p:spPr/>
        <p:txBody>
          <a:bodyPr/>
          <a:lstStyle/>
          <a:p>
            <a:r>
              <a:rPr kumimoji="1" lang="ja-JP" altLang="en-US" dirty="0"/>
              <a:t>目標：</a:t>
            </a:r>
            <a:r>
              <a:rPr kumimoji="1" lang="en-US" altLang="ja-JP" dirty="0"/>
              <a:t>14:45</a:t>
            </a:r>
          </a:p>
          <a:p>
            <a:r>
              <a:rPr kumimoji="1" lang="ja-JP" altLang="en-US" dirty="0"/>
              <a:t>累計：</a:t>
            </a:r>
            <a:r>
              <a:rPr kumimoji="1" lang="en-US" altLang="ja-JP" dirty="0"/>
              <a:t>1:45</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a:t>
            </a:r>
            <a:r>
              <a:rPr kumimoji="1" lang="ja-JP" altLang="en-US" sz="1200" dirty="0">
                <a:solidFill>
                  <a:schemeClr val="tx1"/>
                </a:solidFill>
              </a:rPr>
              <a:t>脆弱性があるだけでインシデントが発生するわけではありません</a:t>
            </a:r>
            <a:r>
              <a:rPr kumimoji="1" lang="ja-JP" altLang="en-US" sz="1200" dirty="0"/>
              <a:t>。</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しかし、脆弱性は脅威を顕在化させ、インシデントの発生確率を高める可能性があります。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脆弱性を減らすためには、適切な管理策を実施する必要があります。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脆弱性は管理策の欠如を同時に意味しているため、脆弱性を識別することは必要な管理策を識別するのに役立ちます。</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たとえば「アクセス権の誤った割当て」という脆弱性は、「アクセス権の適切な設定」という管理策の欠如を意味しています。</a:t>
            </a:r>
            <a:endParaRPr kumimoji="1" lang="en-US" altLang="ja-JP" sz="1200" dirty="0"/>
          </a:p>
          <a:p>
            <a:endParaRPr kumimoji="1" lang="en-US" altLang="ja-JP" dirty="0"/>
          </a:p>
        </p:txBody>
      </p:sp>
      <p:sp>
        <p:nvSpPr>
          <p:cNvPr id="4" name="スライド番号プレースホルダー 3">
            <a:extLst>
              <a:ext uri="{FF2B5EF4-FFF2-40B4-BE49-F238E27FC236}">
                <a16:creationId xmlns:a16="http://schemas.microsoft.com/office/drawing/2014/main" id="{C3DD57E8-C880-C4A7-1398-0DE890655670}"/>
              </a:ext>
            </a:extLst>
          </p:cNvPr>
          <p:cNvSpPr>
            <a:spLocks noGrp="1"/>
          </p:cNvSpPr>
          <p:nvPr>
            <p:ph type="sldNum" sz="quarter" idx="5"/>
          </p:nvPr>
        </p:nvSpPr>
        <p:spPr/>
        <p:txBody>
          <a:bodyPr/>
          <a:lstStyle/>
          <a:p>
            <a:fld id="{7D95702B-A176-47F2-94B3-59C819DD5A0E}" type="slidenum">
              <a:rPr kumimoji="1" lang="ja-JP" altLang="en-US" smtClean="0"/>
              <a:t>200</a:t>
            </a:fld>
            <a:endParaRPr kumimoji="1" lang="ja-JP" altLang="en-US"/>
          </a:p>
        </p:txBody>
      </p:sp>
    </p:spTree>
    <p:extLst>
      <p:ext uri="{BB962C8B-B14F-4D97-AF65-F5344CB8AC3E}">
        <p14:creationId xmlns:p14="http://schemas.microsoft.com/office/powerpoint/2010/main" val="13185532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BB67D-F9E3-8D7F-1016-9017EFE0749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AF1345-3DE5-0880-0E68-F3938F91F86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CCD6FCA-1587-695B-903B-4CC8712149EE}"/>
              </a:ext>
            </a:extLst>
          </p:cNvPr>
          <p:cNvSpPr>
            <a:spLocks noGrp="1"/>
          </p:cNvSpPr>
          <p:nvPr>
            <p:ph type="body" idx="1"/>
          </p:nvPr>
        </p:nvSpPr>
        <p:spPr/>
        <p:txBody>
          <a:bodyPr/>
          <a:lstStyle/>
          <a:p>
            <a:r>
              <a:rPr kumimoji="1" lang="ja-JP" altLang="en-US" dirty="0"/>
              <a:t>目標：</a:t>
            </a:r>
            <a:r>
              <a:rPr kumimoji="1" lang="en-US" altLang="ja-JP" dirty="0"/>
              <a:t>14:50</a:t>
            </a:r>
          </a:p>
          <a:p>
            <a:r>
              <a:rPr kumimoji="1" lang="ja-JP" altLang="en-US" dirty="0"/>
              <a:t>累計：</a:t>
            </a:r>
            <a:r>
              <a:rPr kumimoji="1" lang="en-US" altLang="ja-JP" dirty="0"/>
              <a:t>1:50</a:t>
            </a:r>
          </a:p>
          <a:p>
            <a:endParaRPr kumimoji="1" lang="en-US" altLang="ja-JP" dirty="0"/>
          </a:p>
          <a:p>
            <a:r>
              <a:rPr kumimoji="1" lang="ja-JP" altLang="en-US" sz="1200" dirty="0"/>
              <a:t>脆弱性を識別して一覧表にした例です。脆弱性の一覧表を作成する際は、脅威と関連付けて整理する必要があります。</a:t>
            </a:r>
            <a:endParaRPr kumimoji="1" lang="en-US" altLang="ja-JP" sz="1200" dirty="0"/>
          </a:p>
          <a:p>
            <a:endParaRPr kumimoji="1" lang="en-US" altLang="ja-JP" sz="1200" dirty="0"/>
          </a:p>
          <a:p>
            <a:r>
              <a:rPr kumimoji="1" lang="ja-JP" altLang="en-US" sz="1200" dirty="0"/>
              <a:t>表の読み上げ</a:t>
            </a:r>
            <a:endParaRPr kumimoji="1" lang="en-US" altLang="ja-JP" sz="1200" dirty="0"/>
          </a:p>
          <a:p>
            <a:endParaRPr kumimoji="1" lang="en-US" altLang="ja-JP" dirty="0"/>
          </a:p>
          <a:p>
            <a:pPr algn="l">
              <a:buFont typeface="+mj-lt"/>
              <a:buNone/>
            </a:pPr>
            <a:r>
              <a:rPr lang="ja-JP" altLang="en-US" b="1" i="0" dirty="0">
                <a:solidFill>
                  <a:srgbClr val="374151"/>
                </a:solidFill>
                <a:effectLst/>
                <a:latin typeface="Söhne"/>
              </a:rPr>
              <a:t>記憶媒体の不十分な保守</a:t>
            </a:r>
            <a:r>
              <a:rPr lang="en-US" altLang="ja-JP" b="1" i="0" dirty="0">
                <a:solidFill>
                  <a:srgbClr val="374151"/>
                </a:solidFill>
                <a:effectLst/>
                <a:latin typeface="Söhne"/>
              </a:rPr>
              <a:t>/</a:t>
            </a:r>
            <a:r>
              <a:rPr lang="ja-JP" altLang="en-US" b="1" i="0" dirty="0">
                <a:solidFill>
                  <a:srgbClr val="374151"/>
                </a:solidFill>
                <a:effectLst/>
                <a:latin typeface="Söhne"/>
              </a:rPr>
              <a:t>不適当な設置</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データの損失や漏えい、非認可アクセス、物理的損害</a:t>
            </a:r>
          </a:p>
          <a:p>
            <a:pPr marL="0" indent="0" algn="l">
              <a:buFont typeface="+mj-lt"/>
              <a:buNone/>
            </a:pPr>
            <a:endParaRPr lang="en-US" altLang="ja-JP" b="1" i="0" dirty="0">
              <a:solidFill>
                <a:srgbClr val="374151"/>
              </a:solidFill>
              <a:effectLst/>
              <a:latin typeface="Söhne"/>
            </a:endParaRPr>
          </a:p>
          <a:p>
            <a:pPr marL="0" indent="0" algn="l">
              <a:buFont typeface="+mj-lt"/>
              <a:buNone/>
            </a:pPr>
            <a:r>
              <a:rPr lang="ja-JP" altLang="en-US" b="1" i="0" dirty="0">
                <a:solidFill>
                  <a:srgbClr val="374151"/>
                </a:solidFill>
                <a:effectLst/>
                <a:latin typeface="Söhne"/>
              </a:rPr>
              <a:t>定期的な交換計画の欠如</a:t>
            </a:r>
            <a:endParaRPr lang="en-US" altLang="ja-JP" b="0" i="0" dirty="0">
              <a:solidFill>
                <a:srgbClr val="374151"/>
              </a:solidFill>
              <a:effectLst/>
              <a:latin typeface="Söhne"/>
            </a:endParaRPr>
          </a:p>
          <a:p>
            <a:pPr marL="0" indent="0"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技術的な故障によるデータの損失、古い技術の利用によるセキュリティリスク</a:t>
            </a:r>
            <a:endParaRPr lang="en-US" altLang="ja-JP" b="0" i="0" dirty="0">
              <a:solidFill>
                <a:srgbClr val="374151"/>
              </a:solidFill>
              <a:effectLst/>
              <a:latin typeface="Söhne"/>
            </a:endParaRPr>
          </a:p>
          <a:p>
            <a:pPr marL="0" indent="0" algn="l">
              <a:buFont typeface="+mj-lt"/>
              <a:buNone/>
            </a:pPr>
            <a:r>
              <a:rPr lang="ja-JP" altLang="en-US" b="0" i="0" dirty="0">
                <a:solidFill>
                  <a:srgbClr val="374151"/>
                </a:solidFill>
                <a:effectLst/>
                <a:latin typeface="Söhne"/>
              </a:rPr>
              <a:t>　　バックアップテープや</a:t>
            </a:r>
            <a:r>
              <a:rPr lang="en-US" altLang="ja-JP" b="0" i="0" dirty="0">
                <a:solidFill>
                  <a:srgbClr val="374151"/>
                </a:solidFill>
                <a:effectLst/>
                <a:latin typeface="Söhne"/>
              </a:rPr>
              <a:t>UPS</a:t>
            </a:r>
            <a:r>
              <a:rPr lang="ja-JP" altLang="en-US" b="0" i="0" dirty="0">
                <a:solidFill>
                  <a:srgbClr val="374151"/>
                </a:solidFill>
                <a:effectLst/>
                <a:latin typeface="Söhne"/>
              </a:rPr>
              <a:t>のバッテリー</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湿気、ホコリ、汚れに対する影響の受けやすさ</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ハードウェアの故障やデータの破損、システムダウンタイム</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有効な構成変更管理の欠如</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予期せぬシステムの中断、非互換性、セキュリティ侵害</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電圧の変化に対する影響の受けやすさ</a:t>
            </a:r>
            <a:r>
              <a:rPr lang="ja-JP" altLang="en-US" b="0" i="0" dirty="0">
                <a:solidFill>
                  <a:srgbClr val="374151"/>
                </a:solidFill>
                <a:effectLst/>
                <a:latin typeface="Söhne"/>
              </a:rPr>
              <a:t>　</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ハードウェアの故障、データの破損、システムの不安定性</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商用電源は意外と不安定な時がありますので、止めたくないものには必ず</a:t>
            </a:r>
            <a:r>
              <a:rPr lang="en-US" altLang="ja-JP" b="0" i="0" dirty="0">
                <a:solidFill>
                  <a:srgbClr val="374151"/>
                </a:solidFill>
                <a:effectLst/>
                <a:latin typeface="Söhne"/>
              </a:rPr>
              <a:t>UPS</a:t>
            </a:r>
            <a:r>
              <a:rPr lang="ja-JP" altLang="en-US" b="0" i="0" dirty="0">
                <a:solidFill>
                  <a:srgbClr val="374151"/>
                </a:solidFill>
                <a:effectLst/>
                <a:latin typeface="Söhne"/>
              </a:rPr>
              <a:t>を入れてください。</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温度変化に対する影響の受けやすさ</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長期的なハードウェアの損耗、性能の低下、システム停止</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寒いところから暖かいところへの移動などは注意が必要。</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保護されない保管</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物理的な盗難、データの漏えい、非認可アクセス</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廃棄時の注意の欠如</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廃棄されたデータの漏えい、不適切なデータ消去による情報漏えい</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管理されないコピー作成</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データの漏えい、非認可アクセス、コンプライアンス違反</a:t>
            </a:r>
          </a:p>
          <a:p>
            <a:pPr marL="0" indent="0">
              <a:buFont typeface="+mj-lt"/>
              <a:buNone/>
            </a:pPr>
            <a:endParaRPr kumimoji="1" lang="en-US" altLang="ja-JP" dirty="0"/>
          </a:p>
        </p:txBody>
      </p:sp>
      <p:sp>
        <p:nvSpPr>
          <p:cNvPr id="4" name="スライド番号プレースホルダー 3">
            <a:extLst>
              <a:ext uri="{FF2B5EF4-FFF2-40B4-BE49-F238E27FC236}">
                <a16:creationId xmlns:a16="http://schemas.microsoft.com/office/drawing/2014/main" id="{7D256BFC-4CA4-A2AC-7959-4445E3AC549C}"/>
              </a:ext>
            </a:extLst>
          </p:cNvPr>
          <p:cNvSpPr>
            <a:spLocks noGrp="1"/>
          </p:cNvSpPr>
          <p:nvPr>
            <p:ph type="sldNum" sz="quarter" idx="5"/>
          </p:nvPr>
        </p:nvSpPr>
        <p:spPr/>
        <p:txBody>
          <a:bodyPr/>
          <a:lstStyle/>
          <a:p>
            <a:fld id="{7D95702B-A176-47F2-94B3-59C819DD5A0E}" type="slidenum">
              <a:rPr kumimoji="1" lang="ja-JP" altLang="en-US" smtClean="0"/>
              <a:t>201</a:t>
            </a:fld>
            <a:endParaRPr kumimoji="1" lang="ja-JP" altLang="en-US"/>
          </a:p>
        </p:txBody>
      </p:sp>
    </p:spTree>
    <p:extLst>
      <p:ext uri="{BB962C8B-B14F-4D97-AF65-F5344CB8AC3E}">
        <p14:creationId xmlns:p14="http://schemas.microsoft.com/office/powerpoint/2010/main" val="363315936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FB7E4-17F3-FA8B-7FAE-2479A5956F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DE3CB3-1779-0987-7ED9-E0CA517F91C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CB7C908-47EC-CBD1-5B3F-966DE3E91593}"/>
              </a:ext>
            </a:extLst>
          </p:cNvPr>
          <p:cNvSpPr>
            <a:spLocks noGrp="1"/>
          </p:cNvSpPr>
          <p:nvPr>
            <p:ph type="body" idx="1"/>
          </p:nvPr>
        </p:nvSpPr>
        <p:spPr/>
        <p:txBody>
          <a:bodyPr/>
          <a:lstStyle/>
          <a:p>
            <a:r>
              <a:rPr kumimoji="1" lang="ja-JP" altLang="en-US" dirty="0"/>
              <a:t>目標：</a:t>
            </a:r>
            <a:r>
              <a:rPr kumimoji="1" lang="en-US" altLang="ja-JP" dirty="0"/>
              <a:t>14:55</a:t>
            </a:r>
          </a:p>
          <a:p>
            <a:r>
              <a:rPr kumimoji="1" lang="ja-JP" altLang="en-US" dirty="0"/>
              <a:t>累計：</a:t>
            </a:r>
            <a:r>
              <a:rPr kumimoji="1" lang="en-US" altLang="ja-JP" dirty="0"/>
              <a:t>1:55</a:t>
            </a:r>
          </a:p>
          <a:p>
            <a:pPr marL="0" indent="0">
              <a:buFont typeface="+mj-lt"/>
              <a:buNone/>
            </a:pPr>
            <a:endParaRPr kumimoji="1" lang="en-US" altLang="ja-JP" dirty="0"/>
          </a:p>
          <a:p>
            <a:pPr algn="l">
              <a:buFont typeface="+mj-lt"/>
              <a:buNone/>
            </a:pPr>
            <a:r>
              <a:rPr lang="ja-JP" altLang="en-US" b="1" i="0" dirty="0">
                <a:solidFill>
                  <a:srgbClr val="374151"/>
                </a:solidFill>
                <a:effectLst/>
                <a:latin typeface="Söhne"/>
              </a:rPr>
              <a:t>離席時にログアウトしない</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不正アクセス、データ漏えい、悪意のある活動</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スクリーンロックは必ずかけてください。</a:t>
            </a:r>
            <a:r>
              <a:rPr lang="en-US" altLang="ja-JP" b="0" i="0" dirty="0">
                <a:solidFill>
                  <a:srgbClr val="374151"/>
                </a:solidFill>
                <a:effectLst/>
                <a:latin typeface="Söhne"/>
              </a:rPr>
              <a:t>Windows</a:t>
            </a:r>
            <a:r>
              <a:rPr lang="ja-JP" altLang="en-US" b="0" i="0" dirty="0">
                <a:solidFill>
                  <a:srgbClr val="374151"/>
                </a:solidFill>
                <a:effectLst/>
                <a:latin typeface="Söhne"/>
              </a:rPr>
              <a:t>キー＋</a:t>
            </a:r>
            <a:r>
              <a:rPr lang="en-US" altLang="ja-JP" b="0" i="0" dirty="0">
                <a:solidFill>
                  <a:srgbClr val="374151"/>
                </a:solidFill>
                <a:effectLst/>
                <a:latin typeface="Söhne"/>
              </a:rPr>
              <a:t>L</a:t>
            </a:r>
            <a:endParaRPr lang="ja-JP" altLang="en-US" b="0" i="0" dirty="0">
              <a:solidFill>
                <a:srgbClr val="374151"/>
              </a:solidFill>
              <a:effectLst/>
              <a:latin typeface="Söhne"/>
            </a:endParaRP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適切に削除されていない記憶媒体の処理または再利用</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個人情報や企業情報の漏えい、データの不正利用</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監査証跡の欠如</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インシデントの追跡・分析困難、コンプライアンス違反</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アクセス権の誤った割り当て</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情報の漏えい、不正アクセス、サービスの悪用</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複雑なユーザーインタフェース</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ユーザーエラー、非効率的なオペレーション、情報セキュリティインシデント</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ユーザの認識および認証メカニズムの欠如</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不正アクセス、アカウントの乗っ取り、情報漏えい</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不十分なパスワード管理</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アカウントの不正アクセス、プライバシー侵害、データ漏えい</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不要なサービスが実行可能</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システムへの不正アクセス、</a:t>
            </a:r>
            <a:r>
              <a:rPr lang="en-US" altLang="ja-JP" b="0" i="0" dirty="0">
                <a:solidFill>
                  <a:srgbClr val="374151"/>
                </a:solidFill>
                <a:effectLst/>
                <a:latin typeface="Söhne"/>
              </a:rPr>
              <a:t>DoS</a:t>
            </a:r>
            <a:r>
              <a:rPr lang="ja-JP" altLang="en-US" b="0" i="0" dirty="0">
                <a:solidFill>
                  <a:srgbClr val="374151"/>
                </a:solidFill>
                <a:effectLst/>
                <a:latin typeface="Söhne"/>
              </a:rPr>
              <a:t>攻撃、マルウェアの拡散</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開発者のための不明確または不完全な仕様書</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ソフトウェアのバグ、セキュリティ欠陥、データの不整合</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効率的な変更管理の欠如</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システムダウンタイム、データ不整合、サービス中断</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管理されていないソフトウェアのダウンロードおよび使用</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マルウェア感染、ライセンス違反、情報漏えい</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バックアップコピーの欠如</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脅威</a:t>
            </a:r>
            <a:r>
              <a:rPr lang="en-US" altLang="ja-JP" b="0" i="0" dirty="0">
                <a:solidFill>
                  <a:srgbClr val="374151"/>
                </a:solidFill>
                <a:effectLst/>
                <a:latin typeface="Söhne"/>
              </a:rPr>
              <a:t>: </a:t>
            </a:r>
            <a:r>
              <a:rPr lang="ja-JP" altLang="en-US" b="0" i="0" dirty="0">
                <a:solidFill>
                  <a:srgbClr val="374151"/>
                </a:solidFill>
                <a:effectLst/>
                <a:latin typeface="Söhne"/>
              </a:rPr>
              <a:t>データの永久的な喪失、業務遂行能力の喪失、リカバリ時間の増加</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CE806FCD-1844-12B7-B1F9-342B8B231E2E}"/>
              </a:ext>
            </a:extLst>
          </p:cNvPr>
          <p:cNvSpPr>
            <a:spLocks noGrp="1"/>
          </p:cNvSpPr>
          <p:nvPr>
            <p:ph type="sldNum" sz="quarter" idx="5"/>
          </p:nvPr>
        </p:nvSpPr>
        <p:spPr/>
        <p:txBody>
          <a:bodyPr/>
          <a:lstStyle/>
          <a:p>
            <a:fld id="{7D95702B-A176-47F2-94B3-59C819DD5A0E}" type="slidenum">
              <a:rPr kumimoji="1" lang="ja-JP" altLang="en-US" smtClean="0"/>
              <a:t>202</a:t>
            </a:fld>
            <a:endParaRPr kumimoji="1" lang="ja-JP" altLang="en-US"/>
          </a:p>
        </p:txBody>
      </p:sp>
    </p:spTree>
    <p:extLst>
      <p:ext uri="{BB962C8B-B14F-4D97-AF65-F5344CB8AC3E}">
        <p14:creationId xmlns:p14="http://schemas.microsoft.com/office/powerpoint/2010/main" val="407666007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1759F-3F44-5DB9-8504-7B0CD2A42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11CD72-A1AB-9E29-F643-78478E7DDB2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669792F-72E4-93CE-49E4-A5040E69FAFB}"/>
              </a:ext>
            </a:extLst>
          </p:cNvPr>
          <p:cNvSpPr>
            <a:spLocks noGrp="1"/>
          </p:cNvSpPr>
          <p:nvPr>
            <p:ph type="body" idx="1"/>
          </p:nvPr>
        </p:nvSpPr>
        <p:spPr/>
        <p:txBody>
          <a:bodyPr/>
          <a:lstStyle/>
          <a:p>
            <a:r>
              <a:rPr kumimoji="1" lang="ja-JP" altLang="en-US"/>
              <a:t>目標：</a:t>
            </a:r>
            <a:r>
              <a:rPr kumimoji="1" lang="en-US" altLang="ja-JP"/>
              <a:t>15:00</a:t>
            </a:r>
          </a:p>
          <a:p>
            <a:r>
              <a:rPr kumimoji="1" lang="ja-JP" altLang="en-US"/>
              <a:t>累計：</a:t>
            </a:r>
            <a:r>
              <a:rPr kumimoji="1" lang="en-US" altLang="ja-JP"/>
              <a:t>2:00</a:t>
            </a:r>
          </a:p>
          <a:p>
            <a:endParaRPr kumimoji="1" lang="en-US" altLang="ja-JP"/>
          </a:p>
          <a:p>
            <a:r>
              <a:rPr kumimoji="1" lang="en-US" altLang="ja-JP"/>
              <a:t>ISO27001</a:t>
            </a:r>
            <a:r>
              <a:rPr kumimoji="1" lang="ja-JP" altLang="en-US"/>
              <a:t>　翻訳版：</a:t>
            </a:r>
            <a:r>
              <a:rPr kumimoji="1" lang="en-US" altLang="ja-JP"/>
              <a:t>\39,413</a:t>
            </a:r>
          </a:p>
          <a:p>
            <a:r>
              <a:rPr kumimoji="1" lang="en-US" altLang="ja-JP"/>
              <a:t>ISO27002</a:t>
            </a:r>
            <a:r>
              <a:rPr kumimoji="1" lang="ja-JP" altLang="en-US"/>
              <a:t>　翻訳版：</a:t>
            </a:r>
            <a:r>
              <a:rPr kumimoji="1" lang="en-US" altLang="ja-JP"/>
              <a:t>\66,121</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A5A94FD5-A628-E491-ADFB-50D00CE9BE63}"/>
              </a:ext>
            </a:extLst>
          </p:cNvPr>
          <p:cNvSpPr>
            <a:spLocks noGrp="1"/>
          </p:cNvSpPr>
          <p:nvPr>
            <p:ph type="sldNum" sz="quarter" idx="5"/>
          </p:nvPr>
        </p:nvSpPr>
        <p:spPr/>
        <p:txBody>
          <a:bodyPr/>
          <a:lstStyle/>
          <a:p>
            <a:fld id="{7D95702B-A176-47F2-94B3-59C819DD5A0E}" type="slidenum">
              <a:rPr kumimoji="1" lang="ja-JP" altLang="en-US" smtClean="0"/>
              <a:t>203</a:t>
            </a:fld>
            <a:endParaRPr kumimoji="1" lang="ja-JP" altLang="en-US"/>
          </a:p>
        </p:txBody>
      </p:sp>
    </p:spTree>
    <p:extLst>
      <p:ext uri="{BB962C8B-B14F-4D97-AF65-F5344CB8AC3E}">
        <p14:creationId xmlns:p14="http://schemas.microsoft.com/office/powerpoint/2010/main" val="99487515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4FA54-83D2-7D82-FD42-016B46823A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4B280D-B3A9-230C-059C-2725156EFA3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532D49A-BF06-B24B-F3F7-AFA6A2D4FEB2}"/>
              </a:ext>
            </a:extLst>
          </p:cNvPr>
          <p:cNvSpPr>
            <a:spLocks noGrp="1"/>
          </p:cNvSpPr>
          <p:nvPr>
            <p:ph type="body" idx="1"/>
          </p:nvPr>
        </p:nvSpPr>
        <p:spPr/>
        <p:txBody>
          <a:bodyPr/>
          <a:lstStyle/>
          <a:p>
            <a:r>
              <a:rPr kumimoji="1" lang="ja-JP" altLang="en-US"/>
              <a:t>目標：</a:t>
            </a:r>
            <a:r>
              <a:rPr kumimoji="1" lang="en-US" altLang="ja-JP"/>
              <a:t>13:04</a:t>
            </a:r>
          </a:p>
          <a:p>
            <a:r>
              <a:rPr kumimoji="1" lang="ja-JP" altLang="en-US"/>
              <a:t>累計：</a:t>
            </a:r>
            <a:r>
              <a:rPr kumimoji="1" lang="en-US" altLang="ja-JP"/>
              <a:t>0:04</a:t>
            </a:r>
          </a:p>
          <a:p>
            <a:endParaRPr kumimoji="1" lang="en-US" altLang="ja-JP" b="0"/>
          </a:p>
          <a:p>
            <a:r>
              <a:rPr kumimoji="1" lang="ja-JP" altLang="en-US" sz="1200" b="0" i="0" kern="1200">
                <a:solidFill>
                  <a:schemeClr val="dk1"/>
                </a:solidFill>
                <a:effectLst/>
                <a:latin typeface="+mn-ea"/>
                <a:ea typeface="+mn-ea"/>
                <a:cs typeface="+mn-cs"/>
              </a:rPr>
              <a:t>リスクマネジメントの概要と、リスクマネジメントプロセスにおけるリスクアセスメントの手法やリスク対応の考え方について学ぶことを目的とします。</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リスクマネジメントの意義について理解すること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リスクマネジメントプロセスの全体像を理解すること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リスクアセスメント、リスク対応のプロセスを理解すること</a:t>
            </a:r>
            <a:endParaRPr kumimoji="1" lang="en-US" altLang="ja-JP" sz="1200">
              <a:solidFill>
                <a:schemeClr val="tx1"/>
              </a:solidFill>
              <a:latin typeface="+mn-ea"/>
              <a:ea typeface="+mn-ea"/>
            </a:endParaRPr>
          </a:p>
          <a:p>
            <a:endParaRPr kumimoji="1" lang="ja-JP" altLang="en-US" b="0"/>
          </a:p>
        </p:txBody>
      </p:sp>
      <p:sp>
        <p:nvSpPr>
          <p:cNvPr id="4" name="スライド番号プレースホルダー 3">
            <a:extLst>
              <a:ext uri="{FF2B5EF4-FFF2-40B4-BE49-F238E27FC236}">
                <a16:creationId xmlns:a16="http://schemas.microsoft.com/office/drawing/2014/main" id="{85E16479-0133-6453-36AF-77E1FADDBD98}"/>
              </a:ext>
            </a:extLst>
          </p:cNvPr>
          <p:cNvSpPr>
            <a:spLocks noGrp="1"/>
          </p:cNvSpPr>
          <p:nvPr>
            <p:ph type="sldNum" sz="quarter" idx="5"/>
          </p:nvPr>
        </p:nvSpPr>
        <p:spPr/>
        <p:txBody>
          <a:bodyPr/>
          <a:lstStyle/>
          <a:p>
            <a:fld id="{7D95702B-A176-47F2-94B3-59C819DD5A0E}" type="slidenum">
              <a:rPr kumimoji="1" lang="ja-JP" altLang="en-US" smtClean="0"/>
              <a:t>204</a:t>
            </a:fld>
            <a:endParaRPr kumimoji="1" lang="ja-JP" altLang="en-US"/>
          </a:p>
        </p:txBody>
      </p:sp>
    </p:spTree>
    <p:extLst>
      <p:ext uri="{BB962C8B-B14F-4D97-AF65-F5344CB8AC3E}">
        <p14:creationId xmlns:p14="http://schemas.microsoft.com/office/powerpoint/2010/main" val="130328912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F9122-498F-84BF-7080-4CAE261A91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85E223-055F-BA66-6C28-13B8D4B14FA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B1B1992-B8E7-074F-A120-3CAD490E2A64}"/>
              </a:ext>
            </a:extLst>
          </p:cNvPr>
          <p:cNvSpPr>
            <a:spLocks noGrp="1"/>
          </p:cNvSpPr>
          <p:nvPr>
            <p:ph type="body" idx="1"/>
          </p:nvPr>
        </p:nvSpPr>
        <p:spPr/>
        <p:txBody>
          <a:bodyPr/>
          <a:lstStyle/>
          <a:p>
            <a:r>
              <a:rPr kumimoji="1" lang="ja-JP" altLang="en-US" dirty="0"/>
              <a:t>目標：</a:t>
            </a:r>
            <a:r>
              <a:rPr kumimoji="1" lang="en-US" altLang="ja-JP" dirty="0"/>
              <a:t>13:06</a:t>
            </a:r>
          </a:p>
          <a:p>
            <a:r>
              <a:rPr kumimoji="1" lang="ja-JP" altLang="en-US" dirty="0"/>
              <a:t>累計：</a:t>
            </a:r>
            <a:r>
              <a:rPr kumimoji="1" lang="en-US" altLang="ja-JP" dirty="0"/>
              <a:t>0:06</a:t>
            </a:r>
          </a:p>
          <a:p>
            <a:endParaRPr kumimoji="1" lang="en-US" altLang="ja-JP" dirty="0"/>
          </a:p>
          <a:p>
            <a:r>
              <a:rPr kumimoji="1" lang="ja-JP" altLang="en-US" dirty="0"/>
              <a:t>まずは、リスクマネジメントって何ですか？？というお話。</a:t>
            </a:r>
            <a:endParaRPr kumimoji="1" lang="en-US" altLang="ja-JP" dirty="0"/>
          </a:p>
          <a:p>
            <a:r>
              <a:rPr kumimoji="1" lang="ja-JP" altLang="en-US" sz="1200" b="0" i="0" u="none" strike="noStrike" kern="1200" cap="none" spc="0" normalizeH="0" baseline="0" noProof="0" dirty="0">
                <a:ln>
                  <a:noFill/>
                </a:ln>
                <a:solidFill>
                  <a:prstClr val="black"/>
                </a:solidFill>
                <a:effectLst/>
                <a:uLnTx/>
                <a:uFillTx/>
                <a:latin typeface="+mn-ea"/>
                <a:ea typeface="+mn-ea"/>
                <a:cs typeface="+mn-cs"/>
              </a:rPr>
              <a:t>企業や組織には</a:t>
            </a:r>
            <a:r>
              <a:rPr lang="ja-JP" altLang="en-US" sz="1200" b="0" dirty="0">
                <a:solidFill>
                  <a:prstClr val="black"/>
                </a:solidFill>
                <a:latin typeface="+mn-ea"/>
                <a:ea typeface="+mn-ea"/>
              </a:rPr>
              <a:t>さまざま</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なリスクが存在しています。</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algn="l">
              <a:buFont typeface="+mj-lt"/>
              <a:buNone/>
            </a:pPr>
            <a:r>
              <a:rPr lang="ja-JP" altLang="en-US" b="1" i="0" dirty="0">
                <a:solidFill>
                  <a:srgbClr val="374151"/>
                </a:solidFill>
                <a:effectLst/>
                <a:latin typeface="Söhne"/>
              </a:rPr>
              <a:t>リスク </a:t>
            </a:r>
            <a:r>
              <a:rPr lang="en-US" altLang="ja-JP" b="1" i="0" dirty="0">
                <a:solidFill>
                  <a:srgbClr val="374151"/>
                </a:solidFill>
                <a:effectLst/>
                <a:latin typeface="Söhne"/>
              </a:rPr>
              <a:t>(Risk)</a:t>
            </a:r>
            <a:r>
              <a:rPr lang="ja-JP" altLang="en-US" b="0" i="0" dirty="0">
                <a:solidFill>
                  <a:srgbClr val="374151"/>
                </a:solidFill>
                <a:effectLst/>
                <a:latin typeface="Söhne"/>
              </a:rPr>
              <a:t> リスクは、事象や状況に関連している不確実性と、それが目標達成に与えるネガティブな影響を指します。</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もう少し掘り下げると、リスクは通常、「重要度」と「発生確率」の</a:t>
            </a:r>
            <a:r>
              <a:rPr lang="en-US" altLang="ja-JP" b="0" i="0" dirty="0">
                <a:solidFill>
                  <a:srgbClr val="374151"/>
                </a:solidFill>
                <a:effectLst/>
                <a:latin typeface="Söhne"/>
              </a:rPr>
              <a:t>2</a:t>
            </a:r>
            <a:r>
              <a:rPr lang="ja-JP" altLang="en-US" b="0" i="0" dirty="0">
                <a:solidFill>
                  <a:srgbClr val="374151"/>
                </a:solidFill>
                <a:effectLst/>
                <a:latin typeface="Söhne"/>
              </a:rPr>
              <a:t>つの主要な要素から成り立っています。これは、何か悪いことが起こる可能性（発生確率）と、それが起こった場合にどれほどのダメージまたは影響があるか（重要度）を表しています。</a:t>
            </a:r>
            <a:endParaRPr lang="en-US" altLang="ja-JP" b="0" i="0" dirty="0">
              <a:solidFill>
                <a:srgbClr val="374151"/>
              </a:solidFill>
              <a:effectLst/>
              <a:latin typeface="Söhne"/>
            </a:endParaRPr>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これらのリスクを効率的に管理し、発生する可能性がある損失を回避したり低減したりするプロセス全体のことを「</a:t>
            </a:r>
            <a:r>
              <a:rPr kumimoji="1" lang="ja-JP" altLang="en-US" sz="1200" i="0" u="none" strike="noStrike" kern="1200" cap="none" spc="0" normalizeH="0" baseline="0" noProof="0" dirty="0">
                <a:ln>
                  <a:noFill/>
                </a:ln>
                <a:solidFill>
                  <a:prstClr val="black"/>
                </a:solidFill>
                <a:effectLst/>
                <a:uLnTx/>
                <a:uFillTx/>
                <a:latin typeface="+mn-ea"/>
                <a:ea typeface="+mn-ea"/>
                <a:cs typeface="+mn-cs"/>
              </a:rPr>
              <a:t>リスクマネジメント</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」と言います。</a:t>
            </a:r>
            <a:endParaRPr kumimoji="1" lang="en-US" altLang="ja-JP" dirty="0"/>
          </a:p>
          <a:p>
            <a:endParaRPr kumimoji="1" lang="en-US" altLang="ja-JP" dirty="0"/>
          </a:p>
          <a:p>
            <a:pPr algn="l"/>
            <a:r>
              <a:rPr lang="en-US" altLang="ja-JP" b="0" i="0" u="none" dirty="0">
                <a:solidFill>
                  <a:srgbClr val="111111"/>
                </a:solidFill>
                <a:effectLst/>
                <a:latin typeface="-apple-system"/>
              </a:rPr>
              <a:t>ISO31000</a:t>
            </a:r>
            <a:r>
              <a:rPr lang="ja-JP" altLang="en-US" b="0" i="0" u="none" dirty="0">
                <a:solidFill>
                  <a:srgbClr val="111111"/>
                </a:solidFill>
                <a:effectLst/>
                <a:latin typeface="-apple-system"/>
              </a:rPr>
              <a:t>は、リスクマネジメントの国際規格であり、リスクマネジメントを</a:t>
            </a:r>
            <a:r>
              <a:rPr lang="en-US" altLang="ja-JP" b="0" i="0" u="none" dirty="0">
                <a:solidFill>
                  <a:srgbClr val="111111"/>
                </a:solidFill>
                <a:effectLst/>
                <a:latin typeface="-apple-system"/>
              </a:rPr>
              <a:t>3</a:t>
            </a:r>
            <a:r>
              <a:rPr lang="ja-JP" altLang="en-US" b="0" i="0" u="none" dirty="0">
                <a:solidFill>
                  <a:srgbClr val="111111"/>
                </a:solidFill>
                <a:effectLst/>
                <a:latin typeface="-apple-system"/>
              </a:rPr>
              <a:t>つの要素から構成されるものとして捉えています。</a:t>
            </a:r>
            <a:endParaRPr lang="en-US" altLang="ja-JP" b="0" i="0" u="none" dirty="0">
              <a:solidFill>
                <a:srgbClr val="111111"/>
              </a:solidFill>
              <a:effectLst/>
              <a:latin typeface="-apple-system"/>
            </a:endParaRPr>
          </a:p>
          <a:p>
            <a:pPr algn="l"/>
            <a:r>
              <a:rPr lang="en-US" altLang="ja-JP" b="0" i="0" u="none" dirty="0">
                <a:solidFill>
                  <a:srgbClr val="111111"/>
                </a:solidFill>
                <a:effectLst/>
                <a:latin typeface="-apple-system"/>
              </a:rPr>
              <a:t>3</a:t>
            </a:r>
            <a:r>
              <a:rPr lang="ja-JP" altLang="en-US" b="0" i="0" u="none" dirty="0">
                <a:solidFill>
                  <a:srgbClr val="111111"/>
                </a:solidFill>
                <a:effectLst/>
                <a:latin typeface="-apple-system"/>
              </a:rPr>
              <a:t>つの要素とは「原則」「枠組み」「プロセス」です。</a:t>
            </a:r>
            <a:endParaRPr lang="en-US" altLang="ja-JP" b="0" i="0" u="none" dirty="0">
              <a:solidFill>
                <a:srgbClr val="111111"/>
              </a:solidFill>
              <a:effectLst/>
              <a:latin typeface="-apple-system"/>
            </a:endParaRPr>
          </a:p>
          <a:p>
            <a:pPr algn="l"/>
            <a:r>
              <a:rPr lang="ja-JP" altLang="en-US" b="0" i="0" u="none" dirty="0">
                <a:solidFill>
                  <a:srgbClr val="111111"/>
                </a:solidFill>
                <a:effectLst/>
                <a:latin typeface="-apple-system"/>
              </a:rPr>
              <a:t>「原則」は、リスクマネジメントをどのような組織において行う場合にも遵守すべき事項を示した方針のようなもので、</a:t>
            </a:r>
            <a:r>
              <a:rPr lang="en-US" altLang="ja-JP" b="0" i="0" u="none" dirty="0">
                <a:solidFill>
                  <a:srgbClr val="111111"/>
                </a:solidFill>
                <a:effectLst/>
                <a:latin typeface="-apple-system"/>
              </a:rPr>
              <a:t>ISO31000</a:t>
            </a:r>
            <a:r>
              <a:rPr lang="ja-JP" altLang="en-US" b="0" i="0" u="none" dirty="0">
                <a:solidFill>
                  <a:srgbClr val="111111"/>
                </a:solidFill>
                <a:effectLst/>
                <a:latin typeface="-apple-system"/>
              </a:rPr>
              <a:t>には</a:t>
            </a:r>
            <a:r>
              <a:rPr lang="en-US" altLang="ja-JP" b="0" i="0" u="none" dirty="0">
                <a:solidFill>
                  <a:srgbClr val="111111"/>
                </a:solidFill>
                <a:effectLst/>
                <a:latin typeface="-apple-system"/>
              </a:rPr>
              <a:t>8</a:t>
            </a:r>
            <a:r>
              <a:rPr lang="ja-JP" altLang="en-US" b="0" i="0" u="none" dirty="0">
                <a:solidFill>
                  <a:srgbClr val="111111"/>
                </a:solidFill>
                <a:effectLst/>
                <a:latin typeface="-apple-system"/>
              </a:rPr>
              <a:t>つの原則が書かれています。</a:t>
            </a:r>
            <a:endParaRPr lang="en-US" altLang="ja-JP" b="0" i="0" u="none" dirty="0">
              <a:solidFill>
                <a:srgbClr val="111111"/>
              </a:solidFill>
              <a:effectLst/>
              <a:latin typeface="-apple-system"/>
            </a:endParaRPr>
          </a:p>
          <a:p>
            <a:pPr algn="l"/>
            <a:endParaRPr lang="en-US" altLang="ja-JP" b="0" i="0" u="none" dirty="0">
              <a:solidFill>
                <a:srgbClr val="111111"/>
              </a:solidFill>
              <a:effectLst/>
              <a:latin typeface="-apple-system"/>
            </a:endParaRPr>
          </a:p>
          <a:p>
            <a:pPr algn="l"/>
            <a:r>
              <a:rPr lang="ja-JP" altLang="en-US" b="0" i="0" u="none" dirty="0">
                <a:solidFill>
                  <a:srgbClr val="111111"/>
                </a:solidFill>
                <a:effectLst/>
                <a:latin typeface="-apple-system"/>
              </a:rPr>
              <a:t>「枠組み」と「プロセス」は、「プロセス」がリスクを洗い出したり、分析・評価したり、リスク対応をしたりするための活動を指し、「枠組み」はそのような活動が、組織の目的達成のために</a:t>
            </a:r>
            <a:r>
              <a:rPr lang="en-US" altLang="ja-JP" b="0" i="0" u="none" dirty="0">
                <a:solidFill>
                  <a:srgbClr val="111111"/>
                </a:solidFill>
                <a:effectLst/>
                <a:latin typeface="-apple-system"/>
              </a:rPr>
              <a:t>PDCA</a:t>
            </a:r>
            <a:r>
              <a:rPr lang="ja-JP" altLang="en-US" b="0" i="0" u="none" dirty="0">
                <a:solidFill>
                  <a:srgbClr val="111111"/>
                </a:solidFill>
                <a:effectLst/>
                <a:latin typeface="-apple-system"/>
              </a:rPr>
              <a:t>を回していきましょう。という大きな意味での設計のことを指します。</a:t>
            </a:r>
            <a:endParaRPr lang="en-US" altLang="ja-JP" b="0" i="0" u="none" dirty="0">
              <a:solidFill>
                <a:srgbClr val="111111"/>
              </a:solidFill>
              <a:effectLst/>
              <a:latin typeface="-apple-system"/>
            </a:endParaRPr>
          </a:p>
          <a:p>
            <a:endParaRPr kumimoji="1" lang="en-US" altLang="ja-JP" dirty="0"/>
          </a:p>
          <a:p>
            <a:r>
              <a:rPr lang="en-US" altLang="ja-JP" b="0" i="0" dirty="0">
                <a:solidFill>
                  <a:srgbClr val="333333"/>
                </a:solidFill>
                <a:effectLst/>
                <a:latin typeface="メイリオ" panose="020B0604030504040204" pitchFamily="50" charset="-128"/>
                <a:ea typeface="メイリオ" panose="020B0604030504040204" pitchFamily="50" charset="-128"/>
              </a:rPr>
              <a:t>ISO31000</a:t>
            </a:r>
            <a:r>
              <a:rPr lang="ja-JP" altLang="en-US" b="0" i="0" dirty="0">
                <a:solidFill>
                  <a:srgbClr val="333333"/>
                </a:solidFill>
                <a:effectLst/>
                <a:latin typeface="メイリオ" panose="020B0604030504040204" pitchFamily="50" charset="-128"/>
                <a:ea typeface="メイリオ" panose="020B0604030504040204" pitchFamily="50" charset="-128"/>
              </a:rPr>
              <a:t>はあくまでもリスクマネジメントに関するガイドラインであり、認証を目的としたものではありません。むしろ</a:t>
            </a:r>
            <a:r>
              <a:rPr lang="en-US" altLang="ja-JP" b="0" i="0" dirty="0">
                <a:solidFill>
                  <a:srgbClr val="333333"/>
                </a:solidFill>
                <a:effectLst/>
                <a:latin typeface="メイリオ" panose="020B0604030504040204" pitchFamily="50" charset="-128"/>
                <a:ea typeface="メイリオ" panose="020B0604030504040204" pitchFamily="50" charset="-128"/>
              </a:rPr>
              <a:t>ISO31000</a:t>
            </a:r>
            <a:r>
              <a:rPr lang="ja-JP" altLang="en-US" b="0" i="0" dirty="0">
                <a:solidFill>
                  <a:srgbClr val="333333"/>
                </a:solidFill>
                <a:effectLst/>
                <a:latin typeface="メイリオ" panose="020B0604030504040204" pitchFamily="50" charset="-128"/>
                <a:ea typeface="メイリオ" panose="020B0604030504040204" pitchFamily="50" charset="-128"/>
              </a:rPr>
              <a:t>は、その理念や手法を個々の組織の事情に応じて臨機応変に応用して利用するべきだと記しています。</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endParaRPr kumimoji="1" lang="en-US" altLang="ja-JP" dirty="0"/>
          </a:p>
        </p:txBody>
      </p:sp>
      <p:sp>
        <p:nvSpPr>
          <p:cNvPr id="4" name="スライド番号プレースホルダー 3">
            <a:extLst>
              <a:ext uri="{FF2B5EF4-FFF2-40B4-BE49-F238E27FC236}">
                <a16:creationId xmlns:a16="http://schemas.microsoft.com/office/drawing/2014/main" id="{205CE100-DFF2-AF6C-0487-908086987763}"/>
              </a:ext>
            </a:extLst>
          </p:cNvPr>
          <p:cNvSpPr>
            <a:spLocks noGrp="1"/>
          </p:cNvSpPr>
          <p:nvPr>
            <p:ph type="sldNum" sz="quarter" idx="5"/>
          </p:nvPr>
        </p:nvSpPr>
        <p:spPr/>
        <p:txBody>
          <a:bodyPr/>
          <a:lstStyle/>
          <a:p>
            <a:fld id="{7D95702B-A176-47F2-94B3-59C819DD5A0E}" type="slidenum">
              <a:rPr kumimoji="1" lang="ja-JP" altLang="en-US" smtClean="0"/>
              <a:t>205</a:t>
            </a:fld>
            <a:endParaRPr kumimoji="1" lang="ja-JP" altLang="en-US"/>
          </a:p>
        </p:txBody>
      </p:sp>
    </p:spTree>
    <p:extLst>
      <p:ext uri="{BB962C8B-B14F-4D97-AF65-F5344CB8AC3E}">
        <p14:creationId xmlns:p14="http://schemas.microsoft.com/office/powerpoint/2010/main" val="148997850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EDD00-57AA-1F89-4BE5-FE99D9E2E5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149457-0555-D77C-D232-B94208BD28F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F4DB1D2-5B70-240C-CD1A-757E45E5B62C}"/>
              </a:ext>
            </a:extLst>
          </p:cNvPr>
          <p:cNvSpPr>
            <a:spLocks noGrp="1"/>
          </p:cNvSpPr>
          <p:nvPr>
            <p:ph type="body" idx="1"/>
          </p:nvPr>
        </p:nvSpPr>
        <p:spPr/>
        <p:txBody>
          <a:bodyPr/>
          <a:lstStyle/>
          <a:p>
            <a:r>
              <a:rPr kumimoji="1" lang="ja-JP" altLang="en-US" dirty="0"/>
              <a:t>目標：</a:t>
            </a:r>
            <a:r>
              <a:rPr kumimoji="1" lang="en-US" altLang="ja-JP" dirty="0"/>
              <a:t>13:11</a:t>
            </a:r>
          </a:p>
          <a:p>
            <a:r>
              <a:rPr kumimoji="1" lang="ja-JP" altLang="en-US" dirty="0"/>
              <a:t>累計：</a:t>
            </a:r>
            <a:r>
              <a:rPr kumimoji="1" lang="en-US" altLang="ja-JP" dirty="0"/>
              <a:t>0:11</a:t>
            </a:r>
          </a:p>
          <a:p>
            <a:endParaRPr kumimoji="1" lang="en-US" altLang="ja-JP" dirty="0"/>
          </a:p>
          <a:p>
            <a:r>
              <a:rPr kumimoji="1" lang="en-US" altLang="ja-JP" dirty="0"/>
              <a:t>【</a:t>
            </a:r>
            <a:r>
              <a:rPr kumimoji="1" lang="ja-JP" altLang="en-US" dirty="0"/>
              <a:t>原則</a:t>
            </a:r>
            <a:r>
              <a:rPr kumimoji="1" lang="en-US" altLang="ja-JP" dirty="0"/>
              <a:t>】</a:t>
            </a:r>
          </a:p>
          <a:p>
            <a:pPr algn="l"/>
            <a:r>
              <a:rPr lang="en-US" altLang="ja-JP" b="0" i="0" dirty="0">
                <a:solidFill>
                  <a:srgbClr val="111111"/>
                </a:solidFill>
                <a:effectLst/>
                <a:latin typeface="-apple-system"/>
              </a:rPr>
              <a:t>ISO31000</a:t>
            </a:r>
            <a:r>
              <a:rPr lang="ja-JP" altLang="en-US" b="0" i="0" dirty="0">
                <a:solidFill>
                  <a:srgbClr val="111111"/>
                </a:solidFill>
                <a:effectLst/>
                <a:latin typeface="-apple-system"/>
              </a:rPr>
              <a:t>の原則とは、リスクマネジメントを効果的に実施するために、組織が遵守すべき事項を記載した方針のようなものです。</a:t>
            </a:r>
            <a:r>
              <a:rPr lang="en-US" altLang="ja-JP" b="0" i="0" dirty="0">
                <a:solidFill>
                  <a:srgbClr val="111111"/>
                </a:solidFill>
                <a:effectLst/>
                <a:latin typeface="-apple-system"/>
              </a:rPr>
              <a:t>ISO31000</a:t>
            </a:r>
            <a:r>
              <a:rPr lang="ja-JP" altLang="en-US" b="0" i="0" dirty="0">
                <a:solidFill>
                  <a:srgbClr val="111111"/>
                </a:solidFill>
                <a:effectLst/>
                <a:latin typeface="-apple-system"/>
              </a:rPr>
              <a:t>では、「価値を創出および保護」という大原則を基に、次の</a:t>
            </a:r>
            <a:r>
              <a:rPr lang="en-US" altLang="ja-JP" b="0" i="0" dirty="0">
                <a:solidFill>
                  <a:srgbClr val="111111"/>
                </a:solidFill>
                <a:effectLst/>
                <a:latin typeface="-apple-system"/>
              </a:rPr>
              <a:t>8</a:t>
            </a:r>
            <a:r>
              <a:rPr lang="ja-JP" altLang="en-US" b="0" i="0" dirty="0">
                <a:solidFill>
                  <a:srgbClr val="111111"/>
                </a:solidFill>
                <a:effectLst/>
                <a:latin typeface="-apple-system"/>
              </a:rPr>
              <a:t>つの原則が示されています。</a:t>
            </a:r>
          </a:p>
          <a:p>
            <a:pPr algn="l">
              <a:buFont typeface="Arial" panose="020B0604020202020204" pitchFamily="34" charset="0"/>
              <a:buChar char="•"/>
            </a:pPr>
            <a:r>
              <a:rPr lang="ja-JP" altLang="en-US" b="1" i="0" dirty="0">
                <a:solidFill>
                  <a:srgbClr val="111111"/>
                </a:solidFill>
                <a:effectLst/>
                <a:latin typeface="-apple-system"/>
              </a:rPr>
              <a:t>統合</a:t>
            </a:r>
            <a:r>
              <a:rPr lang="ja-JP" altLang="en-US" b="0" i="0" dirty="0">
                <a:solidFill>
                  <a:srgbClr val="111111"/>
                </a:solidFill>
                <a:effectLst/>
                <a:latin typeface="-apple-system"/>
              </a:rPr>
              <a:t>：リスクマネジメントは組織全体の活動に統合される</a:t>
            </a:r>
          </a:p>
          <a:p>
            <a:pPr algn="l">
              <a:buFont typeface="Arial" panose="020B0604020202020204" pitchFamily="34" charset="0"/>
              <a:buChar char="•"/>
            </a:pPr>
            <a:r>
              <a:rPr lang="ja-JP" altLang="en-US" b="1" i="0" dirty="0">
                <a:solidFill>
                  <a:srgbClr val="111111"/>
                </a:solidFill>
                <a:effectLst/>
                <a:latin typeface="-apple-system"/>
              </a:rPr>
              <a:t>体系化および包括</a:t>
            </a:r>
            <a:r>
              <a:rPr lang="ja-JP" altLang="en-US" b="0" i="0" dirty="0">
                <a:solidFill>
                  <a:srgbClr val="111111"/>
                </a:solidFill>
                <a:effectLst/>
                <a:latin typeface="-apple-system"/>
              </a:rPr>
              <a:t>：体系的かつ包括的な取組み方は一貫性のある比較可能な結果になる</a:t>
            </a:r>
          </a:p>
          <a:p>
            <a:pPr algn="l">
              <a:buFont typeface="Arial" panose="020B0604020202020204" pitchFamily="34" charset="0"/>
              <a:buChar char="•"/>
            </a:pPr>
            <a:r>
              <a:rPr lang="ja-JP" altLang="en-US" b="1" i="0" dirty="0">
                <a:solidFill>
                  <a:srgbClr val="111111"/>
                </a:solidFill>
                <a:effectLst/>
                <a:latin typeface="-apple-system"/>
              </a:rPr>
              <a:t>組織への適合</a:t>
            </a:r>
            <a:r>
              <a:rPr lang="ja-JP" altLang="en-US" b="0" i="0" dirty="0">
                <a:solidFill>
                  <a:srgbClr val="111111"/>
                </a:solidFill>
                <a:effectLst/>
                <a:latin typeface="-apple-system"/>
              </a:rPr>
              <a:t>：リスクマネジメントの枠組みとプロセスは、組織内部だけでなく、外部の状況などと均衡がとれている</a:t>
            </a:r>
          </a:p>
          <a:p>
            <a:pPr algn="l">
              <a:buFont typeface="Arial" panose="020B0604020202020204" pitchFamily="34" charset="0"/>
              <a:buChar char="•"/>
            </a:pPr>
            <a:r>
              <a:rPr lang="ja-JP" altLang="en-US" b="1" i="0" dirty="0">
                <a:solidFill>
                  <a:srgbClr val="111111"/>
                </a:solidFill>
                <a:effectLst/>
                <a:latin typeface="-apple-system"/>
              </a:rPr>
              <a:t>包含</a:t>
            </a:r>
            <a:r>
              <a:rPr lang="ja-JP" altLang="en-US" b="0" i="0" dirty="0">
                <a:solidFill>
                  <a:srgbClr val="111111"/>
                </a:solidFill>
                <a:effectLst/>
                <a:latin typeface="-apple-system"/>
              </a:rPr>
              <a:t>：ステークホルダーを適切に加えると、知識や見解、認識を考慮できるようになり、情報に基づくリスクマネジメントを可能にする</a:t>
            </a:r>
          </a:p>
          <a:p>
            <a:pPr algn="l">
              <a:buFont typeface="Arial" panose="020B0604020202020204" pitchFamily="34" charset="0"/>
              <a:buChar char="•"/>
            </a:pPr>
            <a:r>
              <a:rPr lang="ja-JP" altLang="en-US" b="1" i="0" dirty="0">
                <a:solidFill>
                  <a:srgbClr val="111111"/>
                </a:solidFill>
                <a:effectLst/>
                <a:latin typeface="-apple-system"/>
              </a:rPr>
              <a:t>動的</a:t>
            </a:r>
            <a:r>
              <a:rPr lang="ja-JP" altLang="en-US" b="0" i="0" dirty="0">
                <a:solidFill>
                  <a:srgbClr val="111111"/>
                </a:solidFill>
                <a:effectLst/>
                <a:latin typeface="-apple-system"/>
              </a:rPr>
              <a:t>：企業内外の状況変化により、リスクが出現・変化したり、消滅したりするため、適切に対応する</a:t>
            </a:r>
          </a:p>
          <a:p>
            <a:pPr algn="l">
              <a:buFont typeface="Arial" panose="020B0604020202020204" pitchFamily="34" charset="0"/>
              <a:buChar char="•"/>
            </a:pPr>
            <a:r>
              <a:rPr lang="ja-JP" altLang="en-US" b="1" i="0" dirty="0">
                <a:solidFill>
                  <a:srgbClr val="111111"/>
                </a:solidFill>
                <a:effectLst/>
                <a:latin typeface="-apple-system"/>
              </a:rPr>
              <a:t>利用可能な最善の情報</a:t>
            </a:r>
            <a:r>
              <a:rPr lang="ja-JP" altLang="en-US" b="0" i="0" dirty="0">
                <a:solidFill>
                  <a:srgbClr val="111111"/>
                </a:solidFill>
                <a:effectLst/>
                <a:latin typeface="-apple-system"/>
              </a:rPr>
              <a:t>：リスクマネジメントへのインプットは過去・現在の情報と将来の予想に基づくものであり、制約や不確かさを考慮することが適切。</a:t>
            </a:r>
            <a:br>
              <a:rPr lang="en-US" altLang="ja-JP" b="0" i="0" dirty="0">
                <a:solidFill>
                  <a:srgbClr val="111111"/>
                </a:solidFill>
                <a:effectLst/>
                <a:latin typeface="-apple-system"/>
              </a:rPr>
            </a:br>
            <a:r>
              <a:rPr lang="ja-JP" altLang="en-US" b="0" i="0" dirty="0">
                <a:solidFill>
                  <a:srgbClr val="111111"/>
                </a:solidFill>
                <a:effectLst/>
                <a:latin typeface="-apple-system"/>
              </a:rPr>
              <a:t>　　情報は必要かつ明確でステークホルダーが入手できるようにする</a:t>
            </a:r>
          </a:p>
          <a:p>
            <a:pPr algn="l">
              <a:buFont typeface="Arial" panose="020B0604020202020204" pitchFamily="34" charset="0"/>
              <a:buChar char="•"/>
            </a:pPr>
            <a:r>
              <a:rPr lang="ja-JP" altLang="en-US" b="1" i="0" dirty="0">
                <a:solidFill>
                  <a:srgbClr val="111111"/>
                </a:solidFill>
                <a:effectLst/>
                <a:latin typeface="-apple-system"/>
              </a:rPr>
              <a:t>人的要因および文化的要因</a:t>
            </a:r>
            <a:r>
              <a:rPr lang="ja-JP" altLang="en-US" b="0" i="0" dirty="0">
                <a:solidFill>
                  <a:srgbClr val="111111"/>
                </a:solidFill>
                <a:effectLst/>
                <a:latin typeface="-apple-system"/>
              </a:rPr>
              <a:t>：人間の行動と文化はリスクマネジメントのすべての側面に大きな影響を与える</a:t>
            </a:r>
          </a:p>
          <a:p>
            <a:pPr algn="l">
              <a:buFont typeface="Arial" panose="020B0604020202020204" pitchFamily="34" charset="0"/>
              <a:buChar char="•"/>
            </a:pPr>
            <a:r>
              <a:rPr lang="ja-JP" altLang="en-US" b="1" i="0" dirty="0">
                <a:solidFill>
                  <a:srgbClr val="111111"/>
                </a:solidFill>
                <a:effectLst/>
                <a:latin typeface="-apple-system"/>
              </a:rPr>
              <a:t>継続的改善</a:t>
            </a:r>
            <a:r>
              <a:rPr lang="ja-JP" altLang="en-US" b="0" i="0" dirty="0">
                <a:solidFill>
                  <a:srgbClr val="111111"/>
                </a:solidFill>
                <a:effectLst/>
                <a:latin typeface="-apple-system"/>
              </a:rPr>
              <a:t>：学習や経験を通じて継続的に改善される</a:t>
            </a:r>
            <a:endParaRPr lang="en-US" altLang="ja-JP" b="0" i="0" dirty="0">
              <a:solidFill>
                <a:srgbClr val="111111"/>
              </a:solidFill>
              <a:effectLst/>
              <a:latin typeface="-apple-system"/>
            </a:endParaRPr>
          </a:p>
          <a:p>
            <a:pPr algn="l">
              <a:buFont typeface="Arial" panose="020B0604020202020204" pitchFamily="34" charset="0"/>
              <a:buNone/>
            </a:pPr>
            <a:endParaRPr lang="ja-JP" altLang="en-US" b="0" i="0" dirty="0">
              <a:solidFill>
                <a:srgbClr val="111111"/>
              </a:solidFill>
              <a:effectLst/>
              <a:latin typeface="-apple-system"/>
            </a:endParaRPr>
          </a:p>
          <a:p>
            <a:pPr algn="l"/>
            <a:r>
              <a:rPr lang="ja-JP" altLang="en-US" b="0" i="0" u="none" dirty="0">
                <a:solidFill>
                  <a:srgbClr val="111111"/>
                </a:solidFill>
                <a:effectLst/>
                <a:latin typeface="-apple-system"/>
              </a:rPr>
              <a:t>これらの原則は、リスクマネジメントの枠組みとプロセスを設計・実施・評価・改善する際に参考となるものです。</a:t>
            </a:r>
            <a:endParaRPr lang="en-US" altLang="ja-JP" b="0" i="0" u="none" dirty="0">
              <a:solidFill>
                <a:srgbClr val="111111"/>
              </a:solidFill>
              <a:effectLst/>
              <a:latin typeface="-apple-system"/>
            </a:endParaRPr>
          </a:p>
          <a:p>
            <a:pPr algn="l"/>
            <a:r>
              <a:rPr lang="ja-JP" altLang="en-US" b="0" i="0" u="none" dirty="0">
                <a:solidFill>
                  <a:srgbClr val="111111"/>
                </a:solidFill>
                <a:effectLst/>
                <a:latin typeface="-apple-system"/>
              </a:rPr>
              <a:t>また、これらの原則をすべての階層で遵守することで、会社経営そのものが支援される。としています</a:t>
            </a:r>
            <a:endParaRPr lang="en-US" altLang="ja-JP" b="0" i="0" u="none" dirty="0">
              <a:solidFill>
                <a:srgbClr val="111111"/>
              </a:solidFill>
              <a:effectLst/>
              <a:latin typeface="-apple-system"/>
            </a:endParaRPr>
          </a:p>
          <a:p>
            <a:pPr algn="l"/>
            <a:endParaRPr lang="en-US" altLang="ja-JP" b="0" i="0" dirty="0">
              <a:solidFill>
                <a:srgbClr val="111111"/>
              </a:solidFill>
              <a:effectLst/>
              <a:latin typeface="-apple-system"/>
            </a:endParaRPr>
          </a:p>
          <a:p>
            <a:pPr algn="l"/>
            <a:r>
              <a:rPr lang="ja-JP" altLang="en-US" b="0" i="0" dirty="0">
                <a:solidFill>
                  <a:srgbClr val="111111"/>
                </a:solidFill>
                <a:effectLst/>
                <a:latin typeface="-apple-system"/>
              </a:rPr>
              <a:t>言い換えると、このような８つの原則によって、「価値の創出および保護」を成り立たせている。</a:t>
            </a:r>
            <a:endParaRPr lang="en-US" altLang="ja-JP" b="0" i="0" dirty="0">
              <a:solidFill>
                <a:srgbClr val="111111"/>
              </a:solidFill>
              <a:effectLst/>
              <a:latin typeface="-apple-system"/>
            </a:endParaRPr>
          </a:p>
          <a:p>
            <a:pPr algn="l"/>
            <a:endParaRPr lang="en-US" altLang="ja-JP" b="0" i="0" dirty="0">
              <a:solidFill>
                <a:srgbClr val="111111"/>
              </a:solidFill>
              <a:effectLst/>
              <a:latin typeface="-apple-system"/>
            </a:endParaRPr>
          </a:p>
          <a:p>
            <a:pPr algn="l"/>
            <a:endParaRPr lang="en-US" altLang="ja-JP" b="0" i="0" dirty="0">
              <a:solidFill>
                <a:srgbClr val="111111"/>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a:solidFill>
                  <a:srgbClr val="111111"/>
                </a:solidFill>
                <a:effectLst/>
                <a:latin typeface="-apple-system"/>
              </a:rPr>
              <a:t>【</a:t>
            </a:r>
            <a:r>
              <a:rPr lang="ja-JP" altLang="en-US" b="0" i="0" dirty="0">
                <a:solidFill>
                  <a:srgbClr val="111111"/>
                </a:solidFill>
                <a:effectLst/>
                <a:latin typeface="-apple-system"/>
              </a:rPr>
              <a:t>枠組み</a:t>
            </a:r>
            <a:r>
              <a:rPr lang="en-US" altLang="ja-JP" b="0" i="0" dirty="0">
                <a:solidFill>
                  <a:srgbClr val="111111"/>
                </a:solidFill>
                <a:effectLst/>
                <a:latin typeface="-apple-system"/>
              </a:rPr>
              <a:t>】</a:t>
            </a:r>
          </a:p>
          <a:p>
            <a:pPr algn="l"/>
            <a:r>
              <a:rPr lang="ja-JP" altLang="en-US" b="0" i="0" dirty="0">
                <a:solidFill>
                  <a:srgbClr val="111111"/>
                </a:solidFill>
                <a:effectLst/>
                <a:latin typeface="-apple-system"/>
              </a:rPr>
              <a:t>先の説明で、枠組みは「</a:t>
            </a:r>
            <a:r>
              <a:rPr lang="en-US" altLang="ja-JP" b="0" i="0" dirty="0">
                <a:solidFill>
                  <a:srgbClr val="111111"/>
                </a:solidFill>
                <a:effectLst/>
                <a:latin typeface="-apple-system"/>
              </a:rPr>
              <a:t>PDCA</a:t>
            </a:r>
            <a:r>
              <a:rPr lang="ja-JP" altLang="en-US" b="0" i="0" dirty="0">
                <a:solidFill>
                  <a:srgbClr val="111111"/>
                </a:solidFill>
                <a:effectLst/>
                <a:latin typeface="-apple-system"/>
              </a:rPr>
              <a:t>を回すための設計」と言いました。これらの構成要素を見てみましょう。</a:t>
            </a:r>
            <a:endParaRPr lang="en-US" altLang="ja-JP" b="0" i="0" dirty="0">
              <a:solidFill>
                <a:srgbClr val="111111"/>
              </a:solidFill>
              <a:effectLst/>
              <a:latin typeface="-apple-system"/>
            </a:endParaRPr>
          </a:p>
          <a:p>
            <a:pPr algn="l"/>
            <a:r>
              <a:rPr lang="ja-JP" altLang="en-US" b="0" i="0" dirty="0">
                <a:solidFill>
                  <a:srgbClr val="111111"/>
                </a:solidFill>
                <a:effectLst/>
                <a:latin typeface="-apple-system"/>
              </a:rPr>
              <a:t>枠組みを構成する要素は５つあります。</a:t>
            </a:r>
            <a:endParaRPr lang="en-US" altLang="ja-JP" b="1" i="0" dirty="0">
              <a:solidFill>
                <a:srgbClr val="111111"/>
              </a:solidFill>
              <a:effectLst/>
              <a:latin typeface="-apple-system"/>
            </a:endParaRPr>
          </a:p>
          <a:p>
            <a:pPr marL="171450" indent="-171450" algn="l">
              <a:buFont typeface="Arial" panose="020B0604020202020204" pitchFamily="34" charset="0"/>
              <a:buChar char="•"/>
            </a:pPr>
            <a:r>
              <a:rPr lang="ja-JP" altLang="en-US" b="1" i="0" dirty="0">
                <a:solidFill>
                  <a:srgbClr val="111111"/>
                </a:solidFill>
                <a:effectLst/>
                <a:latin typeface="-apple-system"/>
              </a:rPr>
              <a:t>統合</a:t>
            </a:r>
            <a:r>
              <a:rPr lang="ja-JP" altLang="en-US" b="0" i="0" dirty="0">
                <a:solidFill>
                  <a:srgbClr val="111111"/>
                </a:solidFill>
                <a:effectLst/>
                <a:latin typeface="-apple-system"/>
              </a:rPr>
              <a:t>：組織のリスクマネジメント活動を、ガバナンス、戦略、業務活動などと一体化させる</a:t>
            </a:r>
            <a:endParaRPr lang="en-US" altLang="ja-JP" b="0" i="0" dirty="0">
              <a:solidFill>
                <a:srgbClr val="111111"/>
              </a:solidFill>
              <a:effectLst/>
              <a:latin typeface="-apple-system"/>
            </a:endParaRPr>
          </a:p>
          <a:p>
            <a:pPr marL="171450" indent="-171450" algn="l">
              <a:buFont typeface="Arial" panose="020B0604020202020204" pitchFamily="34" charset="0"/>
              <a:buChar char="•"/>
            </a:pPr>
            <a:r>
              <a:rPr lang="ja-JP" altLang="en-US" b="1" i="0" dirty="0">
                <a:solidFill>
                  <a:srgbClr val="111111"/>
                </a:solidFill>
                <a:effectLst/>
                <a:latin typeface="-apple-system"/>
              </a:rPr>
              <a:t>設計</a:t>
            </a:r>
            <a:r>
              <a:rPr lang="ja-JP" altLang="en-US" b="0" i="0" dirty="0">
                <a:solidFill>
                  <a:srgbClr val="111111"/>
                </a:solidFill>
                <a:effectLst/>
                <a:latin typeface="-apple-system"/>
              </a:rPr>
              <a:t>：</a:t>
            </a:r>
            <a:r>
              <a:rPr lang="ja-JP" altLang="en-US" b="0" i="0" dirty="0">
                <a:solidFill>
                  <a:srgbClr val="333333"/>
                </a:solidFill>
                <a:effectLst/>
                <a:latin typeface="Noto Sans JP"/>
              </a:rPr>
              <a:t>リスクマネジメントの設計にあたっては、外部や内部の状況を検証し状況を理解する</a:t>
            </a:r>
            <a:endParaRPr lang="en-US" altLang="ja-JP" b="0" i="0" dirty="0">
              <a:solidFill>
                <a:srgbClr val="111111"/>
              </a:solidFill>
              <a:effectLst/>
              <a:latin typeface="-apple-system"/>
            </a:endParaRPr>
          </a:p>
          <a:p>
            <a:pPr marL="171450" indent="-171450" algn="l">
              <a:buFont typeface="Arial" panose="020B0604020202020204" pitchFamily="34" charset="0"/>
              <a:buChar char="•"/>
            </a:pPr>
            <a:r>
              <a:rPr lang="ja-JP" altLang="en-US" b="1" i="0" dirty="0">
                <a:solidFill>
                  <a:srgbClr val="111111"/>
                </a:solidFill>
                <a:effectLst/>
                <a:latin typeface="-apple-system"/>
              </a:rPr>
              <a:t>実施</a:t>
            </a:r>
            <a:r>
              <a:rPr lang="ja-JP" altLang="en-US" b="0" i="0" dirty="0">
                <a:solidFill>
                  <a:srgbClr val="111111"/>
                </a:solidFill>
                <a:effectLst/>
                <a:latin typeface="-apple-system"/>
              </a:rPr>
              <a:t>：</a:t>
            </a:r>
            <a:r>
              <a:rPr lang="ja-JP" altLang="en-US" b="0" i="0" dirty="0">
                <a:solidFill>
                  <a:srgbClr val="333333"/>
                </a:solidFill>
                <a:effectLst/>
                <a:latin typeface="Noto Sans JP"/>
              </a:rPr>
              <a:t>設計にて決定されたリスクマネジメントプロセスが、組織に確実に導入し運用させる</a:t>
            </a:r>
            <a:endParaRPr lang="en-US" altLang="ja-JP" b="0" i="0" dirty="0">
              <a:solidFill>
                <a:srgbClr val="111111"/>
              </a:solidFill>
              <a:effectLst/>
              <a:latin typeface="-apple-system"/>
            </a:endParaRPr>
          </a:p>
          <a:p>
            <a:pPr marL="171450" indent="-171450" algn="l">
              <a:buFont typeface="Arial" panose="020B0604020202020204" pitchFamily="34" charset="0"/>
              <a:buChar char="•"/>
            </a:pPr>
            <a:r>
              <a:rPr lang="ja-JP" altLang="en-US" b="1" i="0" dirty="0">
                <a:solidFill>
                  <a:srgbClr val="111111"/>
                </a:solidFill>
                <a:effectLst/>
                <a:latin typeface="-apple-system"/>
              </a:rPr>
              <a:t>評価</a:t>
            </a:r>
            <a:r>
              <a:rPr lang="ja-JP" altLang="en-US" b="0" i="0" dirty="0">
                <a:solidFill>
                  <a:srgbClr val="111111"/>
                </a:solidFill>
                <a:effectLst/>
                <a:latin typeface="-apple-system"/>
              </a:rPr>
              <a:t>：</a:t>
            </a:r>
            <a:r>
              <a:rPr lang="ja-JP" altLang="en-US" b="0" i="0" dirty="0">
                <a:solidFill>
                  <a:srgbClr val="333333"/>
                </a:solidFill>
                <a:effectLst/>
                <a:latin typeface="Noto Sans JP"/>
              </a:rPr>
              <a:t>枠組みの各活動が、組織の目標達成に役立っているかどうか、その有効性を定期的に評価する</a:t>
            </a:r>
            <a:endParaRPr lang="en-US" altLang="ja-JP" b="0" i="0" dirty="0">
              <a:solidFill>
                <a:srgbClr val="111111"/>
              </a:solidFill>
              <a:effectLst/>
              <a:latin typeface="-apple-system"/>
            </a:endParaRPr>
          </a:p>
          <a:p>
            <a:pPr marL="171450" indent="-171450" algn="l">
              <a:buFont typeface="Arial" panose="020B0604020202020204" pitchFamily="34" charset="0"/>
              <a:buChar char="•"/>
            </a:pPr>
            <a:r>
              <a:rPr lang="ja-JP" altLang="en-US" b="1" i="0" dirty="0">
                <a:solidFill>
                  <a:srgbClr val="111111"/>
                </a:solidFill>
                <a:effectLst/>
                <a:latin typeface="-apple-system"/>
              </a:rPr>
              <a:t>改善</a:t>
            </a:r>
            <a:r>
              <a:rPr lang="ja-JP" altLang="en-US" b="0" i="0" dirty="0">
                <a:solidFill>
                  <a:srgbClr val="111111"/>
                </a:solidFill>
                <a:effectLst/>
                <a:latin typeface="-apple-system"/>
              </a:rPr>
              <a:t>：</a:t>
            </a:r>
            <a:r>
              <a:rPr lang="ja-JP" altLang="en-US" b="0" i="0" dirty="0">
                <a:solidFill>
                  <a:srgbClr val="333333"/>
                </a:solidFill>
                <a:effectLst/>
                <a:latin typeface="Noto Sans JP"/>
              </a:rPr>
              <a:t>内部や外部の変化に対応できるように、枠組みの有効性を継続的にモニタリングし、改善させる</a:t>
            </a:r>
            <a:endParaRPr lang="ja-JP" altLang="en-US" b="1" i="0" dirty="0">
              <a:solidFill>
                <a:srgbClr val="111111"/>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b="0" i="0" dirty="0">
                <a:solidFill>
                  <a:srgbClr val="111111"/>
                </a:solidFill>
                <a:effectLst/>
                <a:latin typeface="-apple-system"/>
              </a:rPr>
              <a:t>これらの構成要素は、</a:t>
            </a:r>
            <a:r>
              <a:rPr lang="ja-JP" altLang="en-US" b="1" i="0" dirty="0">
                <a:solidFill>
                  <a:srgbClr val="111111"/>
                </a:solidFill>
                <a:effectLst/>
                <a:latin typeface="-apple-system"/>
              </a:rPr>
              <a:t>リーダーシップおよびコミットメント</a:t>
            </a:r>
            <a:r>
              <a:rPr lang="ja-JP" altLang="en-US" b="0" i="0" dirty="0">
                <a:solidFill>
                  <a:srgbClr val="111111"/>
                </a:solidFill>
                <a:effectLst/>
                <a:latin typeface="-apple-system"/>
              </a:rPr>
              <a:t>を中心に構成されており、これは、</a:t>
            </a:r>
            <a:r>
              <a:rPr lang="ja-JP" altLang="en-US" b="0" i="0" dirty="0">
                <a:solidFill>
                  <a:srgbClr val="333333"/>
                </a:solidFill>
                <a:effectLst/>
                <a:latin typeface="Noto Sans JP"/>
              </a:rPr>
              <a:t>経営者や取締役会は、リスクマネジメントへの取組や活動を確立する責任を持つ</a:t>
            </a:r>
            <a:endParaRPr lang="en-US" altLang="ja-JP" b="0" i="0" dirty="0">
              <a:solidFill>
                <a:srgbClr val="333333"/>
              </a:solidFill>
              <a:effectLst/>
              <a:latin typeface="Noto Sans JP"/>
            </a:endParaRPr>
          </a:p>
          <a:p>
            <a:pPr algn="l">
              <a:buFont typeface="Arial" panose="020B0604020202020204" pitchFamily="34" charset="0"/>
              <a:buNone/>
            </a:pPr>
            <a:endParaRPr lang="en-US" altLang="ja-JP" b="0" i="0" dirty="0">
              <a:solidFill>
                <a:srgbClr val="111111"/>
              </a:solidFill>
              <a:effectLst/>
              <a:latin typeface="-apple-system"/>
            </a:endParaRPr>
          </a:p>
          <a:p>
            <a:pPr algn="l">
              <a:buFont typeface="Arial" panose="020B0604020202020204" pitchFamily="34" charset="0"/>
              <a:buNone/>
            </a:pPr>
            <a:r>
              <a:rPr lang="en-US" altLang="ja-JP" b="0" i="0" dirty="0">
                <a:solidFill>
                  <a:srgbClr val="111111"/>
                </a:solidFill>
                <a:effectLst/>
                <a:latin typeface="-apple-system"/>
              </a:rPr>
              <a:t>【</a:t>
            </a:r>
            <a:r>
              <a:rPr lang="ja-JP" altLang="en-US" b="0" i="0" dirty="0">
                <a:solidFill>
                  <a:srgbClr val="111111"/>
                </a:solidFill>
                <a:effectLst/>
                <a:latin typeface="-apple-system"/>
              </a:rPr>
              <a:t>プロセス</a:t>
            </a:r>
            <a:r>
              <a:rPr lang="en-US" altLang="ja-JP" b="0" i="0" dirty="0">
                <a:solidFill>
                  <a:srgbClr val="111111"/>
                </a:solidFill>
                <a:effectLst/>
                <a:latin typeface="-apple-system"/>
              </a:rPr>
              <a:t>】</a:t>
            </a:r>
          </a:p>
          <a:p>
            <a:pPr algn="l">
              <a:buFont typeface="Arial" panose="020B0604020202020204" pitchFamily="34" charset="0"/>
              <a:buNone/>
            </a:pPr>
            <a:r>
              <a:rPr lang="ja-JP" altLang="en-US" b="1" i="0" dirty="0">
                <a:solidFill>
                  <a:srgbClr val="111111"/>
                </a:solidFill>
                <a:effectLst/>
                <a:latin typeface="-apple-system"/>
              </a:rPr>
              <a:t>コミュニケーションおよび協議</a:t>
            </a:r>
            <a:r>
              <a:rPr lang="ja-JP" altLang="en-US" b="0" i="0" dirty="0">
                <a:solidFill>
                  <a:srgbClr val="111111"/>
                </a:solidFill>
                <a:effectLst/>
                <a:latin typeface="-apple-system"/>
              </a:rPr>
              <a:t>：</a:t>
            </a:r>
            <a:br>
              <a:rPr lang="en-US" altLang="ja-JP" b="0" i="0" dirty="0">
                <a:solidFill>
                  <a:srgbClr val="111111"/>
                </a:solidFill>
                <a:effectLst/>
                <a:latin typeface="-apple-system"/>
              </a:rPr>
            </a:br>
            <a:r>
              <a:rPr lang="ja-JP" altLang="en-US" b="0" i="0" dirty="0">
                <a:solidFill>
                  <a:srgbClr val="111111"/>
                </a:solidFill>
                <a:effectLst/>
                <a:latin typeface="-apple-system"/>
              </a:rPr>
              <a:t>　　</a:t>
            </a:r>
            <a:r>
              <a:rPr lang="ja-JP" altLang="en-US" b="0" i="0" dirty="0">
                <a:solidFill>
                  <a:srgbClr val="333333"/>
                </a:solidFill>
                <a:effectLst/>
                <a:latin typeface="Noto Sans JP"/>
              </a:rPr>
              <a:t>・組織の内部および外部のステークホルダーとコミュニケーションをとり、リスクに対する意識や理解を促すことが必要</a:t>
            </a:r>
            <a:br>
              <a:rPr lang="ja-JP" altLang="en-US" dirty="0"/>
            </a:br>
            <a:r>
              <a:rPr lang="ja-JP" altLang="en-US" dirty="0"/>
              <a:t>　　</a:t>
            </a:r>
            <a:r>
              <a:rPr lang="ja-JP" altLang="en-US" b="0" i="0" dirty="0">
                <a:solidFill>
                  <a:srgbClr val="333333"/>
                </a:solidFill>
                <a:effectLst/>
                <a:latin typeface="Noto Sans JP"/>
              </a:rPr>
              <a:t>・適切な意思決定を判断できるように協議を行い意見と情報を収集する</a:t>
            </a:r>
            <a:endParaRPr lang="ja-JP" altLang="en-US" b="0" i="0" dirty="0">
              <a:solidFill>
                <a:srgbClr val="111111"/>
              </a:solidFill>
              <a:effectLst/>
              <a:latin typeface="-apple-system"/>
            </a:endParaRPr>
          </a:p>
          <a:p>
            <a:pPr marL="0" lvl="0" indent="0" algn="l">
              <a:buFont typeface="Arial" panose="020B0604020202020204" pitchFamily="34" charset="0"/>
              <a:buNone/>
            </a:pPr>
            <a:r>
              <a:rPr lang="ja-JP" altLang="en-US" b="1" i="0" dirty="0">
                <a:solidFill>
                  <a:srgbClr val="111111"/>
                </a:solidFill>
                <a:effectLst/>
                <a:latin typeface="-apple-system"/>
              </a:rPr>
              <a:t>適用範囲，組織の状況および基準</a:t>
            </a:r>
            <a:r>
              <a:rPr lang="ja-JP" altLang="en-US" b="0" i="0" dirty="0">
                <a:solidFill>
                  <a:srgbClr val="111111"/>
                </a:solidFill>
                <a:effectLst/>
                <a:latin typeface="-apple-system"/>
              </a:rPr>
              <a:t>：</a:t>
            </a:r>
            <a:r>
              <a:rPr lang="ja-JP" altLang="en-US" b="0" i="0" dirty="0">
                <a:solidFill>
                  <a:srgbClr val="333333"/>
                </a:solidFill>
                <a:effectLst/>
                <a:latin typeface="Noto Sans JP"/>
              </a:rPr>
              <a:t>リスクマネジメントの適用範囲や組織内外の状況、リスクの基準を明確にする</a:t>
            </a:r>
            <a:endParaRPr lang="ja-JP" altLang="en-US" b="0" i="0" dirty="0">
              <a:solidFill>
                <a:srgbClr val="111111"/>
              </a:solidFill>
              <a:effectLst/>
              <a:latin typeface="-apple-system"/>
            </a:endParaRPr>
          </a:p>
          <a:p>
            <a:pPr marL="0" lvl="0" indent="0" algn="l">
              <a:buFont typeface="Arial" panose="020B0604020202020204" pitchFamily="34" charset="0"/>
              <a:buNone/>
            </a:pPr>
            <a:r>
              <a:rPr lang="ja-JP" altLang="en-US" b="1" i="0" dirty="0">
                <a:solidFill>
                  <a:srgbClr val="111111"/>
                </a:solidFill>
                <a:effectLst/>
                <a:latin typeface="-apple-system"/>
              </a:rPr>
              <a:t>リスクアセスメント</a:t>
            </a:r>
            <a:r>
              <a:rPr lang="ja-JP" altLang="en-US" b="0" i="0" dirty="0">
                <a:solidFill>
                  <a:srgbClr val="111111"/>
                </a:solidFill>
                <a:effectLst/>
                <a:latin typeface="-apple-system"/>
              </a:rPr>
              <a:t>：</a:t>
            </a:r>
            <a:r>
              <a:rPr lang="ja-JP" altLang="en-US" b="0" i="0" dirty="0">
                <a:solidFill>
                  <a:srgbClr val="333333"/>
                </a:solidFill>
                <a:effectLst/>
                <a:latin typeface="Noto Sans JP"/>
              </a:rPr>
              <a:t>リスクの特定・分析・評価を行う</a:t>
            </a:r>
            <a:endParaRPr lang="ja-JP" altLang="en-US" b="0" i="0" dirty="0">
              <a:solidFill>
                <a:srgbClr val="111111"/>
              </a:solidFill>
              <a:effectLst/>
              <a:latin typeface="-apple-system"/>
            </a:endParaRPr>
          </a:p>
          <a:p>
            <a:pPr marL="0" lvl="0" indent="0" algn="l">
              <a:buFont typeface="Arial" panose="020B0604020202020204" pitchFamily="34" charset="0"/>
              <a:buNone/>
            </a:pPr>
            <a:r>
              <a:rPr lang="ja-JP" altLang="en-US" b="1" i="0" dirty="0">
                <a:solidFill>
                  <a:srgbClr val="111111"/>
                </a:solidFill>
                <a:effectLst/>
                <a:latin typeface="-apple-system"/>
              </a:rPr>
              <a:t>リスク対応</a:t>
            </a:r>
            <a:r>
              <a:rPr lang="ja-JP" altLang="en-US" b="0" i="0" dirty="0">
                <a:solidFill>
                  <a:srgbClr val="111111"/>
                </a:solidFill>
                <a:effectLst/>
                <a:latin typeface="-apple-system"/>
              </a:rPr>
              <a:t>：</a:t>
            </a:r>
            <a:r>
              <a:rPr lang="ja-JP" altLang="en-US" b="0" i="0" dirty="0">
                <a:solidFill>
                  <a:srgbClr val="333333"/>
                </a:solidFill>
                <a:effectLst/>
                <a:latin typeface="Noto Sans JP"/>
              </a:rPr>
              <a:t>リスクアセスメントの結果を受け、対処法を検討し、実施する</a:t>
            </a:r>
            <a:endParaRPr lang="ja-JP" altLang="en-US" b="0" i="0" dirty="0">
              <a:solidFill>
                <a:srgbClr val="111111"/>
              </a:solidFill>
              <a:effectLst/>
              <a:latin typeface="-apple-system"/>
            </a:endParaRPr>
          </a:p>
          <a:p>
            <a:pPr marL="0" lvl="0" indent="0" algn="l">
              <a:buFont typeface="Arial" panose="020B0604020202020204" pitchFamily="34" charset="0"/>
              <a:buNone/>
            </a:pPr>
            <a:r>
              <a:rPr lang="ja-JP" altLang="en-US" b="1" i="0" dirty="0">
                <a:solidFill>
                  <a:srgbClr val="111111"/>
                </a:solidFill>
                <a:effectLst/>
                <a:latin typeface="-apple-system"/>
              </a:rPr>
              <a:t>モニタリングおよびレビュー</a:t>
            </a:r>
            <a:r>
              <a:rPr lang="ja-JP" altLang="en-US" b="0" i="0" dirty="0">
                <a:solidFill>
                  <a:srgbClr val="111111"/>
                </a:solidFill>
                <a:effectLst/>
                <a:latin typeface="-apple-system"/>
              </a:rPr>
              <a:t>：</a:t>
            </a:r>
            <a:r>
              <a:rPr lang="ja-JP" altLang="en-US" b="0" i="0" dirty="0">
                <a:solidFill>
                  <a:srgbClr val="333333"/>
                </a:solidFill>
                <a:effectLst/>
                <a:latin typeface="Noto Sans JP"/>
              </a:rPr>
              <a:t>継続的にリスクマネジメントの効果を向上させるために、客観的な視点からモニタリングおよびレビューを実施する</a:t>
            </a:r>
            <a:endParaRPr lang="ja-JP" altLang="en-US" b="0" i="0" dirty="0">
              <a:solidFill>
                <a:srgbClr val="111111"/>
              </a:solidFill>
              <a:effectLst/>
              <a:latin typeface="-apple-system"/>
            </a:endParaRPr>
          </a:p>
          <a:p>
            <a:pPr marL="0" lvl="0" indent="0" algn="l">
              <a:buFont typeface="Arial" panose="020B0604020202020204" pitchFamily="34" charset="0"/>
              <a:buNone/>
            </a:pPr>
            <a:r>
              <a:rPr lang="ja-JP" altLang="en-US" b="1" i="0" dirty="0">
                <a:solidFill>
                  <a:srgbClr val="111111"/>
                </a:solidFill>
                <a:effectLst/>
                <a:latin typeface="-apple-system"/>
              </a:rPr>
              <a:t>記録作成および報告</a:t>
            </a:r>
            <a:r>
              <a:rPr lang="ja-JP" altLang="en-US" b="0" i="0" dirty="0">
                <a:solidFill>
                  <a:srgbClr val="111111"/>
                </a:solidFill>
                <a:effectLst/>
                <a:latin typeface="-apple-system"/>
              </a:rPr>
              <a:t>：</a:t>
            </a:r>
            <a:r>
              <a:rPr lang="ja-JP" altLang="en-US" b="0" i="0" dirty="0">
                <a:solidFill>
                  <a:srgbClr val="333333"/>
                </a:solidFill>
                <a:effectLst/>
                <a:latin typeface="Noto Sans JP"/>
              </a:rPr>
              <a:t>実施結果を記録し、組織の内部および外部のステークホルダーに伝達する</a:t>
            </a:r>
            <a:endParaRPr lang="ja-JP" altLang="en-US" b="0" i="0" dirty="0">
              <a:solidFill>
                <a:srgbClr val="111111"/>
              </a:solidFill>
              <a:effectLst/>
              <a:latin typeface="-apple-system"/>
            </a:endParaRPr>
          </a:p>
          <a:p>
            <a:pPr marL="0" indent="0" algn="l">
              <a:buFont typeface="Arial" panose="020B0604020202020204" pitchFamily="34" charset="0"/>
              <a:buNone/>
            </a:pPr>
            <a:endParaRPr lang="en-US" altLang="ja-JP" b="0" i="0" dirty="0">
              <a:solidFill>
                <a:srgbClr val="111111"/>
              </a:solidFill>
              <a:effectLst/>
              <a:latin typeface="-apple-system"/>
            </a:endParaRPr>
          </a:p>
          <a:p>
            <a:pPr marL="0" indent="0" algn="l">
              <a:buFont typeface="Arial" panose="020B0604020202020204" pitchFamily="34" charset="0"/>
              <a:buNone/>
            </a:pPr>
            <a:endParaRPr lang="ja-JP" altLang="en-US" b="0" i="0" dirty="0">
              <a:solidFill>
                <a:srgbClr val="111111"/>
              </a:solidFill>
              <a:effectLst/>
              <a:latin typeface="-apple-system"/>
            </a:endParaRPr>
          </a:p>
        </p:txBody>
      </p:sp>
      <p:sp>
        <p:nvSpPr>
          <p:cNvPr id="4" name="スライド番号プレースホルダー 3">
            <a:extLst>
              <a:ext uri="{FF2B5EF4-FFF2-40B4-BE49-F238E27FC236}">
                <a16:creationId xmlns:a16="http://schemas.microsoft.com/office/drawing/2014/main" id="{0A50B17A-3D3B-66ED-2A06-1AD01FB1F1BB}"/>
              </a:ext>
            </a:extLst>
          </p:cNvPr>
          <p:cNvSpPr>
            <a:spLocks noGrp="1"/>
          </p:cNvSpPr>
          <p:nvPr>
            <p:ph type="sldNum" sz="quarter" idx="5"/>
          </p:nvPr>
        </p:nvSpPr>
        <p:spPr/>
        <p:txBody>
          <a:bodyPr/>
          <a:lstStyle/>
          <a:p>
            <a:fld id="{7D95702B-A176-47F2-94B3-59C819DD5A0E}" type="slidenum">
              <a:rPr kumimoji="1" lang="ja-JP" altLang="en-US" smtClean="0"/>
              <a:t>206</a:t>
            </a:fld>
            <a:endParaRPr kumimoji="1" lang="ja-JP" altLang="en-US"/>
          </a:p>
        </p:txBody>
      </p:sp>
    </p:spTree>
    <p:extLst>
      <p:ext uri="{BB962C8B-B14F-4D97-AF65-F5344CB8AC3E}">
        <p14:creationId xmlns:p14="http://schemas.microsoft.com/office/powerpoint/2010/main" val="232219225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8A016-1C50-9BEE-D914-BBBFF00D09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605962-2D6C-9471-2823-8E632E5B25C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D262FA8-BD29-CAA8-6687-4F486C3DF695}"/>
              </a:ext>
            </a:extLst>
          </p:cNvPr>
          <p:cNvSpPr>
            <a:spLocks noGrp="1"/>
          </p:cNvSpPr>
          <p:nvPr>
            <p:ph type="body" idx="1"/>
          </p:nvPr>
        </p:nvSpPr>
        <p:spPr/>
        <p:txBody>
          <a:bodyPr/>
          <a:lstStyle/>
          <a:p>
            <a:r>
              <a:rPr kumimoji="1" lang="ja-JP" altLang="en-US" dirty="0"/>
              <a:t>目標：</a:t>
            </a:r>
            <a:r>
              <a:rPr kumimoji="1" lang="en-US" altLang="ja-JP" dirty="0"/>
              <a:t>13:16</a:t>
            </a:r>
          </a:p>
          <a:p>
            <a:r>
              <a:rPr kumimoji="1" lang="ja-JP" altLang="en-US" dirty="0"/>
              <a:t>累計：</a:t>
            </a:r>
            <a:r>
              <a:rPr kumimoji="1" lang="en-US" altLang="ja-JP" dirty="0"/>
              <a:t>0:16</a:t>
            </a:r>
          </a:p>
          <a:p>
            <a:endParaRPr kumimoji="1" lang="en-US" altLang="ja-JP" dirty="0"/>
          </a:p>
          <a:p>
            <a:r>
              <a:rPr kumimoji="1" lang="ja-JP" altLang="en-US" dirty="0"/>
              <a:t>プロセスの実施フローについて</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　</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ISO/IEC 27005</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は、情報セキュリティにおけるリスクマネジメントに関する国際規格です。</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先に説明した</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ISO31000</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と整合性がありますが、情報セキュリティに特化した内容になっています。</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この規格は、組織の情報資産を安全に保つことに焦点が当てられており、情報セキュリティリスクの特定、分析、評価、対応、管理、レビューなどを実施するための手引きになっています。</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中小企業を含むすべての組織における情報セキュリティリスクのマネジメントに有用です。</a:t>
            </a:r>
            <a:r>
              <a:rPr lang="ja-JP" altLang="en-US" sz="1200" b="0" dirty="0">
                <a:solidFill>
                  <a:prstClr val="black"/>
                </a:solidFill>
                <a:latin typeface="+mn-ea"/>
                <a:ea typeface="+mn-ea"/>
              </a:rPr>
              <a:t>　　</a:t>
            </a:r>
            <a:br>
              <a:rPr lang="en-US" altLang="ja-JP" sz="1200" b="0" dirty="0">
                <a:solidFill>
                  <a:prstClr val="black"/>
                </a:solidFill>
                <a:latin typeface="+mn-ea"/>
                <a:ea typeface="+mn-ea"/>
              </a:rPr>
            </a:br>
            <a:endParaRPr lang="en-US" altLang="ja-JP" sz="1200" b="0" dirty="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prstClr val="black"/>
                </a:solidFill>
                <a:latin typeface="+mn-ea"/>
                <a:ea typeface="+mn-ea"/>
              </a:rPr>
              <a:t>　</a:t>
            </a:r>
            <a:r>
              <a:rPr lang="en-US" altLang="ja-JP" sz="1200" b="0" dirty="0">
                <a:solidFill>
                  <a:prstClr val="black"/>
                </a:solidFill>
                <a:latin typeface="+mn-ea"/>
                <a:ea typeface="+mn-ea"/>
              </a:rPr>
              <a:t>ISO/IEC 27005</a:t>
            </a:r>
            <a:r>
              <a:rPr lang="ja-JP" altLang="en-US" sz="1200" b="0" dirty="0">
                <a:solidFill>
                  <a:prstClr val="black"/>
                </a:solidFill>
                <a:latin typeface="+mn-ea"/>
                <a:ea typeface="+mn-ea"/>
              </a:rPr>
              <a:t>の情報セキュリティリスクマネジメントプロセスは、</a:t>
            </a:r>
            <a:r>
              <a:rPr lang="en-US" altLang="ja-JP" sz="1200" b="0" dirty="0">
                <a:solidFill>
                  <a:prstClr val="black"/>
                </a:solidFill>
                <a:latin typeface="+mn-ea"/>
                <a:ea typeface="+mn-ea"/>
              </a:rPr>
              <a:t>ISO 31000</a:t>
            </a:r>
            <a:r>
              <a:rPr lang="ja-JP" altLang="en-US" sz="1200" b="0" dirty="0">
                <a:solidFill>
                  <a:prstClr val="black"/>
                </a:solidFill>
                <a:latin typeface="+mn-ea"/>
                <a:ea typeface="+mn-ea"/>
              </a:rPr>
              <a:t>の一般的なリスクマネジメントプロセスに基づいており、リスクの特定、リスクの評価、リスクの対処、およびリスクの監視とコントロールに関するステップから構成されます。</a:t>
            </a:r>
            <a:endParaRPr lang="en-US" altLang="ja-JP" sz="1200" b="0" dirty="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prstClr val="black"/>
                </a:solidFill>
                <a:latin typeface="+mn-ea"/>
                <a:ea typeface="+mn-ea"/>
              </a:rPr>
              <a:t>この図で示すように情報セキュリティリスクマネジメントプロセスは循環しており、反復的に実施されるものです。</a:t>
            </a:r>
            <a:endParaRPr lang="en-US" altLang="ja-JP" sz="1200" b="0" dirty="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prstClr val="black"/>
                </a:solidFill>
                <a:latin typeface="+mn-ea"/>
                <a:ea typeface="+mn-ea"/>
              </a:rPr>
              <a:t>組織を取り巻く環境の変化や組織内の変化に応じて、新しいリスクが発生したり、既存のリスクが変化したりする上に、リスクへの対処法も進化するからです。特に、リスクマネジメントプロセスに含まれているリスクアセスメントは、リスク対応の方策や、対応の優先順位づけの前提になる重要な工程です。</a:t>
            </a:r>
            <a:endParaRPr lang="en-US" altLang="ja-JP" sz="1200" b="0" dirty="0">
              <a:solidFill>
                <a:prstClr val="black"/>
              </a:solidFill>
              <a:latin typeface="+mn-ea"/>
              <a:ea typeface="+mn-ea"/>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AF620963-CB7A-AC88-7C4D-6DA249F8FD4D}"/>
              </a:ext>
            </a:extLst>
          </p:cNvPr>
          <p:cNvSpPr>
            <a:spLocks noGrp="1"/>
          </p:cNvSpPr>
          <p:nvPr>
            <p:ph type="sldNum" sz="quarter" idx="5"/>
          </p:nvPr>
        </p:nvSpPr>
        <p:spPr/>
        <p:txBody>
          <a:bodyPr/>
          <a:lstStyle/>
          <a:p>
            <a:fld id="{7D95702B-A176-47F2-94B3-59C819DD5A0E}" type="slidenum">
              <a:rPr kumimoji="1" lang="ja-JP" altLang="en-US" smtClean="0"/>
              <a:t>207</a:t>
            </a:fld>
            <a:endParaRPr kumimoji="1" lang="ja-JP" altLang="en-US"/>
          </a:p>
        </p:txBody>
      </p:sp>
    </p:spTree>
    <p:extLst>
      <p:ext uri="{BB962C8B-B14F-4D97-AF65-F5344CB8AC3E}">
        <p14:creationId xmlns:p14="http://schemas.microsoft.com/office/powerpoint/2010/main" val="301965121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A8987-8DAB-4114-4240-30E4B8420B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C27B87F-4DE3-0F66-2BE3-64D8E8FE58A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8C85794-2A44-6DFE-1D58-9879A94AE3B5}"/>
              </a:ext>
            </a:extLst>
          </p:cNvPr>
          <p:cNvSpPr>
            <a:spLocks noGrp="1"/>
          </p:cNvSpPr>
          <p:nvPr>
            <p:ph type="body" idx="1"/>
          </p:nvPr>
        </p:nvSpPr>
        <p:spPr/>
        <p:txBody>
          <a:bodyPr/>
          <a:lstStyle/>
          <a:p>
            <a:r>
              <a:rPr kumimoji="1" lang="ja-JP" altLang="en-US" dirty="0"/>
              <a:t>目標：</a:t>
            </a:r>
            <a:r>
              <a:rPr kumimoji="1" lang="en-US" altLang="ja-JP" dirty="0"/>
              <a:t>13:21</a:t>
            </a:r>
          </a:p>
          <a:p>
            <a:r>
              <a:rPr kumimoji="1" lang="ja-JP" altLang="en-US" dirty="0"/>
              <a:t>累計：</a:t>
            </a:r>
            <a:r>
              <a:rPr kumimoji="1" lang="en-US" altLang="ja-JP" dirty="0"/>
              <a:t>0:21</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リスクアセスメントからリスク対応までの流れを表す図を記載します。</a:t>
            </a:r>
            <a:r>
              <a:rPr kumimoji="1" lang="ja-JP" altLang="en-US" sz="1200" dirty="0">
                <a:solidFill>
                  <a:schemeClr val="tx1"/>
                </a:solidFill>
              </a:rPr>
              <a:t>リスク対応を実施する過程では、「低減」「移転」「回避」「受容（保有）」の</a:t>
            </a:r>
            <a:r>
              <a:rPr kumimoji="1" lang="en-US" altLang="ja-JP" sz="1200" dirty="0">
                <a:solidFill>
                  <a:schemeClr val="tx1"/>
                </a:solidFill>
              </a:rPr>
              <a:t>4</a:t>
            </a:r>
            <a:r>
              <a:rPr kumimoji="1" lang="ja-JP" altLang="en-US" sz="1200" dirty="0">
                <a:solidFill>
                  <a:schemeClr val="tx1"/>
                </a:solidFill>
              </a:rPr>
              <a:t>つ選択があり、それらの選択は以下の図で示すプロセスで行われます。</a:t>
            </a:r>
            <a:endParaRPr kumimoji="1" lang="ja-JP"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＜図の説明（上から）＞</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t>リスクを受容（保有）する</a:t>
            </a:r>
            <a:endParaRPr kumimoji="1"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事故が発生しても受容できる、あるいは対策にかかる費用が損害額を上回る場合などは対策を講じず、現状を維持します。</a:t>
            </a:r>
            <a:endParaRPr lang="en-US" altLang="ja-JP" sz="12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t>リスクを低減する</a:t>
            </a:r>
            <a:endParaRPr kumimoji="1"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　自社で実行できる情報セキュリティ対策を導入ないし強化することで、脆弱性を改善し、事故が起きる可能性を下げます。</a:t>
            </a:r>
            <a:endParaRPr lang="en-US" altLang="ja-JP" sz="12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t>リスクを回避する</a:t>
            </a:r>
            <a:endParaRPr kumimoji="1"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仕事のやりかたを変える、情報システムの利用方法を変えるなどして、想定されるリスクそのものをなくします。</a:t>
            </a:r>
            <a:br>
              <a:rPr lang="en-US" altLang="ja-JP" sz="1200" dirty="0">
                <a:latin typeface="+mn-ea"/>
                <a:ea typeface="+mn-ea"/>
              </a:rPr>
            </a:br>
            <a:r>
              <a:rPr lang="ja-JP" altLang="en-US" sz="1200" dirty="0">
                <a:latin typeface="+mn-ea"/>
                <a:ea typeface="+mn-ea"/>
              </a:rPr>
              <a:t>（例）</a:t>
            </a:r>
            <a:br>
              <a:rPr lang="en-US" altLang="ja-JP" sz="1200" dirty="0">
                <a:latin typeface="+mn-ea"/>
                <a:ea typeface="+mn-ea"/>
              </a:rPr>
            </a:br>
            <a:r>
              <a:rPr lang="ja-JP" altLang="en-US" sz="1200" dirty="0">
                <a:latin typeface="+mn-ea"/>
                <a:ea typeface="+mn-ea"/>
              </a:rPr>
              <a:t>・従来は商品の発送先である住所や氏名などの個人情報を発送完了後もパソコンに保存し続けていたが、保存中の漏え</a:t>
            </a:r>
            <a:br>
              <a:rPr lang="en-US" altLang="ja-JP" sz="1200" dirty="0">
                <a:latin typeface="+mn-ea"/>
                <a:ea typeface="+mn-ea"/>
              </a:rPr>
            </a:br>
            <a:r>
              <a:rPr lang="ja-JP" altLang="en-US" sz="1200" dirty="0">
                <a:latin typeface="+mn-ea"/>
                <a:ea typeface="+mn-ea"/>
              </a:rPr>
              <a:t>　いを避けるために、利用後はすぐに消去する</a:t>
            </a:r>
            <a:br>
              <a:rPr lang="en-US" altLang="ja-JP" sz="1200" dirty="0">
                <a:latin typeface="+mn-ea"/>
                <a:ea typeface="+mn-ea"/>
              </a:rPr>
            </a:br>
            <a:r>
              <a:rPr lang="ja-JP" altLang="en-US" sz="1200" dirty="0">
                <a:latin typeface="+mn-ea"/>
                <a:ea typeface="+mn-ea"/>
              </a:rPr>
              <a:t>・インターネットバンキングに使用するパソコンでメールやウェブ閲覧をしていたが、ウイルスに感染しないようにイ</a:t>
            </a:r>
            <a:br>
              <a:rPr lang="en-US" altLang="ja-JP" sz="1200" dirty="0">
                <a:latin typeface="+mn-ea"/>
                <a:ea typeface="+mn-ea"/>
              </a:rPr>
            </a:br>
            <a:r>
              <a:rPr lang="ja-JP" altLang="en-US" sz="1200" dirty="0">
                <a:latin typeface="+mn-ea"/>
                <a:ea typeface="+mn-ea"/>
              </a:rPr>
              <a:t>　ンターネットバンキング専用のパソコンを設置し、ウイルス感染の原因となるメールやウェブ閲覧に利用せず、USB</a:t>
            </a:r>
            <a:br>
              <a:rPr lang="en-US" altLang="ja-JP" sz="1200" dirty="0">
                <a:latin typeface="+mn-ea"/>
                <a:ea typeface="+mn-ea"/>
              </a:rPr>
            </a:br>
            <a:r>
              <a:rPr lang="ja-JP" altLang="en-US" sz="1200" dirty="0">
                <a:latin typeface="+mn-ea"/>
                <a:ea typeface="+mn-ea"/>
              </a:rPr>
              <a:t>　メモリ、外付けHDDも接続を禁止する</a:t>
            </a:r>
            <a:br>
              <a:rPr lang="en-US" altLang="ja-JP" sz="1200" dirty="0">
                <a:latin typeface="+mn-ea"/>
                <a:ea typeface="+mn-ea"/>
              </a:rPr>
            </a:br>
            <a:r>
              <a:rPr lang="ja-JP" altLang="en-US" sz="1200" dirty="0">
                <a:latin typeface="+mn-ea"/>
                <a:ea typeface="+mn-ea"/>
              </a:rPr>
              <a:t>また、リスクレベルが大きく自社の対策だけでは不十分であったり、多額の費用がかかり、実施できなかったりする場合は「リスクの移転」を検討します。</a:t>
            </a:r>
            <a:endParaRPr lang="en-US" altLang="ja-JP" sz="12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t>リスクを転移する</a:t>
            </a:r>
            <a:endParaRPr kumimoji="1"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ea typeface="+mn-ea"/>
              </a:rPr>
              <a:t>自社よりも有効な対策を行っている、あるいは補償能力がある他社のサービスを利用することで自社の負担を下げます。</a:t>
            </a:r>
            <a:br>
              <a:rPr lang="en-US" altLang="ja-JP" sz="1200" dirty="0">
                <a:latin typeface="+mn-ea"/>
                <a:ea typeface="+mn-ea"/>
              </a:rPr>
            </a:br>
            <a:r>
              <a:rPr lang="ja-JP" altLang="en-US" sz="1200" dirty="0">
                <a:latin typeface="+mn-ea"/>
                <a:ea typeface="+mn-ea"/>
              </a:rPr>
              <a:t>（例）</a:t>
            </a:r>
            <a:br>
              <a:rPr lang="en-US" altLang="ja-JP" sz="1200" dirty="0">
                <a:latin typeface="+mn-ea"/>
                <a:ea typeface="+mn-ea"/>
              </a:rPr>
            </a:br>
            <a:r>
              <a:rPr lang="ja-JP" altLang="en-US" sz="1200" dirty="0">
                <a:latin typeface="+mn-ea"/>
                <a:ea typeface="+mn-ea"/>
              </a:rPr>
              <a:t>・商品を販売するウェブサイトではクレジットカード番号を非保持化し、代金の決済はセキュリティ対策を十分行って</a:t>
            </a:r>
            <a:br>
              <a:rPr lang="en-US" altLang="ja-JP" sz="1200" dirty="0">
                <a:latin typeface="+mn-ea"/>
                <a:ea typeface="+mn-ea"/>
              </a:rPr>
            </a:br>
            <a:r>
              <a:rPr lang="ja-JP" altLang="en-US" sz="1200" dirty="0">
                <a:latin typeface="+mn-ea"/>
                <a:ea typeface="+mn-ea"/>
              </a:rPr>
              <a:t>　いる外部の決済代行サービスに変更する</a:t>
            </a:r>
            <a:br>
              <a:rPr lang="en-US" altLang="ja-JP" sz="1200" dirty="0">
                <a:latin typeface="+mn-ea"/>
                <a:ea typeface="+mn-ea"/>
              </a:rPr>
            </a:br>
            <a:r>
              <a:rPr lang="ja-JP" altLang="en-US" sz="1200" dirty="0">
                <a:latin typeface="+mn-ea"/>
                <a:ea typeface="+mn-ea"/>
              </a:rPr>
              <a:t>・社内のサーバで運用していた業務システムをセキュリティ対策の充実した外部クラウドサービスに移行する</a:t>
            </a:r>
            <a:br>
              <a:rPr lang="en-US" altLang="ja-JP" sz="1200" dirty="0">
                <a:latin typeface="+mn-ea"/>
                <a:ea typeface="+mn-ea"/>
              </a:rPr>
            </a:br>
            <a:r>
              <a:rPr lang="ja-JP" altLang="en-US" sz="1200" dirty="0">
                <a:latin typeface="+mn-ea"/>
                <a:ea typeface="+mn-ea"/>
              </a:rPr>
              <a:t>・情報漏えい、システム障害などの事故発生に伴う損失に対して保険金が支払われる情報セキュリティに関連した保険</a:t>
            </a:r>
            <a:br>
              <a:rPr lang="en-US" altLang="ja-JP" sz="1200" dirty="0">
                <a:latin typeface="+mn-ea"/>
                <a:ea typeface="+mn-ea"/>
              </a:rPr>
            </a:br>
            <a:r>
              <a:rPr lang="ja-JP" altLang="en-US" sz="1200" dirty="0">
                <a:latin typeface="+mn-ea"/>
                <a:ea typeface="+mn-ea"/>
              </a:rPr>
              <a:t>　商品に加入する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62EEE9AC-88E3-596E-4235-6F8BD281D5F2}"/>
              </a:ext>
            </a:extLst>
          </p:cNvPr>
          <p:cNvSpPr>
            <a:spLocks noGrp="1"/>
          </p:cNvSpPr>
          <p:nvPr>
            <p:ph type="sldNum" sz="quarter" idx="5"/>
          </p:nvPr>
        </p:nvSpPr>
        <p:spPr/>
        <p:txBody>
          <a:bodyPr/>
          <a:lstStyle/>
          <a:p>
            <a:fld id="{7D95702B-A176-47F2-94B3-59C819DD5A0E}" type="slidenum">
              <a:rPr kumimoji="1" lang="ja-JP" altLang="en-US" smtClean="0"/>
              <a:t>208</a:t>
            </a:fld>
            <a:endParaRPr kumimoji="1" lang="ja-JP" altLang="en-US"/>
          </a:p>
        </p:txBody>
      </p:sp>
    </p:spTree>
    <p:extLst>
      <p:ext uri="{BB962C8B-B14F-4D97-AF65-F5344CB8AC3E}">
        <p14:creationId xmlns:p14="http://schemas.microsoft.com/office/powerpoint/2010/main" val="416600427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5932F-E462-0440-BEA5-E440DE450F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495F89-5B85-D5FD-598B-E82971ABF5F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EF8D464-7651-1EA9-2BEC-EBBC9A7FB8AF}"/>
              </a:ext>
            </a:extLst>
          </p:cNvPr>
          <p:cNvSpPr>
            <a:spLocks noGrp="1"/>
          </p:cNvSpPr>
          <p:nvPr>
            <p:ph type="body" idx="1"/>
          </p:nvPr>
        </p:nvSpPr>
        <p:spPr/>
        <p:txBody>
          <a:bodyPr/>
          <a:lstStyle/>
          <a:p>
            <a:r>
              <a:rPr kumimoji="1" lang="ja-JP" altLang="en-US"/>
              <a:t>目標：</a:t>
            </a:r>
            <a:r>
              <a:rPr kumimoji="1" lang="en-US" altLang="ja-JP"/>
              <a:t>13:26</a:t>
            </a:r>
          </a:p>
          <a:p>
            <a:r>
              <a:rPr kumimoji="1" lang="ja-JP" altLang="en-US"/>
              <a:t>累計：</a:t>
            </a:r>
            <a:r>
              <a:rPr kumimoji="1" lang="en-US" altLang="ja-JP"/>
              <a:t>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n-ea"/>
                <a:ea typeface="+mn-ea"/>
                <a:cs typeface="+mn-cs"/>
              </a:rPr>
              <a:t>　</a:t>
            </a:r>
            <a:r>
              <a:rPr lang="en-US" altLang="ja-JP" sz="1200" b="0">
                <a:solidFill>
                  <a:prstClr val="black"/>
                </a:solidFill>
                <a:latin typeface="+mn-ea"/>
                <a:ea typeface="+mn-ea"/>
              </a:rPr>
              <a:t>ISO/IEC 27005</a:t>
            </a:r>
            <a:r>
              <a:rPr lang="ja-JP" altLang="en-US" sz="1200" b="0">
                <a:solidFill>
                  <a:prstClr val="black"/>
                </a:solidFill>
                <a:latin typeface="+mn-ea"/>
                <a:ea typeface="+mn-ea"/>
              </a:rPr>
              <a:t>は、情報セキュリティ</a:t>
            </a:r>
            <a:r>
              <a:rPr lang="ja-JP" altLang="en-US" sz="1200">
                <a:solidFill>
                  <a:prstClr val="black"/>
                </a:solidFill>
                <a:latin typeface="+mn-ea"/>
                <a:ea typeface="+mn-ea"/>
              </a:rPr>
              <a:t>リスクマネジメント</a:t>
            </a:r>
            <a:r>
              <a:rPr lang="ja-JP" altLang="en-US" sz="1200" b="0">
                <a:solidFill>
                  <a:prstClr val="black"/>
                </a:solidFill>
                <a:latin typeface="+mn-ea"/>
                <a:ea typeface="+mn-ea"/>
              </a:rPr>
              <a:t>の手法を提供する規格であり、</a:t>
            </a:r>
            <a:r>
              <a:rPr lang="en-US" altLang="ja-JP" sz="1200" b="0">
                <a:solidFill>
                  <a:prstClr val="black"/>
                </a:solidFill>
                <a:latin typeface="+mn-ea"/>
                <a:ea typeface="+mn-ea"/>
              </a:rPr>
              <a:t>ISO/IEC 27001</a:t>
            </a:r>
            <a:r>
              <a:rPr lang="ja-JP" altLang="en-US" sz="1200" b="0">
                <a:solidFill>
                  <a:prstClr val="black"/>
                </a:solidFill>
                <a:latin typeface="+mn-ea"/>
                <a:ea typeface="+mn-ea"/>
              </a:rPr>
              <a:t>（</a:t>
            </a:r>
            <a:r>
              <a:rPr lang="en-US" altLang="ja-JP" sz="1200" b="0">
                <a:solidFill>
                  <a:prstClr val="black"/>
                </a:solidFill>
                <a:latin typeface="+mn-ea"/>
                <a:ea typeface="+mn-ea"/>
              </a:rPr>
              <a:t>ISMS</a:t>
            </a:r>
            <a:r>
              <a:rPr lang="ja-JP" altLang="en-US" sz="1200" b="0">
                <a:solidFill>
                  <a:prstClr val="black"/>
                </a:solidFill>
                <a:latin typeface="+mn-ea"/>
                <a:ea typeface="+mn-ea"/>
              </a:rPr>
              <a:t>）は情報セキュリティ</a:t>
            </a:r>
            <a:r>
              <a:rPr lang="ja-JP" altLang="en-US" sz="1200">
                <a:solidFill>
                  <a:prstClr val="black"/>
                </a:solidFill>
                <a:latin typeface="+mn-ea"/>
                <a:ea typeface="+mn-ea"/>
              </a:rPr>
              <a:t>マネジメントシステム</a:t>
            </a:r>
            <a:r>
              <a:rPr lang="ja-JP" altLang="en-US" sz="1200" b="0">
                <a:solidFill>
                  <a:prstClr val="black"/>
                </a:solidFill>
                <a:latin typeface="+mn-ea"/>
                <a:ea typeface="+mn-ea"/>
              </a:rPr>
              <a:t>の設計と実装に関する規格です。つまり、</a:t>
            </a:r>
            <a:r>
              <a:rPr lang="en-US" altLang="ja-JP" sz="1200" b="0">
                <a:solidFill>
                  <a:prstClr val="black"/>
                </a:solidFill>
                <a:latin typeface="+mn-ea"/>
                <a:ea typeface="+mn-ea"/>
              </a:rPr>
              <a:t>ISO/IEC 27001</a:t>
            </a:r>
            <a:r>
              <a:rPr lang="ja-JP" altLang="en-US" sz="1200" b="0">
                <a:solidFill>
                  <a:prstClr val="black"/>
                </a:solidFill>
                <a:latin typeface="+mn-ea"/>
                <a:ea typeface="+mn-ea"/>
              </a:rPr>
              <a:t>は情報セキュリティマネジメントシステムの枠組みを提供し、その中で必要となるリスクマネジメントの具体的な手法やプロセスの詳細を提供しているのが、</a:t>
            </a:r>
            <a:r>
              <a:rPr lang="en-US" altLang="ja-JP" sz="1200" b="0">
                <a:solidFill>
                  <a:prstClr val="black"/>
                </a:solidFill>
                <a:latin typeface="+mn-ea"/>
                <a:ea typeface="+mn-ea"/>
              </a:rPr>
              <a:t>ISO/IEC 27005</a:t>
            </a:r>
            <a:r>
              <a:rPr lang="ja-JP" altLang="en-US" sz="1200" b="0">
                <a:solidFill>
                  <a:prstClr val="black"/>
                </a:solidFill>
                <a:latin typeface="+mn-ea"/>
                <a:ea typeface="+mn-ea"/>
              </a:rPr>
              <a:t>になります。</a:t>
            </a:r>
            <a:br>
              <a:rPr lang="en-US" altLang="ja-JP" sz="1200" b="0">
                <a:solidFill>
                  <a:prstClr val="black"/>
                </a:solidFill>
                <a:highlight>
                  <a:srgbClr val="FFFF00"/>
                </a:highlight>
                <a:latin typeface="+mn-ea"/>
                <a:ea typeface="+mn-ea"/>
              </a:rPr>
            </a:br>
            <a:r>
              <a:rPr lang="ja-JP" altLang="en-US" sz="1200" b="0">
                <a:solidFill>
                  <a:prstClr val="black"/>
                </a:solidFill>
                <a:latin typeface="+mn-ea"/>
                <a:ea typeface="+mn-ea"/>
              </a:rPr>
              <a:t>　</a:t>
            </a:r>
            <a:r>
              <a:rPr lang="en-US" altLang="ja-JP" sz="1200" b="0">
                <a:solidFill>
                  <a:prstClr val="black"/>
                </a:solidFill>
                <a:latin typeface="+mn-ea"/>
                <a:ea typeface="+mn-ea"/>
              </a:rPr>
              <a:t> ISO/IEC 27001</a:t>
            </a:r>
            <a:r>
              <a:rPr lang="ja-JP" altLang="en-US" sz="1200" b="0">
                <a:solidFill>
                  <a:prstClr val="black"/>
                </a:solidFill>
                <a:latin typeface="+mn-ea"/>
                <a:ea typeface="+mn-ea"/>
              </a:rPr>
              <a:t>（</a:t>
            </a:r>
            <a:r>
              <a:rPr lang="en-US" altLang="ja-JP" sz="1200" b="0">
                <a:solidFill>
                  <a:prstClr val="black"/>
                </a:solidFill>
                <a:latin typeface="+mn-ea"/>
                <a:ea typeface="+mn-ea"/>
              </a:rPr>
              <a:t>ISMS</a:t>
            </a:r>
            <a:r>
              <a:rPr lang="ja-JP" altLang="en-US" sz="1200" b="0">
                <a:solidFill>
                  <a:prstClr val="black"/>
                </a:solidFill>
                <a:latin typeface="+mn-ea"/>
                <a:ea typeface="+mn-ea"/>
              </a:rPr>
              <a:t>）の活動は、</a:t>
            </a:r>
            <a:r>
              <a:rPr lang="en-US" altLang="ja-JP" sz="1200" b="0">
                <a:solidFill>
                  <a:prstClr val="black"/>
                </a:solidFill>
                <a:latin typeface="+mn-ea"/>
                <a:ea typeface="+mn-ea"/>
              </a:rPr>
              <a:t>ISO/IEC 27005</a:t>
            </a:r>
            <a:r>
              <a:rPr lang="ja-JP" altLang="en-US" sz="1200" b="0">
                <a:solidFill>
                  <a:prstClr val="black"/>
                </a:solidFill>
                <a:latin typeface="+mn-ea"/>
                <a:ea typeface="+mn-ea"/>
              </a:rPr>
              <a:t>におけるリスクマネジメントプロセスと関連付けて整理することが可能です。</a:t>
            </a:r>
            <a:endParaRPr lang="en-US" altLang="ja-JP" sz="1200" b="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＜図の説明＞</a:t>
            </a:r>
            <a:endParaRPr kumimoji="1" lang="en-US" altLang="ja-JP"/>
          </a:p>
        </p:txBody>
      </p:sp>
      <p:sp>
        <p:nvSpPr>
          <p:cNvPr id="4" name="スライド番号プレースホルダー 3">
            <a:extLst>
              <a:ext uri="{FF2B5EF4-FFF2-40B4-BE49-F238E27FC236}">
                <a16:creationId xmlns:a16="http://schemas.microsoft.com/office/drawing/2014/main" id="{0E16A031-48D0-DEDD-BB26-BA84633EB9FD}"/>
              </a:ext>
            </a:extLst>
          </p:cNvPr>
          <p:cNvSpPr>
            <a:spLocks noGrp="1"/>
          </p:cNvSpPr>
          <p:nvPr>
            <p:ph type="sldNum" sz="quarter" idx="5"/>
          </p:nvPr>
        </p:nvSpPr>
        <p:spPr/>
        <p:txBody>
          <a:bodyPr/>
          <a:lstStyle/>
          <a:p>
            <a:fld id="{7D95702B-A176-47F2-94B3-59C819DD5A0E}" type="slidenum">
              <a:rPr kumimoji="1" lang="ja-JP" altLang="en-US" smtClean="0"/>
              <a:t>209</a:t>
            </a:fld>
            <a:endParaRPr kumimoji="1" lang="ja-JP" altLang="en-US"/>
          </a:p>
        </p:txBody>
      </p:sp>
    </p:spTree>
    <p:extLst>
      <p:ext uri="{BB962C8B-B14F-4D97-AF65-F5344CB8AC3E}">
        <p14:creationId xmlns:p14="http://schemas.microsoft.com/office/powerpoint/2010/main" val="1153914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14:07</a:t>
            </a:r>
          </a:p>
          <a:p>
            <a:r>
              <a:rPr kumimoji="1" lang="ja-JP" altLang="en-US"/>
              <a:t>累積時間：</a:t>
            </a:r>
            <a:r>
              <a:rPr kumimoji="1" lang="en-US" altLang="ja-JP"/>
              <a:t>01:07</a:t>
            </a:r>
          </a:p>
          <a:p>
            <a:endParaRPr kumimoji="1" lang="en-US" altLang="ja-JP"/>
          </a:p>
          <a:p>
            <a:r>
              <a:rPr kumimoji="1" lang="ja-JP" altLang="en-US"/>
              <a:t>スタンドアロン方式は、どこにも接続せず、</a:t>
            </a:r>
            <a:r>
              <a:rPr kumimoji="1" lang="en-US" altLang="ja-JP"/>
              <a:t>PC</a:t>
            </a:r>
            <a:r>
              <a:rPr kumimoji="1" lang="ja-JP" altLang="en-US"/>
              <a:t>単体で作業をするタイプ</a:t>
            </a:r>
            <a:endParaRPr kumimoji="1" lang="en-US" altLang="ja-JP"/>
          </a:p>
          <a:p>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21</a:t>
            </a:fld>
            <a:endParaRPr kumimoji="1" lang="ja-JP" altLang="en-US"/>
          </a:p>
        </p:txBody>
      </p:sp>
    </p:spTree>
    <p:extLst>
      <p:ext uri="{BB962C8B-B14F-4D97-AF65-F5344CB8AC3E}">
        <p14:creationId xmlns:p14="http://schemas.microsoft.com/office/powerpoint/2010/main" val="133586993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F6BA8-378D-A627-0983-BE7EF75067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A7CE13-38DA-77B3-8776-93FBD844ED6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779C9A5-2B0F-22F4-3270-4BBA5B4309E8}"/>
              </a:ext>
            </a:extLst>
          </p:cNvPr>
          <p:cNvSpPr>
            <a:spLocks noGrp="1"/>
          </p:cNvSpPr>
          <p:nvPr>
            <p:ph type="body" idx="1"/>
          </p:nvPr>
        </p:nvSpPr>
        <p:spPr/>
        <p:txBody>
          <a:bodyPr/>
          <a:lstStyle/>
          <a:p>
            <a:r>
              <a:rPr kumimoji="1" lang="ja-JP" altLang="en-US"/>
              <a:t>目標：</a:t>
            </a:r>
            <a:r>
              <a:rPr kumimoji="1" lang="en-US" altLang="ja-JP"/>
              <a:t>13:29</a:t>
            </a:r>
          </a:p>
          <a:p>
            <a:r>
              <a:rPr kumimoji="1" lang="ja-JP" altLang="en-US"/>
              <a:t>累計：</a:t>
            </a:r>
            <a:r>
              <a:rPr kumimoji="1" lang="en-US" altLang="ja-JP"/>
              <a:t>0:29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mn-ea"/>
                <a:ea typeface="+mn-ea"/>
                <a:cs typeface="+mn-cs"/>
              </a:rPr>
              <a:t>リスクアセスメントを実施するにあたって、リスクの重大性を評価するための目安となる条件を決める必要があります。その条件のことをリスク基準と言います。</a:t>
            </a:r>
            <a:r>
              <a:rPr kumimoji="1" lang="en-US" altLang="ja-JP" sz="1200" b="0" i="0" u="none" strike="noStrike" kern="1200" cap="none" spc="0" normalizeH="0" baseline="0" noProof="0">
                <a:ln>
                  <a:noFill/>
                </a:ln>
                <a:solidFill>
                  <a:prstClr val="black"/>
                </a:solidFill>
                <a:effectLst/>
                <a:uLnTx/>
                <a:uFillTx/>
                <a:latin typeface="+mn-ea"/>
                <a:ea typeface="+mn-ea"/>
                <a:cs typeface="+mn-cs"/>
              </a:rPr>
              <a:t>ISMS</a:t>
            </a:r>
            <a:r>
              <a:rPr kumimoji="1" lang="ja-JP" altLang="en-US" sz="1200" b="0" i="0" u="none" strike="noStrike" kern="1200" cap="none" spc="0" normalizeH="0" baseline="0" noProof="0">
                <a:ln>
                  <a:noFill/>
                </a:ln>
                <a:solidFill>
                  <a:prstClr val="black"/>
                </a:solidFill>
                <a:effectLst/>
                <a:uLnTx/>
                <a:uFillTx/>
                <a:latin typeface="+mn-ea"/>
                <a:ea typeface="+mn-ea"/>
                <a:cs typeface="+mn-cs"/>
              </a:rPr>
              <a:t>では、リスク基準に「リスク受容基準」と「情報セキュリティリスクアセスメントを実施するための基準」を含むよう明示されています。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a:ln>
                  <a:noFill/>
                </a:ln>
                <a:solidFill>
                  <a:prstClr val="black"/>
                </a:solidFill>
                <a:effectLst/>
                <a:uLnTx/>
                <a:uFillTx/>
                <a:latin typeface="+mn-ea"/>
                <a:ea typeface="+mn-ea"/>
                <a:cs typeface="+mn-cs"/>
              </a:rPr>
              <a:t>リスク受容基準</a:t>
            </a:r>
            <a:endParaRPr kumimoji="1" lang="en-US" altLang="ja-JP" sz="1200" b="1"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a:latin typeface="+mn-ea"/>
                <a:ea typeface="+mn-ea"/>
              </a:rPr>
              <a:t>どの程度のリスクであれば受け入れることが可能かの判断基準です。</a:t>
            </a:r>
            <a:br>
              <a:rPr lang="en-US" altLang="ja-JP" sz="1200">
                <a:latin typeface="+mn-ea"/>
                <a:ea typeface="+mn-ea"/>
              </a:rPr>
            </a:br>
            <a:r>
              <a:rPr lang="ja-JP" altLang="en-US" sz="1200">
                <a:latin typeface="+mn-ea"/>
                <a:ea typeface="+mn-ea"/>
              </a:rPr>
              <a:t>あるリスクに対して、どの程度のレベル感や優先順位でリスク対応を実施するのか、リスクが顕在化した際にどの程度の大きさまでなら許容するのかを明確にする必要があります。</a:t>
            </a:r>
            <a:endParaRPr lang="en-US" altLang="ja-JP" sz="1200">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ltLang="ja-JP" sz="1200">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a:latin typeface="+mn-ea"/>
                <a:ea typeface="+mn-ea"/>
              </a:rPr>
              <a:t>この後話をするるリスクレベルの度合いによって決めるのが良い。</a:t>
            </a:r>
            <a:endParaRPr lang="en-US" altLang="ja-JP" sz="1200">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a:latin typeface="+mn-ea"/>
                <a:ea typeface="+mn-ea"/>
              </a:rPr>
              <a:t>リスクレベルは</a:t>
            </a:r>
            <a:r>
              <a:rPr lang="en-US" altLang="ja-JP" sz="1200">
                <a:latin typeface="+mn-ea"/>
                <a:ea typeface="+mn-ea"/>
              </a:rPr>
              <a:t>1</a:t>
            </a:r>
            <a:r>
              <a:rPr lang="ja-JP" altLang="en-US" sz="1200">
                <a:latin typeface="+mn-ea"/>
                <a:ea typeface="+mn-ea"/>
              </a:rPr>
              <a:t>～</a:t>
            </a:r>
            <a:r>
              <a:rPr lang="en-US" altLang="ja-JP" sz="1200">
                <a:latin typeface="+mn-ea"/>
                <a:ea typeface="+mn-ea"/>
              </a:rPr>
              <a:t>9</a:t>
            </a:r>
            <a:r>
              <a:rPr lang="ja-JP" altLang="en-US" sz="1200">
                <a:latin typeface="+mn-ea"/>
                <a:ea typeface="+mn-ea"/>
              </a:rPr>
              <a:t>まである。</a:t>
            </a:r>
            <a:endParaRPr lang="en-US" altLang="ja-JP" sz="1200">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a:latin typeface="+mn-ea"/>
                <a:ea typeface="+mn-ea"/>
              </a:rPr>
              <a:t>算出方法については追って説明するので、皆さんの組織にあったレベル設定をする。</a:t>
            </a:r>
            <a:endParaRPr lang="en-US" altLang="ja-JP" sz="1200">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a:ln>
                  <a:noFill/>
                </a:ln>
                <a:solidFill>
                  <a:prstClr val="black"/>
                </a:solidFill>
                <a:effectLst/>
                <a:uLnTx/>
                <a:uFillTx/>
                <a:latin typeface="+mn-ea"/>
                <a:ea typeface="+mn-ea"/>
                <a:cs typeface="+mn-cs"/>
              </a:rPr>
              <a:t>情報セキュリティリスクアセスメントを実施するための基準</a:t>
            </a:r>
            <a:endParaRPr kumimoji="1" lang="en-US" altLang="ja-JP" sz="1200" b="1"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a:latin typeface="+mn-ea"/>
                <a:ea typeface="+mn-ea"/>
              </a:rPr>
              <a:t>いつ、どのようなときにリスクアセスメントを実施するのかを決める要件です。</a:t>
            </a:r>
            <a:br>
              <a:rPr lang="en-US" altLang="ja-JP" sz="1200">
                <a:latin typeface="+mn-ea"/>
                <a:ea typeface="+mn-ea"/>
              </a:rPr>
            </a:br>
            <a:r>
              <a:rPr lang="ja-JP" altLang="en-US" sz="1200">
                <a:latin typeface="+mn-ea"/>
                <a:ea typeface="+mn-ea"/>
              </a:rPr>
              <a:t>リスクアセスメントの実施条件や実施時期、タイミングや頻度などを明確にする必要があります。</a:t>
            </a:r>
            <a:endParaRPr lang="en-US" altLang="ja-JP" sz="1200">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ltLang="ja-JP" sz="1200" b="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p:txBody>
      </p:sp>
      <p:sp>
        <p:nvSpPr>
          <p:cNvPr id="4" name="スライド番号プレースホルダー 3">
            <a:extLst>
              <a:ext uri="{FF2B5EF4-FFF2-40B4-BE49-F238E27FC236}">
                <a16:creationId xmlns:a16="http://schemas.microsoft.com/office/drawing/2014/main" id="{41740A94-56B1-9990-84BE-2BD3D54566A7}"/>
              </a:ext>
            </a:extLst>
          </p:cNvPr>
          <p:cNvSpPr>
            <a:spLocks noGrp="1"/>
          </p:cNvSpPr>
          <p:nvPr>
            <p:ph type="sldNum" sz="quarter" idx="5"/>
          </p:nvPr>
        </p:nvSpPr>
        <p:spPr/>
        <p:txBody>
          <a:bodyPr/>
          <a:lstStyle/>
          <a:p>
            <a:fld id="{7D95702B-A176-47F2-94B3-59C819DD5A0E}" type="slidenum">
              <a:rPr kumimoji="1" lang="ja-JP" altLang="en-US" smtClean="0"/>
              <a:t>210</a:t>
            </a:fld>
            <a:endParaRPr kumimoji="1" lang="ja-JP" altLang="en-US"/>
          </a:p>
        </p:txBody>
      </p:sp>
    </p:spTree>
    <p:extLst>
      <p:ext uri="{BB962C8B-B14F-4D97-AF65-F5344CB8AC3E}">
        <p14:creationId xmlns:p14="http://schemas.microsoft.com/office/powerpoint/2010/main" val="107705637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781C-95EC-4CA8-0231-6A3741725E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EC9E5F-5D2F-3DEA-7063-70F634CF2E5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6B61A90-CDEF-2D1B-9457-7BB85E50CA93}"/>
              </a:ext>
            </a:extLst>
          </p:cNvPr>
          <p:cNvSpPr>
            <a:spLocks noGrp="1"/>
          </p:cNvSpPr>
          <p:nvPr>
            <p:ph type="body" idx="1"/>
          </p:nvPr>
        </p:nvSpPr>
        <p:spPr/>
        <p:txBody>
          <a:bodyPr/>
          <a:lstStyle/>
          <a:p>
            <a:r>
              <a:rPr kumimoji="1" lang="ja-JP" altLang="en-US" dirty="0"/>
              <a:t>目標：</a:t>
            </a:r>
            <a:r>
              <a:rPr kumimoji="1" lang="en-US" altLang="ja-JP" dirty="0"/>
              <a:t>13:32</a:t>
            </a:r>
          </a:p>
          <a:p>
            <a:r>
              <a:rPr kumimoji="1" lang="ja-JP" altLang="en-US" dirty="0"/>
              <a:t>累計：</a:t>
            </a:r>
            <a:r>
              <a:rPr kumimoji="1" lang="en-US" altLang="ja-JP" dirty="0"/>
              <a:t>0:32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　</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dirty="0">
                <a:solidFill>
                  <a:srgbClr val="333333"/>
                </a:solidFill>
                <a:latin typeface="+mn-ea"/>
              </a:rPr>
              <a:t>リスクアセスメントの</a:t>
            </a:r>
            <a:r>
              <a:rPr lang="en-US" altLang="ja-JP" sz="1200" dirty="0">
                <a:solidFill>
                  <a:srgbClr val="333333"/>
                </a:solidFill>
                <a:latin typeface="+mn-ea"/>
              </a:rPr>
              <a:t>1</a:t>
            </a:r>
            <a:r>
              <a:rPr lang="ja-JP" altLang="en-US" sz="1200" dirty="0">
                <a:solidFill>
                  <a:srgbClr val="333333"/>
                </a:solidFill>
                <a:latin typeface="+mn-ea"/>
              </a:rPr>
              <a:t>つ目のプロセスである「リスク特定」について説明します。</a:t>
            </a:r>
            <a:r>
              <a:rPr lang="ja-JP" altLang="en-US" sz="1200" b="0" i="0" dirty="0">
                <a:solidFill>
                  <a:srgbClr val="333333"/>
                </a:solidFill>
                <a:effectLst/>
                <a:latin typeface="+mn-ea"/>
              </a:rPr>
              <a:t>リスク特定とは、「リスクを発見、認識および記述するプロセス」のことです。</a:t>
            </a:r>
            <a:r>
              <a:rPr lang="ja-JP" altLang="en-US" sz="1200" dirty="0">
                <a:solidFill>
                  <a:srgbClr val="333333"/>
                </a:solidFill>
                <a:latin typeface="+mn-ea"/>
              </a:rPr>
              <a:t>リスク特定を実施するために一般的に使用されるアプローチは「資産ベースのアプローチ」および「事象ベースのアプローチ」の</a:t>
            </a:r>
            <a:r>
              <a:rPr lang="en-US" altLang="ja-JP" sz="1200" dirty="0">
                <a:solidFill>
                  <a:srgbClr val="333333"/>
                </a:solidFill>
                <a:latin typeface="+mn-ea"/>
              </a:rPr>
              <a:t>2</a:t>
            </a:r>
            <a:r>
              <a:rPr lang="ja-JP" altLang="en-US" sz="1200" dirty="0">
                <a:solidFill>
                  <a:srgbClr val="333333"/>
                </a:solidFill>
                <a:latin typeface="+mn-ea"/>
              </a:rPr>
              <a:t>つがあります。</a:t>
            </a:r>
            <a:endParaRPr lang="en-US" altLang="ja-JP" sz="1200" b="0" dirty="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t>資産ベース</a:t>
            </a:r>
            <a:endParaRPr kumimoji="1"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r>
              <a:rPr lang="ja-JP" altLang="en-US" dirty="0"/>
              <a:t>保護すべきシステムを構成する各資産（サーバ、端末、通信機器等） に対して、その重要度（価値）、想定される脅威、脆弱性の３つを評価 指標として、リスク分析を実施します。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この場合のリスク値としては、想定される「脅威の受容の可能性とそれにより損なわれる資産価値」の相乗値を算出することになります。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リスク値 が高い脅威に対しては、その受容性を低減する対策の強化を検討するこ とになる。 </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t>事象ベース</a:t>
            </a:r>
            <a:endParaRPr kumimoji="1"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保護すべきシステムにおいて実現されている事業やサービスに対して、 回避したい事業被害を定義し、発生した際の事業被害のレベル、その被害を起こしうる攻撃シナリオによる脅威、攻撃シナリオに対する脆弱性 （攻撃シナリオの受容可能性）の３つを評価指標として、リスク分析を実施する。</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この場合のリスク値としては、攻撃シナリオの「成功可能性 と発生する被害のレベル」の相乗値を算定することになる。</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リスク値が高い攻撃シナリオに対しては、その成功可能性を低減する対策の強化を検討することになる。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C4EB261E-2775-5F39-7A92-BFBDAC7DDEE0}"/>
              </a:ext>
            </a:extLst>
          </p:cNvPr>
          <p:cNvSpPr>
            <a:spLocks noGrp="1"/>
          </p:cNvSpPr>
          <p:nvPr>
            <p:ph type="sldNum" sz="quarter" idx="5"/>
          </p:nvPr>
        </p:nvSpPr>
        <p:spPr/>
        <p:txBody>
          <a:bodyPr/>
          <a:lstStyle/>
          <a:p>
            <a:fld id="{7D95702B-A176-47F2-94B3-59C819DD5A0E}" type="slidenum">
              <a:rPr kumimoji="1" lang="ja-JP" altLang="en-US" smtClean="0"/>
              <a:t>211</a:t>
            </a:fld>
            <a:endParaRPr kumimoji="1" lang="ja-JP" altLang="en-US"/>
          </a:p>
        </p:txBody>
      </p:sp>
    </p:spTree>
    <p:extLst>
      <p:ext uri="{BB962C8B-B14F-4D97-AF65-F5344CB8AC3E}">
        <p14:creationId xmlns:p14="http://schemas.microsoft.com/office/powerpoint/2010/main" val="28430782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06137-CBA1-7B73-193C-BDFAAB09EC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2E9C1C-20DD-F9EC-B954-A415E975A7F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4E57DB3-61E6-90D2-CD3B-4CA2D4AD8DB6}"/>
              </a:ext>
            </a:extLst>
          </p:cNvPr>
          <p:cNvSpPr>
            <a:spLocks noGrp="1"/>
          </p:cNvSpPr>
          <p:nvPr>
            <p:ph type="body" idx="1"/>
          </p:nvPr>
        </p:nvSpPr>
        <p:spPr/>
        <p:txBody>
          <a:bodyPr/>
          <a:lstStyle/>
          <a:p>
            <a:r>
              <a:rPr kumimoji="1" lang="ja-JP" altLang="en-US" dirty="0"/>
              <a:t>目標：</a:t>
            </a:r>
            <a:r>
              <a:rPr kumimoji="1" lang="en-US" altLang="ja-JP" dirty="0"/>
              <a:t>13:35</a:t>
            </a:r>
          </a:p>
          <a:p>
            <a:r>
              <a:rPr kumimoji="1" lang="ja-JP" altLang="en-US" dirty="0"/>
              <a:t>累計：</a:t>
            </a:r>
            <a:r>
              <a:rPr kumimoji="1" lang="en-US" altLang="ja-JP" dirty="0"/>
              <a:t>0:35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それぞれの手法のメリットとデメリット。</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dirty="0"/>
              <a:t>＜表の説明＞</a:t>
            </a:r>
            <a:endParaRPr kumimoji="1" lang="en-US" altLang="ja-JP"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88C06EF2-88B0-717D-398F-C5144BA50247}"/>
              </a:ext>
            </a:extLst>
          </p:cNvPr>
          <p:cNvSpPr>
            <a:spLocks noGrp="1"/>
          </p:cNvSpPr>
          <p:nvPr>
            <p:ph type="sldNum" sz="quarter" idx="5"/>
          </p:nvPr>
        </p:nvSpPr>
        <p:spPr/>
        <p:txBody>
          <a:bodyPr/>
          <a:lstStyle/>
          <a:p>
            <a:fld id="{7D95702B-A176-47F2-94B3-59C819DD5A0E}" type="slidenum">
              <a:rPr kumimoji="1" lang="ja-JP" altLang="en-US" smtClean="0"/>
              <a:t>212</a:t>
            </a:fld>
            <a:endParaRPr kumimoji="1" lang="ja-JP" altLang="en-US"/>
          </a:p>
        </p:txBody>
      </p:sp>
    </p:spTree>
    <p:extLst>
      <p:ext uri="{BB962C8B-B14F-4D97-AF65-F5344CB8AC3E}">
        <p14:creationId xmlns:p14="http://schemas.microsoft.com/office/powerpoint/2010/main" val="71645172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EB29B-606C-A27E-B75A-0F841FEA48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D45B42-FD52-FEDE-9D31-181DFADF80B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2A21094-2485-9CA2-B141-872181F829E2}"/>
              </a:ext>
            </a:extLst>
          </p:cNvPr>
          <p:cNvSpPr>
            <a:spLocks noGrp="1"/>
          </p:cNvSpPr>
          <p:nvPr>
            <p:ph type="body" idx="1"/>
          </p:nvPr>
        </p:nvSpPr>
        <p:spPr/>
        <p:txBody>
          <a:bodyPr/>
          <a:lstStyle/>
          <a:p>
            <a:r>
              <a:rPr kumimoji="1" lang="ja-JP" altLang="en-US" dirty="0"/>
              <a:t>目標：</a:t>
            </a:r>
            <a:r>
              <a:rPr kumimoji="1" lang="en-US" altLang="ja-JP" dirty="0"/>
              <a:t>13:37</a:t>
            </a:r>
          </a:p>
          <a:p>
            <a:r>
              <a:rPr kumimoji="1" lang="ja-JP" altLang="en-US" dirty="0"/>
              <a:t>累計：</a:t>
            </a:r>
            <a:r>
              <a:rPr kumimoji="1" lang="en-US" altLang="ja-JP" dirty="0"/>
              <a:t>0:37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algn="l"/>
            <a:r>
              <a:rPr kumimoji="1" lang="ja-JP" altLang="en-US" sz="1200" b="0" dirty="0">
                <a:solidFill>
                  <a:schemeClr val="tx1"/>
                </a:solidFill>
              </a:rPr>
              <a:t>・特定されたリスクに対し、リスク所有者を関連付ける。</a:t>
            </a:r>
            <a:endParaRPr kumimoji="1" lang="en-US" altLang="ja-JP" sz="1200" b="0" dirty="0">
              <a:solidFill>
                <a:schemeClr val="tx1"/>
              </a:solidFill>
            </a:endParaRPr>
          </a:p>
          <a:p>
            <a:pPr algn="l"/>
            <a:r>
              <a:rPr kumimoji="1" lang="ja-JP" altLang="en-US" sz="1200" b="0" dirty="0">
                <a:solidFill>
                  <a:schemeClr val="tx1"/>
                </a:solidFill>
              </a:rPr>
              <a:t>・リスク所有者は、トップマネジメント、セキュリティ委員会、プロセス所有者、機能所有者、部門マネージャーおよび資産所有者など、リスクマネジメントに権限を持つ人とする。（通常、組織内で一定の権限を持つ人が選ばれる）</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ltLang="ja-JP" sz="1200" b="0" dirty="0">
              <a:solidFill>
                <a:prstClr val="black"/>
              </a:solidFill>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ltLang="ja-JP" sz="1200" b="0" dirty="0">
                <a:solidFill>
                  <a:prstClr val="black"/>
                </a:solidFill>
                <a:latin typeface="+mn-ea"/>
                <a:ea typeface="+mn-ea"/>
              </a:rPr>
              <a:t>ISO20000</a:t>
            </a:r>
            <a:r>
              <a:rPr lang="ja-JP" altLang="en-US" sz="1200" b="0" dirty="0">
                <a:solidFill>
                  <a:prstClr val="black"/>
                </a:solidFill>
                <a:latin typeface="+mn-ea"/>
                <a:ea typeface="+mn-ea"/>
              </a:rPr>
              <a:t>の中では</a:t>
            </a:r>
            <a:r>
              <a:rPr lang="en-US" altLang="ja-JP" sz="1200" b="0" dirty="0">
                <a:solidFill>
                  <a:prstClr val="black"/>
                </a:solidFill>
                <a:latin typeface="+mn-ea"/>
                <a:ea typeface="+mn-ea"/>
              </a:rPr>
              <a:t>ISO27001</a:t>
            </a:r>
            <a:r>
              <a:rPr lang="ja-JP" altLang="en-US" sz="1200" b="0" dirty="0">
                <a:solidFill>
                  <a:prstClr val="black"/>
                </a:solidFill>
                <a:latin typeface="+mn-ea"/>
                <a:ea typeface="+mn-ea"/>
              </a:rPr>
              <a:t>に登場する「リスク所有者」のことを、「リスクを運用管理することについて、アカウンタビリティおよび権限をもつ人または主体」とされています。</a:t>
            </a:r>
            <a:endParaRPr lang="en-US" altLang="ja-JP" sz="1200" b="0" dirty="0">
              <a:solidFill>
                <a:prstClr val="black"/>
              </a:solidFill>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ltLang="ja-JP" sz="1200" b="0" dirty="0">
              <a:solidFill>
                <a:prstClr val="black"/>
              </a:solidFill>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b="0" dirty="0">
                <a:solidFill>
                  <a:prstClr val="black"/>
                </a:solidFill>
                <a:latin typeface="+mn-ea"/>
                <a:ea typeface="+mn-ea"/>
              </a:rPr>
              <a:t>主体というのは意思に基づいて行動を起こすものを指しますので、通常は個人単位ですが、組織の場合は部署やチームなども含まれると考えられます。</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b="0" dirty="0">
                <a:solidFill>
                  <a:prstClr val="black"/>
                </a:solidFill>
                <a:latin typeface="+mn-ea"/>
                <a:ea typeface="+mn-ea"/>
              </a:rPr>
              <a:t>アカウンタビリティは英単語上の意味として説明責任や義務を表します。</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ja-JP" altLang="en-US" sz="1200" b="0" dirty="0">
              <a:solidFill>
                <a:prstClr val="black"/>
              </a:solidFill>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b="0" dirty="0">
                <a:solidFill>
                  <a:prstClr val="black"/>
                </a:solidFill>
                <a:latin typeface="+mn-ea"/>
                <a:ea typeface="+mn-ea"/>
              </a:rPr>
              <a:t>つまりリスク所有者とは、</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ja-JP" altLang="en-US" sz="1200" b="0" dirty="0">
              <a:solidFill>
                <a:prstClr val="black"/>
              </a:solidFill>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b="0" dirty="0">
                <a:solidFill>
                  <a:prstClr val="black"/>
                </a:solidFill>
                <a:latin typeface="+mn-ea"/>
                <a:ea typeface="+mn-ea"/>
              </a:rPr>
              <a:t>ある目的に対する不確かさへの影響を管理・運用するにあたって、その管理や運用方法の説明責任を負う人（または組織）</a:t>
            </a:r>
            <a:endParaRPr lang="en-US" altLang="ja-JP" sz="1200" b="0" dirty="0">
              <a:solidFill>
                <a:prstClr val="black"/>
              </a:solidFill>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ltLang="ja-JP" sz="1200" b="0" dirty="0">
              <a:solidFill>
                <a:prstClr val="black"/>
              </a:solidFill>
              <a:latin typeface="+mn-ea"/>
              <a:ea typeface="+mn-ea"/>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ltLang="ja-JP" sz="1200" b="0" dirty="0">
              <a:solidFill>
                <a:prstClr val="black"/>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すべてのリスク所有者を社長にするべきか？？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→ダメです。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役職者や責任者というと、一番最初に思い浮かぶ人ですが、資産によってそのリスクの性質や管理方法が異なっているため、適切な人に割り当てる必要がある。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最終的な責任者は社長ですが、その対象に一番近い方が管理責任者となります。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たとえば、名刺を紛失した場合、だれが責任をとるのか？？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というのを考えると、最終的な責任者は社長となりますが、まずは、その名刺を受け取った本人が管理してなかった。ということになるので、当事者が責任者となります。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持ち出し用のノート</a:t>
            </a:r>
            <a:r>
              <a:rPr kumimoji="1" lang="en-US" altLang="ja-JP" dirty="0"/>
              <a:t>PC</a:t>
            </a:r>
            <a:r>
              <a:rPr kumimoji="1" lang="ja-JP" altLang="en-US" dirty="0"/>
              <a:t>を紛失しました。この責任は社長ですか？？違いますよね。</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3ABEC292-1923-3544-9139-C24B7737FCE4}"/>
              </a:ext>
            </a:extLst>
          </p:cNvPr>
          <p:cNvSpPr>
            <a:spLocks noGrp="1"/>
          </p:cNvSpPr>
          <p:nvPr>
            <p:ph type="sldNum" sz="quarter" idx="5"/>
          </p:nvPr>
        </p:nvSpPr>
        <p:spPr/>
        <p:txBody>
          <a:bodyPr/>
          <a:lstStyle/>
          <a:p>
            <a:fld id="{7D95702B-A176-47F2-94B3-59C819DD5A0E}" type="slidenum">
              <a:rPr kumimoji="1" lang="ja-JP" altLang="en-US" smtClean="0"/>
              <a:t>213</a:t>
            </a:fld>
            <a:endParaRPr kumimoji="1" lang="ja-JP" altLang="en-US"/>
          </a:p>
        </p:txBody>
      </p:sp>
    </p:spTree>
    <p:extLst>
      <p:ext uri="{BB962C8B-B14F-4D97-AF65-F5344CB8AC3E}">
        <p14:creationId xmlns:p14="http://schemas.microsoft.com/office/powerpoint/2010/main" val="342729615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E92F3-5771-ADB5-94A4-513A5A723D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FBCC89-4CD0-B336-62EC-D8E4B0F3B3A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52FFEAF-B657-2F91-6D3F-6D8906548DDF}"/>
              </a:ext>
            </a:extLst>
          </p:cNvPr>
          <p:cNvSpPr>
            <a:spLocks noGrp="1"/>
          </p:cNvSpPr>
          <p:nvPr>
            <p:ph type="body" idx="1"/>
          </p:nvPr>
        </p:nvSpPr>
        <p:spPr/>
        <p:txBody>
          <a:bodyPr/>
          <a:lstStyle/>
          <a:p>
            <a:r>
              <a:rPr kumimoji="1" lang="ja-JP" altLang="en-US"/>
              <a:t>目標：</a:t>
            </a:r>
            <a:r>
              <a:rPr kumimoji="1" lang="en-US" altLang="ja-JP"/>
              <a:t>13:38</a:t>
            </a:r>
          </a:p>
          <a:p>
            <a:r>
              <a:rPr kumimoji="1" lang="ja-JP" altLang="en-US"/>
              <a:t>累計：</a:t>
            </a:r>
            <a:r>
              <a:rPr kumimoji="1" lang="en-US" altLang="ja-JP"/>
              <a:t>0:38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mn-ea"/>
                <a:ea typeface="+mn-ea"/>
                <a:cs typeface="+mn-cs"/>
              </a:rPr>
              <a:t>　</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rgbClr val="333333"/>
                </a:solidFill>
                <a:latin typeface="+mn-ea"/>
              </a:rPr>
              <a:t>資産ベースのアプローチでは、はじめに情報資産を洗い出し（資産目録の作成）、その過程で</a:t>
            </a:r>
            <a:r>
              <a:rPr lang="ja-JP" altLang="en-US" sz="1200">
                <a:latin typeface="+mn-ea"/>
              </a:rPr>
              <a:t>リスク所有者を特定します。リスク所有者とは、</a:t>
            </a:r>
            <a:r>
              <a:rPr lang="ja-JP" altLang="en-US" sz="1200" b="0" i="0">
                <a:solidFill>
                  <a:srgbClr val="383838"/>
                </a:solidFill>
                <a:effectLst/>
                <a:latin typeface="+mn-ea"/>
              </a:rPr>
              <a:t>リスクが顕在化した際に責任を取る人のことを指します。</a:t>
            </a:r>
            <a:r>
              <a:rPr lang="ja-JP" altLang="en-US" sz="1200">
                <a:solidFill>
                  <a:srgbClr val="333333"/>
                </a:solidFill>
                <a:latin typeface="+mn-ea"/>
              </a:rPr>
              <a:t>その後、</a:t>
            </a:r>
            <a:r>
              <a:rPr lang="ja-JP" altLang="en-US" sz="1200">
                <a:latin typeface="+mn-ea"/>
              </a:rPr>
              <a:t>情報資産ごとに「機密性」「完全性」「可用性」が損なわれた場合、事業にどれほど影響があるか評価を行い、重要度を判断します。</a:t>
            </a:r>
            <a:endParaRPr lang="en-US" altLang="ja-JP" sz="120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p:txBody>
      </p:sp>
      <p:sp>
        <p:nvSpPr>
          <p:cNvPr id="4" name="スライド番号プレースホルダー 3">
            <a:extLst>
              <a:ext uri="{FF2B5EF4-FFF2-40B4-BE49-F238E27FC236}">
                <a16:creationId xmlns:a16="http://schemas.microsoft.com/office/drawing/2014/main" id="{BC82D5C9-C4A3-5072-A81C-A933C30DDB14}"/>
              </a:ext>
            </a:extLst>
          </p:cNvPr>
          <p:cNvSpPr>
            <a:spLocks noGrp="1"/>
          </p:cNvSpPr>
          <p:nvPr>
            <p:ph type="sldNum" sz="quarter" idx="5"/>
          </p:nvPr>
        </p:nvSpPr>
        <p:spPr/>
        <p:txBody>
          <a:bodyPr/>
          <a:lstStyle/>
          <a:p>
            <a:fld id="{7D95702B-A176-47F2-94B3-59C819DD5A0E}" type="slidenum">
              <a:rPr kumimoji="1" lang="ja-JP" altLang="en-US" smtClean="0"/>
              <a:t>214</a:t>
            </a:fld>
            <a:endParaRPr kumimoji="1" lang="ja-JP" altLang="en-US"/>
          </a:p>
        </p:txBody>
      </p:sp>
    </p:spTree>
    <p:extLst>
      <p:ext uri="{BB962C8B-B14F-4D97-AF65-F5344CB8AC3E}">
        <p14:creationId xmlns:p14="http://schemas.microsoft.com/office/powerpoint/2010/main" val="288198093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189C5-5929-83B7-6A44-0717A0CA86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D0F22D-9E4A-1EAF-E74F-C3926806612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DE37FEA-315E-A8D8-712E-BC629235434C}"/>
              </a:ext>
            </a:extLst>
          </p:cNvPr>
          <p:cNvSpPr>
            <a:spLocks noGrp="1"/>
          </p:cNvSpPr>
          <p:nvPr>
            <p:ph type="body" idx="1"/>
          </p:nvPr>
        </p:nvSpPr>
        <p:spPr/>
        <p:txBody>
          <a:bodyPr/>
          <a:lstStyle/>
          <a:p>
            <a:r>
              <a:rPr kumimoji="1" lang="ja-JP" altLang="en-US"/>
              <a:t>目標：</a:t>
            </a:r>
            <a:r>
              <a:rPr kumimoji="1" lang="en-US" altLang="ja-JP"/>
              <a:t>13:43</a:t>
            </a:r>
          </a:p>
          <a:p>
            <a:r>
              <a:rPr kumimoji="1" lang="ja-JP" altLang="en-US"/>
              <a:t>累計：</a:t>
            </a:r>
            <a:r>
              <a:rPr kumimoji="1" lang="en-US" altLang="ja-JP"/>
              <a:t>0:43</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mn-ea"/>
                <a:ea typeface="+mn-ea"/>
                <a:cs typeface="+mn-cs"/>
              </a:rPr>
              <a:t>　</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mn-ea"/>
              </a:rPr>
              <a:t>情報資産の洗い出しでは、業務で利用する電子データや書類などを特定し、資産目録を作成します。</a:t>
            </a:r>
            <a:r>
              <a:rPr kumimoji="1" lang="ja-JP" altLang="en-US" sz="1200">
                <a:solidFill>
                  <a:schemeClr val="tx1"/>
                </a:solidFill>
              </a:rPr>
              <a:t>洗い出した情報資産は、「営業」「人事」「経理」など管理部門ごとに分類します。企業活動に大きな影響を与えかねない重要な情報を、できる限り漏れないように洗い出すことが重要です。影響がほとんどない情報であれば、漏れても大きな問題はありません。情報資産の洗い出しの粒度は、細かすぎると管理が大変ですが、逆に粗いと次のリスク分析が難しくなります。そのため、適度な粒度にすることが重要です。以下は、情報資産のリストアップ例です。</a:t>
            </a:r>
            <a:endParaRPr lang="en-US" altLang="ja-JP" sz="120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mn-ea"/>
              </a:rPr>
              <a:t>　電子化された情報を洗い出す際は、「普段パソコンで見ているこのデータは、どこに保存されているのだろう」というように、社内の</a:t>
            </a:r>
            <a:r>
              <a:rPr lang="en-US" altLang="ja-JP" sz="1200">
                <a:latin typeface="+mn-ea"/>
              </a:rPr>
              <a:t>IT</a:t>
            </a:r>
            <a:r>
              <a:rPr lang="ja-JP" altLang="en-US" sz="1200">
                <a:latin typeface="+mn-ea"/>
              </a:rPr>
              <a:t>機器や利用しているクラウドサービスを思い浮かべて記入します。また、複数の組織を持つ企業</a:t>
            </a:r>
            <a:r>
              <a:rPr lang="ja-JP" altLang="en-US" sz="1200"/>
              <a:t>の場合、管理部署ごとにシートを分けて作成すると、内容の見直しの際に便利です。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NAS</a:t>
            </a:r>
            <a:r>
              <a:rPr kumimoji="1" lang="ja-JP" altLang="en-US"/>
              <a:t>と社内サーバは、記載をわけたほうがよい。</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サーバは持ち出すことは大変だけど、</a:t>
            </a:r>
            <a:r>
              <a:rPr kumimoji="1" lang="en-US" altLang="ja-JP"/>
              <a:t>NAS</a:t>
            </a:r>
            <a:r>
              <a:rPr kumimoji="1" lang="ja-JP" altLang="en-US"/>
              <a:t>を簡単に持ち出しできちゃう。</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p:txBody>
      </p:sp>
      <p:sp>
        <p:nvSpPr>
          <p:cNvPr id="4" name="スライド番号プレースホルダー 3">
            <a:extLst>
              <a:ext uri="{FF2B5EF4-FFF2-40B4-BE49-F238E27FC236}">
                <a16:creationId xmlns:a16="http://schemas.microsoft.com/office/drawing/2014/main" id="{48335664-414B-C3D7-DE1C-778A062FB7C2}"/>
              </a:ext>
            </a:extLst>
          </p:cNvPr>
          <p:cNvSpPr>
            <a:spLocks noGrp="1"/>
          </p:cNvSpPr>
          <p:nvPr>
            <p:ph type="sldNum" sz="quarter" idx="5"/>
          </p:nvPr>
        </p:nvSpPr>
        <p:spPr/>
        <p:txBody>
          <a:bodyPr/>
          <a:lstStyle/>
          <a:p>
            <a:fld id="{7D95702B-A176-47F2-94B3-59C819DD5A0E}" type="slidenum">
              <a:rPr kumimoji="1" lang="ja-JP" altLang="en-US" smtClean="0"/>
              <a:t>215</a:t>
            </a:fld>
            <a:endParaRPr kumimoji="1" lang="ja-JP" altLang="en-US"/>
          </a:p>
        </p:txBody>
      </p:sp>
    </p:spTree>
    <p:extLst>
      <p:ext uri="{BB962C8B-B14F-4D97-AF65-F5344CB8AC3E}">
        <p14:creationId xmlns:p14="http://schemas.microsoft.com/office/powerpoint/2010/main" val="176893234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BA1F8-6E09-9006-A4A1-CD53649EFC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687DDD-5002-A337-11C3-170FAD5A9A5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E9B264A-1219-0102-09E4-27DC87AB093B}"/>
              </a:ext>
            </a:extLst>
          </p:cNvPr>
          <p:cNvSpPr>
            <a:spLocks noGrp="1"/>
          </p:cNvSpPr>
          <p:nvPr>
            <p:ph type="body" idx="1"/>
          </p:nvPr>
        </p:nvSpPr>
        <p:spPr/>
        <p:txBody>
          <a:bodyPr/>
          <a:lstStyle/>
          <a:p>
            <a:r>
              <a:rPr kumimoji="1" lang="ja-JP" altLang="en-US" dirty="0"/>
              <a:t>目標：</a:t>
            </a:r>
            <a:r>
              <a:rPr kumimoji="1" lang="en-US" altLang="ja-JP" dirty="0"/>
              <a:t>13:46</a:t>
            </a:r>
          </a:p>
          <a:p>
            <a:r>
              <a:rPr kumimoji="1" lang="ja-JP" altLang="en-US" dirty="0"/>
              <a:t>累計：</a:t>
            </a:r>
            <a:r>
              <a:rPr kumimoji="1" lang="en-US" altLang="ja-JP" dirty="0"/>
              <a:t>0:46</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t>【</a:t>
            </a:r>
            <a:r>
              <a:rPr kumimoji="1" lang="ja-JP" altLang="en-US" b="1" dirty="0"/>
              <a:t>主要／事業資産</a:t>
            </a:r>
            <a:r>
              <a:rPr kumimoji="1" lang="en-US" altLang="ja-JP" b="1" dirty="0"/>
              <a:t>】</a:t>
            </a:r>
          </a:p>
          <a:p>
            <a:pPr algn="l" fontAlgn="ctr"/>
            <a:r>
              <a:rPr lang="en-US" altLang="ja-JP" sz="1200" b="0" i="0" u="none" strike="noStrike" dirty="0">
                <a:solidFill>
                  <a:schemeClr val="tx1"/>
                </a:solidFill>
                <a:effectLst/>
                <a:latin typeface="+mn-ea"/>
                <a:ea typeface="+mn-ea"/>
              </a:rPr>
              <a:t>｢</a:t>
            </a:r>
            <a:r>
              <a:rPr lang="ja-JP" altLang="en-US" sz="1200" b="0" i="0" u="none" strike="noStrike" dirty="0">
                <a:solidFill>
                  <a:schemeClr val="tx1"/>
                </a:solidFill>
                <a:effectLst/>
                <a:latin typeface="+mn-ea"/>
                <a:ea typeface="+mn-ea"/>
              </a:rPr>
              <a:t>主要</a:t>
            </a:r>
            <a:r>
              <a:rPr lang="en-US" altLang="ja-JP" sz="1200" b="0" i="0" u="none" strike="noStrike" dirty="0">
                <a:solidFill>
                  <a:schemeClr val="tx1"/>
                </a:solidFill>
                <a:effectLst/>
                <a:latin typeface="+mn-ea"/>
                <a:ea typeface="+mn-ea"/>
              </a:rPr>
              <a:t>/</a:t>
            </a:r>
            <a:r>
              <a:rPr lang="ja-JP" altLang="en-US" sz="1200" b="0" i="0" u="none" strike="noStrike" dirty="0">
                <a:solidFill>
                  <a:schemeClr val="tx1"/>
                </a:solidFill>
                <a:effectLst/>
                <a:latin typeface="+mn-ea"/>
                <a:ea typeface="+mn-ea"/>
              </a:rPr>
              <a:t>事業資産</a:t>
            </a:r>
            <a:r>
              <a:rPr lang="en-US" altLang="ja-JP" sz="1200" b="0" i="0" u="none" strike="noStrike" dirty="0">
                <a:solidFill>
                  <a:schemeClr val="tx1"/>
                </a:solidFill>
                <a:effectLst/>
                <a:latin typeface="+mn-ea"/>
                <a:ea typeface="+mn-ea"/>
              </a:rPr>
              <a:t>｣</a:t>
            </a:r>
            <a:r>
              <a:rPr lang="ja-JP" altLang="en-US" sz="1200" b="0" i="0" u="none" strike="noStrike" dirty="0">
                <a:solidFill>
                  <a:schemeClr val="tx1"/>
                </a:solidFill>
                <a:effectLst/>
                <a:latin typeface="+mn-ea"/>
                <a:ea typeface="+mn-ea"/>
              </a:rPr>
              <a:t>とは、「組織にとって価値のある情報またはプロセス」のことです。</a:t>
            </a:r>
            <a:r>
              <a:rPr kumimoji="1" lang="ja-JP" altLang="en-US" sz="1200" b="0" i="0" u="none" strike="noStrike" dirty="0">
                <a:solidFill>
                  <a:schemeClr val="tx1"/>
                </a:solidFill>
                <a:effectLst/>
                <a:latin typeface="+mn-ea"/>
                <a:ea typeface="+mn-ea"/>
              </a:rPr>
              <a:t>主要資産は、「</a:t>
            </a:r>
            <a:r>
              <a:rPr kumimoji="1" lang="ja-JP" altLang="en-US" sz="1200" dirty="0">
                <a:solidFill>
                  <a:schemeClr val="tx1"/>
                </a:solidFill>
                <a:latin typeface="+mn-ea"/>
                <a:ea typeface="+mn-ea"/>
              </a:rPr>
              <a:t>事業プロセスおよび事業活動」と「情報」の</a:t>
            </a:r>
            <a:r>
              <a:rPr kumimoji="1" lang="en-US" altLang="ja-JP" sz="1200" dirty="0">
                <a:solidFill>
                  <a:schemeClr val="tx1"/>
                </a:solidFill>
                <a:latin typeface="+mn-ea"/>
                <a:ea typeface="+mn-ea"/>
              </a:rPr>
              <a:t>2</a:t>
            </a:r>
            <a:r>
              <a:rPr kumimoji="1" lang="ja-JP" altLang="en-US" sz="1200" dirty="0">
                <a:solidFill>
                  <a:schemeClr val="tx1"/>
                </a:solidFill>
                <a:latin typeface="+mn-ea"/>
                <a:ea typeface="+mn-ea"/>
              </a:rPr>
              <a:t>つに分けられます。</a:t>
            </a:r>
            <a:endParaRPr kumimoji="1" lang="en-US" altLang="ja-JP" sz="1200" dirty="0">
              <a:solidFill>
                <a:schemeClr val="tx1"/>
              </a:solidFill>
              <a:latin typeface="+mn-ea"/>
              <a:ea typeface="+mn-ea"/>
            </a:endParaRPr>
          </a:p>
          <a:p>
            <a:pPr algn="l" fontAlgn="ctr"/>
            <a:endParaRPr kumimoji="1" lang="en-US" altLang="ja-JP" sz="1200" dirty="0">
              <a:solidFill>
                <a:schemeClr val="tx1"/>
              </a:solidFill>
              <a:latin typeface="+mn-ea"/>
              <a:ea typeface="+mn-ea"/>
            </a:endParaRPr>
          </a:p>
          <a:p>
            <a:pPr algn="l" fontAlgn="ctr"/>
            <a:r>
              <a:rPr kumimoji="1" lang="ja-JP" altLang="en-US" sz="1200" b="1" dirty="0">
                <a:solidFill>
                  <a:schemeClr val="tx1"/>
                </a:solidFill>
                <a:latin typeface="+mn-ea"/>
                <a:ea typeface="+mn-ea"/>
              </a:rPr>
              <a:t>「事業プロセスおよび事業活動」の例</a:t>
            </a:r>
            <a:endParaRPr kumimoji="1" lang="en-US" altLang="ja-JP" sz="1200" b="1" dirty="0">
              <a:solidFill>
                <a:schemeClr val="tx1"/>
              </a:solidFill>
              <a:latin typeface="+mn-ea"/>
              <a:ea typeface="+mn-ea"/>
            </a:endParaRPr>
          </a:p>
          <a:p>
            <a:pPr marL="0" indent="0" algn="l" fontAlgn="ctr">
              <a:buFontTx/>
              <a:buNone/>
            </a:pPr>
            <a:r>
              <a:rPr kumimoji="1" lang="ja-JP" altLang="en-US" sz="1200" b="0" dirty="0">
                <a:solidFill>
                  <a:schemeClr val="tx1"/>
                </a:solidFill>
                <a:latin typeface="+mn-ea"/>
                <a:ea typeface="+mn-ea"/>
              </a:rPr>
              <a:t>　・その損失または低下によって、組織の使命達成が不可能となるプロセス</a:t>
            </a:r>
            <a:endParaRPr kumimoji="1" lang="en-US" altLang="ja-JP" sz="1200" b="0" dirty="0">
              <a:solidFill>
                <a:schemeClr val="tx1"/>
              </a:solidFill>
              <a:latin typeface="+mn-ea"/>
              <a:ea typeface="+mn-ea"/>
            </a:endParaRPr>
          </a:p>
          <a:p>
            <a:pPr marL="0" indent="0" algn="l" fontAlgn="ctr">
              <a:buFontTx/>
              <a:buNone/>
            </a:pPr>
            <a:r>
              <a:rPr kumimoji="1" lang="ja-JP" altLang="en-US" sz="1200" b="0" dirty="0">
                <a:solidFill>
                  <a:schemeClr val="tx1"/>
                </a:solidFill>
                <a:latin typeface="+mn-ea"/>
                <a:ea typeface="+mn-ea"/>
              </a:rPr>
              <a:t>　・機密プロセスまたは専有技術を伴っているプロセス</a:t>
            </a:r>
            <a:endParaRPr kumimoji="1" lang="en-US" altLang="ja-JP" sz="1200" b="0" dirty="0">
              <a:solidFill>
                <a:schemeClr val="tx1"/>
              </a:solidFill>
              <a:latin typeface="+mn-ea"/>
              <a:ea typeface="+mn-ea"/>
            </a:endParaRPr>
          </a:p>
          <a:p>
            <a:pPr marL="0" indent="0" algn="l" fontAlgn="ctr">
              <a:buFontTx/>
              <a:buNone/>
            </a:pPr>
            <a:r>
              <a:rPr kumimoji="1" lang="ja-JP" altLang="en-US" sz="1200" b="0" dirty="0">
                <a:solidFill>
                  <a:schemeClr val="tx1"/>
                </a:solidFill>
                <a:latin typeface="+mn-ea"/>
                <a:ea typeface="+mn-ea"/>
              </a:rPr>
              <a:t>　・修正された場合、組織の使命の達成に大きく影響するプロセス</a:t>
            </a:r>
            <a:endParaRPr kumimoji="1" lang="en-US" altLang="ja-JP" sz="1200" b="0" dirty="0">
              <a:solidFill>
                <a:schemeClr val="tx1"/>
              </a:solidFill>
              <a:latin typeface="+mn-ea"/>
              <a:ea typeface="+mn-ea"/>
            </a:endParaRPr>
          </a:p>
          <a:p>
            <a:pPr marL="0" indent="0" algn="l" fontAlgn="ctr">
              <a:buFontTx/>
              <a:buNone/>
            </a:pPr>
            <a:r>
              <a:rPr kumimoji="1" lang="ja-JP" altLang="en-US" sz="1200" b="0" dirty="0">
                <a:solidFill>
                  <a:schemeClr val="tx1"/>
                </a:solidFill>
                <a:latin typeface="+mn-ea"/>
                <a:ea typeface="+mn-ea"/>
              </a:rPr>
              <a:t>　・組織が契約、法令または規則の要求事項を遵守するために必要となるプロセス</a:t>
            </a:r>
            <a:endParaRPr kumimoji="1" lang="en-US" altLang="ja-JP" sz="1200" b="0" dirty="0">
              <a:solidFill>
                <a:schemeClr val="tx1"/>
              </a:solidFill>
              <a:latin typeface="+mn-ea"/>
              <a:ea typeface="+mn-ea"/>
            </a:endParaRPr>
          </a:p>
          <a:p>
            <a:pPr marL="0" indent="0" algn="l" fontAlgn="ctr">
              <a:buFont typeface="Arial" panose="020B0604020202020204" pitchFamily="34" charset="0"/>
              <a:buNone/>
            </a:pPr>
            <a:endParaRPr kumimoji="1" lang="en-US" altLang="ja-JP" sz="1200" b="0" dirty="0">
              <a:solidFill>
                <a:schemeClr val="tx1"/>
              </a:solidFill>
              <a:latin typeface="+mn-ea"/>
              <a:ea typeface="+mn-ea"/>
            </a:endParaRPr>
          </a:p>
          <a:p>
            <a:pPr marL="0" indent="0" algn="l" fontAlgn="ctr">
              <a:buFont typeface="Arial" panose="020B0604020202020204" pitchFamily="34" charset="0"/>
              <a:buNone/>
            </a:pPr>
            <a:r>
              <a:rPr kumimoji="1" lang="ja-JP" altLang="en-US" sz="1200" b="1" dirty="0">
                <a:solidFill>
                  <a:schemeClr val="tx1"/>
                </a:solidFill>
                <a:latin typeface="+mn-ea"/>
                <a:ea typeface="+mn-ea"/>
              </a:rPr>
              <a:t>「情報」の例</a:t>
            </a:r>
            <a:endParaRPr kumimoji="1" lang="en-US" altLang="ja-JP" sz="1200" b="1" dirty="0">
              <a:solidFill>
                <a:schemeClr val="tx1"/>
              </a:solidFill>
              <a:latin typeface="+mn-ea"/>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　・組織の使命または事業の遂行に不可欠の情報</a:t>
            </a:r>
            <a:endParaRPr kumimoji="1" lang="en-US" altLang="ja-JP" sz="1200" b="0" dirty="0">
              <a:solidFill>
                <a:schemeClr val="tx1"/>
              </a:solidFill>
              <a:latin typeface="+mn-ea"/>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　・プライバシーに関する国内法にいう意味で、特別に定義することができる個人情報</a:t>
            </a:r>
            <a:endParaRPr kumimoji="1" lang="en-US" altLang="ja-JP" sz="1200" b="0" dirty="0">
              <a:solidFill>
                <a:schemeClr val="tx1"/>
              </a:solidFill>
              <a:latin typeface="+mn-ea"/>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　・戦略的方向性によって決定される目的の達成に必要となる戦略情報</a:t>
            </a:r>
            <a:endParaRPr kumimoji="1" lang="en-US" altLang="ja-JP" sz="1200" b="0" dirty="0">
              <a:solidFill>
                <a:schemeClr val="tx1"/>
              </a:solidFill>
              <a:latin typeface="+mn-ea"/>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n-ea"/>
                <a:ea typeface="+mn-ea"/>
              </a:rPr>
              <a:t>　・収集、保管、処理、送信に長時間を要する高コスト情報および高い取得費用を伴う情報</a:t>
            </a:r>
            <a:endParaRPr kumimoji="1" lang="en-US" altLang="ja-JP" sz="12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t>【</a:t>
            </a:r>
            <a:r>
              <a:rPr kumimoji="1" lang="ja-JP" altLang="en-US" b="1" dirty="0"/>
              <a:t>支援資産</a:t>
            </a:r>
            <a:r>
              <a:rPr kumimoji="1" lang="en-US" altLang="ja-JP" b="1" dirty="0"/>
              <a:t>】</a:t>
            </a:r>
          </a:p>
          <a:p>
            <a:pPr marL="0" algn="l" rtl="0" eaLnBrk="1" fontAlgn="ctr"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支援資産</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とは、「</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1</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つ以上の事業資産の基礎となる情報システムの構成要素」</a:t>
            </a:r>
            <a:r>
              <a:rPr kumimoji="1" lang="en-US" altLang="ja-JP" sz="1800" b="1" i="0" u="none" strike="noStrike" kern="1200" spc="0" baseline="30000" dirty="0">
                <a:ln>
                  <a:noFill/>
                </a:ln>
                <a:solidFill>
                  <a:srgbClr val="000000"/>
                </a:solidFill>
                <a:effectLst/>
                <a:latin typeface="メイリオ" panose="020B0604030504040204" pitchFamily="50" charset="-128"/>
                <a:ea typeface="メイリオ" panose="020B0604030504040204" pitchFamily="50" charset="-128"/>
              </a:rPr>
              <a:t>[23]</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のことです。</a:t>
            </a:r>
            <a:endParaRPr lang="ja-JP" altLang="ja-JP"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「支援資産」の例</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・ハードウェア、ソフトウェア、ネットワーク、要員、サイト、組織</a:t>
            </a:r>
            <a:endParaRPr lang="ja-JP" altLang="ja-JP"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894CB4FB-0AD4-13A1-4525-A13CFA25019B}"/>
              </a:ext>
            </a:extLst>
          </p:cNvPr>
          <p:cNvSpPr>
            <a:spLocks noGrp="1"/>
          </p:cNvSpPr>
          <p:nvPr>
            <p:ph type="sldNum" sz="quarter" idx="5"/>
          </p:nvPr>
        </p:nvSpPr>
        <p:spPr/>
        <p:txBody>
          <a:bodyPr/>
          <a:lstStyle/>
          <a:p>
            <a:fld id="{7D95702B-A176-47F2-94B3-59C819DD5A0E}" type="slidenum">
              <a:rPr kumimoji="1" lang="ja-JP" altLang="en-US" smtClean="0"/>
              <a:t>216</a:t>
            </a:fld>
            <a:endParaRPr kumimoji="1" lang="ja-JP" altLang="en-US"/>
          </a:p>
        </p:txBody>
      </p:sp>
    </p:spTree>
    <p:extLst>
      <p:ext uri="{BB962C8B-B14F-4D97-AF65-F5344CB8AC3E}">
        <p14:creationId xmlns:p14="http://schemas.microsoft.com/office/powerpoint/2010/main" val="3202774905"/>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8904D-7603-1795-D849-3105FB8F1B3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E26DB3-8309-0ACC-CF67-684ACD73469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D02F310-ED5E-DD00-9F1D-D4D50749B59F}"/>
              </a:ext>
            </a:extLst>
          </p:cNvPr>
          <p:cNvSpPr>
            <a:spLocks noGrp="1"/>
          </p:cNvSpPr>
          <p:nvPr>
            <p:ph type="body" idx="1"/>
          </p:nvPr>
        </p:nvSpPr>
        <p:spPr/>
        <p:txBody>
          <a:bodyPr/>
          <a:lstStyle/>
          <a:p>
            <a:r>
              <a:rPr kumimoji="1" lang="ja-JP" altLang="en-US" dirty="0"/>
              <a:t>目標：</a:t>
            </a:r>
            <a:r>
              <a:rPr kumimoji="1" lang="en-US" altLang="ja-JP" dirty="0"/>
              <a:t>13:51</a:t>
            </a:r>
          </a:p>
          <a:p>
            <a:r>
              <a:rPr kumimoji="1" lang="ja-JP" altLang="en-US" dirty="0"/>
              <a:t>累計：</a:t>
            </a:r>
            <a:r>
              <a:rPr kumimoji="1" lang="en-US" altLang="ja-JP" dirty="0"/>
              <a:t>0:51</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b="0" i="0" dirty="0">
                <a:solidFill>
                  <a:srgbClr val="281900"/>
                </a:solidFill>
                <a:effectLst/>
                <a:latin typeface="Google Sans"/>
              </a:rPr>
              <a:t>機密性は、対象のデータに対するアクセス権限を適切に管理し、許可された人だけが対象の情報にアクセスできる状態にすることです。</a:t>
            </a:r>
            <a:endParaRPr lang="en-US" altLang="ja-JP" b="0" i="0" dirty="0">
              <a:solidFill>
                <a:srgbClr val="281900"/>
              </a:solidFill>
              <a:effectLst/>
              <a:latin typeface="Google San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b="0" i="0" dirty="0">
                <a:solidFill>
                  <a:srgbClr val="281900"/>
                </a:solidFill>
                <a:effectLst/>
                <a:latin typeface="Google Sans"/>
              </a:rPr>
              <a:t>機密性が確保されていないネットワークでは、不正アクセスや通信の盗聴など情報漏えいの危険性が高まります。</a:t>
            </a:r>
            <a:endParaRPr lang="en-US" altLang="ja-JP" b="0" i="0" dirty="0">
              <a:solidFill>
                <a:srgbClr val="202124"/>
              </a:solidFill>
              <a:effectLst/>
              <a:latin typeface="Google San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　</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＜表の読み上げ＞</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FBDA5B8A-6B45-FF8F-F53A-0E53DC47A789}"/>
              </a:ext>
            </a:extLst>
          </p:cNvPr>
          <p:cNvSpPr>
            <a:spLocks noGrp="1"/>
          </p:cNvSpPr>
          <p:nvPr>
            <p:ph type="sldNum" sz="quarter" idx="5"/>
          </p:nvPr>
        </p:nvSpPr>
        <p:spPr/>
        <p:txBody>
          <a:bodyPr/>
          <a:lstStyle/>
          <a:p>
            <a:fld id="{7D95702B-A176-47F2-94B3-59C819DD5A0E}" type="slidenum">
              <a:rPr kumimoji="1" lang="ja-JP" altLang="en-US" smtClean="0"/>
              <a:t>217</a:t>
            </a:fld>
            <a:endParaRPr kumimoji="1" lang="ja-JP" altLang="en-US"/>
          </a:p>
        </p:txBody>
      </p:sp>
    </p:spTree>
    <p:extLst>
      <p:ext uri="{BB962C8B-B14F-4D97-AF65-F5344CB8AC3E}">
        <p14:creationId xmlns:p14="http://schemas.microsoft.com/office/powerpoint/2010/main" val="345307517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A8C48-4BA4-B3E8-2625-F58ED31E916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66241B-E861-C166-4AFA-5915475C398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C10B816-FFF2-2592-EDC5-F836BCF8DE69}"/>
              </a:ext>
            </a:extLst>
          </p:cNvPr>
          <p:cNvSpPr>
            <a:spLocks noGrp="1"/>
          </p:cNvSpPr>
          <p:nvPr>
            <p:ph type="body" idx="1"/>
          </p:nvPr>
        </p:nvSpPr>
        <p:spPr/>
        <p:txBody>
          <a:bodyPr/>
          <a:lstStyle/>
          <a:p>
            <a:r>
              <a:rPr kumimoji="1" lang="ja-JP" altLang="en-US" dirty="0"/>
              <a:t>目標：</a:t>
            </a:r>
            <a:r>
              <a:rPr kumimoji="1" lang="en-US" altLang="ja-JP" dirty="0"/>
              <a:t>13:56</a:t>
            </a:r>
          </a:p>
          <a:p>
            <a:r>
              <a:rPr kumimoji="1" lang="ja-JP" altLang="en-US" dirty="0"/>
              <a:t>累計：</a:t>
            </a:r>
            <a:r>
              <a:rPr kumimoji="1" lang="en-US" altLang="ja-JP" dirty="0"/>
              <a:t>0:56</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algn="l" fontAlgn="ctr"/>
            <a:r>
              <a:rPr lang="ja-JP" altLang="en-US" b="0" i="0" dirty="0">
                <a:solidFill>
                  <a:srgbClr val="001946"/>
                </a:solidFill>
                <a:effectLst/>
                <a:latin typeface="Google Sans"/>
              </a:rPr>
              <a:t>完全性（</a:t>
            </a:r>
            <a:r>
              <a:rPr lang="en-US" altLang="ja-JP" b="0" i="0" dirty="0">
                <a:solidFill>
                  <a:srgbClr val="001946"/>
                </a:solidFill>
                <a:effectLst/>
                <a:latin typeface="Google Sans"/>
              </a:rPr>
              <a:t>Integrity</a:t>
            </a:r>
            <a:r>
              <a:rPr lang="ja-JP" altLang="en-US" b="0" i="0" dirty="0">
                <a:solidFill>
                  <a:srgbClr val="001946"/>
                </a:solidFill>
                <a:effectLst/>
                <a:latin typeface="Google Sans"/>
              </a:rPr>
              <a:t>）とは、情報が正確かつ一貫性を持って保持・伝達されている状態を指します。</a:t>
            </a:r>
            <a:endParaRPr lang="en-US" altLang="ja-JP" b="0" i="0" dirty="0">
              <a:solidFill>
                <a:srgbClr val="001946"/>
              </a:solidFill>
              <a:effectLst/>
              <a:latin typeface="Google Sans"/>
            </a:endParaRPr>
          </a:p>
          <a:p>
            <a:pPr algn="l" fontAlgn="ctr"/>
            <a:r>
              <a:rPr lang="en-US" altLang="ja-JP" b="0" i="0" dirty="0">
                <a:solidFill>
                  <a:srgbClr val="001946"/>
                </a:solidFill>
                <a:effectLst/>
                <a:latin typeface="Google Sans"/>
              </a:rPr>
              <a:t>IT</a:t>
            </a:r>
            <a:r>
              <a:rPr lang="ja-JP" altLang="en-US" b="0" i="0" dirty="0">
                <a:solidFill>
                  <a:srgbClr val="001946"/>
                </a:solidFill>
                <a:effectLst/>
                <a:latin typeface="Google Sans"/>
              </a:rPr>
              <a:t>業界では、運用するデータがすべて正確であり、揃った状態でアクセス可能なことを保証する言葉として使われます。﻿</a:t>
            </a:r>
            <a:endParaRPr lang="ja-JP" altLang="en-US" b="0" i="0" dirty="0">
              <a:solidFill>
                <a:srgbClr val="0B57D0"/>
              </a:solidFill>
              <a:effectLst/>
              <a:latin typeface="Google Sans"/>
            </a:endParaRPr>
          </a:p>
          <a:p>
            <a:pPr algn="l"/>
            <a:r>
              <a:rPr lang="ja-JP" altLang="en-US" b="0" i="0" dirty="0">
                <a:solidFill>
                  <a:srgbClr val="001946"/>
                </a:solidFill>
                <a:effectLst/>
                <a:latin typeface="Google Sans"/>
              </a:rPr>
              <a:t>完全性が失われると、情報の正確性や信頼性がなくなってしまいます。</a:t>
            </a:r>
            <a:endParaRPr lang="en-US" altLang="ja-JP" b="0" i="0" dirty="0">
              <a:solidFill>
                <a:srgbClr val="001946"/>
              </a:solidFill>
              <a:effectLst/>
              <a:latin typeface="Google Sans"/>
            </a:endParaRPr>
          </a:p>
          <a:p>
            <a:pPr algn="l"/>
            <a:r>
              <a:rPr lang="ja-JP" altLang="en-US" b="0" i="0" dirty="0">
                <a:solidFill>
                  <a:srgbClr val="001946"/>
                </a:solidFill>
                <a:effectLst/>
                <a:latin typeface="Google Sans"/>
              </a:rPr>
              <a:t>たとえば、企業の</a:t>
            </a:r>
            <a:r>
              <a:rPr lang="en-US" altLang="ja-JP" b="0" i="0" dirty="0">
                <a:solidFill>
                  <a:srgbClr val="001946"/>
                </a:solidFill>
                <a:effectLst/>
                <a:latin typeface="Google Sans"/>
              </a:rPr>
              <a:t>Web</a:t>
            </a:r>
            <a:r>
              <a:rPr lang="ja-JP" altLang="en-US" b="0" i="0" dirty="0">
                <a:solidFill>
                  <a:srgbClr val="001946"/>
                </a:solidFill>
                <a:effectLst/>
                <a:latin typeface="Google Sans"/>
              </a:rPr>
              <a:t>サイトの改ざんが起こった場合には、企業としての信頼を失うことにもつながりかねません。</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　</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＜表の読み上げ＞</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64337B73-72D1-6354-8239-1E9C8571033B}"/>
              </a:ext>
            </a:extLst>
          </p:cNvPr>
          <p:cNvSpPr>
            <a:spLocks noGrp="1"/>
          </p:cNvSpPr>
          <p:nvPr>
            <p:ph type="sldNum" sz="quarter" idx="5"/>
          </p:nvPr>
        </p:nvSpPr>
        <p:spPr/>
        <p:txBody>
          <a:bodyPr/>
          <a:lstStyle/>
          <a:p>
            <a:fld id="{7D95702B-A176-47F2-94B3-59C819DD5A0E}" type="slidenum">
              <a:rPr kumimoji="1" lang="ja-JP" altLang="en-US" smtClean="0"/>
              <a:t>218</a:t>
            </a:fld>
            <a:endParaRPr kumimoji="1" lang="ja-JP" altLang="en-US"/>
          </a:p>
        </p:txBody>
      </p:sp>
    </p:spTree>
    <p:extLst>
      <p:ext uri="{BB962C8B-B14F-4D97-AF65-F5344CB8AC3E}">
        <p14:creationId xmlns:p14="http://schemas.microsoft.com/office/powerpoint/2010/main" val="422703036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B10C4-BAAB-089C-F9E8-40D82D656A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B97F6A-D8AF-B7F9-2663-BB45A65473E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EF9215A-0637-95AF-BFA8-8DF34D430C93}"/>
              </a:ext>
            </a:extLst>
          </p:cNvPr>
          <p:cNvSpPr>
            <a:spLocks noGrp="1"/>
          </p:cNvSpPr>
          <p:nvPr>
            <p:ph type="body" idx="1"/>
          </p:nvPr>
        </p:nvSpPr>
        <p:spPr/>
        <p:txBody>
          <a:bodyPr/>
          <a:lstStyle/>
          <a:p>
            <a:r>
              <a:rPr kumimoji="1" lang="ja-JP" altLang="en-US"/>
              <a:t>目標：</a:t>
            </a:r>
            <a:r>
              <a:rPr kumimoji="1" lang="en-US" altLang="ja-JP"/>
              <a:t>14:01</a:t>
            </a:r>
          </a:p>
          <a:p>
            <a:r>
              <a:rPr kumimoji="1" lang="ja-JP" altLang="en-US"/>
              <a:t>累計：</a:t>
            </a:r>
            <a:r>
              <a:rPr kumimoji="1" lang="en-US" altLang="ja-JP"/>
              <a:t>1:01</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mn-ea"/>
                <a:ea typeface="+mn-ea"/>
                <a:cs typeface="+mn-cs"/>
              </a:rPr>
              <a:t>　</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algn="l" fontAlgn="ctr"/>
            <a:r>
              <a:rPr lang="ja-JP" altLang="en-US" b="0" i="0">
                <a:solidFill>
                  <a:srgbClr val="002108"/>
                </a:solidFill>
                <a:effectLst/>
                <a:latin typeface="Google Sans"/>
              </a:rPr>
              <a:t>可用性（</a:t>
            </a:r>
            <a:r>
              <a:rPr lang="en-US" altLang="ja-JP" b="0" i="0">
                <a:solidFill>
                  <a:srgbClr val="002108"/>
                </a:solidFill>
                <a:effectLst/>
                <a:latin typeface="Google Sans"/>
              </a:rPr>
              <a:t>Availability</a:t>
            </a:r>
            <a:r>
              <a:rPr lang="ja-JP" altLang="en-US" b="0" i="0">
                <a:solidFill>
                  <a:srgbClr val="002108"/>
                </a:solidFill>
                <a:effectLst/>
                <a:latin typeface="Google Sans"/>
              </a:rPr>
              <a:t>）とは、システムが継続して稼働できる能力のことです。</a:t>
            </a:r>
            <a:endParaRPr lang="en-US" altLang="ja-JP" b="0" i="0">
              <a:solidFill>
                <a:srgbClr val="002108"/>
              </a:solidFill>
              <a:effectLst/>
              <a:latin typeface="Google Sans"/>
            </a:endParaRPr>
          </a:p>
          <a:p>
            <a:pPr algn="l" fontAlgn="ctr"/>
            <a:r>
              <a:rPr lang="ja-JP" altLang="en-US" b="0" i="0">
                <a:solidFill>
                  <a:srgbClr val="002108"/>
                </a:solidFill>
                <a:effectLst/>
                <a:latin typeface="Google Sans"/>
              </a:rPr>
              <a:t>可用性は、システムが障害（機器やパーツの故障・災害・アクシデントなど）で停止することなく稼働し続けること、またはその指標のことをいいます。﻿</a:t>
            </a:r>
            <a:endParaRPr lang="ja-JP" altLang="en-US" b="0" i="0">
              <a:solidFill>
                <a:srgbClr val="0B57D0"/>
              </a:solidFill>
              <a:effectLst/>
              <a:latin typeface="Google Sans"/>
            </a:endParaRPr>
          </a:p>
          <a:p>
            <a:pPr algn="l"/>
            <a:r>
              <a:rPr lang="ja-JP" altLang="en-US" b="0" i="0">
                <a:solidFill>
                  <a:srgbClr val="002108"/>
                </a:solidFill>
                <a:effectLst/>
                <a:latin typeface="Google Sans"/>
              </a:rPr>
              <a:t>可用性が高いシステムは、サービスの提供が不可能になる状態に陥ることが少なく、安定して利用することができます。</a:t>
            </a:r>
            <a:endParaRPr lang="en-US" altLang="ja-JP" b="0" i="0">
              <a:solidFill>
                <a:srgbClr val="002108"/>
              </a:solidFill>
              <a:effectLst/>
              <a:latin typeface="Google San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＜表の読み上げ＞</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p:txBody>
      </p:sp>
      <p:sp>
        <p:nvSpPr>
          <p:cNvPr id="4" name="スライド番号プレースホルダー 3">
            <a:extLst>
              <a:ext uri="{FF2B5EF4-FFF2-40B4-BE49-F238E27FC236}">
                <a16:creationId xmlns:a16="http://schemas.microsoft.com/office/drawing/2014/main" id="{D25ED059-DA11-EC85-6B04-1DA1F9AF068C}"/>
              </a:ext>
            </a:extLst>
          </p:cNvPr>
          <p:cNvSpPr>
            <a:spLocks noGrp="1"/>
          </p:cNvSpPr>
          <p:nvPr>
            <p:ph type="sldNum" sz="quarter" idx="5"/>
          </p:nvPr>
        </p:nvSpPr>
        <p:spPr/>
        <p:txBody>
          <a:bodyPr/>
          <a:lstStyle/>
          <a:p>
            <a:fld id="{7D95702B-A176-47F2-94B3-59C819DD5A0E}" type="slidenum">
              <a:rPr kumimoji="1" lang="ja-JP" altLang="en-US" smtClean="0"/>
              <a:t>219</a:t>
            </a:fld>
            <a:endParaRPr kumimoji="1" lang="ja-JP" altLang="en-US"/>
          </a:p>
        </p:txBody>
      </p:sp>
    </p:spTree>
    <p:extLst>
      <p:ext uri="{BB962C8B-B14F-4D97-AF65-F5344CB8AC3E}">
        <p14:creationId xmlns:p14="http://schemas.microsoft.com/office/powerpoint/2010/main" val="3786876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14:08</a:t>
            </a:r>
          </a:p>
          <a:p>
            <a:r>
              <a:rPr kumimoji="1" lang="ja-JP" altLang="en-US" dirty="0"/>
              <a:t>累積時間：</a:t>
            </a:r>
            <a:r>
              <a:rPr kumimoji="1" lang="en-US" altLang="ja-JP" dirty="0"/>
              <a:t>01:08</a:t>
            </a:r>
          </a:p>
          <a:p>
            <a:endParaRPr kumimoji="1" lang="en-US" altLang="ja-JP" dirty="0"/>
          </a:p>
          <a:p>
            <a:r>
              <a:rPr kumimoji="1" lang="en-US" altLang="ja-JP" dirty="0"/>
              <a:t>Web</a:t>
            </a:r>
            <a:r>
              <a:rPr kumimoji="1" lang="ja-JP" altLang="en-US" dirty="0"/>
              <a:t>ブラウザの一種ですが、</a:t>
            </a:r>
            <a:r>
              <a:rPr kumimoji="1" lang="en-US" altLang="ja-JP" dirty="0"/>
              <a:t>Chrome</a:t>
            </a:r>
            <a:r>
              <a:rPr kumimoji="1" lang="ja-JP" altLang="en-US" dirty="0"/>
              <a:t>や</a:t>
            </a:r>
            <a:r>
              <a:rPr kumimoji="1" lang="en-US" altLang="ja-JP" dirty="0"/>
              <a:t>Edge</a:t>
            </a:r>
            <a:r>
              <a:rPr kumimoji="1" lang="ja-JP" altLang="en-US" dirty="0"/>
              <a:t>などの一般的なブラウザとは異なり、無料で配布されているものではありません。</a:t>
            </a:r>
            <a:endParaRPr kumimoji="1" lang="en-US" altLang="ja-JP" dirty="0"/>
          </a:p>
          <a:p>
            <a:endParaRPr kumimoji="1" lang="en-US" altLang="ja-JP" dirty="0"/>
          </a:p>
          <a:p>
            <a:r>
              <a:rPr kumimoji="1" lang="ja-JP" altLang="en-US" dirty="0"/>
              <a:t>セキュアブラウザの説明</a:t>
            </a:r>
            <a:endParaRPr kumimoji="1" lang="en-US" altLang="ja-JP" dirty="0"/>
          </a:p>
          <a:p>
            <a:r>
              <a:rPr kumimoji="1" lang="ja-JP" altLang="en-US" dirty="0"/>
              <a:t>・利用時に、</a:t>
            </a:r>
            <a:r>
              <a:rPr kumimoji="1" lang="en-US" altLang="ja-JP" dirty="0"/>
              <a:t>PC</a:t>
            </a:r>
            <a:r>
              <a:rPr kumimoji="1" lang="ja-JP" altLang="en-US" dirty="0"/>
              <a:t>内にセキュアブラウザ専用の安全な領域を確保し、その中で動作する。</a:t>
            </a:r>
            <a:endParaRPr kumimoji="1" lang="en-US" altLang="ja-JP" dirty="0"/>
          </a:p>
          <a:p>
            <a:r>
              <a:rPr kumimoji="1" lang="ja-JP" altLang="en-US" dirty="0"/>
              <a:t>・この安全な領域は、終了時にすべて削除されるため、</a:t>
            </a:r>
            <a:r>
              <a:rPr kumimoji="1" lang="en-US" altLang="ja-JP" dirty="0"/>
              <a:t>PC</a:t>
            </a:r>
            <a:r>
              <a:rPr kumimoji="1" lang="ja-JP" altLang="en-US" dirty="0"/>
              <a:t>にデータを残さない。</a:t>
            </a:r>
            <a:endParaRPr kumimoji="1" lang="en-US" altLang="ja-JP" dirty="0"/>
          </a:p>
          <a:p>
            <a:endParaRPr kumimoji="1" lang="en-US" altLang="ja-JP" dirty="0"/>
          </a:p>
          <a:p>
            <a:r>
              <a:rPr kumimoji="1" lang="ja-JP" altLang="en-US" dirty="0"/>
              <a:t>ブラウザで動作するアプリケーションしか使用できないため、アプリケーションによっては動作対象外になる。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22</a:t>
            </a:fld>
            <a:endParaRPr kumimoji="1" lang="ja-JP" altLang="en-US"/>
          </a:p>
        </p:txBody>
      </p:sp>
    </p:spTree>
    <p:extLst>
      <p:ext uri="{BB962C8B-B14F-4D97-AF65-F5344CB8AC3E}">
        <p14:creationId xmlns:p14="http://schemas.microsoft.com/office/powerpoint/2010/main" val="148071032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6341B-0083-634B-C78E-314B4B2688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C47FEC-386B-C484-1E0F-426B203C651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5ABD5E4-5447-C513-E09E-711CF52FFA92}"/>
              </a:ext>
            </a:extLst>
          </p:cNvPr>
          <p:cNvSpPr>
            <a:spLocks noGrp="1"/>
          </p:cNvSpPr>
          <p:nvPr>
            <p:ph type="body" idx="1"/>
          </p:nvPr>
        </p:nvSpPr>
        <p:spPr/>
        <p:txBody>
          <a:bodyPr/>
          <a:lstStyle/>
          <a:p>
            <a:r>
              <a:rPr kumimoji="1" lang="ja-JP" altLang="en-US"/>
              <a:t>目標：</a:t>
            </a:r>
            <a:r>
              <a:rPr kumimoji="1" lang="en-US" altLang="ja-JP"/>
              <a:t>14:04</a:t>
            </a:r>
          </a:p>
          <a:p>
            <a:r>
              <a:rPr kumimoji="1" lang="ja-JP" altLang="en-US"/>
              <a:t>累計：</a:t>
            </a:r>
            <a:r>
              <a:rPr kumimoji="1" lang="en-US" altLang="ja-JP"/>
              <a:t>1:04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重要度の算出例を説明します。重要度は「機密性」「完全性」「可用性」いずれかの最大値で判断します。なお、事故が起きると法的責任を問われたり、取引先、顧客、個人に大きな影響があったり、事業に深刻な影響を及ぼすなど、企業の存続を左右しかねない場合や、個人情報を含む場合は、前項の算定結果に関わらず、重要度は３とします。</a:t>
            </a:r>
            <a:endParaRPr kumimoji="1" lang="en-US" altLang="ja-JP"/>
          </a:p>
        </p:txBody>
      </p:sp>
      <p:sp>
        <p:nvSpPr>
          <p:cNvPr id="4" name="スライド番号プレースホルダー 3">
            <a:extLst>
              <a:ext uri="{FF2B5EF4-FFF2-40B4-BE49-F238E27FC236}">
                <a16:creationId xmlns:a16="http://schemas.microsoft.com/office/drawing/2014/main" id="{C53BC388-7C10-4C32-56AC-4EFF5AE175EE}"/>
              </a:ext>
            </a:extLst>
          </p:cNvPr>
          <p:cNvSpPr>
            <a:spLocks noGrp="1"/>
          </p:cNvSpPr>
          <p:nvPr>
            <p:ph type="sldNum" sz="quarter" idx="5"/>
          </p:nvPr>
        </p:nvSpPr>
        <p:spPr/>
        <p:txBody>
          <a:bodyPr/>
          <a:lstStyle/>
          <a:p>
            <a:fld id="{7D95702B-A176-47F2-94B3-59C819DD5A0E}" type="slidenum">
              <a:rPr kumimoji="1" lang="ja-JP" altLang="en-US" smtClean="0"/>
              <a:t>220</a:t>
            </a:fld>
            <a:endParaRPr kumimoji="1" lang="ja-JP" altLang="en-US"/>
          </a:p>
        </p:txBody>
      </p:sp>
    </p:spTree>
    <p:extLst>
      <p:ext uri="{BB962C8B-B14F-4D97-AF65-F5344CB8AC3E}">
        <p14:creationId xmlns:p14="http://schemas.microsoft.com/office/powerpoint/2010/main" val="426499003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3A86E-39AC-C8E0-0F44-179AE20878C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10406D-DD3F-6E37-C63C-0E223BCA8C4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FDA1D3B-BB9B-8884-39DC-EA1C5C4774A7}"/>
              </a:ext>
            </a:extLst>
          </p:cNvPr>
          <p:cNvSpPr>
            <a:spLocks noGrp="1"/>
          </p:cNvSpPr>
          <p:nvPr>
            <p:ph type="body" idx="1"/>
          </p:nvPr>
        </p:nvSpPr>
        <p:spPr/>
        <p:txBody>
          <a:bodyPr/>
          <a:lstStyle/>
          <a:p>
            <a:r>
              <a:rPr kumimoji="1" lang="ja-JP" altLang="en-US"/>
              <a:t>目標：</a:t>
            </a:r>
            <a:r>
              <a:rPr kumimoji="1" lang="en-US" altLang="ja-JP"/>
              <a:t>14:07</a:t>
            </a:r>
          </a:p>
          <a:p>
            <a:r>
              <a:rPr kumimoji="1" lang="ja-JP" altLang="en-US"/>
              <a:t>累計：</a:t>
            </a:r>
            <a:r>
              <a:rPr kumimoji="1" lang="en-US" altLang="ja-JP"/>
              <a:t>1:07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r>
              <a:rPr lang="ja-JP" altLang="en-US" sz="1200" b="1"/>
              <a:t>重要度を判断する際のポイント</a:t>
            </a:r>
            <a:endParaRPr lang="en-US" altLang="ja-JP" sz="1200" b="1"/>
          </a:p>
          <a:p>
            <a:pPr marL="171450" indent="-171450">
              <a:buFont typeface="Arial" panose="020B0604020202020204" pitchFamily="34" charset="0"/>
              <a:buChar char="•"/>
            </a:pPr>
            <a:r>
              <a:rPr lang="ja-JP" altLang="en-US" sz="1200"/>
              <a:t>重要度の判断は、立場や見識によっても異なることがあるので、</a:t>
            </a:r>
            <a:r>
              <a:rPr lang="zh-TW" altLang="en-US" sz="1200"/>
              <a:t>情報資産管理台帳</a:t>
            </a:r>
            <a:r>
              <a:rPr lang="ja-JP" altLang="en-US" sz="1200"/>
              <a:t>に記入する前に「重要ではない」と判断するのではなく、記入した後に組織的に重要度を判断します。</a:t>
            </a:r>
            <a:endParaRPr lang="en-US" altLang="ja-JP" sz="1200"/>
          </a:p>
          <a:p>
            <a:pPr marL="171450" indent="-171450">
              <a:buFont typeface="Arial" panose="020B0604020202020204" pitchFamily="34" charset="0"/>
              <a:buChar char="•"/>
            </a:pPr>
            <a:r>
              <a:rPr lang="ja-JP" altLang="en-US" sz="1200"/>
              <a:t>情報資産の「重要度」は、時間経過とともに変化することがありますが、現時点の評価値を記入します。また時間経過に伴う重要度の変化を台帳上で更新することが難しい場合は、最大値で評価します。</a:t>
            </a:r>
            <a:endParaRPr kumimoji="1" lang="en-US" altLang="ja-JP" sz="1200"/>
          </a:p>
          <a:p>
            <a:pPr marL="171450" indent="-171450">
              <a:buFont typeface="Arial" panose="020B0604020202020204" pitchFamily="34" charset="0"/>
              <a:buChar char="•"/>
            </a:pPr>
            <a:endParaRPr kumimoji="1" lang="en-US" altLang="ja-JP" sz="1200"/>
          </a:p>
          <a:p>
            <a:pPr marL="0" indent="0">
              <a:buFont typeface="Arial" panose="020B0604020202020204" pitchFamily="34" charset="0"/>
              <a:buNone/>
            </a:pPr>
            <a:endParaRPr kumimoji="1" lang="en-US" altLang="ja-JP" sz="1200"/>
          </a:p>
          <a:p>
            <a:pPr marL="0" indent="0">
              <a:buFont typeface="Arial" panose="020B0604020202020204" pitchFamily="34" charset="0"/>
              <a:buNone/>
            </a:pPr>
            <a:r>
              <a:rPr kumimoji="1" lang="ja-JP" altLang="en-US" sz="1200"/>
              <a:t>＜この後休憩を入れる＞</a:t>
            </a:r>
            <a:endParaRPr kumimoji="1" lang="en-US" altLang="ja-JP" sz="1200"/>
          </a:p>
          <a:p>
            <a:pPr marL="0" indent="0">
              <a:buFont typeface="Arial" panose="020B0604020202020204" pitchFamily="34" charset="0"/>
              <a:buNone/>
            </a:pPr>
            <a:endParaRPr kumimoji="1" lang="en-US" altLang="ja-JP" sz="1200"/>
          </a:p>
        </p:txBody>
      </p:sp>
      <p:sp>
        <p:nvSpPr>
          <p:cNvPr id="4" name="スライド番号プレースホルダー 3">
            <a:extLst>
              <a:ext uri="{FF2B5EF4-FFF2-40B4-BE49-F238E27FC236}">
                <a16:creationId xmlns:a16="http://schemas.microsoft.com/office/drawing/2014/main" id="{4D4F59CD-81F6-1898-D7D8-73763415E1C6}"/>
              </a:ext>
            </a:extLst>
          </p:cNvPr>
          <p:cNvSpPr>
            <a:spLocks noGrp="1"/>
          </p:cNvSpPr>
          <p:nvPr>
            <p:ph type="sldNum" sz="quarter" idx="5"/>
          </p:nvPr>
        </p:nvSpPr>
        <p:spPr/>
        <p:txBody>
          <a:bodyPr/>
          <a:lstStyle/>
          <a:p>
            <a:fld id="{7D95702B-A176-47F2-94B3-59C819DD5A0E}" type="slidenum">
              <a:rPr kumimoji="1" lang="ja-JP" altLang="en-US" smtClean="0"/>
              <a:t>221</a:t>
            </a:fld>
            <a:endParaRPr kumimoji="1" lang="ja-JP" altLang="en-US"/>
          </a:p>
        </p:txBody>
      </p:sp>
    </p:spTree>
    <p:extLst>
      <p:ext uri="{BB962C8B-B14F-4D97-AF65-F5344CB8AC3E}">
        <p14:creationId xmlns:p14="http://schemas.microsoft.com/office/powerpoint/2010/main" val="184286321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4B3F3-FD11-1D65-F556-C503645280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520092-B2A7-B6F4-DF96-C8683A447F3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55D5B9B-DC8A-FB97-1662-37F6A9AA9C49}"/>
              </a:ext>
            </a:extLst>
          </p:cNvPr>
          <p:cNvSpPr>
            <a:spLocks noGrp="1"/>
          </p:cNvSpPr>
          <p:nvPr>
            <p:ph type="body" idx="1"/>
          </p:nvPr>
        </p:nvSpPr>
        <p:spPr/>
        <p:txBody>
          <a:bodyPr/>
          <a:lstStyle/>
          <a:p>
            <a:r>
              <a:rPr kumimoji="1" lang="ja-JP" altLang="en-US" dirty="0"/>
              <a:t>休憩想定：</a:t>
            </a:r>
            <a:r>
              <a:rPr kumimoji="1" lang="en-US" altLang="ja-JP" dirty="0"/>
              <a:t>14:07</a:t>
            </a:r>
            <a:r>
              <a:rPr kumimoji="1" lang="ja-JP" altLang="en-US" dirty="0"/>
              <a:t>～</a:t>
            </a:r>
            <a:r>
              <a:rPr kumimoji="1" lang="en-US" altLang="ja-JP" dirty="0"/>
              <a:t>14:12</a:t>
            </a:r>
          </a:p>
          <a:p>
            <a:endParaRPr kumimoji="1" lang="en-US" altLang="ja-JP" dirty="0"/>
          </a:p>
          <a:p>
            <a:r>
              <a:rPr kumimoji="1" lang="ja-JP" altLang="en-US" dirty="0"/>
              <a:t>目標：</a:t>
            </a:r>
            <a:r>
              <a:rPr kumimoji="1" lang="en-US" altLang="ja-JP" dirty="0"/>
              <a:t>14:15</a:t>
            </a:r>
          </a:p>
          <a:p>
            <a:r>
              <a:rPr kumimoji="1" lang="ja-JP" altLang="en-US" dirty="0"/>
              <a:t>累計：</a:t>
            </a:r>
            <a:r>
              <a:rPr kumimoji="1" lang="en-US" altLang="ja-JP" dirty="0"/>
              <a:t>1:15</a:t>
            </a:r>
          </a:p>
          <a:p>
            <a:endParaRPr lang="en-US" altLang="ja-JP" sz="1200" dirty="0">
              <a:solidFill>
                <a:srgbClr val="333333"/>
              </a:solidFill>
              <a:latin typeface="+mn-ea"/>
            </a:endParaRPr>
          </a:p>
          <a:p>
            <a:r>
              <a:rPr lang="ja-JP" altLang="en-US" sz="1200" dirty="0">
                <a:solidFill>
                  <a:srgbClr val="333333"/>
                </a:solidFill>
                <a:latin typeface="+mn-ea"/>
              </a:rPr>
              <a:t>　事象ベースのアプローチでは、従業者の業務プロセスを起点にリスクを特定します。それにより、詳細なレベルで資産を特定することに多大な時間を費やすことなく、戦略的なシナリオを確立することができます。その結果、組織は自らのリスク対応の取組を、重大なリスクに集中させることができます。　</a:t>
            </a:r>
          </a:p>
          <a:p>
            <a:r>
              <a:rPr lang="ja-JP" altLang="en-US" sz="1200" dirty="0">
                <a:solidFill>
                  <a:srgbClr val="333333"/>
                </a:solidFill>
                <a:latin typeface="+mn-ea"/>
              </a:rPr>
              <a:t>　前述の資産ベースのアプローチに比べると網羅性に劣るというデメリットはありますが、その分、日々の業務をもとにして洗い出すため、現実的なリスクを洗い出すことができるというメリットがあります。また、資産ベースのアプローチの際、情報資産の洗い出しにより出てきた主要資産（事業プロセスおよび事業活動）に対しても、事象ベースのアプローチでリスク特定が可能です。</a:t>
            </a:r>
          </a:p>
        </p:txBody>
      </p:sp>
      <p:sp>
        <p:nvSpPr>
          <p:cNvPr id="4" name="スライド番号プレースホルダー 3">
            <a:extLst>
              <a:ext uri="{FF2B5EF4-FFF2-40B4-BE49-F238E27FC236}">
                <a16:creationId xmlns:a16="http://schemas.microsoft.com/office/drawing/2014/main" id="{2F65ACDF-5BB8-FC9D-4AE3-96188B80AA46}"/>
              </a:ext>
            </a:extLst>
          </p:cNvPr>
          <p:cNvSpPr>
            <a:spLocks noGrp="1"/>
          </p:cNvSpPr>
          <p:nvPr>
            <p:ph type="sldNum" sz="quarter" idx="5"/>
          </p:nvPr>
        </p:nvSpPr>
        <p:spPr/>
        <p:txBody>
          <a:bodyPr/>
          <a:lstStyle/>
          <a:p>
            <a:fld id="{7D95702B-A176-47F2-94B3-59C819DD5A0E}" type="slidenum">
              <a:rPr kumimoji="1" lang="ja-JP" altLang="en-US" smtClean="0"/>
              <a:t>222</a:t>
            </a:fld>
            <a:endParaRPr kumimoji="1" lang="ja-JP" altLang="en-US"/>
          </a:p>
        </p:txBody>
      </p:sp>
    </p:spTree>
    <p:extLst>
      <p:ext uri="{BB962C8B-B14F-4D97-AF65-F5344CB8AC3E}">
        <p14:creationId xmlns:p14="http://schemas.microsoft.com/office/powerpoint/2010/main" val="422012425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9654D-7151-A8BC-DF9D-A793337A90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93F32F-D997-15B0-7B72-85A47EF105B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F207A94-7FFF-B4DD-6F4C-5D547F2C550E}"/>
              </a:ext>
            </a:extLst>
          </p:cNvPr>
          <p:cNvSpPr>
            <a:spLocks noGrp="1"/>
          </p:cNvSpPr>
          <p:nvPr>
            <p:ph type="body" idx="1"/>
          </p:nvPr>
        </p:nvSpPr>
        <p:spPr/>
        <p:txBody>
          <a:bodyPr/>
          <a:lstStyle/>
          <a:p>
            <a:r>
              <a:rPr kumimoji="1" lang="ja-JP" altLang="en-US" dirty="0"/>
              <a:t>目標：</a:t>
            </a:r>
            <a:r>
              <a:rPr kumimoji="1" lang="en-US" altLang="ja-JP" dirty="0"/>
              <a:t>14:17</a:t>
            </a:r>
          </a:p>
          <a:p>
            <a:r>
              <a:rPr kumimoji="1" lang="ja-JP" altLang="en-US" dirty="0"/>
              <a:t>累計：</a:t>
            </a:r>
            <a:r>
              <a:rPr kumimoji="1" lang="en-US" altLang="ja-JP" dirty="0"/>
              <a:t>1:17</a:t>
            </a:r>
          </a:p>
          <a:p>
            <a:endParaRPr lang="en-US" altLang="ja-JP" sz="1200" dirty="0">
              <a:solidFill>
                <a:srgbClr val="333333"/>
              </a:solidFill>
              <a:latin typeface="+mn-ea"/>
            </a:endParaRPr>
          </a:p>
          <a:p>
            <a:r>
              <a:rPr lang="ja-JP" altLang="en-US" sz="1200" dirty="0">
                <a:solidFill>
                  <a:srgbClr val="333333"/>
                </a:solidFill>
                <a:latin typeface="+mn-ea"/>
              </a:rPr>
              <a:t>○○○○と表現しているのは、組織によってリスク所有者が異なるから。</a:t>
            </a:r>
            <a:endParaRPr lang="en-US" altLang="ja-JP" sz="1200" dirty="0">
              <a:solidFill>
                <a:srgbClr val="333333"/>
              </a:solidFill>
              <a:latin typeface="+mn-ea"/>
            </a:endParaRPr>
          </a:p>
          <a:p>
            <a:r>
              <a:rPr lang="ja-JP" altLang="en-US" sz="1200" dirty="0">
                <a:solidFill>
                  <a:srgbClr val="333333"/>
                </a:solidFill>
                <a:latin typeface="+mn-ea"/>
              </a:rPr>
              <a:t>一般的には</a:t>
            </a:r>
            <a:r>
              <a:rPr lang="en-US" altLang="ja-JP" sz="1200" dirty="0">
                <a:solidFill>
                  <a:srgbClr val="333333"/>
                </a:solidFill>
                <a:latin typeface="+mn-ea"/>
              </a:rPr>
              <a:t>IT</a:t>
            </a:r>
            <a:r>
              <a:rPr lang="ja-JP" altLang="en-US" sz="1200" dirty="0">
                <a:solidFill>
                  <a:srgbClr val="333333"/>
                </a:solidFill>
                <a:latin typeface="+mn-ea"/>
              </a:rPr>
              <a:t>部門がリスク所有者となりますが、</a:t>
            </a:r>
            <a:r>
              <a:rPr lang="en-US" altLang="ja-JP" sz="1200" dirty="0">
                <a:solidFill>
                  <a:srgbClr val="333333"/>
                </a:solidFill>
                <a:latin typeface="+mn-ea"/>
              </a:rPr>
              <a:t>IT</a:t>
            </a:r>
            <a:r>
              <a:rPr lang="ja-JP" altLang="en-US" sz="1200" dirty="0">
                <a:solidFill>
                  <a:srgbClr val="333333"/>
                </a:solidFill>
                <a:latin typeface="+mn-ea"/>
              </a:rPr>
              <a:t>部門がない組織の場合は、それを担っている総務部だったりします。</a:t>
            </a:r>
            <a:endParaRPr lang="en-US" altLang="ja-JP" sz="1200" dirty="0">
              <a:solidFill>
                <a:srgbClr val="333333"/>
              </a:solidFill>
              <a:latin typeface="+mn-ea"/>
            </a:endParaRPr>
          </a:p>
          <a:p>
            <a:endParaRPr lang="en-US" altLang="ja-JP" sz="1200" dirty="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C6272838-8AD6-4D33-16C4-2099DEF2D598}"/>
              </a:ext>
            </a:extLst>
          </p:cNvPr>
          <p:cNvSpPr>
            <a:spLocks noGrp="1"/>
          </p:cNvSpPr>
          <p:nvPr>
            <p:ph type="sldNum" sz="quarter" idx="5"/>
          </p:nvPr>
        </p:nvSpPr>
        <p:spPr/>
        <p:txBody>
          <a:bodyPr/>
          <a:lstStyle/>
          <a:p>
            <a:fld id="{7D95702B-A176-47F2-94B3-59C819DD5A0E}" type="slidenum">
              <a:rPr kumimoji="1" lang="ja-JP" altLang="en-US" smtClean="0"/>
              <a:t>223</a:t>
            </a:fld>
            <a:endParaRPr kumimoji="1" lang="ja-JP" altLang="en-US"/>
          </a:p>
        </p:txBody>
      </p:sp>
    </p:spTree>
    <p:extLst>
      <p:ext uri="{BB962C8B-B14F-4D97-AF65-F5344CB8AC3E}">
        <p14:creationId xmlns:p14="http://schemas.microsoft.com/office/powerpoint/2010/main" val="406642993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7622-2604-897A-912E-3B3ECFFF31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F30908-4184-62DC-4684-5747F3FD2DA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E201D97-B9EF-D446-8358-4FCC70201AA2}"/>
              </a:ext>
            </a:extLst>
          </p:cNvPr>
          <p:cNvSpPr>
            <a:spLocks noGrp="1"/>
          </p:cNvSpPr>
          <p:nvPr>
            <p:ph type="body" idx="1"/>
          </p:nvPr>
        </p:nvSpPr>
        <p:spPr/>
        <p:txBody>
          <a:bodyPr/>
          <a:lstStyle/>
          <a:p>
            <a:r>
              <a:rPr kumimoji="1" lang="ja-JP" altLang="en-US"/>
              <a:t>目標：</a:t>
            </a:r>
            <a:r>
              <a:rPr kumimoji="1" lang="en-US" altLang="ja-JP"/>
              <a:t>14:19</a:t>
            </a:r>
          </a:p>
          <a:p>
            <a:r>
              <a:rPr kumimoji="1" lang="ja-JP" altLang="en-US"/>
              <a:t>累計：</a:t>
            </a:r>
            <a:r>
              <a:rPr kumimoji="1" lang="en-US" altLang="ja-JP"/>
              <a:t>1:19</a:t>
            </a:r>
          </a:p>
          <a:p>
            <a:endParaRPr lang="en-US" altLang="ja-JP" sz="1200">
              <a:solidFill>
                <a:srgbClr val="333333"/>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a:solidFill>
                  <a:srgbClr val="333333"/>
                </a:solidFill>
                <a:effectLst/>
                <a:latin typeface="游ゴシック体"/>
              </a:rPr>
              <a:t>　</a:t>
            </a:r>
            <a:r>
              <a:rPr lang="ja-JP" altLang="en-US" sz="1200">
                <a:solidFill>
                  <a:srgbClr val="333333"/>
                </a:solidFill>
                <a:latin typeface="+mn-ea"/>
              </a:rPr>
              <a:t>特定されたリスクに対して「リスク分析」を行います。</a:t>
            </a:r>
            <a:r>
              <a:rPr lang="ja-JP" altLang="en-US" sz="1200" b="0" i="0">
                <a:solidFill>
                  <a:srgbClr val="333333"/>
                </a:solidFill>
                <a:effectLst/>
                <a:latin typeface="游ゴシック体"/>
              </a:rPr>
              <a:t>リスク分析とは、「リスクの性質を理解し、リスクレベルを決定するプロセス」</a:t>
            </a:r>
            <a:r>
              <a:rPr lang="en-US" altLang="ja-JP" sz="800" i="0" baseline="30000">
                <a:solidFill>
                  <a:srgbClr val="333333"/>
                </a:solidFill>
                <a:effectLst/>
                <a:latin typeface="+mn-ea"/>
              </a:rPr>
              <a:t>[24]</a:t>
            </a:r>
            <a:r>
              <a:rPr lang="ja-JP" altLang="en-US" sz="1200" b="0" i="0">
                <a:solidFill>
                  <a:srgbClr val="333333"/>
                </a:solidFill>
                <a:effectLst/>
                <a:latin typeface="游ゴシック体"/>
              </a:rPr>
              <a:t>のことです。リスクレベル（リスクの大きさ）は、</a:t>
            </a:r>
            <a:r>
              <a:rPr lang="ja-JP" altLang="en-US" sz="1200" u="none" strike="noStrike">
                <a:effectLst/>
              </a:rPr>
              <a:t>優先的・重点的に対策が必要な情報資産を把握</a:t>
            </a:r>
            <a:r>
              <a:rPr lang="ja-JP" altLang="en-US" sz="1200" b="0" i="0">
                <a:solidFill>
                  <a:srgbClr val="333333"/>
                </a:solidFill>
                <a:effectLst/>
                <a:latin typeface="游ゴシック体"/>
              </a:rPr>
              <a:t>するために使用</a:t>
            </a:r>
            <a:r>
              <a:rPr lang="ja-JP" altLang="en-US" sz="1200">
                <a:solidFill>
                  <a:srgbClr val="333333"/>
                </a:solidFill>
                <a:latin typeface="游ゴシック体"/>
              </a:rPr>
              <a:t>されます</a:t>
            </a:r>
            <a:r>
              <a:rPr lang="ja-JP" altLang="en-US" sz="1200" b="0" i="0">
                <a:solidFill>
                  <a:srgbClr val="333333"/>
                </a:solidFill>
                <a:effectLst/>
                <a:latin typeface="游ゴシック体"/>
              </a:rPr>
              <a:t>。リスクレベル</a:t>
            </a:r>
            <a:r>
              <a:rPr lang="ja-JP" altLang="en-US" sz="1200">
                <a:solidFill>
                  <a:srgbClr val="333333"/>
                </a:solidFill>
                <a:latin typeface="游ゴシック体"/>
              </a:rPr>
              <a:t>（リスクの大きさ）を算定するにはさまざまな方法があります。</a:t>
            </a:r>
            <a:endParaRPr lang="ja-JP" altLang="en-US" sz="1200"/>
          </a:p>
          <a:p>
            <a:endParaRPr lang="en-US" altLang="ja-JP" sz="1200">
              <a:solidFill>
                <a:srgbClr val="333333"/>
              </a:solidFill>
              <a:latin typeface="+mn-ea"/>
            </a:endParaRPr>
          </a:p>
          <a:p>
            <a:r>
              <a:rPr lang="ja-JP" altLang="en-US" sz="1200">
                <a:solidFill>
                  <a:srgbClr val="333333"/>
                </a:solidFill>
                <a:latin typeface="+mn-ea"/>
              </a:rPr>
              <a:t>＜被害発生可能性につては次のページで解説＞</a:t>
            </a:r>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D762925B-D4CA-DC5F-FB50-1D73912A7048}"/>
              </a:ext>
            </a:extLst>
          </p:cNvPr>
          <p:cNvSpPr>
            <a:spLocks noGrp="1"/>
          </p:cNvSpPr>
          <p:nvPr>
            <p:ph type="sldNum" sz="quarter" idx="5"/>
          </p:nvPr>
        </p:nvSpPr>
        <p:spPr/>
        <p:txBody>
          <a:bodyPr/>
          <a:lstStyle/>
          <a:p>
            <a:fld id="{7D95702B-A176-47F2-94B3-59C819DD5A0E}" type="slidenum">
              <a:rPr kumimoji="1" lang="ja-JP" altLang="en-US" smtClean="0"/>
              <a:t>224</a:t>
            </a:fld>
            <a:endParaRPr kumimoji="1" lang="ja-JP" altLang="en-US"/>
          </a:p>
        </p:txBody>
      </p:sp>
    </p:spTree>
    <p:extLst>
      <p:ext uri="{BB962C8B-B14F-4D97-AF65-F5344CB8AC3E}">
        <p14:creationId xmlns:p14="http://schemas.microsoft.com/office/powerpoint/2010/main" val="214294485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76C56-DE06-74DC-B73B-481636B801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514612C-7D7E-3741-21A7-475CA7B07E6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AE663CC-2429-F67E-A86C-B308B013F122}"/>
              </a:ext>
            </a:extLst>
          </p:cNvPr>
          <p:cNvSpPr>
            <a:spLocks noGrp="1"/>
          </p:cNvSpPr>
          <p:nvPr>
            <p:ph type="body" idx="1"/>
          </p:nvPr>
        </p:nvSpPr>
        <p:spPr/>
        <p:txBody>
          <a:bodyPr/>
          <a:lstStyle/>
          <a:p>
            <a:r>
              <a:rPr kumimoji="1" lang="ja-JP" altLang="en-US"/>
              <a:t>目標：</a:t>
            </a:r>
            <a:r>
              <a:rPr kumimoji="1" lang="en-US" altLang="ja-JP"/>
              <a:t>14:21</a:t>
            </a:r>
          </a:p>
          <a:p>
            <a:r>
              <a:rPr kumimoji="1" lang="ja-JP" altLang="en-US"/>
              <a:t>累計：</a:t>
            </a:r>
            <a:r>
              <a:rPr kumimoji="1" lang="en-US" altLang="ja-JP"/>
              <a:t>1:21</a:t>
            </a:r>
          </a:p>
          <a:p>
            <a:endParaRPr lang="en-US" altLang="ja-JP" sz="1200">
              <a:solidFill>
                <a:srgbClr val="333333"/>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a:solidFill>
                  <a:srgbClr val="333333"/>
                </a:solidFill>
                <a:effectLst/>
                <a:latin typeface="游ゴシック体"/>
              </a:rPr>
              <a:t>　</a:t>
            </a:r>
            <a:r>
              <a:rPr lang="ja-JP" altLang="en-US" sz="1200" u="none" strike="noStrike">
                <a:effectLst/>
              </a:rPr>
              <a:t>　「被害発生可能性」とは</a:t>
            </a:r>
            <a:r>
              <a:rPr lang="ja-JP" altLang="en-US" sz="1200"/>
              <a:t>、</a:t>
            </a:r>
            <a:r>
              <a:rPr lang="ja-JP" altLang="en-US" sz="1200" u="none" strike="noStrike">
                <a:effectLst/>
              </a:rPr>
              <a:t>脅威が脆弱性を利用して、どの程度被害をもたらす可能性があるかを示す指標です。</a:t>
            </a:r>
            <a:endParaRPr lang="en-US" altLang="ja-JP" sz="1200" u="none" strike="noStrike">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u="none" strike="noStrike">
                <a:effectLst/>
              </a:rPr>
              <a:t>「脅威の起こりやすさ」と「脆弱性のつけ込みやすさ」の</a:t>
            </a:r>
            <a:r>
              <a:rPr lang="en-US" altLang="ja-JP" sz="1200" u="none" strike="noStrike">
                <a:effectLst/>
              </a:rPr>
              <a:t>2</a:t>
            </a:r>
            <a:r>
              <a:rPr lang="ja-JP" altLang="en-US" sz="1200" u="none" strike="noStrike">
                <a:effectLst/>
              </a:rPr>
              <a:t>つの数値</a:t>
            </a:r>
            <a:r>
              <a:rPr lang="ja-JP" altLang="en-US" sz="1200"/>
              <a:t>を</a:t>
            </a:r>
            <a:r>
              <a:rPr lang="ja-JP" altLang="en-US" sz="1200" u="none" strike="noStrike">
                <a:effectLst/>
              </a:rPr>
              <a:t>「被害発生可能性の換算表」に当てはめて算出します。</a:t>
            </a:r>
            <a:endParaRPr lang="en-US" altLang="ja-JP" sz="1200" u="none" strike="noStrike">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strike="noStrike">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u="none" strike="noStrike">
                <a:effectLst/>
              </a:rPr>
              <a:t>それぞれ３段階で表現している</a:t>
            </a:r>
            <a:endParaRPr lang="en-US" altLang="ja-JP" sz="1200" u="none" strike="noStrike">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u="none" strike="noStrike">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u="none" strike="noStrike">
                <a:effectLst/>
              </a:rPr>
              <a:t>＜表の読み上げ＞</a:t>
            </a:r>
            <a:endParaRPr lang="en-US" altLang="ja-JP" sz="1200" u="none" strike="noStrike">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p>
          <a:p>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3E7139DC-B141-5C6F-6D7B-36FEC13DC992}"/>
              </a:ext>
            </a:extLst>
          </p:cNvPr>
          <p:cNvSpPr>
            <a:spLocks noGrp="1"/>
          </p:cNvSpPr>
          <p:nvPr>
            <p:ph type="sldNum" sz="quarter" idx="5"/>
          </p:nvPr>
        </p:nvSpPr>
        <p:spPr/>
        <p:txBody>
          <a:bodyPr/>
          <a:lstStyle/>
          <a:p>
            <a:fld id="{7D95702B-A176-47F2-94B3-59C819DD5A0E}" type="slidenum">
              <a:rPr kumimoji="1" lang="ja-JP" altLang="en-US" smtClean="0"/>
              <a:t>225</a:t>
            </a:fld>
            <a:endParaRPr kumimoji="1" lang="ja-JP" altLang="en-US"/>
          </a:p>
        </p:txBody>
      </p:sp>
    </p:spTree>
    <p:extLst>
      <p:ext uri="{BB962C8B-B14F-4D97-AF65-F5344CB8AC3E}">
        <p14:creationId xmlns:p14="http://schemas.microsoft.com/office/powerpoint/2010/main" val="370986076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474E1-D279-73AF-744B-4E71A1E0475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FCAED1-151E-B51F-4440-FB0C4419A4C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8FEC514-846C-2B1A-C0C3-A919B2A789D4}"/>
              </a:ext>
            </a:extLst>
          </p:cNvPr>
          <p:cNvSpPr>
            <a:spLocks noGrp="1"/>
          </p:cNvSpPr>
          <p:nvPr>
            <p:ph type="body" idx="1"/>
          </p:nvPr>
        </p:nvSpPr>
        <p:spPr/>
        <p:txBody>
          <a:bodyPr/>
          <a:lstStyle/>
          <a:p>
            <a:r>
              <a:rPr kumimoji="1" lang="ja-JP" altLang="en-US"/>
              <a:t>目標：</a:t>
            </a:r>
            <a:r>
              <a:rPr kumimoji="1" lang="en-US" altLang="ja-JP"/>
              <a:t>14:23</a:t>
            </a:r>
          </a:p>
          <a:p>
            <a:r>
              <a:rPr kumimoji="1" lang="ja-JP" altLang="en-US"/>
              <a:t>累計：</a:t>
            </a:r>
            <a:r>
              <a:rPr kumimoji="1" lang="en-US" altLang="ja-JP"/>
              <a:t>1:23</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計算式があります。</a:t>
            </a:r>
            <a:endParaRPr lang="en-US" altLang="ja-JP" sz="1200">
              <a:solidFill>
                <a:srgbClr val="333333"/>
              </a:solidFill>
              <a:latin typeface="+mn-ea"/>
            </a:endParaRPr>
          </a:p>
          <a:p>
            <a:r>
              <a:rPr lang="ja-JP" altLang="en-US" sz="1200">
                <a:solidFill>
                  <a:srgbClr val="333333"/>
                </a:solidFill>
                <a:latin typeface="+mn-ea"/>
              </a:rPr>
              <a:t>脅威</a:t>
            </a:r>
            <a:r>
              <a:rPr lang="en-US" altLang="ja-JP" sz="1200">
                <a:solidFill>
                  <a:srgbClr val="333333"/>
                </a:solidFill>
                <a:latin typeface="+mn-ea"/>
              </a:rPr>
              <a:t>÷</a:t>
            </a:r>
            <a:r>
              <a:rPr lang="ja-JP" altLang="en-US" sz="1200">
                <a:solidFill>
                  <a:srgbClr val="333333"/>
                </a:solidFill>
                <a:latin typeface="+mn-ea"/>
              </a:rPr>
              <a:t>（</a:t>
            </a:r>
            <a:r>
              <a:rPr lang="en-US" altLang="ja-JP" sz="1200">
                <a:solidFill>
                  <a:srgbClr val="333333"/>
                </a:solidFill>
                <a:latin typeface="+mn-ea"/>
              </a:rPr>
              <a:t>4-</a:t>
            </a:r>
            <a:r>
              <a:rPr lang="ja-JP" altLang="en-US" sz="1200">
                <a:solidFill>
                  <a:srgbClr val="333333"/>
                </a:solidFill>
                <a:latin typeface="+mn-ea"/>
              </a:rPr>
              <a:t>脆弱性）　小数第一位を切り上げ</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この計算式は、</a:t>
            </a:r>
            <a:r>
              <a:rPr lang="en-US" altLang="ja-JP" sz="1200">
                <a:solidFill>
                  <a:srgbClr val="333333"/>
                </a:solidFill>
                <a:latin typeface="+mn-ea"/>
              </a:rPr>
              <a:t>IPA</a:t>
            </a:r>
            <a:r>
              <a:rPr lang="ja-JP" altLang="en-US" sz="1200">
                <a:solidFill>
                  <a:srgbClr val="333333"/>
                </a:solidFill>
                <a:latin typeface="+mn-ea"/>
              </a:rPr>
              <a:t>から出ている、中小企業の情報セキュリティ対策ガイドライン　第３版の</a:t>
            </a:r>
            <a:r>
              <a:rPr lang="en-US" altLang="ja-JP" sz="1200">
                <a:solidFill>
                  <a:srgbClr val="333333"/>
                </a:solidFill>
                <a:latin typeface="+mn-ea"/>
              </a:rPr>
              <a:t>P50</a:t>
            </a:r>
            <a:r>
              <a:rPr lang="ja-JP" altLang="en-US" sz="1200">
                <a:solidFill>
                  <a:srgbClr val="333333"/>
                </a:solidFill>
                <a:latin typeface="+mn-ea"/>
              </a:rPr>
              <a:t>に記載あり。</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b="0" i="0">
                <a:solidFill>
                  <a:srgbClr val="333333"/>
                </a:solidFill>
                <a:effectLst/>
                <a:latin typeface="游ゴシック体"/>
              </a:rPr>
              <a:t>　</a:t>
            </a:r>
            <a:r>
              <a:rPr kumimoji="1" lang="ja-JP" altLang="en-US" sz="1200">
                <a:latin typeface="+mn-ea"/>
              </a:rPr>
              <a:t>（例）</a:t>
            </a:r>
            <a:endParaRPr kumimoji="1" lang="en-US" altLang="ja-JP" sz="1200">
              <a:latin typeface="+mn-ea"/>
            </a:endParaRPr>
          </a:p>
          <a:p>
            <a:pPr marL="171450" indent="-171450">
              <a:buFont typeface="Arial" panose="020B0604020202020204" pitchFamily="34" charset="0"/>
              <a:buChar char="•"/>
            </a:pPr>
            <a:r>
              <a:rPr kumimoji="1" lang="ja-JP" altLang="en-US" sz="1200">
                <a:latin typeface="+mn-ea"/>
              </a:rPr>
              <a:t>脅威の起こりやすさ：「</a:t>
            </a:r>
            <a:r>
              <a:rPr kumimoji="1" lang="en-US" altLang="ja-JP" sz="1200">
                <a:latin typeface="+mn-ea"/>
              </a:rPr>
              <a:t>2</a:t>
            </a:r>
            <a:r>
              <a:rPr kumimoji="1" lang="ja-JP" altLang="en-US" sz="1200">
                <a:latin typeface="+mn-ea"/>
              </a:rPr>
              <a:t>」、 脆弱性のつけ込みやすさ：「</a:t>
            </a:r>
            <a:r>
              <a:rPr kumimoji="1" lang="en-US" altLang="ja-JP" sz="1200">
                <a:latin typeface="+mn-ea"/>
              </a:rPr>
              <a:t>2</a:t>
            </a:r>
            <a:r>
              <a:rPr kumimoji="1" lang="ja-JP" altLang="en-US" sz="1200">
                <a:latin typeface="+mn-ea"/>
              </a:rPr>
              <a:t>」</a:t>
            </a:r>
            <a:r>
              <a:rPr kumimoji="1" lang="en-US" altLang="ja-JP" sz="1200">
                <a:latin typeface="+mn-ea"/>
              </a:rPr>
              <a:t> </a:t>
            </a:r>
            <a:br>
              <a:rPr kumimoji="1" lang="en-US" altLang="ja-JP" sz="1200" b="1">
                <a:latin typeface="+mn-ea"/>
              </a:rPr>
            </a:br>
            <a:r>
              <a:rPr kumimoji="1" lang="ja-JP" altLang="en-US" sz="1200" b="1">
                <a:latin typeface="+mn-ea"/>
              </a:rPr>
              <a:t>➡ </a:t>
            </a:r>
            <a:r>
              <a:rPr kumimoji="1" lang="ja-JP" altLang="en-US" sz="1200" u="sng">
                <a:latin typeface="+mn-ea"/>
              </a:rPr>
              <a:t>被害発生可能性は</a:t>
            </a:r>
            <a:r>
              <a:rPr kumimoji="1" lang="ja-JP" altLang="en-US" sz="1200" b="1" u="sng">
                <a:latin typeface="+mn-ea"/>
              </a:rPr>
              <a:t>「</a:t>
            </a:r>
            <a:r>
              <a:rPr kumimoji="1" lang="en-US" altLang="ja-JP" sz="1200" b="1" u="sng">
                <a:latin typeface="+mn-ea"/>
              </a:rPr>
              <a:t>1</a:t>
            </a:r>
            <a:r>
              <a:rPr kumimoji="1" lang="ja-JP" altLang="en-US" sz="1200" b="1" u="sng">
                <a:latin typeface="+mn-ea"/>
              </a:rPr>
              <a:t>」：</a:t>
            </a:r>
            <a:r>
              <a:rPr kumimoji="1" lang="ja-JP" altLang="en-US" sz="1200" b="0" i="0" u="sng" kern="1200">
                <a:solidFill>
                  <a:schemeClr val="dk1"/>
                </a:solidFill>
                <a:effectLst/>
                <a:latin typeface="+mn-ea"/>
                <a:ea typeface="+mn-ea"/>
                <a:cs typeface="+mn-cs"/>
              </a:rPr>
              <a:t>通常の状況で被害が発生することはない</a:t>
            </a:r>
            <a:endParaRPr kumimoji="1" lang="en-US" altLang="ja-JP" sz="1200" b="0" i="0" u="sng" kern="1200">
              <a:solidFill>
                <a:schemeClr val="dk1"/>
              </a:solidFill>
              <a:effectLst/>
              <a:latin typeface="+mn-ea"/>
              <a:ea typeface="+mn-ea"/>
              <a:cs typeface="+mn-cs"/>
            </a:endParaRPr>
          </a:p>
          <a:p>
            <a:pPr marL="171450" indent="-171450">
              <a:buFont typeface="Arial" panose="020B0604020202020204" pitchFamily="34" charset="0"/>
              <a:buChar char="•"/>
            </a:pPr>
            <a:r>
              <a:rPr kumimoji="1" lang="ja-JP" altLang="en-US" sz="1200">
                <a:latin typeface="+mn-ea"/>
              </a:rPr>
              <a:t>脅威の起こりやすさ：「</a:t>
            </a:r>
            <a:r>
              <a:rPr kumimoji="1" lang="en-US" altLang="ja-JP" sz="1200">
                <a:latin typeface="+mn-ea"/>
              </a:rPr>
              <a:t>3</a:t>
            </a:r>
            <a:r>
              <a:rPr kumimoji="1" lang="ja-JP" altLang="en-US" sz="1200">
                <a:latin typeface="+mn-ea"/>
              </a:rPr>
              <a:t>」、脆弱性のつけ込みやすさ：「</a:t>
            </a:r>
            <a:r>
              <a:rPr kumimoji="1" lang="en-US" altLang="ja-JP" sz="1200">
                <a:latin typeface="+mn-ea"/>
              </a:rPr>
              <a:t>2</a:t>
            </a:r>
            <a:r>
              <a:rPr kumimoji="1" lang="ja-JP" altLang="en-US" sz="1200">
                <a:latin typeface="+mn-ea"/>
              </a:rPr>
              <a:t>」</a:t>
            </a:r>
            <a:br>
              <a:rPr kumimoji="1" lang="en-US" altLang="ja-JP" sz="1200">
                <a:latin typeface="+mn-ea"/>
              </a:rPr>
            </a:br>
            <a:r>
              <a:rPr kumimoji="1" lang="ja-JP" altLang="en-US" sz="1200" b="1">
                <a:latin typeface="+mn-ea"/>
              </a:rPr>
              <a:t>➡ </a:t>
            </a:r>
            <a:r>
              <a:rPr kumimoji="1" lang="ja-JP" altLang="en-US" sz="1200" u="sng">
                <a:latin typeface="+mn-ea"/>
              </a:rPr>
              <a:t>被害発生可能性は</a:t>
            </a:r>
            <a:r>
              <a:rPr kumimoji="1" lang="ja-JP" altLang="en-US" sz="1200" b="1" u="sng">
                <a:latin typeface="+mn-ea"/>
              </a:rPr>
              <a:t>「</a:t>
            </a:r>
            <a:r>
              <a:rPr kumimoji="1" lang="en-US" altLang="ja-JP" sz="1200" b="1" u="sng">
                <a:latin typeface="+mn-ea"/>
              </a:rPr>
              <a:t>2</a:t>
            </a:r>
            <a:r>
              <a:rPr kumimoji="1" lang="ja-JP" altLang="en-US" sz="1200" b="1" u="sng">
                <a:latin typeface="+mn-ea"/>
              </a:rPr>
              <a:t>」：</a:t>
            </a:r>
            <a:r>
              <a:rPr kumimoji="1" lang="ja-JP" altLang="en-US" sz="1200" b="0" i="0" u="sng" kern="1200">
                <a:solidFill>
                  <a:schemeClr val="dk1"/>
                </a:solidFill>
                <a:effectLst/>
                <a:latin typeface="+mn-ea"/>
                <a:ea typeface="+mn-ea"/>
                <a:cs typeface="+mn-cs"/>
              </a:rPr>
              <a:t>特定の状況で被害が発生する（年に数回程度）</a:t>
            </a:r>
            <a:endParaRPr kumimoji="1" lang="en-US" altLang="ja-JP" sz="1200" b="1" u="sng">
              <a:latin typeface="+mn-ea"/>
            </a:endParaRPr>
          </a:p>
          <a:p>
            <a:pPr marL="171450" indent="-171450">
              <a:buFont typeface="Arial" panose="020B0604020202020204" pitchFamily="34" charset="0"/>
              <a:buChar char="•"/>
            </a:pPr>
            <a:r>
              <a:rPr kumimoji="1" lang="ja-JP" altLang="en-US" sz="1200">
                <a:latin typeface="+mn-ea"/>
              </a:rPr>
              <a:t>脅威の起こりやすさ：「</a:t>
            </a:r>
            <a:r>
              <a:rPr kumimoji="1" lang="en-US" altLang="ja-JP" sz="1200">
                <a:latin typeface="+mn-ea"/>
              </a:rPr>
              <a:t>3</a:t>
            </a:r>
            <a:r>
              <a:rPr kumimoji="1" lang="ja-JP" altLang="en-US" sz="1200">
                <a:latin typeface="+mn-ea"/>
              </a:rPr>
              <a:t>」、脆弱性のつけ込みやすさ：「</a:t>
            </a:r>
            <a:r>
              <a:rPr kumimoji="1" lang="en-US" altLang="ja-JP" sz="1200">
                <a:latin typeface="+mn-ea"/>
              </a:rPr>
              <a:t>3</a:t>
            </a:r>
            <a:r>
              <a:rPr kumimoji="1" lang="ja-JP" altLang="en-US" sz="1200">
                <a:latin typeface="+mn-ea"/>
              </a:rPr>
              <a:t>」</a:t>
            </a:r>
            <a:br>
              <a:rPr kumimoji="1" lang="en-US" altLang="ja-JP" sz="1200">
                <a:latin typeface="+mn-ea"/>
              </a:rPr>
            </a:br>
            <a:r>
              <a:rPr kumimoji="1" lang="ja-JP" altLang="en-US" sz="1200" b="1">
                <a:latin typeface="+mn-ea"/>
              </a:rPr>
              <a:t>➡ </a:t>
            </a:r>
            <a:r>
              <a:rPr kumimoji="1" lang="ja-JP" altLang="en-US" sz="1200" u="sng">
                <a:latin typeface="+mn-ea"/>
              </a:rPr>
              <a:t>被害発生可能性は</a:t>
            </a:r>
            <a:r>
              <a:rPr kumimoji="1" lang="ja-JP" altLang="en-US" sz="1200" b="1" u="sng">
                <a:latin typeface="+mn-ea"/>
              </a:rPr>
              <a:t>「</a:t>
            </a:r>
            <a:r>
              <a:rPr kumimoji="1" lang="en-US" altLang="ja-JP" sz="1200" b="1" u="sng">
                <a:latin typeface="+mn-ea"/>
              </a:rPr>
              <a:t>3</a:t>
            </a:r>
            <a:r>
              <a:rPr kumimoji="1" lang="ja-JP" altLang="en-US" sz="1200" b="1" u="sng">
                <a:latin typeface="+mn-ea"/>
              </a:rPr>
              <a:t>」</a:t>
            </a:r>
            <a:r>
              <a:rPr kumimoji="1" lang="ja-JP" altLang="en-US" sz="1200" b="0" i="0" u="sng" kern="1200">
                <a:solidFill>
                  <a:schemeClr val="dk1"/>
                </a:solidFill>
                <a:effectLst/>
                <a:latin typeface="+mn-ea"/>
                <a:ea typeface="+mn-ea"/>
                <a:cs typeface="+mn-cs"/>
              </a:rPr>
              <a:t>通常の状況で被害が発生する（いつ発生してもおかしくない）</a:t>
            </a:r>
            <a:endParaRPr kumimoji="1" lang="en-US" altLang="ja-JP" sz="1200" b="0" i="0" u="sng" kern="1200">
              <a:solidFill>
                <a:schemeClr val="dk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p>
          <a:p>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650C5062-D307-3C83-2536-9E4A15089F0A}"/>
              </a:ext>
            </a:extLst>
          </p:cNvPr>
          <p:cNvSpPr>
            <a:spLocks noGrp="1"/>
          </p:cNvSpPr>
          <p:nvPr>
            <p:ph type="sldNum" sz="quarter" idx="5"/>
          </p:nvPr>
        </p:nvSpPr>
        <p:spPr/>
        <p:txBody>
          <a:bodyPr/>
          <a:lstStyle/>
          <a:p>
            <a:fld id="{7D95702B-A176-47F2-94B3-59C819DD5A0E}" type="slidenum">
              <a:rPr kumimoji="1" lang="ja-JP" altLang="en-US" smtClean="0"/>
              <a:t>226</a:t>
            </a:fld>
            <a:endParaRPr kumimoji="1" lang="ja-JP" altLang="en-US"/>
          </a:p>
        </p:txBody>
      </p:sp>
    </p:spTree>
    <p:extLst>
      <p:ext uri="{BB962C8B-B14F-4D97-AF65-F5344CB8AC3E}">
        <p14:creationId xmlns:p14="http://schemas.microsoft.com/office/powerpoint/2010/main" val="74395477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F21DA-B5D2-0100-6653-8107626446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0AC990-98E3-7909-268B-451B76B2A6B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FB3F346-F1C1-EA38-BB30-84FD5D7D40BB}"/>
              </a:ext>
            </a:extLst>
          </p:cNvPr>
          <p:cNvSpPr>
            <a:spLocks noGrp="1"/>
          </p:cNvSpPr>
          <p:nvPr>
            <p:ph type="body" idx="1"/>
          </p:nvPr>
        </p:nvSpPr>
        <p:spPr/>
        <p:txBody>
          <a:bodyPr/>
          <a:lstStyle/>
          <a:p>
            <a:r>
              <a:rPr kumimoji="1" lang="ja-JP" altLang="en-US"/>
              <a:t>目標：</a:t>
            </a:r>
            <a:r>
              <a:rPr kumimoji="1" lang="en-US" altLang="ja-JP"/>
              <a:t>14:25</a:t>
            </a:r>
          </a:p>
          <a:p>
            <a:r>
              <a:rPr kumimoji="1" lang="ja-JP" altLang="en-US"/>
              <a:t>累計：</a:t>
            </a:r>
            <a:r>
              <a:rPr kumimoji="1" lang="en-US" altLang="ja-JP"/>
              <a:t>1:25</a:t>
            </a:r>
          </a:p>
          <a:p>
            <a:endParaRPr lang="ja-JP" alt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a:solidFill>
                  <a:srgbClr val="333333"/>
                </a:solidFill>
                <a:effectLst/>
                <a:latin typeface="游ゴシック体"/>
              </a:rPr>
              <a:t>リスク評価とは、「</a:t>
            </a:r>
            <a:r>
              <a:rPr kumimoji="1" lang="ja-JP" altLang="en-US" sz="1200">
                <a:solidFill>
                  <a:schemeClr val="tx1"/>
                </a:solidFill>
              </a:rPr>
              <a:t>特定・評価したそれぞれのリスクが、受容可能かどうかを評価するプロセス」のことです。</a:t>
            </a:r>
            <a:r>
              <a:rPr lang="ja-JP" altLang="en-US" sz="1200" b="0" i="0">
                <a:solidFill>
                  <a:srgbClr val="333333"/>
                </a:solidFill>
                <a:effectLst/>
                <a:latin typeface="游ゴシック体"/>
              </a:rPr>
              <a:t>リスク分析で算出したリスク</a:t>
            </a:r>
            <a:r>
              <a:rPr lang="ja-JP" altLang="en-US" sz="1200">
                <a:solidFill>
                  <a:srgbClr val="333333"/>
                </a:solidFill>
                <a:latin typeface="游ゴシック体"/>
              </a:rPr>
              <a:t>レベルを、</a:t>
            </a:r>
            <a:r>
              <a:rPr lang="ja-JP" altLang="en-US" sz="1200" b="0" i="0">
                <a:solidFill>
                  <a:srgbClr val="333333"/>
                </a:solidFill>
                <a:effectLst/>
                <a:latin typeface="游ゴシック体"/>
              </a:rPr>
              <a:t>リスク基準（リスク受容基準）と比較し、リスク対策が必要かどうか判断します。また、リスク</a:t>
            </a:r>
            <a:r>
              <a:rPr lang="ja-JP" altLang="en-US" sz="1200">
                <a:solidFill>
                  <a:srgbClr val="333333"/>
                </a:solidFill>
                <a:latin typeface="游ゴシック体"/>
              </a:rPr>
              <a:t>レベル</a:t>
            </a:r>
            <a:r>
              <a:rPr lang="ja-JP" altLang="en-US" sz="1200" b="0" i="0">
                <a:solidFill>
                  <a:srgbClr val="333333"/>
                </a:solidFill>
                <a:effectLst/>
                <a:latin typeface="游ゴシック体"/>
              </a:rPr>
              <a:t>をもとに対策の優先順位をつけます。</a:t>
            </a:r>
            <a:endParaRPr lang="en-US" altLang="ja-JP" sz="1200" b="0" i="0">
              <a:solidFill>
                <a:srgbClr val="333333"/>
              </a:solidFill>
              <a:effectLst/>
              <a:latin typeface="游ゴシック体"/>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p>
          <a:p>
            <a:r>
              <a:rPr lang="ja-JP" altLang="en-US" sz="1200">
                <a:solidFill>
                  <a:srgbClr val="333333"/>
                </a:solidFill>
                <a:latin typeface="+mn-ea"/>
              </a:rPr>
              <a:t>先の説明ではリスク受容基準を策定してからリスク分析。という手順でしたが、実際にはこの受容基準を策定する場合、相対的に見てどの程度か。という決め方になると思う。</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「リスクレベル」＝「重要度」</a:t>
            </a:r>
            <a:r>
              <a:rPr lang="en-US" altLang="ja-JP" sz="1200">
                <a:solidFill>
                  <a:srgbClr val="333333"/>
                </a:solidFill>
                <a:latin typeface="+mn-ea"/>
              </a:rPr>
              <a:t>×</a:t>
            </a:r>
            <a:r>
              <a:rPr lang="ja-JP" altLang="en-US" sz="1200">
                <a:solidFill>
                  <a:srgbClr val="333333"/>
                </a:solidFill>
                <a:latin typeface="+mn-ea"/>
              </a:rPr>
              <a:t>「被害発生可能性」　</a:t>
            </a:r>
          </a:p>
          <a:p>
            <a:r>
              <a:rPr lang="ja-JP" altLang="en-US" sz="1200">
                <a:solidFill>
                  <a:srgbClr val="333333"/>
                </a:solidFill>
                <a:latin typeface="+mn-ea"/>
              </a:rPr>
              <a:t>重要度は</a:t>
            </a:r>
            <a:r>
              <a:rPr lang="en-US" altLang="ja-JP" sz="1200">
                <a:solidFill>
                  <a:srgbClr val="333333"/>
                </a:solidFill>
                <a:latin typeface="+mn-ea"/>
              </a:rPr>
              <a:t>1</a:t>
            </a:r>
            <a:r>
              <a:rPr lang="ja-JP" altLang="en-US" sz="1200">
                <a:solidFill>
                  <a:srgbClr val="333333"/>
                </a:solidFill>
                <a:latin typeface="+mn-ea"/>
              </a:rPr>
              <a:t>～</a:t>
            </a:r>
            <a:r>
              <a:rPr lang="en-US" altLang="ja-JP" sz="1200">
                <a:solidFill>
                  <a:srgbClr val="333333"/>
                </a:solidFill>
                <a:latin typeface="+mn-ea"/>
              </a:rPr>
              <a:t>3</a:t>
            </a:r>
            <a:r>
              <a:rPr lang="ja-JP" altLang="en-US" sz="1200">
                <a:solidFill>
                  <a:srgbClr val="333333"/>
                </a:solidFill>
                <a:latin typeface="+mn-ea"/>
              </a:rPr>
              <a:t>、被害発生可能性も</a:t>
            </a:r>
            <a:r>
              <a:rPr lang="en-US" altLang="ja-JP" sz="1200">
                <a:solidFill>
                  <a:srgbClr val="333333"/>
                </a:solidFill>
                <a:latin typeface="+mn-ea"/>
              </a:rPr>
              <a:t>1</a:t>
            </a:r>
            <a:r>
              <a:rPr lang="ja-JP" altLang="en-US" sz="1200">
                <a:solidFill>
                  <a:srgbClr val="333333"/>
                </a:solidFill>
                <a:latin typeface="+mn-ea"/>
              </a:rPr>
              <a:t>～</a:t>
            </a:r>
            <a:r>
              <a:rPr lang="en-US" altLang="ja-JP" sz="1200">
                <a:solidFill>
                  <a:srgbClr val="333333"/>
                </a:solidFill>
                <a:latin typeface="+mn-ea"/>
              </a:rPr>
              <a:t>3</a:t>
            </a:r>
            <a:r>
              <a:rPr lang="ja-JP" altLang="en-US" sz="1200">
                <a:solidFill>
                  <a:srgbClr val="333333"/>
                </a:solidFill>
                <a:latin typeface="+mn-ea"/>
              </a:rPr>
              <a:t>。出る答えは</a:t>
            </a:r>
            <a:r>
              <a:rPr lang="en-US" altLang="ja-JP" sz="1200">
                <a:solidFill>
                  <a:srgbClr val="333333"/>
                </a:solidFill>
                <a:latin typeface="+mn-ea"/>
              </a:rPr>
              <a:t>1,2,3,4,6,9</a:t>
            </a:r>
          </a:p>
          <a:p>
            <a:r>
              <a:rPr lang="ja-JP" altLang="en-US" sz="1200">
                <a:solidFill>
                  <a:srgbClr val="333333"/>
                </a:solidFill>
                <a:latin typeface="+mn-ea"/>
              </a:rPr>
              <a:t>最初はボーダーを</a:t>
            </a:r>
            <a:r>
              <a:rPr lang="en-US" altLang="ja-JP" sz="1200">
                <a:solidFill>
                  <a:srgbClr val="333333"/>
                </a:solidFill>
                <a:latin typeface="+mn-ea"/>
              </a:rPr>
              <a:t>5</a:t>
            </a:r>
            <a:r>
              <a:rPr lang="ja-JP" altLang="en-US" sz="1200">
                <a:solidFill>
                  <a:srgbClr val="333333"/>
                </a:solidFill>
                <a:latin typeface="+mn-ea"/>
              </a:rPr>
              <a:t>にして、</a:t>
            </a:r>
            <a:r>
              <a:rPr lang="en-US" altLang="ja-JP" sz="1200">
                <a:solidFill>
                  <a:srgbClr val="333333"/>
                </a:solidFill>
                <a:latin typeface="+mn-ea"/>
              </a:rPr>
              <a:t>6,9</a:t>
            </a:r>
            <a:r>
              <a:rPr lang="ja-JP" altLang="en-US" sz="1200">
                <a:solidFill>
                  <a:srgbClr val="333333"/>
                </a:solidFill>
                <a:latin typeface="+mn-ea"/>
              </a:rPr>
              <a:t>のみ対策を実施していく。</a:t>
            </a:r>
            <a:endParaRPr lang="en-US" altLang="ja-JP" sz="1200">
              <a:solidFill>
                <a:srgbClr val="333333"/>
              </a:solidFill>
              <a:latin typeface="+mn-ea"/>
            </a:endParaRPr>
          </a:p>
          <a:p>
            <a:r>
              <a:rPr lang="ja-JP" altLang="en-US" sz="1200">
                <a:solidFill>
                  <a:srgbClr val="333333"/>
                </a:solidFill>
                <a:latin typeface="+mn-ea"/>
              </a:rPr>
              <a:t>次の見直しのタイミングで、確認し、問題なく運用できているのであれば</a:t>
            </a:r>
            <a:r>
              <a:rPr lang="en-US" altLang="ja-JP" sz="1200">
                <a:solidFill>
                  <a:srgbClr val="333333"/>
                </a:solidFill>
                <a:latin typeface="+mn-ea"/>
              </a:rPr>
              <a:t>4</a:t>
            </a:r>
            <a:r>
              <a:rPr lang="ja-JP" altLang="en-US" sz="1200">
                <a:solidFill>
                  <a:srgbClr val="333333"/>
                </a:solidFill>
                <a:latin typeface="+mn-ea"/>
              </a:rPr>
              <a:t>まで含めるようにする。という考えもありですが、一般的には</a:t>
            </a:r>
            <a:r>
              <a:rPr lang="en-US" altLang="ja-JP" sz="1200">
                <a:solidFill>
                  <a:srgbClr val="333333"/>
                </a:solidFill>
                <a:latin typeface="+mn-ea"/>
              </a:rPr>
              <a:t>2</a:t>
            </a:r>
            <a:r>
              <a:rPr lang="ja-JP" altLang="en-US" sz="1200">
                <a:solidFill>
                  <a:srgbClr val="333333"/>
                </a:solidFill>
                <a:latin typeface="+mn-ea"/>
              </a:rPr>
              <a:t>くらいまでが受容基準になるかなぁ。</a:t>
            </a:r>
            <a:endParaRPr lang="en-US" altLang="ja-JP" sz="1200">
              <a:solidFill>
                <a:srgbClr val="333333"/>
              </a:solidFill>
              <a:latin typeface="+mn-ea"/>
            </a:endParaRPr>
          </a:p>
          <a:p>
            <a:r>
              <a:rPr lang="ja-JP" altLang="en-US" sz="1200">
                <a:solidFill>
                  <a:srgbClr val="333333"/>
                </a:solidFill>
                <a:latin typeface="+mn-ea"/>
              </a:rPr>
              <a:t>その理由はこの後の対策について説明します。</a:t>
            </a:r>
            <a:endParaRPr lang="en-US" altLang="ja-JP" sz="1200">
              <a:solidFill>
                <a:srgbClr val="333333"/>
              </a:solidFill>
              <a:latin typeface="+mn-ea"/>
            </a:endParaRPr>
          </a:p>
          <a:p>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8810D448-0FC0-26E2-0224-02E8D981F850}"/>
              </a:ext>
            </a:extLst>
          </p:cNvPr>
          <p:cNvSpPr>
            <a:spLocks noGrp="1"/>
          </p:cNvSpPr>
          <p:nvPr>
            <p:ph type="sldNum" sz="quarter" idx="5"/>
          </p:nvPr>
        </p:nvSpPr>
        <p:spPr/>
        <p:txBody>
          <a:bodyPr/>
          <a:lstStyle/>
          <a:p>
            <a:fld id="{7D95702B-A176-47F2-94B3-59C819DD5A0E}" type="slidenum">
              <a:rPr kumimoji="1" lang="ja-JP" altLang="en-US" smtClean="0"/>
              <a:t>227</a:t>
            </a:fld>
            <a:endParaRPr kumimoji="1" lang="ja-JP" altLang="en-US"/>
          </a:p>
        </p:txBody>
      </p:sp>
    </p:spTree>
    <p:extLst>
      <p:ext uri="{BB962C8B-B14F-4D97-AF65-F5344CB8AC3E}">
        <p14:creationId xmlns:p14="http://schemas.microsoft.com/office/powerpoint/2010/main" val="201311014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1046E-67BD-4EB1-5FF0-BC6D78B633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0D64DD-4E79-9F10-C340-92A603650FC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E13CFD8-564A-EA9F-6005-66FE428E4EC7}"/>
              </a:ext>
            </a:extLst>
          </p:cNvPr>
          <p:cNvSpPr>
            <a:spLocks noGrp="1"/>
          </p:cNvSpPr>
          <p:nvPr>
            <p:ph type="body" idx="1"/>
          </p:nvPr>
        </p:nvSpPr>
        <p:spPr/>
        <p:txBody>
          <a:bodyPr/>
          <a:lstStyle/>
          <a:p>
            <a:r>
              <a:rPr kumimoji="1" lang="ja-JP" altLang="en-US"/>
              <a:t>目標：</a:t>
            </a:r>
            <a:r>
              <a:rPr kumimoji="1" lang="en-US" altLang="ja-JP"/>
              <a:t>14:27</a:t>
            </a:r>
          </a:p>
          <a:p>
            <a:r>
              <a:rPr kumimoji="1" lang="ja-JP" altLang="en-US"/>
              <a:t>累計：</a:t>
            </a:r>
            <a:r>
              <a:rPr kumimoji="1" lang="en-US" altLang="ja-JP"/>
              <a:t>1:27</a:t>
            </a:r>
          </a:p>
          <a:p>
            <a:endParaRPr lang="en-US" altLang="ja-JP" sz="1200">
              <a:solidFill>
                <a:srgbClr val="333333"/>
              </a:solidFill>
              <a:latin typeface="+mn-ea"/>
            </a:endParaRPr>
          </a:p>
          <a:p>
            <a:endParaRPr lang="en-US" altLang="ja-JP" sz="1200">
              <a:solidFill>
                <a:srgbClr val="333333"/>
              </a:solidFill>
              <a:latin typeface="+mn-ea"/>
            </a:endParaRPr>
          </a:p>
          <a:p>
            <a:endParaRPr lang="en-US" altLang="ja-JP" sz="1200">
              <a:solidFill>
                <a:srgbClr val="333333"/>
              </a:solidFill>
              <a:latin typeface="+mn-ea"/>
            </a:endParaRPr>
          </a:p>
          <a:p>
            <a:r>
              <a:rPr lang="ja-JP" altLang="en-US" sz="1200" b="0" i="0">
                <a:solidFill>
                  <a:srgbClr val="333333"/>
                </a:solidFill>
                <a:effectLst/>
                <a:latin typeface="游ゴシック体"/>
              </a:rPr>
              <a:t>　</a:t>
            </a:r>
            <a:endParaRPr lang="ja-JP" alt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rgbClr val="333333"/>
                </a:solidFill>
                <a:latin typeface="+mn-ea"/>
              </a:rPr>
              <a:t>「重要度」 </a:t>
            </a:r>
            <a:r>
              <a:rPr lang="en-US" altLang="ja-JP" sz="1200">
                <a:solidFill>
                  <a:srgbClr val="333333"/>
                </a:solidFill>
                <a:latin typeface="+mn-ea"/>
              </a:rPr>
              <a:t>× </a:t>
            </a:r>
            <a:r>
              <a:rPr lang="ja-JP" altLang="en-US" sz="1200">
                <a:solidFill>
                  <a:srgbClr val="333333"/>
                </a:solidFill>
                <a:latin typeface="+mn-ea"/>
              </a:rPr>
              <a:t>「被害発生可能性」で</a:t>
            </a:r>
            <a:r>
              <a:rPr lang="ja-JP" altLang="en-US" sz="1200" i="0">
                <a:solidFill>
                  <a:srgbClr val="333333"/>
                </a:solidFill>
                <a:effectLst/>
                <a:latin typeface="+mn-ea"/>
              </a:rPr>
              <a:t>リスクレベルを算出し、</a:t>
            </a:r>
            <a:r>
              <a:rPr lang="ja-JP" altLang="en-US" sz="1200">
                <a:solidFill>
                  <a:srgbClr val="333333"/>
                </a:solidFill>
                <a:latin typeface="+mn-ea"/>
              </a:rPr>
              <a:t>リスク評価を行います。</a:t>
            </a:r>
            <a:r>
              <a:rPr lang="ja-JP" altLang="en-US" sz="1200" i="0">
                <a:solidFill>
                  <a:srgbClr val="333333"/>
                </a:solidFill>
                <a:effectLst/>
                <a:latin typeface="+mn-ea"/>
              </a:rPr>
              <a:t>例として、</a:t>
            </a:r>
            <a:r>
              <a:rPr lang="ja-JP" altLang="en-US" sz="1200">
                <a:solidFill>
                  <a:srgbClr val="333333"/>
                </a:solidFill>
                <a:latin typeface="+mn-ea"/>
              </a:rPr>
              <a:t>算出</a:t>
            </a:r>
            <a:r>
              <a:rPr lang="ja-JP" altLang="en-US" sz="1200" i="0">
                <a:solidFill>
                  <a:srgbClr val="333333"/>
                </a:solidFill>
                <a:effectLst/>
                <a:latin typeface="+mn-ea"/>
              </a:rPr>
              <a:t>したリスクレベルを以下の表に当てはめて</a:t>
            </a:r>
            <a:r>
              <a:rPr lang="ja-JP" altLang="en-US" sz="1200">
                <a:solidFill>
                  <a:srgbClr val="333333"/>
                </a:solidFill>
                <a:latin typeface="+mn-ea"/>
              </a:rPr>
              <a:t>行います。</a:t>
            </a:r>
            <a:endParaRPr lang="ja-JP" altLang="en-US" sz="1200"/>
          </a:p>
          <a:p>
            <a:endParaRPr lang="en-US" altLang="ja-JP" sz="1200">
              <a:solidFill>
                <a:srgbClr val="333333"/>
              </a:solidFill>
              <a:latin typeface="+mn-ea"/>
            </a:endParaRPr>
          </a:p>
          <a:p>
            <a:r>
              <a:rPr lang="ja-JP" altLang="en-US" sz="1200">
                <a:solidFill>
                  <a:srgbClr val="333333"/>
                </a:solidFill>
                <a:latin typeface="+mn-ea"/>
              </a:rPr>
              <a:t>このようにみると、基準の考え方どうしよう？？って思う。</a:t>
            </a:r>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40E23B58-BEA3-1512-3536-9EA3954D57AF}"/>
              </a:ext>
            </a:extLst>
          </p:cNvPr>
          <p:cNvSpPr>
            <a:spLocks noGrp="1"/>
          </p:cNvSpPr>
          <p:nvPr>
            <p:ph type="sldNum" sz="quarter" idx="5"/>
          </p:nvPr>
        </p:nvSpPr>
        <p:spPr/>
        <p:txBody>
          <a:bodyPr/>
          <a:lstStyle/>
          <a:p>
            <a:fld id="{7D95702B-A176-47F2-94B3-59C819DD5A0E}" type="slidenum">
              <a:rPr kumimoji="1" lang="ja-JP" altLang="en-US" smtClean="0"/>
              <a:t>228</a:t>
            </a:fld>
            <a:endParaRPr kumimoji="1" lang="ja-JP" altLang="en-US"/>
          </a:p>
        </p:txBody>
      </p:sp>
    </p:spTree>
    <p:extLst>
      <p:ext uri="{BB962C8B-B14F-4D97-AF65-F5344CB8AC3E}">
        <p14:creationId xmlns:p14="http://schemas.microsoft.com/office/powerpoint/2010/main" val="393090218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29881-24A5-2F3A-60D8-2D543D7294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E1AD44-DC4E-7136-38AF-E2A382817A2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D65A0C8-6C2E-960C-739D-80D84DAB2B06}"/>
              </a:ext>
            </a:extLst>
          </p:cNvPr>
          <p:cNvSpPr>
            <a:spLocks noGrp="1"/>
          </p:cNvSpPr>
          <p:nvPr>
            <p:ph type="body" idx="1"/>
          </p:nvPr>
        </p:nvSpPr>
        <p:spPr/>
        <p:txBody>
          <a:bodyPr/>
          <a:lstStyle/>
          <a:p>
            <a:r>
              <a:rPr kumimoji="1" lang="ja-JP" altLang="en-US"/>
              <a:t>目標：</a:t>
            </a:r>
            <a:r>
              <a:rPr kumimoji="1" lang="en-US" altLang="ja-JP"/>
              <a:t>14:30</a:t>
            </a:r>
          </a:p>
          <a:p>
            <a:r>
              <a:rPr kumimoji="1" lang="ja-JP" altLang="en-US"/>
              <a:t>累計：</a:t>
            </a:r>
            <a:r>
              <a:rPr kumimoji="1" lang="en-US" altLang="ja-JP"/>
              <a:t>1:30</a:t>
            </a:r>
            <a:endParaRPr lang="en-US" altLang="ja-JP" sz="1200">
              <a:solidFill>
                <a:srgbClr val="333333"/>
              </a:solidFill>
              <a:latin typeface="+mn-ea"/>
            </a:endParaRPr>
          </a:p>
          <a:p>
            <a:endParaRPr lang="en-US" altLang="ja-JP" sz="1200">
              <a:solidFill>
                <a:srgbClr val="333333"/>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rgbClr val="333333"/>
                </a:solidFill>
                <a:latin typeface="+mn-ea"/>
              </a:rPr>
              <a:t>リスクの特定、分析、評価が終わったら、それに対する対応を考えます</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ここで提示しているのは</a:t>
            </a:r>
            <a:r>
              <a:rPr lang="en-US" altLang="ja-JP" sz="1200">
                <a:solidFill>
                  <a:srgbClr val="333333"/>
                </a:solidFill>
                <a:latin typeface="+mn-ea"/>
              </a:rPr>
              <a:t>ISMS</a:t>
            </a:r>
            <a:r>
              <a:rPr lang="ja-JP" altLang="en-US" sz="1200">
                <a:solidFill>
                  <a:srgbClr val="333333"/>
                </a:solidFill>
                <a:latin typeface="+mn-ea"/>
              </a:rPr>
              <a:t>的なやりかた</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＜読み上げ＞</a:t>
            </a:r>
            <a:endParaRPr lang="en-US" altLang="ja-JP" sz="1200">
              <a:solidFill>
                <a:srgbClr val="333333"/>
              </a:solidFill>
              <a:latin typeface="+mn-ea"/>
            </a:endParaRPr>
          </a:p>
          <a:p>
            <a:r>
              <a:rPr lang="ja-JP" altLang="en-US" sz="1200">
                <a:solidFill>
                  <a:srgbClr val="333333"/>
                </a:solidFill>
                <a:latin typeface="+mn-ea"/>
              </a:rPr>
              <a:t>補足</a:t>
            </a:r>
            <a:endParaRPr lang="en-US" altLang="ja-JP" sz="1200">
              <a:solidFill>
                <a:srgbClr val="333333"/>
              </a:solidFill>
              <a:latin typeface="+mn-ea"/>
            </a:endParaRPr>
          </a:p>
          <a:p>
            <a:r>
              <a:rPr lang="ja-JP" altLang="en-US" sz="1200">
                <a:solidFill>
                  <a:srgbClr val="333333"/>
                </a:solidFill>
                <a:latin typeface="+mn-ea"/>
              </a:rPr>
              <a:t>１．選択肢はこの後説明。</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内容を見ていきましょう。</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b="0" i="0">
                <a:solidFill>
                  <a:srgbClr val="333333"/>
                </a:solidFill>
                <a:effectLst/>
                <a:latin typeface="游ゴシック体"/>
              </a:rPr>
              <a:t>　</a:t>
            </a:r>
            <a:endParaRPr lang="ja-JP" altLang="en-US" sz="1200"/>
          </a:p>
          <a:p>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F7730DF9-CBA6-2903-B65F-2DDFCA7CF85F}"/>
              </a:ext>
            </a:extLst>
          </p:cNvPr>
          <p:cNvSpPr>
            <a:spLocks noGrp="1"/>
          </p:cNvSpPr>
          <p:nvPr>
            <p:ph type="sldNum" sz="quarter" idx="5"/>
          </p:nvPr>
        </p:nvSpPr>
        <p:spPr/>
        <p:txBody>
          <a:bodyPr/>
          <a:lstStyle/>
          <a:p>
            <a:fld id="{7D95702B-A176-47F2-94B3-59C819DD5A0E}" type="slidenum">
              <a:rPr kumimoji="1" lang="ja-JP" altLang="en-US" smtClean="0"/>
              <a:t>229</a:t>
            </a:fld>
            <a:endParaRPr kumimoji="1" lang="ja-JP" altLang="en-US"/>
          </a:p>
        </p:txBody>
      </p:sp>
    </p:spTree>
    <p:extLst>
      <p:ext uri="{BB962C8B-B14F-4D97-AF65-F5344CB8AC3E}">
        <p14:creationId xmlns:p14="http://schemas.microsoft.com/office/powerpoint/2010/main" val="1664715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14:09</a:t>
            </a:r>
          </a:p>
          <a:p>
            <a:r>
              <a:rPr kumimoji="1" lang="ja-JP" altLang="en-US" dirty="0"/>
              <a:t>累積時間：</a:t>
            </a:r>
            <a:r>
              <a:rPr kumimoji="1" lang="en-US" altLang="ja-JP" dirty="0"/>
              <a:t>01:09</a:t>
            </a:r>
          </a:p>
          <a:p>
            <a:endParaRPr kumimoji="1" lang="en-US" altLang="ja-JP" dirty="0"/>
          </a:p>
          <a:p>
            <a:r>
              <a:rPr kumimoji="1" lang="ja-JP" altLang="en-US" dirty="0"/>
              <a:t>紹介したテレワーク方式において、想定される脅威について考えてみましょう。</a:t>
            </a:r>
            <a:endParaRPr kumimoji="1" lang="en-US" altLang="ja-JP" dirty="0"/>
          </a:p>
          <a:p>
            <a:r>
              <a:rPr kumimoji="1" lang="ja-JP" altLang="en-US" dirty="0"/>
              <a:t>ここにあげさせていただいた</a:t>
            </a:r>
            <a:r>
              <a:rPr kumimoji="1" lang="en-US" altLang="ja-JP" dirty="0"/>
              <a:t>4</a:t>
            </a:r>
            <a:r>
              <a:rPr kumimoji="1" lang="ja-JP" altLang="en-US" dirty="0"/>
              <a:t>つの脅威、</a:t>
            </a:r>
            <a:endParaRPr kumimoji="1" lang="en-US" altLang="ja-JP" dirty="0"/>
          </a:p>
          <a:p>
            <a:r>
              <a:rPr kumimoji="1" lang="ja-JP" altLang="en-US" dirty="0"/>
              <a:t>マルウェア感染</a:t>
            </a:r>
            <a:endParaRPr kumimoji="1" lang="en-US" altLang="ja-JP" dirty="0"/>
          </a:p>
          <a:p>
            <a:r>
              <a:rPr kumimoji="1" lang="ja-JP" altLang="en-US" dirty="0"/>
              <a:t>不正アクセス</a:t>
            </a:r>
            <a:endParaRPr kumimoji="1" lang="en-US" altLang="ja-JP" dirty="0"/>
          </a:p>
          <a:p>
            <a:r>
              <a:rPr kumimoji="1" lang="ja-JP" altLang="en-US" dirty="0"/>
              <a:t>端末の紛失・盗難</a:t>
            </a:r>
            <a:endParaRPr kumimoji="1" lang="en-US" altLang="ja-JP" dirty="0"/>
          </a:p>
          <a:p>
            <a:r>
              <a:rPr kumimoji="1" lang="ja-JP" altLang="en-US" dirty="0"/>
              <a:t>情報の盗難</a:t>
            </a:r>
            <a:endParaRPr kumimoji="1" lang="en-US" altLang="ja-JP" dirty="0"/>
          </a:p>
          <a:p>
            <a:r>
              <a:rPr kumimoji="1" lang="ja-JP" altLang="en-US" dirty="0"/>
              <a:t>の起因と対策についてみていきます。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23</a:t>
            </a:fld>
            <a:endParaRPr kumimoji="1" lang="ja-JP" altLang="en-US"/>
          </a:p>
        </p:txBody>
      </p:sp>
    </p:spTree>
    <p:extLst>
      <p:ext uri="{BB962C8B-B14F-4D97-AF65-F5344CB8AC3E}">
        <p14:creationId xmlns:p14="http://schemas.microsoft.com/office/powerpoint/2010/main" val="248127567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B9CC1-F17C-EF08-5966-E42950A6686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100149-02DB-A980-77D2-502BE90437C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D212E1A-85B9-2808-1217-D141063A04BE}"/>
              </a:ext>
            </a:extLst>
          </p:cNvPr>
          <p:cNvSpPr>
            <a:spLocks noGrp="1"/>
          </p:cNvSpPr>
          <p:nvPr>
            <p:ph type="body" idx="1"/>
          </p:nvPr>
        </p:nvSpPr>
        <p:spPr/>
        <p:txBody>
          <a:bodyPr/>
          <a:lstStyle/>
          <a:p>
            <a:r>
              <a:rPr kumimoji="1" lang="ja-JP" altLang="en-US" dirty="0"/>
              <a:t>目標：</a:t>
            </a:r>
            <a:r>
              <a:rPr kumimoji="1" lang="en-US" altLang="ja-JP" dirty="0"/>
              <a:t>14:35</a:t>
            </a:r>
          </a:p>
          <a:p>
            <a:r>
              <a:rPr kumimoji="1" lang="ja-JP" altLang="en-US" dirty="0"/>
              <a:t>累計：</a:t>
            </a:r>
            <a:r>
              <a:rPr kumimoji="1" lang="en-US" altLang="ja-JP" dirty="0"/>
              <a:t>1:35</a:t>
            </a:r>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dirty="0">
                <a:solidFill>
                  <a:srgbClr val="333333"/>
                </a:solidFill>
                <a:latin typeface="+mn-ea"/>
              </a:rPr>
              <a:t>リスクの受容以外は、何らかの対応が必要。</a:t>
            </a:r>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dirty="0">
                <a:solidFill>
                  <a:srgbClr val="333333"/>
                </a:solidFill>
                <a:latin typeface="+mn-ea"/>
              </a:rPr>
              <a:t>＜表の読み上げ＞</a:t>
            </a:r>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dirty="0">
                <a:solidFill>
                  <a:srgbClr val="333333"/>
                </a:solidFill>
                <a:latin typeface="+mn-ea"/>
              </a:rPr>
              <a:t>リスク移転　保険なども移転に含まれる。</a:t>
            </a:r>
            <a:endParaRPr lang="en-US" altLang="ja-JP" sz="1200" dirty="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6F885B60-0149-547F-C865-043DCE395E2A}"/>
              </a:ext>
            </a:extLst>
          </p:cNvPr>
          <p:cNvSpPr>
            <a:spLocks noGrp="1"/>
          </p:cNvSpPr>
          <p:nvPr>
            <p:ph type="sldNum" sz="quarter" idx="5"/>
          </p:nvPr>
        </p:nvSpPr>
        <p:spPr/>
        <p:txBody>
          <a:bodyPr/>
          <a:lstStyle/>
          <a:p>
            <a:fld id="{7D95702B-A176-47F2-94B3-59C819DD5A0E}" type="slidenum">
              <a:rPr kumimoji="1" lang="ja-JP" altLang="en-US" smtClean="0"/>
              <a:t>230</a:t>
            </a:fld>
            <a:endParaRPr kumimoji="1" lang="ja-JP" altLang="en-US"/>
          </a:p>
        </p:txBody>
      </p:sp>
    </p:spTree>
    <p:extLst>
      <p:ext uri="{BB962C8B-B14F-4D97-AF65-F5344CB8AC3E}">
        <p14:creationId xmlns:p14="http://schemas.microsoft.com/office/powerpoint/2010/main" val="361596190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E1E28-91DD-BBFE-568F-269E4C54D5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42F356-FEEA-9327-7B27-A897265D9AE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6F6FF8F-85D8-D8F2-A541-9A93CB1B66AB}"/>
              </a:ext>
            </a:extLst>
          </p:cNvPr>
          <p:cNvSpPr>
            <a:spLocks noGrp="1"/>
          </p:cNvSpPr>
          <p:nvPr>
            <p:ph type="body" idx="1"/>
          </p:nvPr>
        </p:nvSpPr>
        <p:spPr/>
        <p:txBody>
          <a:bodyPr/>
          <a:lstStyle/>
          <a:p>
            <a:r>
              <a:rPr kumimoji="1" lang="ja-JP" altLang="en-US"/>
              <a:t>目標：</a:t>
            </a:r>
            <a:r>
              <a:rPr kumimoji="1" lang="en-US" altLang="ja-JP"/>
              <a:t>14:39</a:t>
            </a:r>
          </a:p>
          <a:p>
            <a:r>
              <a:rPr kumimoji="1" lang="ja-JP" altLang="en-US"/>
              <a:t>累計：</a:t>
            </a:r>
            <a:r>
              <a:rPr kumimoji="1" lang="en-US" altLang="ja-JP"/>
              <a:t>1:39</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選択肢の選定方法の、ひとつの基準としてみてほしい。</a:t>
            </a:r>
            <a:endParaRPr lang="en-US" altLang="ja-JP" sz="1200">
              <a:solidFill>
                <a:srgbClr val="333333"/>
              </a:solidFill>
              <a:latin typeface="+mn-ea"/>
            </a:endParaRPr>
          </a:p>
          <a:p>
            <a:r>
              <a:rPr lang="ja-JP" altLang="en-US" sz="1200">
                <a:solidFill>
                  <a:srgbClr val="333333"/>
                </a:solidFill>
                <a:latin typeface="+mn-ea"/>
              </a:rPr>
              <a:t>必ずしもこうなるとは限らない。</a:t>
            </a:r>
            <a:endParaRPr lang="en-US" altLang="ja-JP" sz="1200">
              <a:solidFill>
                <a:srgbClr val="333333"/>
              </a:solidFill>
              <a:latin typeface="+mn-ea"/>
            </a:endParaRPr>
          </a:p>
          <a:p>
            <a:endParaRPr lang="en-US" altLang="ja-JP" sz="1200">
              <a:solidFill>
                <a:srgbClr val="333333"/>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solidFill>
                  <a:schemeClr val="tx1"/>
                </a:solidFill>
              </a:rPr>
              <a:t>発生頻度が高く被害が非常に大きいものについては「回避」、発生頻度は低いが被害が大きいものについては「移転」、発生頻度は高いが被害が大きくないものについては「低減」を検討するという考え方を示しています。</a:t>
            </a:r>
            <a:endParaRPr lang="ja-JP" altLang="en-US" sz="1200"/>
          </a:p>
          <a:p>
            <a:endParaRPr lang="en-US" altLang="ja-JP" sz="1200">
              <a:solidFill>
                <a:srgbClr val="333333"/>
              </a:solidFill>
              <a:latin typeface="+mn-ea"/>
            </a:endParaRPr>
          </a:p>
          <a:p>
            <a:r>
              <a:rPr lang="ja-JP" altLang="en-US" sz="1200">
                <a:solidFill>
                  <a:srgbClr val="333333"/>
                </a:solidFill>
                <a:latin typeface="+mn-ea"/>
              </a:rPr>
              <a:t>ここまで見たうえで、受容基準に戻ると、こんな感じ</a:t>
            </a:r>
            <a:endParaRPr lang="en-US" altLang="ja-JP" sz="1200">
              <a:solidFill>
                <a:srgbClr val="333333"/>
              </a:solidFill>
              <a:latin typeface="+mn-ea"/>
            </a:endParaRPr>
          </a:p>
          <a:p>
            <a:r>
              <a:rPr lang="ja-JP" altLang="en-US" sz="1200">
                <a:solidFill>
                  <a:srgbClr val="333333"/>
                </a:solidFill>
                <a:latin typeface="+mn-ea"/>
              </a:rPr>
              <a:t>＜次のページ＞</a:t>
            </a:r>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2D8F3D57-F088-6A35-9084-F8771FB34E64}"/>
              </a:ext>
            </a:extLst>
          </p:cNvPr>
          <p:cNvSpPr>
            <a:spLocks noGrp="1"/>
          </p:cNvSpPr>
          <p:nvPr>
            <p:ph type="sldNum" sz="quarter" idx="5"/>
          </p:nvPr>
        </p:nvSpPr>
        <p:spPr/>
        <p:txBody>
          <a:bodyPr/>
          <a:lstStyle/>
          <a:p>
            <a:fld id="{7D95702B-A176-47F2-94B3-59C819DD5A0E}" type="slidenum">
              <a:rPr kumimoji="1" lang="ja-JP" altLang="en-US" smtClean="0"/>
              <a:t>231</a:t>
            </a:fld>
            <a:endParaRPr kumimoji="1" lang="ja-JP" altLang="en-US"/>
          </a:p>
        </p:txBody>
      </p:sp>
    </p:spTree>
    <p:extLst>
      <p:ext uri="{BB962C8B-B14F-4D97-AF65-F5344CB8AC3E}">
        <p14:creationId xmlns:p14="http://schemas.microsoft.com/office/powerpoint/2010/main" val="30831822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62E05-99BC-F6A2-50D3-C1F43864A3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52810B7-EA20-234A-B135-AB8A5287D30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26AA72C-CC57-8C24-ADB6-9B042ACAF0A9}"/>
              </a:ext>
            </a:extLst>
          </p:cNvPr>
          <p:cNvSpPr>
            <a:spLocks noGrp="1"/>
          </p:cNvSpPr>
          <p:nvPr>
            <p:ph type="body" idx="1"/>
          </p:nvPr>
        </p:nvSpPr>
        <p:spPr/>
        <p:txBody>
          <a:bodyPr/>
          <a:lstStyle/>
          <a:p>
            <a:r>
              <a:rPr kumimoji="1" lang="ja-JP" altLang="en-US" dirty="0"/>
              <a:t>目標：</a:t>
            </a:r>
            <a:r>
              <a:rPr kumimoji="1" lang="en-US" altLang="ja-JP" dirty="0"/>
              <a:t>14:43</a:t>
            </a:r>
          </a:p>
          <a:p>
            <a:r>
              <a:rPr kumimoji="1" lang="ja-JP" altLang="en-US" dirty="0"/>
              <a:t>累計：</a:t>
            </a:r>
            <a:r>
              <a:rPr kumimoji="1" lang="en-US" altLang="ja-JP" dirty="0"/>
              <a:t>1:43</a:t>
            </a:r>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b="0" i="0" dirty="0">
                <a:solidFill>
                  <a:srgbClr val="333333"/>
                </a:solidFill>
                <a:effectLst/>
                <a:latin typeface="游ゴシック体"/>
              </a:rPr>
              <a:t>リスク対応まで見ると、自社の受容レベルについても考えやすくなります。</a:t>
            </a:r>
            <a:endParaRPr lang="en-US" altLang="ja-JP" sz="1200" b="0" i="0" dirty="0">
              <a:solidFill>
                <a:srgbClr val="333333"/>
              </a:solidFill>
              <a:effectLst/>
              <a:latin typeface="游ゴシック体"/>
            </a:endParaRPr>
          </a:p>
          <a:p>
            <a:r>
              <a:rPr lang="ja-JP" altLang="en-US" sz="1200" b="0" i="0" dirty="0">
                <a:solidFill>
                  <a:srgbClr val="333333"/>
                </a:solidFill>
                <a:effectLst/>
                <a:latin typeface="游ゴシック体"/>
              </a:rPr>
              <a:t>リスクレベルは生もの。時間とともに変化する。業務のやり方やそれに対する習熟度によって変わってきます。</a:t>
            </a:r>
            <a:endParaRPr lang="en-US" altLang="ja-JP" sz="1200" b="0" i="0" dirty="0">
              <a:solidFill>
                <a:srgbClr val="333333"/>
              </a:solidFill>
              <a:effectLst/>
              <a:latin typeface="游ゴシック体"/>
            </a:endParaRPr>
          </a:p>
          <a:p>
            <a:endParaRPr lang="en-US" altLang="ja-JP" sz="1200" b="0" i="0" dirty="0">
              <a:solidFill>
                <a:srgbClr val="333333"/>
              </a:solidFill>
              <a:effectLst/>
              <a:latin typeface="游ゴシック体"/>
            </a:endParaRPr>
          </a:p>
          <a:p>
            <a:r>
              <a:rPr lang="ja-JP" altLang="en-US" sz="1200" b="0" i="0" dirty="0">
                <a:solidFill>
                  <a:srgbClr val="333333"/>
                </a:solidFill>
                <a:effectLst/>
                <a:latin typeface="游ゴシック体"/>
              </a:rPr>
              <a:t>　</a:t>
            </a:r>
            <a:endParaRPr lang="ja-JP" altLang="en-US" sz="1200" dirty="0"/>
          </a:p>
          <a:p>
            <a:endParaRPr lang="en-US" altLang="ja-JP" sz="1200" dirty="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FD973DDC-B3F2-424C-326A-1A2646E4EBC7}"/>
              </a:ext>
            </a:extLst>
          </p:cNvPr>
          <p:cNvSpPr>
            <a:spLocks noGrp="1"/>
          </p:cNvSpPr>
          <p:nvPr>
            <p:ph type="sldNum" sz="quarter" idx="5"/>
          </p:nvPr>
        </p:nvSpPr>
        <p:spPr/>
        <p:txBody>
          <a:bodyPr/>
          <a:lstStyle/>
          <a:p>
            <a:fld id="{7D95702B-A176-47F2-94B3-59C819DD5A0E}" type="slidenum">
              <a:rPr kumimoji="1" lang="ja-JP" altLang="en-US" smtClean="0"/>
              <a:t>232</a:t>
            </a:fld>
            <a:endParaRPr kumimoji="1" lang="ja-JP" altLang="en-US"/>
          </a:p>
        </p:txBody>
      </p:sp>
    </p:spTree>
    <p:extLst>
      <p:ext uri="{BB962C8B-B14F-4D97-AF65-F5344CB8AC3E}">
        <p14:creationId xmlns:p14="http://schemas.microsoft.com/office/powerpoint/2010/main" val="152062512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3EDF1-402D-FC63-C987-2CB780A221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E7844D-E5A4-39ED-B0F5-88D59C316C8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9F1CA39-E75A-D434-842C-DE90000264A5}"/>
              </a:ext>
            </a:extLst>
          </p:cNvPr>
          <p:cNvSpPr>
            <a:spLocks noGrp="1"/>
          </p:cNvSpPr>
          <p:nvPr>
            <p:ph type="body" idx="1"/>
          </p:nvPr>
        </p:nvSpPr>
        <p:spPr/>
        <p:txBody>
          <a:bodyPr/>
          <a:lstStyle/>
          <a:p>
            <a:r>
              <a:rPr kumimoji="1" lang="ja-JP" altLang="en-US"/>
              <a:t>目標：</a:t>
            </a:r>
            <a:r>
              <a:rPr kumimoji="1" lang="en-US" altLang="ja-JP"/>
              <a:t>14:47</a:t>
            </a:r>
          </a:p>
          <a:p>
            <a:r>
              <a:rPr kumimoji="1" lang="ja-JP" altLang="en-US"/>
              <a:t>累計：</a:t>
            </a:r>
            <a:r>
              <a:rPr kumimoji="1" lang="en-US" altLang="ja-JP"/>
              <a:t>1:47</a:t>
            </a:r>
            <a:endParaRPr lang="en-US" altLang="ja-JP" sz="1200">
              <a:solidFill>
                <a:srgbClr val="333333"/>
              </a:solidFill>
              <a:latin typeface="+mn-ea"/>
            </a:endParaRPr>
          </a:p>
          <a:p>
            <a:endParaRPr lang="en-US" altLang="ja-JP" sz="1200">
              <a:solidFill>
                <a:srgbClr val="333333"/>
              </a:solidFill>
              <a:latin typeface="+mn-ea"/>
            </a:endParaRPr>
          </a:p>
          <a:p>
            <a:endParaRPr lang="en-US" altLang="ja-JP" sz="1200">
              <a:solidFill>
                <a:srgbClr val="333333"/>
              </a:solidFill>
              <a:latin typeface="+mn-ea"/>
            </a:endParaRPr>
          </a:p>
          <a:p>
            <a:endParaRPr lang="en-US" altLang="ja-JP" sz="1200">
              <a:solidFill>
                <a:srgbClr val="333333"/>
              </a:solidFill>
              <a:latin typeface="+mn-ea"/>
            </a:endParaRPr>
          </a:p>
          <a:p>
            <a:r>
              <a:rPr lang="ja-JP" altLang="en-US" sz="1200" b="0" i="0">
                <a:solidFill>
                  <a:srgbClr val="333333"/>
                </a:solidFill>
                <a:effectLst/>
                <a:latin typeface="游ゴシック体"/>
              </a:rPr>
              <a:t>　</a:t>
            </a:r>
            <a:endParaRPr lang="ja-JP" alt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solidFill>
                  <a:schemeClr val="tx1"/>
                </a:solidFill>
              </a:rPr>
              <a:t>発生頻度が高く被害が非常に大きいものについては「回避」、発生頻度は低いが被害が大きいものについては「移転」、発生頻度は高いが被害が大きくないものについては「低減」を検討するという考え方を示しています。</a:t>
            </a:r>
            <a:endParaRPr lang="ja-JP" altLang="en-US" sz="1200"/>
          </a:p>
          <a:p>
            <a:endParaRPr lang="en-US" altLang="ja-JP" sz="1200">
              <a:solidFill>
                <a:srgbClr val="333333"/>
              </a:solidFill>
              <a:latin typeface="+mn-ea"/>
            </a:endParaRPr>
          </a:p>
          <a:p>
            <a:r>
              <a:rPr lang="ja-JP" altLang="en-US" sz="1200">
                <a:solidFill>
                  <a:srgbClr val="333333"/>
                </a:solidFill>
                <a:latin typeface="+mn-ea"/>
              </a:rPr>
              <a:t>２．管理策は</a:t>
            </a:r>
            <a:r>
              <a:rPr lang="en-US" altLang="ja-JP" sz="1200">
                <a:solidFill>
                  <a:srgbClr val="333333"/>
                </a:solidFill>
                <a:latin typeface="+mn-ea"/>
              </a:rPr>
              <a:t>4</a:t>
            </a:r>
            <a:r>
              <a:rPr lang="ja-JP" altLang="en-US" sz="1200">
                <a:solidFill>
                  <a:srgbClr val="333333"/>
                </a:solidFill>
                <a:latin typeface="+mn-ea"/>
              </a:rPr>
              <a:t>回で説明したカラフルなところ。→資料提示</a:t>
            </a:r>
            <a:endParaRPr lang="en-US" altLang="ja-JP" sz="1200">
              <a:solidFill>
                <a:srgbClr val="333333"/>
              </a:solidFill>
              <a:latin typeface="+mn-ea"/>
            </a:endParaRPr>
          </a:p>
          <a:p>
            <a:r>
              <a:rPr lang="ja-JP" altLang="en-US" sz="1200">
                <a:solidFill>
                  <a:srgbClr val="333333"/>
                </a:solidFill>
                <a:latin typeface="+mn-ea"/>
              </a:rPr>
              <a:t>３．</a:t>
            </a:r>
            <a:r>
              <a:rPr lang="en-US" altLang="ja-JP" sz="1200">
                <a:solidFill>
                  <a:srgbClr val="333333"/>
                </a:solidFill>
                <a:latin typeface="+mn-ea"/>
              </a:rPr>
              <a:t>ISMS</a:t>
            </a:r>
            <a:r>
              <a:rPr lang="ja-JP" altLang="en-US" sz="1200">
                <a:solidFill>
                  <a:srgbClr val="333333"/>
                </a:solidFill>
                <a:latin typeface="+mn-ea"/>
              </a:rPr>
              <a:t>取得する場合は、</a:t>
            </a:r>
            <a:r>
              <a:rPr lang="en-US" altLang="ja-JP" sz="1200">
                <a:solidFill>
                  <a:srgbClr val="333333"/>
                </a:solidFill>
                <a:latin typeface="+mn-ea"/>
              </a:rPr>
              <a:t>ISO</a:t>
            </a:r>
            <a:r>
              <a:rPr lang="ja-JP" altLang="en-US" sz="1200">
                <a:solidFill>
                  <a:srgbClr val="333333"/>
                </a:solidFill>
                <a:latin typeface="+mn-ea"/>
              </a:rPr>
              <a:t>の文書を確認し、詳細を見る必要がある。→資料提示</a:t>
            </a:r>
            <a:endParaRPr lang="en-US" altLang="ja-JP" sz="1200">
              <a:solidFill>
                <a:srgbClr val="333333"/>
              </a:solidFill>
              <a:latin typeface="+mn-ea"/>
            </a:endParaRPr>
          </a:p>
          <a:p>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C9930D1E-C048-066F-136A-35B476669281}"/>
              </a:ext>
            </a:extLst>
          </p:cNvPr>
          <p:cNvSpPr>
            <a:spLocks noGrp="1"/>
          </p:cNvSpPr>
          <p:nvPr>
            <p:ph type="sldNum" sz="quarter" idx="5"/>
          </p:nvPr>
        </p:nvSpPr>
        <p:spPr/>
        <p:txBody>
          <a:bodyPr/>
          <a:lstStyle/>
          <a:p>
            <a:fld id="{7D95702B-A176-47F2-94B3-59C819DD5A0E}" type="slidenum">
              <a:rPr kumimoji="1" lang="ja-JP" altLang="en-US" smtClean="0"/>
              <a:t>233</a:t>
            </a:fld>
            <a:endParaRPr kumimoji="1" lang="ja-JP" altLang="en-US"/>
          </a:p>
        </p:txBody>
      </p:sp>
    </p:spTree>
    <p:extLst>
      <p:ext uri="{BB962C8B-B14F-4D97-AF65-F5344CB8AC3E}">
        <p14:creationId xmlns:p14="http://schemas.microsoft.com/office/powerpoint/2010/main" val="323306883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8C220-B230-D264-5FE0-8A9D66D36B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31B039-C500-8395-BA66-154174C82EF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8E2D2D4-B3BE-8435-74C1-70E58E3348C1}"/>
              </a:ext>
            </a:extLst>
          </p:cNvPr>
          <p:cNvSpPr>
            <a:spLocks noGrp="1"/>
          </p:cNvSpPr>
          <p:nvPr>
            <p:ph type="body" idx="1"/>
          </p:nvPr>
        </p:nvSpPr>
        <p:spPr/>
        <p:txBody>
          <a:bodyPr/>
          <a:lstStyle/>
          <a:p>
            <a:r>
              <a:rPr kumimoji="1" lang="ja-JP" altLang="en-US" dirty="0"/>
              <a:t>目標：</a:t>
            </a:r>
            <a:r>
              <a:rPr kumimoji="1" lang="en-US" altLang="ja-JP" dirty="0"/>
              <a:t>14:51</a:t>
            </a:r>
          </a:p>
          <a:p>
            <a:r>
              <a:rPr kumimoji="1" lang="ja-JP" altLang="en-US" dirty="0"/>
              <a:t>累計：</a:t>
            </a:r>
            <a:r>
              <a:rPr kumimoji="1" lang="en-US" altLang="ja-JP" dirty="0"/>
              <a:t>1:51</a:t>
            </a:r>
            <a:endParaRPr lang="en-US" altLang="ja-JP" sz="1200" dirty="0">
              <a:solidFill>
                <a:srgbClr val="333333"/>
              </a:solidFill>
              <a:latin typeface="+mn-ea"/>
            </a:endParaRPr>
          </a:p>
          <a:p>
            <a:endParaRPr lang="en-US" altLang="ja-JP" sz="1200" dirty="0">
              <a:solidFill>
                <a:srgbClr val="333333"/>
              </a:solidFill>
              <a:latin typeface="+mn-ea"/>
            </a:endParaRPr>
          </a:p>
          <a:p>
            <a:endParaRPr lang="en-US" altLang="ja-JP" sz="1200" dirty="0">
              <a:solidFill>
                <a:srgbClr val="333333"/>
              </a:solidFill>
              <a:latin typeface="+mn-ea"/>
            </a:endParaRPr>
          </a:p>
          <a:p>
            <a:endParaRPr lang="en-US" altLang="ja-JP" sz="1200" dirty="0">
              <a:solidFill>
                <a:srgbClr val="333333"/>
              </a:solidFill>
              <a:latin typeface="+mn-ea"/>
            </a:endParaRPr>
          </a:p>
          <a:p>
            <a:endParaRPr lang="en-US" altLang="ja-JP" sz="1200" b="0" i="0" dirty="0">
              <a:solidFill>
                <a:srgbClr val="333333"/>
              </a:solidFill>
              <a:effectLst/>
              <a:latin typeface="游ゴシック体"/>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dirty="0">
                <a:solidFill>
                  <a:schemeClr val="bg1"/>
                </a:solidFill>
                <a:effectLst/>
                <a:latin typeface="游ゴシック体"/>
              </a:rPr>
              <a:t>4</a:t>
            </a:r>
            <a:r>
              <a:rPr lang="ja-JP" altLang="en-US" sz="1200" b="1" i="0" dirty="0">
                <a:solidFill>
                  <a:schemeClr val="bg1"/>
                </a:solidFill>
                <a:effectLst/>
                <a:latin typeface="游ゴシック体"/>
              </a:rPr>
              <a:t>．適用宣言書の作成</a:t>
            </a:r>
            <a:r>
              <a:rPr lang="ja-JP" altLang="en-US" sz="1200" b="0" i="0" dirty="0">
                <a:solidFill>
                  <a:srgbClr val="333333"/>
                </a:solidFill>
                <a:effectLst/>
                <a:latin typeface="游ゴシック体"/>
              </a:rPr>
              <a:t>　</a:t>
            </a:r>
            <a:endParaRPr lang="ja-JP"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必要なすべての管理策と、その理由および実施状況を文書化します。適用宣言書に含まれるすべての管理策の実施状況は、“実施された”、“一部実施された”または“実施されていない”として記述できます。</a:t>
            </a:r>
            <a:endParaRPr kumimoji="1" lang="en-US" altLang="ja-JP"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333333"/>
                </a:solidFill>
                <a:latin typeface="+mn-ea"/>
              </a:rPr>
              <a:t>やる理由、やらない理由を明確にする。</a:t>
            </a:r>
            <a:endParaRPr lang="en-US" altLang="ja-JP" sz="1200" dirty="0">
              <a:solidFill>
                <a:srgbClr val="333333"/>
              </a:solidFill>
              <a:latin typeface="+mn-ea"/>
            </a:endParaRPr>
          </a:p>
          <a:p>
            <a:endParaRPr lang="en-US" altLang="ja-JP" sz="1200" dirty="0">
              <a:solidFill>
                <a:srgbClr val="333333"/>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dirty="0">
                <a:solidFill>
                  <a:schemeClr val="bg1"/>
                </a:solidFill>
                <a:effectLst/>
                <a:latin typeface="游ゴシック体"/>
              </a:rPr>
              <a:t>5</a:t>
            </a:r>
            <a:r>
              <a:rPr lang="ja-JP" altLang="en-US" sz="1200" b="1" i="0" dirty="0">
                <a:solidFill>
                  <a:schemeClr val="bg1"/>
                </a:solidFill>
                <a:effectLst/>
                <a:latin typeface="游ゴシック体"/>
              </a:rPr>
              <a:t>．情報セキュリティリスク対応計画</a:t>
            </a:r>
          </a:p>
          <a:p>
            <a:pPr algn="l"/>
            <a:r>
              <a:rPr kumimoji="1" lang="ja-JP" altLang="en-US" sz="1200" b="0" dirty="0">
                <a:solidFill>
                  <a:schemeClr val="tx1"/>
                </a:solidFill>
              </a:rPr>
              <a:t>組織がリスクに対応する必要性を含んだリスク対応計画を作成します。リスク対応計画とは、組織のリスク受容基準を満たすようにリスクを修正するための計画のことです。</a:t>
            </a:r>
            <a:endParaRPr kumimoji="1" lang="en-US" altLang="ja-JP" sz="1200" b="0" dirty="0">
              <a:solidFill>
                <a:schemeClr val="tx1"/>
              </a:solidFill>
            </a:endParaRPr>
          </a:p>
          <a:p>
            <a:pPr algn="l"/>
            <a:r>
              <a:rPr kumimoji="1" lang="en-US" altLang="ja-JP" sz="1200" b="0" dirty="0">
                <a:solidFill>
                  <a:schemeClr val="tx1"/>
                </a:solidFill>
              </a:rPr>
              <a:t>- </a:t>
            </a:r>
            <a:r>
              <a:rPr kumimoji="1" lang="ja-JP" altLang="en-US" sz="1200" b="0" dirty="0">
                <a:solidFill>
                  <a:schemeClr val="tx1"/>
                </a:solidFill>
              </a:rPr>
              <a:t>組織の必要な管理策を実施するためのプロジェクト計画</a:t>
            </a:r>
            <a:endParaRPr kumimoji="1" lang="en-US" altLang="ja-JP" sz="1200" b="0" dirty="0">
              <a:solidFill>
                <a:schemeClr val="tx1"/>
              </a:solidFill>
            </a:endParaRPr>
          </a:p>
          <a:p>
            <a:pPr algn="l"/>
            <a:r>
              <a:rPr kumimoji="1" lang="en-US" altLang="ja-JP" sz="1200" b="0" dirty="0">
                <a:solidFill>
                  <a:schemeClr val="tx1"/>
                </a:solidFill>
              </a:rPr>
              <a:t>-</a:t>
            </a:r>
            <a:r>
              <a:rPr kumimoji="1" lang="ja-JP" altLang="en-US" sz="1200" b="0" dirty="0">
                <a:solidFill>
                  <a:schemeClr val="tx1"/>
                </a:solidFill>
              </a:rPr>
              <a:t> リスクを修正するために管理策が環境と相互にどのように作用するかを記述した設計計画</a:t>
            </a:r>
            <a:endParaRPr kumimoji="1" lang="en-US" altLang="ja-JP"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333333"/>
                </a:solidFill>
                <a:latin typeface="+mn-ea"/>
              </a:rPr>
              <a:t>計画　専門家派遣の</a:t>
            </a:r>
            <a:r>
              <a:rPr lang="en-US" altLang="ja-JP" sz="1200" dirty="0">
                <a:solidFill>
                  <a:srgbClr val="333333"/>
                </a:solidFill>
                <a:latin typeface="+mn-ea"/>
              </a:rPr>
              <a:t>2</a:t>
            </a:r>
            <a:r>
              <a:rPr lang="ja-JP" altLang="en-US" sz="1200" dirty="0">
                <a:solidFill>
                  <a:srgbClr val="333333"/>
                </a:solidFill>
                <a:latin typeface="+mn-ea"/>
              </a:rPr>
              <a:t>回目でサンプル提示したようなもの。→資料提示</a:t>
            </a:r>
            <a:endParaRPr lang="en-US" altLang="ja-JP" sz="1200" dirty="0">
              <a:solidFill>
                <a:srgbClr val="333333"/>
              </a:solidFill>
              <a:latin typeface="+mn-ea"/>
            </a:endParaRPr>
          </a:p>
          <a:p>
            <a:pPr algn="l"/>
            <a:endParaRPr kumimoji="1" lang="en-US" altLang="ja-JP" sz="1200" b="0" dirty="0">
              <a:solidFill>
                <a:schemeClr val="tx1"/>
              </a:solidFill>
              <a:latin typeface="+mn-ea"/>
            </a:endParaRPr>
          </a:p>
          <a:p>
            <a:pPr algn="l"/>
            <a:endParaRPr kumimoji="1" lang="en-US" altLang="ja-JP" sz="1200" b="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dirty="0">
                <a:solidFill>
                  <a:schemeClr val="bg1"/>
                </a:solidFill>
                <a:effectLst/>
                <a:latin typeface="游ゴシック体"/>
              </a:rPr>
              <a:t>6</a:t>
            </a:r>
            <a:r>
              <a:rPr lang="ja-JP" altLang="en-US" sz="1200" b="1" i="0" dirty="0">
                <a:solidFill>
                  <a:schemeClr val="bg1"/>
                </a:solidFill>
                <a:effectLst/>
                <a:latin typeface="游ゴシック体"/>
              </a:rPr>
              <a:t>．リスク所有者による承認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リスク所有者は、リスク対応計画を承認します。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333333"/>
                </a:solidFill>
                <a:latin typeface="+mn-ea"/>
              </a:rPr>
              <a:t>リスク所有者の承認が大変かも。計画段階から巻き込んでいく。</a:t>
            </a:r>
            <a:endParaRPr lang="en-US" altLang="ja-JP" sz="1200" dirty="0">
              <a:solidFill>
                <a:srgbClr val="333333"/>
              </a:solidFill>
              <a:latin typeface="+mn-ea"/>
            </a:endParaRPr>
          </a:p>
          <a:p>
            <a:pPr algn="l"/>
            <a:endParaRPr kumimoji="1" lang="en-US" altLang="ja-JP" sz="1200" b="0" dirty="0">
              <a:solidFill>
                <a:schemeClr val="tx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dirty="0">
                <a:solidFill>
                  <a:schemeClr val="bg1"/>
                </a:solidFill>
                <a:effectLst/>
                <a:latin typeface="游ゴシック体"/>
              </a:rPr>
              <a:t>7</a:t>
            </a:r>
            <a:r>
              <a:rPr lang="ja-JP" altLang="en-US" sz="1200" b="1" i="0" dirty="0">
                <a:solidFill>
                  <a:schemeClr val="bg1"/>
                </a:solidFill>
                <a:effectLst/>
                <a:latin typeface="游ゴシック体"/>
              </a:rPr>
              <a:t>．残留している情報セキュリティリスクの受容</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リスク所有者は、残留リスクが受容可能かどうかを判断し、決定します。</a:t>
            </a:r>
            <a:endParaRPr kumimoji="1" lang="en-US" altLang="ja-JP"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333333"/>
                </a:solidFill>
                <a:latin typeface="+mn-ea"/>
              </a:rPr>
              <a:t>残存リスクは常に意識しておく必要あり。</a:t>
            </a:r>
            <a:endParaRPr lang="en-US" altLang="ja-JP" sz="1200" dirty="0">
              <a:solidFill>
                <a:srgbClr val="333333"/>
              </a:solidFill>
              <a:latin typeface="+mn-ea"/>
            </a:endParaRPr>
          </a:p>
          <a:p>
            <a:pPr algn="l"/>
            <a:endParaRPr kumimoji="1" lang="en-US" altLang="ja-JP" sz="1200" b="0" dirty="0">
              <a:solidFill>
                <a:schemeClr val="tx1"/>
              </a:solidFill>
              <a:latin typeface="+mn-ea"/>
            </a:endParaRPr>
          </a:p>
          <a:p>
            <a:pPr algn="l"/>
            <a:endParaRPr kumimoji="1" lang="en-US" altLang="ja-JP" sz="1200" b="0" dirty="0">
              <a:solidFill>
                <a:schemeClr val="tx1"/>
              </a:solidFill>
              <a:latin typeface="+mn-ea"/>
            </a:endParaRPr>
          </a:p>
          <a:p>
            <a:pPr algn="l"/>
            <a:endParaRPr lang="en-US" altLang="ja-JP" sz="1200" dirty="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58362154-6569-4E0C-2730-7F0CEB93D4F3}"/>
              </a:ext>
            </a:extLst>
          </p:cNvPr>
          <p:cNvSpPr>
            <a:spLocks noGrp="1"/>
          </p:cNvSpPr>
          <p:nvPr>
            <p:ph type="sldNum" sz="quarter" idx="5"/>
          </p:nvPr>
        </p:nvSpPr>
        <p:spPr/>
        <p:txBody>
          <a:bodyPr/>
          <a:lstStyle/>
          <a:p>
            <a:fld id="{7D95702B-A176-47F2-94B3-59C819DD5A0E}" type="slidenum">
              <a:rPr kumimoji="1" lang="ja-JP" altLang="en-US" smtClean="0"/>
              <a:t>234</a:t>
            </a:fld>
            <a:endParaRPr kumimoji="1" lang="ja-JP" altLang="en-US"/>
          </a:p>
        </p:txBody>
      </p:sp>
    </p:spTree>
    <p:extLst>
      <p:ext uri="{BB962C8B-B14F-4D97-AF65-F5344CB8AC3E}">
        <p14:creationId xmlns:p14="http://schemas.microsoft.com/office/powerpoint/2010/main" val="3367156739"/>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858DC-AF92-4E63-B744-44D20CE75F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B8A7D6-94FB-6D64-3901-18CB0F7D09C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8E72C5E-F991-EF6F-BA2C-E92E200DB460}"/>
              </a:ext>
            </a:extLst>
          </p:cNvPr>
          <p:cNvSpPr>
            <a:spLocks noGrp="1"/>
          </p:cNvSpPr>
          <p:nvPr>
            <p:ph type="body" idx="1"/>
          </p:nvPr>
        </p:nvSpPr>
        <p:spPr/>
        <p:txBody>
          <a:bodyPr/>
          <a:lstStyle/>
          <a:p>
            <a:r>
              <a:rPr kumimoji="1" lang="ja-JP" altLang="en-US" dirty="0"/>
              <a:t>目標：</a:t>
            </a:r>
            <a:r>
              <a:rPr kumimoji="1" lang="en-US" altLang="ja-JP" dirty="0"/>
              <a:t>14:55</a:t>
            </a:r>
          </a:p>
          <a:p>
            <a:r>
              <a:rPr kumimoji="1" lang="ja-JP" altLang="en-US" dirty="0"/>
              <a:t>累計：</a:t>
            </a:r>
            <a:r>
              <a:rPr kumimoji="1" lang="en-US" altLang="ja-JP" dirty="0"/>
              <a:t>1:55</a:t>
            </a:r>
            <a:endParaRPr lang="en-US" altLang="ja-JP" sz="1200" dirty="0">
              <a:solidFill>
                <a:srgbClr val="333333"/>
              </a:solidFill>
              <a:latin typeface="+mn-ea"/>
            </a:endParaRPr>
          </a:p>
          <a:p>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dirty="0">
                <a:solidFill>
                  <a:srgbClr val="333333"/>
                </a:solidFill>
                <a:latin typeface="+mn-ea"/>
              </a:rPr>
              <a:t>外部公開の</a:t>
            </a:r>
            <a:r>
              <a:rPr lang="en-US" altLang="ja-JP" sz="1200" dirty="0">
                <a:solidFill>
                  <a:srgbClr val="333333"/>
                </a:solidFill>
                <a:latin typeface="+mn-ea"/>
              </a:rPr>
              <a:t>Web</a:t>
            </a:r>
            <a:r>
              <a:rPr lang="ja-JP" altLang="en-US" sz="1200" dirty="0">
                <a:solidFill>
                  <a:srgbClr val="333333"/>
                </a:solidFill>
                <a:latin typeface="+mn-ea"/>
              </a:rPr>
              <a:t>サーバを持っている会社の例。</a:t>
            </a:r>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dirty="0">
                <a:solidFill>
                  <a:srgbClr val="333333"/>
                </a:solidFill>
                <a:latin typeface="+mn-ea"/>
              </a:rPr>
              <a:t>＜リスクの内容を読み上げ＞</a:t>
            </a:r>
            <a:endParaRPr lang="en-US" altLang="ja-JP" sz="1200" dirty="0">
              <a:solidFill>
                <a:srgbClr val="333333"/>
              </a:solidFill>
              <a:latin typeface="+mn-ea"/>
            </a:endParaRPr>
          </a:p>
          <a:p>
            <a:r>
              <a:rPr lang="ja-JP" altLang="en-US" sz="1200" dirty="0">
                <a:solidFill>
                  <a:srgbClr val="333333"/>
                </a:solidFill>
                <a:latin typeface="+mn-ea"/>
              </a:rPr>
              <a:t>リスク対応を考えるには、リスクの特定、分析、評価　が必要です。</a:t>
            </a:r>
            <a:endParaRPr lang="en-US" altLang="ja-JP" sz="1200" dirty="0">
              <a:solidFill>
                <a:srgbClr val="333333"/>
              </a:solidFill>
              <a:latin typeface="+mn-ea"/>
            </a:endParaRPr>
          </a:p>
          <a:p>
            <a:r>
              <a:rPr lang="ja-JP" altLang="en-US" sz="1200" dirty="0">
                <a:solidFill>
                  <a:srgbClr val="333333"/>
                </a:solidFill>
                <a:latin typeface="+mn-ea"/>
              </a:rPr>
              <a:t>リスクの特定はここですでにできているので、分析をしてみましょう。</a:t>
            </a:r>
            <a:endParaRPr lang="en-US" altLang="ja-JP" sz="1200" dirty="0">
              <a:solidFill>
                <a:srgbClr val="333333"/>
              </a:solidFill>
              <a:latin typeface="+mn-ea"/>
            </a:endParaRPr>
          </a:p>
          <a:p>
            <a:r>
              <a:rPr lang="ja-JP" altLang="en-US" sz="1200" dirty="0">
                <a:solidFill>
                  <a:srgbClr val="333333"/>
                </a:solidFill>
                <a:latin typeface="+mn-ea"/>
              </a:rPr>
              <a:t>分析で出したいのは「リスクレベル」</a:t>
            </a:r>
            <a:endParaRPr lang="en-US" altLang="ja-JP" sz="1200" dirty="0">
              <a:solidFill>
                <a:srgbClr val="333333"/>
              </a:solidFill>
              <a:latin typeface="+mn-ea"/>
            </a:endParaRPr>
          </a:p>
          <a:p>
            <a:r>
              <a:rPr lang="ja-JP" altLang="en-US" sz="1200" dirty="0">
                <a:solidFill>
                  <a:srgbClr val="333333"/>
                </a:solidFill>
                <a:latin typeface="+mn-ea"/>
              </a:rPr>
              <a:t>リスクレベル　＝　重要度　</a:t>
            </a:r>
            <a:r>
              <a:rPr lang="en-US" altLang="ja-JP" sz="1200" dirty="0">
                <a:solidFill>
                  <a:srgbClr val="333333"/>
                </a:solidFill>
                <a:latin typeface="+mn-ea"/>
              </a:rPr>
              <a:t>×</a:t>
            </a:r>
            <a:r>
              <a:rPr lang="ja-JP" altLang="en-US" sz="1200" dirty="0">
                <a:solidFill>
                  <a:srgbClr val="333333"/>
                </a:solidFill>
                <a:latin typeface="+mn-ea"/>
              </a:rPr>
              <a:t>　被害発生可能性</a:t>
            </a:r>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dirty="0">
                <a:solidFill>
                  <a:srgbClr val="333333"/>
                </a:solidFill>
                <a:latin typeface="+mn-ea"/>
              </a:rPr>
              <a:t>重要度を考えてみる。</a:t>
            </a:r>
            <a:endParaRPr lang="en-US" altLang="ja-JP" sz="1200" dirty="0">
              <a:solidFill>
                <a:srgbClr val="333333"/>
              </a:solidFill>
              <a:latin typeface="+mn-ea"/>
            </a:endParaRPr>
          </a:p>
          <a:p>
            <a:r>
              <a:rPr lang="ja-JP" altLang="en-US" sz="1200" dirty="0">
                <a:solidFill>
                  <a:srgbClr val="333333"/>
                </a:solidFill>
                <a:latin typeface="+mn-ea"/>
              </a:rPr>
              <a:t>機密性　アクセスを許可された人だけが情報にアクセスできる。　</a:t>
            </a:r>
            <a:endParaRPr lang="en-US" altLang="ja-JP" sz="1200" dirty="0">
              <a:solidFill>
                <a:srgbClr val="333333"/>
              </a:solidFill>
              <a:latin typeface="+mn-ea"/>
            </a:endParaRPr>
          </a:p>
          <a:p>
            <a:r>
              <a:rPr lang="ja-JP" altLang="en-US" sz="1200" dirty="0">
                <a:solidFill>
                  <a:srgbClr val="333333"/>
                </a:solidFill>
                <a:latin typeface="+mn-ea"/>
              </a:rPr>
              <a:t>　不特定多数の人が見ることができる情報であれば、漏えいという観点ではなくなるので機密性は１</a:t>
            </a:r>
            <a:endParaRPr lang="en-US" altLang="ja-JP" sz="1200" dirty="0">
              <a:solidFill>
                <a:srgbClr val="333333"/>
              </a:solidFill>
              <a:latin typeface="+mn-ea"/>
            </a:endParaRPr>
          </a:p>
          <a:p>
            <a:r>
              <a:rPr lang="ja-JP" altLang="en-US" sz="1200" dirty="0">
                <a:solidFill>
                  <a:srgbClr val="333333"/>
                </a:solidFill>
                <a:latin typeface="+mn-ea"/>
              </a:rPr>
              <a:t>　代理店のみ参照可能なメンバーサイトである場合は、</a:t>
            </a:r>
            <a:r>
              <a:rPr lang="en-US" altLang="ja-JP" sz="1200" dirty="0">
                <a:solidFill>
                  <a:srgbClr val="333333"/>
                </a:solidFill>
                <a:latin typeface="+mn-ea"/>
              </a:rPr>
              <a:t>2</a:t>
            </a:r>
            <a:r>
              <a:rPr lang="ja-JP" altLang="en-US" sz="1200" dirty="0">
                <a:solidFill>
                  <a:srgbClr val="333333"/>
                </a:solidFill>
                <a:latin typeface="+mn-ea"/>
              </a:rPr>
              <a:t>。代理店価格が一般顧客に出てしまうのは事業に影響がでる。ここの判定も組織ごとに異なるもの。</a:t>
            </a:r>
            <a:endParaRPr lang="en-US" altLang="ja-JP" sz="1200" dirty="0">
              <a:solidFill>
                <a:srgbClr val="333333"/>
              </a:solidFill>
              <a:latin typeface="+mn-ea"/>
            </a:endParaRPr>
          </a:p>
          <a:p>
            <a:r>
              <a:rPr lang="ja-JP" altLang="en-US" sz="1200" dirty="0">
                <a:solidFill>
                  <a:srgbClr val="333333"/>
                </a:solidFill>
                <a:latin typeface="+mn-ea"/>
              </a:rPr>
              <a:t>　</a:t>
            </a:r>
            <a:r>
              <a:rPr lang="en-US" altLang="ja-JP" sz="1200" dirty="0" err="1">
                <a:solidFill>
                  <a:srgbClr val="333333"/>
                </a:solidFill>
                <a:latin typeface="+mn-ea"/>
              </a:rPr>
              <a:t>BtoC</a:t>
            </a:r>
            <a:r>
              <a:rPr lang="ja-JP" altLang="en-US" sz="1200" dirty="0">
                <a:solidFill>
                  <a:srgbClr val="333333"/>
                </a:solidFill>
                <a:latin typeface="+mn-ea"/>
              </a:rPr>
              <a:t>向けのサイトで、マイページなどがあり、個人情報を含む場合は</a:t>
            </a:r>
            <a:r>
              <a:rPr lang="en-US" altLang="ja-JP" sz="1200" dirty="0">
                <a:solidFill>
                  <a:srgbClr val="333333"/>
                </a:solidFill>
                <a:latin typeface="+mn-ea"/>
              </a:rPr>
              <a:t>3</a:t>
            </a:r>
            <a:r>
              <a:rPr lang="ja-JP" altLang="en-US" sz="1200" dirty="0">
                <a:solidFill>
                  <a:srgbClr val="333333"/>
                </a:solidFill>
                <a:latin typeface="+mn-ea"/>
              </a:rPr>
              <a:t>になる。</a:t>
            </a:r>
            <a:endParaRPr lang="en-US" altLang="ja-JP" sz="1200" dirty="0">
              <a:solidFill>
                <a:srgbClr val="333333"/>
              </a:solidFill>
              <a:latin typeface="+mn-ea"/>
            </a:endParaRPr>
          </a:p>
          <a:p>
            <a:r>
              <a:rPr lang="ja-JP" altLang="en-US" sz="1200" dirty="0">
                <a:solidFill>
                  <a:srgbClr val="333333"/>
                </a:solidFill>
                <a:latin typeface="+mn-ea"/>
              </a:rPr>
              <a:t>　今回の場合は代理店のみ参照可能なメンバーサイトを想定し、機密性は２</a:t>
            </a:r>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dirty="0">
                <a:solidFill>
                  <a:srgbClr val="333333"/>
                </a:solidFill>
                <a:latin typeface="+mn-ea"/>
              </a:rPr>
              <a:t>完全性　情報や情報の処理方法が正確で完全である。</a:t>
            </a:r>
            <a:endParaRPr lang="en-US" altLang="ja-JP" sz="1200" dirty="0">
              <a:solidFill>
                <a:srgbClr val="333333"/>
              </a:solidFill>
              <a:latin typeface="+mn-ea"/>
            </a:endParaRPr>
          </a:p>
          <a:p>
            <a:r>
              <a:rPr lang="ja-JP" altLang="en-US" sz="1200" dirty="0">
                <a:solidFill>
                  <a:srgbClr val="333333"/>
                </a:solidFill>
                <a:latin typeface="+mn-ea"/>
              </a:rPr>
              <a:t>　この場合は</a:t>
            </a:r>
            <a:r>
              <a:rPr lang="en-US" altLang="ja-JP" sz="1200" dirty="0">
                <a:solidFill>
                  <a:srgbClr val="333333"/>
                </a:solidFill>
                <a:latin typeface="+mn-ea"/>
              </a:rPr>
              <a:t>Web</a:t>
            </a:r>
            <a:r>
              <a:rPr lang="ja-JP" altLang="en-US" sz="1200" dirty="0">
                <a:solidFill>
                  <a:srgbClr val="333333"/>
                </a:solidFill>
                <a:latin typeface="+mn-ea"/>
              </a:rPr>
              <a:t>ページの改ざんが対象。</a:t>
            </a:r>
            <a:endParaRPr lang="en-US" altLang="ja-JP" sz="1200" dirty="0">
              <a:solidFill>
                <a:srgbClr val="333333"/>
              </a:solidFill>
              <a:latin typeface="+mn-ea"/>
            </a:endParaRPr>
          </a:p>
          <a:p>
            <a:r>
              <a:rPr lang="ja-JP" altLang="en-US" sz="1200" dirty="0">
                <a:solidFill>
                  <a:srgbClr val="333333"/>
                </a:solidFill>
                <a:latin typeface="+mn-ea"/>
              </a:rPr>
              <a:t>　価格などの改ざんだけであれば、事業影響だけなので２</a:t>
            </a:r>
            <a:endParaRPr lang="en-US" altLang="ja-JP" sz="1200" dirty="0">
              <a:solidFill>
                <a:srgbClr val="333333"/>
              </a:solidFill>
              <a:latin typeface="+mn-ea"/>
            </a:endParaRPr>
          </a:p>
          <a:p>
            <a:r>
              <a:rPr lang="ja-JP" altLang="en-US" sz="1200" dirty="0">
                <a:solidFill>
                  <a:srgbClr val="333333"/>
                </a:solidFill>
                <a:latin typeface="+mn-ea"/>
              </a:rPr>
              <a:t>　マルウェアなどが組み込まれて、アクセスした人に感染するような改ざんがされた場合、取引先にも大きな影響を及ぼすため、３</a:t>
            </a:r>
            <a:endParaRPr lang="en-US" altLang="ja-JP" sz="1200" dirty="0">
              <a:solidFill>
                <a:srgbClr val="333333"/>
              </a:solidFill>
              <a:latin typeface="+mn-ea"/>
            </a:endParaRPr>
          </a:p>
          <a:p>
            <a:r>
              <a:rPr lang="ja-JP" altLang="en-US" sz="1200" dirty="0">
                <a:solidFill>
                  <a:srgbClr val="333333"/>
                </a:solidFill>
                <a:latin typeface="+mn-ea"/>
              </a:rPr>
              <a:t>　セキュリティは常に最悪の状態を想定するべきなので、３とする。</a:t>
            </a:r>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dirty="0">
                <a:solidFill>
                  <a:srgbClr val="333333"/>
                </a:solidFill>
                <a:latin typeface="+mn-ea"/>
              </a:rPr>
              <a:t>可用性　許可された人が必要な時に情報資産にアクセスできる。</a:t>
            </a:r>
            <a:endParaRPr lang="en-US" altLang="ja-JP" sz="1200" dirty="0">
              <a:solidFill>
                <a:srgbClr val="333333"/>
              </a:solidFill>
              <a:latin typeface="+mn-ea"/>
            </a:endParaRPr>
          </a:p>
          <a:p>
            <a:r>
              <a:rPr lang="ja-JP" altLang="en-US" sz="1200" dirty="0">
                <a:solidFill>
                  <a:srgbClr val="333333"/>
                </a:solidFill>
                <a:latin typeface="+mn-ea"/>
              </a:rPr>
              <a:t>　ただ価格情報を表示させるだけであれば、利用できなくなってもさほど影響がない。となるので、１</a:t>
            </a:r>
            <a:endParaRPr lang="en-US" altLang="ja-JP" sz="1200" dirty="0">
              <a:solidFill>
                <a:srgbClr val="333333"/>
              </a:solidFill>
              <a:latin typeface="+mn-ea"/>
            </a:endParaRPr>
          </a:p>
          <a:p>
            <a:r>
              <a:rPr lang="ja-JP" altLang="en-US" sz="1200" dirty="0">
                <a:solidFill>
                  <a:srgbClr val="333333"/>
                </a:solidFill>
                <a:latin typeface="+mn-ea"/>
              </a:rPr>
              <a:t>　代理店からの発注機能などが備えられている場合は、事業影響、取引先への影響が出るため、３</a:t>
            </a:r>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dirty="0">
                <a:solidFill>
                  <a:srgbClr val="333333"/>
                </a:solidFill>
                <a:latin typeface="+mn-ea"/>
              </a:rPr>
              <a:t>これらを踏まえると、重要度は３で定義。</a:t>
            </a:r>
            <a:endParaRPr lang="en-US" altLang="ja-JP" sz="1200" dirty="0">
              <a:solidFill>
                <a:srgbClr val="333333"/>
              </a:solidFill>
              <a:latin typeface="+mn-ea"/>
            </a:endParaRPr>
          </a:p>
          <a:p>
            <a:endParaRPr lang="en-US" altLang="ja-JP" sz="1200" dirty="0">
              <a:solidFill>
                <a:srgbClr val="333333"/>
              </a:solidFill>
              <a:latin typeface="+mn-ea"/>
            </a:endParaRPr>
          </a:p>
          <a:p>
            <a:r>
              <a:rPr lang="ja-JP" altLang="en-US" sz="1200" dirty="0">
                <a:solidFill>
                  <a:srgbClr val="333333"/>
                </a:solidFill>
                <a:latin typeface="+mn-ea"/>
              </a:rPr>
              <a:t>次は、被害発生の可能性を探ります。</a:t>
            </a:r>
            <a:endParaRPr lang="en-US" altLang="ja-JP" sz="1200" dirty="0">
              <a:solidFill>
                <a:srgbClr val="333333"/>
              </a:solidFill>
              <a:latin typeface="+mn-ea"/>
            </a:endParaRPr>
          </a:p>
          <a:p>
            <a:r>
              <a:rPr lang="ja-JP" altLang="en-US" sz="1200" dirty="0">
                <a:solidFill>
                  <a:srgbClr val="333333"/>
                </a:solidFill>
                <a:latin typeface="+mn-ea"/>
              </a:rPr>
              <a:t>＜次のページ＞</a:t>
            </a:r>
            <a:endParaRPr lang="en-US" altLang="ja-JP" sz="1200" dirty="0">
              <a:solidFill>
                <a:srgbClr val="333333"/>
              </a:solidFill>
              <a:latin typeface="+mn-ea"/>
            </a:endParaRPr>
          </a:p>
          <a:p>
            <a:endParaRPr lang="en-US" altLang="ja-JP" sz="1200" b="0" i="0" dirty="0">
              <a:solidFill>
                <a:srgbClr val="333333"/>
              </a:solidFill>
              <a:effectLst/>
              <a:latin typeface="游ゴシック体"/>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endParaRPr>
          </a:p>
          <a:p>
            <a:pPr algn="l"/>
            <a:endParaRPr kumimoji="1" lang="en-US" altLang="ja-JP" sz="1200" b="0" dirty="0">
              <a:solidFill>
                <a:schemeClr val="tx1"/>
              </a:solidFill>
              <a:latin typeface="+mn-ea"/>
            </a:endParaRPr>
          </a:p>
          <a:p>
            <a:pPr algn="l"/>
            <a:endParaRPr kumimoji="1" lang="en-US" altLang="ja-JP" sz="1200" b="0" dirty="0">
              <a:solidFill>
                <a:schemeClr val="tx1"/>
              </a:solidFill>
              <a:latin typeface="+mn-ea"/>
            </a:endParaRPr>
          </a:p>
          <a:p>
            <a:pPr algn="l"/>
            <a:endParaRPr lang="en-US" altLang="ja-JP" sz="1200" dirty="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D7643FF1-EBB3-034A-58A2-CCE6CF252012}"/>
              </a:ext>
            </a:extLst>
          </p:cNvPr>
          <p:cNvSpPr>
            <a:spLocks noGrp="1"/>
          </p:cNvSpPr>
          <p:nvPr>
            <p:ph type="sldNum" sz="quarter" idx="5"/>
          </p:nvPr>
        </p:nvSpPr>
        <p:spPr/>
        <p:txBody>
          <a:bodyPr/>
          <a:lstStyle/>
          <a:p>
            <a:fld id="{7D95702B-A176-47F2-94B3-59C819DD5A0E}" type="slidenum">
              <a:rPr kumimoji="1" lang="ja-JP" altLang="en-US" smtClean="0"/>
              <a:t>235</a:t>
            </a:fld>
            <a:endParaRPr kumimoji="1" lang="ja-JP" altLang="en-US"/>
          </a:p>
        </p:txBody>
      </p:sp>
    </p:spTree>
    <p:extLst>
      <p:ext uri="{BB962C8B-B14F-4D97-AF65-F5344CB8AC3E}">
        <p14:creationId xmlns:p14="http://schemas.microsoft.com/office/powerpoint/2010/main" val="221100741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FCC2D-9E63-922F-6161-51C3276BE1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191B0C-402D-F825-A155-ABEADCA7E69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664B7FF-8FD4-6561-E430-3A86DF6B3831}"/>
              </a:ext>
            </a:extLst>
          </p:cNvPr>
          <p:cNvSpPr>
            <a:spLocks noGrp="1"/>
          </p:cNvSpPr>
          <p:nvPr>
            <p:ph type="body" idx="1"/>
          </p:nvPr>
        </p:nvSpPr>
        <p:spPr/>
        <p:txBody>
          <a:bodyPr/>
          <a:lstStyle/>
          <a:p>
            <a:r>
              <a:rPr kumimoji="1" lang="ja-JP" altLang="en-US" sz="1200" u="none" strike="noStrike" dirty="0">
                <a:effectLst/>
              </a:rPr>
              <a:t>ここはおさらい</a:t>
            </a:r>
            <a:endParaRPr kumimoji="1" lang="en-US" altLang="ja-JP" sz="1200" u="none" strike="noStrike" dirty="0">
              <a:effectLst/>
            </a:endParaRPr>
          </a:p>
          <a:p>
            <a:endParaRPr kumimoji="1" lang="en-US" altLang="ja-JP" sz="1200" u="none" strike="noStrike" dirty="0">
              <a:effectLst/>
            </a:endParaRPr>
          </a:p>
          <a:p>
            <a:r>
              <a:rPr lang="ja-JP" altLang="en-US" sz="1200" u="none" strike="noStrike" dirty="0">
                <a:effectLst/>
              </a:rPr>
              <a:t>被害発生可能性は、</a:t>
            </a:r>
            <a:endParaRPr lang="en-US" altLang="ja-JP" sz="1200" u="none" strike="noStrike" dirty="0">
              <a:effectLst/>
            </a:endParaRPr>
          </a:p>
          <a:p>
            <a:endParaRPr lang="en-US" altLang="ja-JP" sz="1200" u="none" strike="noStrike" dirty="0">
              <a:effectLst/>
            </a:endParaRPr>
          </a:p>
          <a:p>
            <a:r>
              <a:rPr lang="ja-JP" altLang="en-US" sz="1200" u="none" strike="noStrike" dirty="0">
                <a:effectLst/>
              </a:rPr>
              <a:t>起こりやすさと付け込みやすさ。</a:t>
            </a:r>
            <a:endParaRPr lang="en-US" altLang="ja-JP" sz="1200" u="none" strike="noStrike" dirty="0">
              <a:effectLst/>
            </a:endParaRPr>
          </a:p>
          <a:p>
            <a:endParaRPr lang="en-US" altLang="ja-JP" sz="1200" u="none" strike="noStrike" dirty="0">
              <a:effectLst/>
            </a:endParaRPr>
          </a:p>
          <a:p>
            <a:r>
              <a:rPr lang="ja-JP" altLang="en-US" sz="1200" u="none" strike="noStrike" dirty="0">
                <a:effectLst/>
              </a:rPr>
              <a:t>今回は公開</a:t>
            </a:r>
            <a:r>
              <a:rPr lang="en-US" altLang="ja-JP" sz="1200" u="none" strike="noStrike" dirty="0">
                <a:effectLst/>
              </a:rPr>
              <a:t>Web</a:t>
            </a:r>
            <a:r>
              <a:rPr lang="ja-JP" altLang="en-US" sz="1200" u="none" strike="noStrike" dirty="0">
                <a:effectLst/>
              </a:rPr>
              <a:t>サーバなので、いつ発生してもおかしくない状態にさらされている。と言えます。</a:t>
            </a:r>
            <a:endParaRPr lang="en-US" altLang="ja-JP" sz="1200" u="none" strike="noStrike" dirty="0">
              <a:effectLst/>
            </a:endParaRPr>
          </a:p>
          <a:p>
            <a:r>
              <a:rPr lang="ja-JP" altLang="en-US" sz="1200" u="none" strike="noStrike" dirty="0">
                <a:effectLst/>
              </a:rPr>
              <a:t>よって、起こりやすさは３</a:t>
            </a:r>
            <a:endParaRPr lang="en-US" altLang="ja-JP" sz="1200" u="none" strike="noStrike" dirty="0">
              <a:effectLst/>
            </a:endParaRPr>
          </a:p>
          <a:p>
            <a:endParaRPr lang="en-US" altLang="ja-JP" sz="1200" u="none" strike="noStrike" dirty="0">
              <a:effectLst/>
            </a:endParaRPr>
          </a:p>
          <a:p>
            <a:r>
              <a:rPr lang="ja-JP" altLang="en-US" sz="1200" u="none" strike="noStrike" dirty="0">
                <a:effectLst/>
              </a:rPr>
              <a:t>付け込みやすさはどうか？</a:t>
            </a:r>
            <a:endParaRPr lang="en-US" altLang="ja-JP" sz="1200" u="none" strike="noStrike" dirty="0">
              <a:effectLst/>
            </a:endParaRPr>
          </a:p>
          <a:p>
            <a:r>
              <a:rPr lang="ja-JP" altLang="en-US" sz="1200" u="none" strike="noStrike" dirty="0">
                <a:effectLst/>
              </a:rPr>
              <a:t>この例では特段現状に触れていませんので、対策を実施していない。こととし、３にしましょう。</a:t>
            </a:r>
            <a:endParaRPr lang="en-US" altLang="ja-JP" sz="1200" u="none" strike="noStrike" dirty="0">
              <a:effectLst/>
            </a:endParaRPr>
          </a:p>
          <a:p>
            <a:endParaRPr lang="en-US" altLang="ja-JP" sz="1200" u="none" strike="noStrike" dirty="0">
              <a:effectLst/>
            </a:endParaRPr>
          </a:p>
          <a:p>
            <a:r>
              <a:rPr lang="ja-JP" altLang="en-US" sz="1200" u="none" strike="noStrike" dirty="0">
                <a:effectLst/>
              </a:rPr>
              <a:t>換算表を見ると</a:t>
            </a:r>
            <a:endParaRPr lang="en-US" altLang="ja-JP" sz="1200" u="none" strike="noStrike" dirty="0">
              <a:effectLst/>
            </a:endParaRPr>
          </a:p>
          <a:p>
            <a:r>
              <a:rPr lang="ja-JP" altLang="en-US" sz="1200" u="none" strike="noStrike" dirty="0">
                <a:effectLst/>
              </a:rPr>
              <a:t>＜次のページ＞</a:t>
            </a:r>
            <a:endParaRPr lang="en-US" altLang="ja-JP" sz="1200" u="none" strike="noStrik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p>
          <a:p>
            <a:endParaRPr lang="en-US" altLang="ja-JP" sz="1200" dirty="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420437EA-97DD-127F-ADD3-D11997738470}"/>
              </a:ext>
            </a:extLst>
          </p:cNvPr>
          <p:cNvSpPr>
            <a:spLocks noGrp="1"/>
          </p:cNvSpPr>
          <p:nvPr>
            <p:ph type="sldNum" sz="quarter" idx="5"/>
          </p:nvPr>
        </p:nvSpPr>
        <p:spPr/>
        <p:txBody>
          <a:bodyPr/>
          <a:lstStyle/>
          <a:p>
            <a:fld id="{7D95702B-A176-47F2-94B3-59C819DD5A0E}" type="slidenum">
              <a:rPr kumimoji="1" lang="ja-JP" altLang="en-US" smtClean="0"/>
              <a:t>236</a:t>
            </a:fld>
            <a:endParaRPr kumimoji="1" lang="ja-JP" altLang="en-US"/>
          </a:p>
        </p:txBody>
      </p:sp>
    </p:spTree>
    <p:extLst>
      <p:ext uri="{BB962C8B-B14F-4D97-AF65-F5344CB8AC3E}">
        <p14:creationId xmlns:p14="http://schemas.microsoft.com/office/powerpoint/2010/main" val="179857700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38D37-9C2A-7BA7-5263-A2C0697E819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7AF6E7-8896-138F-3083-2DD66CF8D53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744F18C-5BAF-BDEE-694E-9AC525035D84}"/>
              </a:ext>
            </a:extLst>
          </p:cNvPr>
          <p:cNvSpPr>
            <a:spLocks noGrp="1"/>
          </p:cNvSpPr>
          <p:nvPr>
            <p:ph type="body" idx="1"/>
          </p:nvPr>
        </p:nvSpPr>
        <p:spPr/>
        <p:txBody>
          <a:bodyPr/>
          <a:lstStyle/>
          <a:p>
            <a:r>
              <a:rPr kumimoji="1" lang="ja-JP" altLang="en-US" sz="1200" dirty="0"/>
              <a:t>おさらい。</a:t>
            </a:r>
            <a:endParaRPr kumimoji="1" lang="en-US" altLang="ja-JP" sz="1200" dirty="0"/>
          </a:p>
          <a:p>
            <a:endParaRPr kumimoji="1" lang="en-US" altLang="ja-JP" sz="1200" dirty="0"/>
          </a:p>
          <a:p>
            <a:r>
              <a:rPr kumimoji="1" lang="ja-JP" altLang="en-US" sz="1200" dirty="0"/>
              <a:t>換算表を見ると、起こりやすさが３、付け込みやすさが３なので、被害発生可能性は３</a:t>
            </a:r>
            <a:endParaRPr kumimoji="1" lang="en-US" altLang="ja-JP" sz="1200" dirty="0"/>
          </a:p>
          <a:p>
            <a:endParaRPr kumimoji="1" lang="en-US" altLang="ja-JP" sz="1200" dirty="0"/>
          </a:p>
          <a:p>
            <a:r>
              <a:rPr kumimoji="1" lang="ja-JP" altLang="en-US" sz="1200" dirty="0"/>
              <a:t>重要度と被害発生可能性がわかったので、＜次のページ＞</a:t>
            </a:r>
            <a:endParaRPr kumimoji="1" lang="en-US" altLang="ja-JP" sz="1200" dirty="0"/>
          </a:p>
          <a:p>
            <a:endParaRPr lang="ja-JP"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p>
          <a:p>
            <a:endParaRPr lang="en-US" altLang="ja-JP" sz="1200" dirty="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F05FDCC8-E997-17E6-F1DB-45D905874008}"/>
              </a:ext>
            </a:extLst>
          </p:cNvPr>
          <p:cNvSpPr>
            <a:spLocks noGrp="1"/>
          </p:cNvSpPr>
          <p:nvPr>
            <p:ph type="sldNum" sz="quarter" idx="5"/>
          </p:nvPr>
        </p:nvSpPr>
        <p:spPr/>
        <p:txBody>
          <a:bodyPr/>
          <a:lstStyle/>
          <a:p>
            <a:fld id="{7D95702B-A176-47F2-94B3-59C819DD5A0E}" type="slidenum">
              <a:rPr kumimoji="1" lang="ja-JP" altLang="en-US" smtClean="0"/>
              <a:t>237</a:t>
            </a:fld>
            <a:endParaRPr kumimoji="1" lang="ja-JP" altLang="en-US"/>
          </a:p>
        </p:txBody>
      </p:sp>
    </p:spTree>
    <p:extLst>
      <p:ext uri="{BB962C8B-B14F-4D97-AF65-F5344CB8AC3E}">
        <p14:creationId xmlns:p14="http://schemas.microsoft.com/office/powerpoint/2010/main" val="362357168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AE865-6F7C-71DC-8885-ECD68FE8DB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5377DB-3CFA-543A-F1B3-4A70683B28F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0595DF7-46DB-0BDA-BB19-00F9CCF12DA1}"/>
              </a:ext>
            </a:extLst>
          </p:cNvPr>
          <p:cNvSpPr>
            <a:spLocks noGrp="1"/>
          </p:cNvSpPr>
          <p:nvPr>
            <p:ph type="body" idx="1"/>
          </p:nvPr>
        </p:nvSpPr>
        <p:spPr/>
        <p:txBody>
          <a:bodyPr/>
          <a:lstStyle/>
          <a:p>
            <a:r>
              <a:rPr kumimoji="1" lang="ja-JP" altLang="en-US"/>
              <a:t>おさらい</a:t>
            </a:r>
            <a:endParaRPr kumimoji="1" lang="en-US" altLang="ja-JP"/>
          </a:p>
          <a:p>
            <a:endParaRPr kumimoji="1" lang="en-US" altLang="ja-JP" sz="1200">
              <a:solidFill>
                <a:srgbClr val="333333"/>
              </a:solidFill>
              <a:latin typeface="+mn-ea"/>
            </a:endParaRPr>
          </a:p>
          <a:p>
            <a:endParaRPr kumimoji="1" lang="en-US" altLang="ja-JP" sz="1200">
              <a:solidFill>
                <a:srgbClr val="333333"/>
              </a:solidFill>
              <a:latin typeface="+mn-ea"/>
            </a:endParaRPr>
          </a:p>
          <a:p>
            <a:r>
              <a:rPr kumimoji="1" lang="ja-JP" altLang="en-US" sz="1200">
                <a:solidFill>
                  <a:srgbClr val="333333"/>
                </a:solidFill>
                <a:latin typeface="+mn-ea"/>
              </a:rPr>
              <a:t>重要度が３で、被害発生可能性は３と出たので、リスクレベルは９</a:t>
            </a:r>
            <a:endParaRPr kumimoji="1"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ここまででたら、次は対策の選択肢を決める。</a:t>
            </a:r>
            <a:endParaRPr lang="en-US" altLang="ja-JP" sz="1200">
              <a:solidFill>
                <a:srgbClr val="333333"/>
              </a:solidFill>
              <a:latin typeface="+mn-ea"/>
            </a:endParaRPr>
          </a:p>
          <a:p>
            <a:r>
              <a:rPr lang="ja-JP" altLang="en-US" sz="1200">
                <a:solidFill>
                  <a:srgbClr val="333333"/>
                </a:solidFill>
                <a:latin typeface="+mn-ea"/>
              </a:rPr>
              <a:t>＜次のページ＞</a:t>
            </a:r>
            <a:endParaRPr lang="en-US" altLang="ja-JP" sz="1200">
              <a:solidFill>
                <a:srgbClr val="333333"/>
              </a:solidFill>
              <a:latin typeface="+mn-ea"/>
            </a:endParaRPr>
          </a:p>
          <a:p>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807176A4-A18A-53E9-F2B2-C17B83B8E2F0}"/>
              </a:ext>
            </a:extLst>
          </p:cNvPr>
          <p:cNvSpPr>
            <a:spLocks noGrp="1"/>
          </p:cNvSpPr>
          <p:nvPr>
            <p:ph type="sldNum" sz="quarter" idx="5"/>
          </p:nvPr>
        </p:nvSpPr>
        <p:spPr/>
        <p:txBody>
          <a:bodyPr/>
          <a:lstStyle/>
          <a:p>
            <a:fld id="{7D95702B-A176-47F2-94B3-59C819DD5A0E}" type="slidenum">
              <a:rPr kumimoji="1" lang="ja-JP" altLang="en-US" smtClean="0"/>
              <a:t>238</a:t>
            </a:fld>
            <a:endParaRPr kumimoji="1" lang="ja-JP" altLang="en-US"/>
          </a:p>
        </p:txBody>
      </p:sp>
    </p:spTree>
    <p:extLst>
      <p:ext uri="{BB962C8B-B14F-4D97-AF65-F5344CB8AC3E}">
        <p14:creationId xmlns:p14="http://schemas.microsoft.com/office/powerpoint/2010/main" val="29280371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23A66-3DCC-731E-97BD-491BF767FA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47B1E4-5FE3-8BAB-85DA-46153709648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9FE9D21-2EF5-F93D-2FD6-4B52E0B46CEC}"/>
              </a:ext>
            </a:extLst>
          </p:cNvPr>
          <p:cNvSpPr>
            <a:spLocks noGrp="1"/>
          </p:cNvSpPr>
          <p:nvPr>
            <p:ph type="body" idx="1"/>
          </p:nvPr>
        </p:nvSpPr>
        <p:spPr/>
        <p:txBody>
          <a:bodyPr/>
          <a:lstStyle/>
          <a:p>
            <a:r>
              <a:rPr kumimoji="1" lang="ja-JP" altLang="en-US" dirty="0"/>
              <a:t>おさらい</a:t>
            </a:r>
            <a:endParaRPr kumimoji="1" lang="en-US" altLang="ja-JP" dirty="0"/>
          </a:p>
          <a:p>
            <a:endParaRPr kumimoji="1" lang="en-US" altLang="ja-JP" sz="1200" dirty="0">
              <a:solidFill>
                <a:srgbClr val="333333"/>
              </a:solidFill>
              <a:latin typeface="+mn-ea"/>
            </a:endParaRPr>
          </a:p>
          <a:p>
            <a:r>
              <a:rPr kumimoji="1" lang="ja-JP" altLang="en-US" sz="1200" dirty="0">
                <a:solidFill>
                  <a:srgbClr val="333333"/>
                </a:solidFill>
                <a:latin typeface="+mn-ea"/>
              </a:rPr>
              <a:t>リスクレベル９の場合、保有という選択肢はありません。</a:t>
            </a:r>
            <a:endParaRPr kumimoji="1" lang="en-US" altLang="ja-JP" sz="1200" dirty="0">
              <a:solidFill>
                <a:srgbClr val="333333"/>
              </a:solidFill>
              <a:latin typeface="+mn-ea"/>
            </a:endParaRPr>
          </a:p>
          <a:p>
            <a:r>
              <a:rPr kumimoji="1" lang="ja-JP" altLang="en-US" sz="1200" dirty="0">
                <a:solidFill>
                  <a:srgbClr val="333333"/>
                </a:solidFill>
                <a:latin typeface="+mn-ea"/>
              </a:rPr>
              <a:t>本来は回避を選択したいけど、実際に回避の場合は</a:t>
            </a:r>
            <a:r>
              <a:rPr kumimoji="1" lang="en-US" altLang="ja-JP" sz="1200" dirty="0">
                <a:solidFill>
                  <a:srgbClr val="333333"/>
                </a:solidFill>
                <a:latin typeface="+mn-ea"/>
              </a:rPr>
              <a:t>Web</a:t>
            </a:r>
            <a:r>
              <a:rPr kumimoji="1" lang="ja-JP" altLang="en-US" sz="1200" dirty="0">
                <a:solidFill>
                  <a:srgbClr val="333333"/>
                </a:solidFill>
                <a:latin typeface="+mn-ea"/>
              </a:rPr>
              <a:t>サーバを利用しない。となり、本末転倒。</a:t>
            </a:r>
            <a:endParaRPr kumimoji="1" lang="en-US" altLang="ja-JP" sz="1200" dirty="0">
              <a:solidFill>
                <a:srgbClr val="333333"/>
              </a:solidFill>
              <a:latin typeface="+mn-ea"/>
            </a:endParaRPr>
          </a:p>
          <a:p>
            <a:r>
              <a:rPr kumimoji="1" lang="ja-JP" altLang="en-US" sz="1200" dirty="0">
                <a:solidFill>
                  <a:srgbClr val="333333"/>
                </a:solidFill>
                <a:latin typeface="+mn-ea"/>
              </a:rPr>
              <a:t>この場合は移転という選択肢もあり。たとえば、セキュリティ対応されているクラウド環境への移行。</a:t>
            </a:r>
            <a:endParaRPr kumimoji="1" lang="en-US" altLang="ja-JP" sz="1200" dirty="0">
              <a:solidFill>
                <a:srgbClr val="333333"/>
              </a:solidFill>
              <a:latin typeface="+mn-ea"/>
            </a:endParaRPr>
          </a:p>
          <a:p>
            <a:endParaRPr kumimoji="1" lang="en-US" altLang="ja-JP" sz="1200" dirty="0">
              <a:solidFill>
                <a:srgbClr val="333333"/>
              </a:solidFill>
              <a:latin typeface="+mn-ea"/>
            </a:endParaRPr>
          </a:p>
          <a:p>
            <a:r>
              <a:rPr kumimoji="1" lang="ja-JP" altLang="en-US" sz="1200" dirty="0">
                <a:solidFill>
                  <a:srgbClr val="333333"/>
                </a:solidFill>
                <a:latin typeface="+mn-ea"/>
              </a:rPr>
              <a:t>都合よくあればいいけど、ないことを前提とするならば、低減するのがベスト。</a:t>
            </a:r>
            <a:endParaRPr kumimoji="1" lang="en-US" altLang="ja-JP" sz="1200" dirty="0">
              <a:solidFill>
                <a:srgbClr val="333333"/>
              </a:solidFill>
              <a:latin typeface="+mn-ea"/>
            </a:endParaRPr>
          </a:p>
          <a:p>
            <a:endParaRPr kumimoji="1" lang="en-US" altLang="ja-JP" sz="1200" dirty="0">
              <a:solidFill>
                <a:srgbClr val="333333"/>
              </a:solidFill>
              <a:latin typeface="+mn-ea"/>
            </a:endParaRPr>
          </a:p>
          <a:p>
            <a:r>
              <a:rPr kumimoji="1" lang="ja-JP" altLang="en-US" sz="1200" dirty="0">
                <a:solidFill>
                  <a:srgbClr val="333333"/>
                </a:solidFill>
                <a:latin typeface="+mn-ea"/>
              </a:rPr>
              <a:t>＜次のページ＞</a:t>
            </a:r>
            <a:endParaRPr kumimoji="1" lang="en-US" altLang="ja-JP" sz="1200" dirty="0">
              <a:solidFill>
                <a:srgbClr val="333333"/>
              </a:solidFill>
              <a:latin typeface="+mn-ea"/>
            </a:endParaRPr>
          </a:p>
          <a:p>
            <a:endParaRPr kumimoji="1" lang="en-US" altLang="ja-JP" sz="1200" dirty="0">
              <a:solidFill>
                <a:srgbClr val="333333"/>
              </a:solidFill>
              <a:latin typeface="+mn-ea"/>
            </a:endParaRPr>
          </a:p>
          <a:p>
            <a:endParaRPr kumimoji="1" lang="en-US" altLang="ja-JP" sz="1200" dirty="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5439A7FF-AF59-3AB3-E25A-257962D9177A}"/>
              </a:ext>
            </a:extLst>
          </p:cNvPr>
          <p:cNvSpPr>
            <a:spLocks noGrp="1"/>
          </p:cNvSpPr>
          <p:nvPr>
            <p:ph type="sldNum" sz="quarter" idx="5"/>
          </p:nvPr>
        </p:nvSpPr>
        <p:spPr/>
        <p:txBody>
          <a:bodyPr/>
          <a:lstStyle/>
          <a:p>
            <a:fld id="{7D95702B-A176-47F2-94B3-59C819DD5A0E}" type="slidenum">
              <a:rPr kumimoji="1" lang="ja-JP" altLang="en-US" smtClean="0"/>
              <a:t>239</a:t>
            </a:fld>
            <a:endParaRPr kumimoji="1" lang="ja-JP" altLang="en-US"/>
          </a:p>
        </p:txBody>
      </p:sp>
    </p:spTree>
    <p:extLst>
      <p:ext uri="{BB962C8B-B14F-4D97-AF65-F5344CB8AC3E}">
        <p14:creationId xmlns:p14="http://schemas.microsoft.com/office/powerpoint/2010/main" val="3890368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14:15</a:t>
            </a:r>
          </a:p>
          <a:p>
            <a:r>
              <a:rPr kumimoji="1" lang="ja-JP" altLang="en-US" dirty="0"/>
              <a:t>累積時間：</a:t>
            </a:r>
            <a:r>
              <a:rPr kumimoji="1" lang="en-US" altLang="ja-JP" dirty="0"/>
              <a:t>01:15</a:t>
            </a:r>
          </a:p>
          <a:p>
            <a:endParaRPr kumimoji="1" lang="en-US" altLang="ja-JP" dirty="0"/>
          </a:p>
          <a:p>
            <a:endParaRPr kumimoji="1" lang="en-US" altLang="ja-JP" dirty="0"/>
          </a:p>
          <a:p>
            <a:r>
              <a:rPr kumimoji="1" lang="ja-JP" altLang="en-US" dirty="0"/>
              <a:t>表の見方の説明してから</a:t>
            </a:r>
            <a:endParaRPr kumimoji="1" lang="en-US" altLang="ja-JP" dirty="0"/>
          </a:p>
          <a:p>
            <a:endParaRPr kumimoji="1" lang="en-US" altLang="ja-JP" dirty="0"/>
          </a:p>
          <a:p>
            <a:r>
              <a:rPr kumimoji="1" lang="ja-JP" altLang="en-US" dirty="0"/>
              <a:t>マルウェア感染（ランサムもマルウェアの一種）</a:t>
            </a:r>
          </a:p>
          <a:p>
            <a:r>
              <a:rPr kumimoji="1" lang="ja-JP" altLang="en-US" dirty="0"/>
              <a:t>・添付ファイル付きのメールを受信し開封　⇒　標的型メール</a:t>
            </a:r>
            <a:endParaRPr kumimoji="1" lang="en-US" altLang="ja-JP" dirty="0"/>
          </a:p>
          <a:p>
            <a:r>
              <a:rPr kumimoji="1" lang="ja-JP" altLang="en-US" dirty="0"/>
              <a:t>　悪質なケースでは、メール送信後電話をかけてきて、メールを強制的に開封させる。という手口もある。</a:t>
            </a:r>
            <a:endParaRPr kumimoji="1" lang="en-US" altLang="ja-JP" dirty="0"/>
          </a:p>
          <a:p>
            <a:r>
              <a:rPr kumimoji="1" lang="ja-JP" altLang="en-US" dirty="0"/>
              <a:t>・悪意のあるサイトを閲覧し、ソフトをダウンロード　⇒　ドライブバイダウンロード</a:t>
            </a:r>
            <a:endParaRPr kumimoji="1" lang="en-US" altLang="ja-JP" dirty="0"/>
          </a:p>
          <a:p>
            <a:r>
              <a:rPr kumimoji="1" lang="ja-JP" altLang="en-US" dirty="0"/>
              <a:t>　最近はメールやインスタントメッセージに</a:t>
            </a:r>
            <a:r>
              <a:rPr kumimoji="1" lang="en-US" altLang="ja-JP" dirty="0"/>
              <a:t>URL</a:t>
            </a:r>
            <a:r>
              <a:rPr kumimoji="1" lang="ja-JP" altLang="en-US" dirty="0"/>
              <a:t>が張り付いていることが多い。サービス事業者になりすましたメールが多くみられる。</a:t>
            </a:r>
            <a:endParaRPr kumimoji="1" lang="en-US" altLang="ja-JP" dirty="0"/>
          </a:p>
          <a:p>
            <a:r>
              <a:rPr kumimoji="1" lang="ja-JP" altLang="en-US" dirty="0"/>
              <a:t>・</a:t>
            </a:r>
            <a:r>
              <a:rPr kumimoji="1" lang="en-US" altLang="ja-JP" dirty="0"/>
              <a:t>USB</a:t>
            </a:r>
            <a:r>
              <a:rPr kumimoji="1" lang="ja-JP" altLang="en-US" dirty="0"/>
              <a:t>メモリの接続　⇒　自動実行</a:t>
            </a:r>
            <a:endParaRPr kumimoji="1" lang="en-US" altLang="ja-JP" dirty="0"/>
          </a:p>
          <a:p>
            <a:endParaRPr kumimoji="1" lang="en-US" altLang="ja-JP" dirty="0"/>
          </a:p>
          <a:p>
            <a:r>
              <a:rPr kumimoji="1" lang="en-US" altLang="ja-JP" dirty="0"/>
              <a:t>※EPP</a:t>
            </a:r>
            <a:r>
              <a:rPr kumimoji="1" lang="ja-JP" altLang="en-US" dirty="0"/>
              <a:t>、</a:t>
            </a:r>
            <a:r>
              <a:rPr kumimoji="1" lang="en-US" altLang="ja-JP" dirty="0"/>
              <a:t>EDR</a:t>
            </a:r>
            <a:r>
              <a:rPr kumimoji="1" lang="ja-JP" altLang="en-US" dirty="0"/>
              <a:t>、</a:t>
            </a:r>
            <a:r>
              <a:rPr kumimoji="1" lang="en-US" altLang="ja-JP" dirty="0"/>
              <a:t>UTM</a:t>
            </a:r>
            <a:r>
              <a:rPr kumimoji="1" lang="ja-JP" altLang="en-US" dirty="0"/>
              <a:t>は最初に</a:t>
            </a:r>
            <a:r>
              <a:rPr kumimoji="1" lang="en-US" altLang="ja-JP" dirty="0"/>
              <a:t>3</a:t>
            </a:r>
            <a:r>
              <a:rPr kumimoji="1" lang="ja-JP" altLang="en-US" dirty="0"/>
              <a:t>つ列挙し、</a:t>
            </a:r>
            <a:r>
              <a:rPr kumimoji="1" lang="en-US" altLang="ja-JP" dirty="0"/>
              <a:t>P28</a:t>
            </a:r>
            <a:r>
              <a:rPr kumimoji="1" lang="ja-JP" altLang="en-US" dirty="0"/>
              <a:t>を表示し、詳細を説明する。</a:t>
            </a:r>
            <a:endParaRPr kumimoji="1" lang="en-US" altLang="ja-JP" dirty="0"/>
          </a:p>
          <a:p>
            <a:r>
              <a:rPr kumimoji="1" lang="ja-JP" altLang="en-US" dirty="0"/>
              <a:t>これ以外の技術的な対応については、別日のセミナーで紹介します。</a:t>
            </a:r>
            <a:endParaRPr kumimoji="1" lang="en-US" altLang="ja-JP" dirty="0"/>
          </a:p>
          <a:p>
            <a:endParaRPr kumimoji="1" lang="en-US" altLang="ja-JP" dirty="0"/>
          </a:p>
          <a:p>
            <a:r>
              <a:rPr kumimoji="1" lang="ja-JP" altLang="en-US" dirty="0"/>
              <a:t>・</a:t>
            </a:r>
            <a:r>
              <a:rPr kumimoji="1" lang="en-US" altLang="ja-JP" dirty="0"/>
              <a:t>USB</a:t>
            </a:r>
            <a:r>
              <a:rPr kumimoji="1" lang="ja-JP" altLang="en-US" dirty="0"/>
              <a:t>の制限、自動実行の禁止</a:t>
            </a:r>
            <a:endParaRPr kumimoji="1" lang="en-US" altLang="ja-JP" dirty="0"/>
          </a:p>
          <a:p>
            <a:r>
              <a:rPr kumimoji="1" lang="ja-JP" altLang="en-US" dirty="0"/>
              <a:t>　そもそも会社として</a:t>
            </a:r>
            <a:r>
              <a:rPr kumimoji="1" lang="en-US" altLang="ja-JP" dirty="0"/>
              <a:t>USB</a:t>
            </a:r>
            <a:r>
              <a:rPr kumimoji="1" lang="ja-JP" altLang="en-US" dirty="0"/>
              <a:t>の利用をどうするか、運用をどうするか。を決める必要がある。</a:t>
            </a:r>
            <a:endParaRPr kumimoji="1" lang="en-US" altLang="ja-JP" dirty="0"/>
          </a:p>
          <a:p>
            <a:r>
              <a:rPr kumimoji="1" lang="ja-JP" altLang="en-US" dirty="0"/>
              <a:t>　システム（</a:t>
            </a:r>
            <a:r>
              <a:rPr kumimoji="1" lang="en-US" altLang="ja-JP" dirty="0"/>
              <a:t>AD</a:t>
            </a:r>
            <a:r>
              <a:rPr kumimoji="1" lang="ja-JP" altLang="en-US" dirty="0"/>
              <a:t>の</a:t>
            </a:r>
            <a:r>
              <a:rPr kumimoji="1" lang="en-US" altLang="ja-JP" dirty="0"/>
              <a:t>GPO</a:t>
            </a:r>
            <a:r>
              <a:rPr kumimoji="1" lang="ja-JP" altLang="en-US" dirty="0"/>
              <a:t>など）で実施することも可能</a:t>
            </a:r>
            <a:endParaRPr kumimoji="1" lang="en-US" altLang="ja-JP" dirty="0"/>
          </a:p>
          <a:p>
            <a:r>
              <a:rPr kumimoji="1" lang="ja-JP" altLang="en-US" dirty="0"/>
              <a:t>　　</a:t>
            </a:r>
            <a:endParaRPr kumimoji="1" lang="en-US" altLang="ja-JP" dirty="0"/>
          </a:p>
          <a:p>
            <a:r>
              <a:rPr kumimoji="1" lang="ja-JP" altLang="en-US" dirty="0"/>
              <a:t>不正アクセス</a:t>
            </a:r>
            <a:endParaRPr kumimoji="1" lang="en-US" altLang="ja-JP" dirty="0"/>
          </a:p>
          <a:p>
            <a:r>
              <a:rPr kumimoji="1" lang="ja-JP" altLang="en-US" dirty="0"/>
              <a:t>・</a:t>
            </a:r>
            <a:r>
              <a:rPr kumimoji="1" lang="en-US" altLang="ja-JP" dirty="0"/>
              <a:t>VPN</a:t>
            </a:r>
            <a:r>
              <a:rPr kumimoji="1" lang="ja-JP" altLang="en-US" dirty="0"/>
              <a:t>機器の脆弱性</a:t>
            </a:r>
            <a:endParaRPr kumimoji="1" lang="en-US" altLang="ja-JP" dirty="0"/>
          </a:p>
          <a:p>
            <a:r>
              <a:rPr kumimoji="1" lang="ja-JP" altLang="en-US" dirty="0"/>
              <a:t>　最近多いのがこの</a:t>
            </a:r>
            <a:r>
              <a:rPr kumimoji="1" lang="en-US" altLang="ja-JP" dirty="0"/>
              <a:t>VPN</a:t>
            </a:r>
            <a:r>
              <a:rPr kumimoji="1" lang="ja-JP" altLang="en-US" dirty="0"/>
              <a:t>機器の脆弱性をついた攻撃手口。</a:t>
            </a:r>
            <a:endParaRPr kumimoji="1" lang="en-US" altLang="ja-JP" dirty="0"/>
          </a:p>
          <a:p>
            <a:r>
              <a:rPr kumimoji="1" lang="ja-JP" altLang="en-US" dirty="0"/>
              <a:t>　ここからランサム被害につながるケースが多い。</a:t>
            </a:r>
            <a:endParaRPr kumimoji="1" lang="en-US" altLang="ja-JP" dirty="0"/>
          </a:p>
          <a:p>
            <a:r>
              <a:rPr kumimoji="1" lang="ja-JP" altLang="en-US" dirty="0"/>
              <a:t>・マスワードの使いまわし</a:t>
            </a:r>
            <a:endParaRPr kumimoji="1" lang="en-US" altLang="ja-JP" dirty="0"/>
          </a:p>
          <a:p>
            <a:r>
              <a:rPr kumimoji="1" lang="ja-JP" altLang="en-US" dirty="0"/>
              <a:t>　なにかで漏えいしたとき、ダークウェブに出回ります。それを使って不正アクセスされてしまう。</a:t>
            </a:r>
            <a:endParaRPr kumimoji="1" lang="en-US" altLang="ja-JP" dirty="0"/>
          </a:p>
          <a:p>
            <a:r>
              <a:rPr kumimoji="1" lang="ja-JP" altLang="en-US" dirty="0"/>
              <a:t>・強度の弱いパスワード設定　⇒　ブルートフォース攻撃に弱い</a:t>
            </a:r>
            <a:endParaRPr kumimoji="1" lang="en-US" altLang="ja-JP" dirty="0"/>
          </a:p>
          <a:p>
            <a:r>
              <a:rPr kumimoji="1" lang="ja-JP" altLang="en-US" dirty="0"/>
              <a:t>　参考までに解析に必要な時間　</a:t>
            </a:r>
            <a:endParaRPr kumimoji="1" lang="en-US" altLang="ja-JP" dirty="0"/>
          </a:p>
          <a:p>
            <a:r>
              <a:rPr kumimoji="1" lang="ja-JP" altLang="en-US" dirty="0"/>
              <a:t>　</a:t>
            </a:r>
            <a:r>
              <a:rPr kumimoji="1" lang="en-US" altLang="ja-JP" dirty="0"/>
              <a:t>8</a:t>
            </a:r>
            <a:r>
              <a:rPr kumimoji="1" lang="ja-JP" altLang="en-US" dirty="0"/>
              <a:t>桁のパスワード</a:t>
            </a:r>
            <a:endParaRPr kumimoji="1" lang="en-US" altLang="ja-JP" dirty="0"/>
          </a:p>
          <a:p>
            <a:r>
              <a:rPr kumimoji="1" lang="ja-JP" altLang="en-US" dirty="0"/>
              <a:t>　小文字＋大文字：</a:t>
            </a:r>
            <a:r>
              <a:rPr kumimoji="1" lang="en-US" altLang="ja-JP" dirty="0"/>
              <a:t>22</a:t>
            </a:r>
            <a:r>
              <a:rPr kumimoji="1" lang="ja-JP" altLang="en-US" dirty="0"/>
              <a:t>分</a:t>
            </a:r>
            <a:endParaRPr kumimoji="1" lang="en-US" altLang="ja-JP" dirty="0"/>
          </a:p>
          <a:p>
            <a:r>
              <a:rPr kumimoji="1" lang="ja-JP" altLang="en-US" dirty="0"/>
              <a:t>　小＋大＋数＋記：</a:t>
            </a:r>
            <a:r>
              <a:rPr kumimoji="1" lang="en-US" altLang="ja-JP" dirty="0"/>
              <a:t>8</a:t>
            </a:r>
            <a:r>
              <a:rPr kumimoji="1" lang="ja-JP" altLang="en-US" dirty="0"/>
              <a:t>時間</a:t>
            </a:r>
            <a:endParaRPr kumimoji="1" lang="en-US" altLang="ja-JP" dirty="0"/>
          </a:p>
          <a:p>
            <a:r>
              <a:rPr kumimoji="1" lang="ja-JP" altLang="en-US" dirty="0"/>
              <a:t>　</a:t>
            </a:r>
            <a:r>
              <a:rPr kumimoji="1" lang="en-US" altLang="ja-JP" dirty="0"/>
              <a:t>10</a:t>
            </a:r>
            <a:r>
              <a:rPr kumimoji="1" lang="ja-JP" altLang="en-US" dirty="0"/>
              <a:t>桁</a:t>
            </a:r>
            <a:endParaRPr kumimoji="1" lang="en-US" altLang="ja-JP" dirty="0"/>
          </a:p>
          <a:p>
            <a:r>
              <a:rPr kumimoji="1" lang="ja-JP" altLang="en-US" dirty="0"/>
              <a:t>　小文字＋大文字：</a:t>
            </a:r>
            <a:r>
              <a:rPr kumimoji="1" lang="en-US" altLang="ja-JP" dirty="0"/>
              <a:t>1</a:t>
            </a:r>
            <a:r>
              <a:rPr kumimoji="1" lang="ja-JP" altLang="en-US" dirty="0"/>
              <a:t>か月</a:t>
            </a:r>
            <a:endParaRPr kumimoji="1" lang="en-US" altLang="ja-JP" dirty="0"/>
          </a:p>
          <a:p>
            <a:r>
              <a:rPr kumimoji="1" lang="ja-JP" altLang="en-US" dirty="0"/>
              <a:t>　小＋大＋数＋記：</a:t>
            </a:r>
            <a:r>
              <a:rPr kumimoji="1" lang="en-US" altLang="ja-JP" dirty="0"/>
              <a:t>5</a:t>
            </a:r>
            <a:r>
              <a:rPr kumimoji="1" lang="ja-JP" altLang="en-US" dirty="0"/>
              <a:t>年</a:t>
            </a:r>
            <a:endParaRPr kumimoji="1" lang="en-US" altLang="ja-JP" dirty="0"/>
          </a:p>
          <a:p>
            <a:r>
              <a:rPr kumimoji="1" lang="ja-JP" altLang="en-US" dirty="0"/>
              <a:t>　</a:t>
            </a:r>
            <a:endParaRPr kumimoji="1" lang="en-US" altLang="ja-JP" dirty="0"/>
          </a:p>
          <a:p>
            <a:r>
              <a:rPr kumimoji="1" lang="ja-JP" altLang="en-US" dirty="0"/>
              <a:t>・</a:t>
            </a:r>
            <a:r>
              <a:rPr kumimoji="1" lang="en-US" altLang="ja-JP" dirty="0"/>
              <a:t>VPN</a:t>
            </a:r>
            <a:r>
              <a:rPr kumimoji="1" lang="ja-JP" altLang="en-US" dirty="0"/>
              <a:t>機器の脆弱性</a:t>
            </a:r>
            <a:endParaRPr kumimoji="1" lang="en-US" altLang="ja-JP" dirty="0"/>
          </a:p>
          <a:p>
            <a:r>
              <a:rPr kumimoji="1" lang="ja-JP" altLang="en-US" dirty="0"/>
              <a:t>　毎日</a:t>
            </a:r>
            <a:r>
              <a:rPr kumimoji="1" lang="en-US" altLang="ja-JP" dirty="0"/>
              <a:t>or</a:t>
            </a:r>
            <a:r>
              <a:rPr kumimoji="1" lang="ja-JP" altLang="en-US" dirty="0"/>
              <a:t>週一で脆弱性情報を確認する。</a:t>
            </a:r>
            <a:endParaRPr kumimoji="1" lang="en-US" altLang="ja-JP" dirty="0"/>
          </a:p>
          <a:p>
            <a:r>
              <a:rPr kumimoji="1" lang="ja-JP" altLang="en-US" dirty="0"/>
              <a:t>　</a:t>
            </a:r>
            <a:r>
              <a:rPr kumimoji="1" lang="en-US" altLang="ja-JP" dirty="0"/>
              <a:t>JVN</a:t>
            </a:r>
            <a:r>
              <a:rPr kumimoji="1" lang="ja-JP" altLang="en-US" dirty="0"/>
              <a:t>（</a:t>
            </a:r>
            <a:r>
              <a:rPr lang="en-US" altLang="ja-JP" b="0" i="0" dirty="0">
                <a:solidFill>
                  <a:srgbClr val="333333"/>
                </a:solidFill>
                <a:effectLst/>
                <a:latin typeface="Meiryo" panose="020B0604030504040204" pitchFamily="50" charset="-128"/>
                <a:ea typeface="Meiryo" panose="020B0604030504040204" pitchFamily="50" charset="-128"/>
              </a:rPr>
              <a:t>Japan Vulnerability Notes</a:t>
            </a:r>
            <a:r>
              <a:rPr kumimoji="1" lang="ja-JP" altLang="en-US" b="0" i="0" dirty="0">
                <a:solidFill>
                  <a:srgbClr val="333333"/>
                </a:solidFill>
                <a:effectLst/>
                <a:latin typeface="Meiryo" panose="020B0604030504040204" pitchFamily="50" charset="-128"/>
                <a:ea typeface="Meiryo" panose="020B0604030504040204" pitchFamily="50" charset="-128"/>
              </a:rPr>
              <a:t>）の略で、</a:t>
            </a:r>
            <a:r>
              <a:rPr lang="ja-JP" altLang="en-US" b="0" i="0" dirty="0">
                <a:solidFill>
                  <a:srgbClr val="333333"/>
                </a:solidFill>
                <a:effectLst/>
                <a:latin typeface="Meiryo" panose="020B0604030504040204" pitchFamily="50" charset="-128"/>
                <a:ea typeface="Meiryo" panose="020B0604030504040204" pitchFamily="50" charset="-128"/>
              </a:rPr>
              <a:t>日本で使用されているソフトウェアなどの脆弱性関連情報とその対策情報を提供する、脆弱性対策情報ポータルサイト</a:t>
            </a:r>
            <a:endParaRPr kumimoji="1" lang="en-US" altLang="ja-JP" dirty="0"/>
          </a:p>
          <a:p>
            <a:r>
              <a:rPr kumimoji="1" lang="ja-JP" altLang="en-US" dirty="0"/>
              <a:t>　</a:t>
            </a:r>
            <a:r>
              <a:rPr kumimoji="1" lang="en-US" altLang="ja-JP" dirty="0"/>
              <a:t>JVN </a:t>
            </a:r>
            <a:r>
              <a:rPr kumimoji="1" lang="en-US" altLang="ja-JP" dirty="0" err="1"/>
              <a:t>iPedia</a:t>
            </a:r>
            <a:r>
              <a:rPr kumimoji="1" lang="en-US" altLang="ja-JP" dirty="0"/>
              <a:t> </a:t>
            </a:r>
            <a:r>
              <a:rPr kumimoji="1" lang="ja-JP" altLang="en-US" dirty="0"/>
              <a:t>脆弱性対策情報データベース</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　　</a:t>
            </a:r>
            <a:r>
              <a:rPr kumimoji="1" lang="en-US" altLang="ja-JP" b="0" dirty="0"/>
              <a:t>CVSS</a:t>
            </a:r>
            <a:r>
              <a:rPr kumimoji="1" lang="ja-JP" altLang="en-US" b="0" dirty="0"/>
              <a:t>（</a:t>
            </a:r>
            <a:r>
              <a:rPr lang="en-US" altLang="ja-JP" b="0" i="0" dirty="0">
                <a:solidFill>
                  <a:srgbClr val="00400D"/>
                </a:solidFill>
                <a:effectLst/>
                <a:latin typeface="FiraSans"/>
              </a:rPr>
              <a:t>Common Vulnerability Scoring System</a:t>
            </a:r>
            <a:r>
              <a:rPr lang="ja-JP" altLang="en-US" b="0" i="0" dirty="0">
                <a:solidFill>
                  <a:srgbClr val="00400D"/>
                </a:solidFill>
                <a:effectLst/>
                <a:latin typeface="FiraSans"/>
              </a:rPr>
              <a:t>）</a:t>
            </a:r>
            <a:r>
              <a:rPr kumimoji="1" lang="ja-JP" altLang="en-US" dirty="0"/>
              <a:t>のスコア（重要度を点数にしたもの）を確認できる。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重要度は（緊急、重要、警告、注意、なし）の５段階評価</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　　</a:t>
            </a:r>
            <a:endParaRPr kumimoji="1" lang="en-US" altLang="ja-JP" dirty="0"/>
          </a:p>
          <a:p>
            <a:r>
              <a:rPr kumimoji="1" lang="ja-JP" altLang="en-US" dirty="0"/>
              <a:t>・パスワードの使いまわし</a:t>
            </a:r>
            <a:endParaRPr kumimoji="1" lang="en-US" altLang="ja-JP" dirty="0"/>
          </a:p>
          <a:p>
            <a:r>
              <a:rPr kumimoji="1" lang="ja-JP" altLang="en-US" dirty="0"/>
              <a:t>　サイト・サービスごとに異なるパスワードを利用するのが望ましい。</a:t>
            </a:r>
            <a:endParaRPr kumimoji="1" lang="en-US" altLang="ja-JP" dirty="0"/>
          </a:p>
          <a:p>
            <a:r>
              <a:rPr kumimoji="1" lang="ja-JP" altLang="en-US" dirty="0"/>
              <a:t>　ブラウザのパスワード管理機能やサービスの利用　⇒　ランサムウェアでブラウザのパスワード管理機能を解析するものが出ているので注意。</a:t>
            </a:r>
            <a:endParaRPr kumimoji="1" lang="en-US" altLang="ja-JP" dirty="0"/>
          </a:p>
          <a:p>
            <a:r>
              <a:rPr kumimoji="1" lang="ja-JP" altLang="en-US" dirty="0"/>
              <a:t>　別途パスワードの作り方解説</a:t>
            </a:r>
            <a:endParaRPr kumimoji="1" lang="en-US" altLang="ja-JP" dirty="0"/>
          </a:p>
          <a:p>
            <a:endParaRPr kumimoji="1" lang="en-US" altLang="ja-JP" dirty="0"/>
          </a:p>
          <a:p>
            <a:r>
              <a:rPr kumimoji="1" lang="ja-JP" altLang="en-US" dirty="0"/>
              <a:t>・強度の弱いパスワード設定</a:t>
            </a:r>
            <a:endParaRPr kumimoji="1" lang="en-US" altLang="ja-JP" dirty="0"/>
          </a:p>
          <a:p>
            <a:r>
              <a:rPr kumimoji="1" lang="ja-JP" altLang="en-US" dirty="0"/>
              <a:t>　記載内容は、内閣府サイバーセキュリティセンターが発行する「インターネットの安全・安心ハンドブック」より</a:t>
            </a:r>
            <a:endParaRPr kumimoji="1" lang="en-US" altLang="ja-JP" dirty="0"/>
          </a:p>
          <a:p>
            <a:r>
              <a:rPr kumimoji="1" lang="ja-JP" altLang="en-US" dirty="0"/>
              <a:t>　英大文字、小文字＋数字＋記号　の組み合わせ　</a:t>
            </a:r>
            <a:r>
              <a:rPr kumimoji="1" lang="en-US" altLang="ja-JP" dirty="0"/>
              <a:t>8</a:t>
            </a:r>
            <a:r>
              <a:rPr kumimoji="1" lang="ja-JP" altLang="en-US" dirty="0"/>
              <a:t>桁ではちょっと足りない。</a:t>
            </a:r>
            <a:endParaRPr kumimoji="1" lang="en-US" altLang="ja-JP" dirty="0"/>
          </a:p>
          <a:p>
            <a:endParaRPr kumimoji="1" lang="en-US" altLang="ja-JP" dirty="0"/>
          </a:p>
          <a:p>
            <a:r>
              <a:rPr kumimoji="1" lang="ja-JP" altLang="en-US" dirty="0"/>
              <a:t>・</a:t>
            </a:r>
            <a:r>
              <a:rPr kumimoji="1" lang="en-US" altLang="ja-JP" dirty="0"/>
              <a:t>MFA</a:t>
            </a:r>
            <a:r>
              <a:rPr kumimoji="1" lang="ja-JP" altLang="en-US" dirty="0"/>
              <a:t>の利用</a:t>
            </a:r>
            <a:endParaRPr kumimoji="1" lang="en-US" altLang="ja-JP" dirty="0"/>
          </a:p>
          <a:p>
            <a:r>
              <a:rPr kumimoji="1" lang="ja-JP" altLang="en-US" dirty="0"/>
              <a:t>　仮にパスワードが漏えいしたとしても、本人確認ができない限りログインさせない仕組みづくり</a:t>
            </a:r>
            <a:endParaRPr kumimoji="1" lang="en-US" altLang="ja-JP" dirty="0"/>
          </a:p>
          <a:p>
            <a:r>
              <a:rPr kumimoji="1" lang="ja-JP" altLang="en-US" dirty="0"/>
              <a:t>　</a:t>
            </a:r>
            <a:r>
              <a:rPr kumimoji="1" lang="en-US" altLang="ja-JP" dirty="0" err="1"/>
              <a:t>Yubikey</a:t>
            </a:r>
            <a:r>
              <a:rPr kumimoji="1" lang="ja-JP" altLang="en-US" dirty="0"/>
              <a:t>など</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24</a:t>
            </a:fld>
            <a:endParaRPr kumimoji="1" lang="ja-JP" altLang="en-US"/>
          </a:p>
        </p:txBody>
      </p:sp>
    </p:spTree>
    <p:extLst>
      <p:ext uri="{BB962C8B-B14F-4D97-AF65-F5344CB8AC3E}">
        <p14:creationId xmlns:p14="http://schemas.microsoft.com/office/powerpoint/2010/main" val="397561016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41144-C8AF-CA4E-F792-C8482B195C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7E039AD-17D4-F09D-A1C2-B4C85255AFC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74BFD8E-3A8A-E87E-CEB8-216924D0397C}"/>
              </a:ext>
            </a:extLst>
          </p:cNvPr>
          <p:cNvSpPr>
            <a:spLocks noGrp="1"/>
          </p:cNvSpPr>
          <p:nvPr>
            <p:ph type="body" idx="1"/>
          </p:nvPr>
        </p:nvSpPr>
        <p:spPr/>
        <p:txBody>
          <a:bodyPr/>
          <a:lstStyle/>
          <a:p>
            <a:r>
              <a:rPr kumimoji="1" lang="ja-JP" altLang="en-US"/>
              <a:t>目標：</a:t>
            </a:r>
            <a:r>
              <a:rPr kumimoji="1" lang="en-US" altLang="ja-JP"/>
              <a:t>14:55</a:t>
            </a:r>
          </a:p>
          <a:p>
            <a:r>
              <a:rPr kumimoji="1" lang="ja-JP" altLang="en-US"/>
              <a:t>累計：</a:t>
            </a:r>
            <a:r>
              <a:rPr kumimoji="1" lang="en-US" altLang="ja-JP"/>
              <a:t>1:55</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リスク対応は「低減」を選択。</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その対策例は＜表の読み上げ＞</a:t>
            </a:r>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対策基準の策定</a:t>
            </a:r>
            <a:endParaRPr lang="en-US" altLang="ja-JP" sz="1200">
              <a:solidFill>
                <a:srgbClr val="333333"/>
              </a:solidFill>
              <a:latin typeface="+mn-ea"/>
            </a:endParaRPr>
          </a:p>
          <a:p>
            <a:r>
              <a:rPr lang="ja-JP" altLang="en-US" sz="1200">
                <a:solidFill>
                  <a:srgbClr val="333333"/>
                </a:solidFill>
                <a:latin typeface="+mn-ea"/>
              </a:rPr>
              <a:t>　技術的対策の説明</a:t>
            </a:r>
            <a:endParaRPr lang="en-US" altLang="ja-JP" sz="1200">
              <a:solidFill>
                <a:srgbClr val="333333"/>
              </a:solidFill>
              <a:latin typeface="+mn-ea"/>
            </a:endParaRPr>
          </a:p>
          <a:p>
            <a:endParaRPr lang="en-US" altLang="ja-JP" sz="1200">
              <a:solidFill>
                <a:srgbClr val="333333"/>
              </a:solidFill>
              <a:latin typeface="+mn-ea"/>
            </a:endParaRPr>
          </a:p>
          <a:p>
            <a:endParaRPr lang="en-US" altLang="ja-JP" sz="1200">
              <a:solidFill>
                <a:srgbClr val="333333"/>
              </a:solidFill>
              <a:latin typeface="+mn-ea"/>
            </a:endParaRPr>
          </a:p>
          <a:p>
            <a:endParaRPr lang="en-US" altLang="ja-JP" sz="1200">
              <a:solidFill>
                <a:srgbClr val="333333"/>
              </a:solidFill>
              <a:latin typeface="+mn-ea"/>
            </a:endParaRPr>
          </a:p>
          <a:p>
            <a:endParaRPr lang="en-US" altLang="ja-JP" sz="1200">
              <a:solidFill>
                <a:srgbClr val="333333"/>
              </a:solidFill>
              <a:latin typeface="+mn-ea"/>
            </a:endParaRPr>
          </a:p>
          <a:p>
            <a:endParaRPr lang="en-US" altLang="ja-JP" sz="1200" b="0" i="0">
              <a:solidFill>
                <a:srgbClr val="333333"/>
              </a:solidFill>
              <a:effectLst/>
              <a:latin typeface="游ゴシック体"/>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a:solidFill>
                <a:schemeClr val="tx1"/>
              </a:solidFill>
            </a:endParaRPr>
          </a:p>
          <a:p>
            <a:pPr algn="l"/>
            <a:endParaRPr kumimoji="1" lang="en-US" altLang="ja-JP" sz="1200" b="0">
              <a:solidFill>
                <a:schemeClr val="tx1"/>
              </a:solidFill>
              <a:latin typeface="+mn-ea"/>
            </a:endParaRPr>
          </a:p>
          <a:p>
            <a:pPr algn="l"/>
            <a:endParaRPr kumimoji="1" lang="en-US" altLang="ja-JP" sz="1200" b="0">
              <a:solidFill>
                <a:schemeClr val="tx1"/>
              </a:solidFill>
              <a:latin typeface="+mn-ea"/>
            </a:endParaRPr>
          </a:p>
          <a:p>
            <a:pPr algn="l"/>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D71F0653-62C7-E24F-BF2B-83F6A31A6C03}"/>
              </a:ext>
            </a:extLst>
          </p:cNvPr>
          <p:cNvSpPr>
            <a:spLocks noGrp="1"/>
          </p:cNvSpPr>
          <p:nvPr>
            <p:ph type="sldNum" sz="quarter" idx="5"/>
          </p:nvPr>
        </p:nvSpPr>
        <p:spPr/>
        <p:txBody>
          <a:bodyPr/>
          <a:lstStyle/>
          <a:p>
            <a:fld id="{7D95702B-A176-47F2-94B3-59C819DD5A0E}" type="slidenum">
              <a:rPr kumimoji="1" lang="ja-JP" altLang="en-US" smtClean="0"/>
              <a:t>240</a:t>
            </a:fld>
            <a:endParaRPr kumimoji="1" lang="ja-JP" altLang="en-US"/>
          </a:p>
        </p:txBody>
      </p:sp>
    </p:spTree>
    <p:extLst>
      <p:ext uri="{BB962C8B-B14F-4D97-AF65-F5344CB8AC3E}">
        <p14:creationId xmlns:p14="http://schemas.microsoft.com/office/powerpoint/2010/main" val="93819093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EAAF0-61A9-F42C-5A66-E416B3CEE15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A029997-4657-AB8E-9E4F-93956B2085C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A3C667A-8FD4-1069-A1BB-3308E561FF4E}"/>
              </a:ext>
            </a:extLst>
          </p:cNvPr>
          <p:cNvSpPr>
            <a:spLocks noGrp="1"/>
          </p:cNvSpPr>
          <p:nvPr>
            <p:ph type="body" idx="1"/>
          </p:nvPr>
        </p:nvSpPr>
        <p:spPr/>
        <p:txBody>
          <a:bodyPr/>
          <a:lstStyle/>
          <a:p>
            <a:r>
              <a:rPr kumimoji="1" lang="ja-JP" altLang="en-US"/>
              <a:t>目標：</a:t>
            </a:r>
            <a:r>
              <a:rPr kumimoji="1" lang="en-US" altLang="ja-JP"/>
              <a:t>15:00</a:t>
            </a:r>
          </a:p>
          <a:p>
            <a:r>
              <a:rPr kumimoji="1" lang="ja-JP" altLang="en-US"/>
              <a:t>累計：</a:t>
            </a:r>
            <a:r>
              <a:rPr kumimoji="1" lang="en-US" altLang="ja-JP"/>
              <a:t>2:00</a:t>
            </a:r>
            <a:endParaRPr lang="en-US" altLang="ja-JP" sz="1200">
              <a:solidFill>
                <a:srgbClr val="333333"/>
              </a:solidFill>
              <a:latin typeface="+mn-ea"/>
            </a:endParaRPr>
          </a:p>
          <a:p>
            <a:endParaRPr lang="en-US" altLang="ja-JP" sz="1200">
              <a:solidFill>
                <a:srgbClr val="333333"/>
              </a:solidFill>
              <a:latin typeface="+mn-ea"/>
            </a:endParaRPr>
          </a:p>
          <a:p>
            <a:endParaRPr lang="en-US" altLang="ja-JP" sz="1200">
              <a:solidFill>
                <a:srgbClr val="333333"/>
              </a:solidFill>
              <a:latin typeface="+mn-ea"/>
            </a:endParaRPr>
          </a:p>
          <a:p>
            <a:endParaRPr lang="en-US" altLang="ja-JP" sz="1200">
              <a:solidFill>
                <a:srgbClr val="333333"/>
              </a:solidFill>
              <a:latin typeface="+mn-ea"/>
            </a:endParaRPr>
          </a:p>
          <a:p>
            <a:r>
              <a:rPr lang="ja-JP" altLang="en-US" sz="1200">
                <a:solidFill>
                  <a:srgbClr val="333333"/>
                </a:solidFill>
                <a:latin typeface="+mn-ea"/>
              </a:rPr>
              <a:t>残留リスクとは、「リスク対応後に残っているリスク」</a:t>
            </a:r>
            <a:r>
              <a:rPr lang="en-US" altLang="ja-JP" sz="800" baseline="30000">
                <a:solidFill>
                  <a:srgbClr val="333333"/>
                </a:solidFill>
                <a:latin typeface="+mn-ea"/>
              </a:rPr>
              <a:t>[26]</a:t>
            </a:r>
            <a:r>
              <a:rPr lang="ja-JP" altLang="en-US" sz="1200">
                <a:solidFill>
                  <a:srgbClr val="333333"/>
                </a:solidFill>
                <a:latin typeface="+mn-ea"/>
              </a:rPr>
              <a:t>のことです。</a:t>
            </a:r>
            <a:endParaRPr lang="en-US" altLang="ja-JP" sz="1200">
              <a:solidFill>
                <a:srgbClr val="333333"/>
              </a:solidFill>
              <a:latin typeface="+mn-ea"/>
            </a:endParaRPr>
          </a:p>
          <a:p>
            <a:r>
              <a:rPr lang="ja-JP" altLang="en-US" sz="1200">
                <a:solidFill>
                  <a:srgbClr val="333333"/>
                </a:solidFill>
                <a:latin typeface="+mn-ea"/>
              </a:rPr>
              <a:t>残留リスクを受容するためには、リスク所有者の承認が必要になります。</a:t>
            </a:r>
            <a:endParaRPr lang="en-US" altLang="ja-JP" sz="1200">
              <a:solidFill>
                <a:srgbClr val="333333"/>
              </a:solidFill>
              <a:latin typeface="+mn-ea"/>
            </a:endParaRPr>
          </a:p>
          <a:p>
            <a:r>
              <a:rPr lang="ja-JP" altLang="en-US" sz="1200">
                <a:solidFill>
                  <a:srgbClr val="333333"/>
                </a:solidFill>
                <a:latin typeface="+mn-ea"/>
              </a:rPr>
              <a:t>受容可能だと判断された残留リスクであっても、資産の価値や脅威、脆弱性など環境の変化に合わせて、リスクレベル（リスクの大きさ）を見直し、必要に応じて追加のリスク対応を行う必要があります。</a:t>
            </a:r>
            <a:endParaRPr lang="en-US" altLang="ja-JP" sz="1200" b="0" i="0">
              <a:solidFill>
                <a:srgbClr val="333333"/>
              </a:solidFill>
              <a:effectLst/>
              <a:latin typeface="游ゴシック体"/>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a:solidFill>
                <a:schemeClr val="tx1"/>
              </a:solidFill>
            </a:endParaRPr>
          </a:p>
          <a:p>
            <a:pPr algn="l"/>
            <a:endParaRPr kumimoji="1" lang="en-US" altLang="ja-JP" sz="1200" b="0">
              <a:solidFill>
                <a:schemeClr val="tx1"/>
              </a:solidFill>
              <a:latin typeface="+mn-ea"/>
            </a:endParaRPr>
          </a:p>
          <a:p>
            <a:pPr algn="l"/>
            <a:endParaRPr kumimoji="1" lang="en-US" altLang="ja-JP" sz="1200" b="0">
              <a:solidFill>
                <a:schemeClr val="tx1"/>
              </a:solidFill>
              <a:latin typeface="+mn-ea"/>
            </a:endParaRPr>
          </a:p>
          <a:p>
            <a:pPr algn="l"/>
            <a:endParaRPr lang="en-US" altLang="ja-JP" sz="1200">
              <a:solidFill>
                <a:srgbClr val="333333"/>
              </a:solidFill>
              <a:latin typeface="+mn-ea"/>
            </a:endParaRPr>
          </a:p>
        </p:txBody>
      </p:sp>
      <p:sp>
        <p:nvSpPr>
          <p:cNvPr id="4" name="スライド番号プレースホルダー 3">
            <a:extLst>
              <a:ext uri="{FF2B5EF4-FFF2-40B4-BE49-F238E27FC236}">
                <a16:creationId xmlns:a16="http://schemas.microsoft.com/office/drawing/2014/main" id="{816EB10A-510F-A0B3-63F3-E957C2A2273D}"/>
              </a:ext>
            </a:extLst>
          </p:cNvPr>
          <p:cNvSpPr>
            <a:spLocks noGrp="1"/>
          </p:cNvSpPr>
          <p:nvPr>
            <p:ph type="sldNum" sz="quarter" idx="5"/>
          </p:nvPr>
        </p:nvSpPr>
        <p:spPr/>
        <p:txBody>
          <a:bodyPr/>
          <a:lstStyle/>
          <a:p>
            <a:fld id="{7D95702B-A176-47F2-94B3-59C819DD5A0E}" type="slidenum">
              <a:rPr kumimoji="1" lang="ja-JP" altLang="en-US" smtClean="0"/>
              <a:t>241</a:t>
            </a:fld>
            <a:endParaRPr kumimoji="1" lang="ja-JP" altLang="en-US"/>
          </a:p>
        </p:txBody>
      </p:sp>
    </p:spTree>
    <p:extLst>
      <p:ext uri="{BB962C8B-B14F-4D97-AF65-F5344CB8AC3E}">
        <p14:creationId xmlns:p14="http://schemas.microsoft.com/office/powerpoint/2010/main" val="169717382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B05AE-5BEB-1962-A7BD-A623CB2174F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52BD7F-801D-C0E8-ED22-2A7F7BC2BCE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2846B51-EE61-78ED-4E60-A5FEBEAA90F7}"/>
              </a:ext>
            </a:extLst>
          </p:cNvPr>
          <p:cNvSpPr>
            <a:spLocks noGrp="1"/>
          </p:cNvSpPr>
          <p:nvPr>
            <p:ph type="body" idx="1"/>
          </p:nvPr>
        </p:nvSpPr>
        <p:spPr/>
        <p:txBody>
          <a:bodyPr/>
          <a:lstStyle/>
          <a:p>
            <a:r>
              <a:rPr kumimoji="1" lang="ja-JP" altLang="en-US"/>
              <a:t>目標：</a:t>
            </a:r>
            <a:r>
              <a:rPr kumimoji="1" lang="en-US" altLang="ja-JP"/>
              <a:t>13:03</a:t>
            </a:r>
          </a:p>
          <a:p>
            <a:r>
              <a:rPr kumimoji="1" lang="ja-JP" altLang="en-US"/>
              <a:t>累計：</a:t>
            </a:r>
            <a:r>
              <a:rPr kumimoji="1" lang="en-US" altLang="ja-JP"/>
              <a:t>0:03</a:t>
            </a:r>
          </a:p>
          <a:p>
            <a:endParaRPr kumimoji="1" lang="en-US" altLang="ja-JP" b="0"/>
          </a:p>
          <a:p>
            <a:r>
              <a:rPr kumimoji="1" lang="ja-JP" altLang="en-US" sz="1200" b="0" i="0" kern="1200">
                <a:solidFill>
                  <a:schemeClr val="dk1"/>
                </a:solidFill>
                <a:effectLst/>
                <a:latin typeface="+mn-ea"/>
                <a:ea typeface="+mn-ea"/>
                <a:cs typeface="+mn-cs"/>
              </a:rPr>
              <a:t>セキュリティインシデント事例を参考にするクイックアプローチと、ガイドラインやひな形などの資料を参考にするベースラインアプローチにおける対策基準・実施手順の策定方法の理解を目的とします</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達成目標</a:t>
            </a:r>
            <a:endParaRPr kumimoji="1" lang="en-US" altLang="ja-JP" sz="1200" b="0" i="0" kern="1200">
              <a:solidFill>
                <a:schemeClr val="dk1"/>
              </a:solidFill>
              <a:effectLst/>
              <a:latin typeface="+mn-ea"/>
              <a:ea typeface="+mn-ea"/>
              <a:cs typeface="+mn-cs"/>
            </a:endParaRPr>
          </a:p>
          <a:p>
            <a:r>
              <a:rPr kumimoji="1" lang="ja-JP" altLang="en-US" b="0"/>
              <a:t>クイックアプローチ手法を用いて、対策基準・実施手順を策定する方法を理解すること</a:t>
            </a:r>
          </a:p>
          <a:p>
            <a:r>
              <a:rPr kumimoji="1" lang="ja-JP" altLang="en-US" b="0"/>
              <a:t>ベースラインアプローチ手法を用いて、対策基準・実施手順を策定する方法を理解すること</a:t>
            </a:r>
          </a:p>
          <a:p>
            <a:endParaRPr kumimoji="1" lang="ja-JP" altLang="en-US" b="0"/>
          </a:p>
        </p:txBody>
      </p:sp>
      <p:sp>
        <p:nvSpPr>
          <p:cNvPr id="4" name="スライド番号プレースホルダー 3">
            <a:extLst>
              <a:ext uri="{FF2B5EF4-FFF2-40B4-BE49-F238E27FC236}">
                <a16:creationId xmlns:a16="http://schemas.microsoft.com/office/drawing/2014/main" id="{B8E3E51F-6106-95F0-17F9-DF729D650045}"/>
              </a:ext>
            </a:extLst>
          </p:cNvPr>
          <p:cNvSpPr>
            <a:spLocks noGrp="1"/>
          </p:cNvSpPr>
          <p:nvPr>
            <p:ph type="sldNum" sz="quarter" idx="5"/>
          </p:nvPr>
        </p:nvSpPr>
        <p:spPr/>
        <p:txBody>
          <a:bodyPr/>
          <a:lstStyle/>
          <a:p>
            <a:fld id="{7D95702B-A176-47F2-94B3-59C819DD5A0E}" type="slidenum">
              <a:rPr kumimoji="1" lang="ja-JP" altLang="en-US" smtClean="0"/>
              <a:t>242</a:t>
            </a:fld>
            <a:endParaRPr kumimoji="1" lang="ja-JP" altLang="en-US"/>
          </a:p>
        </p:txBody>
      </p:sp>
    </p:spTree>
    <p:extLst>
      <p:ext uri="{BB962C8B-B14F-4D97-AF65-F5344CB8AC3E}">
        <p14:creationId xmlns:p14="http://schemas.microsoft.com/office/powerpoint/2010/main" val="237830530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752CE-8251-FE61-BD95-562403DB82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1F1C0F-9A17-1003-95D4-05358865155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EF7D8D2-AE90-2D8C-5A8B-EA3D9C285DA8}"/>
              </a:ext>
            </a:extLst>
          </p:cNvPr>
          <p:cNvSpPr>
            <a:spLocks noGrp="1"/>
          </p:cNvSpPr>
          <p:nvPr>
            <p:ph type="body" idx="1"/>
          </p:nvPr>
        </p:nvSpPr>
        <p:spPr/>
        <p:txBody>
          <a:bodyPr/>
          <a:lstStyle/>
          <a:p>
            <a:r>
              <a:rPr kumimoji="1" lang="ja-JP" altLang="en-US"/>
              <a:t>目標：</a:t>
            </a:r>
            <a:r>
              <a:rPr kumimoji="1" lang="en-US" altLang="ja-JP"/>
              <a:t>13:04</a:t>
            </a:r>
          </a:p>
          <a:p>
            <a:r>
              <a:rPr kumimoji="1" lang="ja-JP" altLang="en-US"/>
              <a:t>累計：</a:t>
            </a:r>
            <a:r>
              <a:rPr kumimoji="1" lang="en-US" altLang="ja-JP"/>
              <a:t>0:04</a:t>
            </a:r>
          </a:p>
          <a:p>
            <a:endParaRPr kumimoji="1" lang="en-US" altLang="ja-JP"/>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a:t>クイックのメリット</a:t>
            </a:r>
            <a:endParaRPr kumimoji="1" lang="en-US" altLang="ja-JP"/>
          </a:p>
          <a:p>
            <a:pPr marL="171450" indent="-171450">
              <a:buFont typeface="Arial" panose="020B0604020202020204" pitchFamily="34" charset="0"/>
              <a:buChar char="•"/>
            </a:pPr>
            <a:r>
              <a:rPr kumimoji="1" lang="ja-JP" altLang="en-US"/>
              <a:t>小規模な対策や修正を迅速に実施可能。</a:t>
            </a:r>
          </a:p>
          <a:p>
            <a:pPr marL="171450" indent="-171450">
              <a:buFont typeface="Arial" panose="020B0604020202020204" pitchFamily="34" charset="0"/>
              <a:buChar char="•"/>
            </a:pPr>
            <a:r>
              <a:rPr kumimoji="1" lang="ja-JP" altLang="en-US"/>
              <a:t>低コストでリスクを軽減。</a:t>
            </a:r>
          </a:p>
          <a:p>
            <a:pPr marL="171450" indent="-171450">
              <a:buFont typeface="Arial" panose="020B0604020202020204" pitchFamily="34" charset="0"/>
              <a:buChar char="•"/>
            </a:pPr>
            <a:r>
              <a:rPr kumimoji="1" lang="ja-JP" altLang="en-US"/>
              <a:t>進行中の攻撃の拡大や影響を最小限に抑えられる。</a:t>
            </a:r>
          </a:p>
          <a:p>
            <a:endParaRPr kumimoji="1" lang="en-US" altLang="ja-JP"/>
          </a:p>
          <a:p>
            <a:r>
              <a:rPr kumimoji="1" lang="ja-JP" altLang="en-US"/>
              <a:t>クイックのデメリット</a:t>
            </a:r>
            <a:endParaRPr kumimoji="1" lang="en-US" altLang="ja-JP"/>
          </a:p>
          <a:p>
            <a:pPr marL="171450" indent="-171450">
              <a:buFont typeface="Arial" panose="020B0604020202020204" pitchFamily="34" charset="0"/>
              <a:buChar char="•"/>
            </a:pPr>
            <a:r>
              <a:rPr kumimoji="1" lang="ja-JP" altLang="en-US"/>
              <a:t>詳細な分析や検討が不十分な場合がある。</a:t>
            </a:r>
          </a:p>
          <a:p>
            <a:pPr marL="171450" indent="-171450">
              <a:buFont typeface="Arial" panose="020B0604020202020204" pitchFamily="34" charset="0"/>
              <a:buChar char="•"/>
            </a:pPr>
            <a:r>
              <a:rPr kumimoji="1" lang="ja-JP" altLang="en-US"/>
              <a:t>短期的な解決策に偏りがちになる。</a:t>
            </a:r>
          </a:p>
          <a:p>
            <a:endParaRPr kumimoji="1" lang="ja-JP" altLang="en-US"/>
          </a:p>
          <a:p>
            <a:endParaRPr kumimoji="1" lang="en-US" altLang="ja-JP"/>
          </a:p>
          <a:p>
            <a:r>
              <a:rPr kumimoji="1" lang="ja-JP" altLang="en-US"/>
              <a:t>ベースラインのメリット</a:t>
            </a:r>
            <a:endParaRPr kumimoji="1" lang="en-US" altLang="ja-JP"/>
          </a:p>
          <a:p>
            <a:pPr marL="171450" indent="-171450">
              <a:buFont typeface="Arial" panose="020B0604020202020204" pitchFamily="34" charset="0"/>
              <a:buChar char="•"/>
            </a:pPr>
            <a:r>
              <a:rPr kumimoji="1" lang="ja-JP" altLang="en-US"/>
              <a:t>組織全体で一貫性を確保できる。</a:t>
            </a:r>
          </a:p>
          <a:p>
            <a:pPr marL="171450" indent="-171450">
              <a:buFont typeface="Arial" panose="020B0604020202020204" pitchFamily="34" charset="0"/>
              <a:buChar char="•"/>
            </a:pPr>
            <a:r>
              <a:rPr kumimoji="1" lang="ja-JP" altLang="en-US"/>
              <a:t>最低基準となるセキュリティ対策を講じることができる。</a:t>
            </a:r>
          </a:p>
          <a:p>
            <a:endParaRPr kumimoji="1" lang="en-US" altLang="ja-JP"/>
          </a:p>
          <a:p>
            <a:r>
              <a:rPr kumimoji="1" lang="ja-JP" altLang="en-US"/>
              <a:t>ベースラインのデメリット</a:t>
            </a:r>
            <a:endParaRPr kumimoji="1" lang="en-US" altLang="ja-JP"/>
          </a:p>
          <a:p>
            <a:pPr marL="171450" indent="-171450">
              <a:buFont typeface="Arial" panose="020B0604020202020204" pitchFamily="34" charset="0"/>
              <a:buChar char="•"/>
            </a:pPr>
            <a:r>
              <a:rPr kumimoji="1" lang="ja-JP" altLang="en-US"/>
              <a:t>追加のセキュリティ対策やリスクに対する適切な対応策を検討することが必要になる。</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D2CE8563-738B-72F0-5C50-A34917A6F1B4}"/>
              </a:ext>
            </a:extLst>
          </p:cNvPr>
          <p:cNvSpPr>
            <a:spLocks noGrp="1"/>
          </p:cNvSpPr>
          <p:nvPr>
            <p:ph type="sldNum" sz="quarter" idx="5"/>
          </p:nvPr>
        </p:nvSpPr>
        <p:spPr/>
        <p:txBody>
          <a:bodyPr/>
          <a:lstStyle/>
          <a:p>
            <a:fld id="{7D95702B-A176-47F2-94B3-59C819DD5A0E}" type="slidenum">
              <a:rPr kumimoji="1" lang="ja-JP" altLang="en-US" smtClean="0"/>
              <a:t>243</a:t>
            </a:fld>
            <a:endParaRPr kumimoji="1" lang="ja-JP" altLang="en-US"/>
          </a:p>
        </p:txBody>
      </p:sp>
    </p:spTree>
    <p:extLst>
      <p:ext uri="{BB962C8B-B14F-4D97-AF65-F5344CB8AC3E}">
        <p14:creationId xmlns:p14="http://schemas.microsoft.com/office/powerpoint/2010/main" val="139620890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E2B13-C38A-AE39-E93D-DB27908A7C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2928767-7F3D-1379-17E5-4E0A5C5025C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5FCC3EA-09E1-C137-62AA-23CC6A06BA57}"/>
              </a:ext>
            </a:extLst>
          </p:cNvPr>
          <p:cNvSpPr>
            <a:spLocks noGrp="1"/>
          </p:cNvSpPr>
          <p:nvPr>
            <p:ph type="body" idx="1"/>
          </p:nvPr>
        </p:nvSpPr>
        <p:spPr/>
        <p:txBody>
          <a:bodyPr/>
          <a:lstStyle/>
          <a:p>
            <a:r>
              <a:rPr kumimoji="1" lang="ja-JP" altLang="en-US"/>
              <a:t>目標：</a:t>
            </a:r>
            <a:r>
              <a:rPr kumimoji="1" lang="en-US" altLang="ja-JP"/>
              <a:t>13:06</a:t>
            </a:r>
          </a:p>
          <a:p>
            <a:r>
              <a:rPr kumimoji="1" lang="ja-JP" altLang="en-US"/>
              <a:t>累計：</a:t>
            </a:r>
            <a:r>
              <a:rPr kumimoji="1" lang="en-US" altLang="ja-JP"/>
              <a:t>0:06</a:t>
            </a:r>
          </a:p>
          <a:p>
            <a:endParaRPr kumimoji="1" lang="en-US" altLang="ja-JP"/>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algn="l" rtl="0" eaLnBrk="1" fontAlgn="t" latinLnBrk="0" hangingPunct="1">
              <a:spcBef>
                <a:spcPts val="0"/>
              </a:spcBef>
              <a:spcAft>
                <a:spcPts val="0"/>
              </a:spcAft>
            </a:pPr>
            <a:r>
              <a:rPr kumimoji="1" lang="ja-JP" altLang="ja-JP" sz="1800" b="1" i="0" u="none" strike="noStrike" kern="1200">
                <a:solidFill>
                  <a:srgbClr val="FFFFFF"/>
                </a:solidFill>
                <a:effectLst/>
                <a:latin typeface="メイリオ" panose="020B0604030504040204" pitchFamily="50" charset="-128"/>
                <a:ea typeface="メイリオ" panose="020B0604030504040204" pitchFamily="50" charset="-128"/>
              </a:rPr>
              <a:t>事件</a:t>
            </a:r>
            <a:endParaRPr lang="ja-JP" altLang="ja-JP" sz="1800" b="1" i="0" u="none" strike="noStrike">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a:solidFill>
                  <a:srgbClr val="FFFFFF"/>
                </a:solidFill>
                <a:effectLst/>
                <a:latin typeface="メイリオ" panose="020B0604030504040204" pitchFamily="50" charset="-128"/>
                <a:ea typeface="メイリオ" panose="020B0604030504040204" pitchFamily="50" charset="-128"/>
              </a:rPr>
              <a:t>元従業員が退職前に多数のファイルをダウンロード。当該従業員の使用していた</a:t>
            </a:r>
            <a:r>
              <a:rPr kumimoji="1" lang="en-US" altLang="ja-JP" sz="1800" b="0" i="0" u="none" strike="noStrike" kern="1200">
                <a:solidFill>
                  <a:srgbClr val="FFFFFF"/>
                </a:solidFill>
                <a:effectLst/>
                <a:latin typeface="メイリオ" panose="020B0604030504040204" pitchFamily="50" charset="-128"/>
                <a:ea typeface="メイリオ" panose="020B0604030504040204" pitchFamily="50" charset="-128"/>
              </a:rPr>
              <a:t>PC</a:t>
            </a:r>
            <a:r>
              <a:rPr kumimoji="1" lang="ja-JP" altLang="ja-JP" sz="1800" b="0" i="0" u="none" strike="noStrike" kern="1200">
                <a:solidFill>
                  <a:srgbClr val="FFFFFF"/>
                </a:solidFill>
                <a:effectLst/>
                <a:latin typeface="メイリオ" panose="020B0604030504040204" pitchFamily="50" charset="-128"/>
                <a:ea typeface="メイリオ" panose="020B0604030504040204" pitchFamily="50" charset="-128"/>
              </a:rPr>
              <a:t>からは履歴が削除され、復旧不可能な状態に。</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ja-JP" altLang="ja-JP" sz="1800" b="1" i="0" u="none" strike="noStrike" kern="1200">
                <a:solidFill>
                  <a:srgbClr val="000000"/>
                </a:solidFill>
                <a:effectLst/>
                <a:latin typeface="メイリオ" panose="020B0604030504040204" pitchFamily="50" charset="-128"/>
                <a:ea typeface="メイリオ" panose="020B0604030504040204" pitchFamily="50" charset="-128"/>
              </a:rPr>
              <a:t>対応の経過</a:t>
            </a:r>
            <a:endParaRPr lang="ja-JP" altLang="ja-JP" sz="1800" b="1" i="0" u="none" strike="noStrike">
              <a:effectLst/>
              <a:latin typeface="Arial" panose="020B0604020202020204" pitchFamily="34" charset="0"/>
            </a:endParaRPr>
          </a:p>
          <a:p>
            <a:pPr marL="0" indent="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機密情報の持ち出しに関する決定的な証拠がなく、被害届の提出はされず。この判断に至るまで</a:t>
            </a:r>
            <a:r>
              <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rPr>
              <a:t>2</a:t>
            </a: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年を要する。</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ja-JP" altLang="ja-JP" sz="1800" b="1" i="0" u="none" strike="noStrike" kern="1200">
                <a:solidFill>
                  <a:srgbClr val="000000"/>
                </a:solidFill>
                <a:effectLst/>
                <a:latin typeface="メイリオ" panose="020B0604030504040204" pitchFamily="50" charset="-128"/>
                <a:ea typeface="メイリオ" panose="020B0604030504040204" pitchFamily="50" charset="-128"/>
              </a:rPr>
              <a:t>関連作業</a:t>
            </a:r>
            <a:endParaRPr lang="ja-JP" altLang="ja-JP" sz="1800" b="1" i="0" u="none" strike="noStrike">
              <a:effectLst/>
              <a:latin typeface="Arial" panose="020B0604020202020204" pitchFamily="34" charset="0"/>
            </a:endParaRPr>
          </a:p>
          <a:p>
            <a:pPr marL="0" indent="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経営者と総務担当は、疑わしいログの確認と機密情報の特定に多大な労力を要する</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ja-JP" altLang="ja-JP" sz="1800" b="1" i="0" u="none" strike="noStrike" kern="1200">
                <a:solidFill>
                  <a:srgbClr val="000000"/>
                </a:solidFill>
                <a:effectLst/>
                <a:latin typeface="メイリオ" panose="020B0604030504040204" pitchFamily="50" charset="-128"/>
                <a:ea typeface="メイリオ" panose="020B0604030504040204" pitchFamily="50" charset="-128"/>
              </a:rPr>
              <a:t>影響</a:t>
            </a:r>
            <a:endParaRPr lang="ja-JP" altLang="ja-JP" sz="1800" b="1" i="0" u="none" strike="noStrike">
              <a:effectLst/>
              <a:latin typeface="Arial" panose="020B0604020202020204" pitchFamily="34" charset="0"/>
            </a:endParaRPr>
          </a:p>
          <a:p>
            <a:pPr marL="0" indent="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この問題により、人件費の増加と精神的ストレスが発生</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0" i="0" u="none" strike="noStrike" kern="120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ja-JP" altLang="ja-JP" sz="1800" b="1" i="0" u="none" strike="noStrike" kern="1200">
                <a:solidFill>
                  <a:srgbClr val="000000"/>
                </a:solidFill>
                <a:effectLst/>
                <a:latin typeface="メイリオ" panose="020B0604030504040204" pitchFamily="50" charset="-128"/>
                <a:ea typeface="メイリオ" panose="020B0604030504040204" pitchFamily="50" charset="-128"/>
              </a:rPr>
              <a:t>発生原因</a:t>
            </a:r>
            <a:endParaRPr lang="ja-JP" altLang="ja-JP" sz="1800" b="1" i="0" u="none" strike="noStrike">
              <a:effectLst/>
              <a:latin typeface="Arial" panose="020B0604020202020204" pitchFamily="34" charset="0"/>
            </a:endParaRPr>
          </a:p>
          <a:p>
            <a:pPr marL="0" indent="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セキュリティ対策の不備</a:t>
            </a:r>
            <a:endParaRPr lang="ja-JP" altLang="ja-JP" sz="1800" b="0" i="0" u="none" strike="noStrike">
              <a:effectLst/>
              <a:latin typeface="Arial" panose="020B0604020202020204" pitchFamily="34" charset="0"/>
            </a:endParaRPr>
          </a:p>
          <a:p>
            <a:pPr marL="0" indent="0" algn="l" rtl="0" eaLnBrk="1" fontAlgn="t"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社外脅威に対するセキュリティは強化されていたが、社内脅威に対する対策が不十分だった</a:t>
            </a:r>
            <a:endParaRPr lang="ja-JP" altLang="ja-JP" sz="1800" b="0" i="0" u="none" strike="noStrike">
              <a:effectLst/>
              <a:latin typeface="Arial" panose="020B0604020202020204" pitchFamily="34" charset="0"/>
            </a:endParaRPr>
          </a:p>
          <a:p>
            <a:endParaRPr kumimoji="1" lang="en-US" altLang="ja-JP"/>
          </a:p>
          <a:p>
            <a:endParaRPr kumimoji="1" lang="en-US" altLang="ja-JP"/>
          </a:p>
          <a:p>
            <a:r>
              <a:rPr kumimoji="1" lang="ja-JP" altLang="en-US"/>
              <a:t>このような事例から手順を作る方法を見ていきます。</a:t>
            </a:r>
            <a:endParaRPr kumimoji="1" lang="en-US" altLang="ja-JP"/>
          </a:p>
          <a:p>
            <a:r>
              <a:rPr kumimoji="1" lang="ja-JP" altLang="en-US"/>
              <a:t>＜次のページ＞</a:t>
            </a:r>
            <a:endParaRPr kumimoji="1" lang="en-US" altLang="ja-JP"/>
          </a:p>
        </p:txBody>
      </p:sp>
      <p:sp>
        <p:nvSpPr>
          <p:cNvPr id="4" name="スライド番号プレースホルダー 3">
            <a:extLst>
              <a:ext uri="{FF2B5EF4-FFF2-40B4-BE49-F238E27FC236}">
                <a16:creationId xmlns:a16="http://schemas.microsoft.com/office/drawing/2014/main" id="{DFD25ECD-2884-F52A-BA0E-D80295E86053}"/>
              </a:ext>
            </a:extLst>
          </p:cNvPr>
          <p:cNvSpPr>
            <a:spLocks noGrp="1"/>
          </p:cNvSpPr>
          <p:nvPr>
            <p:ph type="sldNum" sz="quarter" idx="5"/>
          </p:nvPr>
        </p:nvSpPr>
        <p:spPr/>
        <p:txBody>
          <a:bodyPr/>
          <a:lstStyle/>
          <a:p>
            <a:fld id="{7D95702B-A176-47F2-94B3-59C819DD5A0E}" type="slidenum">
              <a:rPr kumimoji="1" lang="ja-JP" altLang="en-US" smtClean="0"/>
              <a:t>244</a:t>
            </a:fld>
            <a:endParaRPr kumimoji="1" lang="ja-JP" altLang="en-US"/>
          </a:p>
        </p:txBody>
      </p:sp>
    </p:spTree>
    <p:extLst>
      <p:ext uri="{BB962C8B-B14F-4D97-AF65-F5344CB8AC3E}">
        <p14:creationId xmlns:p14="http://schemas.microsoft.com/office/powerpoint/2010/main" val="101519604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399C7-EF2B-A730-D595-3FE0A9A8A8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0B72A0-2E8E-D6F1-4D19-8BBA242D9F7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80F89C9-FE5B-F8B6-956D-F8DEEE966A30}"/>
              </a:ext>
            </a:extLst>
          </p:cNvPr>
          <p:cNvSpPr>
            <a:spLocks noGrp="1"/>
          </p:cNvSpPr>
          <p:nvPr>
            <p:ph type="body" idx="1"/>
          </p:nvPr>
        </p:nvSpPr>
        <p:spPr/>
        <p:txBody>
          <a:bodyPr/>
          <a:lstStyle/>
          <a:p>
            <a:r>
              <a:rPr kumimoji="1" lang="ja-JP" altLang="en-US"/>
              <a:t>目標：</a:t>
            </a:r>
            <a:r>
              <a:rPr kumimoji="1" lang="en-US" altLang="ja-JP"/>
              <a:t>13:07</a:t>
            </a:r>
          </a:p>
          <a:p>
            <a:r>
              <a:rPr kumimoji="1" lang="ja-JP" altLang="en-US"/>
              <a:t>累計：</a:t>
            </a:r>
            <a:r>
              <a:rPr kumimoji="1" lang="en-US" altLang="ja-JP"/>
              <a:t>0:07</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最初にやることは「リスクアセスメント」</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リスクアセスメントの最初のプロセスである、リスク特定から実施します。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171450" indent="-171450">
              <a:buFont typeface="Arial" panose="020B0604020202020204" pitchFamily="34" charset="0"/>
              <a:buChar char="•"/>
            </a:pPr>
            <a:r>
              <a:rPr lang="ja-JP" altLang="en-US" sz="1200">
                <a:solidFill>
                  <a:srgbClr val="374151"/>
                </a:solidFill>
                <a:latin typeface="メイリオ" panose="020B0604030504040204" pitchFamily="50" charset="-128"/>
                <a:ea typeface="メイリオ" panose="020B0604030504040204" pitchFamily="50" charset="-128"/>
              </a:rPr>
              <a:t>対象となる資産情報の洗い出し</a:t>
            </a:r>
            <a:endParaRPr lang="en-US" altLang="ja-JP" sz="120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a:solidFill>
                  <a:srgbClr val="374151"/>
                </a:solidFill>
                <a:latin typeface="メイリオ" panose="020B0604030504040204" pitchFamily="50" charset="-128"/>
                <a:ea typeface="メイリオ" panose="020B0604030504040204" pitchFamily="50" charset="-128"/>
              </a:rPr>
              <a:t>機密性、完全性、可用性の評価</a:t>
            </a:r>
            <a:endParaRPr lang="en-US" altLang="ja-JP" sz="120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a:solidFill>
                  <a:srgbClr val="374151"/>
                </a:solidFill>
                <a:latin typeface="メイリオ" panose="020B0604030504040204" pitchFamily="50" charset="-128"/>
                <a:ea typeface="メイリオ" panose="020B0604030504040204" pitchFamily="50" charset="-128"/>
              </a:rPr>
              <a:t>重要度の算出</a:t>
            </a:r>
            <a:endParaRPr lang="en-US" altLang="ja-JP" sz="1200">
              <a:solidFill>
                <a:srgbClr val="374151"/>
              </a:solidFill>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endParaRPr kumimoji="1" lang="en-US" altLang="ja-JP"/>
          </a:p>
        </p:txBody>
      </p:sp>
      <p:sp>
        <p:nvSpPr>
          <p:cNvPr id="4" name="スライド番号プレースホルダー 3">
            <a:extLst>
              <a:ext uri="{FF2B5EF4-FFF2-40B4-BE49-F238E27FC236}">
                <a16:creationId xmlns:a16="http://schemas.microsoft.com/office/drawing/2014/main" id="{705380E5-4AFC-A706-E5E0-FDA707CD2FA7}"/>
              </a:ext>
            </a:extLst>
          </p:cNvPr>
          <p:cNvSpPr>
            <a:spLocks noGrp="1"/>
          </p:cNvSpPr>
          <p:nvPr>
            <p:ph type="sldNum" sz="quarter" idx="5"/>
          </p:nvPr>
        </p:nvSpPr>
        <p:spPr/>
        <p:txBody>
          <a:bodyPr/>
          <a:lstStyle/>
          <a:p>
            <a:fld id="{7D95702B-A176-47F2-94B3-59C819DD5A0E}" type="slidenum">
              <a:rPr kumimoji="1" lang="ja-JP" altLang="en-US" smtClean="0"/>
              <a:t>245</a:t>
            </a:fld>
            <a:endParaRPr kumimoji="1" lang="ja-JP" altLang="en-US"/>
          </a:p>
        </p:txBody>
      </p:sp>
    </p:spTree>
    <p:extLst>
      <p:ext uri="{BB962C8B-B14F-4D97-AF65-F5344CB8AC3E}">
        <p14:creationId xmlns:p14="http://schemas.microsoft.com/office/powerpoint/2010/main" val="95449360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21409-417A-1423-8A66-8812C7394E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4CB667-F918-3C5E-7259-D98BA1D86C3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2DA1712-D2E9-20FE-24DF-8B0C0355CAF1}"/>
              </a:ext>
            </a:extLst>
          </p:cNvPr>
          <p:cNvSpPr>
            <a:spLocks noGrp="1"/>
          </p:cNvSpPr>
          <p:nvPr>
            <p:ph type="body" idx="1"/>
          </p:nvPr>
        </p:nvSpPr>
        <p:spPr/>
        <p:txBody>
          <a:bodyPr/>
          <a:lstStyle/>
          <a:p>
            <a:r>
              <a:rPr kumimoji="1" lang="ja-JP" altLang="en-US"/>
              <a:t>目標：</a:t>
            </a:r>
            <a:r>
              <a:rPr kumimoji="1" lang="en-US" altLang="ja-JP"/>
              <a:t>13:08</a:t>
            </a:r>
          </a:p>
          <a:p>
            <a:r>
              <a:rPr kumimoji="1" lang="ja-JP" altLang="en-US"/>
              <a:t>累計：</a:t>
            </a:r>
            <a:r>
              <a:rPr kumimoji="1" lang="en-US" altLang="ja-JP"/>
              <a:t>0:08</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リスク分析は、重要度と被害発生可能性からリスクレベルを算出します。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先に求めた重要度の数値に対し、被害発生可能性の数値を掛け合わせてリスクレベルを算出します。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algn="l" rtl="0" eaLnBrk="1" fontAlgn="t" latinLnBrk="0" hangingPunct="1">
              <a:spcBef>
                <a:spcPts val="0"/>
              </a:spcBef>
              <a:spcAft>
                <a:spcPts val="0"/>
              </a:spcAft>
            </a:pPr>
            <a:r>
              <a:rPr kumimoji="1" lang="ja-JP" altLang="en-US"/>
              <a:t>＜表のなかから重要度と被害発生可能性の掛け算説明＞</a:t>
            </a:r>
            <a:endParaRPr kumimoji="1" lang="en-US" altLang="ja-JP"/>
          </a:p>
          <a:p>
            <a:pPr marL="0" algn="l" rtl="0" eaLnBrk="1" fontAlgn="t" latinLnBrk="0" hangingPunct="1">
              <a:spcBef>
                <a:spcPts val="0"/>
              </a:spcBef>
              <a:spcAft>
                <a:spcPts val="0"/>
              </a:spcAft>
            </a:pPr>
            <a:r>
              <a:rPr kumimoji="1" lang="ja-JP" altLang="en-US"/>
              <a:t>＜次のページ＞</a:t>
            </a:r>
            <a:endParaRPr kumimoji="1" lang="en-US" altLang="ja-JP"/>
          </a:p>
        </p:txBody>
      </p:sp>
      <p:sp>
        <p:nvSpPr>
          <p:cNvPr id="4" name="スライド番号プレースホルダー 3">
            <a:extLst>
              <a:ext uri="{FF2B5EF4-FFF2-40B4-BE49-F238E27FC236}">
                <a16:creationId xmlns:a16="http://schemas.microsoft.com/office/drawing/2014/main" id="{F98CEAEE-0B2E-5F0F-91C0-F0CB42C511EB}"/>
              </a:ext>
            </a:extLst>
          </p:cNvPr>
          <p:cNvSpPr>
            <a:spLocks noGrp="1"/>
          </p:cNvSpPr>
          <p:nvPr>
            <p:ph type="sldNum" sz="quarter" idx="5"/>
          </p:nvPr>
        </p:nvSpPr>
        <p:spPr/>
        <p:txBody>
          <a:bodyPr/>
          <a:lstStyle/>
          <a:p>
            <a:fld id="{7D95702B-A176-47F2-94B3-59C819DD5A0E}" type="slidenum">
              <a:rPr kumimoji="1" lang="ja-JP" altLang="en-US" smtClean="0"/>
              <a:t>246</a:t>
            </a:fld>
            <a:endParaRPr kumimoji="1" lang="ja-JP" altLang="en-US"/>
          </a:p>
        </p:txBody>
      </p:sp>
    </p:spTree>
    <p:extLst>
      <p:ext uri="{BB962C8B-B14F-4D97-AF65-F5344CB8AC3E}">
        <p14:creationId xmlns:p14="http://schemas.microsoft.com/office/powerpoint/2010/main" val="4068364629"/>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C526C-D011-4C1D-893C-AFD9B1A8B1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5D21930-BB6D-2D55-84EB-3322734C103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B817140-9F94-DEB7-823D-50125B66130C}"/>
              </a:ext>
            </a:extLst>
          </p:cNvPr>
          <p:cNvSpPr>
            <a:spLocks noGrp="1"/>
          </p:cNvSpPr>
          <p:nvPr>
            <p:ph type="body" idx="1"/>
          </p:nvPr>
        </p:nvSpPr>
        <p:spPr/>
        <p:txBody>
          <a:bodyPr/>
          <a:lstStyle/>
          <a:p>
            <a:r>
              <a:rPr kumimoji="1" lang="ja-JP" altLang="en-US"/>
              <a:t>目標：</a:t>
            </a:r>
            <a:r>
              <a:rPr kumimoji="1" lang="en-US" altLang="ja-JP"/>
              <a:t>13:09</a:t>
            </a:r>
          </a:p>
          <a:p>
            <a:r>
              <a:rPr kumimoji="1" lang="ja-JP" altLang="en-US"/>
              <a:t>累計：</a:t>
            </a:r>
            <a:r>
              <a:rPr kumimoji="1" lang="en-US" altLang="ja-JP"/>
              <a:t>0:09</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リスク評価では、先に算出したリスクレベルをベースに考慮します。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pPr marL="0" marR="0" indent="0" algn="l" rtl="0" eaLnBrk="1" fontAlgn="auto" latinLnBrk="0" hangingPunct="1">
              <a:spcBef>
                <a:spcPts val="0"/>
              </a:spcBef>
              <a:spcAft>
                <a:spcPts val="0"/>
              </a:spcAft>
            </a:pPr>
            <a:r>
              <a:rPr kumimoji="1" lang="ja-JP" altLang="ja-JP" sz="1800" b="1" i="0" u="none" strike="noStrike" kern="1200">
                <a:solidFill>
                  <a:srgbClr val="000000"/>
                </a:solidFill>
                <a:effectLst/>
                <a:latin typeface="メイリオ" panose="020B0604030504040204" pitchFamily="50" charset="-128"/>
                <a:ea typeface="メイリオ" panose="020B0604030504040204" pitchFamily="50" charset="-128"/>
              </a:rPr>
              <a:t>リスク回避</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リスクが発生する可能性のある環境を排除するなど、リスクそのものをなくそうとすること</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endParaRPr kumimoji="1" lang="en-US" altLang="ja-JP" sz="1800" b="1" i="0" u="none" strike="noStrike" kern="120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0"/>
              </a:spcBef>
              <a:spcAft>
                <a:spcPts val="0"/>
              </a:spcAft>
            </a:pPr>
            <a:r>
              <a:rPr kumimoji="1" lang="ja-JP" altLang="ja-JP" sz="1800" b="1" i="0" u="none" strike="noStrike" kern="1200">
                <a:solidFill>
                  <a:srgbClr val="000000"/>
                </a:solidFill>
                <a:effectLst/>
                <a:latin typeface="メイリオ" panose="020B0604030504040204" pitchFamily="50" charset="-128"/>
                <a:ea typeface="メイリオ" panose="020B0604030504040204" pitchFamily="50" charset="-128"/>
              </a:rPr>
              <a:t>リスク低減</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セキュリティ対策（管理策）を採用することによって、リスクの発生確率を低くしたり、リスクが顕在化したときの影響の大きさを小さくしたりすること</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endParaRPr kumimoji="1" lang="en-US" altLang="ja-JP" sz="1800" b="1" i="0" u="none" strike="noStrike" kern="120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0"/>
              </a:spcBef>
              <a:spcAft>
                <a:spcPts val="0"/>
              </a:spcAft>
            </a:pPr>
            <a:r>
              <a:rPr kumimoji="1" lang="ja-JP" altLang="ja-JP" sz="1800" b="1" i="0" u="none" strike="noStrike" kern="1200">
                <a:solidFill>
                  <a:srgbClr val="000000"/>
                </a:solidFill>
                <a:effectLst/>
                <a:latin typeface="メイリオ" panose="020B0604030504040204" pitchFamily="50" charset="-128"/>
                <a:ea typeface="メイリオ" panose="020B0604030504040204" pitchFamily="50" charset="-128"/>
              </a:rPr>
              <a:t>リスク移転</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リスクを他者に移して、自分たちの責任範囲外にしたり、リスクが顕在化したときの損失を他者に引き受けさせたりすること</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endParaRPr kumimoji="1" lang="en-US" altLang="ja-JP" sz="1800" b="1" i="0" u="none" strike="noStrike" kern="120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0"/>
              </a:spcBef>
              <a:spcAft>
                <a:spcPts val="0"/>
              </a:spcAft>
            </a:pPr>
            <a:r>
              <a:rPr kumimoji="1" lang="ja-JP" altLang="ja-JP" sz="1800" b="1" i="0" u="none" strike="noStrike" kern="1200">
                <a:solidFill>
                  <a:srgbClr val="000000"/>
                </a:solidFill>
                <a:effectLst/>
                <a:latin typeface="メイリオ" panose="020B0604030504040204" pitchFamily="50" charset="-128"/>
                <a:ea typeface="メイリオ" panose="020B0604030504040204" pitchFamily="50" charset="-128"/>
              </a:rPr>
              <a:t>リスク受容（保有）</a:t>
            </a:r>
            <a:endParaRPr lang="ja-JP" altLang="ja-JP" sz="1800" b="0" i="0" u="none" strike="noStrike">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a:solidFill>
                  <a:srgbClr val="000000"/>
                </a:solidFill>
                <a:effectLst/>
                <a:latin typeface="メイリオ" panose="020B0604030504040204" pitchFamily="50" charset="-128"/>
                <a:ea typeface="メイリオ" panose="020B0604030504040204" pitchFamily="50" charset="-128"/>
              </a:rPr>
              <a:t>対策を行わずにリスクを受け入れるということ</a:t>
            </a:r>
            <a:endParaRPr lang="ja-JP" altLang="ja-JP" sz="1800" b="0" i="0" u="none" strike="noStrike">
              <a:effectLst/>
              <a:latin typeface="Arial" panose="020B0604020202020204" pitchFamily="34" charset="0"/>
            </a:endParaRPr>
          </a:p>
          <a:p>
            <a:pPr marL="0" algn="l" rtl="0" eaLnBrk="1" fontAlgn="t" latinLnBrk="0" hangingPunct="1">
              <a:spcBef>
                <a:spcPts val="0"/>
              </a:spcBef>
              <a:spcAft>
                <a:spcPts val="0"/>
              </a:spcAft>
            </a:pPr>
            <a:endParaRPr kumimoji="1" lang="en-US" altLang="ja-JP"/>
          </a:p>
          <a:p>
            <a:pPr marL="0" algn="l" rtl="0" eaLnBrk="1" fontAlgn="t" latinLnBrk="0" hangingPunct="1">
              <a:spcBef>
                <a:spcPts val="0"/>
              </a:spcBef>
              <a:spcAft>
                <a:spcPts val="0"/>
              </a:spcAft>
            </a:pPr>
            <a:r>
              <a:rPr kumimoji="1" lang="ja-JP" altLang="en-US"/>
              <a:t>ここまでが基本手順です。</a:t>
            </a:r>
            <a:endParaRPr kumimoji="1" lang="en-US" altLang="ja-JP"/>
          </a:p>
          <a:p>
            <a:pPr marL="0" algn="l" rtl="0" eaLnBrk="1" fontAlgn="t" latinLnBrk="0" hangingPunct="1">
              <a:spcBef>
                <a:spcPts val="0"/>
              </a:spcBef>
              <a:spcAft>
                <a:spcPts val="0"/>
              </a:spcAft>
            </a:pPr>
            <a:endParaRPr kumimoji="1" lang="en-US" altLang="ja-JP"/>
          </a:p>
        </p:txBody>
      </p:sp>
      <p:sp>
        <p:nvSpPr>
          <p:cNvPr id="4" name="スライド番号プレースホルダー 3">
            <a:extLst>
              <a:ext uri="{FF2B5EF4-FFF2-40B4-BE49-F238E27FC236}">
                <a16:creationId xmlns:a16="http://schemas.microsoft.com/office/drawing/2014/main" id="{0D3F8E5F-1F58-71B3-1635-1445517B70B6}"/>
              </a:ext>
            </a:extLst>
          </p:cNvPr>
          <p:cNvSpPr>
            <a:spLocks noGrp="1"/>
          </p:cNvSpPr>
          <p:nvPr>
            <p:ph type="sldNum" sz="quarter" idx="5"/>
          </p:nvPr>
        </p:nvSpPr>
        <p:spPr/>
        <p:txBody>
          <a:bodyPr/>
          <a:lstStyle/>
          <a:p>
            <a:fld id="{7D95702B-A176-47F2-94B3-59C819DD5A0E}" type="slidenum">
              <a:rPr kumimoji="1" lang="ja-JP" altLang="en-US" smtClean="0"/>
              <a:t>247</a:t>
            </a:fld>
            <a:endParaRPr kumimoji="1" lang="ja-JP" altLang="en-US"/>
          </a:p>
        </p:txBody>
      </p:sp>
    </p:spTree>
    <p:extLst>
      <p:ext uri="{BB962C8B-B14F-4D97-AF65-F5344CB8AC3E}">
        <p14:creationId xmlns:p14="http://schemas.microsoft.com/office/powerpoint/2010/main" val="8862501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CE777-A51E-1DE9-2902-0A4961F94AD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56CC4B-5CC7-A43B-2D51-B539FA226CF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4A7E044-7BA1-E39D-F8E3-3D706E486131}"/>
              </a:ext>
            </a:extLst>
          </p:cNvPr>
          <p:cNvSpPr>
            <a:spLocks noGrp="1"/>
          </p:cNvSpPr>
          <p:nvPr>
            <p:ph type="body" idx="1"/>
          </p:nvPr>
        </p:nvSpPr>
        <p:spPr/>
        <p:txBody>
          <a:bodyPr/>
          <a:lstStyle/>
          <a:p>
            <a:r>
              <a:rPr kumimoji="1" lang="ja-JP" altLang="en-US"/>
              <a:t>目標：</a:t>
            </a:r>
            <a:r>
              <a:rPr kumimoji="1" lang="en-US" altLang="ja-JP"/>
              <a:t>13:10</a:t>
            </a:r>
          </a:p>
          <a:p>
            <a:r>
              <a:rPr kumimoji="1" lang="ja-JP" altLang="en-US"/>
              <a:t>累計：</a:t>
            </a:r>
            <a:r>
              <a:rPr kumimoji="1" lang="en-US" altLang="ja-JP"/>
              <a:t>0:10</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対応方針が決まったら、それに対する対策基準を考えます。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対策基準を考慮する場合、網羅的に策定するのがポイント。</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網羅的とは、組織的、技術的、物理的、人的を意味します。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解釈としては、今回発生しているインシデントの再発防止、もしくは、自分たちの会社でおこなさないようにするために何ができるか？を考えます。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この何ができるか？の部分が、</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組織的に何ができるか？</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技術的に何ができるか？</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物理的に何ができるか？</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人的に何ができるか？</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という考え方が必要です。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この考え方の基、出した対策基準がこちら。</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7446FFB-5254-4E98-F5BE-75FAAF5AF8DD}"/>
              </a:ext>
            </a:extLst>
          </p:cNvPr>
          <p:cNvSpPr>
            <a:spLocks noGrp="1"/>
          </p:cNvSpPr>
          <p:nvPr>
            <p:ph type="sldNum" sz="quarter" idx="5"/>
          </p:nvPr>
        </p:nvSpPr>
        <p:spPr/>
        <p:txBody>
          <a:bodyPr/>
          <a:lstStyle/>
          <a:p>
            <a:fld id="{7D95702B-A176-47F2-94B3-59C819DD5A0E}" type="slidenum">
              <a:rPr kumimoji="1" lang="ja-JP" altLang="en-US" smtClean="0"/>
              <a:t>248</a:t>
            </a:fld>
            <a:endParaRPr kumimoji="1" lang="ja-JP" altLang="en-US"/>
          </a:p>
        </p:txBody>
      </p:sp>
    </p:spTree>
    <p:extLst>
      <p:ext uri="{BB962C8B-B14F-4D97-AF65-F5344CB8AC3E}">
        <p14:creationId xmlns:p14="http://schemas.microsoft.com/office/powerpoint/2010/main" val="328684223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ECF9D-0297-1C65-FECE-9CA1658249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3ED16A1-10B8-F7B8-BD48-F707C4212C5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430EC79-C526-25C9-3DC0-610C333A605D}"/>
              </a:ext>
            </a:extLst>
          </p:cNvPr>
          <p:cNvSpPr>
            <a:spLocks noGrp="1"/>
          </p:cNvSpPr>
          <p:nvPr>
            <p:ph type="body" idx="1"/>
          </p:nvPr>
        </p:nvSpPr>
        <p:spPr/>
        <p:txBody>
          <a:bodyPr/>
          <a:lstStyle/>
          <a:p>
            <a:r>
              <a:rPr kumimoji="1" lang="ja-JP" altLang="en-US"/>
              <a:t>目標：</a:t>
            </a:r>
            <a:r>
              <a:rPr kumimoji="1" lang="en-US" altLang="ja-JP"/>
              <a:t>13:13</a:t>
            </a:r>
          </a:p>
          <a:p>
            <a:r>
              <a:rPr kumimoji="1" lang="ja-JP" altLang="en-US"/>
              <a:t>累計：</a:t>
            </a:r>
            <a:r>
              <a:rPr kumimoji="1" lang="en-US" altLang="ja-JP"/>
              <a:t>0:13</a:t>
            </a:r>
          </a:p>
          <a:p>
            <a:endParaRPr kumimoji="1" lang="en-US" altLang="ja-JP"/>
          </a:p>
          <a:p>
            <a:r>
              <a:rPr kumimoji="1" lang="ja-JP" altLang="en-US"/>
              <a:t>実施手順の策定</a:t>
            </a:r>
            <a:endParaRPr kumimoji="1" lang="en-US" altLang="ja-JP"/>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組織的対策基準の手順としてこのように記載する。</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＜読み上げ＞</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0EDF4EB4-3946-B5A7-BD2C-B4BF97027750}"/>
              </a:ext>
            </a:extLst>
          </p:cNvPr>
          <p:cNvSpPr>
            <a:spLocks noGrp="1"/>
          </p:cNvSpPr>
          <p:nvPr>
            <p:ph type="sldNum" sz="quarter" idx="5"/>
          </p:nvPr>
        </p:nvSpPr>
        <p:spPr/>
        <p:txBody>
          <a:bodyPr/>
          <a:lstStyle/>
          <a:p>
            <a:fld id="{7D95702B-A176-47F2-94B3-59C819DD5A0E}" type="slidenum">
              <a:rPr kumimoji="1" lang="ja-JP" altLang="en-US" smtClean="0"/>
              <a:t>249</a:t>
            </a:fld>
            <a:endParaRPr kumimoji="1" lang="ja-JP" altLang="en-US"/>
          </a:p>
        </p:txBody>
      </p:sp>
    </p:spTree>
    <p:extLst>
      <p:ext uri="{BB962C8B-B14F-4D97-AF65-F5344CB8AC3E}">
        <p14:creationId xmlns:p14="http://schemas.microsoft.com/office/powerpoint/2010/main" val="2456070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14:19</a:t>
            </a:r>
          </a:p>
          <a:p>
            <a:r>
              <a:rPr kumimoji="1" lang="ja-JP" altLang="en-US" dirty="0"/>
              <a:t>累積時間：</a:t>
            </a:r>
            <a:r>
              <a:rPr kumimoji="1" lang="en-US" altLang="ja-JP" dirty="0"/>
              <a:t>01:19</a:t>
            </a:r>
          </a:p>
          <a:p>
            <a:endParaRPr kumimoji="1" lang="en-US" altLang="ja-JP" dirty="0"/>
          </a:p>
          <a:p>
            <a:r>
              <a:rPr kumimoji="1" lang="ja-JP" altLang="en-US" dirty="0"/>
              <a:t>端末の紛失・盗難</a:t>
            </a:r>
            <a:endParaRPr kumimoji="1" lang="en-US" altLang="ja-JP" dirty="0"/>
          </a:p>
          <a:p>
            <a:r>
              <a:rPr kumimoji="1" lang="ja-JP" altLang="en-US" dirty="0"/>
              <a:t>・サテライトオフィスに端末を忘れて帰って紛失</a:t>
            </a:r>
            <a:endParaRPr kumimoji="1" lang="en-US" altLang="ja-JP" dirty="0"/>
          </a:p>
          <a:p>
            <a:r>
              <a:rPr kumimoji="1" lang="ja-JP" altLang="en-US" dirty="0"/>
              <a:t>　社内ルールの徹底</a:t>
            </a:r>
            <a:endParaRPr kumimoji="1" lang="en-US" altLang="ja-JP" dirty="0"/>
          </a:p>
          <a:p>
            <a:r>
              <a:rPr kumimoji="1" lang="ja-JP" altLang="en-US" dirty="0"/>
              <a:t>　→ノート</a:t>
            </a:r>
            <a:r>
              <a:rPr kumimoji="1" lang="en-US" altLang="ja-JP" dirty="0"/>
              <a:t>PC</a:t>
            </a:r>
            <a:r>
              <a:rPr kumimoji="1" lang="ja-JP" altLang="en-US" dirty="0"/>
              <a:t>は出しっぱなしで帰らない。必ずロッカーや鍵付きの引き出しにしまう。</a:t>
            </a:r>
            <a:endParaRPr kumimoji="1" lang="en-US" altLang="ja-JP" dirty="0"/>
          </a:p>
          <a:p>
            <a:r>
              <a:rPr kumimoji="1" lang="ja-JP" altLang="en-US" dirty="0"/>
              <a:t>　　出したままにするのであればケンジントンロック</a:t>
            </a:r>
            <a:endParaRPr kumimoji="1" lang="en-US" altLang="ja-JP" dirty="0"/>
          </a:p>
          <a:p>
            <a:r>
              <a:rPr kumimoji="1" lang="ja-JP" altLang="en-US" dirty="0"/>
              <a:t>　</a:t>
            </a:r>
            <a:endParaRPr kumimoji="1" lang="en-US" altLang="ja-JP" dirty="0"/>
          </a:p>
          <a:p>
            <a:r>
              <a:rPr kumimoji="1" lang="ja-JP" altLang="en-US" dirty="0"/>
              <a:t>・カフェ等で離席した際に盗難</a:t>
            </a:r>
            <a:endParaRPr kumimoji="1" lang="en-US" altLang="ja-JP" dirty="0"/>
          </a:p>
          <a:p>
            <a:r>
              <a:rPr kumimoji="1" lang="ja-JP" altLang="en-US" dirty="0"/>
              <a:t>　プライベート空間ではないため、盗難される可能性は考慮するべき</a:t>
            </a:r>
            <a:endParaRPr kumimoji="1" lang="en-US" altLang="ja-JP" dirty="0"/>
          </a:p>
          <a:p>
            <a:r>
              <a:rPr kumimoji="1" lang="ja-JP" altLang="en-US" dirty="0"/>
              <a:t>　ケンジントンロックでテーブルに括り付ける　</a:t>
            </a:r>
            <a:endParaRPr kumimoji="1" lang="en-US" altLang="ja-JP" dirty="0"/>
          </a:p>
          <a:p>
            <a:r>
              <a:rPr kumimoji="1" lang="ja-JP" altLang="en-US" dirty="0"/>
              <a:t>　ダメな場合、離籍時は</a:t>
            </a:r>
            <a:r>
              <a:rPr kumimoji="1" lang="en-US" altLang="ja-JP" dirty="0"/>
              <a:t>PC</a:t>
            </a:r>
            <a:r>
              <a:rPr kumimoji="1" lang="ja-JP" altLang="en-US" dirty="0"/>
              <a:t>を持っていく。</a:t>
            </a:r>
            <a:endParaRPr kumimoji="1" lang="en-US" altLang="ja-JP" dirty="0"/>
          </a:p>
          <a:p>
            <a:r>
              <a:rPr kumimoji="1" lang="ja-JP" altLang="en-US" dirty="0"/>
              <a:t>　</a:t>
            </a:r>
            <a:endParaRPr kumimoji="1" lang="en-US" altLang="ja-JP" dirty="0"/>
          </a:p>
          <a:p>
            <a:r>
              <a:rPr kumimoji="1" lang="ja-JP" altLang="en-US" dirty="0"/>
              <a:t>・電車やタクシー置き忘れ、紛失</a:t>
            </a:r>
            <a:endParaRPr kumimoji="1" lang="en-US" altLang="ja-JP" dirty="0"/>
          </a:p>
          <a:p>
            <a:r>
              <a:rPr kumimoji="1" lang="ja-JP" altLang="en-US" dirty="0"/>
              <a:t>　基本は社内ルールの徹底。</a:t>
            </a:r>
            <a:endParaRPr kumimoji="1" lang="en-US" altLang="ja-JP" dirty="0"/>
          </a:p>
          <a:p>
            <a:r>
              <a:rPr kumimoji="1" lang="ja-JP" altLang="en-US" dirty="0"/>
              <a:t>　お酒を飲むときは</a:t>
            </a:r>
            <a:r>
              <a:rPr kumimoji="1" lang="en-US" altLang="ja-JP" dirty="0"/>
              <a:t>PC</a:t>
            </a:r>
            <a:r>
              <a:rPr kumimoji="1" lang="ja-JP" altLang="en-US" dirty="0"/>
              <a:t>を持ち歩かない。</a:t>
            </a:r>
            <a:endParaRPr kumimoji="1" lang="en-US" altLang="ja-JP" dirty="0"/>
          </a:p>
          <a:p>
            <a:r>
              <a:rPr kumimoji="1" lang="ja-JP" altLang="en-US" dirty="0"/>
              <a:t>　電車の網棚に</a:t>
            </a:r>
            <a:r>
              <a:rPr kumimoji="1" lang="en-US" altLang="ja-JP" dirty="0"/>
              <a:t>PC</a:t>
            </a:r>
            <a:r>
              <a:rPr kumimoji="1" lang="ja-JP" altLang="en-US" dirty="0"/>
              <a:t>の入ったかばんはおかない。</a:t>
            </a:r>
            <a:endParaRPr kumimoji="1" lang="en-US" altLang="ja-JP" dirty="0"/>
          </a:p>
          <a:p>
            <a:r>
              <a:rPr kumimoji="1" lang="ja-JP" altLang="en-US" dirty="0"/>
              <a:t>　タクシー乗車時は、かばんは出口側に置く。</a:t>
            </a:r>
            <a:endParaRPr kumimoji="1" lang="en-US" altLang="ja-JP" dirty="0"/>
          </a:p>
          <a:p>
            <a:endParaRPr kumimoji="1" lang="en-US" altLang="ja-JP" dirty="0"/>
          </a:p>
          <a:p>
            <a:r>
              <a:rPr kumimoji="1" lang="ja-JP" altLang="en-US" dirty="0"/>
              <a:t>情報の盗難</a:t>
            </a:r>
            <a:endParaRPr kumimoji="1" lang="en-US" altLang="ja-JP" dirty="0"/>
          </a:p>
          <a:p>
            <a:r>
              <a:rPr kumimoji="1" lang="ja-JP" altLang="en-US" dirty="0"/>
              <a:t>・会議</a:t>
            </a:r>
            <a:r>
              <a:rPr kumimoji="1" lang="en-US" altLang="ja-JP" dirty="0"/>
              <a:t>URL</a:t>
            </a:r>
            <a:r>
              <a:rPr kumimoji="1" lang="ja-JP" altLang="en-US" dirty="0"/>
              <a:t>の不正利用</a:t>
            </a:r>
            <a:endParaRPr kumimoji="1" lang="en-US" altLang="ja-JP" dirty="0"/>
          </a:p>
          <a:p>
            <a:r>
              <a:rPr kumimoji="1" lang="ja-JP" altLang="en-US" dirty="0"/>
              <a:t>　大人数での会議の場合は、入室にパスワードを設ける</a:t>
            </a:r>
            <a:endParaRPr kumimoji="1" lang="en-US" altLang="ja-JP" dirty="0"/>
          </a:p>
          <a:p>
            <a:r>
              <a:rPr kumimoji="1" lang="ja-JP" altLang="en-US" dirty="0"/>
              <a:t>　参加者の会社名と氏名を明記させる</a:t>
            </a:r>
            <a:endParaRPr kumimoji="1" lang="en-US" altLang="ja-JP" dirty="0"/>
          </a:p>
          <a:p>
            <a:r>
              <a:rPr kumimoji="1" lang="ja-JP" altLang="en-US" dirty="0"/>
              <a:t>・覗き見</a:t>
            </a:r>
            <a:endParaRPr kumimoji="1" lang="en-US" altLang="ja-JP" dirty="0"/>
          </a:p>
          <a:p>
            <a:r>
              <a:rPr kumimoji="1" lang="ja-JP" altLang="en-US" dirty="0"/>
              <a:t>　覗き見防止フィルターを付ける</a:t>
            </a:r>
            <a:endParaRPr kumimoji="1" lang="en-US" altLang="ja-JP" dirty="0"/>
          </a:p>
          <a:p>
            <a:r>
              <a:rPr kumimoji="1" lang="ja-JP" altLang="en-US" dirty="0"/>
              <a:t>　新幹線など、通路側の座席に座るときは要注意（通路を挟んだ後ろの列から見える可能性あり）</a:t>
            </a:r>
            <a:endParaRPr kumimoji="1" lang="en-US" altLang="ja-JP" dirty="0"/>
          </a:p>
          <a:p>
            <a:r>
              <a:rPr kumimoji="1" lang="ja-JP" altLang="en-US" dirty="0"/>
              <a:t>・フリー</a:t>
            </a:r>
            <a:r>
              <a:rPr kumimoji="1" lang="en-US" altLang="ja-JP" dirty="0" err="1"/>
              <a:t>Wifi</a:t>
            </a:r>
            <a:r>
              <a:rPr kumimoji="1" lang="ja-JP" altLang="en-US" dirty="0"/>
              <a:t>の利用（ホテルの</a:t>
            </a:r>
            <a:r>
              <a:rPr kumimoji="1" lang="en-US" altLang="ja-JP" dirty="0" err="1"/>
              <a:t>Wifi</a:t>
            </a:r>
            <a:r>
              <a:rPr kumimoji="1" lang="ja-JP" altLang="en-US" dirty="0"/>
              <a:t>含む）</a:t>
            </a:r>
            <a:endParaRPr kumimoji="1" lang="en-US" altLang="ja-JP" dirty="0"/>
          </a:p>
          <a:p>
            <a:r>
              <a:rPr kumimoji="1" lang="ja-JP" altLang="en-US" dirty="0"/>
              <a:t>　</a:t>
            </a:r>
            <a:r>
              <a:rPr kumimoji="1" lang="en-US" altLang="ja-JP" dirty="0"/>
              <a:t>Windows</a:t>
            </a:r>
            <a:r>
              <a:rPr kumimoji="1" lang="ja-JP" altLang="en-US" dirty="0"/>
              <a:t> </a:t>
            </a:r>
            <a:r>
              <a:rPr kumimoji="1" lang="en-US" altLang="ja-JP" dirty="0"/>
              <a:t>Firewall</a:t>
            </a:r>
            <a:r>
              <a:rPr kumimoji="1" lang="ja-JP" altLang="en-US" dirty="0"/>
              <a:t>を有効にし、他者からアクセスさせないようにする。</a:t>
            </a:r>
            <a:endParaRPr kumimoji="1" lang="en-US" altLang="ja-JP" dirty="0"/>
          </a:p>
          <a:p>
            <a:r>
              <a:rPr kumimoji="1" lang="ja-JP" altLang="en-US" dirty="0"/>
              <a:t>　→海外のホテルは要注意</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25</a:t>
            </a:fld>
            <a:endParaRPr kumimoji="1" lang="ja-JP" altLang="en-US"/>
          </a:p>
        </p:txBody>
      </p:sp>
    </p:spTree>
    <p:extLst>
      <p:ext uri="{BB962C8B-B14F-4D97-AF65-F5344CB8AC3E}">
        <p14:creationId xmlns:p14="http://schemas.microsoft.com/office/powerpoint/2010/main" val="335473565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8266C-B20A-A4A2-E55F-59AE3052A69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3EA3707-6624-E672-D5AC-522441F9509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5BB6FAA-4F82-D07D-C06E-29AF16912C1A}"/>
              </a:ext>
            </a:extLst>
          </p:cNvPr>
          <p:cNvSpPr>
            <a:spLocks noGrp="1"/>
          </p:cNvSpPr>
          <p:nvPr>
            <p:ph type="body" idx="1"/>
          </p:nvPr>
        </p:nvSpPr>
        <p:spPr/>
        <p:txBody>
          <a:bodyPr/>
          <a:lstStyle/>
          <a:p>
            <a:r>
              <a:rPr kumimoji="1" lang="ja-JP" altLang="en-US"/>
              <a:t>目標：</a:t>
            </a:r>
            <a:r>
              <a:rPr kumimoji="1" lang="en-US" altLang="ja-JP"/>
              <a:t>13:15</a:t>
            </a:r>
          </a:p>
          <a:p>
            <a:r>
              <a:rPr kumimoji="1" lang="ja-JP" altLang="en-US"/>
              <a:t>累計：</a:t>
            </a:r>
            <a:r>
              <a:rPr kumimoji="1" lang="en-US" altLang="ja-JP"/>
              <a:t>0:15</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技術的対策基準の手順</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手順書を書く時に気を付けるポイントは、この手順書を実際に見て、実行するのは、自分ではないほかの人だ。という認識が必要。</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CE9F68EA-679F-4174-692F-3CEC070A701C}"/>
              </a:ext>
            </a:extLst>
          </p:cNvPr>
          <p:cNvSpPr>
            <a:spLocks noGrp="1"/>
          </p:cNvSpPr>
          <p:nvPr>
            <p:ph type="sldNum" sz="quarter" idx="5"/>
          </p:nvPr>
        </p:nvSpPr>
        <p:spPr/>
        <p:txBody>
          <a:bodyPr/>
          <a:lstStyle/>
          <a:p>
            <a:fld id="{7D95702B-A176-47F2-94B3-59C819DD5A0E}" type="slidenum">
              <a:rPr kumimoji="1" lang="ja-JP" altLang="en-US" smtClean="0"/>
              <a:t>250</a:t>
            </a:fld>
            <a:endParaRPr kumimoji="1" lang="ja-JP" altLang="en-US"/>
          </a:p>
        </p:txBody>
      </p:sp>
    </p:spTree>
    <p:extLst>
      <p:ext uri="{BB962C8B-B14F-4D97-AF65-F5344CB8AC3E}">
        <p14:creationId xmlns:p14="http://schemas.microsoft.com/office/powerpoint/2010/main" val="3486451353"/>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59FF5-CD55-36FE-0E2B-B3CD2B64B6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15D0B2E-43B9-DE1F-9742-48A9F9C25E3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4BEA20A-AFDD-A964-A7C3-8BEC98B7C453}"/>
              </a:ext>
            </a:extLst>
          </p:cNvPr>
          <p:cNvSpPr>
            <a:spLocks noGrp="1"/>
          </p:cNvSpPr>
          <p:nvPr>
            <p:ph type="body" idx="1"/>
          </p:nvPr>
        </p:nvSpPr>
        <p:spPr/>
        <p:txBody>
          <a:bodyPr/>
          <a:lstStyle/>
          <a:p>
            <a:r>
              <a:rPr kumimoji="1" lang="ja-JP" altLang="en-US"/>
              <a:t>目標：</a:t>
            </a:r>
            <a:r>
              <a:rPr kumimoji="1" lang="en-US" altLang="ja-JP"/>
              <a:t>13:18</a:t>
            </a:r>
          </a:p>
          <a:p>
            <a:r>
              <a:rPr kumimoji="1" lang="ja-JP" altLang="en-US"/>
              <a:t>累計：</a:t>
            </a:r>
            <a:r>
              <a:rPr kumimoji="1" lang="en-US" altLang="ja-JP"/>
              <a:t>0:18</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物理的対策基準の手順</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B07E055A-6CFE-4D84-A031-29216C90AAD0}"/>
              </a:ext>
            </a:extLst>
          </p:cNvPr>
          <p:cNvSpPr>
            <a:spLocks noGrp="1"/>
          </p:cNvSpPr>
          <p:nvPr>
            <p:ph type="sldNum" sz="quarter" idx="5"/>
          </p:nvPr>
        </p:nvSpPr>
        <p:spPr/>
        <p:txBody>
          <a:bodyPr/>
          <a:lstStyle/>
          <a:p>
            <a:fld id="{7D95702B-A176-47F2-94B3-59C819DD5A0E}" type="slidenum">
              <a:rPr kumimoji="1" lang="ja-JP" altLang="en-US" smtClean="0"/>
              <a:t>251</a:t>
            </a:fld>
            <a:endParaRPr kumimoji="1" lang="ja-JP" altLang="en-US"/>
          </a:p>
        </p:txBody>
      </p:sp>
    </p:spTree>
    <p:extLst>
      <p:ext uri="{BB962C8B-B14F-4D97-AF65-F5344CB8AC3E}">
        <p14:creationId xmlns:p14="http://schemas.microsoft.com/office/powerpoint/2010/main" val="27369127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F600D-1EA5-967F-5B6A-A2CEB85DAA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D15F1AF-41F8-9764-7548-15A740BAA1D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1F441BE-0EF8-D641-2C45-347724A3F037}"/>
              </a:ext>
            </a:extLst>
          </p:cNvPr>
          <p:cNvSpPr>
            <a:spLocks noGrp="1"/>
          </p:cNvSpPr>
          <p:nvPr>
            <p:ph type="body" idx="1"/>
          </p:nvPr>
        </p:nvSpPr>
        <p:spPr/>
        <p:txBody>
          <a:bodyPr/>
          <a:lstStyle/>
          <a:p>
            <a:r>
              <a:rPr kumimoji="1" lang="ja-JP" altLang="en-US"/>
              <a:t>目標：</a:t>
            </a:r>
            <a:r>
              <a:rPr kumimoji="1" lang="en-US" altLang="ja-JP"/>
              <a:t>13:20</a:t>
            </a:r>
          </a:p>
          <a:p>
            <a:r>
              <a:rPr kumimoji="1" lang="ja-JP" altLang="en-US"/>
              <a:t>累計：</a:t>
            </a:r>
            <a:r>
              <a:rPr kumimoji="1" lang="en-US" altLang="ja-JP"/>
              <a:t>0:20</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人的対策基準の手順</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a:ln>
                  <a:noFill/>
                </a:ln>
                <a:solidFill>
                  <a:prstClr val="black"/>
                </a:solidFill>
                <a:effectLst/>
                <a:uLnTx/>
                <a:uFillTx/>
                <a:latin typeface="+mn-ea"/>
                <a:ea typeface="+mn-ea"/>
                <a:cs typeface="+mn-cs"/>
              </a:rPr>
              <a:t>クイックアプローチからの手順作成はここまで。</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84D7913B-445F-F113-61BF-494241E10E46}"/>
              </a:ext>
            </a:extLst>
          </p:cNvPr>
          <p:cNvSpPr>
            <a:spLocks noGrp="1"/>
          </p:cNvSpPr>
          <p:nvPr>
            <p:ph type="sldNum" sz="quarter" idx="5"/>
          </p:nvPr>
        </p:nvSpPr>
        <p:spPr/>
        <p:txBody>
          <a:bodyPr/>
          <a:lstStyle/>
          <a:p>
            <a:fld id="{7D95702B-A176-47F2-94B3-59C819DD5A0E}" type="slidenum">
              <a:rPr kumimoji="1" lang="ja-JP" altLang="en-US" smtClean="0"/>
              <a:t>252</a:t>
            </a:fld>
            <a:endParaRPr kumimoji="1" lang="ja-JP" altLang="en-US"/>
          </a:p>
        </p:txBody>
      </p:sp>
    </p:spTree>
    <p:extLst>
      <p:ext uri="{BB962C8B-B14F-4D97-AF65-F5344CB8AC3E}">
        <p14:creationId xmlns:p14="http://schemas.microsoft.com/office/powerpoint/2010/main" val="296144660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F2D9A-B3C7-B0CA-0911-2192901DD2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695A849-D5E9-373F-839D-1E42F49AD04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743C594-E302-21B8-D4FE-89EDA58650F4}"/>
              </a:ext>
            </a:extLst>
          </p:cNvPr>
          <p:cNvSpPr>
            <a:spLocks noGrp="1"/>
          </p:cNvSpPr>
          <p:nvPr>
            <p:ph type="body" idx="1"/>
          </p:nvPr>
        </p:nvSpPr>
        <p:spPr/>
        <p:txBody>
          <a:bodyPr/>
          <a:lstStyle/>
          <a:p>
            <a:r>
              <a:rPr kumimoji="1" lang="ja-JP" altLang="en-US" dirty="0"/>
              <a:t>目標：</a:t>
            </a:r>
            <a:r>
              <a:rPr kumimoji="1" lang="en-US" altLang="ja-JP" dirty="0"/>
              <a:t>13:25</a:t>
            </a:r>
          </a:p>
          <a:p>
            <a:r>
              <a:rPr kumimoji="1" lang="ja-JP" altLang="en-US" dirty="0"/>
              <a:t>累計：</a:t>
            </a:r>
            <a:r>
              <a:rPr kumimoji="1" lang="en-US" altLang="ja-JP" dirty="0"/>
              <a:t>0:25</a:t>
            </a:r>
          </a:p>
          <a:p>
            <a:endParaRPr kumimoji="1" lang="en-US" altLang="ja-JP" dirty="0"/>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indent="0" algn="l" rtl="0" eaLnBrk="1" fontAlgn="t" latinLnBrk="0" hangingPunct="1">
              <a:spcBef>
                <a:spcPts val="0"/>
              </a:spcBef>
              <a:spcAft>
                <a:spcPts val="0"/>
              </a:spcAft>
            </a:pP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IPA</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「中小企業の情報セキュリティ対策ガイドライン第</a:t>
            </a: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3.1</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版」</a:t>
            </a:r>
            <a:endParaRPr lang="ja-JP" altLang="ja-JP" sz="1800" b="0" i="0" u="none" strike="noStrike" dirty="0">
              <a:effectLst/>
              <a:latin typeface="Arial" panose="020B0604020202020204" pitchFamily="34" charset="0"/>
            </a:endParaRPr>
          </a:p>
          <a:p>
            <a:pPr marL="0" indent="0" algn="l" rtl="0" eaLnBrk="1" fontAlgn="t" latinLnBrk="0" hangingPunct="1">
              <a:spcBef>
                <a:spcPts val="0"/>
              </a:spcBef>
              <a:spcAft>
                <a:spcPts val="0"/>
              </a:spcAft>
            </a:pPr>
            <a:r>
              <a:rPr lang="ja-JP" altLang="en-US" sz="2800" b="0" i="0" dirty="0">
                <a:solidFill>
                  <a:srgbClr val="0F0F0F"/>
                </a:solidFill>
                <a:effectLst/>
                <a:latin typeface="Söhne"/>
              </a:rPr>
              <a:t>「中小企業の情報セキュリティ対策ガイドライン」は、経営者向けの指針と実践的な手順を提供し、中小企業が情報セキュリティに取組む際の支援を行う資料です。</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indent="0" algn="l" rtl="0" eaLnBrk="1" fontAlgn="t" latinLnBrk="0" hangingPunct="1">
              <a:spcBef>
                <a:spcPts val="0"/>
              </a:spcBef>
              <a:spcAft>
                <a:spcPts val="0"/>
              </a:spcAft>
            </a:pPr>
            <a:r>
              <a:rPr lang="ja-JP" altLang="en-US" sz="2800" b="0" i="0" dirty="0">
                <a:solidFill>
                  <a:srgbClr val="0F0F0F"/>
                </a:solidFill>
                <a:effectLst/>
                <a:latin typeface="Söhne"/>
              </a:rPr>
              <a:t>付録には「</a:t>
            </a:r>
            <a:r>
              <a:rPr lang="en-US" altLang="ja-JP" sz="2800" b="0" i="0" dirty="0">
                <a:solidFill>
                  <a:srgbClr val="0F0F0F"/>
                </a:solidFill>
                <a:effectLst/>
                <a:latin typeface="Söhne"/>
              </a:rPr>
              <a:t>5</a:t>
            </a:r>
            <a:r>
              <a:rPr lang="ja-JP" altLang="en-US" sz="2800" b="0" i="0" dirty="0">
                <a:solidFill>
                  <a:srgbClr val="0F0F0F"/>
                </a:solidFill>
                <a:effectLst/>
                <a:latin typeface="Söhne"/>
              </a:rPr>
              <a:t>分でできる！情報セキュリティ自社診断」や「情報セキュリティハンドブック（ひな形）」が含まれており、これらを活用することで対策基準と実施手順を策定できます。</a:t>
            </a:r>
            <a:endParaRPr lang="en-US" altLang="ja-JP" sz="2800" b="0" i="0" dirty="0">
              <a:solidFill>
                <a:srgbClr val="0F0F0F"/>
              </a:solidFill>
              <a:effectLst/>
              <a:latin typeface="Söhne"/>
            </a:endParaRPr>
          </a:p>
          <a:p>
            <a:pPr marL="0" indent="0" algn="l" rtl="0" eaLnBrk="1" fontAlgn="t" latinLnBrk="0" hangingPunct="1">
              <a:spcBef>
                <a:spcPts val="0"/>
              </a:spcBef>
              <a:spcAft>
                <a:spcPts val="0"/>
              </a:spcAft>
            </a:pPr>
            <a:endParaRPr kumimoji="1" lang="en-US" altLang="ja-JP" sz="2800" b="0" i="0" u="none" strike="noStrike" kern="1200" dirty="0">
              <a:solidFill>
                <a:srgbClr val="0F0F0F"/>
              </a:solidFill>
              <a:effectLst/>
              <a:latin typeface="Söhne"/>
              <a:ea typeface="メイリオ" panose="020B0604030504040204" pitchFamily="50" charset="-128"/>
            </a:endParaRPr>
          </a:p>
          <a:p>
            <a:pPr marL="0" indent="0" algn="l" rtl="0" eaLnBrk="1" fontAlgn="t" latinLnBrk="0" hangingPunct="1">
              <a:spcBef>
                <a:spcPts val="0"/>
              </a:spcBef>
              <a:spcAft>
                <a:spcPts val="0"/>
              </a:spcAft>
            </a:pP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NISC</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「インターネットの安全・安心ハンドブック</a:t>
            </a: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Ver.5.0</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インターネットの安全・安心ハンドブック」は、サイバーセキュリティに関する基本的な知識を、身近な具体例を取り上げながら説明したものです。子供やシニアの方など、インターネットの一般利用者だけでなく、中小企業なども活用できます。中小組織向けにある「インターネットの安全・安心ハンドブック</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Ver 5.00</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＜中小組織向け抜粋版＞」を活用することで、対策基準、実施手順を策定できます。</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0"/>
              </a:spcBef>
              <a:spcAft>
                <a:spcPts val="0"/>
              </a:spcAft>
            </a:pPr>
            <a:endParaRPr lang="ja-JP" altLang="ja-JP"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総務省「テレワークセキュリティガイドライン第</a:t>
            </a: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5</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版」</a:t>
            </a:r>
            <a:endParaRPr lang="ja-JP" altLang="ja-JP" sz="1800" b="0" i="0" u="none" strike="noStrike" dirty="0">
              <a:effectLst/>
              <a:latin typeface="Arial" panose="020B0604020202020204" pitchFamily="34" charset="0"/>
            </a:endParaRPr>
          </a:p>
          <a:p>
            <a:pPr marL="0" indent="0"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テレワークセキュリティガイドライン」は、企業などがテレワークを導入する際のセキュリティ対策についての考え方や対策例を示したものです。テレワークを既に導入している場合は、自社のテレワーク環境がガイドラインに沿ったものであるのか検証できます。テレワークに関する「経営者」、「システム・セキュリティ管理者」、「テレワーク勤務者」の立場からそれぞれのセキュリティ対策について対策基準、実施手順を策定できます。</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indent="0" algn="l" rtl="0" eaLnBrk="1" fontAlgn="t" latinLnBrk="0" hangingPunct="1">
              <a:spcBef>
                <a:spcPts val="0"/>
              </a:spcBef>
              <a:spcAft>
                <a:spcPts val="0"/>
              </a:spcAft>
            </a:pPr>
            <a:endParaRPr lang="ja-JP" altLang="ja-JP"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IPA</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「中小企業のためのクラウドサービス安全利用の手引き」</a:t>
            </a:r>
            <a:endParaRPr lang="ja-JP" altLang="ja-JP" sz="1800" b="0" i="0" u="none" strike="noStrike" dirty="0">
              <a:effectLst/>
              <a:latin typeface="Arial" panose="020B0604020202020204" pitchFamily="34" charset="0"/>
            </a:endParaRPr>
          </a:p>
          <a:p>
            <a:pPr marL="0" indent="0"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中小企業のためのクラウドサービス安全利用の手引き」は、中小企業の情報セキュリティ対策ガイドラインの付録資料です。クラウドサービスを安全に利用するための手引きが記載されています。「クラウドサービス安全利用チェックシート」と「解説編」を参考にすることで、クラウドサービス利用に関する対策基準、実施手順を策定できます。</a:t>
            </a:r>
            <a:endParaRPr lang="ja-JP" altLang="ja-JP" sz="1800" b="0" i="0" u="none" strike="noStrike" dirty="0">
              <a:effectLst/>
              <a:latin typeface="Arial" panose="020B0604020202020204" pitchFamily="34" charset="0"/>
            </a:endParaRPr>
          </a:p>
          <a:p>
            <a:pPr marL="0" indent="0" algn="l" rtl="0" eaLnBrk="1" fontAlgn="t" latinLnBrk="0" hangingPunct="1">
              <a:spcBef>
                <a:spcPts val="0"/>
              </a:spcBef>
              <a:spcAft>
                <a:spcPts val="0"/>
              </a:spcAft>
            </a:pPr>
            <a:endPar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endParaRPr>
          </a:p>
          <a:p>
            <a:pPr marL="0" indent="0" algn="l" rtl="0" eaLnBrk="1" fontAlgn="t" latinLnBrk="0" hangingPunct="1">
              <a:spcBef>
                <a:spcPts val="0"/>
              </a:spcBef>
              <a:spcAft>
                <a:spcPts val="0"/>
              </a:spcAft>
            </a:pP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IPA</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「情報セキュリティ関連規程」</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「情報セキュリティ関連規程」は、自社に適した規程を作成するためのひな形です。ひな形に修正を加えることで、対策基準、実施手順を策定します。</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1</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から文書化する必要がないため、効率的に策定できます。</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A51002F3-BAF9-A720-3F53-AA3E46C7A246}"/>
              </a:ext>
            </a:extLst>
          </p:cNvPr>
          <p:cNvSpPr>
            <a:spLocks noGrp="1"/>
          </p:cNvSpPr>
          <p:nvPr>
            <p:ph type="sldNum" sz="quarter" idx="5"/>
          </p:nvPr>
        </p:nvSpPr>
        <p:spPr/>
        <p:txBody>
          <a:bodyPr/>
          <a:lstStyle/>
          <a:p>
            <a:fld id="{7D95702B-A176-47F2-94B3-59C819DD5A0E}" type="slidenum">
              <a:rPr kumimoji="1" lang="ja-JP" altLang="en-US" smtClean="0"/>
              <a:t>253</a:t>
            </a:fld>
            <a:endParaRPr kumimoji="1" lang="ja-JP" altLang="en-US"/>
          </a:p>
        </p:txBody>
      </p:sp>
    </p:spTree>
    <p:extLst>
      <p:ext uri="{BB962C8B-B14F-4D97-AF65-F5344CB8AC3E}">
        <p14:creationId xmlns:p14="http://schemas.microsoft.com/office/powerpoint/2010/main" val="25783083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91B1E-F2B2-724B-9725-9ED68B1DF8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58E77C-9C92-8DF9-7914-D760B329741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2151F13-481A-7873-04EC-4DBB9B294B7D}"/>
              </a:ext>
            </a:extLst>
          </p:cNvPr>
          <p:cNvSpPr>
            <a:spLocks noGrp="1"/>
          </p:cNvSpPr>
          <p:nvPr>
            <p:ph type="body" idx="1"/>
          </p:nvPr>
        </p:nvSpPr>
        <p:spPr/>
        <p:txBody>
          <a:bodyPr/>
          <a:lstStyle/>
          <a:p>
            <a:r>
              <a:rPr kumimoji="1" lang="ja-JP" altLang="en-US" dirty="0"/>
              <a:t>目標：</a:t>
            </a:r>
            <a:r>
              <a:rPr kumimoji="1" lang="en-US" altLang="ja-JP" dirty="0"/>
              <a:t>13:28</a:t>
            </a:r>
          </a:p>
          <a:p>
            <a:r>
              <a:rPr kumimoji="1" lang="ja-JP" altLang="en-US" dirty="0"/>
              <a:t>累計：</a:t>
            </a:r>
            <a:r>
              <a:rPr kumimoji="1" lang="en-US" altLang="ja-JP" dirty="0"/>
              <a:t>0:28</a:t>
            </a:r>
          </a:p>
          <a:p>
            <a:endParaRPr kumimoji="1" lang="en-US" altLang="ja-JP" dirty="0"/>
          </a:p>
          <a:p>
            <a:r>
              <a:rPr lang="ja-JP" altLang="en-US" sz="1200" b="0" i="0" u="sng" dirty="0">
                <a:solidFill>
                  <a:srgbClr val="374151"/>
                </a:solidFill>
                <a:effectLst/>
                <a:latin typeface="メイリオ" panose="020B0604030504040204" pitchFamily="50" charset="-128"/>
                <a:ea typeface="メイリオ" panose="020B0604030504040204" pitchFamily="50" charset="-128"/>
              </a:rPr>
              <a:t>リスク特定</a:t>
            </a:r>
            <a:endParaRPr lang="en-US" altLang="ja-JP" sz="1200" b="0" i="0" u="sng"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対象となる資産情報の洗い出し</a:t>
            </a:r>
            <a:endParaRPr lang="en-US" altLang="ja-JP" sz="1200"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機密性、完全性、可用性の評価</a:t>
            </a:r>
            <a:endParaRPr lang="en-US" altLang="ja-JP" sz="1200"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重要度の算出</a:t>
            </a:r>
            <a:endParaRPr lang="en-US" altLang="ja-JP" sz="1200" dirty="0">
              <a:solidFill>
                <a:srgbClr val="374151"/>
              </a:solidFill>
              <a:latin typeface="メイリオ" panose="020B0604030504040204" pitchFamily="50" charset="-128"/>
              <a:ea typeface="メイリオ" panose="020B0604030504040204" pitchFamily="50" charset="-128"/>
            </a:endParaRPr>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r>
              <a:rPr lang="ja-JP" altLang="en-US" sz="1200" b="0" i="0" u="sng" dirty="0">
                <a:solidFill>
                  <a:srgbClr val="374151"/>
                </a:solidFill>
                <a:effectLst/>
                <a:latin typeface="メイリオ" panose="020B0604030504040204" pitchFamily="50" charset="-128"/>
                <a:ea typeface="メイリオ" panose="020B0604030504040204" pitchFamily="50" charset="-128"/>
              </a:rPr>
              <a:t>リスク分析</a:t>
            </a:r>
            <a:endParaRPr lang="en-US" altLang="ja-JP" sz="1200" b="0" i="0" u="sng"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重要度と被害発生可能性から、リスクレベルを算出</a:t>
            </a:r>
            <a:endParaRPr lang="en-US" altLang="ja-JP" sz="1200" dirty="0">
              <a:solidFill>
                <a:srgbClr val="374151"/>
              </a:solidFill>
              <a:latin typeface="メイリオ" panose="020B0604030504040204" pitchFamily="50" charset="-128"/>
              <a:ea typeface="メイリオ" panose="020B0604030504040204" pitchFamily="50" charset="-128"/>
            </a:endParaRPr>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r>
              <a:rPr lang="ja-JP" altLang="en-US" sz="1200" b="0" i="0" u="sng" dirty="0">
                <a:solidFill>
                  <a:srgbClr val="374151"/>
                </a:solidFill>
                <a:effectLst/>
                <a:latin typeface="メイリオ" panose="020B0604030504040204" pitchFamily="50" charset="-128"/>
                <a:ea typeface="メイリオ" panose="020B0604030504040204" pitchFamily="50" charset="-128"/>
              </a:rPr>
              <a:t>リスク</a:t>
            </a:r>
            <a:r>
              <a:rPr lang="ja-JP" altLang="en-US" sz="1200" u="sng" dirty="0">
                <a:solidFill>
                  <a:srgbClr val="374151"/>
                </a:solidFill>
                <a:latin typeface="メイリオ" panose="020B0604030504040204" pitchFamily="50" charset="-128"/>
                <a:ea typeface="メイリオ" panose="020B0604030504040204" pitchFamily="50" charset="-128"/>
              </a:rPr>
              <a:t>評価</a:t>
            </a:r>
            <a:endParaRPr lang="en-US" altLang="ja-JP" sz="1200" b="0" i="0" u="sng"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リスク対応を検討する</a:t>
            </a:r>
            <a:endParaRPr lang="en-US" altLang="ja-JP" sz="1200" dirty="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dirty="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200" dirty="0">
                <a:solidFill>
                  <a:srgbClr val="374151"/>
                </a:solidFill>
                <a:latin typeface="メイリオ" panose="020B0604030504040204" pitchFamily="50" charset="-128"/>
                <a:ea typeface="メイリオ" panose="020B0604030504040204" pitchFamily="50" charset="-128"/>
              </a:rPr>
              <a:t>ここまでは変わらない。</a:t>
            </a:r>
            <a:endParaRPr lang="en-US" altLang="ja-JP" sz="1200" dirty="0">
              <a:solidFill>
                <a:srgbClr val="374151"/>
              </a:solidFill>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200" dirty="0">
              <a:solidFill>
                <a:srgbClr val="374151"/>
              </a:solidFill>
              <a:latin typeface="メイリオ" panose="020B0604030504040204" pitchFamily="50" charset="-128"/>
              <a:ea typeface="メイリオ" panose="020B0604030504040204" pitchFamily="50" charset="-128"/>
            </a:endParaRPr>
          </a:p>
          <a:p>
            <a:r>
              <a:rPr kumimoji="1" lang="ja-JP" altLang="en-US" sz="1200" b="0" i="0" u="none" strike="noStrike" kern="1200" cap="none" spc="0" normalizeH="0" baseline="0" noProof="0" dirty="0">
                <a:ln>
                  <a:noFill/>
                </a:ln>
                <a:solidFill>
                  <a:prstClr val="black"/>
                </a:solidFill>
                <a:effectLst/>
                <a:uLnTx/>
                <a:uFillTx/>
                <a:latin typeface="+mn-ea"/>
                <a:ea typeface="+mn-ea"/>
                <a:cs typeface="+mn-cs"/>
              </a:rPr>
              <a:t>ヒント</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r>
              <a:rPr kumimoji="1" lang="ja-JP" altLang="en-US" sz="1200" dirty="0">
                <a:latin typeface="+mn-ea"/>
              </a:rPr>
              <a:t>すべてのリスクに対応しようとすると、対策費用が高額になったり、業務に支障をきたしたりする場合があります。そこで、いつ事故が起きてもおかしくない、事故が起きると大きな被害になるなど、リスクが大きなものを優先して対策を実施します。また、事故が起きる可能性が小さい、発生しても被害が軽微であるなど、リスクが小さなものは、現状のまま受容するなど、合理的に対応します。</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6A6926A3-68BD-E905-2874-02306CB1BCB9}"/>
              </a:ext>
            </a:extLst>
          </p:cNvPr>
          <p:cNvSpPr>
            <a:spLocks noGrp="1"/>
          </p:cNvSpPr>
          <p:nvPr>
            <p:ph type="sldNum" sz="quarter" idx="5"/>
          </p:nvPr>
        </p:nvSpPr>
        <p:spPr/>
        <p:txBody>
          <a:bodyPr/>
          <a:lstStyle/>
          <a:p>
            <a:fld id="{7D95702B-A176-47F2-94B3-59C819DD5A0E}" type="slidenum">
              <a:rPr kumimoji="1" lang="ja-JP" altLang="en-US" smtClean="0"/>
              <a:t>254</a:t>
            </a:fld>
            <a:endParaRPr kumimoji="1" lang="ja-JP" altLang="en-US"/>
          </a:p>
        </p:txBody>
      </p:sp>
    </p:spTree>
    <p:extLst>
      <p:ext uri="{BB962C8B-B14F-4D97-AF65-F5344CB8AC3E}">
        <p14:creationId xmlns:p14="http://schemas.microsoft.com/office/powerpoint/2010/main" val="3442172089"/>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7C259-FBBC-FE5F-BB16-37A920E8E8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D904DA-A86F-69E8-F392-A5882960C2A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874AAB9-7622-1B7A-E220-DFAB5D2728EB}"/>
              </a:ext>
            </a:extLst>
          </p:cNvPr>
          <p:cNvSpPr>
            <a:spLocks noGrp="1"/>
          </p:cNvSpPr>
          <p:nvPr>
            <p:ph type="body" idx="1"/>
          </p:nvPr>
        </p:nvSpPr>
        <p:spPr/>
        <p:txBody>
          <a:bodyPr/>
          <a:lstStyle/>
          <a:p>
            <a:r>
              <a:rPr kumimoji="1" lang="ja-JP" altLang="en-US"/>
              <a:t>目標：</a:t>
            </a:r>
            <a:r>
              <a:rPr kumimoji="1" lang="en-US" altLang="ja-JP"/>
              <a:t>13:30</a:t>
            </a:r>
          </a:p>
          <a:p>
            <a:r>
              <a:rPr kumimoji="1" lang="ja-JP" altLang="en-US"/>
              <a:t>累計：</a:t>
            </a:r>
            <a:r>
              <a:rPr kumimoji="1" lang="en-US" altLang="ja-JP"/>
              <a:t>0:30</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赤文字を自社に合わせて変更する</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C9E7D992-E61D-C063-CC3A-58B56EB97AAC}"/>
              </a:ext>
            </a:extLst>
          </p:cNvPr>
          <p:cNvSpPr>
            <a:spLocks noGrp="1"/>
          </p:cNvSpPr>
          <p:nvPr>
            <p:ph type="sldNum" sz="quarter" idx="5"/>
          </p:nvPr>
        </p:nvSpPr>
        <p:spPr/>
        <p:txBody>
          <a:bodyPr/>
          <a:lstStyle/>
          <a:p>
            <a:fld id="{7D95702B-A176-47F2-94B3-59C819DD5A0E}" type="slidenum">
              <a:rPr kumimoji="1" lang="ja-JP" altLang="en-US" smtClean="0"/>
              <a:t>255</a:t>
            </a:fld>
            <a:endParaRPr kumimoji="1" lang="ja-JP" altLang="en-US"/>
          </a:p>
        </p:txBody>
      </p:sp>
    </p:spTree>
    <p:extLst>
      <p:ext uri="{BB962C8B-B14F-4D97-AF65-F5344CB8AC3E}">
        <p14:creationId xmlns:p14="http://schemas.microsoft.com/office/powerpoint/2010/main" val="126522712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E256-E8AB-F7F5-5AAB-3EAA72FEFD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089728-4067-7F49-9698-3CCEB07ADC4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DAA7F69-85AE-9E34-564D-B7D38CEE52DE}"/>
              </a:ext>
            </a:extLst>
          </p:cNvPr>
          <p:cNvSpPr>
            <a:spLocks noGrp="1"/>
          </p:cNvSpPr>
          <p:nvPr>
            <p:ph type="body" idx="1"/>
          </p:nvPr>
        </p:nvSpPr>
        <p:spPr/>
        <p:txBody>
          <a:bodyPr/>
          <a:lstStyle/>
          <a:p>
            <a:r>
              <a:rPr kumimoji="1" lang="ja-JP" altLang="en-US"/>
              <a:t>目標：</a:t>
            </a:r>
            <a:r>
              <a:rPr kumimoji="1" lang="en-US" altLang="ja-JP"/>
              <a:t>13:32</a:t>
            </a:r>
          </a:p>
          <a:p>
            <a:r>
              <a:rPr kumimoji="1" lang="ja-JP" altLang="en-US"/>
              <a:t>累計：</a:t>
            </a:r>
            <a:r>
              <a:rPr kumimoji="1" lang="en-US" altLang="ja-JP"/>
              <a:t>0:32</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赤文字を自社に合わせて変更する</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CDB1AC58-9C93-8576-0225-62C28AB1B179}"/>
              </a:ext>
            </a:extLst>
          </p:cNvPr>
          <p:cNvSpPr>
            <a:spLocks noGrp="1"/>
          </p:cNvSpPr>
          <p:nvPr>
            <p:ph type="sldNum" sz="quarter" idx="5"/>
          </p:nvPr>
        </p:nvSpPr>
        <p:spPr/>
        <p:txBody>
          <a:bodyPr/>
          <a:lstStyle/>
          <a:p>
            <a:fld id="{7D95702B-A176-47F2-94B3-59C819DD5A0E}" type="slidenum">
              <a:rPr kumimoji="1" lang="ja-JP" altLang="en-US" smtClean="0"/>
              <a:t>256</a:t>
            </a:fld>
            <a:endParaRPr kumimoji="1" lang="ja-JP" altLang="en-US"/>
          </a:p>
        </p:txBody>
      </p:sp>
    </p:spTree>
    <p:extLst>
      <p:ext uri="{BB962C8B-B14F-4D97-AF65-F5344CB8AC3E}">
        <p14:creationId xmlns:p14="http://schemas.microsoft.com/office/powerpoint/2010/main" val="217685787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9E61E-46BE-CC35-1FAF-2A7440B8C93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A76C156-4FAC-076F-8A9C-FF590D7414C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11FBE9C-D950-2A13-2D23-94B63EC6670D}"/>
              </a:ext>
            </a:extLst>
          </p:cNvPr>
          <p:cNvSpPr>
            <a:spLocks noGrp="1"/>
          </p:cNvSpPr>
          <p:nvPr>
            <p:ph type="body" idx="1"/>
          </p:nvPr>
        </p:nvSpPr>
        <p:spPr/>
        <p:txBody>
          <a:bodyPr/>
          <a:lstStyle/>
          <a:p>
            <a:r>
              <a:rPr kumimoji="1" lang="ja-JP" altLang="en-US"/>
              <a:t>目標：</a:t>
            </a:r>
            <a:r>
              <a:rPr kumimoji="1" lang="en-US" altLang="ja-JP"/>
              <a:t>13:33</a:t>
            </a:r>
          </a:p>
          <a:p>
            <a:r>
              <a:rPr kumimoji="1" lang="ja-JP" altLang="en-US"/>
              <a:t>累計：</a:t>
            </a:r>
            <a:r>
              <a:rPr kumimoji="1" lang="en-US" altLang="ja-JP"/>
              <a:t>0:33</a:t>
            </a:r>
          </a:p>
          <a:p>
            <a:endParaRPr kumimoji="1" lang="en-US" altLang="ja-JP" b="0"/>
          </a:p>
          <a:p>
            <a:r>
              <a:rPr kumimoji="1" lang="ja-JP" altLang="en-US" sz="1200" b="0" i="0" kern="1200">
                <a:solidFill>
                  <a:schemeClr val="dk1"/>
                </a:solidFill>
                <a:effectLst/>
                <a:latin typeface="+mn-ea"/>
                <a:ea typeface="+mn-ea"/>
                <a:cs typeface="+mn-cs"/>
              </a:rPr>
              <a:t>情報セキュリティマネジメントシステム（</a:t>
            </a:r>
            <a:r>
              <a:rPr kumimoji="1" lang="en-US" altLang="ja-JP" sz="1200" b="0" i="0" kern="1200">
                <a:solidFill>
                  <a:schemeClr val="dk1"/>
                </a:solidFill>
                <a:effectLst/>
                <a:latin typeface="+mn-ea"/>
                <a:ea typeface="+mn-ea"/>
                <a:cs typeface="+mn-cs"/>
              </a:rPr>
              <a:t>ISMS</a:t>
            </a:r>
            <a:r>
              <a:rPr kumimoji="1" lang="ja-JP" altLang="en-US" sz="1200" b="0" i="0" kern="1200">
                <a:solidFill>
                  <a:schemeClr val="dk1"/>
                </a:solidFill>
                <a:effectLst/>
                <a:latin typeface="+mn-ea"/>
                <a:ea typeface="+mn-ea"/>
                <a:cs typeface="+mn-cs"/>
              </a:rPr>
              <a:t>）のフレームワークを用いて、体系的・網羅的にセキュリティ対策基準、実施手順を作成する網羅的アプローチについて理解することを目的とします。</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r>
              <a:rPr kumimoji="1" lang="ja-JP" altLang="en-US" b="0"/>
              <a:t>達成目標</a:t>
            </a:r>
          </a:p>
          <a:p>
            <a:r>
              <a:rPr kumimoji="1" lang="ja-JP" altLang="en-US" b="0"/>
              <a:t>網羅的アプローチ手法を用いて、対策基準・実施手順を策定する方法を理解すること</a:t>
            </a:r>
          </a:p>
          <a:p>
            <a:endParaRPr kumimoji="1" lang="ja-JP" altLang="en-US" b="0"/>
          </a:p>
        </p:txBody>
      </p:sp>
      <p:sp>
        <p:nvSpPr>
          <p:cNvPr id="4" name="スライド番号プレースホルダー 3">
            <a:extLst>
              <a:ext uri="{FF2B5EF4-FFF2-40B4-BE49-F238E27FC236}">
                <a16:creationId xmlns:a16="http://schemas.microsoft.com/office/drawing/2014/main" id="{C0028F15-2775-4692-47A7-A07BAE4434DF}"/>
              </a:ext>
            </a:extLst>
          </p:cNvPr>
          <p:cNvSpPr>
            <a:spLocks noGrp="1"/>
          </p:cNvSpPr>
          <p:nvPr>
            <p:ph type="sldNum" sz="quarter" idx="5"/>
          </p:nvPr>
        </p:nvSpPr>
        <p:spPr/>
        <p:txBody>
          <a:bodyPr/>
          <a:lstStyle/>
          <a:p>
            <a:fld id="{7D95702B-A176-47F2-94B3-59C819DD5A0E}" type="slidenum">
              <a:rPr kumimoji="1" lang="ja-JP" altLang="en-US" smtClean="0"/>
              <a:t>257</a:t>
            </a:fld>
            <a:endParaRPr kumimoji="1" lang="ja-JP" altLang="en-US"/>
          </a:p>
        </p:txBody>
      </p:sp>
    </p:spTree>
    <p:extLst>
      <p:ext uri="{BB962C8B-B14F-4D97-AF65-F5344CB8AC3E}">
        <p14:creationId xmlns:p14="http://schemas.microsoft.com/office/powerpoint/2010/main" val="34586449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0964E-9713-F92F-8488-D4159F9EC6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EF4865-7059-B561-3EF1-66D49460957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145A8DC-CDAD-D85C-C02F-2A89CD8A2192}"/>
              </a:ext>
            </a:extLst>
          </p:cNvPr>
          <p:cNvSpPr>
            <a:spLocks noGrp="1"/>
          </p:cNvSpPr>
          <p:nvPr>
            <p:ph type="body" idx="1"/>
          </p:nvPr>
        </p:nvSpPr>
        <p:spPr/>
        <p:txBody>
          <a:bodyPr/>
          <a:lstStyle/>
          <a:p>
            <a:r>
              <a:rPr kumimoji="1" lang="ja-JP" altLang="en-US"/>
              <a:t>目標：</a:t>
            </a:r>
            <a:r>
              <a:rPr kumimoji="1" lang="en-US" altLang="ja-JP"/>
              <a:t>13:35</a:t>
            </a:r>
          </a:p>
          <a:p>
            <a:r>
              <a:rPr kumimoji="1" lang="ja-JP" altLang="en-US"/>
              <a:t>累計：</a:t>
            </a:r>
            <a:r>
              <a:rPr kumimoji="1" lang="en-US" altLang="ja-JP"/>
              <a:t>0:35</a:t>
            </a:r>
          </a:p>
          <a:p>
            <a:endParaRPr kumimoji="1" lang="en-US" altLang="ja-JP"/>
          </a:p>
          <a:p>
            <a:endParaRPr kumimoji="1" lang="en-US" altLang="ja-JP"/>
          </a:p>
          <a:p>
            <a:r>
              <a:rPr kumimoji="1" lang="ja-JP" altLang="en-US"/>
              <a:t>網羅的のメリット</a:t>
            </a:r>
            <a:endParaRPr kumimoji="1" lang="en-US" altLang="ja-JP"/>
          </a:p>
          <a:p>
            <a:pPr marL="171450" indent="-171450">
              <a:buFont typeface="Arial" panose="020B0604020202020204" pitchFamily="34" charset="0"/>
              <a:buChar char="•"/>
            </a:pPr>
            <a:r>
              <a:rPr kumimoji="1" lang="ja-JP" altLang="en-US"/>
              <a:t>可能な限り多くの脅威や攻撃手法に対して対策を講じる。</a:t>
            </a:r>
          </a:p>
          <a:p>
            <a:pPr marL="171450" indent="-171450">
              <a:buFont typeface="Arial" panose="020B0604020202020204" pitchFamily="34" charset="0"/>
              <a:buChar char="•"/>
            </a:pPr>
            <a:r>
              <a:rPr kumimoji="1" lang="ja-JP" altLang="en-US"/>
              <a:t>予測できない脅威や新たな攻撃手法に対しても準備ができる状態を維持できる。</a:t>
            </a:r>
          </a:p>
          <a:p>
            <a:endParaRPr kumimoji="1" lang="en-US" altLang="ja-JP"/>
          </a:p>
          <a:p>
            <a:r>
              <a:rPr kumimoji="1" lang="ja-JP" altLang="en-US"/>
              <a:t>網羅的のデメリット</a:t>
            </a:r>
            <a:endParaRPr kumimoji="1" lang="en-US" altLang="ja-JP"/>
          </a:p>
          <a:p>
            <a:pPr marL="171450" indent="-171450">
              <a:buFont typeface="Arial" panose="020B0604020202020204" pitchFamily="34" charset="0"/>
              <a:buChar char="•"/>
            </a:pPr>
            <a:r>
              <a:rPr kumimoji="1" lang="ja-JP" altLang="en-US"/>
              <a:t>全体的な実施には時間がかかる。</a:t>
            </a:r>
          </a:p>
          <a:p>
            <a:endParaRPr kumimoji="1" lang="en-US" altLang="ja-JP"/>
          </a:p>
          <a:p>
            <a:r>
              <a:rPr kumimoji="1" lang="ja-JP" altLang="en-US"/>
              <a:t>留意点</a:t>
            </a:r>
            <a:endParaRPr kumimoji="1" lang="en-US" altLang="ja-JP"/>
          </a:p>
          <a:p>
            <a:r>
              <a:rPr kumimoji="1" lang="ja-JP" altLang="en-US"/>
              <a:t>＜読み上げ＞</a:t>
            </a:r>
            <a:endParaRPr kumimoji="1" lang="en-US" altLang="ja-JP"/>
          </a:p>
          <a:p>
            <a:endParaRPr kumimoji="1" lang="en-US" altLang="ja-JP"/>
          </a:p>
          <a:p>
            <a:endParaRPr kumimoji="1" lang="en-US" altLang="ja-JP"/>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a:p>
        </p:txBody>
      </p:sp>
      <p:sp>
        <p:nvSpPr>
          <p:cNvPr id="4" name="スライド番号プレースホルダー 3">
            <a:extLst>
              <a:ext uri="{FF2B5EF4-FFF2-40B4-BE49-F238E27FC236}">
                <a16:creationId xmlns:a16="http://schemas.microsoft.com/office/drawing/2014/main" id="{7627FF6A-539C-A983-5725-0AFFA6E93C16}"/>
              </a:ext>
            </a:extLst>
          </p:cNvPr>
          <p:cNvSpPr>
            <a:spLocks noGrp="1"/>
          </p:cNvSpPr>
          <p:nvPr>
            <p:ph type="sldNum" sz="quarter" idx="5"/>
          </p:nvPr>
        </p:nvSpPr>
        <p:spPr/>
        <p:txBody>
          <a:bodyPr/>
          <a:lstStyle/>
          <a:p>
            <a:fld id="{7D95702B-A176-47F2-94B3-59C819DD5A0E}" type="slidenum">
              <a:rPr kumimoji="1" lang="ja-JP" altLang="en-US" smtClean="0"/>
              <a:t>258</a:t>
            </a:fld>
            <a:endParaRPr kumimoji="1" lang="ja-JP" altLang="en-US"/>
          </a:p>
        </p:txBody>
      </p:sp>
    </p:spTree>
    <p:extLst>
      <p:ext uri="{BB962C8B-B14F-4D97-AF65-F5344CB8AC3E}">
        <p14:creationId xmlns:p14="http://schemas.microsoft.com/office/powerpoint/2010/main" val="3761481404"/>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CA885-C6E1-6B26-A7BE-3D56E1E5B8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AEF436-6959-8ECD-4C20-668DDF5F3EA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BEECA0C-3D5D-A828-EDE2-FC3F0DD28797}"/>
              </a:ext>
            </a:extLst>
          </p:cNvPr>
          <p:cNvSpPr>
            <a:spLocks noGrp="1"/>
          </p:cNvSpPr>
          <p:nvPr>
            <p:ph type="body" idx="1"/>
          </p:nvPr>
        </p:nvSpPr>
        <p:spPr/>
        <p:txBody>
          <a:bodyPr/>
          <a:lstStyle/>
          <a:p>
            <a:r>
              <a:rPr kumimoji="1" lang="ja-JP" altLang="en-US"/>
              <a:t>目標：</a:t>
            </a:r>
            <a:r>
              <a:rPr kumimoji="1" lang="en-US" altLang="ja-JP"/>
              <a:t>13:37</a:t>
            </a:r>
          </a:p>
          <a:p>
            <a:r>
              <a:rPr kumimoji="1" lang="ja-JP" altLang="en-US"/>
              <a:t>累計：</a:t>
            </a:r>
            <a:r>
              <a:rPr kumimoji="1" lang="en-US" altLang="ja-JP"/>
              <a:t>0:37</a:t>
            </a:r>
          </a:p>
          <a:p>
            <a:endParaRPr kumimoji="1" lang="en-US" altLang="ja-JP"/>
          </a:p>
          <a:p>
            <a:r>
              <a:rPr kumimoji="1" lang="en-US" altLang="ja-JP"/>
              <a:t>ISMS</a:t>
            </a:r>
            <a:r>
              <a:rPr kumimoji="1" lang="ja-JP" altLang="en-US"/>
              <a:t>のフレームワークを参考にする場合。</a:t>
            </a:r>
            <a:endParaRPr kumimoji="1" lang="en-US" altLang="ja-JP"/>
          </a:p>
          <a:p>
            <a:endParaRPr kumimoji="1" lang="en-US" altLang="ja-JP"/>
          </a:p>
          <a:p>
            <a:r>
              <a:rPr kumimoji="1" lang="en-US" altLang="ja-JP"/>
              <a:t>ISMS</a:t>
            </a:r>
            <a:r>
              <a:rPr kumimoji="1" lang="ja-JP" altLang="en-US"/>
              <a:t>では要求事項として</a:t>
            </a:r>
            <a:r>
              <a:rPr kumimoji="1" lang="en-US" altLang="ja-JP"/>
              <a:t>10</a:t>
            </a:r>
            <a:r>
              <a:rPr kumimoji="1" lang="ja-JP" altLang="en-US"/>
              <a:t>の項目が求められていますが、実質的に</a:t>
            </a:r>
            <a:r>
              <a:rPr kumimoji="1" lang="en-US" altLang="ja-JP"/>
              <a:t>PDCA</a:t>
            </a:r>
            <a:r>
              <a:rPr kumimoji="1" lang="ja-JP" altLang="en-US"/>
              <a:t>として回すのは、</a:t>
            </a:r>
            <a:r>
              <a:rPr kumimoji="1" lang="en-US" altLang="ja-JP"/>
              <a:t>4</a:t>
            </a:r>
            <a:r>
              <a:rPr kumimoji="1" lang="ja-JP" altLang="en-US"/>
              <a:t>～</a:t>
            </a:r>
            <a:r>
              <a:rPr kumimoji="1" lang="en-US" altLang="ja-JP"/>
              <a:t>10</a:t>
            </a:r>
            <a:r>
              <a:rPr kumimoji="1" lang="ja-JP" altLang="en-US"/>
              <a:t>の</a:t>
            </a:r>
            <a:r>
              <a:rPr kumimoji="1" lang="en-US" altLang="ja-JP"/>
              <a:t>7</a:t>
            </a:r>
            <a:r>
              <a:rPr kumimoji="1" lang="ja-JP" altLang="en-US"/>
              <a:t>項目。</a:t>
            </a:r>
            <a:endParaRPr kumimoji="1" lang="en-US" altLang="ja-JP"/>
          </a:p>
          <a:p>
            <a:endParaRPr kumimoji="1" lang="en-US" altLang="ja-JP"/>
          </a:p>
          <a:p>
            <a:endParaRPr kumimoji="1" lang="en-US" altLang="ja-JP"/>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a:p>
        </p:txBody>
      </p:sp>
      <p:sp>
        <p:nvSpPr>
          <p:cNvPr id="4" name="スライド番号プレースホルダー 3">
            <a:extLst>
              <a:ext uri="{FF2B5EF4-FFF2-40B4-BE49-F238E27FC236}">
                <a16:creationId xmlns:a16="http://schemas.microsoft.com/office/drawing/2014/main" id="{E4C94031-BC3E-F90F-BAE6-4132E92D026C}"/>
              </a:ext>
            </a:extLst>
          </p:cNvPr>
          <p:cNvSpPr>
            <a:spLocks noGrp="1"/>
          </p:cNvSpPr>
          <p:nvPr>
            <p:ph type="sldNum" sz="quarter" idx="5"/>
          </p:nvPr>
        </p:nvSpPr>
        <p:spPr/>
        <p:txBody>
          <a:bodyPr/>
          <a:lstStyle/>
          <a:p>
            <a:fld id="{7D95702B-A176-47F2-94B3-59C819DD5A0E}" type="slidenum">
              <a:rPr kumimoji="1" lang="ja-JP" altLang="en-US" smtClean="0"/>
              <a:t>259</a:t>
            </a:fld>
            <a:endParaRPr kumimoji="1" lang="ja-JP" altLang="en-US"/>
          </a:p>
        </p:txBody>
      </p:sp>
    </p:spTree>
    <p:extLst>
      <p:ext uri="{BB962C8B-B14F-4D97-AF65-F5344CB8AC3E}">
        <p14:creationId xmlns:p14="http://schemas.microsoft.com/office/powerpoint/2010/main" val="2608768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14:20</a:t>
            </a:r>
          </a:p>
          <a:p>
            <a:r>
              <a:rPr kumimoji="1" lang="ja-JP" altLang="en-US" dirty="0"/>
              <a:t>累積時間：</a:t>
            </a:r>
            <a:r>
              <a:rPr kumimoji="1" lang="en-US" altLang="ja-JP" dirty="0"/>
              <a:t>01:20</a:t>
            </a:r>
          </a:p>
          <a:p>
            <a:endParaRPr kumimoji="1" lang="en-US" altLang="ja-JP" dirty="0"/>
          </a:p>
          <a:p>
            <a:r>
              <a:rPr kumimoji="1" lang="en-US" altLang="ja-JP" dirty="0"/>
              <a:t>8</a:t>
            </a:r>
            <a:r>
              <a:rPr kumimoji="1" lang="ja-JP" altLang="en-US" dirty="0"/>
              <a:t>つの接続方式ごとのチェックシートが用意されている。</a:t>
            </a:r>
            <a:endParaRPr kumimoji="1" lang="en-US" altLang="ja-JP" dirty="0"/>
          </a:p>
          <a:p>
            <a:endParaRPr kumimoji="1" lang="en-US" altLang="ja-JP" dirty="0"/>
          </a:p>
          <a:p>
            <a:r>
              <a:rPr kumimoji="1" lang="ja-JP" altLang="en-US" sz="1200" dirty="0">
                <a:latin typeface="メイリオ" panose="020B0604030504040204" pitchFamily="50" charset="-128"/>
                <a:ea typeface="メイリオ" panose="020B0604030504040204" pitchFamily="50" charset="-128"/>
              </a:rPr>
              <a:t>総務省</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中小企業等担当者向けテレワークセキュリティの手引き</a:t>
            </a:r>
            <a:r>
              <a:rPr kumimoji="1" lang="en-US" altLang="ja-JP" sz="1200" u="sng" dirty="0">
                <a:uFill>
                  <a:solidFill>
                    <a:schemeClr val="bg1"/>
                  </a:solidFill>
                </a:uFill>
                <a:latin typeface="メイリオ" panose="020B0604030504040204" pitchFamily="50" charset="-128"/>
                <a:ea typeface="メイリオ" panose="020B0604030504040204" pitchFamily="50" charset="-128"/>
              </a:rPr>
              <a:t>”. </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26</a:t>
            </a:fld>
            <a:endParaRPr kumimoji="1" lang="ja-JP" altLang="en-US"/>
          </a:p>
        </p:txBody>
      </p:sp>
    </p:spTree>
    <p:extLst>
      <p:ext uri="{BB962C8B-B14F-4D97-AF65-F5344CB8AC3E}">
        <p14:creationId xmlns:p14="http://schemas.microsoft.com/office/powerpoint/2010/main" val="75417548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E1522-F4E0-E8AF-6CE6-9AED93B26E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187334-8D04-14DB-89C4-34C8CD2F3AB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1893C68-25E6-8267-E67D-7A4EBDF43317}"/>
              </a:ext>
            </a:extLst>
          </p:cNvPr>
          <p:cNvSpPr>
            <a:spLocks noGrp="1"/>
          </p:cNvSpPr>
          <p:nvPr>
            <p:ph type="body" idx="1"/>
          </p:nvPr>
        </p:nvSpPr>
        <p:spPr/>
        <p:txBody>
          <a:bodyPr/>
          <a:lstStyle/>
          <a:p>
            <a:r>
              <a:rPr kumimoji="1" lang="ja-JP" altLang="en-US" dirty="0"/>
              <a:t>目標：</a:t>
            </a:r>
            <a:r>
              <a:rPr kumimoji="1" lang="en-US" altLang="ja-JP" dirty="0"/>
              <a:t>13:39</a:t>
            </a:r>
          </a:p>
          <a:p>
            <a:r>
              <a:rPr kumimoji="1" lang="ja-JP" altLang="en-US" dirty="0"/>
              <a:t>累計：</a:t>
            </a:r>
            <a:r>
              <a:rPr kumimoji="1" lang="en-US" altLang="ja-JP" dirty="0"/>
              <a:t>0:39</a:t>
            </a:r>
          </a:p>
          <a:p>
            <a:endParaRPr kumimoji="1" lang="en-US" altLang="ja-JP" dirty="0"/>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r>
              <a:rPr kumimoji="1" lang="en-US" altLang="ja-JP" sz="1200" dirty="0">
                <a:solidFill>
                  <a:schemeClr val="tx1"/>
                </a:solidFill>
              </a:rPr>
              <a:t>ISMS</a:t>
            </a:r>
            <a:r>
              <a:rPr kumimoji="1" lang="ja-JP" altLang="en-US" sz="1200" dirty="0">
                <a:solidFill>
                  <a:schemeClr val="tx1"/>
                </a:solidFill>
              </a:rPr>
              <a:t>構築の第一歩は、組織の状況を把握することにあります。 組織が抱えている情報セキュリティ上の課題を明らかにするとともに、組織の利害関係者が情報セキュリティに関してどのようなニーズや期待を持っているのかを整理し、情報セキュリティに取組む意義を確認します。</a:t>
            </a:r>
            <a:endParaRPr kumimoji="1" lang="en-US" altLang="ja-JP" sz="1200" dirty="0">
              <a:solidFill>
                <a:schemeClr val="tx1"/>
              </a:solidFill>
            </a:endParaRPr>
          </a:p>
          <a:p>
            <a:endParaRPr kumimoji="1" lang="en-US" altLang="ja-JP" sz="1200" dirty="0">
              <a:solidFill>
                <a:schemeClr val="tx1"/>
              </a:solidFill>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4.1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組織</a:t>
            </a: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その状況の理解</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を構築することで解決したい課題（組織の目的に関連する内部課題、外部課題）を明確にします。</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ドキュメント：</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外部</a:t>
            </a: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内部の課題</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4.2 </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利害関係者のニーズ</a:t>
            </a:r>
            <a:r>
              <a:rPr lang="ja-JP" altLang="en-US"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および</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期待の理解</a:t>
            </a:r>
            <a:b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に関係する利害関係者（顧客、従業員、取引先など個人や組織）と、利害関係者から要求される情報セキュリティに関係する要求事項を明確にします。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ドキュメント：</a:t>
            </a:r>
            <a:r>
              <a:rPr kumimoji="1"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利害関係者のニーズ</a:t>
            </a: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期待</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4.3 </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情報セキュリティマネジメントシステムの適用範囲の決定</a:t>
            </a:r>
            <a:b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決定された外部課題・内部課題、利害関係者の要求事項と、業務内容や他の組織との情報のやり取り、ネットワーク構成などを考慮し、</a:t>
            </a: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の適用範囲を合理的に決定します。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ドキュメント　</a:t>
            </a: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適用範囲</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　　　　　　　　</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レイアウト図</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　　　　　　　　</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ネットワーク図</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具体的に見ていきましょう。</a:t>
            </a:r>
            <a:endPar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＜次のページ＞</a:t>
            </a:r>
            <a:endPar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691D8F55-7CF8-3CD2-689D-DD53845F328B}"/>
              </a:ext>
            </a:extLst>
          </p:cNvPr>
          <p:cNvSpPr>
            <a:spLocks noGrp="1"/>
          </p:cNvSpPr>
          <p:nvPr>
            <p:ph type="sldNum" sz="quarter" idx="5"/>
          </p:nvPr>
        </p:nvSpPr>
        <p:spPr/>
        <p:txBody>
          <a:bodyPr/>
          <a:lstStyle/>
          <a:p>
            <a:fld id="{7D95702B-A176-47F2-94B3-59C819DD5A0E}" type="slidenum">
              <a:rPr kumimoji="1" lang="ja-JP" altLang="en-US" smtClean="0"/>
              <a:t>260</a:t>
            </a:fld>
            <a:endParaRPr kumimoji="1" lang="ja-JP" altLang="en-US"/>
          </a:p>
        </p:txBody>
      </p:sp>
    </p:spTree>
    <p:extLst>
      <p:ext uri="{BB962C8B-B14F-4D97-AF65-F5344CB8AC3E}">
        <p14:creationId xmlns:p14="http://schemas.microsoft.com/office/powerpoint/2010/main" val="323150519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D650-1AFF-CACD-0F13-2EEE731A2E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AF80C4-C9E2-357F-A45C-AE2417FEB8C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4194750-22C3-7125-206F-66EA1AFD133D}"/>
              </a:ext>
            </a:extLst>
          </p:cNvPr>
          <p:cNvSpPr>
            <a:spLocks noGrp="1"/>
          </p:cNvSpPr>
          <p:nvPr>
            <p:ph type="body" idx="1"/>
          </p:nvPr>
        </p:nvSpPr>
        <p:spPr/>
        <p:txBody>
          <a:bodyPr/>
          <a:lstStyle/>
          <a:p>
            <a:r>
              <a:rPr kumimoji="1" lang="ja-JP" altLang="en-US" dirty="0"/>
              <a:t>目標：</a:t>
            </a:r>
            <a:r>
              <a:rPr kumimoji="1" lang="en-US" altLang="ja-JP" dirty="0"/>
              <a:t>13:44</a:t>
            </a:r>
          </a:p>
          <a:p>
            <a:r>
              <a:rPr kumimoji="1" lang="ja-JP" altLang="en-US" dirty="0"/>
              <a:t>累計：</a:t>
            </a:r>
            <a:r>
              <a:rPr kumimoji="1" lang="en-US" altLang="ja-JP" dirty="0"/>
              <a:t>0:44</a:t>
            </a:r>
          </a:p>
          <a:p>
            <a:endParaRPr kumimoji="1" lang="en-US" altLang="ja-JP" dirty="0"/>
          </a:p>
          <a:p>
            <a:r>
              <a:rPr kumimoji="1" lang="en-US" altLang="ja-JP" sz="12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200" b="0" i="0" u="none" strike="noStrike" kern="1200" dirty="0">
                <a:solidFill>
                  <a:srgbClr val="000000"/>
                </a:solidFill>
                <a:effectLst/>
                <a:latin typeface="メイリオ" panose="020B0604030504040204" pitchFamily="50" charset="-128"/>
                <a:ea typeface="メイリオ" panose="020B0604030504040204" pitchFamily="50" charset="-128"/>
              </a:rPr>
              <a:t>を構築することで解決したい課題（組織の目的に関連する内部課題、外部課題）を明確にします。</a:t>
            </a:r>
            <a:endParaRPr kumimoji="1" lang="en-US" altLang="ja-JP" sz="1200" b="0" i="0" u="none" strike="noStrike" kern="1200" dirty="0">
              <a:solidFill>
                <a:srgbClr val="000000"/>
              </a:solidFill>
              <a:effectLst/>
              <a:latin typeface="メイリオ" panose="020B0604030504040204" pitchFamily="50" charset="-128"/>
              <a:ea typeface="メイリオ" panose="020B0604030504040204" pitchFamily="50" charset="-128"/>
            </a:endParaRPr>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R="0" lvl="0" algn="l" defTabSz="914400" rtl="0" eaLnBrk="1" fontAlgn="auto" latinLnBrk="0" hangingPunct="1">
              <a:lnSpc>
                <a:spcPct val="100000"/>
              </a:lnSpc>
              <a:spcBef>
                <a:spcPts val="1000"/>
              </a:spcBef>
              <a:spcAft>
                <a:spcPts val="0"/>
              </a:spcAft>
              <a:buClrTx/>
              <a:buSzTx/>
              <a:tabLst/>
              <a:defRPr/>
            </a:pPr>
            <a:r>
              <a:rPr kumimoji="1" lang="ja-JP" altLang="en-US" sz="1200" b="1" i="0" u="none" strike="noStrike" kern="1200" cap="none" spc="0" normalizeH="0" baseline="0" noProof="0" dirty="0">
                <a:ln>
                  <a:noFill/>
                </a:ln>
                <a:solidFill>
                  <a:prstClr val="black"/>
                </a:solidFill>
                <a:effectLst/>
                <a:uLnTx/>
                <a:uFillTx/>
                <a:latin typeface="メイリオ"/>
                <a:ea typeface="メイリオ"/>
                <a:cs typeface="+mn-cs"/>
              </a:rPr>
              <a:t>外部の課題</a:t>
            </a:r>
            <a:br>
              <a:rPr kumimoji="1" lang="en-US" altLang="ja-JP" sz="1200" b="1" i="0" u="none" strike="noStrike" kern="1200" cap="none" spc="0" normalizeH="0" baseline="0" noProof="0" dirty="0">
                <a:ln>
                  <a:noFill/>
                </a:ln>
                <a:solidFill>
                  <a:prstClr val="black"/>
                </a:solidFill>
                <a:effectLst/>
                <a:uLnTx/>
                <a:uFillTx/>
                <a:latin typeface="メイリオ"/>
                <a:ea typeface="メイリオ"/>
                <a:cs typeface="+mn-cs"/>
              </a:rPr>
            </a:br>
            <a:r>
              <a:rPr kumimoji="1" lang="ja-JP" altLang="en-US" sz="1200" b="1"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組織の外部に原因が存在する課題のことです。たとえば・・・</a:t>
            </a:r>
            <a:endParaRPr lang="en-US" altLang="ja-JP" sz="1200" b="0" dirty="0">
              <a:solidFill>
                <a:prstClr val="black"/>
              </a:solidFill>
              <a:latin typeface="メイリオ"/>
              <a:ea typeface="メイリオ"/>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国際、国内、地方または近隣地域を問わず、文化、社会、政治、法律、規制、金融、技術、経済、自然および競争の環境</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組織の目的に影響を与える主要な原動力および傾向</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外部ステークホルダーとの関係並びに外部ステークホルダーの認知および価値観</a:t>
            </a:r>
            <a:endParaRPr lang="en-US" altLang="ja-JP" sz="1200" b="0" dirty="0">
              <a:solidFill>
                <a:prstClr val="black"/>
              </a:solidFill>
              <a:latin typeface="メイリオ"/>
              <a:ea typeface="メイリオ"/>
            </a:endParaRPr>
          </a:p>
          <a:p>
            <a:r>
              <a:rPr kumimoji="1" lang="ja-JP" altLang="en-US" dirty="0"/>
              <a:t>など、組織の外部に原因があるもの。</a:t>
            </a:r>
            <a:endParaRPr kumimoji="1" lang="en-US" altLang="ja-JP" dirty="0"/>
          </a:p>
          <a:p>
            <a:endParaRPr kumimoji="1" lang="en-US" altLang="ja-JP" dirty="0"/>
          </a:p>
          <a:p>
            <a:pPr marR="0" lvl="0" algn="l" defTabSz="914400" rtl="0" eaLnBrk="1" fontAlgn="auto" latinLnBrk="0" hangingPunct="1">
              <a:lnSpc>
                <a:spcPct val="100000"/>
              </a:lnSpc>
              <a:spcBef>
                <a:spcPts val="1000"/>
              </a:spcBef>
              <a:spcAft>
                <a:spcPts val="0"/>
              </a:spcAft>
              <a:buClrTx/>
              <a:buSzTx/>
              <a:tabLst/>
              <a:defRPr/>
            </a:pPr>
            <a:r>
              <a:rPr kumimoji="1" lang="ja-JP" altLang="en-US" sz="1200" b="1" i="0" u="none" strike="noStrike" kern="1200" cap="none" spc="0" normalizeH="0" baseline="0" noProof="0" dirty="0">
                <a:ln>
                  <a:noFill/>
                </a:ln>
                <a:solidFill>
                  <a:prstClr val="black"/>
                </a:solidFill>
                <a:effectLst/>
                <a:uLnTx/>
                <a:uFillTx/>
                <a:latin typeface="メイリオ"/>
                <a:ea typeface="メイリオ"/>
                <a:cs typeface="+mn-cs"/>
              </a:rPr>
              <a:t>内部の課題</a:t>
            </a:r>
            <a:br>
              <a:rPr kumimoji="1" lang="en-US" altLang="ja-JP" sz="1200" b="1" i="0" u="none" strike="noStrike" kern="1200" cap="none" spc="0" normalizeH="0" baseline="0" noProof="0" dirty="0">
                <a:ln>
                  <a:noFill/>
                </a:ln>
                <a:solidFill>
                  <a:prstClr val="black"/>
                </a:solidFill>
                <a:effectLst/>
                <a:uLnTx/>
                <a:uFillTx/>
                <a:latin typeface="メイリオ"/>
                <a:ea typeface="メイリオ"/>
                <a:cs typeface="+mn-cs"/>
              </a:rPr>
            </a:br>
            <a:r>
              <a:rPr kumimoji="1" lang="ja-JP" altLang="en-US" sz="1200" b="1"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組織の内部に原因が存在する課題です。</a:t>
            </a:r>
            <a:endParaRPr lang="en-US" altLang="ja-JP" sz="1200" b="0" dirty="0">
              <a:solidFill>
                <a:prstClr val="black"/>
              </a:solidFill>
              <a:latin typeface="メイリオ"/>
              <a:ea typeface="メイリオ"/>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方針、目的およびこれらを達成するために策定された戦略</a:t>
            </a:r>
            <a:endParaRPr lang="en-US" altLang="ja-JP" sz="1200" b="0" dirty="0">
              <a:solidFill>
                <a:prstClr val="black"/>
              </a:solidFill>
              <a:latin typeface="メイリオ"/>
              <a:ea typeface="メイリオ"/>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情報システム、情報の流れおよび意思決定プロセス</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組織文化</a:t>
            </a:r>
            <a:endParaRPr lang="en-US" altLang="ja-JP" sz="1200" b="0" dirty="0">
              <a:solidFill>
                <a:prstClr val="black"/>
              </a:solidFill>
              <a:latin typeface="メイリオ"/>
              <a:ea typeface="メイリオ"/>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契約関係の形態および範囲</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r>
              <a:rPr kumimoji="1" lang="ja-JP" altLang="en-US" dirty="0"/>
              <a:t>など、組織の内部に原因があるもの。</a:t>
            </a:r>
            <a:endParaRPr kumimoji="1" lang="en-US" altLang="ja-JP" dirty="0"/>
          </a:p>
        </p:txBody>
      </p:sp>
      <p:sp>
        <p:nvSpPr>
          <p:cNvPr id="4" name="スライド番号プレースホルダー 3">
            <a:extLst>
              <a:ext uri="{FF2B5EF4-FFF2-40B4-BE49-F238E27FC236}">
                <a16:creationId xmlns:a16="http://schemas.microsoft.com/office/drawing/2014/main" id="{607C0FB5-9C13-BFD8-17A1-BE37CC6F83C5}"/>
              </a:ext>
            </a:extLst>
          </p:cNvPr>
          <p:cNvSpPr>
            <a:spLocks noGrp="1"/>
          </p:cNvSpPr>
          <p:nvPr>
            <p:ph type="sldNum" sz="quarter" idx="5"/>
          </p:nvPr>
        </p:nvSpPr>
        <p:spPr/>
        <p:txBody>
          <a:bodyPr/>
          <a:lstStyle/>
          <a:p>
            <a:fld id="{7D95702B-A176-47F2-94B3-59C819DD5A0E}" type="slidenum">
              <a:rPr kumimoji="1" lang="ja-JP" altLang="en-US" smtClean="0"/>
              <a:t>261</a:t>
            </a:fld>
            <a:endParaRPr kumimoji="1" lang="ja-JP" altLang="en-US"/>
          </a:p>
        </p:txBody>
      </p:sp>
    </p:spTree>
    <p:extLst>
      <p:ext uri="{BB962C8B-B14F-4D97-AF65-F5344CB8AC3E}">
        <p14:creationId xmlns:p14="http://schemas.microsoft.com/office/powerpoint/2010/main" val="107621721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88264-49B2-FFE1-CC6D-3219387639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517116-9A47-2A01-ADD9-628FE391C3D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3C199F3-502E-6A70-844C-1B624D87527A}"/>
              </a:ext>
            </a:extLst>
          </p:cNvPr>
          <p:cNvSpPr>
            <a:spLocks noGrp="1"/>
          </p:cNvSpPr>
          <p:nvPr>
            <p:ph type="body" idx="1"/>
          </p:nvPr>
        </p:nvSpPr>
        <p:spPr/>
        <p:txBody>
          <a:bodyPr/>
          <a:lstStyle/>
          <a:p>
            <a:r>
              <a:rPr kumimoji="1" lang="ja-JP" altLang="en-US" dirty="0"/>
              <a:t>目標：</a:t>
            </a:r>
            <a:r>
              <a:rPr kumimoji="1" lang="en-US" altLang="ja-JP" dirty="0"/>
              <a:t>13:46</a:t>
            </a:r>
          </a:p>
          <a:p>
            <a:r>
              <a:rPr kumimoji="1" lang="ja-JP" altLang="en-US" dirty="0"/>
              <a:t>累計：</a:t>
            </a:r>
            <a:r>
              <a:rPr kumimoji="1" lang="en-US" altLang="ja-JP" dirty="0"/>
              <a:t>0:46</a:t>
            </a:r>
          </a:p>
          <a:p>
            <a:endParaRPr kumimoji="1" lang="en-US" altLang="ja-JP" dirty="0"/>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「利害関係者のニーズ</a:t>
            </a:r>
            <a:r>
              <a:rPr lang="ja-JP" altLang="en-US" sz="1200" b="0" dirty="0">
                <a:solidFill>
                  <a:prstClr val="black"/>
                </a:solidFill>
                <a:latin typeface="メイリオ"/>
                <a:ea typeface="メイリオ"/>
              </a:rPr>
              <a:t>および</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期待の理解」では、組織の利害関係者と、その利害関係者が要求する情報セキュリティに関する要求事項を明確化することが求められます。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利害関係者</a:t>
            </a:r>
            <a:r>
              <a:rPr lang="ja-JP" altLang="en-US" sz="1200" b="0" dirty="0">
                <a:solidFill>
                  <a:prstClr val="black"/>
                </a:solidFill>
                <a:latin typeface="メイリオ"/>
                <a:ea typeface="メイリオ"/>
              </a:rPr>
              <a:t>には、顧客や従業員、取引先など、さまざまな個人や組織が含まれます。</a:t>
            </a:r>
            <a:endParaRPr lang="en-US" altLang="ja-JP" sz="1200" b="0" dirty="0">
              <a:solidFill>
                <a:prstClr val="black"/>
              </a:solidFill>
              <a:latin typeface="メイリオ"/>
              <a:ea typeface="メイリオ"/>
            </a:endParaRPr>
          </a:p>
          <a:p>
            <a:r>
              <a:rPr lang="ja-JP" altLang="en-US" sz="1200" b="0" dirty="0">
                <a:solidFill>
                  <a:prstClr val="black"/>
                </a:solidFill>
                <a:latin typeface="メイリオ"/>
                <a:ea typeface="メイリオ"/>
              </a:rPr>
              <a:t>利害関係者に該当する範囲は広いため、組織が管理できる範囲で利害関係者からの要求事項を特定します。</a:t>
            </a:r>
            <a:endParaRPr lang="en-US" altLang="ja-JP" sz="1200" b="0" dirty="0">
              <a:solidFill>
                <a:prstClr val="black"/>
              </a:solidFill>
              <a:latin typeface="メイリオ"/>
              <a:ea typeface="メイリオ"/>
            </a:endParaRPr>
          </a:p>
          <a:p>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また、どの程度のセキュリティレベルで対策するのか、利害関係者とそのニーズから水準を設定することになります。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endParaRPr kumimoji="1" lang="en-US" altLang="ja-JP" dirty="0"/>
          </a:p>
        </p:txBody>
      </p:sp>
      <p:sp>
        <p:nvSpPr>
          <p:cNvPr id="4" name="スライド番号プレースホルダー 3">
            <a:extLst>
              <a:ext uri="{FF2B5EF4-FFF2-40B4-BE49-F238E27FC236}">
                <a16:creationId xmlns:a16="http://schemas.microsoft.com/office/drawing/2014/main" id="{9414AFE7-F4C8-DC61-1EDE-3AC1D7047C86}"/>
              </a:ext>
            </a:extLst>
          </p:cNvPr>
          <p:cNvSpPr>
            <a:spLocks noGrp="1"/>
          </p:cNvSpPr>
          <p:nvPr>
            <p:ph type="sldNum" sz="quarter" idx="5"/>
          </p:nvPr>
        </p:nvSpPr>
        <p:spPr/>
        <p:txBody>
          <a:bodyPr/>
          <a:lstStyle/>
          <a:p>
            <a:fld id="{7D95702B-A176-47F2-94B3-59C819DD5A0E}" type="slidenum">
              <a:rPr kumimoji="1" lang="ja-JP" altLang="en-US" smtClean="0"/>
              <a:t>262</a:t>
            </a:fld>
            <a:endParaRPr kumimoji="1" lang="ja-JP" altLang="en-US"/>
          </a:p>
        </p:txBody>
      </p:sp>
    </p:spTree>
    <p:extLst>
      <p:ext uri="{BB962C8B-B14F-4D97-AF65-F5344CB8AC3E}">
        <p14:creationId xmlns:p14="http://schemas.microsoft.com/office/powerpoint/2010/main" val="8357414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00871-7AA4-0A07-94AB-20D294D56F0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14F5A3-5202-2AEE-D2E0-D7E791AB103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AE7F93C-BF20-E6D1-D327-9F58B1458F76}"/>
              </a:ext>
            </a:extLst>
          </p:cNvPr>
          <p:cNvSpPr>
            <a:spLocks noGrp="1"/>
          </p:cNvSpPr>
          <p:nvPr>
            <p:ph type="body" idx="1"/>
          </p:nvPr>
        </p:nvSpPr>
        <p:spPr/>
        <p:txBody>
          <a:bodyPr/>
          <a:lstStyle/>
          <a:p>
            <a:r>
              <a:rPr kumimoji="1" lang="ja-JP" altLang="en-US" dirty="0"/>
              <a:t>目標：</a:t>
            </a:r>
            <a:r>
              <a:rPr kumimoji="1" lang="en-US" altLang="ja-JP" dirty="0"/>
              <a:t>13:48</a:t>
            </a:r>
          </a:p>
          <a:p>
            <a:r>
              <a:rPr kumimoji="1" lang="ja-JP" altLang="en-US" dirty="0"/>
              <a:t>累計：</a:t>
            </a:r>
            <a:r>
              <a:rPr kumimoji="1" lang="en-US" altLang="ja-JP" dirty="0"/>
              <a:t>0:48</a:t>
            </a:r>
          </a:p>
          <a:p>
            <a:endParaRPr kumimoji="1" lang="en-US" altLang="ja-JP" dirty="0"/>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r>
              <a:rPr kumimoji="1" lang="en-US" altLang="ja-JP" sz="1200" b="0" dirty="0">
                <a:solidFill>
                  <a:schemeClr val="tx1"/>
                </a:solidFill>
                <a:latin typeface="+mn-ea"/>
                <a:ea typeface="+mn-ea"/>
              </a:rPr>
              <a:t>ISMS</a:t>
            </a:r>
            <a:r>
              <a:rPr kumimoji="1" lang="ja-JP" altLang="en-US" sz="1200" b="0" dirty="0">
                <a:solidFill>
                  <a:schemeClr val="tx1"/>
                </a:solidFill>
                <a:latin typeface="+mn-ea"/>
                <a:ea typeface="+mn-ea"/>
              </a:rPr>
              <a:t>の適用範囲は、必ずしも会社全体とする必要はありません。特に大企業の場合には、特定の業務や特定の部門に限定して</a:t>
            </a:r>
            <a:r>
              <a:rPr kumimoji="1" lang="en-US" altLang="ja-JP" sz="1200" b="0" dirty="0">
                <a:solidFill>
                  <a:schemeClr val="tx1"/>
                </a:solidFill>
                <a:latin typeface="+mn-ea"/>
                <a:ea typeface="+mn-ea"/>
              </a:rPr>
              <a:t>ISMS</a:t>
            </a:r>
            <a:r>
              <a:rPr kumimoji="1" lang="ja-JP" altLang="en-US" sz="1200" b="0" dirty="0">
                <a:solidFill>
                  <a:schemeClr val="tx1"/>
                </a:solidFill>
                <a:latin typeface="+mn-ea"/>
                <a:ea typeface="+mn-ea"/>
              </a:rPr>
              <a:t>を構築することがあります。たとえば、ある取引先の要請によって</a:t>
            </a:r>
            <a:r>
              <a:rPr kumimoji="1" lang="en-US" altLang="ja-JP" sz="1200" b="0" dirty="0">
                <a:solidFill>
                  <a:schemeClr val="tx1"/>
                </a:solidFill>
                <a:latin typeface="+mn-ea"/>
                <a:ea typeface="+mn-ea"/>
              </a:rPr>
              <a:t>ISMS</a:t>
            </a:r>
            <a:r>
              <a:rPr kumimoji="1" lang="ja-JP" altLang="en-US" sz="1200" b="0" dirty="0">
                <a:solidFill>
                  <a:schemeClr val="tx1"/>
                </a:solidFill>
                <a:latin typeface="+mn-ea"/>
                <a:ea typeface="+mn-ea"/>
              </a:rPr>
              <a:t>を構築する場合、その取引先と取引のある部門に適用範囲を限定するケースがあります。</a:t>
            </a:r>
            <a:br>
              <a:rPr lang="en-US" altLang="ja-JP" sz="1200" b="0" dirty="0">
                <a:latin typeface="+mn-ea"/>
                <a:ea typeface="+mn-ea"/>
              </a:rPr>
            </a:br>
            <a:r>
              <a:rPr lang="ja-JP" altLang="en-US" sz="1200" b="0" dirty="0">
                <a:latin typeface="+mn-ea"/>
                <a:ea typeface="+mn-ea"/>
              </a:rPr>
              <a:t>　</a:t>
            </a:r>
            <a:r>
              <a:rPr kumimoji="1" lang="ja-JP" altLang="en-US" sz="1200" b="0" dirty="0">
                <a:solidFill>
                  <a:schemeClr val="tx1"/>
                </a:solidFill>
                <a:latin typeface="+mn-ea"/>
                <a:ea typeface="+mn-ea"/>
              </a:rPr>
              <a:t>中小企業の場合には、会社全体を適用範囲とすることが多いので、特段の理由がない限り、会社全体を適用範囲にするとよいでしょう。 </a:t>
            </a:r>
            <a:endParaRPr kumimoji="1" lang="en-US" altLang="ja-JP" sz="1200" b="0" dirty="0">
              <a:solidFill>
                <a:schemeClr val="tx1"/>
              </a:solidFill>
              <a:latin typeface="+mn-ea"/>
              <a:ea typeface="+mn-ea"/>
            </a:endParaRPr>
          </a:p>
          <a:p>
            <a:endParaRPr kumimoji="1" lang="en-US" altLang="ja-JP" sz="1200" b="0" dirty="0">
              <a:solidFill>
                <a:schemeClr val="tx1"/>
              </a:solidFill>
              <a:latin typeface="+mn-ea"/>
              <a:ea typeface="+mn-ea"/>
            </a:endParaRPr>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indent="0" algn="l" rtl="0" eaLnBrk="1" fontAlgn="auto" latinLnBrk="0" hangingPunct="1">
              <a:lnSpc>
                <a:spcPts val="1500"/>
              </a:lnSpc>
              <a:spcBef>
                <a:spcPts val="1000"/>
              </a:spcBef>
              <a:spcAft>
                <a:spcPts val="0"/>
              </a:spcAft>
            </a:pPr>
            <a:r>
              <a:rPr kumimoji="1" lang="ja-JP" altLang="ja-JP" sz="1800" b="1" i="0" u="none" strike="noStrike" kern="1200" spc="0" baseline="0" dirty="0">
                <a:ln>
                  <a:noFill/>
                </a:ln>
                <a:solidFill>
                  <a:srgbClr val="FFFFFF"/>
                </a:solidFill>
                <a:effectLst/>
                <a:latin typeface="メイリオ" panose="020B0604030504040204" pitchFamily="50" charset="-128"/>
                <a:ea typeface="メイリオ" panose="020B0604030504040204" pitchFamily="50" charset="-128"/>
              </a:rPr>
              <a:t>人的・組織的境界</a:t>
            </a: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r>
              <a:rPr kumimoji="1" lang="ja-JP" altLang="ja-JP" sz="1800" b="0" i="0" u="none" strike="noStrike" kern="1200" dirty="0">
                <a:solidFill>
                  <a:srgbClr val="333333"/>
                </a:solidFill>
                <a:effectLst/>
                <a:latin typeface="メイリオ" panose="020B0604030504040204" pitchFamily="50" charset="-128"/>
                <a:ea typeface="メイリオ" panose="020B0604030504040204" pitchFamily="50" charset="-128"/>
              </a:rPr>
              <a:t>組織におけるどの人、どの部門が適用範囲の内側に該当するのかを明確にします。それにより、同じ社内の人であっても、適用範囲外の人を外部の人として扱うといった配慮が必要になる場合があります。</a:t>
            </a:r>
            <a:br>
              <a:rPr kumimoji="1" lang="en-US" altLang="ja-JP" sz="1800" b="0" i="0" u="none" strike="noStrike" kern="1200" dirty="0">
                <a:solidFill>
                  <a:srgbClr val="333333"/>
                </a:solidFill>
                <a:effectLst/>
                <a:latin typeface="メイリオ" panose="020B0604030504040204" pitchFamily="50" charset="-128"/>
                <a:ea typeface="メイリオ" panose="020B0604030504040204" pitchFamily="50" charset="-128"/>
              </a:rPr>
            </a:b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物理的境界</a:t>
            </a: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r>
              <a:rPr kumimoji="1" lang="ja-JP" altLang="ja-JP" sz="1800" b="0" i="0" u="none" strike="noStrike" kern="1200" dirty="0">
                <a:solidFill>
                  <a:srgbClr val="333333"/>
                </a:solidFill>
                <a:effectLst/>
                <a:latin typeface="メイリオ" panose="020B0604030504040204" pitchFamily="50" charset="-128"/>
                <a:ea typeface="メイリオ" panose="020B0604030504040204" pitchFamily="50" charset="-128"/>
              </a:rPr>
              <a:t>適用範囲とする建物や施設、部屋といった空間を明確にします。扉や壁、パーティションなどの物理的な境界によって仕切られていることが望ましいです。</a:t>
            </a:r>
            <a:br>
              <a:rPr kumimoji="1" lang="en-US" altLang="ja-JP" sz="1800" b="0" i="0" u="none" strike="noStrike" kern="1200" dirty="0">
                <a:solidFill>
                  <a:srgbClr val="333333"/>
                </a:solidFill>
                <a:effectLst/>
                <a:latin typeface="メイリオ" panose="020B0604030504040204" pitchFamily="50" charset="-128"/>
                <a:ea typeface="メイリオ" panose="020B0604030504040204" pitchFamily="50" charset="-128"/>
              </a:rPr>
            </a:br>
            <a:br>
              <a:rPr kumimoji="1" lang="en-US" altLang="ja-JP" sz="1800" b="0" i="0" u="none" strike="noStrike" kern="1200" dirty="0">
                <a:solidFill>
                  <a:srgbClr val="333333"/>
                </a:solidFill>
                <a:effectLst/>
                <a:latin typeface="メイリオ" panose="020B0604030504040204" pitchFamily="50" charset="-128"/>
                <a:ea typeface="メイリオ" panose="020B0604030504040204" pitchFamily="50" charset="-128"/>
              </a:rPr>
            </a:b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技術的境界</a:t>
            </a: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r>
              <a:rPr kumimoji="1" lang="ja-JP" altLang="ja-JP" sz="1800" b="0" i="0" u="none" strike="noStrike" kern="1200" dirty="0">
                <a:solidFill>
                  <a:srgbClr val="333333"/>
                </a:solidFill>
                <a:effectLst/>
                <a:latin typeface="メイリオ" panose="020B0604030504040204" pitchFamily="50" charset="-128"/>
                <a:ea typeface="メイリオ" panose="020B0604030504040204" pitchFamily="50" charset="-128"/>
              </a:rPr>
              <a:t>ネットワークにおいて、対象とする範囲を明確にします。物理的境界と同様に、適用範囲の</a:t>
            </a:r>
            <a:r>
              <a:rPr kumimoji="1" lang="en-US" altLang="ja-JP" sz="1800" b="0" i="0" u="none" strike="noStrike" kern="1200" dirty="0">
                <a:solidFill>
                  <a:srgbClr val="333333"/>
                </a:solidFill>
                <a:effectLst/>
                <a:latin typeface="メイリオ" panose="020B0604030504040204" pitchFamily="50" charset="-128"/>
                <a:ea typeface="メイリオ" panose="020B0604030504040204" pitchFamily="50" charset="-128"/>
              </a:rPr>
              <a:t>IT</a:t>
            </a:r>
            <a:r>
              <a:rPr kumimoji="1" lang="ja-JP" altLang="ja-JP" sz="1800" b="0" i="0" u="none" strike="noStrike" kern="1200" dirty="0">
                <a:solidFill>
                  <a:srgbClr val="333333"/>
                </a:solidFill>
                <a:effectLst/>
                <a:latin typeface="メイリオ" panose="020B0604030504040204" pitchFamily="50" charset="-128"/>
                <a:ea typeface="メイリオ" panose="020B0604030504040204" pitchFamily="50" charset="-128"/>
              </a:rPr>
              <a:t>環境の境界を明らかにし、管理しなければならない情報システムや、ネットワークの</a:t>
            </a:r>
            <a:br>
              <a:rPr kumimoji="1" lang="en-US" altLang="ja-JP" sz="1800" b="0" i="0" u="none" strike="noStrike" kern="1200" dirty="0">
                <a:solidFill>
                  <a:srgbClr val="333333"/>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333333"/>
                </a:solidFill>
                <a:effectLst/>
                <a:latin typeface="メイリオ" panose="020B0604030504040204" pitchFamily="50" charset="-128"/>
                <a:ea typeface="メイリオ" panose="020B0604030504040204" pitchFamily="50" charset="-128"/>
              </a:rPr>
              <a:t>対象や範囲を明確にする必要があります。</a:t>
            </a:r>
            <a:br>
              <a:rPr kumimoji="1" lang="en-US" altLang="ja-JP" sz="1800" b="0" i="0" u="none" strike="noStrike" kern="1200" dirty="0">
                <a:solidFill>
                  <a:srgbClr val="333333"/>
                </a:solidFill>
                <a:effectLst/>
                <a:latin typeface="メイリオ" panose="020B0604030504040204" pitchFamily="50" charset="-128"/>
                <a:ea typeface="メイリオ" panose="020B0604030504040204" pitchFamily="50" charset="-128"/>
              </a:rPr>
            </a:b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資産的境界</a:t>
            </a: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r>
              <a:rPr kumimoji="1" lang="ja-JP" altLang="ja-JP" sz="1800" b="0" i="0" u="none" strike="noStrike" kern="1200" dirty="0">
                <a:solidFill>
                  <a:srgbClr val="333333"/>
                </a:solidFill>
                <a:effectLst/>
                <a:latin typeface="メイリオ" panose="020B0604030504040204" pitchFamily="50" charset="-128"/>
                <a:ea typeface="メイリオ" panose="020B0604030504040204" pitchFamily="50" charset="-128"/>
              </a:rPr>
              <a:t>業務委託を受けていたり、組織の一部を適用範囲にしたりした場合に、資産的境界が生じる場合があります。顧客から情報や資源の提供を受けた際に、それを指定された管理方法で管理するのか、自組織の管理下となるのかといった場合や、適用範囲内の部門が保有する情報でも、組織全体で共有している場合にはどう管理するのかを明確にする必要があります。</a:t>
            </a: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endPar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lnSpc>
                <a:spcPts val="1500"/>
              </a:lnSpc>
              <a:spcBef>
                <a:spcPts val="1000"/>
              </a:spcBef>
              <a:spcAft>
                <a:spcPts val="0"/>
              </a:spcAft>
            </a:pP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事業的境界</a:t>
            </a:r>
            <a:endParaRPr lang="ja-JP" altLang="ja-JP" sz="1800" b="0" i="0" u="none" strike="noStrike" dirty="0">
              <a:effectLst/>
              <a:latin typeface="Arial" panose="020B0604020202020204" pitchFamily="34" charset="0"/>
            </a:endParaRPr>
          </a:p>
          <a:p>
            <a:pPr marL="0" marR="0" indent="0" algn="l" rtl="0" eaLnBrk="1" fontAlgn="auto" latinLnBrk="0" hangingPunct="1">
              <a:lnSpc>
                <a:spcPts val="1500"/>
              </a:lnSpc>
              <a:spcBef>
                <a:spcPts val="1000"/>
              </a:spcBef>
              <a:spcAft>
                <a:spcPts val="0"/>
              </a:spcAft>
            </a:pPr>
            <a:r>
              <a:rPr kumimoji="1" lang="ja-JP" altLang="ja-JP" sz="1800" b="0" i="0" u="none" strike="noStrike" kern="1200" dirty="0">
                <a:solidFill>
                  <a:srgbClr val="333333"/>
                </a:solidFill>
                <a:effectLst/>
                <a:latin typeface="メイリオ" panose="020B0604030504040204" pitchFamily="50" charset="-128"/>
                <a:ea typeface="メイリオ" panose="020B0604030504040204" pitchFamily="50" charset="-128"/>
              </a:rPr>
              <a:t>事業（業務）においても対象を明確にします。事業は部門を横断する場合があるため、</a:t>
            </a:r>
            <a:br>
              <a:rPr kumimoji="1" lang="en-US" altLang="ja-JP" sz="1800" b="0" i="0" u="none" strike="noStrike" kern="1200" dirty="0">
                <a:solidFill>
                  <a:srgbClr val="333333"/>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333333"/>
                </a:solidFill>
                <a:effectLst/>
                <a:latin typeface="メイリオ" panose="020B0604030504040204" pitchFamily="50" charset="-128"/>
                <a:ea typeface="メイリオ" panose="020B0604030504040204" pitchFamily="50" charset="-128"/>
              </a:rPr>
              <a:t>人的・組織的境界とも合わせて対象を検討し、適用範囲を明確にする必要があります。</a:t>
            </a:r>
            <a:br>
              <a:rPr kumimoji="1" lang="en-US" altLang="ja-JP" sz="1800" b="0" i="0" u="none" strike="noStrike" kern="1200" dirty="0">
                <a:solidFill>
                  <a:srgbClr val="333333"/>
                </a:solidFill>
                <a:effectLst/>
                <a:latin typeface="メイリオ" panose="020B0604030504040204" pitchFamily="50" charset="-128"/>
                <a:ea typeface="メイリオ" panose="020B0604030504040204" pitchFamily="50" charset="-128"/>
              </a:rPr>
            </a:br>
            <a:br>
              <a:rPr kumimoji="1" lang="en-US" altLang="ja-JP" sz="1800" b="0" i="0" u="none" strike="noStrike" kern="1200" dirty="0">
                <a:solidFill>
                  <a:srgbClr val="333333"/>
                </a:solidFill>
                <a:effectLst/>
                <a:latin typeface="メイリオ" panose="020B0604030504040204" pitchFamily="50" charset="-128"/>
                <a:ea typeface="メイリオ" panose="020B0604030504040204" pitchFamily="50" charset="-128"/>
              </a:rPr>
            </a:br>
            <a:endParaRPr lang="ja-JP" altLang="ja-JP" sz="1800" b="0" i="0" u="none" strike="noStrike" dirty="0">
              <a:effectLst/>
              <a:latin typeface="Arial" panose="020B0604020202020204" pitchFamily="34" charset="0"/>
            </a:endParaRPr>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endParaRPr kumimoji="1" lang="en-US" altLang="ja-JP" dirty="0"/>
          </a:p>
        </p:txBody>
      </p:sp>
      <p:sp>
        <p:nvSpPr>
          <p:cNvPr id="4" name="スライド番号プレースホルダー 3">
            <a:extLst>
              <a:ext uri="{FF2B5EF4-FFF2-40B4-BE49-F238E27FC236}">
                <a16:creationId xmlns:a16="http://schemas.microsoft.com/office/drawing/2014/main" id="{64703DA5-904C-1C00-60CF-57FAEFB24733}"/>
              </a:ext>
            </a:extLst>
          </p:cNvPr>
          <p:cNvSpPr>
            <a:spLocks noGrp="1"/>
          </p:cNvSpPr>
          <p:nvPr>
            <p:ph type="sldNum" sz="quarter" idx="5"/>
          </p:nvPr>
        </p:nvSpPr>
        <p:spPr/>
        <p:txBody>
          <a:bodyPr/>
          <a:lstStyle/>
          <a:p>
            <a:fld id="{7D95702B-A176-47F2-94B3-59C819DD5A0E}" type="slidenum">
              <a:rPr kumimoji="1" lang="ja-JP" altLang="en-US" smtClean="0"/>
              <a:t>263</a:t>
            </a:fld>
            <a:endParaRPr kumimoji="1" lang="ja-JP" altLang="en-US"/>
          </a:p>
        </p:txBody>
      </p:sp>
    </p:spTree>
    <p:extLst>
      <p:ext uri="{BB962C8B-B14F-4D97-AF65-F5344CB8AC3E}">
        <p14:creationId xmlns:p14="http://schemas.microsoft.com/office/powerpoint/2010/main" val="188717361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5C59F-038A-D267-966F-CB5840316A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BC879B-23E1-C791-500C-F5361FE8355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F7FB7EE-A09D-BD53-B086-698E183093FC}"/>
              </a:ext>
            </a:extLst>
          </p:cNvPr>
          <p:cNvSpPr>
            <a:spLocks noGrp="1"/>
          </p:cNvSpPr>
          <p:nvPr>
            <p:ph type="body" idx="1"/>
          </p:nvPr>
        </p:nvSpPr>
        <p:spPr/>
        <p:txBody>
          <a:bodyPr/>
          <a:lstStyle/>
          <a:p>
            <a:r>
              <a:rPr kumimoji="1" lang="ja-JP" altLang="en-US"/>
              <a:t>目標：</a:t>
            </a:r>
            <a:r>
              <a:rPr kumimoji="1" lang="en-US" altLang="ja-JP"/>
              <a:t>13:49</a:t>
            </a:r>
          </a:p>
          <a:p>
            <a:r>
              <a:rPr kumimoji="1" lang="ja-JP" altLang="en-US"/>
              <a:t>累計：</a:t>
            </a:r>
            <a:r>
              <a:rPr kumimoji="1" lang="en-US" altLang="ja-JP"/>
              <a:t>0:49</a:t>
            </a:r>
          </a:p>
          <a:p>
            <a:endParaRPr kumimoji="1" lang="en-US" altLang="ja-JP"/>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endParaRPr kumimoji="1" lang="en-US" altLang="ja-JP"/>
          </a:p>
        </p:txBody>
      </p:sp>
      <p:sp>
        <p:nvSpPr>
          <p:cNvPr id="4" name="スライド番号プレースホルダー 3">
            <a:extLst>
              <a:ext uri="{FF2B5EF4-FFF2-40B4-BE49-F238E27FC236}">
                <a16:creationId xmlns:a16="http://schemas.microsoft.com/office/drawing/2014/main" id="{A2E32ED6-29A7-B99F-EE3A-6C6B0E416667}"/>
              </a:ext>
            </a:extLst>
          </p:cNvPr>
          <p:cNvSpPr>
            <a:spLocks noGrp="1"/>
          </p:cNvSpPr>
          <p:nvPr>
            <p:ph type="sldNum" sz="quarter" idx="5"/>
          </p:nvPr>
        </p:nvSpPr>
        <p:spPr/>
        <p:txBody>
          <a:bodyPr/>
          <a:lstStyle/>
          <a:p>
            <a:fld id="{7D95702B-A176-47F2-94B3-59C819DD5A0E}" type="slidenum">
              <a:rPr kumimoji="1" lang="ja-JP" altLang="en-US" smtClean="0"/>
              <a:t>264</a:t>
            </a:fld>
            <a:endParaRPr kumimoji="1" lang="ja-JP" altLang="en-US"/>
          </a:p>
        </p:txBody>
      </p:sp>
    </p:spTree>
    <p:extLst>
      <p:ext uri="{BB962C8B-B14F-4D97-AF65-F5344CB8AC3E}">
        <p14:creationId xmlns:p14="http://schemas.microsoft.com/office/powerpoint/2010/main" val="99848499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70A75-0D0D-D258-59FC-F71A18496B5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6D4C90-5D4B-515F-B8DE-2483DE12CCA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C9470D7-2952-99B4-750C-8C3D697A8EDC}"/>
              </a:ext>
            </a:extLst>
          </p:cNvPr>
          <p:cNvSpPr>
            <a:spLocks noGrp="1"/>
          </p:cNvSpPr>
          <p:nvPr>
            <p:ph type="body" idx="1"/>
          </p:nvPr>
        </p:nvSpPr>
        <p:spPr/>
        <p:txBody>
          <a:bodyPr/>
          <a:lstStyle/>
          <a:p>
            <a:r>
              <a:rPr kumimoji="1" lang="ja-JP" altLang="en-US"/>
              <a:t>目標：</a:t>
            </a:r>
            <a:r>
              <a:rPr kumimoji="1" lang="en-US" altLang="ja-JP"/>
              <a:t>13:51</a:t>
            </a:r>
          </a:p>
          <a:p>
            <a:r>
              <a:rPr kumimoji="1" lang="ja-JP" altLang="en-US"/>
              <a:t>累計：</a:t>
            </a:r>
            <a:r>
              <a:rPr kumimoji="1" lang="en-US" altLang="ja-JP"/>
              <a:t>0:51</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物理的境界を明確にする</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endParaRPr kumimoji="1" lang="en-US" altLang="ja-JP"/>
          </a:p>
        </p:txBody>
      </p:sp>
      <p:sp>
        <p:nvSpPr>
          <p:cNvPr id="4" name="スライド番号プレースホルダー 3">
            <a:extLst>
              <a:ext uri="{FF2B5EF4-FFF2-40B4-BE49-F238E27FC236}">
                <a16:creationId xmlns:a16="http://schemas.microsoft.com/office/drawing/2014/main" id="{A22D73CB-1B02-391A-F828-8949EAF60FD4}"/>
              </a:ext>
            </a:extLst>
          </p:cNvPr>
          <p:cNvSpPr>
            <a:spLocks noGrp="1"/>
          </p:cNvSpPr>
          <p:nvPr>
            <p:ph type="sldNum" sz="quarter" idx="5"/>
          </p:nvPr>
        </p:nvSpPr>
        <p:spPr/>
        <p:txBody>
          <a:bodyPr/>
          <a:lstStyle/>
          <a:p>
            <a:fld id="{7D95702B-A176-47F2-94B3-59C819DD5A0E}" type="slidenum">
              <a:rPr kumimoji="1" lang="ja-JP" altLang="en-US" smtClean="0"/>
              <a:t>265</a:t>
            </a:fld>
            <a:endParaRPr kumimoji="1" lang="ja-JP" altLang="en-US"/>
          </a:p>
        </p:txBody>
      </p:sp>
    </p:spTree>
    <p:extLst>
      <p:ext uri="{BB962C8B-B14F-4D97-AF65-F5344CB8AC3E}">
        <p14:creationId xmlns:p14="http://schemas.microsoft.com/office/powerpoint/2010/main" val="200062934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24C4-A64C-8F7D-C157-3F10E446B0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2D0AA0-E4E1-B9B5-884D-A8C13A04B02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B63CDA3-4DED-8A5A-34BB-A529BD7EE8F7}"/>
              </a:ext>
            </a:extLst>
          </p:cNvPr>
          <p:cNvSpPr>
            <a:spLocks noGrp="1"/>
          </p:cNvSpPr>
          <p:nvPr>
            <p:ph type="body" idx="1"/>
          </p:nvPr>
        </p:nvSpPr>
        <p:spPr/>
        <p:txBody>
          <a:bodyPr/>
          <a:lstStyle/>
          <a:p>
            <a:r>
              <a:rPr kumimoji="1" lang="ja-JP" altLang="en-US"/>
              <a:t>目標：</a:t>
            </a:r>
            <a:r>
              <a:rPr kumimoji="1" lang="en-US" altLang="ja-JP"/>
              <a:t>13:53</a:t>
            </a:r>
          </a:p>
          <a:p>
            <a:r>
              <a:rPr kumimoji="1" lang="ja-JP" altLang="en-US"/>
              <a:t>累計：</a:t>
            </a:r>
            <a:r>
              <a:rPr kumimoji="1" lang="en-US" altLang="ja-JP"/>
              <a:t>0:53</a:t>
            </a:r>
          </a:p>
          <a:p>
            <a:endParaRPr kumimoji="1" lang="en-US" altLang="ja-JP"/>
          </a:p>
          <a:p>
            <a:r>
              <a:rPr kumimoji="1" lang="ja-JP" altLang="en-US" sz="1200" b="0" i="0" u="none" strike="noStrike" kern="1200" cap="none" spc="0" normalizeH="0" baseline="0" noProof="0">
                <a:ln>
                  <a:noFill/>
                </a:ln>
                <a:solidFill>
                  <a:prstClr val="black"/>
                </a:solidFill>
                <a:effectLst/>
                <a:uLnTx/>
                <a:uFillTx/>
                <a:latin typeface="+mn-ea"/>
                <a:ea typeface="+mn-ea"/>
                <a:cs typeface="+mn-cs"/>
              </a:rPr>
              <a:t>最低限必要な内容</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endParaRPr kumimoji="1" lang="en-US" altLang="ja-JP"/>
          </a:p>
        </p:txBody>
      </p:sp>
      <p:sp>
        <p:nvSpPr>
          <p:cNvPr id="4" name="スライド番号プレースホルダー 3">
            <a:extLst>
              <a:ext uri="{FF2B5EF4-FFF2-40B4-BE49-F238E27FC236}">
                <a16:creationId xmlns:a16="http://schemas.microsoft.com/office/drawing/2014/main" id="{D9173B4C-8468-84F4-D288-D90FA8BB203F}"/>
              </a:ext>
            </a:extLst>
          </p:cNvPr>
          <p:cNvSpPr>
            <a:spLocks noGrp="1"/>
          </p:cNvSpPr>
          <p:nvPr>
            <p:ph type="sldNum" sz="quarter" idx="5"/>
          </p:nvPr>
        </p:nvSpPr>
        <p:spPr/>
        <p:txBody>
          <a:bodyPr/>
          <a:lstStyle/>
          <a:p>
            <a:fld id="{7D95702B-A176-47F2-94B3-59C819DD5A0E}" type="slidenum">
              <a:rPr kumimoji="1" lang="ja-JP" altLang="en-US" smtClean="0"/>
              <a:t>266</a:t>
            </a:fld>
            <a:endParaRPr kumimoji="1" lang="ja-JP" altLang="en-US"/>
          </a:p>
        </p:txBody>
      </p:sp>
    </p:spTree>
    <p:extLst>
      <p:ext uri="{BB962C8B-B14F-4D97-AF65-F5344CB8AC3E}">
        <p14:creationId xmlns:p14="http://schemas.microsoft.com/office/powerpoint/2010/main" val="149390268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B5DC6-8DF0-1FFD-2FFD-1E783EF695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1D92F26-6860-68D4-AD52-A298559F718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B1305E5-C343-3A8E-C73F-6B478526AF94}"/>
              </a:ext>
            </a:extLst>
          </p:cNvPr>
          <p:cNvSpPr>
            <a:spLocks noGrp="1"/>
          </p:cNvSpPr>
          <p:nvPr>
            <p:ph type="body" idx="1"/>
          </p:nvPr>
        </p:nvSpPr>
        <p:spPr/>
        <p:txBody>
          <a:bodyPr/>
          <a:lstStyle/>
          <a:p>
            <a:r>
              <a:rPr kumimoji="1" lang="ja-JP" altLang="en-US" dirty="0"/>
              <a:t>目標：</a:t>
            </a:r>
            <a:r>
              <a:rPr kumimoji="1" lang="en-US" altLang="ja-JP" dirty="0"/>
              <a:t>13:55</a:t>
            </a:r>
          </a:p>
          <a:p>
            <a:r>
              <a:rPr kumimoji="1" lang="ja-JP" altLang="en-US" dirty="0"/>
              <a:t>累計：</a:t>
            </a:r>
            <a:r>
              <a:rPr kumimoji="1" lang="en-US" altLang="ja-JP" dirty="0"/>
              <a:t>0:55</a:t>
            </a:r>
          </a:p>
          <a:p>
            <a:endParaRPr kumimoji="1" lang="en-US" altLang="ja-JP" dirty="0"/>
          </a:p>
          <a:p>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「リーダーシップ</a:t>
            </a:r>
            <a:r>
              <a:rPr kumimoji="1" lang="ja-JP" altLang="en-US" sz="1200" dirty="0">
                <a:solidFill>
                  <a:prstClr val="black"/>
                </a:solidFill>
                <a:latin typeface="メイリオ"/>
                <a:ea typeface="メイリオ"/>
              </a:rPr>
              <a:t>および</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コミットメント」では、</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ISMS</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のトップマネジメントが責任を持たなければならないことを要求しています。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トップマネジメントは、以下の事項について責任を持って必ず行う必要があります。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5.1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リーダーシップ</a:t>
            </a: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コミットメント</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トップマネジメントが責任を持って実行しなければならない事項が記載されています。</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5.2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方針</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トップマネジメントが、</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の目的や方向性、実施する内容について文書化し、「情報セキュリティ方針」を作成することを要求しています。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ドキュメント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情報セキュリティ方針</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5.3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組織の役割、責任</a:t>
            </a: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権限</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トップマネジメントは、</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を運用するために必要な役割や責任、権限を各要員に割り当て、どの要員がどのような役割や責任、権限を持っているかが分かる文書を作成することを要求しています。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ドキュメント　</a:t>
            </a:r>
            <a:r>
              <a:rPr kumimoji="1"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の運用組織図</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　　　　　　　　</a:t>
            </a:r>
            <a:r>
              <a:rPr kumimoji="1"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責任者または部門の名称と役割を明記した文書</a:t>
            </a:r>
            <a:endParaRPr lang="ja-JP" altLang="ja-JP" sz="1800" b="0" i="0" u="none" strike="noStrike" dirty="0">
              <a:effectLst/>
              <a:latin typeface="Arial" panose="020B0604020202020204" pitchFamily="34" charset="0"/>
            </a:endParaRPr>
          </a:p>
          <a:p>
            <a:endParaRPr kumimoji="1" lang="en-US" altLang="ja-JP" dirty="0"/>
          </a:p>
        </p:txBody>
      </p:sp>
      <p:sp>
        <p:nvSpPr>
          <p:cNvPr id="4" name="スライド番号プレースホルダー 3">
            <a:extLst>
              <a:ext uri="{FF2B5EF4-FFF2-40B4-BE49-F238E27FC236}">
                <a16:creationId xmlns:a16="http://schemas.microsoft.com/office/drawing/2014/main" id="{8D595F5A-1D76-375A-A0F1-BE2208051837}"/>
              </a:ext>
            </a:extLst>
          </p:cNvPr>
          <p:cNvSpPr>
            <a:spLocks noGrp="1"/>
          </p:cNvSpPr>
          <p:nvPr>
            <p:ph type="sldNum" sz="quarter" idx="5"/>
          </p:nvPr>
        </p:nvSpPr>
        <p:spPr/>
        <p:txBody>
          <a:bodyPr/>
          <a:lstStyle/>
          <a:p>
            <a:fld id="{7D95702B-A176-47F2-94B3-59C819DD5A0E}" type="slidenum">
              <a:rPr kumimoji="1" lang="ja-JP" altLang="en-US" smtClean="0"/>
              <a:t>267</a:t>
            </a:fld>
            <a:endParaRPr kumimoji="1" lang="ja-JP" altLang="en-US"/>
          </a:p>
        </p:txBody>
      </p:sp>
    </p:spTree>
    <p:extLst>
      <p:ext uri="{BB962C8B-B14F-4D97-AF65-F5344CB8AC3E}">
        <p14:creationId xmlns:p14="http://schemas.microsoft.com/office/powerpoint/2010/main" val="225084356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4632-2719-263C-017B-6C6DCC53EE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5F2F57-2ED5-C011-3CBF-26D6C5590CA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ED95EE2-16BC-A932-8764-490DE305D506}"/>
              </a:ext>
            </a:extLst>
          </p:cNvPr>
          <p:cNvSpPr>
            <a:spLocks noGrp="1"/>
          </p:cNvSpPr>
          <p:nvPr>
            <p:ph type="body" idx="1"/>
          </p:nvPr>
        </p:nvSpPr>
        <p:spPr/>
        <p:txBody>
          <a:bodyPr/>
          <a:lstStyle/>
          <a:p>
            <a:r>
              <a:rPr kumimoji="1" lang="ja-JP" altLang="en-US"/>
              <a:t>目標：</a:t>
            </a:r>
            <a:r>
              <a:rPr kumimoji="1" lang="en-US" altLang="ja-JP"/>
              <a:t>13:59</a:t>
            </a:r>
          </a:p>
          <a:p>
            <a:r>
              <a:rPr kumimoji="1" lang="ja-JP" altLang="en-US"/>
              <a:t>累計：</a:t>
            </a:r>
            <a:r>
              <a:rPr kumimoji="1" lang="en-US" altLang="ja-JP"/>
              <a:t>0:59</a:t>
            </a:r>
          </a:p>
          <a:p>
            <a:endParaRPr kumimoji="1" lang="en-US" altLang="ja-JP"/>
          </a:p>
          <a:p>
            <a:r>
              <a:rPr lang="ja-JP" altLang="en-US" b="0" i="0">
                <a:solidFill>
                  <a:srgbClr val="0F0F0F"/>
                </a:solidFill>
                <a:effectLst/>
                <a:latin typeface="Söhne"/>
              </a:rPr>
              <a:t>ここでは、</a:t>
            </a:r>
            <a:r>
              <a:rPr lang="en-US" altLang="ja-JP" b="0" i="0">
                <a:solidFill>
                  <a:srgbClr val="0F0F0F"/>
                </a:solidFill>
                <a:effectLst/>
                <a:latin typeface="Söhne"/>
              </a:rPr>
              <a:t>ISMS</a:t>
            </a:r>
            <a:r>
              <a:rPr lang="ja-JP" altLang="en-US" b="0" i="0">
                <a:solidFill>
                  <a:srgbClr val="0F0F0F"/>
                </a:solidFill>
                <a:effectLst/>
                <a:latin typeface="Söhne"/>
              </a:rPr>
              <a:t>においてトップマネジメントが行うべき行動について述べています。</a:t>
            </a:r>
            <a:endParaRPr lang="en-US" altLang="ja-JP" b="0" i="0">
              <a:solidFill>
                <a:srgbClr val="0F0F0F"/>
              </a:solidFill>
              <a:effectLst/>
              <a:latin typeface="Söhne"/>
            </a:endParaRPr>
          </a:p>
          <a:p>
            <a:r>
              <a:rPr lang="ja-JP" altLang="en-US" b="0" i="0">
                <a:solidFill>
                  <a:srgbClr val="0F0F0F"/>
                </a:solidFill>
                <a:effectLst/>
                <a:latin typeface="Söhne"/>
              </a:rPr>
              <a:t>トップマネジメントの役割は、情報セキュリティ方針と目的の確立、</a:t>
            </a:r>
            <a:r>
              <a:rPr lang="en-US" altLang="ja-JP" b="0" i="0">
                <a:solidFill>
                  <a:srgbClr val="0F0F0F"/>
                </a:solidFill>
                <a:effectLst/>
                <a:latin typeface="Söhne"/>
              </a:rPr>
              <a:t>ISMS</a:t>
            </a:r>
            <a:r>
              <a:rPr lang="ja-JP" altLang="en-US" b="0" i="0">
                <a:solidFill>
                  <a:srgbClr val="0F0F0F"/>
                </a:solidFill>
                <a:effectLst/>
                <a:latin typeface="Söhne"/>
              </a:rPr>
              <a:t>要求事項のプロセスへの統合、資源確保、重要性の伝達、成果の達成、人々の支援、継続的改善の促進、他の関連管理層のサポートです。これにより、組織の情報セキュリティを確保し、</a:t>
            </a:r>
            <a:r>
              <a:rPr lang="en-US" altLang="ja-JP" b="0" i="0">
                <a:solidFill>
                  <a:srgbClr val="0F0F0F"/>
                </a:solidFill>
                <a:effectLst/>
                <a:latin typeface="Söhne"/>
              </a:rPr>
              <a:t>ISMS</a:t>
            </a:r>
            <a:r>
              <a:rPr lang="ja-JP" altLang="en-US" b="0" i="0">
                <a:solidFill>
                  <a:srgbClr val="0F0F0F"/>
                </a:solidFill>
                <a:effectLst/>
                <a:latin typeface="Söhne"/>
              </a:rPr>
              <a:t>の有効性を維持・向上させます。</a:t>
            </a:r>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endParaRPr kumimoji="1" lang="en-US" altLang="ja-JP"/>
          </a:p>
        </p:txBody>
      </p:sp>
      <p:sp>
        <p:nvSpPr>
          <p:cNvPr id="4" name="スライド番号プレースホルダー 3">
            <a:extLst>
              <a:ext uri="{FF2B5EF4-FFF2-40B4-BE49-F238E27FC236}">
                <a16:creationId xmlns:a16="http://schemas.microsoft.com/office/drawing/2014/main" id="{697BD8B7-01EE-2C19-BB86-817D71839871}"/>
              </a:ext>
            </a:extLst>
          </p:cNvPr>
          <p:cNvSpPr>
            <a:spLocks noGrp="1"/>
          </p:cNvSpPr>
          <p:nvPr>
            <p:ph type="sldNum" sz="quarter" idx="5"/>
          </p:nvPr>
        </p:nvSpPr>
        <p:spPr/>
        <p:txBody>
          <a:bodyPr/>
          <a:lstStyle/>
          <a:p>
            <a:fld id="{7D95702B-A176-47F2-94B3-59C819DD5A0E}" type="slidenum">
              <a:rPr kumimoji="1" lang="ja-JP" altLang="en-US" smtClean="0"/>
              <a:t>268</a:t>
            </a:fld>
            <a:endParaRPr kumimoji="1" lang="ja-JP" altLang="en-US"/>
          </a:p>
        </p:txBody>
      </p:sp>
    </p:spTree>
    <p:extLst>
      <p:ext uri="{BB962C8B-B14F-4D97-AF65-F5344CB8AC3E}">
        <p14:creationId xmlns:p14="http://schemas.microsoft.com/office/powerpoint/2010/main" val="358463965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7FE7C-6BA1-87DF-776A-E6D223BC806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A60ABB-2A4D-00AB-9A39-3898DFCBC4B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0F59F93-D7F3-F4DC-A597-69BB8BEA6BE2}"/>
              </a:ext>
            </a:extLst>
          </p:cNvPr>
          <p:cNvSpPr>
            <a:spLocks noGrp="1"/>
          </p:cNvSpPr>
          <p:nvPr>
            <p:ph type="body" idx="1"/>
          </p:nvPr>
        </p:nvSpPr>
        <p:spPr/>
        <p:txBody>
          <a:bodyPr/>
          <a:lstStyle/>
          <a:p>
            <a:r>
              <a:rPr kumimoji="1" lang="ja-JP" altLang="en-US"/>
              <a:t>目標：</a:t>
            </a:r>
            <a:r>
              <a:rPr kumimoji="1" lang="en-US" altLang="ja-JP"/>
              <a:t>14:01</a:t>
            </a:r>
          </a:p>
          <a:p>
            <a:r>
              <a:rPr kumimoji="1" lang="ja-JP" altLang="en-US"/>
              <a:t>累計：</a:t>
            </a:r>
            <a:r>
              <a:rPr kumimoji="1" lang="en-US" altLang="ja-JP"/>
              <a:t>1:01</a:t>
            </a:r>
          </a:p>
          <a:p>
            <a:endParaRPr kumimoji="1" lang="en-US" altLang="ja-JP"/>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a:p>
            <a:r>
              <a:rPr lang="ja-JP" altLang="en-US" sz="1200" u="sng">
                <a:solidFill>
                  <a:srgbClr val="374151"/>
                </a:solidFill>
                <a:latin typeface="メイリオ" panose="020B0604030504040204" pitchFamily="50" charset="-128"/>
                <a:ea typeface="メイリオ" panose="020B0604030504040204" pitchFamily="50" charset="-128"/>
              </a:rPr>
              <a:t>情報セキュリティ方針が満たすべき事項</a:t>
            </a:r>
            <a:endParaRPr lang="en-US" altLang="ja-JP" sz="12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組織の目的に対して適切である</a:t>
            </a:r>
          </a:p>
          <a:p>
            <a:pPr marL="571500" indent="-57150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情報セキュリティ目的を含むか、または情報セキュリティ目的の設定のための枠組みを示す</a:t>
            </a:r>
          </a:p>
          <a:p>
            <a:pPr marL="571500" indent="-57150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情報セキュリティに関連する適用される要求事項を満たすことへのコミットメントを含む</a:t>
            </a:r>
          </a:p>
          <a:p>
            <a:pPr marL="571500" indent="-571500">
              <a:buFont typeface="Arial" panose="020B0604020202020204" pitchFamily="34" charset="0"/>
              <a:buChar char="•"/>
            </a:pPr>
            <a:r>
              <a:rPr lang="en-US" altLang="ja-JP" sz="1200" b="0" i="0">
                <a:solidFill>
                  <a:srgbClr val="374151"/>
                </a:solidFill>
                <a:effectLst/>
                <a:latin typeface="メイリオ" panose="020B0604030504040204" pitchFamily="50" charset="-128"/>
                <a:ea typeface="メイリオ" panose="020B0604030504040204" pitchFamily="50" charset="-128"/>
              </a:rPr>
              <a:t>ISMS </a:t>
            </a:r>
            <a:r>
              <a:rPr lang="ja-JP" altLang="en-US" sz="1200" b="0" i="0">
                <a:solidFill>
                  <a:srgbClr val="374151"/>
                </a:solidFill>
                <a:effectLst/>
                <a:latin typeface="メイリオ" panose="020B0604030504040204" pitchFamily="50" charset="-128"/>
                <a:ea typeface="メイリオ" panose="020B0604030504040204" pitchFamily="50" charset="-128"/>
              </a:rPr>
              <a:t>の継続的改善へのコミットメントを含む</a:t>
            </a:r>
          </a:p>
          <a:p>
            <a:endParaRPr kumimoji="1" lang="en-US" altLang="ja-JP"/>
          </a:p>
        </p:txBody>
      </p:sp>
      <p:sp>
        <p:nvSpPr>
          <p:cNvPr id="4" name="スライド番号プレースホルダー 3">
            <a:extLst>
              <a:ext uri="{FF2B5EF4-FFF2-40B4-BE49-F238E27FC236}">
                <a16:creationId xmlns:a16="http://schemas.microsoft.com/office/drawing/2014/main" id="{F3F43A4F-8239-BFBE-F72E-E0A68E04529C}"/>
              </a:ext>
            </a:extLst>
          </p:cNvPr>
          <p:cNvSpPr>
            <a:spLocks noGrp="1"/>
          </p:cNvSpPr>
          <p:nvPr>
            <p:ph type="sldNum" sz="quarter" idx="5"/>
          </p:nvPr>
        </p:nvSpPr>
        <p:spPr/>
        <p:txBody>
          <a:bodyPr/>
          <a:lstStyle/>
          <a:p>
            <a:fld id="{7D95702B-A176-47F2-94B3-59C819DD5A0E}" type="slidenum">
              <a:rPr kumimoji="1" lang="ja-JP" altLang="en-US" smtClean="0"/>
              <a:t>269</a:t>
            </a:fld>
            <a:endParaRPr kumimoji="1" lang="ja-JP" altLang="en-US"/>
          </a:p>
        </p:txBody>
      </p:sp>
    </p:spTree>
    <p:extLst>
      <p:ext uri="{BB962C8B-B14F-4D97-AF65-F5344CB8AC3E}">
        <p14:creationId xmlns:p14="http://schemas.microsoft.com/office/powerpoint/2010/main" val="2731025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・検知製品の導入</a:t>
            </a:r>
            <a:endParaRPr kumimoji="1" lang="en-US" altLang="ja-JP"/>
          </a:p>
          <a:p>
            <a:r>
              <a:rPr kumimoji="1" lang="ja-JP" altLang="en-US"/>
              <a:t>　</a:t>
            </a:r>
            <a:r>
              <a:rPr kumimoji="1" lang="en-US" altLang="ja-JP"/>
              <a:t>EPP</a:t>
            </a:r>
            <a:r>
              <a:rPr kumimoji="1" lang="ja-JP" altLang="en-US"/>
              <a:t>（</a:t>
            </a:r>
            <a:r>
              <a:rPr kumimoji="1" lang="en-US" altLang="ja-JP"/>
              <a:t>Endpoint Protection Platform</a:t>
            </a:r>
            <a:r>
              <a:rPr kumimoji="1" lang="ja-JP" altLang="en-US"/>
              <a:t>）は「感染から防御するためのもの」（マスクのようなもの）</a:t>
            </a:r>
            <a:endParaRPr kumimoji="1" lang="en-US" altLang="ja-JP"/>
          </a:p>
          <a:p>
            <a:r>
              <a:rPr kumimoji="1" lang="ja-JP" altLang="en-US"/>
              <a:t>　</a:t>
            </a:r>
            <a:r>
              <a:rPr kumimoji="1" lang="en-US" altLang="ja-JP"/>
              <a:t>2014</a:t>
            </a:r>
            <a:r>
              <a:rPr kumimoji="1" lang="ja-JP" altLang="en-US"/>
              <a:t>年、シマンテックの上級副社長が「アンチウイルスソフトはもう死んだ」と語った。</a:t>
            </a:r>
            <a:endParaRPr kumimoji="1" lang="en-US" altLang="ja-JP"/>
          </a:p>
          <a:p>
            <a:r>
              <a:rPr kumimoji="1" lang="ja-JP" altLang="en-US"/>
              <a:t>　検知製品の限界が表現された発言。</a:t>
            </a:r>
            <a:endParaRPr kumimoji="1" lang="en-US" altLang="ja-JP"/>
          </a:p>
          <a:p>
            <a:r>
              <a:rPr kumimoji="1" lang="ja-JP" altLang="en-US"/>
              <a:t>　⇒　</a:t>
            </a:r>
            <a:r>
              <a:rPr kumimoji="1" lang="en-US" altLang="ja-JP"/>
              <a:t>EPP</a:t>
            </a:r>
            <a:r>
              <a:rPr kumimoji="1" lang="ja-JP" altLang="en-US"/>
              <a:t>だけでは不十分</a:t>
            </a:r>
            <a:endParaRPr kumimoji="1" lang="en-US" altLang="ja-JP"/>
          </a:p>
          <a:p>
            <a:endParaRPr kumimoji="1" lang="en-US" altLang="ja-JP"/>
          </a:p>
          <a:p>
            <a:r>
              <a:rPr kumimoji="1" lang="ja-JP" altLang="en-US"/>
              <a:t>・</a:t>
            </a:r>
            <a:r>
              <a:rPr kumimoji="1" lang="en-US" altLang="ja-JP"/>
              <a:t>EDR</a:t>
            </a:r>
            <a:r>
              <a:rPr kumimoji="1" lang="ja-JP" altLang="en-US"/>
              <a:t>（</a:t>
            </a:r>
            <a:r>
              <a:rPr kumimoji="1" lang="en-US" altLang="ja-JP"/>
              <a:t>Endpoint Detection And Response</a:t>
            </a:r>
            <a:r>
              <a:rPr kumimoji="1" lang="ja-JP" altLang="en-US"/>
              <a:t>）の導入</a:t>
            </a:r>
            <a:endParaRPr kumimoji="1" lang="en-US" altLang="ja-JP"/>
          </a:p>
          <a:p>
            <a:r>
              <a:rPr kumimoji="1" lang="ja-JP" altLang="en-US"/>
              <a:t>　</a:t>
            </a:r>
            <a:r>
              <a:rPr kumimoji="1" lang="en-US" altLang="ja-JP"/>
              <a:t>EDR</a:t>
            </a:r>
            <a:r>
              <a:rPr kumimoji="1" lang="ja-JP" altLang="en-US"/>
              <a:t>は「感染を検知し、その後の対応を実施するもの」→感染後に活躍する製品</a:t>
            </a:r>
            <a:endParaRPr kumimoji="1" lang="en-US" altLang="ja-JP"/>
          </a:p>
          <a:p>
            <a:r>
              <a:rPr kumimoji="1" lang="ja-JP" altLang="en-US"/>
              <a:t>　マルウェアの動作ログを「人」が確認し、通知する。</a:t>
            </a:r>
            <a:endParaRPr kumimoji="1" lang="en-US" altLang="ja-JP"/>
          </a:p>
          <a:p>
            <a:r>
              <a:rPr kumimoji="1" lang="ja-JP" altLang="en-US"/>
              <a:t>　ファイルの削除などの対応方法を提供したり、ログをもとにマルウェア侵入経路特定の調査に役立てる。</a:t>
            </a:r>
            <a:endParaRPr kumimoji="1" lang="en-US" altLang="ja-JP"/>
          </a:p>
          <a:p>
            <a:endParaRPr kumimoji="1" lang="en-US" altLang="ja-JP"/>
          </a:p>
          <a:p>
            <a:r>
              <a:rPr kumimoji="1" lang="ja-JP" altLang="en-US"/>
              <a:t>・</a:t>
            </a:r>
            <a:r>
              <a:rPr kumimoji="1" lang="en-US" altLang="ja-JP"/>
              <a:t>UTM</a:t>
            </a:r>
            <a:r>
              <a:rPr kumimoji="1" lang="ja-JP" altLang="en-US"/>
              <a:t>（統合脅威管理）</a:t>
            </a:r>
            <a:endParaRPr kumimoji="1" lang="en-US" altLang="ja-JP"/>
          </a:p>
          <a:p>
            <a:r>
              <a:rPr kumimoji="1" lang="ja-JP" altLang="en-US"/>
              <a:t>　製品によって機能は異なり、これ以外にもコンテンツフィルタリング、</a:t>
            </a:r>
            <a:r>
              <a:rPr kumimoji="1" lang="en-US" altLang="ja-JP"/>
              <a:t>E</a:t>
            </a:r>
            <a:r>
              <a:rPr kumimoji="1" lang="ja-JP" altLang="en-US"/>
              <a:t>メールのフィルタリング、</a:t>
            </a:r>
            <a:r>
              <a:rPr kumimoji="1" lang="en-US" altLang="ja-JP"/>
              <a:t>Web</a:t>
            </a:r>
            <a:r>
              <a:rPr kumimoji="1" lang="ja-JP" altLang="en-US"/>
              <a:t>フィルタリングなどの機能を持ったものもある。</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27</a:t>
            </a:fld>
            <a:endParaRPr kumimoji="1" lang="ja-JP" altLang="en-US"/>
          </a:p>
        </p:txBody>
      </p:sp>
    </p:spTree>
    <p:extLst>
      <p:ext uri="{BB962C8B-B14F-4D97-AF65-F5344CB8AC3E}">
        <p14:creationId xmlns:p14="http://schemas.microsoft.com/office/powerpoint/2010/main" val="538954488"/>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4F2A1-1661-F043-5B1D-7D3E259553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D9F67B-2C73-C5D9-D4E8-B793F79A90C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81192B0-1E3A-40D1-1D37-6A5E04785C5B}"/>
              </a:ext>
            </a:extLst>
          </p:cNvPr>
          <p:cNvSpPr>
            <a:spLocks noGrp="1"/>
          </p:cNvSpPr>
          <p:nvPr>
            <p:ph type="body" idx="1"/>
          </p:nvPr>
        </p:nvSpPr>
        <p:spPr/>
        <p:txBody>
          <a:bodyPr/>
          <a:lstStyle/>
          <a:p>
            <a:r>
              <a:rPr kumimoji="1" lang="ja-JP" altLang="en-US"/>
              <a:t>目標：</a:t>
            </a:r>
            <a:r>
              <a:rPr kumimoji="1" lang="en-US" altLang="ja-JP"/>
              <a:t>14:02</a:t>
            </a:r>
          </a:p>
          <a:p>
            <a:r>
              <a:rPr kumimoji="1" lang="ja-JP" altLang="en-US"/>
              <a:t>累計：</a:t>
            </a:r>
            <a:r>
              <a:rPr kumimoji="1" lang="en-US" altLang="ja-JP"/>
              <a:t>1:02</a:t>
            </a:r>
          </a:p>
          <a:p>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ISMS</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の運用組織図を作成する流れを説明します。</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トップマネジメントは、情報セキュリティ委員長を任命し、上記の事項に関する権限や責任を持たせる必要があります。そのため、トップマネジメントの下位に、情報セキュリティ委員長を配置します。</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ISMS</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内部監査責任者は、内部監査を実施する際の最高責任者であり、トップマネジメントの下位に設置します。</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情報セキュリティ委員長は、</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ISMS</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の実施・運用のために必要な役割を持つ責任者を任命します。情報セキュリティ委員長の下位に各責任者を配置します。</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789D44D4-8AD7-006A-9C03-391043C865FE}"/>
              </a:ext>
            </a:extLst>
          </p:cNvPr>
          <p:cNvSpPr>
            <a:spLocks noGrp="1"/>
          </p:cNvSpPr>
          <p:nvPr>
            <p:ph type="sldNum" sz="quarter" idx="5"/>
          </p:nvPr>
        </p:nvSpPr>
        <p:spPr/>
        <p:txBody>
          <a:bodyPr/>
          <a:lstStyle/>
          <a:p>
            <a:fld id="{7D95702B-A176-47F2-94B3-59C819DD5A0E}" type="slidenum">
              <a:rPr kumimoji="1" lang="ja-JP" altLang="en-US" smtClean="0"/>
              <a:t>270</a:t>
            </a:fld>
            <a:endParaRPr kumimoji="1" lang="ja-JP" altLang="en-US"/>
          </a:p>
        </p:txBody>
      </p:sp>
    </p:spTree>
    <p:extLst>
      <p:ext uri="{BB962C8B-B14F-4D97-AF65-F5344CB8AC3E}">
        <p14:creationId xmlns:p14="http://schemas.microsoft.com/office/powerpoint/2010/main" val="149546654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DF72A-24DC-B27F-94B3-16A7944AD9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8EBAF4-D19F-0C4B-4BC8-3A0FB03754A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C697371-E74F-72D0-16A4-481771F748A3}"/>
              </a:ext>
            </a:extLst>
          </p:cNvPr>
          <p:cNvSpPr>
            <a:spLocks noGrp="1"/>
          </p:cNvSpPr>
          <p:nvPr>
            <p:ph type="body" idx="1"/>
          </p:nvPr>
        </p:nvSpPr>
        <p:spPr/>
        <p:txBody>
          <a:bodyPr/>
          <a:lstStyle/>
          <a:p>
            <a:r>
              <a:rPr kumimoji="1" lang="ja-JP" altLang="en-US"/>
              <a:t>目標：</a:t>
            </a:r>
            <a:r>
              <a:rPr kumimoji="1" lang="en-US" altLang="ja-JP"/>
              <a:t>14:04</a:t>
            </a:r>
          </a:p>
          <a:p>
            <a:r>
              <a:rPr kumimoji="1" lang="ja-JP" altLang="en-US"/>
              <a:t>累計：</a:t>
            </a:r>
            <a:r>
              <a:rPr kumimoji="1" lang="en-US" altLang="ja-JP"/>
              <a:t>1:04</a:t>
            </a:r>
          </a:p>
          <a:p>
            <a:endParaRPr kumimoji="1" lang="en-US" altLang="ja-JP"/>
          </a:p>
          <a:p>
            <a:r>
              <a:rPr kumimoji="1" lang="ja-JP" altLang="en-US"/>
              <a:t>組織図に記した役割名と、その役割をわかりやすくまとめておきます。</a:t>
            </a:r>
            <a:endParaRPr kumimoji="1" lang="en-US" altLang="ja-JP"/>
          </a:p>
          <a:p>
            <a:endParaRPr kumimoji="1" lang="en-US" altLang="ja-JP"/>
          </a:p>
          <a:p>
            <a:r>
              <a:rPr kumimoji="1" lang="ja-JP" altLang="en-US"/>
              <a:t>＜時間があれば表の読み上げ＞</a:t>
            </a:r>
            <a:endParaRPr kumimoji="1" lang="en-US" altLang="ja-JP"/>
          </a:p>
          <a:p>
            <a:endParaRPr kumimoji="1" lang="en-US" altLang="ja-JP"/>
          </a:p>
          <a:p>
            <a:r>
              <a:rPr kumimoji="1" lang="ja-JP" altLang="en-US"/>
              <a:t>休憩です。</a:t>
            </a:r>
            <a:endParaRPr kumimoji="1" lang="en-US" altLang="ja-JP"/>
          </a:p>
        </p:txBody>
      </p:sp>
      <p:sp>
        <p:nvSpPr>
          <p:cNvPr id="4" name="スライド番号プレースホルダー 3">
            <a:extLst>
              <a:ext uri="{FF2B5EF4-FFF2-40B4-BE49-F238E27FC236}">
                <a16:creationId xmlns:a16="http://schemas.microsoft.com/office/drawing/2014/main" id="{4B8B74DB-5FC7-4C5B-7958-E4B8D90073B7}"/>
              </a:ext>
            </a:extLst>
          </p:cNvPr>
          <p:cNvSpPr>
            <a:spLocks noGrp="1"/>
          </p:cNvSpPr>
          <p:nvPr>
            <p:ph type="sldNum" sz="quarter" idx="5"/>
          </p:nvPr>
        </p:nvSpPr>
        <p:spPr/>
        <p:txBody>
          <a:bodyPr/>
          <a:lstStyle/>
          <a:p>
            <a:fld id="{7D95702B-A176-47F2-94B3-59C819DD5A0E}" type="slidenum">
              <a:rPr kumimoji="1" lang="ja-JP" altLang="en-US" smtClean="0"/>
              <a:t>271</a:t>
            </a:fld>
            <a:endParaRPr kumimoji="1" lang="ja-JP" altLang="en-US"/>
          </a:p>
        </p:txBody>
      </p:sp>
    </p:spTree>
    <p:extLst>
      <p:ext uri="{BB962C8B-B14F-4D97-AF65-F5344CB8AC3E}">
        <p14:creationId xmlns:p14="http://schemas.microsoft.com/office/powerpoint/2010/main" val="2851254348"/>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3933D-15B7-88DF-F0C0-3344786877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6B4FF5-36BA-DB10-FC7A-F98D6BC2938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F02BFEC-815E-E0BF-A30F-5EA7A34DB12B}"/>
              </a:ext>
            </a:extLst>
          </p:cNvPr>
          <p:cNvSpPr>
            <a:spLocks noGrp="1"/>
          </p:cNvSpPr>
          <p:nvPr>
            <p:ph type="body" idx="1"/>
          </p:nvPr>
        </p:nvSpPr>
        <p:spPr/>
        <p:txBody>
          <a:bodyPr/>
          <a:lstStyle/>
          <a:p>
            <a:r>
              <a:rPr kumimoji="1" lang="ja-JP" altLang="en-US" dirty="0"/>
              <a:t>開始：</a:t>
            </a:r>
            <a:r>
              <a:rPr kumimoji="1" lang="en-US" altLang="ja-JP" dirty="0"/>
              <a:t>14:09</a:t>
            </a:r>
            <a:r>
              <a:rPr kumimoji="1" lang="ja-JP" altLang="en-US" dirty="0"/>
              <a:t>想定</a:t>
            </a:r>
            <a:endParaRPr kumimoji="1" lang="en-US" altLang="ja-JP" dirty="0"/>
          </a:p>
          <a:p>
            <a:r>
              <a:rPr kumimoji="1" lang="ja-JP" altLang="en-US" dirty="0"/>
              <a:t>目標：</a:t>
            </a:r>
            <a:r>
              <a:rPr kumimoji="1" lang="en-US" altLang="ja-JP" dirty="0"/>
              <a:t>14:11</a:t>
            </a:r>
          </a:p>
          <a:p>
            <a:r>
              <a:rPr kumimoji="1" lang="ja-JP" altLang="en-US" dirty="0"/>
              <a:t>累計：</a:t>
            </a:r>
            <a:r>
              <a:rPr kumimoji="1" lang="en-US" altLang="ja-JP" dirty="0"/>
              <a:t>1:11</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a:t>
            </a:r>
            <a:r>
              <a:rPr kumimoji="1" lang="en-US" altLang="ja-JP" sz="1200" dirty="0"/>
              <a:t>6. </a:t>
            </a:r>
            <a:r>
              <a:rPr kumimoji="1" lang="ja-JP" altLang="en-US" sz="1200" dirty="0"/>
              <a:t>計画」は、</a:t>
            </a:r>
            <a:r>
              <a:rPr kumimoji="1" lang="en-US" altLang="ja-JP" sz="1200" dirty="0"/>
              <a:t>PDCA</a:t>
            </a:r>
            <a:r>
              <a:rPr kumimoji="1" lang="ja-JP" altLang="en-US" sz="1200" dirty="0"/>
              <a:t>サイクルの「</a:t>
            </a:r>
            <a:r>
              <a:rPr kumimoji="1" lang="en-US" altLang="ja-JP" sz="1200" dirty="0"/>
              <a:t>P</a:t>
            </a:r>
            <a:r>
              <a:rPr kumimoji="1" lang="ja-JP" altLang="en-US" sz="1200" dirty="0"/>
              <a:t>（計画）」に位置しており、リスクマネジメントの確立、情報セキュリティにおけるリスクアセスメント、リスク対応、情報セキュリティ目的の管理に関する要求事項を示しています。</a:t>
            </a:r>
            <a:endParaRPr kumimoji="1" lang="en-US" altLang="ja-JP" sz="1200" dirty="0"/>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indent="0" algn="l" rtl="0" eaLnBrk="1" fontAlgn="auto" latinLnBrk="0" hangingPunct="1">
              <a:spcBef>
                <a:spcPts val="0"/>
              </a:spcBef>
              <a:spcAft>
                <a:spcPts val="0"/>
              </a:spcAft>
            </a:pP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6. </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計画</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6.1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リスク</a:t>
            </a: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機会に対処する活動</a:t>
            </a: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228600" marR="0" indent="-228600" algn="l" rtl="0" eaLnBrk="1" fontAlgn="auto" latinLnBrk="0" hangingPunct="1">
              <a:spcBef>
                <a:spcPts val="1000"/>
              </a:spcBef>
              <a:spcAft>
                <a:spcPts val="0"/>
              </a:spcAft>
            </a:pP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一般</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特定した内外部の課題と、利害関係者のニーズ</a:t>
            </a: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期待を考慮して、リスク・機会（期待する状況や結果）を決定し、対処するための活動を明確にすることを要求しています。</a:t>
            </a:r>
            <a:endParaRPr lang="ja-JP" altLang="ja-JP" sz="1800" b="0" i="0" u="none" strike="noStrike" dirty="0">
              <a:effectLst/>
              <a:latin typeface="Arial" panose="020B0604020202020204" pitchFamily="34" charset="0"/>
            </a:endParaRPr>
          </a:p>
          <a:p>
            <a:pPr marL="228600" marR="0" indent="-228600" algn="l" rtl="0" eaLnBrk="1" fontAlgn="auto" latinLnBrk="0" hangingPunct="1">
              <a:spcBef>
                <a:spcPts val="1000"/>
              </a:spcBef>
              <a:spcAft>
                <a:spcPts val="0"/>
              </a:spcAft>
            </a:pP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情報セキュリティリスクアセスメント</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組織や企業の資産に対する、情報セキュリティリスクアセスメントプロセスの確立を要求しています。</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endParaRPr lang="ja-JP" altLang="ja-JP" sz="1800" b="0" i="0" u="none" strike="noStrike" dirty="0">
              <a:effectLst/>
              <a:latin typeface="Arial" panose="020B0604020202020204" pitchFamily="34" charset="0"/>
            </a:endParaRPr>
          </a:p>
          <a:p>
            <a:pPr marL="228600" marR="0" indent="-228600" algn="l" rtl="0" eaLnBrk="1" fontAlgn="auto" latinLnBrk="0" hangingPunct="1">
              <a:spcBef>
                <a:spcPts val="1000"/>
              </a:spcBef>
              <a:spcAft>
                <a:spcPts val="0"/>
              </a:spcAft>
            </a:pP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情報セキュリティリスク対応</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情報セキュリティリスク対応の手順を確立することを要求しています。</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ドキュメント</a:t>
            </a: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資産目録</a:t>
            </a:r>
            <a:r>
              <a:rPr kumimoji="1" lang="zh-TW"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（情報資産管理台帳）</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リスクアセスメント結果報告書</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適用宣言書</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リスク対応計画</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6.2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情報セキュリティ目的</a:t>
            </a: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それを達成するための計画策定</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情報セキュリティ目的を確立し、達成するための計画を策定することを要求しています。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ドキュメント　</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有効性評価表</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6.3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変更の計画策定</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の変更が必要なときは、計画的な変更を要求しています。</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ー</a:t>
            </a:r>
            <a:endParaRPr lang="ja-JP" altLang="ja-JP" sz="1800" b="0" i="0" u="none" strike="noStrike" dirty="0">
              <a:effectLst/>
              <a:latin typeface="Arial" panose="020B0604020202020204" pitchFamily="34" charset="0"/>
            </a:endParaRPr>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endParaRPr kumimoji="1" lang="en-US" altLang="ja-JP" dirty="0"/>
          </a:p>
        </p:txBody>
      </p:sp>
      <p:sp>
        <p:nvSpPr>
          <p:cNvPr id="4" name="スライド番号プレースホルダー 3">
            <a:extLst>
              <a:ext uri="{FF2B5EF4-FFF2-40B4-BE49-F238E27FC236}">
                <a16:creationId xmlns:a16="http://schemas.microsoft.com/office/drawing/2014/main" id="{8533C115-A625-E3BD-DA2C-067F750A26D5}"/>
              </a:ext>
            </a:extLst>
          </p:cNvPr>
          <p:cNvSpPr>
            <a:spLocks noGrp="1"/>
          </p:cNvSpPr>
          <p:nvPr>
            <p:ph type="sldNum" sz="quarter" idx="5"/>
          </p:nvPr>
        </p:nvSpPr>
        <p:spPr/>
        <p:txBody>
          <a:bodyPr/>
          <a:lstStyle/>
          <a:p>
            <a:fld id="{7D95702B-A176-47F2-94B3-59C819DD5A0E}" type="slidenum">
              <a:rPr kumimoji="1" lang="ja-JP" altLang="en-US" smtClean="0"/>
              <a:t>272</a:t>
            </a:fld>
            <a:endParaRPr kumimoji="1" lang="ja-JP" altLang="en-US"/>
          </a:p>
        </p:txBody>
      </p:sp>
    </p:spTree>
    <p:extLst>
      <p:ext uri="{BB962C8B-B14F-4D97-AF65-F5344CB8AC3E}">
        <p14:creationId xmlns:p14="http://schemas.microsoft.com/office/powerpoint/2010/main" val="213484751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A560-F564-36F2-CF7A-D4435AC9953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01AB21-99B7-C362-9070-06D4157F967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F9C5CEF-632C-F924-B518-71200840C35A}"/>
              </a:ext>
            </a:extLst>
          </p:cNvPr>
          <p:cNvSpPr>
            <a:spLocks noGrp="1"/>
          </p:cNvSpPr>
          <p:nvPr>
            <p:ph type="body" idx="1"/>
          </p:nvPr>
        </p:nvSpPr>
        <p:spPr/>
        <p:txBody>
          <a:bodyPr/>
          <a:lstStyle/>
          <a:p>
            <a:r>
              <a:rPr kumimoji="1" lang="ja-JP" altLang="en-US"/>
              <a:t>目標：</a:t>
            </a:r>
            <a:r>
              <a:rPr kumimoji="1" lang="en-US" altLang="ja-JP"/>
              <a:t>14:12</a:t>
            </a:r>
          </a:p>
          <a:p>
            <a:r>
              <a:rPr kumimoji="1" lang="ja-JP" altLang="en-US"/>
              <a:t>累計：</a:t>
            </a:r>
            <a:r>
              <a:rPr kumimoji="1" lang="en-US" altLang="ja-JP"/>
              <a:t>1:12</a:t>
            </a:r>
          </a:p>
          <a:p>
            <a:endParaRPr kumimoji="1" lang="en-US" altLang="ja-JP"/>
          </a:p>
          <a:p>
            <a:r>
              <a:rPr kumimoji="1" lang="ja-JP" altLang="en-US" sz="1200" b="1">
                <a:solidFill>
                  <a:schemeClr val="tx1"/>
                </a:solidFill>
                <a:latin typeface="メイリオ" panose="020B0604030504040204" pitchFamily="50" charset="-128"/>
                <a:ea typeface="メイリオ" panose="020B0604030504040204" pitchFamily="50" charset="-128"/>
              </a:rPr>
              <a:t>作成するドキュメント</a:t>
            </a:r>
            <a:endParaRPr kumimoji="1" lang="en-US" altLang="ja-JP" sz="1200" b="1">
              <a:solidFill>
                <a:schemeClr val="tx1"/>
              </a:solidFill>
              <a:latin typeface="メイリオ" panose="020B0604030504040204" pitchFamily="50" charset="-128"/>
              <a:ea typeface="メイリオ" panose="020B0604030504040204" pitchFamily="50" charset="-128"/>
            </a:endParaRPr>
          </a:p>
          <a:p>
            <a:r>
              <a:rPr kumimoji="1" lang="ja-JP" altLang="en-US" sz="1200" b="1">
                <a:solidFill>
                  <a:schemeClr val="tx1"/>
                </a:solidFill>
                <a:latin typeface="メイリオ" panose="020B0604030504040204" pitchFamily="50" charset="-128"/>
                <a:ea typeface="メイリオ" panose="020B0604030504040204" pitchFamily="50" charset="-128"/>
              </a:rPr>
              <a:t>　</a:t>
            </a:r>
            <a:r>
              <a:rPr kumimoji="1" lang="ja-JP" altLang="en-US" sz="1200">
                <a:solidFill>
                  <a:schemeClr val="tx1"/>
                </a:solidFill>
                <a:latin typeface="メイリオ" panose="020B0604030504040204" pitchFamily="50" charset="-128"/>
                <a:ea typeface="メイリオ" panose="020B0604030504040204" pitchFamily="50" charset="-128"/>
              </a:rPr>
              <a:t>資産目録（情報資産管理台帳）</a:t>
            </a:r>
            <a:endParaRPr kumimoji="1" lang="en-US" altLang="ja-JP" sz="1200">
              <a:solidFill>
                <a:schemeClr val="tx1"/>
              </a:solidFill>
              <a:latin typeface="メイリオ" panose="020B0604030504040204" pitchFamily="50" charset="-128"/>
              <a:ea typeface="メイリオ" panose="020B0604030504040204" pitchFamily="50" charset="-128"/>
            </a:endParaRPr>
          </a:p>
          <a:p>
            <a:r>
              <a:rPr kumimoji="1" lang="ja-JP" altLang="en-US" sz="1200">
                <a:solidFill>
                  <a:schemeClr val="tx1"/>
                </a:solidFill>
                <a:latin typeface="メイリオ" panose="020B0604030504040204" pitchFamily="50" charset="-128"/>
                <a:ea typeface="メイリオ" panose="020B0604030504040204" pitchFamily="50" charset="-128"/>
              </a:rPr>
              <a:t>　リスクアセスメント結果報告書</a:t>
            </a:r>
            <a:endParaRPr kumimoji="1" lang="en-US" altLang="ja-JP"/>
          </a:p>
          <a:p>
            <a:endParaRPr kumimoji="1" lang="en-US" altLang="ja-JP"/>
          </a:p>
          <a:p>
            <a:r>
              <a:rPr kumimoji="1" lang="ja-JP" altLang="en-US"/>
              <a:t>前回までの</a:t>
            </a:r>
            <a:r>
              <a:rPr kumimoji="1" lang="en-US" altLang="ja-JP"/>
              <a:t>WS</a:t>
            </a:r>
            <a:r>
              <a:rPr kumimoji="1" lang="ja-JP" altLang="en-US"/>
              <a:t>でやった内容なので、詳細は割愛</a:t>
            </a:r>
            <a:endParaRPr kumimoji="1" lang="en-US" altLang="ja-JP"/>
          </a:p>
          <a:p>
            <a:endParaRPr kumimoji="1" lang="en-US" altLang="ja-JP"/>
          </a:p>
          <a:p>
            <a:r>
              <a:rPr kumimoji="1" lang="ja-JP" altLang="en-US"/>
              <a:t>対応については、</a:t>
            </a:r>
            <a:r>
              <a:rPr kumimoji="1" lang="en-US" altLang="ja-JP"/>
              <a:t>Do</a:t>
            </a:r>
            <a:r>
              <a:rPr kumimoji="1" lang="ja-JP" altLang="en-US"/>
              <a:t>のフェーズで実際にやったら記載する。という場所。</a:t>
            </a:r>
            <a:endParaRPr kumimoji="1" lang="en-US" altLang="ja-JP"/>
          </a:p>
          <a:p>
            <a:endParaRPr kumimoji="1" lang="en-US" altLang="ja-JP"/>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4C419C13-A0E8-6DEF-2B48-E0156B01A0ED}"/>
              </a:ext>
            </a:extLst>
          </p:cNvPr>
          <p:cNvSpPr>
            <a:spLocks noGrp="1"/>
          </p:cNvSpPr>
          <p:nvPr>
            <p:ph type="sldNum" sz="quarter" idx="5"/>
          </p:nvPr>
        </p:nvSpPr>
        <p:spPr/>
        <p:txBody>
          <a:bodyPr/>
          <a:lstStyle/>
          <a:p>
            <a:fld id="{7D95702B-A176-47F2-94B3-59C819DD5A0E}" type="slidenum">
              <a:rPr kumimoji="1" lang="ja-JP" altLang="en-US" smtClean="0"/>
              <a:t>273</a:t>
            </a:fld>
            <a:endParaRPr kumimoji="1" lang="ja-JP" altLang="en-US"/>
          </a:p>
        </p:txBody>
      </p:sp>
    </p:spTree>
    <p:extLst>
      <p:ext uri="{BB962C8B-B14F-4D97-AF65-F5344CB8AC3E}">
        <p14:creationId xmlns:p14="http://schemas.microsoft.com/office/powerpoint/2010/main" val="2712310014"/>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95295-F0B6-4FE4-14AC-0C7ABF5FE6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AAB9C70-A726-9A29-FF75-C0D979A6E47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44CB131-6F92-94A6-67C5-E833445EBD03}"/>
              </a:ext>
            </a:extLst>
          </p:cNvPr>
          <p:cNvSpPr>
            <a:spLocks noGrp="1"/>
          </p:cNvSpPr>
          <p:nvPr>
            <p:ph type="body" idx="1"/>
          </p:nvPr>
        </p:nvSpPr>
        <p:spPr/>
        <p:txBody>
          <a:bodyPr/>
          <a:lstStyle/>
          <a:p>
            <a:r>
              <a:rPr kumimoji="1" lang="ja-JP" altLang="en-US" dirty="0"/>
              <a:t>目標：</a:t>
            </a:r>
            <a:r>
              <a:rPr kumimoji="1" lang="en-US" altLang="ja-JP" dirty="0"/>
              <a:t>14:14</a:t>
            </a:r>
          </a:p>
          <a:p>
            <a:r>
              <a:rPr kumimoji="1" lang="ja-JP" altLang="en-US" dirty="0"/>
              <a:t>累計：</a:t>
            </a:r>
            <a:r>
              <a:rPr kumimoji="1" lang="en-US" altLang="ja-JP" dirty="0"/>
              <a:t>1:14</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a:t>
            </a:r>
            <a:r>
              <a:rPr kumimoji="1" lang="en-US" altLang="ja-JP" sz="1200" dirty="0"/>
              <a:t>7. </a:t>
            </a:r>
            <a:r>
              <a:rPr kumimoji="1" lang="ja-JP" altLang="en-US" sz="1200" dirty="0"/>
              <a:t>支援」は、</a:t>
            </a:r>
            <a:r>
              <a:rPr kumimoji="1" lang="en-US" altLang="ja-JP" sz="1200" dirty="0"/>
              <a:t>PDCA</a:t>
            </a:r>
            <a:r>
              <a:rPr kumimoji="1" lang="ja-JP" altLang="en-US" sz="1200" dirty="0"/>
              <a:t>サイクルの「</a:t>
            </a:r>
            <a:r>
              <a:rPr kumimoji="1" lang="en-US" altLang="ja-JP" sz="1200" dirty="0"/>
              <a:t>Plan</a:t>
            </a:r>
            <a:r>
              <a:rPr kumimoji="1" lang="ja-JP" altLang="en-US" sz="1200" dirty="0"/>
              <a:t>（計画）」に位置しており、</a:t>
            </a:r>
            <a:r>
              <a:rPr kumimoji="1" lang="en-US" altLang="ja-JP" sz="1200" dirty="0"/>
              <a:t>ISMS</a:t>
            </a:r>
            <a:r>
              <a:rPr kumimoji="1" lang="ja-JP" altLang="en-US" sz="1200" dirty="0"/>
              <a:t>の運用をサポートするための要求事項が規定されています。</a:t>
            </a:r>
            <a:endParaRPr kumimoji="1" lang="en-US" altLang="ja-JP" sz="1200" dirty="0"/>
          </a:p>
          <a:p>
            <a:endParaRPr kumimoji="1" lang="en-US" altLang="ja-JP" dirty="0"/>
          </a:p>
          <a:p>
            <a:pPr marL="0" marR="0" indent="0" algn="l" rtl="0" eaLnBrk="1" fontAlgn="auto" latinLnBrk="0" hangingPunct="1">
              <a:spcBef>
                <a:spcPts val="0"/>
              </a:spcBef>
              <a:spcAft>
                <a:spcPts val="0"/>
              </a:spcAft>
            </a:pP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7. </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支援</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7.1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資源</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に必要な資源（人、物、金、情報）を決定し、提供します。</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7.2 </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力量</a:t>
            </a:r>
            <a:b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適用範囲の要員に求められる力量（知識、技能など）を定義し、要員が力量を備えているか評価を行います。</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力量評価の結果、</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力量が不足している場合は、力量を身につけるための教育を計画し、実施します。</a:t>
            </a:r>
            <a:r>
              <a:rPr kumimoji="1" lang="ja-JP" altLang="ja-JP" sz="1800" b="0" i="0" u="none" strike="noStrike" kern="1200" dirty="0">
                <a:solidFill>
                  <a:srgbClr val="000000"/>
                </a:solidFill>
                <a:effectLst/>
                <a:latin typeface="-apple-system"/>
                <a:ea typeface="メイリオ" panose="020B0604030504040204" pitchFamily="50" charset="-128"/>
              </a:rPr>
              <a:t>教育の実施後、力量を取得・維持できたか確認テストを行います。最後に、実施した教育内容を記録として保持します。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endParaRPr kumimoji="1" lang="en-US" altLang="zh-TW"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ドキュメント</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zh-TW"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力量確認表</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教育計画書</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理解度確認テスト</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教育実施記録</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7.3 </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認識</a:t>
            </a:r>
            <a:b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適用範囲のすべての要員に、以下の内容を認識させる必要があります。</a:t>
            </a:r>
            <a:b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・情報セキュリティ方針</a:t>
            </a:r>
            <a:b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・情報セキュリティパフォーマンスの向上によるメリットや、自身の業　</a:t>
            </a:r>
            <a:b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　務と</a:t>
            </a: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の関係、実施すべきセキュリティ対策</a:t>
            </a:r>
            <a:b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a:t>
            </a: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によって割り当てられた責任を果たさなかった際の影響</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ー</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7.4 </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コミュニケーション</a:t>
            </a:r>
            <a:b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を運用するにあたり、必要な意思疎通ができるプロセスを確立する必要があります。</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ー</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7.5 </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文書化した情報</a:t>
            </a:r>
            <a:b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に必要な文書化した情報の作成、更新、管理についての要求事項が記載されています。</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ー</a:t>
            </a:r>
            <a:endParaRPr lang="ja-JP" altLang="ja-JP" sz="1800" b="0" i="0" u="none" strike="noStrike" dirty="0">
              <a:effectLst/>
              <a:latin typeface="Arial" panose="020B0604020202020204" pitchFamily="34" charset="0"/>
            </a:endParaRPr>
          </a:p>
          <a:p>
            <a:endParaRPr kumimoji="1" lang="en-US" altLang="ja-JP" dirty="0"/>
          </a:p>
          <a:p>
            <a:endParaRPr kumimoji="1" lang="en-US" altLang="ja-JP" dirty="0"/>
          </a:p>
          <a:p>
            <a:endParaRPr kumimoji="1" lang="en-US" altLang="ja-JP" dirty="0"/>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endParaRPr kumimoji="1" lang="en-US" altLang="ja-JP" dirty="0"/>
          </a:p>
        </p:txBody>
      </p:sp>
      <p:sp>
        <p:nvSpPr>
          <p:cNvPr id="4" name="スライド番号プレースホルダー 3">
            <a:extLst>
              <a:ext uri="{FF2B5EF4-FFF2-40B4-BE49-F238E27FC236}">
                <a16:creationId xmlns:a16="http://schemas.microsoft.com/office/drawing/2014/main" id="{7324C6C4-7473-D819-7676-F304444E0F73}"/>
              </a:ext>
            </a:extLst>
          </p:cNvPr>
          <p:cNvSpPr>
            <a:spLocks noGrp="1"/>
          </p:cNvSpPr>
          <p:nvPr>
            <p:ph type="sldNum" sz="quarter" idx="5"/>
          </p:nvPr>
        </p:nvSpPr>
        <p:spPr/>
        <p:txBody>
          <a:bodyPr/>
          <a:lstStyle/>
          <a:p>
            <a:fld id="{7D95702B-A176-47F2-94B3-59C819DD5A0E}" type="slidenum">
              <a:rPr kumimoji="1" lang="ja-JP" altLang="en-US" smtClean="0"/>
              <a:t>274</a:t>
            </a:fld>
            <a:endParaRPr kumimoji="1" lang="ja-JP" altLang="en-US"/>
          </a:p>
        </p:txBody>
      </p:sp>
    </p:spTree>
    <p:extLst>
      <p:ext uri="{BB962C8B-B14F-4D97-AF65-F5344CB8AC3E}">
        <p14:creationId xmlns:p14="http://schemas.microsoft.com/office/powerpoint/2010/main" val="3122654766"/>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EA9BC-4022-6143-3850-597A818917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B008D9-153D-D7C4-DBEF-F0120539209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E2AE14C-6862-3EE9-D148-4AE0A410EA60}"/>
              </a:ext>
            </a:extLst>
          </p:cNvPr>
          <p:cNvSpPr>
            <a:spLocks noGrp="1"/>
          </p:cNvSpPr>
          <p:nvPr>
            <p:ph type="body" idx="1"/>
          </p:nvPr>
        </p:nvSpPr>
        <p:spPr/>
        <p:txBody>
          <a:bodyPr/>
          <a:lstStyle/>
          <a:p>
            <a:r>
              <a:rPr kumimoji="1" lang="ja-JP" altLang="en-US" dirty="0"/>
              <a:t>目標：</a:t>
            </a:r>
            <a:r>
              <a:rPr kumimoji="1" lang="en-US" altLang="ja-JP" dirty="0"/>
              <a:t>14:15</a:t>
            </a:r>
          </a:p>
          <a:p>
            <a:r>
              <a:rPr kumimoji="1" lang="ja-JP" altLang="en-US" dirty="0"/>
              <a:t>累計：</a:t>
            </a:r>
            <a:r>
              <a:rPr kumimoji="1" lang="en-US" altLang="ja-JP" dirty="0"/>
              <a:t>1:15</a:t>
            </a:r>
          </a:p>
          <a:p>
            <a:endParaRPr kumimoji="1" lang="en-US" altLang="ja-JP" dirty="0"/>
          </a:p>
          <a:p>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r>
              <a:rPr lang="en-US" altLang="ja-JP" sz="1200" i="0" dirty="0">
                <a:effectLst/>
                <a:latin typeface="+mn-ea"/>
              </a:rPr>
              <a:t>ISMS</a:t>
            </a:r>
            <a:r>
              <a:rPr lang="ja-JP" altLang="en-US" sz="1200" i="0" dirty="0">
                <a:effectLst/>
                <a:latin typeface="+mn-ea"/>
              </a:rPr>
              <a:t>の</a:t>
            </a:r>
            <a:r>
              <a:rPr lang="en-US" altLang="ja-JP" sz="1200" i="0" dirty="0">
                <a:effectLst/>
                <a:latin typeface="+mn-ea"/>
              </a:rPr>
              <a:t>PDCA</a:t>
            </a:r>
            <a:r>
              <a:rPr lang="ja-JP" altLang="en-US" sz="1200" i="0" dirty="0">
                <a:effectLst/>
                <a:latin typeface="+mn-ea"/>
              </a:rPr>
              <a:t>サイクルを回すために必要な資源を決定し、利用できるようにする必要があります。必要な資源を決定し</a:t>
            </a:r>
            <a:r>
              <a:rPr lang="ja-JP" altLang="en-US" sz="1200" dirty="0">
                <a:latin typeface="+mn-ea"/>
              </a:rPr>
              <a:t>提供することは、トップマネジメントが行う必要があります。（リーダーシップおよびコミットメントの箇所で要求されています。</a:t>
            </a:r>
            <a:endParaRPr kumimoji="1" lang="en-US" altLang="ja-JP" dirty="0"/>
          </a:p>
        </p:txBody>
      </p:sp>
      <p:sp>
        <p:nvSpPr>
          <p:cNvPr id="4" name="スライド番号プレースホルダー 3">
            <a:extLst>
              <a:ext uri="{FF2B5EF4-FFF2-40B4-BE49-F238E27FC236}">
                <a16:creationId xmlns:a16="http://schemas.microsoft.com/office/drawing/2014/main" id="{748B2C24-DF7C-DB78-22E7-BA87801591AB}"/>
              </a:ext>
            </a:extLst>
          </p:cNvPr>
          <p:cNvSpPr>
            <a:spLocks noGrp="1"/>
          </p:cNvSpPr>
          <p:nvPr>
            <p:ph type="sldNum" sz="quarter" idx="5"/>
          </p:nvPr>
        </p:nvSpPr>
        <p:spPr/>
        <p:txBody>
          <a:bodyPr/>
          <a:lstStyle/>
          <a:p>
            <a:fld id="{7D95702B-A176-47F2-94B3-59C819DD5A0E}" type="slidenum">
              <a:rPr kumimoji="1" lang="ja-JP" altLang="en-US" smtClean="0"/>
              <a:t>275</a:t>
            </a:fld>
            <a:endParaRPr kumimoji="1" lang="ja-JP" altLang="en-US"/>
          </a:p>
        </p:txBody>
      </p:sp>
    </p:spTree>
    <p:extLst>
      <p:ext uri="{BB962C8B-B14F-4D97-AF65-F5344CB8AC3E}">
        <p14:creationId xmlns:p14="http://schemas.microsoft.com/office/powerpoint/2010/main" val="1481736115"/>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867E-2F47-05C5-D966-60CFD03612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DBA432E-4F65-0C75-BFB1-E1A95F4060C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F636C94-686B-C2D2-DF08-E230FF89DC9B}"/>
              </a:ext>
            </a:extLst>
          </p:cNvPr>
          <p:cNvSpPr>
            <a:spLocks noGrp="1"/>
          </p:cNvSpPr>
          <p:nvPr>
            <p:ph type="body" idx="1"/>
          </p:nvPr>
        </p:nvSpPr>
        <p:spPr/>
        <p:txBody>
          <a:bodyPr/>
          <a:lstStyle/>
          <a:p>
            <a:r>
              <a:rPr kumimoji="1" lang="ja-JP" altLang="en-US"/>
              <a:t>目標：</a:t>
            </a:r>
            <a:r>
              <a:rPr kumimoji="1" lang="en-US" altLang="ja-JP"/>
              <a:t>14:16</a:t>
            </a:r>
          </a:p>
          <a:p>
            <a:r>
              <a:rPr kumimoji="1" lang="ja-JP" altLang="en-US"/>
              <a:t>累計：</a:t>
            </a:r>
            <a:r>
              <a:rPr kumimoji="1" lang="en-US" altLang="ja-JP"/>
              <a:t>1:16</a:t>
            </a:r>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　</a:t>
            </a:r>
            <a:r>
              <a:rPr kumimoji="1" lang="en-US" altLang="ja-JP" sz="1200"/>
              <a:t>ISMS</a:t>
            </a:r>
            <a:r>
              <a:rPr kumimoji="1" lang="ja-JP" altLang="en-US" sz="1200"/>
              <a:t>適用範囲の要員に必要な力量（知識、技能など）を明確にし、実際に要員が力量を備えているか評価を行います。力量が不足している場合、力量を身につけるための教育を計画し、実施する必要があります。</a:t>
            </a:r>
            <a:r>
              <a:rPr lang="ja-JP" altLang="en-US" sz="1200" b="0" i="0">
                <a:effectLst/>
                <a:latin typeface="-apple-system"/>
              </a:rPr>
              <a:t>教育の結果</a:t>
            </a:r>
            <a:r>
              <a:rPr lang="ja-JP" altLang="en-US" sz="1200">
                <a:latin typeface="-apple-system"/>
              </a:rPr>
              <a:t>、</a:t>
            </a:r>
            <a:r>
              <a:rPr lang="ja-JP" altLang="en-US" sz="1200" b="0" i="0">
                <a:effectLst/>
                <a:latin typeface="-apple-system"/>
              </a:rPr>
              <a:t>力量が取得できたかを評価し</a:t>
            </a:r>
            <a:r>
              <a:rPr lang="ja-JP" altLang="en-US" sz="1200">
                <a:latin typeface="-apple-system"/>
              </a:rPr>
              <a:t>ます。</a:t>
            </a:r>
            <a:endParaRPr lang="en-US" altLang="ja-JP" sz="1200">
              <a:latin typeface="-apple-system"/>
            </a:endParaRPr>
          </a:p>
          <a:p>
            <a:endParaRPr kumimoji="1" lang="en-US" altLang="ja-JP" sz="1200" b="0" i="0" u="none" strike="noStrike" kern="1200" cap="none" spc="0" normalizeH="0" baseline="0" noProof="0">
              <a:ln>
                <a:noFill/>
              </a:ln>
              <a:solidFill>
                <a:prstClr val="black"/>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9C7693CC-E5F5-C51F-5863-B80DBF847249}"/>
              </a:ext>
            </a:extLst>
          </p:cNvPr>
          <p:cNvSpPr>
            <a:spLocks noGrp="1"/>
          </p:cNvSpPr>
          <p:nvPr>
            <p:ph type="sldNum" sz="quarter" idx="5"/>
          </p:nvPr>
        </p:nvSpPr>
        <p:spPr/>
        <p:txBody>
          <a:bodyPr/>
          <a:lstStyle/>
          <a:p>
            <a:fld id="{7D95702B-A176-47F2-94B3-59C819DD5A0E}" type="slidenum">
              <a:rPr kumimoji="1" lang="ja-JP" altLang="en-US" smtClean="0"/>
              <a:t>276</a:t>
            </a:fld>
            <a:endParaRPr kumimoji="1" lang="ja-JP" altLang="en-US"/>
          </a:p>
        </p:txBody>
      </p:sp>
    </p:spTree>
    <p:extLst>
      <p:ext uri="{BB962C8B-B14F-4D97-AF65-F5344CB8AC3E}">
        <p14:creationId xmlns:p14="http://schemas.microsoft.com/office/powerpoint/2010/main" val="1000236579"/>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D4BC2-625F-2612-11C1-80BB61A2BB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211C88-7F04-BB96-3820-38A6129FBB3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9A46D5C-3003-D9B7-E983-6D79325685EF}"/>
              </a:ext>
            </a:extLst>
          </p:cNvPr>
          <p:cNvSpPr>
            <a:spLocks noGrp="1"/>
          </p:cNvSpPr>
          <p:nvPr>
            <p:ph type="body" idx="1"/>
          </p:nvPr>
        </p:nvSpPr>
        <p:spPr/>
        <p:txBody>
          <a:bodyPr/>
          <a:lstStyle/>
          <a:p>
            <a:r>
              <a:rPr kumimoji="1" lang="ja-JP" altLang="en-US" dirty="0"/>
              <a:t>目標：</a:t>
            </a:r>
            <a:r>
              <a:rPr kumimoji="1" lang="en-US" altLang="ja-JP" dirty="0"/>
              <a:t>14:17</a:t>
            </a:r>
          </a:p>
          <a:p>
            <a:r>
              <a:rPr kumimoji="1" lang="ja-JP" altLang="en-US" dirty="0"/>
              <a:t>累計：</a:t>
            </a:r>
            <a:r>
              <a:rPr kumimoji="1" lang="en-US" altLang="ja-JP" dirty="0"/>
              <a:t>1:17</a:t>
            </a:r>
          </a:p>
          <a:p>
            <a:endParaRPr kumimoji="1" lang="en-US" altLang="ja-JP" dirty="0"/>
          </a:p>
          <a:p>
            <a:r>
              <a:rPr lang="ja-JP" altLang="en-US" sz="1200" i="0" dirty="0">
                <a:effectLst/>
                <a:latin typeface="+mn-ea"/>
              </a:rPr>
              <a:t>要員の力量を評価し、確認するための力量確認表を作成する方法について説明します。</a:t>
            </a:r>
            <a:br>
              <a:rPr lang="en-US" altLang="ja-JP" sz="1200" b="1" i="0" dirty="0">
                <a:effectLst/>
                <a:latin typeface="+mn-ea"/>
              </a:rPr>
            </a:br>
            <a:r>
              <a:rPr lang="ja-JP" altLang="en-US" sz="1200" b="1" i="0" dirty="0">
                <a:effectLst/>
                <a:latin typeface="+mn-ea"/>
              </a:rPr>
              <a:t>　</a:t>
            </a:r>
            <a:r>
              <a:rPr lang="ja-JP" altLang="en-US" sz="1200" dirty="0">
                <a:latin typeface="-apple-system"/>
              </a:rPr>
              <a:t>以下は、部門管理者の力量評価の例です。以下の手順で赤文字の箇所を自社の状況に合わせたものに修正することで、自社に適した力量確認表を作成できます。</a:t>
            </a:r>
            <a:endParaRPr lang="en-US" altLang="ja-JP" sz="1200" dirty="0">
              <a:latin typeface="-apple-system"/>
            </a:endParaRPr>
          </a:p>
          <a:p>
            <a:endParaRPr lang="en-US" altLang="ja-JP" sz="1200" i="0" dirty="0">
              <a:effectLst/>
              <a:latin typeface="+mn-ea"/>
            </a:endParaRPr>
          </a:p>
          <a:p>
            <a:pPr marL="228600" indent="-228600">
              <a:buAutoNum type="arabicPeriod"/>
            </a:pPr>
            <a:r>
              <a:rPr lang="ja-JP" altLang="en-US" sz="1200" i="0" dirty="0">
                <a:effectLst/>
                <a:latin typeface="+mn-ea"/>
              </a:rPr>
              <a:t>各要員ごとに</a:t>
            </a:r>
            <a:r>
              <a:rPr lang="ja-JP" altLang="en-US" sz="1200" dirty="0">
                <a:latin typeface="+mn-ea"/>
              </a:rPr>
              <a:t>、「組織の役割、責任および権限」で割り当てられた役割や責任を果たすために必要となる力量を、「必要条件」として定義します。</a:t>
            </a:r>
            <a:endParaRPr lang="en-US" altLang="ja-JP" sz="1200" dirty="0">
              <a:latin typeface="+mn-ea"/>
            </a:endParaRPr>
          </a:p>
          <a:p>
            <a:pPr marL="228600" indent="-228600">
              <a:buAutoNum type="arabicPeriod"/>
            </a:pPr>
            <a:r>
              <a:rPr lang="ja-JP" altLang="en-US" sz="1200" dirty="0">
                <a:latin typeface="+mn-ea"/>
              </a:rPr>
              <a:t>責任者として任命できるかどうか判断するための任命基準を定義します。</a:t>
            </a:r>
            <a:endParaRPr lang="en-US" altLang="ja-JP" sz="1200" dirty="0">
              <a:latin typeface="+mn-ea"/>
            </a:endParaRPr>
          </a:p>
          <a:p>
            <a:pPr marL="228600" indent="-228600">
              <a:buAutoNum type="arabicPeriod"/>
            </a:pPr>
            <a:r>
              <a:rPr lang="ja-JP" altLang="en-US" sz="1200" i="0" dirty="0">
                <a:effectLst/>
                <a:latin typeface="+mn-ea"/>
              </a:rPr>
              <a:t>定義された力量をどれほど備えているか、評価基準を決め</a:t>
            </a:r>
            <a:r>
              <a:rPr lang="ja-JP" altLang="en-US" sz="1200" dirty="0">
                <a:latin typeface="+mn-ea"/>
              </a:rPr>
              <a:t>て</a:t>
            </a:r>
            <a:r>
              <a:rPr lang="ja-JP" altLang="en-US" sz="1200" i="0" dirty="0">
                <a:effectLst/>
                <a:latin typeface="+mn-ea"/>
              </a:rPr>
              <a:t>評価を行います。</a:t>
            </a:r>
            <a:endParaRPr lang="en-US" altLang="ja-JP" sz="1200" i="0" dirty="0">
              <a:effectLst/>
              <a:latin typeface="+mn-ea"/>
            </a:endParaRPr>
          </a:p>
          <a:p>
            <a:pPr marL="228600" indent="-228600">
              <a:buAutoNum type="arabicPeriod"/>
            </a:pPr>
            <a:r>
              <a:rPr lang="ja-JP" altLang="en-US" sz="1200" dirty="0">
                <a:latin typeface="+mn-ea"/>
              </a:rPr>
              <a:t>評価の結果、力量が不足している場合は教育・訓練を実施します。</a:t>
            </a:r>
            <a:endParaRPr lang="en-US" altLang="ja-JP" sz="1200" i="0" dirty="0">
              <a:effectLst/>
              <a:latin typeface="+mn-ea"/>
            </a:endParaRPr>
          </a:p>
          <a:p>
            <a:pPr marL="228600" indent="-228600">
              <a:buAutoNum type="arabicPeriod"/>
            </a:pPr>
            <a:r>
              <a:rPr lang="ja-JP" altLang="en-US" sz="1200" i="0" dirty="0">
                <a:effectLst/>
                <a:latin typeface="+mn-ea"/>
              </a:rPr>
              <a:t>教育・訓練の実施後、どれほど改善できたか評価を行い、任命基準をもとに責任者として任命できるか判断します。</a:t>
            </a:r>
            <a:endParaRPr lang="en-US" altLang="ja-JP" sz="1200" i="0" dirty="0">
              <a:effectLst/>
              <a:latin typeface="+mn-ea"/>
            </a:endParaRPr>
          </a:p>
          <a:p>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3EB3F3E-CDEF-0B1E-F6B7-64B184F5E56A}"/>
              </a:ext>
            </a:extLst>
          </p:cNvPr>
          <p:cNvSpPr>
            <a:spLocks noGrp="1"/>
          </p:cNvSpPr>
          <p:nvPr>
            <p:ph type="sldNum" sz="quarter" idx="5"/>
          </p:nvPr>
        </p:nvSpPr>
        <p:spPr/>
        <p:txBody>
          <a:bodyPr/>
          <a:lstStyle/>
          <a:p>
            <a:fld id="{7D95702B-A176-47F2-94B3-59C819DD5A0E}" type="slidenum">
              <a:rPr kumimoji="1" lang="ja-JP" altLang="en-US" smtClean="0"/>
              <a:t>277</a:t>
            </a:fld>
            <a:endParaRPr kumimoji="1" lang="ja-JP" altLang="en-US"/>
          </a:p>
        </p:txBody>
      </p:sp>
    </p:spTree>
    <p:extLst>
      <p:ext uri="{BB962C8B-B14F-4D97-AF65-F5344CB8AC3E}">
        <p14:creationId xmlns:p14="http://schemas.microsoft.com/office/powerpoint/2010/main" val="2232485360"/>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3783E-F95C-674F-7B33-3C56FADEE4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BEBBB4-91AB-209F-893B-96C5304A4D0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C9FB2A1-6502-1E28-1842-51A09655B16B}"/>
              </a:ext>
            </a:extLst>
          </p:cNvPr>
          <p:cNvSpPr>
            <a:spLocks noGrp="1"/>
          </p:cNvSpPr>
          <p:nvPr>
            <p:ph type="body" idx="1"/>
          </p:nvPr>
        </p:nvSpPr>
        <p:spPr/>
        <p:txBody>
          <a:bodyPr/>
          <a:lstStyle/>
          <a:p>
            <a:r>
              <a:rPr kumimoji="1" lang="ja-JP" altLang="en-US" dirty="0"/>
              <a:t>目標：</a:t>
            </a:r>
            <a:r>
              <a:rPr kumimoji="1" lang="en-US" altLang="ja-JP" dirty="0"/>
              <a:t>14:20</a:t>
            </a:r>
          </a:p>
          <a:p>
            <a:r>
              <a:rPr kumimoji="1" lang="ja-JP" altLang="en-US" dirty="0"/>
              <a:t>累計：</a:t>
            </a:r>
            <a:r>
              <a:rPr kumimoji="1" lang="en-US" altLang="ja-JP" dirty="0"/>
              <a:t>1:20</a:t>
            </a:r>
          </a:p>
          <a:p>
            <a:endParaRPr kumimoji="1" lang="en-US" altLang="ja-JP" dirty="0"/>
          </a:p>
          <a:p>
            <a:r>
              <a:rPr lang="ja-JP" altLang="en-US" sz="1200" dirty="0">
                <a:solidFill>
                  <a:srgbClr val="333333"/>
                </a:solidFill>
                <a:latin typeface="+mn-ea"/>
              </a:rPr>
              <a:t>教育計画書には、以下の内容を含めます。</a:t>
            </a:r>
            <a:endParaRPr lang="en-US" altLang="ja-JP" sz="1200" dirty="0">
              <a:solidFill>
                <a:srgbClr val="333333"/>
              </a:solidFill>
              <a:latin typeface="+mn-ea"/>
            </a:endParaRPr>
          </a:p>
          <a:p>
            <a:endParaRPr lang="en-US" altLang="ja-JP" sz="1200" i="0" dirty="0">
              <a:solidFill>
                <a:srgbClr val="333333"/>
              </a:solidFill>
              <a:effectLst/>
              <a:latin typeface="+mn-ea"/>
            </a:endParaRPr>
          </a:p>
          <a:p>
            <a:pPr marL="171450" indent="-171450">
              <a:buFont typeface="Wingdings" panose="05000000000000000000" pitchFamily="2" charset="2"/>
              <a:buChar char="ü"/>
            </a:pPr>
            <a:r>
              <a:rPr lang="ja-JP" altLang="en-US" sz="1200" b="1" dirty="0">
                <a:solidFill>
                  <a:srgbClr val="333333"/>
                </a:solidFill>
                <a:latin typeface="+mn-ea"/>
              </a:rPr>
              <a:t>教育目的</a:t>
            </a:r>
            <a:br>
              <a:rPr lang="en-US" altLang="ja-JP" sz="1200" b="1" dirty="0">
                <a:solidFill>
                  <a:srgbClr val="333333"/>
                </a:solidFill>
                <a:latin typeface="+mn-ea"/>
              </a:rPr>
            </a:br>
            <a:r>
              <a:rPr lang="ja-JP" altLang="en-US" sz="1200" dirty="0">
                <a:solidFill>
                  <a:srgbClr val="333333"/>
                </a:solidFill>
                <a:latin typeface="+mn-ea"/>
              </a:rPr>
              <a:t>教育を実施する目的を記載します。</a:t>
            </a:r>
            <a:endParaRPr lang="en-US" altLang="ja-JP" sz="1200" dirty="0">
              <a:solidFill>
                <a:srgbClr val="333333"/>
              </a:solidFill>
              <a:latin typeface="+mn-ea"/>
            </a:endParaRPr>
          </a:p>
          <a:p>
            <a:pPr marL="171450" indent="-171450">
              <a:buFont typeface="Arial" panose="020B0604020202020204" pitchFamily="34" charset="0"/>
              <a:buChar char="•"/>
            </a:pPr>
            <a:endParaRPr lang="en-US" altLang="ja-JP" sz="1200" dirty="0">
              <a:solidFill>
                <a:srgbClr val="333333"/>
              </a:solidFill>
              <a:latin typeface="+mn-ea"/>
            </a:endParaRPr>
          </a:p>
          <a:p>
            <a:pPr marL="171450" indent="-171450">
              <a:buFont typeface="Wingdings" panose="05000000000000000000" pitchFamily="2" charset="2"/>
              <a:buChar char="ü"/>
            </a:pPr>
            <a:r>
              <a:rPr lang="ja-JP" altLang="en-US" sz="1200" b="1" dirty="0">
                <a:solidFill>
                  <a:srgbClr val="333333"/>
                </a:solidFill>
                <a:latin typeface="+mn-ea"/>
              </a:rPr>
              <a:t>教育対象者</a:t>
            </a:r>
            <a:br>
              <a:rPr lang="en-US" altLang="ja-JP" sz="1200" b="1" dirty="0">
                <a:solidFill>
                  <a:srgbClr val="333333"/>
                </a:solidFill>
                <a:latin typeface="+mn-ea"/>
              </a:rPr>
            </a:br>
            <a:r>
              <a:rPr lang="ja-JP" altLang="en-US" sz="1200" dirty="0">
                <a:solidFill>
                  <a:srgbClr val="333333"/>
                </a:solidFill>
                <a:latin typeface="+mn-ea"/>
              </a:rPr>
              <a:t>教育を受ける対象者を記載します。</a:t>
            </a:r>
            <a:endParaRPr lang="en-US" altLang="ja-JP" sz="1200" b="1" dirty="0">
              <a:solidFill>
                <a:srgbClr val="333333"/>
              </a:solidFill>
              <a:latin typeface="+mn-ea"/>
            </a:endParaRPr>
          </a:p>
          <a:p>
            <a:endParaRPr lang="en-US" altLang="ja-JP" sz="1200" b="1" dirty="0">
              <a:solidFill>
                <a:srgbClr val="333333"/>
              </a:solidFill>
              <a:latin typeface="+mn-ea"/>
            </a:endParaRPr>
          </a:p>
          <a:p>
            <a:pPr marL="171450" indent="-171450">
              <a:buFont typeface="Wingdings" panose="05000000000000000000" pitchFamily="2" charset="2"/>
              <a:buChar char="ü"/>
            </a:pPr>
            <a:r>
              <a:rPr lang="ja-JP" altLang="en-US" sz="1200" b="1" i="0" dirty="0">
                <a:solidFill>
                  <a:srgbClr val="333333"/>
                </a:solidFill>
                <a:effectLst/>
                <a:latin typeface="+mn-ea"/>
              </a:rPr>
              <a:t>教育方法</a:t>
            </a:r>
            <a:br>
              <a:rPr lang="en-US" altLang="ja-JP" sz="1200" b="1" dirty="0">
                <a:solidFill>
                  <a:srgbClr val="333333"/>
                </a:solidFill>
                <a:latin typeface="+mn-ea"/>
              </a:rPr>
            </a:br>
            <a:r>
              <a:rPr lang="ja-JP" altLang="en-US" sz="1200" dirty="0">
                <a:solidFill>
                  <a:srgbClr val="333333"/>
                </a:solidFill>
                <a:latin typeface="+mn-ea"/>
              </a:rPr>
              <a:t>教育・訓練方法は、集合研修や、職場訓練（</a:t>
            </a:r>
            <a:r>
              <a:rPr lang="en-US" altLang="ja-JP" sz="1200" dirty="0">
                <a:solidFill>
                  <a:srgbClr val="333333"/>
                </a:solidFill>
                <a:latin typeface="+mn-ea"/>
              </a:rPr>
              <a:t>OJT</a:t>
            </a:r>
            <a:r>
              <a:rPr lang="ja-JP" altLang="en-US" sz="1200" dirty="0">
                <a:solidFill>
                  <a:srgbClr val="333333"/>
                </a:solidFill>
                <a:latin typeface="+mn-ea"/>
              </a:rPr>
              <a:t>）、資格試験の受験、</a:t>
            </a:r>
            <a:r>
              <a:rPr lang="en-US" altLang="ja-JP" sz="1200" dirty="0">
                <a:solidFill>
                  <a:srgbClr val="333333"/>
                </a:solidFill>
                <a:latin typeface="+mn-ea"/>
              </a:rPr>
              <a:t>e</a:t>
            </a:r>
            <a:r>
              <a:rPr lang="ja-JP" altLang="en-US" sz="1200" dirty="0">
                <a:solidFill>
                  <a:srgbClr val="333333"/>
                </a:solidFill>
                <a:latin typeface="+mn-ea"/>
              </a:rPr>
              <a:t>ラーニングなどさまざまあります。必要な力量を身につけるために適切と考えられる方法を選択します。</a:t>
            </a:r>
            <a:endParaRPr lang="en-US" altLang="ja-JP" sz="1200" dirty="0">
              <a:solidFill>
                <a:srgbClr val="333333"/>
              </a:solidFill>
              <a:latin typeface="+mn-ea"/>
            </a:endParaRPr>
          </a:p>
          <a:p>
            <a:endParaRPr lang="en-US" altLang="ja-JP" sz="1200" dirty="0">
              <a:solidFill>
                <a:srgbClr val="333333"/>
              </a:solidFill>
              <a:latin typeface="+mn-ea"/>
            </a:endParaRPr>
          </a:p>
          <a:p>
            <a:pPr marL="171450" indent="-171450">
              <a:buFont typeface="Wingdings" panose="05000000000000000000" pitchFamily="2" charset="2"/>
              <a:buChar char="ü"/>
            </a:pPr>
            <a:r>
              <a:rPr lang="ja-JP" altLang="en-US" sz="1200" b="1" dirty="0">
                <a:solidFill>
                  <a:srgbClr val="333333"/>
                </a:solidFill>
                <a:latin typeface="+mn-ea"/>
              </a:rPr>
              <a:t>教育内容</a:t>
            </a:r>
            <a:br>
              <a:rPr lang="en-US" altLang="ja-JP" sz="1200" b="1" dirty="0">
                <a:solidFill>
                  <a:srgbClr val="333333"/>
                </a:solidFill>
                <a:latin typeface="+mn-ea"/>
              </a:rPr>
            </a:br>
            <a:r>
              <a:rPr lang="ja-JP" altLang="en-US" sz="1200" dirty="0">
                <a:solidFill>
                  <a:srgbClr val="333333"/>
                </a:solidFill>
                <a:latin typeface="+mn-ea"/>
              </a:rPr>
              <a:t>どのような教育を実施するのか、教育内容を記載します。</a:t>
            </a:r>
            <a:endParaRPr lang="en-US" altLang="ja-JP" sz="1200" dirty="0">
              <a:solidFill>
                <a:srgbClr val="333333"/>
              </a:solidFill>
              <a:latin typeface="+mn-ea"/>
            </a:endParaRPr>
          </a:p>
          <a:p>
            <a:pPr marL="171450" indent="-171450">
              <a:buFont typeface="Arial" panose="020B0604020202020204" pitchFamily="34" charset="0"/>
              <a:buChar char="•"/>
            </a:pPr>
            <a:endParaRPr lang="en-US" altLang="ja-JP" sz="1200" b="1" dirty="0">
              <a:solidFill>
                <a:srgbClr val="333333"/>
              </a:solidFill>
              <a:latin typeface="+mn-ea"/>
            </a:endParaRPr>
          </a:p>
          <a:p>
            <a:pPr marL="171450" indent="-171450">
              <a:buFont typeface="Wingdings" panose="05000000000000000000" pitchFamily="2" charset="2"/>
              <a:buChar char="ü"/>
            </a:pPr>
            <a:r>
              <a:rPr lang="ja-JP" altLang="en-US" sz="1200" b="1" dirty="0">
                <a:solidFill>
                  <a:srgbClr val="333333"/>
                </a:solidFill>
                <a:latin typeface="+mn-ea"/>
              </a:rPr>
              <a:t>実施期間</a:t>
            </a:r>
            <a:br>
              <a:rPr lang="en-US" altLang="ja-JP" sz="1200" b="1" dirty="0">
                <a:solidFill>
                  <a:srgbClr val="333333"/>
                </a:solidFill>
                <a:latin typeface="+mn-ea"/>
              </a:rPr>
            </a:br>
            <a:r>
              <a:rPr lang="ja-JP" altLang="en-US" sz="1200" dirty="0">
                <a:solidFill>
                  <a:srgbClr val="333333"/>
                </a:solidFill>
                <a:latin typeface="+mn-ea"/>
              </a:rPr>
              <a:t>教育を実施する期間を記載します。</a:t>
            </a:r>
            <a:endParaRPr lang="en-US" altLang="ja-JP" sz="1200" dirty="0">
              <a:solidFill>
                <a:srgbClr val="333333"/>
              </a:solidFill>
              <a:latin typeface="+mn-ea"/>
            </a:endParaRPr>
          </a:p>
          <a:p>
            <a:pPr marL="171450" indent="-171450">
              <a:buFont typeface="Arial" panose="020B0604020202020204" pitchFamily="34" charset="0"/>
              <a:buChar char="•"/>
            </a:pPr>
            <a:endParaRPr lang="en-US" altLang="ja-JP" sz="1200" b="1" dirty="0">
              <a:solidFill>
                <a:srgbClr val="333333"/>
              </a:solidFill>
              <a:latin typeface="+mn-ea"/>
            </a:endParaRPr>
          </a:p>
          <a:p>
            <a:pPr marL="171450" indent="-171450">
              <a:buFont typeface="Wingdings" panose="05000000000000000000" pitchFamily="2" charset="2"/>
              <a:buChar char="ü"/>
            </a:pPr>
            <a:r>
              <a:rPr lang="ja-JP" altLang="en-US" sz="1200" b="1" dirty="0">
                <a:solidFill>
                  <a:srgbClr val="333333"/>
                </a:solidFill>
                <a:latin typeface="+mn-ea"/>
              </a:rPr>
              <a:t>教育の有効性評価</a:t>
            </a:r>
            <a:br>
              <a:rPr lang="en-US" altLang="ja-JP" sz="1200" b="1" dirty="0">
                <a:solidFill>
                  <a:srgbClr val="333333"/>
                </a:solidFill>
                <a:latin typeface="+mn-ea"/>
              </a:rPr>
            </a:br>
            <a:r>
              <a:rPr lang="ja-JP" altLang="en-US" sz="1200" dirty="0">
                <a:solidFill>
                  <a:srgbClr val="333333"/>
                </a:solidFill>
                <a:latin typeface="+mn-ea"/>
              </a:rPr>
              <a:t>必要な力量を身につけることができたか評価する方法を記載します。</a:t>
            </a:r>
            <a:br>
              <a:rPr lang="en-US" altLang="ja-JP" sz="1200" dirty="0">
                <a:solidFill>
                  <a:srgbClr val="333333"/>
                </a:solidFill>
                <a:latin typeface="+mn-ea"/>
              </a:rPr>
            </a:br>
            <a:r>
              <a:rPr lang="ja-JP" altLang="en-US" sz="1200" dirty="0">
                <a:solidFill>
                  <a:srgbClr val="333333"/>
                </a:solidFill>
                <a:latin typeface="+mn-ea"/>
              </a:rPr>
              <a:t>明確に評価が可能であれば、どのような方法でも問題ないです。たとえば、テストやアンケートの実施が挙げられます。次のページでテストの作成方法について説明します。</a:t>
            </a:r>
            <a:endParaRPr lang="en-US" altLang="ja-JP" sz="1200" dirty="0">
              <a:solidFill>
                <a:srgbClr val="333333"/>
              </a:solidFill>
              <a:latin typeface="+mn-ea"/>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EFF9E9CE-EFF8-3709-94F6-C645043DF061}"/>
              </a:ext>
            </a:extLst>
          </p:cNvPr>
          <p:cNvSpPr>
            <a:spLocks noGrp="1"/>
          </p:cNvSpPr>
          <p:nvPr>
            <p:ph type="sldNum" sz="quarter" idx="5"/>
          </p:nvPr>
        </p:nvSpPr>
        <p:spPr/>
        <p:txBody>
          <a:bodyPr/>
          <a:lstStyle/>
          <a:p>
            <a:fld id="{7D95702B-A176-47F2-94B3-59C819DD5A0E}" type="slidenum">
              <a:rPr kumimoji="1" lang="ja-JP" altLang="en-US" smtClean="0"/>
              <a:t>278</a:t>
            </a:fld>
            <a:endParaRPr kumimoji="1" lang="ja-JP" altLang="en-US"/>
          </a:p>
        </p:txBody>
      </p:sp>
    </p:spTree>
    <p:extLst>
      <p:ext uri="{BB962C8B-B14F-4D97-AF65-F5344CB8AC3E}">
        <p14:creationId xmlns:p14="http://schemas.microsoft.com/office/powerpoint/2010/main" val="3062577412"/>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94FD-5312-A10A-AC8B-52323D8204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F9B56D-AC7C-4AFA-8FC4-8A7D745892D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85DF6BF-2265-53B4-82B0-A4B2EF91C9BA}"/>
              </a:ext>
            </a:extLst>
          </p:cNvPr>
          <p:cNvSpPr>
            <a:spLocks noGrp="1"/>
          </p:cNvSpPr>
          <p:nvPr>
            <p:ph type="body" idx="1"/>
          </p:nvPr>
        </p:nvSpPr>
        <p:spPr/>
        <p:txBody>
          <a:bodyPr/>
          <a:lstStyle/>
          <a:p>
            <a:r>
              <a:rPr kumimoji="1" lang="ja-JP" altLang="en-US" dirty="0"/>
              <a:t>目標：</a:t>
            </a:r>
            <a:r>
              <a:rPr kumimoji="1" lang="en-US" altLang="ja-JP" dirty="0"/>
              <a:t>14:22</a:t>
            </a:r>
          </a:p>
          <a:p>
            <a:r>
              <a:rPr kumimoji="1" lang="ja-JP" altLang="en-US" dirty="0"/>
              <a:t>累計：</a:t>
            </a:r>
            <a:r>
              <a:rPr kumimoji="1" lang="en-US" altLang="ja-JP" dirty="0"/>
              <a:t>1:22</a:t>
            </a:r>
          </a:p>
          <a:p>
            <a:endParaRPr kumimoji="1" lang="en-US" altLang="ja-JP" dirty="0"/>
          </a:p>
          <a:p>
            <a:r>
              <a:rPr lang="ja-JP" altLang="en-US" sz="1200" i="0" dirty="0">
                <a:effectLst/>
                <a:latin typeface="+mn-ea"/>
              </a:rPr>
              <a:t>教育の実施後、</a:t>
            </a:r>
            <a:r>
              <a:rPr lang="ja-JP" altLang="en-US" sz="1200" dirty="0">
                <a:latin typeface="+mn-ea"/>
              </a:rPr>
              <a:t>必要な力量を身につけることができたか評価するため、教育内容に関するテストを行うことが有効です。テストは、理解度が点数という数値で可視化されるため、評価がしやすく、多くの企業が実施しています。テストの作成例は以下の通りです。</a:t>
            </a:r>
            <a:endParaRPr lang="en-US" altLang="ja-JP" sz="1200" dirty="0">
              <a:latin typeface="+mn-ea"/>
            </a:endParaRPr>
          </a:p>
          <a:p>
            <a:endParaRPr kumimoji="1" lang="en-US" altLang="ja-JP" sz="1200" dirty="0">
              <a:latin typeface="+mn-ea"/>
            </a:endParaRPr>
          </a:p>
          <a:p>
            <a:pPr marL="171450" indent="-171450">
              <a:buFont typeface="Wingdings" panose="05000000000000000000" pitchFamily="2" charset="2"/>
              <a:buChar char="ü"/>
            </a:pPr>
            <a:r>
              <a:rPr lang="ja-JP" altLang="en-US" sz="1200" i="0" dirty="0">
                <a:solidFill>
                  <a:srgbClr val="333333"/>
                </a:solidFill>
                <a:effectLst/>
                <a:latin typeface="+mn-ea"/>
              </a:rPr>
              <a:t>テストは、選択問題や正誤形式にすることで採点がしやす</a:t>
            </a:r>
            <a:r>
              <a:rPr lang="ja-JP" altLang="en-US" sz="1200" dirty="0">
                <a:solidFill>
                  <a:srgbClr val="333333"/>
                </a:solidFill>
                <a:latin typeface="+mn-ea"/>
              </a:rPr>
              <a:t>くなります。</a:t>
            </a:r>
            <a:endParaRPr lang="en-US" altLang="ja-JP" sz="1200" dirty="0">
              <a:solidFill>
                <a:srgbClr val="333333"/>
              </a:solidFill>
              <a:latin typeface="+mn-ea"/>
            </a:endParaRPr>
          </a:p>
          <a:p>
            <a:pPr marL="171450" indent="-171450">
              <a:buFont typeface="Wingdings" panose="05000000000000000000" pitchFamily="2" charset="2"/>
              <a:buChar char="ü"/>
            </a:pPr>
            <a:r>
              <a:rPr lang="ja-JP" altLang="en-US" sz="1200" dirty="0">
                <a:solidFill>
                  <a:srgbClr val="333333"/>
                </a:solidFill>
                <a:latin typeface="+mn-ea"/>
              </a:rPr>
              <a:t>教育内容に合った問題を考え、作成します。たとえば、今回の</a:t>
            </a:r>
            <a:r>
              <a:rPr lang="ja-JP" altLang="en-US" sz="1200" kern="100" dirty="0">
                <a:latin typeface="+mn-ea"/>
              </a:rPr>
              <a:t>教育内容に「</a:t>
            </a:r>
            <a:r>
              <a:rPr lang="ja-JP" altLang="ja-JP" sz="1200" kern="100" dirty="0">
                <a:effectLst/>
                <a:latin typeface="+mn-ea"/>
                <a:ea typeface="+mn-ea"/>
              </a:rPr>
              <a:t>当社のルールの遵守</a:t>
            </a:r>
            <a:r>
              <a:rPr lang="ja-JP" altLang="en-US" sz="1200" kern="100" dirty="0">
                <a:latin typeface="+mn-ea"/>
              </a:rPr>
              <a:t>」が含まれているため、⑥～⑩のような設問を作成します。</a:t>
            </a:r>
            <a:endParaRPr lang="en-US" altLang="ja-JP" sz="1200" dirty="0">
              <a:solidFill>
                <a:srgbClr val="333333"/>
              </a:solidFill>
              <a:latin typeface="+mn-ea"/>
            </a:endParaRPr>
          </a:p>
          <a:p>
            <a:endParaRPr kumimoji="1" lang="en-US" altLang="ja-JP" dirty="0"/>
          </a:p>
          <a:p>
            <a:r>
              <a:rPr kumimoji="1" lang="ja-JP" altLang="en-US" dirty="0"/>
              <a:t>紙を使ってやるもよし。</a:t>
            </a:r>
            <a:r>
              <a:rPr kumimoji="1" lang="en-US" altLang="ja-JP" dirty="0" err="1"/>
              <a:t>GoogleForm</a:t>
            </a:r>
            <a:r>
              <a:rPr kumimoji="1" lang="ja-JP" altLang="en-US" dirty="0"/>
              <a:t>などを使ってやるもよし。</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CFD54754-A196-4430-A33F-642D804F661D}"/>
              </a:ext>
            </a:extLst>
          </p:cNvPr>
          <p:cNvSpPr>
            <a:spLocks noGrp="1"/>
          </p:cNvSpPr>
          <p:nvPr>
            <p:ph type="sldNum" sz="quarter" idx="5"/>
          </p:nvPr>
        </p:nvSpPr>
        <p:spPr/>
        <p:txBody>
          <a:bodyPr/>
          <a:lstStyle/>
          <a:p>
            <a:fld id="{7D95702B-A176-47F2-94B3-59C819DD5A0E}" type="slidenum">
              <a:rPr kumimoji="1" lang="ja-JP" altLang="en-US" smtClean="0"/>
              <a:t>279</a:t>
            </a:fld>
            <a:endParaRPr kumimoji="1" lang="ja-JP" altLang="en-US"/>
          </a:p>
        </p:txBody>
      </p:sp>
    </p:spTree>
    <p:extLst>
      <p:ext uri="{BB962C8B-B14F-4D97-AF65-F5344CB8AC3E}">
        <p14:creationId xmlns:p14="http://schemas.microsoft.com/office/powerpoint/2010/main" val="1918398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14:24</a:t>
            </a:r>
          </a:p>
          <a:p>
            <a:r>
              <a:rPr kumimoji="1" lang="ja-JP" altLang="en-US"/>
              <a:t>累積時間：</a:t>
            </a:r>
            <a:r>
              <a:rPr kumimoji="1" lang="en-US" altLang="ja-JP"/>
              <a:t>01:24</a:t>
            </a:r>
          </a:p>
          <a:p>
            <a:endParaRPr kumimoji="1" lang="en-US" altLang="ja-JP"/>
          </a:p>
          <a:p>
            <a:r>
              <a:rPr kumimoji="1" lang="en-US" altLang="ja-JP"/>
              <a:t>EPP</a:t>
            </a:r>
            <a:r>
              <a:rPr kumimoji="1" lang="ja-JP" altLang="en-US"/>
              <a:t>が動いていたが、検知することができなかった事例</a:t>
            </a:r>
            <a:endParaRPr kumimoji="1" lang="en-US" altLang="ja-JP"/>
          </a:p>
          <a:p>
            <a:endParaRPr kumimoji="1" lang="en-US" altLang="ja-JP"/>
          </a:p>
          <a:p>
            <a:r>
              <a:rPr kumimoji="1" lang="ja-JP" altLang="en-US"/>
              <a:t>メール本文を</a:t>
            </a:r>
            <a:r>
              <a:rPr kumimoji="1" lang="en-US" altLang="ja-JP"/>
              <a:t>ChatGPT</a:t>
            </a:r>
            <a:r>
              <a:rPr kumimoji="1" lang="ja-JP" altLang="en-US"/>
              <a:t>で作成するケースもあるようで、今までのような「怪しい日本語」での判断は難しくなってきている。</a:t>
            </a:r>
            <a:endParaRPr kumimoji="1" lang="en-US" altLang="ja-JP"/>
          </a:p>
          <a:p>
            <a:endParaRPr kumimoji="1" lang="en-US" altLang="ja-JP"/>
          </a:p>
          <a:p>
            <a:r>
              <a:rPr kumimoji="1" lang="ja-JP" altLang="en-US"/>
              <a:t>今回のケースは取引先の環境がのっとられ、自分たちに被害が及ぶケースとなるが、逆に自分たちの環境が乗っ取られ、取引先に被害を与えてしまうケースも考えられることを忘れない。</a:t>
            </a:r>
            <a:endParaRPr kumimoji="1" lang="en-US" altLang="ja-JP"/>
          </a:p>
          <a:p>
            <a:r>
              <a:rPr kumimoji="1" lang="ja-JP" altLang="en-US"/>
              <a:t>自分たちが知らず知らずのうちに、取引先に迷惑をかけてしまうようなことは避けなければならない。</a:t>
            </a:r>
            <a:endParaRPr kumimoji="1" lang="en-US" altLang="ja-JP"/>
          </a:p>
          <a:p>
            <a:endParaRPr kumimoji="1" lang="en-US" altLang="ja-JP"/>
          </a:p>
          <a:p>
            <a:r>
              <a:rPr kumimoji="1" lang="ja-JP" altLang="en-US"/>
              <a:t>異常が見つかるのは大抵外部からの申告。</a:t>
            </a:r>
            <a:endParaRPr kumimoji="1" lang="en-US" altLang="ja-JP"/>
          </a:p>
          <a:p>
            <a:r>
              <a:rPr kumimoji="1" lang="ja-JP" altLang="en-US"/>
              <a:t>お宅の会社からこんなメールが届いたんだけど。</a:t>
            </a:r>
            <a:endParaRPr kumimoji="1" lang="en-US" altLang="ja-JP"/>
          </a:p>
          <a:p>
            <a:r>
              <a:rPr kumimoji="1" lang="ja-JP" altLang="en-US"/>
              <a:t>お宅の会社のホームページの表示がおかしいんだけど。</a:t>
            </a:r>
            <a:endParaRPr kumimoji="1" lang="en-US" altLang="ja-JP"/>
          </a:p>
          <a:p>
            <a:r>
              <a:rPr kumimoji="1" lang="ja-JP" altLang="en-US"/>
              <a:t>お宅の会社のホームページから変なところに飛ばされたんだけど。</a:t>
            </a:r>
            <a:endParaRPr kumimoji="1" lang="en-US" altLang="ja-JP"/>
          </a:p>
          <a:p>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28</a:t>
            </a:fld>
            <a:endParaRPr kumimoji="1" lang="ja-JP" altLang="en-US"/>
          </a:p>
        </p:txBody>
      </p:sp>
    </p:spTree>
    <p:extLst>
      <p:ext uri="{BB962C8B-B14F-4D97-AF65-F5344CB8AC3E}">
        <p14:creationId xmlns:p14="http://schemas.microsoft.com/office/powerpoint/2010/main" val="169392659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E107A-F2DA-A630-7623-4B45E2CCF7C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932FA6-BEDB-6169-2EEC-8E6210445A4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174422F-C2BE-6A6C-4660-0CF51A6FE665}"/>
              </a:ext>
            </a:extLst>
          </p:cNvPr>
          <p:cNvSpPr>
            <a:spLocks noGrp="1"/>
          </p:cNvSpPr>
          <p:nvPr>
            <p:ph type="body" idx="1"/>
          </p:nvPr>
        </p:nvSpPr>
        <p:spPr/>
        <p:txBody>
          <a:bodyPr/>
          <a:lstStyle/>
          <a:p>
            <a:r>
              <a:rPr kumimoji="1" lang="ja-JP" altLang="en-US"/>
              <a:t>目標：</a:t>
            </a:r>
            <a:r>
              <a:rPr kumimoji="1" lang="en-US" altLang="ja-JP"/>
              <a:t>14:25</a:t>
            </a:r>
          </a:p>
          <a:p>
            <a:r>
              <a:rPr kumimoji="1" lang="ja-JP" altLang="en-US"/>
              <a:t>累計：</a:t>
            </a:r>
            <a:r>
              <a:rPr kumimoji="1" lang="en-US" altLang="ja-JP"/>
              <a:t>1:25</a:t>
            </a:r>
          </a:p>
          <a:p>
            <a:endParaRPr kumimoji="1" lang="en-US" altLang="ja-JP"/>
          </a:p>
          <a:p>
            <a:r>
              <a:rPr lang="ja-JP" altLang="en-US" sz="1200">
                <a:latin typeface="+mn-ea"/>
              </a:rPr>
              <a:t>教育を実施した際、実施記録を文書化する必要があります。以下の例をもとに、</a:t>
            </a:r>
            <a:r>
              <a:rPr lang="zh-TW" altLang="en-US" sz="1200">
                <a:latin typeface="+mn-ea"/>
              </a:rPr>
              <a:t>教育実施記録</a:t>
            </a:r>
            <a:r>
              <a:rPr lang="ja-JP" altLang="en-US" sz="1200">
                <a:latin typeface="+mn-ea"/>
              </a:rPr>
              <a:t>の作成方法を説明します。</a:t>
            </a:r>
            <a:endParaRPr lang="en-US" altLang="ja-JP" sz="1200">
              <a:latin typeface="+mn-ea"/>
            </a:endParaRPr>
          </a:p>
          <a:p>
            <a:endParaRPr kumimoji="1" lang="en-US" altLang="ja-JP" sz="1200">
              <a:latin typeface="+mn-ea"/>
            </a:endParaRPr>
          </a:p>
          <a:p>
            <a:r>
              <a:rPr lang="ja-JP" altLang="en-US" sz="1200">
                <a:solidFill>
                  <a:srgbClr val="333333"/>
                </a:solidFill>
                <a:latin typeface="+mn-ea"/>
              </a:rPr>
              <a:t>教育実施記録には、以下のような内容を含めます。</a:t>
            </a:r>
            <a:endParaRPr lang="en-US" altLang="ja-JP" sz="1200" i="0">
              <a:solidFill>
                <a:srgbClr val="333333"/>
              </a:solidFill>
              <a:effectLst/>
              <a:latin typeface="+mn-ea"/>
            </a:endParaRPr>
          </a:p>
          <a:p>
            <a:pPr marL="171450" indent="-171450">
              <a:buFont typeface="Wingdings" panose="05000000000000000000" pitchFamily="2" charset="2"/>
              <a:buChar char="ü"/>
            </a:pPr>
            <a:r>
              <a:rPr lang="ja-JP" altLang="en-US" sz="1200" b="1">
                <a:solidFill>
                  <a:srgbClr val="333333"/>
                </a:solidFill>
                <a:latin typeface="+mn-ea"/>
              </a:rPr>
              <a:t>教育の名称</a:t>
            </a:r>
            <a:br>
              <a:rPr lang="en-US" altLang="ja-JP" sz="1200" b="1">
                <a:solidFill>
                  <a:srgbClr val="333333"/>
                </a:solidFill>
                <a:latin typeface="+mn-ea"/>
              </a:rPr>
            </a:br>
            <a:r>
              <a:rPr lang="ja-JP" altLang="en-US" sz="1200">
                <a:solidFill>
                  <a:srgbClr val="333333"/>
                </a:solidFill>
                <a:latin typeface="+mn-ea"/>
              </a:rPr>
              <a:t>どのような教育を実施したのか、教育テーマを記載します。</a:t>
            </a:r>
            <a:endParaRPr lang="en-US" altLang="ja-JP" sz="1200">
              <a:solidFill>
                <a:srgbClr val="333333"/>
              </a:solidFill>
              <a:latin typeface="+mn-ea"/>
            </a:endParaRPr>
          </a:p>
          <a:p>
            <a:pPr marL="171450" indent="-171450">
              <a:buFont typeface="Arial" panose="020B0604020202020204" pitchFamily="34" charset="0"/>
              <a:buChar char="•"/>
            </a:pPr>
            <a:endParaRPr lang="en-US" altLang="ja-JP" sz="1200" b="1">
              <a:solidFill>
                <a:srgbClr val="333333"/>
              </a:solidFill>
              <a:latin typeface="+mn-ea"/>
            </a:endParaRPr>
          </a:p>
          <a:p>
            <a:pPr marL="171450" indent="-171450">
              <a:buFont typeface="Wingdings" panose="05000000000000000000" pitchFamily="2" charset="2"/>
              <a:buChar char="ü"/>
            </a:pPr>
            <a:r>
              <a:rPr lang="ja-JP" altLang="en-US" sz="1200" b="1">
                <a:solidFill>
                  <a:srgbClr val="333333"/>
                </a:solidFill>
                <a:latin typeface="+mn-ea"/>
              </a:rPr>
              <a:t>実施期間</a:t>
            </a:r>
            <a:br>
              <a:rPr lang="en-US" altLang="ja-JP" sz="1200" b="1">
                <a:solidFill>
                  <a:srgbClr val="333333"/>
                </a:solidFill>
                <a:latin typeface="+mn-ea"/>
              </a:rPr>
            </a:br>
            <a:r>
              <a:rPr lang="ja-JP" altLang="en-US" sz="1200">
                <a:solidFill>
                  <a:srgbClr val="333333"/>
                </a:solidFill>
                <a:latin typeface="+mn-ea"/>
              </a:rPr>
              <a:t>教育を実施する期間を記載します。</a:t>
            </a:r>
            <a:endParaRPr lang="en-US" altLang="ja-JP" sz="1200">
              <a:solidFill>
                <a:srgbClr val="333333"/>
              </a:solidFill>
              <a:latin typeface="+mn-ea"/>
            </a:endParaRPr>
          </a:p>
          <a:p>
            <a:endParaRPr lang="en-US" altLang="ja-JP" sz="1200" b="1">
              <a:solidFill>
                <a:srgbClr val="333333"/>
              </a:solidFill>
              <a:latin typeface="+mn-ea"/>
            </a:endParaRPr>
          </a:p>
          <a:p>
            <a:pPr marL="171450" indent="-171450">
              <a:buFont typeface="Wingdings" panose="05000000000000000000" pitchFamily="2" charset="2"/>
              <a:buChar char="ü"/>
            </a:pPr>
            <a:r>
              <a:rPr lang="ja-JP" altLang="en-US" sz="1200" b="1" i="0">
                <a:solidFill>
                  <a:srgbClr val="333333"/>
                </a:solidFill>
                <a:effectLst/>
                <a:latin typeface="+mn-ea"/>
              </a:rPr>
              <a:t>教育方法</a:t>
            </a:r>
            <a:br>
              <a:rPr lang="en-US" altLang="ja-JP" sz="1200" b="1">
                <a:solidFill>
                  <a:srgbClr val="333333"/>
                </a:solidFill>
                <a:latin typeface="+mn-ea"/>
              </a:rPr>
            </a:br>
            <a:r>
              <a:rPr lang="ja-JP" altLang="en-US" sz="1200">
                <a:solidFill>
                  <a:srgbClr val="333333"/>
                </a:solidFill>
                <a:latin typeface="+mn-ea"/>
              </a:rPr>
              <a:t>教育・訓練方法は、集合研修や、職場訓練（</a:t>
            </a:r>
            <a:r>
              <a:rPr lang="en-US" altLang="ja-JP" sz="1200">
                <a:solidFill>
                  <a:srgbClr val="333333"/>
                </a:solidFill>
                <a:latin typeface="+mn-ea"/>
              </a:rPr>
              <a:t>OJT</a:t>
            </a:r>
            <a:r>
              <a:rPr lang="ja-JP" altLang="en-US" sz="1200">
                <a:solidFill>
                  <a:srgbClr val="333333"/>
                </a:solidFill>
                <a:latin typeface="+mn-ea"/>
              </a:rPr>
              <a:t>）、資格試験の受験、</a:t>
            </a:r>
            <a:r>
              <a:rPr lang="en-US" altLang="ja-JP" sz="1200">
                <a:solidFill>
                  <a:srgbClr val="333333"/>
                </a:solidFill>
                <a:latin typeface="+mn-ea"/>
              </a:rPr>
              <a:t>e</a:t>
            </a:r>
            <a:r>
              <a:rPr lang="ja-JP" altLang="en-US" sz="1200">
                <a:solidFill>
                  <a:srgbClr val="333333"/>
                </a:solidFill>
                <a:latin typeface="+mn-ea"/>
              </a:rPr>
              <a:t>ラーニングなどさまざまあります。その中で、実際に実施した方法を記載します。</a:t>
            </a:r>
            <a:endParaRPr lang="en-US" altLang="ja-JP" sz="1200">
              <a:solidFill>
                <a:srgbClr val="333333"/>
              </a:solidFill>
              <a:latin typeface="+mn-ea"/>
            </a:endParaRPr>
          </a:p>
          <a:p>
            <a:endParaRPr lang="en-US" altLang="ja-JP" sz="1200">
              <a:solidFill>
                <a:srgbClr val="333333"/>
              </a:solidFill>
              <a:latin typeface="+mn-ea"/>
            </a:endParaRPr>
          </a:p>
          <a:p>
            <a:pPr marL="171450" indent="-171450">
              <a:buFont typeface="Wingdings" panose="05000000000000000000" pitchFamily="2" charset="2"/>
              <a:buChar char="ü"/>
            </a:pPr>
            <a:r>
              <a:rPr lang="ja-JP" altLang="en-US" sz="1200" b="1">
                <a:solidFill>
                  <a:srgbClr val="333333"/>
                </a:solidFill>
                <a:latin typeface="+mn-ea"/>
              </a:rPr>
              <a:t>教育の概要</a:t>
            </a:r>
            <a:br>
              <a:rPr lang="en-US" altLang="ja-JP" sz="1200" b="1">
                <a:solidFill>
                  <a:srgbClr val="333333"/>
                </a:solidFill>
                <a:latin typeface="+mn-ea"/>
              </a:rPr>
            </a:br>
            <a:r>
              <a:rPr lang="ja-JP" altLang="en-US" sz="1200">
                <a:solidFill>
                  <a:srgbClr val="333333"/>
                </a:solidFill>
                <a:latin typeface="+mn-ea"/>
              </a:rPr>
              <a:t>実施した教育の概要や、教育を実施した目的を記載します。</a:t>
            </a:r>
            <a:endParaRPr lang="en-US" altLang="ja-JP" sz="1200">
              <a:solidFill>
                <a:srgbClr val="333333"/>
              </a:solidFill>
              <a:latin typeface="+mn-ea"/>
            </a:endParaRPr>
          </a:p>
          <a:p>
            <a:pPr marL="171450" indent="-171450">
              <a:buFont typeface="Arial" panose="020B0604020202020204" pitchFamily="34" charset="0"/>
              <a:buChar char="•"/>
            </a:pPr>
            <a:endParaRPr lang="en-US" altLang="ja-JP" sz="1200" b="1">
              <a:solidFill>
                <a:srgbClr val="333333"/>
              </a:solidFill>
              <a:latin typeface="+mn-ea"/>
            </a:endParaRPr>
          </a:p>
          <a:p>
            <a:pPr marL="171450" indent="-171450">
              <a:buFont typeface="Wingdings" panose="05000000000000000000" pitchFamily="2" charset="2"/>
              <a:buChar char="ü"/>
            </a:pPr>
            <a:r>
              <a:rPr lang="ja-JP" altLang="en-US" sz="1200" b="1">
                <a:solidFill>
                  <a:srgbClr val="333333"/>
                </a:solidFill>
                <a:latin typeface="+mn-ea"/>
              </a:rPr>
              <a:t>受講対象者・部門</a:t>
            </a:r>
            <a:br>
              <a:rPr lang="en-US" altLang="ja-JP" sz="1200" b="1">
                <a:solidFill>
                  <a:srgbClr val="333333"/>
                </a:solidFill>
                <a:latin typeface="+mn-ea"/>
              </a:rPr>
            </a:br>
            <a:r>
              <a:rPr lang="ja-JP" altLang="en-US" sz="1200">
                <a:solidFill>
                  <a:srgbClr val="333333"/>
                </a:solidFill>
                <a:latin typeface="+mn-ea"/>
              </a:rPr>
              <a:t>教育を受講する対象者を記載します。</a:t>
            </a:r>
            <a:endParaRPr lang="en-US" altLang="ja-JP" sz="1200">
              <a:solidFill>
                <a:srgbClr val="333333"/>
              </a:solidFill>
              <a:latin typeface="+mn-ea"/>
            </a:endParaRPr>
          </a:p>
          <a:p>
            <a:pPr marL="171450" indent="-171450">
              <a:buFont typeface="Arial" panose="020B0604020202020204" pitchFamily="34" charset="0"/>
              <a:buChar char="•"/>
            </a:pPr>
            <a:endParaRPr lang="en-US" altLang="ja-JP" sz="1200">
              <a:solidFill>
                <a:srgbClr val="333333"/>
              </a:solidFill>
              <a:latin typeface="+mn-ea"/>
            </a:endParaRPr>
          </a:p>
          <a:p>
            <a:pPr marL="171450" indent="-171450">
              <a:buFont typeface="Wingdings" panose="05000000000000000000" pitchFamily="2" charset="2"/>
              <a:buChar char="ü"/>
            </a:pPr>
            <a:r>
              <a:rPr lang="ja-JP" altLang="en-US" sz="1200" b="1">
                <a:solidFill>
                  <a:srgbClr val="333333"/>
                </a:solidFill>
                <a:latin typeface="+mn-ea"/>
              </a:rPr>
              <a:t>参加者</a:t>
            </a:r>
            <a:br>
              <a:rPr lang="en-US" altLang="ja-JP" sz="1200" b="1">
                <a:solidFill>
                  <a:srgbClr val="333333"/>
                </a:solidFill>
                <a:latin typeface="+mn-ea"/>
              </a:rPr>
            </a:br>
            <a:r>
              <a:rPr lang="ja-JP" altLang="en-US" sz="1200">
                <a:solidFill>
                  <a:srgbClr val="333333"/>
                </a:solidFill>
                <a:latin typeface="+mn-ea"/>
              </a:rPr>
              <a:t>教育を実際に受講した者を記載します。以下の例のように、「教育の受講者一覧」を別紙で作成し、実施記録と分けて記載すると分かりやすくなります。</a:t>
            </a:r>
            <a:endParaRPr lang="en-US" altLang="ja-JP" sz="1200">
              <a:solidFill>
                <a:srgbClr val="333333"/>
              </a:solidFill>
              <a:latin typeface="+mn-ea"/>
            </a:endParaRPr>
          </a:p>
          <a:p>
            <a:endParaRPr kumimoji="1" lang="en-US" altLang="ja-JP"/>
          </a:p>
        </p:txBody>
      </p:sp>
      <p:sp>
        <p:nvSpPr>
          <p:cNvPr id="4" name="スライド番号プレースホルダー 3">
            <a:extLst>
              <a:ext uri="{FF2B5EF4-FFF2-40B4-BE49-F238E27FC236}">
                <a16:creationId xmlns:a16="http://schemas.microsoft.com/office/drawing/2014/main" id="{9964FEB7-27D2-A022-2838-AF3B8C183D0E}"/>
              </a:ext>
            </a:extLst>
          </p:cNvPr>
          <p:cNvSpPr>
            <a:spLocks noGrp="1"/>
          </p:cNvSpPr>
          <p:nvPr>
            <p:ph type="sldNum" sz="quarter" idx="5"/>
          </p:nvPr>
        </p:nvSpPr>
        <p:spPr/>
        <p:txBody>
          <a:bodyPr/>
          <a:lstStyle/>
          <a:p>
            <a:fld id="{7D95702B-A176-47F2-94B3-59C819DD5A0E}" type="slidenum">
              <a:rPr kumimoji="1" lang="ja-JP" altLang="en-US" smtClean="0"/>
              <a:t>280</a:t>
            </a:fld>
            <a:endParaRPr kumimoji="1" lang="ja-JP" altLang="en-US"/>
          </a:p>
        </p:txBody>
      </p:sp>
    </p:spTree>
    <p:extLst>
      <p:ext uri="{BB962C8B-B14F-4D97-AF65-F5344CB8AC3E}">
        <p14:creationId xmlns:p14="http://schemas.microsoft.com/office/powerpoint/2010/main" val="311238860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401C4-71B4-6F35-7077-E673DE8463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8D2D957-785A-B355-4406-A716B441B62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5BB0FF6-1241-835F-5D92-8FB230002927}"/>
              </a:ext>
            </a:extLst>
          </p:cNvPr>
          <p:cNvSpPr>
            <a:spLocks noGrp="1"/>
          </p:cNvSpPr>
          <p:nvPr>
            <p:ph type="body" idx="1"/>
          </p:nvPr>
        </p:nvSpPr>
        <p:spPr/>
        <p:txBody>
          <a:bodyPr/>
          <a:lstStyle/>
          <a:p>
            <a:r>
              <a:rPr kumimoji="1" lang="ja-JP" altLang="en-US" dirty="0"/>
              <a:t>目標：</a:t>
            </a:r>
            <a:r>
              <a:rPr kumimoji="1" lang="en-US" altLang="ja-JP" dirty="0"/>
              <a:t>14:27</a:t>
            </a:r>
          </a:p>
          <a:p>
            <a:r>
              <a:rPr kumimoji="1" lang="ja-JP" altLang="en-US" dirty="0"/>
              <a:t>累計：</a:t>
            </a:r>
            <a:r>
              <a:rPr kumimoji="1" lang="en-US" altLang="ja-JP" dirty="0"/>
              <a:t>1:27</a:t>
            </a:r>
          </a:p>
          <a:p>
            <a:endParaRPr kumimoji="1" lang="en-US" altLang="ja-JP" dirty="0"/>
          </a:p>
          <a:p>
            <a:r>
              <a:rPr kumimoji="1" lang="en-US" altLang="ja-JP" sz="1200" dirty="0">
                <a:solidFill>
                  <a:schemeClr val="tx1"/>
                </a:solidFill>
              </a:rPr>
              <a:t>ISMS</a:t>
            </a:r>
            <a:r>
              <a:rPr kumimoji="1" lang="ja-JP" altLang="en-US" sz="1200" dirty="0">
                <a:solidFill>
                  <a:schemeClr val="tx1"/>
                </a:solidFill>
              </a:rPr>
              <a:t>適用範囲で働くすべての社員、従業員が情報セキュリティ方針を理解し、それを実現することの重要性を認識する必要があります。逆に、セキュリティ対策を実施せず、セキュリティ方針を実現できなかった場合、どのようなことが起きるのかについて理解する必要もあります。</a:t>
            </a:r>
            <a:endParaRPr kumimoji="1" lang="en-US" altLang="ja-JP" sz="1200" dirty="0">
              <a:solidFill>
                <a:schemeClr val="tx1"/>
              </a:solidFill>
            </a:endParaRPr>
          </a:p>
          <a:p>
            <a:r>
              <a:rPr kumimoji="1" lang="ja-JP" altLang="en-US" sz="1200" dirty="0">
                <a:solidFill>
                  <a:schemeClr val="tx1"/>
                </a:solidFill>
              </a:rPr>
              <a:t>　具体的には、以下の内容について教育を行い、</a:t>
            </a:r>
            <a:r>
              <a:rPr kumimoji="1" lang="en-US" altLang="ja-JP" sz="1200" dirty="0">
                <a:solidFill>
                  <a:schemeClr val="tx1"/>
                </a:solidFill>
              </a:rPr>
              <a:t>ISMS</a:t>
            </a:r>
            <a:r>
              <a:rPr kumimoji="1" lang="ja-JP" altLang="en-US" sz="1200" dirty="0">
                <a:solidFill>
                  <a:schemeClr val="tx1"/>
                </a:solidFill>
              </a:rPr>
              <a:t>の重要性を十分理解させる必要があります。</a:t>
            </a:r>
          </a:p>
          <a:p>
            <a:endParaRPr kumimoji="1" lang="en-US" altLang="ja-JP" dirty="0"/>
          </a:p>
          <a:p>
            <a:r>
              <a:rPr lang="ja-JP" altLang="en-US" sz="1200" dirty="0">
                <a:solidFill>
                  <a:srgbClr val="333333"/>
                </a:solidFill>
                <a:latin typeface="+mn-ea"/>
              </a:rPr>
              <a:t>これらの内容について認識を持たせるために、教育や訓練を実施します。</a:t>
            </a:r>
            <a:endParaRPr lang="en-US" altLang="ja-JP" sz="1200" dirty="0">
              <a:solidFill>
                <a:srgbClr val="333333"/>
              </a:solidFill>
              <a:latin typeface="+mn-ea"/>
            </a:endParaRPr>
          </a:p>
          <a:p>
            <a:r>
              <a:rPr lang="ja-JP" altLang="en-US" sz="1200" dirty="0">
                <a:solidFill>
                  <a:srgbClr val="333333"/>
                </a:solidFill>
                <a:latin typeface="+mn-ea"/>
              </a:rPr>
              <a:t>具体的な教育・訓練の実施手順は、「力量」や「コミュニケーション」で説明します。</a:t>
            </a:r>
            <a:endParaRPr lang="en-US" altLang="ja-JP" sz="1200" i="0" dirty="0">
              <a:solidFill>
                <a:srgbClr val="333333"/>
              </a:solidFill>
              <a:effectLst/>
              <a:latin typeface="+mn-ea"/>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D572DF45-2300-4955-B1F4-FD6C7ABE673F}"/>
              </a:ext>
            </a:extLst>
          </p:cNvPr>
          <p:cNvSpPr>
            <a:spLocks noGrp="1"/>
          </p:cNvSpPr>
          <p:nvPr>
            <p:ph type="sldNum" sz="quarter" idx="5"/>
          </p:nvPr>
        </p:nvSpPr>
        <p:spPr/>
        <p:txBody>
          <a:bodyPr/>
          <a:lstStyle/>
          <a:p>
            <a:fld id="{7D95702B-A176-47F2-94B3-59C819DD5A0E}" type="slidenum">
              <a:rPr kumimoji="1" lang="ja-JP" altLang="en-US" smtClean="0"/>
              <a:t>281</a:t>
            </a:fld>
            <a:endParaRPr kumimoji="1" lang="ja-JP" altLang="en-US"/>
          </a:p>
        </p:txBody>
      </p:sp>
    </p:spTree>
    <p:extLst>
      <p:ext uri="{BB962C8B-B14F-4D97-AF65-F5344CB8AC3E}">
        <p14:creationId xmlns:p14="http://schemas.microsoft.com/office/powerpoint/2010/main" val="311170555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D000E-5ABE-1C78-98A0-AF4DC66AF7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C61088-27B2-DFA6-7A99-B565E16FBCA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BD3C1C8-13E8-B97F-D087-E7020695F780}"/>
              </a:ext>
            </a:extLst>
          </p:cNvPr>
          <p:cNvSpPr>
            <a:spLocks noGrp="1"/>
          </p:cNvSpPr>
          <p:nvPr>
            <p:ph type="body" idx="1"/>
          </p:nvPr>
        </p:nvSpPr>
        <p:spPr/>
        <p:txBody>
          <a:bodyPr/>
          <a:lstStyle/>
          <a:p>
            <a:r>
              <a:rPr kumimoji="1" lang="ja-JP" altLang="en-US" dirty="0"/>
              <a:t>目標：</a:t>
            </a:r>
            <a:r>
              <a:rPr kumimoji="1" lang="en-US" altLang="ja-JP" dirty="0"/>
              <a:t>14:29</a:t>
            </a:r>
          </a:p>
          <a:p>
            <a:r>
              <a:rPr kumimoji="1" lang="ja-JP" altLang="en-US" dirty="0"/>
              <a:t>累計：</a:t>
            </a:r>
            <a:r>
              <a:rPr kumimoji="1" lang="en-US" altLang="ja-JP" dirty="0"/>
              <a:t>1:29</a:t>
            </a:r>
          </a:p>
          <a:p>
            <a:endParaRPr kumimoji="1" lang="en-US" altLang="ja-JP" dirty="0"/>
          </a:p>
          <a:p>
            <a:r>
              <a:rPr kumimoji="1" lang="en-US" altLang="ja-JP" sz="1200" dirty="0">
                <a:solidFill>
                  <a:schemeClr val="tx1"/>
                </a:solidFill>
              </a:rPr>
              <a:t>ISMS</a:t>
            </a:r>
            <a:r>
              <a:rPr kumimoji="1" lang="ja-JP" altLang="en-US" sz="1200" dirty="0">
                <a:solidFill>
                  <a:schemeClr val="tx1"/>
                </a:solidFill>
              </a:rPr>
              <a:t>の</a:t>
            </a:r>
            <a:r>
              <a:rPr kumimoji="1" lang="en-US" altLang="ja-JP" sz="1200" dirty="0">
                <a:solidFill>
                  <a:schemeClr val="tx1"/>
                </a:solidFill>
              </a:rPr>
              <a:t>PDCA</a:t>
            </a:r>
            <a:r>
              <a:rPr kumimoji="1" lang="ja-JP" altLang="en-US" sz="1200" dirty="0">
                <a:solidFill>
                  <a:schemeClr val="tx1"/>
                </a:solidFill>
              </a:rPr>
              <a:t>サイクルを回すためには、内部および外部とのコミュニケーションを円滑に行う必要があります。そのため、組織内および組織外の関係者とコミュニケーション</a:t>
            </a:r>
            <a:r>
              <a:rPr kumimoji="1" lang="ja-JP" altLang="en-US" sz="1200" dirty="0"/>
              <a:t>をとる</a:t>
            </a:r>
            <a:r>
              <a:rPr kumimoji="1" lang="ja-JP" altLang="en-US" sz="1200" dirty="0">
                <a:solidFill>
                  <a:schemeClr val="tx1"/>
                </a:solidFill>
              </a:rPr>
              <a:t>手順などを定め、必要なときに円滑なコミュニケーションが行える体制を整えておくことが重要です。コミュニケーションの手順などには、以下の内容が含まれます。</a:t>
            </a:r>
            <a:endParaRPr kumimoji="1" lang="en-US" altLang="ja-JP" sz="1200" dirty="0">
              <a:solidFill>
                <a:schemeClr val="tx1"/>
              </a:solidFill>
            </a:endParaRPr>
          </a:p>
          <a:p>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n-ea"/>
              </a:rPr>
              <a:t>　</a:t>
            </a:r>
            <a:r>
              <a:rPr lang="en-US" altLang="ja-JP" sz="1200" dirty="0">
                <a:latin typeface="+mn-ea"/>
              </a:rPr>
              <a:t>ISMS</a:t>
            </a:r>
            <a:r>
              <a:rPr lang="ja-JP" altLang="en-US" sz="1200" dirty="0">
                <a:latin typeface="+mn-ea"/>
              </a:rPr>
              <a:t>に関連するコミュニケーションをとる手順を確立した例を、以下に示します。例を参考に、自社の</a:t>
            </a:r>
            <a:r>
              <a:rPr lang="en-US" altLang="ja-JP" sz="1200" dirty="0">
                <a:latin typeface="+mn-ea"/>
              </a:rPr>
              <a:t>ISMS</a:t>
            </a:r>
            <a:r>
              <a:rPr lang="ja-JP" altLang="en-US" sz="1200" dirty="0">
                <a:latin typeface="+mn-ea"/>
              </a:rPr>
              <a:t>の</a:t>
            </a:r>
            <a:r>
              <a:rPr lang="en-US" altLang="ja-JP" sz="1200" dirty="0">
                <a:latin typeface="+mn-ea"/>
              </a:rPr>
              <a:t>PDCA</a:t>
            </a:r>
            <a:r>
              <a:rPr lang="ja-JP" altLang="en-US" sz="1200" dirty="0">
                <a:latin typeface="+mn-ea"/>
              </a:rPr>
              <a:t>サイクルを回す上で必要なコミュニケーションをとる手順を確立します。</a:t>
            </a:r>
            <a:endParaRPr lang="en-US" altLang="ja-JP" sz="1200" dirty="0">
              <a:latin typeface="+mn-ea"/>
            </a:endParaRPr>
          </a:p>
          <a:p>
            <a:endParaRPr kumimoji="1" lang="en-US" altLang="ja-JP" sz="1200" dirty="0">
              <a:solidFill>
                <a:schemeClr val="tx1"/>
              </a:solidFill>
            </a:endParaRPr>
          </a:p>
          <a:p>
            <a:pPr marL="171450" indent="-171450">
              <a:buFont typeface="Wingdings" panose="05000000000000000000" pitchFamily="2" charset="2"/>
              <a:buChar char="ü"/>
            </a:pPr>
            <a:r>
              <a:rPr lang="ja-JP" altLang="en-US" sz="1200" b="1" dirty="0"/>
              <a:t>内容</a:t>
            </a:r>
            <a:r>
              <a:rPr lang="ja-JP" altLang="en-US" sz="1200" dirty="0"/>
              <a:t>：コミュニケーションで伝える情報</a:t>
            </a:r>
            <a:endParaRPr lang="en-US" altLang="ja-JP" sz="1200" dirty="0"/>
          </a:p>
          <a:p>
            <a:pPr marL="171450" indent="-171450">
              <a:buFont typeface="Wingdings" panose="05000000000000000000" pitchFamily="2" charset="2"/>
              <a:buChar char="ü"/>
            </a:pPr>
            <a:endParaRPr lang="en-US" altLang="ja-JP" sz="1200" dirty="0"/>
          </a:p>
          <a:p>
            <a:pPr marL="171450" indent="-171450">
              <a:buFont typeface="Wingdings" panose="05000000000000000000" pitchFamily="2" charset="2"/>
              <a:buChar char="ü"/>
            </a:pPr>
            <a:r>
              <a:rPr lang="ja-JP" altLang="en-US" sz="1200" b="1" dirty="0"/>
              <a:t>実施時期</a:t>
            </a:r>
            <a:r>
              <a:rPr lang="ja-JP" altLang="en-US" sz="1200" dirty="0"/>
              <a:t>：伝えるタイミング</a:t>
            </a:r>
            <a:endParaRPr lang="en-US" altLang="ja-JP" sz="1200" dirty="0"/>
          </a:p>
          <a:p>
            <a:pPr marL="171450" indent="-171450">
              <a:buFont typeface="Wingdings" panose="05000000000000000000" pitchFamily="2" charset="2"/>
              <a:buChar char="ü"/>
            </a:pPr>
            <a:endParaRPr lang="en-US" altLang="ja-JP" sz="1200" dirty="0"/>
          </a:p>
          <a:p>
            <a:pPr marL="171450" indent="-171450">
              <a:buFont typeface="Wingdings" panose="05000000000000000000" pitchFamily="2" charset="2"/>
              <a:buChar char="ü"/>
            </a:pPr>
            <a:r>
              <a:rPr lang="ja-JP" altLang="en-US" sz="1200" b="1" dirty="0"/>
              <a:t>対象者</a:t>
            </a:r>
            <a:r>
              <a:rPr lang="ja-JP" altLang="en-US" sz="1200" dirty="0"/>
              <a:t>：誰に伝えるのか、情報を伝える対象者</a:t>
            </a:r>
            <a:endParaRPr lang="en-US" altLang="ja-JP" sz="1200" dirty="0"/>
          </a:p>
          <a:p>
            <a:pPr marL="171450" indent="-171450">
              <a:buFont typeface="Wingdings" panose="05000000000000000000" pitchFamily="2" charset="2"/>
              <a:buChar char="ü"/>
            </a:pPr>
            <a:endParaRPr lang="en-US" altLang="ja-JP" sz="1200" dirty="0"/>
          </a:p>
          <a:p>
            <a:pPr marL="171450" indent="-171450">
              <a:buFont typeface="Wingdings" panose="05000000000000000000" pitchFamily="2" charset="2"/>
              <a:buChar char="ü"/>
            </a:pPr>
            <a:r>
              <a:rPr lang="ja-JP" altLang="en-US" sz="1200" b="1" dirty="0"/>
              <a:t>実施者</a:t>
            </a:r>
            <a:r>
              <a:rPr lang="ja-JP" altLang="en-US" sz="1200" dirty="0"/>
              <a:t>：誰が伝えるのか、情報を対象者に伝える者</a:t>
            </a:r>
            <a:endParaRPr lang="en-US" altLang="ja-JP" sz="1200" dirty="0"/>
          </a:p>
          <a:p>
            <a:pPr marL="171450" indent="-171450">
              <a:buFont typeface="Wingdings" panose="05000000000000000000" pitchFamily="2" charset="2"/>
              <a:buChar char="ü"/>
            </a:pPr>
            <a:endParaRPr lang="en-US" altLang="ja-JP" sz="1200" dirty="0"/>
          </a:p>
          <a:p>
            <a:pPr marL="171450" indent="-171450">
              <a:buFont typeface="Wingdings" panose="05000000000000000000" pitchFamily="2" charset="2"/>
              <a:buChar char="ü"/>
            </a:pPr>
            <a:r>
              <a:rPr lang="ja-JP" altLang="en-US" sz="1200" b="1" dirty="0"/>
              <a:t>方法</a:t>
            </a:r>
            <a:r>
              <a:rPr lang="ja-JP" altLang="en-US" sz="1200" dirty="0"/>
              <a:t>：情報を伝える手段</a:t>
            </a:r>
            <a:endParaRPr lang="en-US" altLang="ja-JP" sz="1200" dirty="0"/>
          </a:p>
          <a:p>
            <a:endParaRPr kumimoji="1" lang="en-US" altLang="ja-JP" dirty="0"/>
          </a:p>
        </p:txBody>
      </p:sp>
      <p:sp>
        <p:nvSpPr>
          <p:cNvPr id="4" name="スライド番号プレースホルダー 3">
            <a:extLst>
              <a:ext uri="{FF2B5EF4-FFF2-40B4-BE49-F238E27FC236}">
                <a16:creationId xmlns:a16="http://schemas.microsoft.com/office/drawing/2014/main" id="{1726C570-6871-C353-D40F-F6676890F6D4}"/>
              </a:ext>
            </a:extLst>
          </p:cNvPr>
          <p:cNvSpPr>
            <a:spLocks noGrp="1"/>
          </p:cNvSpPr>
          <p:nvPr>
            <p:ph type="sldNum" sz="quarter" idx="5"/>
          </p:nvPr>
        </p:nvSpPr>
        <p:spPr/>
        <p:txBody>
          <a:bodyPr/>
          <a:lstStyle/>
          <a:p>
            <a:fld id="{7D95702B-A176-47F2-94B3-59C819DD5A0E}" type="slidenum">
              <a:rPr kumimoji="1" lang="ja-JP" altLang="en-US" smtClean="0"/>
              <a:t>282</a:t>
            </a:fld>
            <a:endParaRPr kumimoji="1" lang="ja-JP" altLang="en-US"/>
          </a:p>
        </p:txBody>
      </p:sp>
    </p:spTree>
    <p:extLst>
      <p:ext uri="{BB962C8B-B14F-4D97-AF65-F5344CB8AC3E}">
        <p14:creationId xmlns:p14="http://schemas.microsoft.com/office/powerpoint/2010/main" val="30100131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7CC6B-A980-7A8E-7DDE-A866A0D6F9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101D1A4-A57A-64AA-3F5D-363599B3C1F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BE1E72F-1007-86B5-5941-0FBD17661DA3}"/>
              </a:ext>
            </a:extLst>
          </p:cNvPr>
          <p:cNvSpPr>
            <a:spLocks noGrp="1"/>
          </p:cNvSpPr>
          <p:nvPr>
            <p:ph type="body" idx="1"/>
          </p:nvPr>
        </p:nvSpPr>
        <p:spPr/>
        <p:txBody>
          <a:bodyPr/>
          <a:lstStyle/>
          <a:p>
            <a:r>
              <a:rPr kumimoji="1" lang="ja-JP" altLang="en-US" dirty="0"/>
              <a:t>目標：</a:t>
            </a:r>
            <a:r>
              <a:rPr kumimoji="1" lang="en-US" altLang="ja-JP" dirty="0"/>
              <a:t>14:30</a:t>
            </a:r>
          </a:p>
          <a:p>
            <a:r>
              <a:rPr kumimoji="1" lang="ja-JP" altLang="en-US" dirty="0"/>
              <a:t>累計：</a:t>
            </a:r>
            <a:r>
              <a:rPr kumimoji="1" lang="en-US" altLang="ja-JP" dirty="0"/>
              <a:t>1:30</a:t>
            </a:r>
          </a:p>
          <a:p>
            <a:endParaRPr kumimoji="1" lang="en-US" altLang="ja-JP" dirty="0"/>
          </a:p>
          <a:p>
            <a:r>
              <a:rPr lang="ja-JP" altLang="en-US" sz="1200" i="0" dirty="0">
                <a:effectLst/>
                <a:latin typeface="+mn-ea"/>
              </a:rPr>
              <a:t>以下の情報を</a:t>
            </a:r>
            <a:r>
              <a:rPr lang="en-US" altLang="ja-JP" sz="1200" i="0" dirty="0">
                <a:effectLst/>
                <a:latin typeface="+mn-ea"/>
              </a:rPr>
              <a:t>ISMS</a:t>
            </a:r>
            <a:r>
              <a:rPr lang="ja-JP" altLang="en-US" sz="1200" i="0" dirty="0">
                <a:effectLst/>
                <a:latin typeface="+mn-ea"/>
              </a:rPr>
              <a:t>に含める</a:t>
            </a:r>
            <a:r>
              <a:rPr lang="ja-JP" altLang="en-US" sz="1200" dirty="0">
                <a:latin typeface="+mn-ea"/>
              </a:rPr>
              <a:t>必要があります。</a:t>
            </a:r>
            <a:endParaRPr lang="en-US" altLang="ja-JP" sz="1200" dirty="0">
              <a:latin typeface="+mn-ea"/>
            </a:endParaRPr>
          </a:p>
          <a:p>
            <a:endParaRPr lang="en-US" altLang="ja-JP" sz="1200" i="0" dirty="0">
              <a:effectLst/>
              <a:latin typeface="+mn-ea"/>
            </a:endParaRPr>
          </a:p>
          <a:p>
            <a:pPr marL="171450" indent="-171450">
              <a:buFont typeface="Arial" panose="020B0604020202020204" pitchFamily="34" charset="0"/>
              <a:buChar char="•"/>
            </a:pPr>
            <a:r>
              <a:rPr lang="en-US" altLang="ja-JP" sz="1200" i="0" dirty="0">
                <a:effectLst/>
                <a:latin typeface="+mn-ea"/>
              </a:rPr>
              <a:t>ISO/IEC 27001</a:t>
            </a:r>
            <a:r>
              <a:rPr lang="ja-JP" altLang="en-US" sz="1200" i="0" dirty="0">
                <a:effectLst/>
                <a:latin typeface="+mn-ea"/>
              </a:rPr>
              <a:t>が要求する文書化した情報</a:t>
            </a:r>
            <a:endParaRPr lang="en-US" altLang="ja-JP" sz="1200" i="0" dirty="0">
              <a:effectLst/>
              <a:latin typeface="+mn-ea"/>
            </a:endParaRPr>
          </a:p>
          <a:p>
            <a:pPr marL="171450" indent="-171450">
              <a:buFont typeface="Arial" panose="020B0604020202020204" pitchFamily="34" charset="0"/>
              <a:buChar char="•"/>
            </a:pPr>
            <a:r>
              <a:rPr lang="en-US" altLang="ja-JP" sz="1200" dirty="0">
                <a:latin typeface="+mn-ea"/>
              </a:rPr>
              <a:t>ISMS</a:t>
            </a:r>
            <a:r>
              <a:rPr lang="ja-JP" altLang="en-US" sz="1200" dirty="0">
                <a:latin typeface="+mn-ea"/>
              </a:rPr>
              <a:t>の有効性のために必要であると組織が判断した文書化した情報</a:t>
            </a:r>
            <a:endParaRPr lang="en-US" altLang="ja-JP" sz="1200" dirty="0">
              <a:latin typeface="+mn-ea"/>
            </a:endParaRPr>
          </a:p>
          <a:p>
            <a:endParaRPr kumimoji="1" lang="en-US" altLang="ja-JP" dirty="0"/>
          </a:p>
          <a:p>
            <a:r>
              <a:rPr kumimoji="1" lang="ja-JP" altLang="en-US" sz="1200" b="1" dirty="0">
                <a:latin typeface="+mn-ea"/>
              </a:rPr>
              <a:t>作成および更新</a:t>
            </a:r>
            <a:endParaRPr kumimoji="1" lang="en-US" altLang="ja-JP" sz="1200" b="1" dirty="0">
              <a:latin typeface="+mn-ea"/>
            </a:endParaRPr>
          </a:p>
          <a:p>
            <a:r>
              <a:rPr kumimoji="1" lang="ja-JP" altLang="en-US" sz="1200" dirty="0">
                <a:latin typeface="+mn-ea"/>
              </a:rPr>
              <a:t>　</a:t>
            </a:r>
            <a:r>
              <a:rPr kumimoji="1" lang="en-US" altLang="ja-JP" sz="1200" dirty="0">
                <a:latin typeface="+mn-ea"/>
              </a:rPr>
              <a:t>ISMS</a:t>
            </a:r>
            <a:r>
              <a:rPr kumimoji="1" lang="ja-JP" altLang="en-US" sz="1200" dirty="0">
                <a:latin typeface="+mn-ea"/>
              </a:rPr>
              <a:t>に必要な文書化した情報を作成・更新する際に、以下の事項を確実にする必要があります。</a:t>
            </a:r>
            <a:endParaRPr kumimoji="1" lang="en-US" altLang="ja-JP" sz="1200" dirty="0">
              <a:latin typeface="+mn-ea"/>
            </a:endParaRPr>
          </a:p>
          <a:p>
            <a:endParaRPr kumimoji="1" lang="en-US" altLang="ja-JP" dirty="0"/>
          </a:p>
          <a:p>
            <a:r>
              <a:rPr kumimoji="1" lang="en-US" altLang="ja-JP" sz="1200" b="1" dirty="0">
                <a:latin typeface="+mn-ea"/>
              </a:rPr>
              <a:t>1. </a:t>
            </a:r>
            <a:r>
              <a:rPr kumimoji="1" lang="ja-JP" altLang="en-US" sz="1200" b="1" dirty="0">
                <a:latin typeface="+mn-ea"/>
              </a:rPr>
              <a:t>適切な識別と記述</a:t>
            </a:r>
            <a:br>
              <a:rPr kumimoji="1" lang="en-US" altLang="ja-JP" sz="1200" dirty="0">
                <a:latin typeface="+mn-ea"/>
              </a:rPr>
            </a:br>
            <a:r>
              <a:rPr kumimoji="1" lang="ja-JP" altLang="en-US" sz="1200" dirty="0">
                <a:latin typeface="+mn-ea"/>
              </a:rPr>
              <a:t>　文書化した情報を識別できるよう、以下の例のように採番方法を決めたり、各文書には適切なタイトル、作成者、承認者、日付などを記載したりします。</a:t>
            </a:r>
            <a:endParaRPr kumimoji="1" lang="en-US" altLang="ja-JP" sz="1200" dirty="0">
              <a:latin typeface="+mn-ea"/>
            </a:endParaRPr>
          </a:p>
          <a:p>
            <a:br>
              <a:rPr kumimoji="1" lang="en-US" altLang="ja-JP" sz="1200" b="1" dirty="0">
                <a:latin typeface="+mn-ea"/>
              </a:rPr>
            </a:br>
            <a:r>
              <a:rPr kumimoji="1" lang="en-US" altLang="ja-JP" sz="1200" b="1" dirty="0">
                <a:latin typeface="+mn-ea"/>
              </a:rPr>
              <a:t>2. </a:t>
            </a:r>
            <a:r>
              <a:rPr kumimoji="1" lang="ja-JP" altLang="en-US" sz="1200" b="1" dirty="0">
                <a:latin typeface="+mn-ea"/>
              </a:rPr>
              <a:t>適切な形式</a:t>
            </a:r>
            <a:br>
              <a:rPr kumimoji="1" lang="en-US" altLang="ja-JP" sz="1200" dirty="0">
                <a:latin typeface="+mn-ea"/>
              </a:rPr>
            </a:br>
            <a:r>
              <a:rPr kumimoji="1" lang="ja-JP" altLang="en-US" sz="1200" dirty="0">
                <a:latin typeface="+mn-ea"/>
              </a:rPr>
              <a:t>　文書化する情報を記載する媒体として、紙や電子データなどを指定し、適切な形式（文字、図表など）を用いて読みやすく、簡潔に記載します。</a:t>
            </a:r>
            <a:endParaRPr kumimoji="1" lang="en-US" altLang="ja-JP" sz="1200" dirty="0">
              <a:latin typeface="+mn-ea"/>
            </a:endParaRPr>
          </a:p>
          <a:p>
            <a:pPr marL="228600" indent="-228600">
              <a:buAutoNum type="arabicPeriod"/>
            </a:pPr>
            <a:endParaRPr kumimoji="1" lang="en-US" altLang="ja-JP" sz="1200" dirty="0">
              <a:latin typeface="+mn-ea"/>
            </a:endParaRPr>
          </a:p>
          <a:p>
            <a:r>
              <a:rPr kumimoji="1" lang="en-US" altLang="ja-JP" sz="1200" b="1" dirty="0">
                <a:latin typeface="+mn-ea"/>
              </a:rPr>
              <a:t>3. </a:t>
            </a:r>
            <a:r>
              <a:rPr kumimoji="1" lang="ja-JP" altLang="en-US" sz="1200" b="1" dirty="0">
                <a:latin typeface="+mn-ea"/>
              </a:rPr>
              <a:t>適切なレビューと承認</a:t>
            </a:r>
            <a:br>
              <a:rPr kumimoji="1" lang="en-US" altLang="ja-JP" sz="1200" dirty="0">
                <a:latin typeface="+mn-ea"/>
              </a:rPr>
            </a:br>
            <a:r>
              <a:rPr kumimoji="1" lang="ja-JP" altLang="en-US" sz="1200" dirty="0">
                <a:latin typeface="+mn-ea"/>
              </a:rPr>
              <a:t>　文書化した情報は、適切な承認とレビューを行い策定します。</a:t>
            </a:r>
            <a:endParaRPr kumimoji="1" lang="en-US" altLang="ja-JP" sz="1200" dirty="0">
              <a:latin typeface="+mn-ea"/>
            </a:endParaRPr>
          </a:p>
          <a:p>
            <a:endParaRPr kumimoji="1" lang="en-US" altLang="ja-JP" dirty="0"/>
          </a:p>
          <a:p>
            <a:endParaRPr kumimoji="1" lang="en-US" altLang="ja-JP" dirty="0"/>
          </a:p>
          <a:p>
            <a:r>
              <a:rPr kumimoji="1" lang="ja-JP" altLang="en-US" sz="1200" b="1" dirty="0">
                <a:latin typeface="+mn-ea"/>
              </a:rPr>
              <a:t>文書化した情報の管理</a:t>
            </a:r>
            <a:endParaRPr kumimoji="1" lang="en-US" altLang="ja-JP" sz="1200" b="1" dirty="0">
              <a:latin typeface="+mn-ea"/>
            </a:endParaRPr>
          </a:p>
          <a:p>
            <a:r>
              <a:rPr kumimoji="1" lang="ja-JP" altLang="en-US" sz="1200" dirty="0">
                <a:latin typeface="+mn-ea"/>
              </a:rPr>
              <a:t>　</a:t>
            </a:r>
            <a:r>
              <a:rPr kumimoji="1" lang="en-US" altLang="ja-JP" sz="1200" dirty="0">
                <a:latin typeface="+mn-ea"/>
              </a:rPr>
              <a:t>ISMS</a:t>
            </a:r>
            <a:r>
              <a:rPr kumimoji="1" lang="ja-JP" altLang="en-US" sz="1200" dirty="0">
                <a:latin typeface="+mn-ea"/>
              </a:rPr>
              <a:t>の文書化した情報を管理する必要があります。</a:t>
            </a:r>
            <a:endParaRPr kumimoji="1" lang="en-US" altLang="ja-JP" sz="1200" dirty="0">
              <a:latin typeface="+mn-ea"/>
            </a:endParaRPr>
          </a:p>
          <a:p>
            <a:r>
              <a:rPr kumimoji="1" lang="ja-JP" altLang="en-US" sz="1200" b="1" dirty="0">
                <a:latin typeface="+mn-ea"/>
              </a:rPr>
              <a:t>（管理方法の例）</a:t>
            </a:r>
            <a:endParaRPr kumimoji="1" lang="en-US" altLang="ja-JP" sz="1200" b="1" dirty="0">
              <a:latin typeface="+mn-ea"/>
            </a:endParaRPr>
          </a:p>
          <a:p>
            <a:pPr marL="171450" indent="-171450">
              <a:buFont typeface="Arial" panose="020B0604020202020204" pitchFamily="34" charset="0"/>
              <a:buChar char="•"/>
            </a:pPr>
            <a:r>
              <a:rPr kumimoji="1" lang="ja-JP" altLang="en-US" sz="1200" dirty="0">
                <a:latin typeface="+mn-ea"/>
              </a:rPr>
              <a:t>文書化した情報は、</a:t>
            </a:r>
            <a:r>
              <a:rPr kumimoji="1" lang="en-US" altLang="ja-JP" sz="1200" dirty="0">
                <a:latin typeface="+mn-ea"/>
              </a:rPr>
              <a:t>ISMS</a:t>
            </a:r>
            <a:r>
              <a:rPr kumimoji="1" lang="ja-JP" altLang="en-US" sz="1200" dirty="0">
                <a:latin typeface="+mn-ea"/>
              </a:rPr>
              <a:t>事務局責任者が、最新版を紙の媒体としてファイリングし、キャビネットにて保管し、適用範囲内の対象者が必要なときに、必要なところで利用可能にする</a:t>
            </a:r>
            <a:endParaRPr kumimoji="1" lang="en-US" altLang="ja-JP" sz="1200" dirty="0">
              <a:latin typeface="+mn-ea"/>
            </a:endParaRPr>
          </a:p>
          <a:p>
            <a:endParaRPr kumimoji="1" lang="en-US" altLang="ja-JP" dirty="0"/>
          </a:p>
        </p:txBody>
      </p:sp>
      <p:sp>
        <p:nvSpPr>
          <p:cNvPr id="4" name="スライド番号プレースホルダー 3">
            <a:extLst>
              <a:ext uri="{FF2B5EF4-FFF2-40B4-BE49-F238E27FC236}">
                <a16:creationId xmlns:a16="http://schemas.microsoft.com/office/drawing/2014/main" id="{60D108AE-F21B-BCFB-FCE5-D53DC92D399C}"/>
              </a:ext>
            </a:extLst>
          </p:cNvPr>
          <p:cNvSpPr>
            <a:spLocks noGrp="1"/>
          </p:cNvSpPr>
          <p:nvPr>
            <p:ph type="sldNum" sz="quarter" idx="5"/>
          </p:nvPr>
        </p:nvSpPr>
        <p:spPr/>
        <p:txBody>
          <a:bodyPr/>
          <a:lstStyle/>
          <a:p>
            <a:fld id="{7D95702B-A176-47F2-94B3-59C819DD5A0E}" type="slidenum">
              <a:rPr kumimoji="1" lang="ja-JP" altLang="en-US" smtClean="0"/>
              <a:t>283</a:t>
            </a:fld>
            <a:endParaRPr kumimoji="1" lang="ja-JP" altLang="en-US"/>
          </a:p>
        </p:txBody>
      </p:sp>
    </p:spTree>
    <p:extLst>
      <p:ext uri="{BB962C8B-B14F-4D97-AF65-F5344CB8AC3E}">
        <p14:creationId xmlns:p14="http://schemas.microsoft.com/office/powerpoint/2010/main" val="1866759385"/>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F34E4-9334-523A-5FAA-15834A1037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770A86D-414D-7343-654B-7C405BF0F76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558E089-67B1-A945-D887-DC0C8A9B195F}"/>
              </a:ext>
            </a:extLst>
          </p:cNvPr>
          <p:cNvSpPr>
            <a:spLocks noGrp="1"/>
          </p:cNvSpPr>
          <p:nvPr>
            <p:ph type="body" idx="1"/>
          </p:nvPr>
        </p:nvSpPr>
        <p:spPr/>
        <p:txBody>
          <a:bodyPr/>
          <a:lstStyle/>
          <a:p>
            <a:r>
              <a:rPr kumimoji="1" lang="ja-JP" altLang="en-US" dirty="0"/>
              <a:t>目標：</a:t>
            </a:r>
            <a:r>
              <a:rPr kumimoji="1" lang="en-US" altLang="ja-JP" dirty="0"/>
              <a:t>14:32</a:t>
            </a:r>
          </a:p>
          <a:p>
            <a:r>
              <a:rPr kumimoji="1" lang="ja-JP" altLang="en-US" dirty="0"/>
              <a:t>累計：</a:t>
            </a:r>
            <a:r>
              <a:rPr kumimoji="1" lang="en-US" altLang="ja-JP" dirty="0"/>
              <a:t>1:32</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a:t>
            </a:r>
            <a:r>
              <a:rPr kumimoji="1" lang="en-US" altLang="ja-JP" sz="1200" dirty="0"/>
              <a:t>8. </a:t>
            </a:r>
            <a:r>
              <a:rPr kumimoji="1" lang="ja-JP" altLang="en-US" sz="1200" dirty="0"/>
              <a:t>運用」は、</a:t>
            </a:r>
            <a:r>
              <a:rPr kumimoji="1" lang="en-US" altLang="ja-JP" sz="1200" dirty="0"/>
              <a:t>PDCA</a:t>
            </a:r>
            <a:r>
              <a:rPr kumimoji="1" lang="ja-JP" altLang="en-US" sz="1200" dirty="0"/>
              <a:t>サイクルの「</a:t>
            </a:r>
            <a:r>
              <a:rPr kumimoji="1" lang="en-US" altLang="ja-JP" sz="1200" dirty="0"/>
              <a:t>Do</a:t>
            </a:r>
            <a:r>
              <a:rPr kumimoji="1" lang="ja-JP" altLang="en-US" sz="1200" dirty="0"/>
              <a:t>（実行）」に位置しており、「</a:t>
            </a:r>
            <a:r>
              <a:rPr kumimoji="1" lang="en-US" altLang="ja-JP" sz="1200" dirty="0"/>
              <a:t>6. </a:t>
            </a:r>
            <a:r>
              <a:rPr kumimoji="1" lang="ja-JP" altLang="en-US" sz="1200" dirty="0"/>
              <a:t>計画」で計画した活動や、</a:t>
            </a:r>
            <a:r>
              <a:rPr lang="ja-JP" altLang="en-US" sz="1200" dirty="0"/>
              <a:t>要求事項を満たすための活動</a:t>
            </a:r>
            <a:r>
              <a:rPr kumimoji="1" lang="ja-JP" altLang="en-US" sz="1200" dirty="0"/>
              <a:t>を実施し、管理します。そして、計画通りに実施した証拠となる情報を文書化し、保持する必要があります。</a:t>
            </a:r>
            <a:endParaRPr kumimoji="1" lang="en-US" altLang="ja-JP" sz="1200" dirty="0"/>
          </a:p>
          <a:p>
            <a:endParaRPr kumimoji="1" lang="en-US" altLang="ja-JP" dirty="0"/>
          </a:p>
          <a:p>
            <a:pPr marL="0" marR="0" indent="0" algn="l" rtl="0" eaLnBrk="1" fontAlgn="auto" latinLnBrk="0" hangingPunct="1">
              <a:spcBef>
                <a:spcPts val="0"/>
              </a:spcBef>
              <a:spcAft>
                <a:spcPts val="0"/>
              </a:spcAft>
            </a:pP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8. </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運用</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8.1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運用の計画</a:t>
            </a: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管理</a:t>
            </a:r>
            <a:b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6.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計画」で計画した活動や、要求事項を満たすための活動の実施状況を管理するための一覧表を作成します。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ドキュメント　</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年間計画表</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8.2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情報セキュリティリスクアセスメント</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6.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計画」で定めたリスクアセスメントのプロセスを実施し、結果を文書化します。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ドキュメント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リスクアセスメント結果報告書</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8.3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情報セキュリティリスク対応</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6.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計画」で定めたリスク対応計画を実施し、結果を文書化します。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ドキュメント　</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リスク対応計画</a:t>
            </a:r>
            <a:endParaRPr lang="ja-JP" altLang="ja-JP" sz="1800" b="0" i="0" u="none" strike="noStrike" dirty="0">
              <a:effectLst/>
              <a:latin typeface="Arial" panose="020B0604020202020204" pitchFamily="34" charset="0"/>
            </a:endParaRPr>
          </a:p>
          <a:p>
            <a:endParaRPr kumimoji="1" lang="en-US" altLang="ja-JP" dirty="0"/>
          </a:p>
        </p:txBody>
      </p:sp>
      <p:sp>
        <p:nvSpPr>
          <p:cNvPr id="4" name="スライド番号プレースホルダー 3">
            <a:extLst>
              <a:ext uri="{FF2B5EF4-FFF2-40B4-BE49-F238E27FC236}">
                <a16:creationId xmlns:a16="http://schemas.microsoft.com/office/drawing/2014/main" id="{722FB6C8-F109-1FB3-B3CC-5740F4E4EFE1}"/>
              </a:ext>
            </a:extLst>
          </p:cNvPr>
          <p:cNvSpPr>
            <a:spLocks noGrp="1"/>
          </p:cNvSpPr>
          <p:nvPr>
            <p:ph type="sldNum" sz="quarter" idx="5"/>
          </p:nvPr>
        </p:nvSpPr>
        <p:spPr/>
        <p:txBody>
          <a:bodyPr/>
          <a:lstStyle/>
          <a:p>
            <a:fld id="{7D95702B-A176-47F2-94B3-59C819DD5A0E}" type="slidenum">
              <a:rPr kumimoji="1" lang="ja-JP" altLang="en-US" smtClean="0"/>
              <a:t>284</a:t>
            </a:fld>
            <a:endParaRPr kumimoji="1" lang="ja-JP" altLang="en-US"/>
          </a:p>
        </p:txBody>
      </p:sp>
    </p:spTree>
    <p:extLst>
      <p:ext uri="{BB962C8B-B14F-4D97-AF65-F5344CB8AC3E}">
        <p14:creationId xmlns:p14="http://schemas.microsoft.com/office/powerpoint/2010/main" val="78527518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753F3-C553-C401-B265-A4815738ED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7703DF-7F78-BD32-F284-C08E8568BDB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04A7E53-54B2-F305-51BA-EA96FDE781CD}"/>
              </a:ext>
            </a:extLst>
          </p:cNvPr>
          <p:cNvSpPr>
            <a:spLocks noGrp="1"/>
          </p:cNvSpPr>
          <p:nvPr>
            <p:ph type="body" idx="1"/>
          </p:nvPr>
        </p:nvSpPr>
        <p:spPr/>
        <p:txBody>
          <a:bodyPr/>
          <a:lstStyle/>
          <a:p>
            <a:r>
              <a:rPr kumimoji="1" lang="ja-JP" altLang="en-US" dirty="0"/>
              <a:t>目標：</a:t>
            </a:r>
            <a:r>
              <a:rPr kumimoji="1" lang="en-US" altLang="ja-JP" dirty="0"/>
              <a:t>14:34</a:t>
            </a:r>
          </a:p>
          <a:p>
            <a:r>
              <a:rPr kumimoji="1" lang="ja-JP" altLang="en-US" dirty="0"/>
              <a:t>累計：</a:t>
            </a:r>
            <a:r>
              <a:rPr kumimoji="1" lang="en-US" altLang="ja-JP" dirty="0"/>
              <a:t>1:34</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a:t>
            </a:r>
            <a:r>
              <a:rPr lang="en-US" altLang="ja-JP" sz="1200" dirty="0"/>
              <a:t>6. </a:t>
            </a:r>
            <a:r>
              <a:rPr lang="ja-JP" altLang="en-US" sz="1200" dirty="0"/>
              <a:t>計画で決定した活動」および「要求事項を満たすための活動」を実施するにあたり必要なプロセスを計画し、</a:t>
            </a:r>
            <a:r>
              <a:rPr lang="en-US" altLang="ja-JP" sz="1200" dirty="0">
                <a:latin typeface="+mn-ea"/>
              </a:rPr>
              <a:t>ISMS</a:t>
            </a:r>
            <a:r>
              <a:rPr lang="ja-JP" altLang="en-US" sz="1200" dirty="0">
                <a:latin typeface="+mn-ea"/>
              </a:rPr>
              <a:t>年間計画表を作成します。　</a:t>
            </a:r>
            <a:r>
              <a:rPr lang="en-US" altLang="ja-JP" sz="1200" dirty="0">
                <a:latin typeface="+mn-ea"/>
              </a:rPr>
              <a:t>ISMS</a:t>
            </a:r>
            <a:r>
              <a:rPr lang="ja-JP" altLang="en-US" sz="1200" dirty="0">
                <a:latin typeface="+mn-ea"/>
              </a:rPr>
              <a:t>年間計画表は、「</a:t>
            </a:r>
            <a:r>
              <a:rPr lang="en-US" altLang="ja-JP" sz="1200" dirty="0">
                <a:latin typeface="+mn-ea"/>
              </a:rPr>
              <a:t>6.</a:t>
            </a:r>
            <a:r>
              <a:rPr lang="ja-JP" altLang="en-US" sz="1200" dirty="0">
                <a:latin typeface="+mn-ea"/>
              </a:rPr>
              <a:t> 計画で決定した活動」および「要求事項を満たすための活動」の実施状況を管理するための計画表のことです。</a:t>
            </a:r>
            <a:endParaRPr lang="en-US" altLang="ja-JP" sz="1200" dirty="0">
              <a:latin typeface="+mn-ea"/>
            </a:endParaRPr>
          </a:p>
          <a:p>
            <a:endParaRPr kumimoji="1" lang="en-US" altLang="ja-JP" dirty="0"/>
          </a:p>
          <a:p>
            <a:pPr marL="171450" indent="-171450">
              <a:buFont typeface="Wingdings" panose="05000000000000000000" pitchFamily="2" charset="2"/>
              <a:buChar char="ü"/>
            </a:pPr>
            <a:r>
              <a:rPr lang="en-US" altLang="ja-JP" sz="1200" b="1" dirty="0">
                <a:latin typeface="+mn-ea"/>
              </a:rPr>
              <a:t>No</a:t>
            </a:r>
            <a:r>
              <a:rPr lang="ja-JP" altLang="en-US" sz="1200" dirty="0">
                <a:latin typeface="+mn-ea"/>
              </a:rPr>
              <a:t>：</a:t>
            </a:r>
            <a:r>
              <a:rPr lang="en-US" altLang="ja-JP" sz="1200" dirty="0">
                <a:latin typeface="+mn-ea"/>
              </a:rPr>
              <a:t>ISO/IEC 27001</a:t>
            </a:r>
            <a:r>
              <a:rPr lang="ja-JP" altLang="en-US" sz="1200" dirty="0">
                <a:latin typeface="+mn-ea"/>
              </a:rPr>
              <a:t>の要求事項の項番を記載します。</a:t>
            </a:r>
            <a:endParaRPr lang="en-US" altLang="ja-JP" sz="1200" dirty="0">
              <a:latin typeface="+mn-ea"/>
            </a:endParaRPr>
          </a:p>
          <a:p>
            <a:pPr marL="171450" indent="-171450">
              <a:buFont typeface="Arial" panose="020B0604020202020204" pitchFamily="34" charset="0"/>
              <a:buChar char="•"/>
            </a:pPr>
            <a:endParaRPr lang="en-US" altLang="ja-JP" sz="1200" dirty="0">
              <a:latin typeface="+mn-ea"/>
            </a:endParaRPr>
          </a:p>
          <a:p>
            <a:pPr marL="171450" indent="-171450">
              <a:buFont typeface="Wingdings" panose="05000000000000000000" pitchFamily="2" charset="2"/>
              <a:buChar char="ü"/>
            </a:pPr>
            <a:r>
              <a:rPr lang="ja-JP" altLang="en-US" sz="1200" b="1" dirty="0">
                <a:latin typeface="+mn-ea"/>
              </a:rPr>
              <a:t>実施事項</a:t>
            </a:r>
            <a:r>
              <a:rPr lang="ja-JP" altLang="en-US" sz="1200" dirty="0">
                <a:latin typeface="+mn-ea"/>
              </a:rPr>
              <a:t>：行う活動の内容を記載します。</a:t>
            </a:r>
            <a:endParaRPr lang="en-US" altLang="ja-JP" sz="1200" dirty="0">
              <a:latin typeface="+mn-ea"/>
            </a:endParaRPr>
          </a:p>
          <a:p>
            <a:pPr marL="171450" indent="-171450">
              <a:buFont typeface="Arial" panose="020B0604020202020204" pitchFamily="34" charset="0"/>
              <a:buChar char="•"/>
            </a:pPr>
            <a:endParaRPr lang="en-US" altLang="ja-JP" sz="1200" dirty="0">
              <a:latin typeface="+mn-ea"/>
            </a:endParaRPr>
          </a:p>
          <a:p>
            <a:pPr marL="171450" indent="-171450">
              <a:buFont typeface="Wingdings" panose="05000000000000000000" pitchFamily="2" charset="2"/>
              <a:buChar char="ü"/>
            </a:pPr>
            <a:r>
              <a:rPr lang="ja-JP" altLang="en-US" sz="1200" b="1" dirty="0">
                <a:latin typeface="+mn-ea"/>
              </a:rPr>
              <a:t>文書名</a:t>
            </a:r>
            <a:r>
              <a:rPr lang="ja-JP" altLang="en-US" sz="1200" dirty="0">
                <a:latin typeface="+mn-ea"/>
              </a:rPr>
              <a:t>：実施事項で記載した活動を行う際に利用したり、作成したりする文書名を記載</a:t>
            </a:r>
            <a:br>
              <a:rPr lang="en-US" altLang="ja-JP" sz="1200" dirty="0">
                <a:latin typeface="+mn-ea"/>
              </a:rPr>
            </a:br>
            <a:r>
              <a:rPr lang="ja-JP" altLang="en-US" sz="1200" dirty="0">
                <a:latin typeface="+mn-ea"/>
              </a:rPr>
              <a:t>　　　　します。</a:t>
            </a:r>
            <a:endParaRPr lang="en-US" altLang="ja-JP" sz="1200" dirty="0">
              <a:latin typeface="+mn-ea"/>
            </a:endParaRPr>
          </a:p>
          <a:p>
            <a:pPr marL="171450" indent="-171450">
              <a:buFont typeface="Arial" panose="020B0604020202020204" pitchFamily="34" charset="0"/>
              <a:buChar char="•"/>
            </a:pPr>
            <a:endParaRPr lang="en-US" altLang="ja-JP" sz="1200" dirty="0">
              <a:latin typeface="+mn-ea"/>
            </a:endParaRPr>
          </a:p>
          <a:p>
            <a:pPr marL="171450" indent="-171450">
              <a:buFont typeface="Wingdings" panose="05000000000000000000" pitchFamily="2" charset="2"/>
              <a:buChar char="ü"/>
            </a:pPr>
            <a:r>
              <a:rPr lang="ja-JP" altLang="en-US" sz="1200" b="1" dirty="0">
                <a:latin typeface="+mn-ea"/>
              </a:rPr>
              <a:t>スケジュール</a:t>
            </a:r>
            <a:r>
              <a:rPr lang="ja-JP" altLang="en-US" sz="1200" dirty="0">
                <a:latin typeface="+mn-ea"/>
              </a:rPr>
              <a:t>：実施事項を行う予定日を記載します。</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7EBF067B-22F5-F1C5-2F79-79D76AB15602}"/>
              </a:ext>
            </a:extLst>
          </p:cNvPr>
          <p:cNvSpPr>
            <a:spLocks noGrp="1"/>
          </p:cNvSpPr>
          <p:nvPr>
            <p:ph type="sldNum" sz="quarter" idx="5"/>
          </p:nvPr>
        </p:nvSpPr>
        <p:spPr/>
        <p:txBody>
          <a:bodyPr/>
          <a:lstStyle/>
          <a:p>
            <a:fld id="{7D95702B-A176-47F2-94B3-59C819DD5A0E}" type="slidenum">
              <a:rPr kumimoji="1" lang="ja-JP" altLang="en-US" smtClean="0"/>
              <a:t>285</a:t>
            </a:fld>
            <a:endParaRPr kumimoji="1" lang="ja-JP" altLang="en-US"/>
          </a:p>
        </p:txBody>
      </p:sp>
    </p:spTree>
    <p:extLst>
      <p:ext uri="{BB962C8B-B14F-4D97-AF65-F5344CB8AC3E}">
        <p14:creationId xmlns:p14="http://schemas.microsoft.com/office/powerpoint/2010/main" val="37240396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D2F2B-A23F-DB9B-AE9F-441FA03960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179A54-3C6A-0CFF-67F7-78630F7B03E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A529DA0-0BFF-A420-AFA9-BC3D8C1D07E9}"/>
              </a:ext>
            </a:extLst>
          </p:cNvPr>
          <p:cNvSpPr>
            <a:spLocks noGrp="1"/>
          </p:cNvSpPr>
          <p:nvPr>
            <p:ph type="body" idx="1"/>
          </p:nvPr>
        </p:nvSpPr>
        <p:spPr/>
        <p:txBody>
          <a:bodyPr/>
          <a:lstStyle/>
          <a:p>
            <a:r>
              <a:rPr kumimoji="1" lang="ja-JP" altLang="en-US"/>
              <a:t>目標：</a:t>
            </a:r>
            <a:r>
              <a:rPr kumimoji="1" lang="en-US" altLang="ja-JP"/>
              <a:t>14:35</a:t>
            </a:r>
          </a:p>
          <a:p>
            <a:r>
              <a:rPr kumimoji="1" lang="ja-JP" altLang="en-US"/>
              <a:t>累計：</a:t>
            </a:r>
            <a:r>
              <a:rPr kumimoji="1" lang="en-US" altLang="ja-JP"/>
              <a:t>1:35</a:t>
            </a:r>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i="0" strike="noStrike" kern="1200" cap="none" spc="0" normalizeH="0" baseline="0" noProof="0">
                <a:ln>
                  <a:noFill/>
                </a:ln>
                <a:solidFill>
                  <a:prstClr val="black"/>
                </a:solidFill>
                <a:effectLst/>
                <a:uLnTx/>
                <a:uFill>
                  <a:solidFill>
                    <a:prstClr val="white"/>
                  </a:solidFill>
                </a:uFill>
                <a:latin typeface="メイリオ"/>
                <a:ea typeface="メイリオ"/>
                <a:cs typeface="+mn-cs"/>
              </a:rPr>
              <a:t>リスク対応した結果を、リスクアセスメント結果報告書に記載します。</a:t>
            </a:r>
            <a:endParaRPr kumimoji="0" lang="en-US" altLang="ja-JP" sz="1200" i="0" strike="noStrike" kern="1200" cap="none" spc="0" normalizeH="0" baseline="0" noProof="0">
              <a:ln>
                <a:noFill/>
              </a:ln>
              <a:solidFill>
                <a:prstClr val="black"/>
              </a:solidFill>
              <a:effectLst/>
              <a:uLnTx/>
              <a:uFill>
                <a:solidFill>
                  <a:prstClr val="white"/>
                </a:solidFill>
              </a:uFill>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r>
              <a:rPr lang="ja-JP" altLang="en-US" sz="1200">
                <a:latin typeface="+mn-ea"/>
              </a:rPr>
              <a:t>　リスクアセスメントは、以下のタイミングで実施します。</a:t>
            </a:r>
            <a:endParaRPr lang="en-US" altLang="ja-JP" sz="1200">
              <a:latin typeface="+mn-ea"/>
            </a:endParaRPr>
          </a:p>
          <a:p>
            <a:pPr marL="171450" indent="-171450">
              <a:buFont typeface="Arial" panose="020B0604020202020204" pitchFamily="34" charset="0"/>
              <a:buChar char="•"/>
            </a:pPr>
            <a:r>
              <a:rPr lang="ja-JP" altLang="en-US" sz="1200">
                <a:latin typeface="+mn-ea"/>
              </a:rPr>
              <a:t>あらかじめ定めた間隔</a:t>
            </a:r>
            <a:endParaRPr lang="en-US" altLang="ja-JP" sz="1200">
              <a:latin typeface="+mn-ea"/>
            </a:endParaRPr>
          </a:p>
          <a:p>
            <a:pPr marL="171450" indent="-171450">
              <a:buFont typeface="Arial" panose="020B0604020202020204" pitchFamily="34" charset="0"/>
              <a:buChar char="•"/>
            </a:pPr>
            <a:r>
              <a:rPr lang="ja-JP" altLang="en-US" sz="1200">
                <a:latin typeface="+mn-ea"/>
              </a:rPr>
              <a:t>重大な変化が提案された場合</a:t>
            </a:r>
            <a:endParaRPr lang="en-US" altLang="ja-JP" sz="1200">
              <a:latin typeface="+mn-ea"/>
            </a:endParaRPr>
          </a:p>
          <a:p>
            <a:pPr marL="171450" indent="-171450">
              <a:buFont typeface="Arial" panose="020B0604020202020204" pitchFamily="34" charset="0"/>
              <a:buChar char="•"/>
            </a:pPr>
            <a:r>
              <a:rPr lang="ja-JP" altLang="en-US" sz="1200">
                <a:latin typeface="+mn-ea"/>
              </a:rPr>
              <a:t>重大な変化が生じた場合</a:t>
            </a:r>
            <a:endParaRPr lang="en-US" altLang="ja-JP" sz="1200">
              <a:latin typeface="+mn-ea"/>
            </a:endParaRPr>
          </a:p>
          <a:p>
            <a:pPr marL="171450" indent="-171450">
              <a:buFont typeface="Arial" panose="020B0604020202020204" pitchFamily="34" charset="0"/>
              <a:buChar char="•"/>
            </a:pPr>
            <a:endParaRPr lang="en-US" altLang="ja-JP" sz="1200">
              <a:latin typeface="+mn-ea"/>
            </a:endParaRPr>
          </a:p>
          <a:p>
            <a:r>
              <a:rPr lang="ja-JP" altLang="en-US" sz="1200"/>
              <a:t>　情報セキュリティリスクアセスメント結果報告書の記載方法は「</a:t>
            </a:r>
            <a:r>
              <a:rPr lang="en-US" altLang="ja-JP" sz="1200"/>
              <a:t>6. </a:t>
            </a:r>
            <a:r>
              <a:rPr lang="ja-JP" altLang="en-US" sz="1200"/>
              <a:t>計画 リスクアセスメント」で説明した通りです。</a:t>
            </a:r>
            <a:endParaRPr lang="ja-JP" altLang="en-US" sz="1200">
              <a:latin typeface="+mn-ea"/>
            </a:endParaRPr>
          </a:p>
          <a:p>
            <a:endParaRPr kumimoji="1" lang="en-US" altLang="ja-JP"/>
          </a:p>
        </p:txBody>
      </p:sp>
      <p:sp>
        <p:nvSpPr>
          <p:cNvPr id="4" name="スライド番号プレースホルダー 3">
            <a:extLst>
              <a:ext uri="{FF2B5EF4-FFF2-40B4-BE49-F238E27FC236}">
                <a16:creationId xmlns:a16="http://schemas.microsoft.com/office/drawing/2014/main" id="{FAA4AE2E-94DD-F731-3189-5D91DFBEB407}"/>
              </a:ext>
            </a:extLst>
          </p:cNvPr>
          <p:cNvSpPr>
            <a:spLocks noGrp="1"/>
          </p:cNvSpPr>
          <p:nvPr>
            <p:ph type="sldNum" sz="quarter" idx="5"/>
          </p:nvPr>
        </p:nvSpPr>
        <p:spPr/>
        <p:txBody>
          <a:bodyPr/>
          <a:lstStyle/>
          <a:p>
            <a:fld id="{7D95702B-A176-47F2-94B3-59C819DD5A0E}" type="slidenum">
              <a:rPr kumimoji="1" lang="ja-JP" altLang="en-US" smtClean="0"/>
              <a:t>286</a:t>
            </a:fld>
            <a:endParaRPr kumimoji="1" lang="ja-JP" altLang="en-US"/>
          </a:p>
        </p:txBody>
      </p:sp>
    </p:spTree>
    <p:extLst>
      <p:ext uri="{BB962C8B-B14F-4D97-AF65-F5344CB8AC3E}">
        <p14:creationId xmlns:p14="http://schemas.microsoft.com/office/powerpoint/2010/main" val="2847532299"/>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FBD47-6CEC-E0C4-E75A-842A94555D7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5307B4-587E-1A28-6A3A-1895504C877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C3FA315-BF2B-A6A0-36D7-7C93946C75DF}"/>
              </a:ext>
            </a:extLst>
          </p:cNvPr>
          <p:cNvSpPr>
            <a:spLocks noGrp="1"/>
          </p:cNvSpPr>
          <p:nvPr>
            <p:ph type="body" idx="1"/>
          </p:nvPr>
        </p:nvSpPr>
        <p:spPr/>
        <p:txBody>
          <a:bodyPr/>
          <a:lstStyle/>
          <a:p>
            <a:r>
              <a:rPr kumimoji="1" lang="ja-JP" altLang="en-US"/>
              <a:t>目標：</a:t>
            </a:r>
            <a:r>
              <a:rPr kumimoji="1" lang="en-US" altLang="ja-JP"/>
              <a:t>14:36</a:t>
            </a:r>
          </a:p>
          <a:p>
            <a:r>
              <a:rPr kumimoji="1" lang="ja-JP" altLang="en-US"/>
              <a:t>累計：</a:t>
            </a:r>
            <a:r>
              <a:rPr kumimoji="1" lang="en-US" altLang="ja-JP"/>
              <a:t>1:36</a:t>
            </a:r>
          </a:p>
          <a:p>
            <a:endParaRPr kumimoji="1" lang="en-US" altLang="ja-JP"/>
          </a:p>
          <a:p>
            <a:r>
              <a:rPr lang="ja-JP" altLang="en-US" sz="1200"/>
              <a:t>「</a:t>
            </a:r>
            <a:r>
              <a:rPr lang="en-US" altLang="ja-JP" sz="1200"/>
              <a:t>6. </a:t>
            </a:r>
            <a:r>
              <a:rPr lang="ja-JP" altLang="en-US" sz="1200"/>
              <a:t>計画」で作成した情報セキュリティリスク対応計画を実施し、その結果を「情報セキュリティリスク対応計画」に記録し、保持します。</a:t>
            </a:r>
            <a:endParaRPr lang="en-US" altLang="ja-JP" sz="1200"/>
          </a:p>
          <a:p>
            <a:r>
              <a:rPr lang="ja-JP" altLang="en-US" sz="1200">
                <a:latin typeface="+mn-ea"/>
              </a:rPr>
              <a:t>　</a:t>
            </a:r>
            <a:endParaRPr lang="en-US" altLang="ja-JP" sz="1200">
              <a:latin typeface="+mn-ea"/>
            </a:endParaRPr>
          </a:p>
          <a:p>
            <a:r>
              <a:rPr lang="ja-JP" altLang="en-US" sz="1200" b="1">
                <a:latin typeface="+mn-ea"/>
              </a:rPr>
              <a:t>情報セキュリティリスク対応計画の記載方法</a:t>
            </a:r>
            <a:br>
              <a:rPr lang="en-US" altLang="ja-JP" sz="1200" b="1">
                <a:latin typeface="+mn-ea"/>
              </a:rPr>
            </a:br>
            <a:r>
              <a:rPr lang="ja-JP" altLang="en-US" sz="1200">
                <a:latin typeface="+mn-ea"/>
              </a:rPr>
              <a:t>　情報セキュリティリスク対応計画の「実績」、「ステータス」の箇所に記載します。</a:t>
            </a:r>
            <a:endParaRPr lang="en-US" altLang="ja-JP" sz="1200">
              <a:latin typeface="+mn-ea"/>
            </a:endParaRPr>
          </a:p>
          <a:p>
            <a:endParaRPr lang="en-US" altLang="ja-JP" sz="1200">
              <a:latin typeface="+mn-ea"/>
            </a:endParaRPr>
          </a:p>
          <a:p>
            <a:pPr marL="171450" indent="-171450">
              <a:buFont typeface="Wingdings" panose="05000000000000000000" pitchFamily="2" charset="2"/>
              <a:buChar char="ü"/>
            </a:pPr>
            <a:r>
              <a:rPr lang="ja-JP" altLang="en-US" sz="1200" b="1">
                <a:latin typeface="+mn-ea"/>
              </a:rPr>
              <a:t>実績の開始の箇所</a:t>
            </a:r>
            <a:r>
              <a:rPr lang="ja-JP" altLang="en-US" sz="1200">
                <a:latin typeface="+mn-ea"/>
              </a:rPr>
              <a:t>：実際にタスクを開始した日付を記載します。</a:t>
            </a:r>
            <a:endParaRPr lang="en-US" altLang="ja-JP" sz="1200">
              <a:latin typeface="+mn-ea"/>
            </a:endParaRPr>
          </a:p>
          <a:p>
            <a:endParaRPr lang="en-US" altLang="ja-JP" sz="1200">
              <a:latin typeface="+mn-ea"/>
            </a:endParaRPr>
          </a:p>
          <a:p>
            <a:pPr marL="171450" indent="-171450">
              <a:buFont typeface="Wingdings" panose="05000000000000000000" pitchFamily="2" charset="2"/>
              <a:buChar char="ü"/>
            </a:pPr>
            <a:r>
              <a:rPr lang="ja-JP" altLang="en-US" sz="1200" b="1">
                <a:latin typeface="+mn-ea"/>
              </a:rPr>
              <a:t>実績の終了の箇所</a:t>
            </a:r>
            <a:r>
              <a:rPr lang="ja-JP" altLang="en-US" sz="1200">
                <a:latin typeface="+mn-ea"/>
              </a:rPr>
              <a:t>：実際にタスクが完了した日付を記載します。</a:t>
            </a:r>
            <a:endParaRPr lang="en-US" altLang="ja-JP" sz="1200">
              <a:latin typeface="+mn-ea"/>
            </a:endParaRPr>
          </a:p>
          <a:p>
            <a:endParaRPr lang="en-US" altLang="ja-JP" sz="1200">
              <a:latin typeface="+mn-ea"/>
            </a:endParaRPr>
          </a:p>
          <a:p>
            <a:pPr marL="171450" indent="-171450">
              <a:buFont typeface="Wingdings" panose="05000000000000000000" pitchFamily="2" charset="2"/>
              <a:buChar char="ü"/>
            </a:pPr>
            <a:r>
              <a:rPr lang="ja-JP" altLang="en-US" sz="1200" b="1">
                <a:latin typeface="+mn-ea"/>
              </a:rPr>
              <a:t>ステータスの箇所</a:t>
            </a:r>
            <a:r>
              <a:rPr lang="ja-JP" altLang="en-US" sz="1200">
                <a:latin typeface="+mn-ea"/>
              </a:rPr>
              <a:t>：タスクの進捗状況を記載します。</a:t>
            </a:r>
            <a:br>
              <a:rPr lang="en-US" altLang="ja-JP" sz="1200">
                <a:latin typeface="+mn-ea"/>
              </a:rPr>
            </a:br>
            <a:r>
              <a:rPr lang="ja-JP" altLang="en-US" sz="1200">
                <a:latin typeface="+mn-ea"/>
              </a:rPr>
              <a:t>（タスクが完了した場合は「終了」、タスクを実行中の場合は「着手」）</a:t>
            </a:r>
            <a:endParaRPr lang="en-US" altLang="ja-JP" sz="1200">
              <a:latin typeface="+mn-ea"/>
            </a:endParaRPr>
          </a:p>
          <a:p>
            <a:endParaRPr kumimoji="1" lang="en-US" altLang="ja-JP"/>
          </a:p>
        </p:txBody>
      </p:sp>
      <p:sp>
        <p:nvSpPr>
          <p:cNvPr id="4" name="スライド番号プレースホルダー 3">
            <a:extLst>
              <a:ext uri="{FF2B5EF4-FFF2-40B4-BE49-F238E27FC236}">
                <a16:creationId xmlns:a16="http://schemas.microsoft.com/office/drawing/2014/main" id="{8B189FAD-E29F-171C-5634-D7C004275D83}"/>
              </a:ext>
            </a:extLst>
          </p:cNvPr>
          <p:cNvSpPr>
            <a:spLocks noGrp="1"/>
          </p:cNvSpPr>
          <p:nvPr>
            <p:ph type="sldNum" sz="quarter" idx="5"/>
          </p:nvPr>
        </p:nvSpPr>
        <p:spPr/>
        <p:txBody>
          <a:bodyPr/>
          <a:lstStyle/>
          <a:p>
            <a:fld id="{7D95702B-A176-47F2-94B3-59C819DD5A0E}" type="slidenum">
              <a:rPr kumimoji="1" lang="ja-JP" altLang="en-US" smtClean="0"/>
              <a:t>287</a:t>
            </a:fld>
            <a:endParaRPr kumimoji="1" lang="ja-JP" altLang="en-US"/>
          </a:p>
        </p:txBody>
      </p:sp>
    </p:spTree>
    <p:extLst>
      <p:ext uri="{BB962C8B-B14F-4D97-AF65-F5344CB8AC3E}">
        <p14:creationId xmlns:p14="http://schemas.microsoft.com/office/powerpoint/2010/main" val="1091699944"/>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63417-4055-AF47-EFE1-41194DCDB5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9ABD07-B40F-D026-7702-CA4E65BBAC6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76EBFF3-23AF-3FF2-9D0D-C11C2228FD56}"/>
              </a:ext>
            </a:extLst>
          </p:cNvPr>
          <p:cNvSpPr>
            <a:spLocks noGrp="1"/>
          </p:cNvSpPr>
          <p:nvPr>
            <p:ph type="body" idx="1"/>
          </p:nvPr>
        </p:nvSpPr>
        <p:spPr/>
        <p:txBody>
          <a:bodyPr/>
          <a:lstStyle/>
          <a:p>
            <a:r>
              <a:rPr kumimoji="1" lang="ja-JP" altLang="en-US" dirty="0"/>
              <a:t>目標：</a:t>
            </a:r>
            <a:r>
              <a:rPr kumimoji="1" lang="en-US" altLang="ja-JP" dirty="0"/>
              <a:t>14:38</a:t>
            </a:r>
          </a:p>
          <a:p>
            <a:r>
              <a:rPr kumimoji="1" lang="ja-JP" altLang="en-US" dirty="0"/>
              <a:t>累計：</a:t>
            </a:r>
            <a:r>
              <a:rPr kumimoji="1" lang="en-US" altLang="ja-JP" dirty="0"/>
              <a:t>1:38</a:t>
            </a:r>
          </a:p>
          <a:p>
            <a:endParaRPr kumimoji="1" lang="en-US" altLang="ja-JP" dirty="0"/>
          </a:p>
          <a:p>
            <a:endParaRPr kumimoji="1" lang="en-US" altLang="ja-JP" dirty="0"/>
          </a:p>
          <a:p>
            <a:r>
              <a:rPr kumimoji="1" lang="ja-JP" altLang="en-US" sz="1200" dirty="0">
                <a:solidFill>
                  <a:schemeClr val="tx1"/>
                </a:solidFill>
              </a:rPr>
              <a:t>「</a:t>
            </a:r>
            <a:r>
              <a:rPr kumimoji="1" lang="en-US" altLang="ja-JP" sz="1200" dirty="0">
                <a:solidFill>
                  <a:schemeClr val="tx1"/>
                </a:solidFill>
              </a:rPr>
              <a:t>9. </a:t>
            </a:r>
            <a:r>
              <a:rPr kumimoji="1" lang="ja-JP" altLang="en-US" sz="1200" dirty="0">
                <a:solidFill>
                  <a:schemeClr val="tx1"/>
                </a:solidFill>
              </a:rPr>
              <a:t>パフォーマンス評価」は、</a:t>
            </a:r>
            <a:r>
              <a:rPr kumimoji="1" lang="en-US" altLang="ja-JP" sz="1200" dirty="0">
                <a:solidFill>
                  <a:schemeClr val="tx1"/>
                </a:solidFill>
              </a:rPr>
              <a:t>PDCA</a:t>
            </a:r>
            <a:r>
              <a:rPr kumimoji="1" lang="ja-JP" altLang="en-US" sz="1200" dirty="0">
                <a:solidFill>
                  <a:schemeClr val="tx1"/>
                </a:solidFill>
              </a:rPr>
              <a:t>サイクルの「</a:t>
            </a:r>
            <a:r>
              <a:rPr kumimoji="1" lang="en-US" altLang="ja-JP" sz="1200" dirty="0">
                <a:solidFill>
                  <a:schemeClr val="tx1"/>
                </a:solidFill>
              </a:rPr>
              <a:t>Check</a:t>
            </a:r>
            <a:r>
              <a:rPr kumimoji="1" lang="ja-JP" altLang="en-US" sz="1200" dirty="0">
                <a:solidFill>
                  <a:schemeClr val="tx1"/>
                </a:solidFill>
              </a:rPr>
              <a:t>（評価）」に位置しており、定めた情報セキュリティ目標を達成するための取組（構築した</a:t>
            </a:r>
            <a:r>
              <a:rPr kumimoji="1" lang="en-US" altLang="ja-JP" sz="1200" dirty="0">
                <a:solidFill>
                  <a:schemeClr val="tx1"/>
                </a:solidFill>
              </a:rPr>
              <a:t>ISMS</a:t>
            </a:r>
            <a:r>
              <a:rPr kumimoji="1" lang="ja-JP" altLang="en-US" sz="1200" dirty="0">
                <a:solidFill>
                  <a:schemeClr val="tx1"/>
                </a:solidFill>
              </a:rPr>
              <a:t>）が有効であるかどうかを評価します。</a:t>
            </a:r>
            <a:endParaRPr kumimoji="1" lang="en-US" altLang="ja-JP" sz="1200" dirty="0">
              <a:solidFill>
                <a:schemeClr val="tx1"/>
              </a:solidFill>
            </a:endParaRPr>
          </a:p>
          <a:p>
            <a:endParaRPr kumimoji="1" lang="en-US" altLang="ja-JP" sz="1200" dirty="0">
              <a:solidFill>
                <a:schemeClr val="tx1"/>
              </a:solidFill>
            </a:endParaRPr>
          </a:p>
          <a:p>
            <a:pPr marL="0" marR="0" indent="0" algn="l" rtl="0" eaLnBrk="1" fontAlgn="auto" latinLnBrk="0" hangingPunct="1">
              <a:spcBef>
                <a:spcPts val="0"/>
              </a:spcBef>
              <a:spcAft>
                <a:spcPts val="0"/>
              </a:spcAft>
            </a:pP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パフォーマンス評価</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9.1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監視、測定、分析</a:t>
            </a: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評価</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情報セキュリティのパフォーマンスと、</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の有効性を評価します。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ドキュメント　</a:t>
            </a: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有効性評価表</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9.2 </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内部監査</a:t>
            </a:r>
            <a:b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の適合性、有効性について、あらかじめ定めた間隔で監査を実施します。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ドキュメント</a:t>
            </a:r>
            <a:endPar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173736" marR="0" indent="-173736" algn="l" rtl="0" eaLnBrk="1" fontAlgn="auto" latinLnBrk="0" hangingPunct="1">
              <a:spcBef>
                <a:spcPts val="100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　</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内部監査チェックリスト</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　</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内部監査計画書</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　</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内部監査結果報告書</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9.3 </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マネジメントレビュー</a:t>
            </a:r>
            <a:b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トップマネジメントが、</a:t>
            </a: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の有効性を評価します。</a:t>
            </a:r>
            <a:endParaRPr lang="ja-JP" altLang="ja-JP" sz="1800" b="0" i="0" u="none" strike="noStrike" dirty="0">
              <a:effectLst/>
              <a:latin typeface="Arial" panose="020B0604020202020204" pitchFamily="34" charset="0"/>
            </a:endParaRPr>
          </a:p>
          <a:p>
            <a:pPr marL="173736" marR="0" indent="-173736" algn="l" rtl="0" eaLnBrk="1" fontAlgn="auto" latinLnBrk="0" hangingPunct="1">
              <a:spcBef>
                <a:spcPts val="1000"/>
              </a:spcBef>
              <a:spcAft>
                <a:spcPts val="0"/>
              </a:spcAft>
            </a:pPr>
            <a:r>
              <a:rPr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ドキュメント　</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マネジメントレビュー報告書</a:t>
            </a:r>
            <a:endParaRPr lang="ja-JP" altLang="ja-JP" sz="1800" b="0" i="0" u="none" strike="noStrike" dirty="0">
              <a:effectLst/>
              <a:latin typeface="Arial" panose="020B0604020202020204" pitchFamily="34" charset="0"/>
            </a:endParaRPr>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919F6583-8997-9973-02AB-0957A2F02D4A}"/>
              </a:ext>
            </a:extLst>
          </p:cNvPr>
          <p:cNvSpPr>
            <a:spLocks noGrp="1"/>
          </p:cNvSpPr>
          <p:nvPr>
            <p:ph type="sldNum" sz="quarter" idx="5"/>
          </p:nvPr>
        </p:nvSpPr>
        <p:spPr/>
        <p:txBody>
          <a:bodyPr/>
          <a:lstStyle/>
          <a:p>
            <a:fld id="{7D95702B-A176-47F2-94B3-59C819DD5A0E}" type="slidenum">
              <a:rPr kumimoji="1" lang="ja-JP" altLang="en-US" smtClean="0"/>
              <a:t>288</a:t>
            </a:fld>
            <a:endParaRPr kumimoji="1" lang="ja-JP" altLang="en-US"/>
          </a:p>
        </p:txBody>
      </p:sp>
    </p:spTree>
    <p:extLst>
      <p:ext uri="{BB962C8B-B14F-4D97-AF65-F5344CB8AC3E}">
        <p14:creationId xmlns:p14="http://schemas.microsoft.com/office/powerpoint/2010/main" val="1779671234"/>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CDB05-BED3-1490-43EA-E3AF586FD8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B1CAD9-2C17-FB87-9D4E-99D6C95873D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60906CD-89D2-3312-5886-3D88FBC3D3A1}"/>
              </a:ext>
            </a:extLst>
          </p:cNvPr>
          <p:cNvSpPr>
            <a:spLocks noGrp="1"/>
          </p:cNvSpPr>
          <p:nvPr>
            <p:ph type="body" idx="1"/>
          </p:nvPr>
        </p:nvSpPr>
        <p:spPr/>
        <p:txBody>
          <a:bodyPr/>
          <a:lstStyle/>
          <a:p>
            <a:r>
              <a:rPr kumimoji="1" lang="ja-JP" altLang="en-US" dirty="0"/>
              <a:t>目標：</a:t>
            </a:r>
            <a:r>
              <a:rPr kumimoji="1" lang="en-US" altLang="ja-JP" dirty="0"/>
              <a:t>14:40</a:t>
            </a:r>
          </a:p>
          <a:p>
            <a:r>
              <a:rPr kumimoji="1" lang="ja-JP" altLang="en-US" dirty="0"/>
              <a:t>累計：</a:t>
            </a:r>
            <a:r>
              <a:rPr kumimoji="1" lang="en-US" altLang="ja-JP" dirty="0"/>
              <a:t>1:40</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ISMS</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の効果について判断するために、有効性評価を実施します。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ISMS</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に沿って実施している活動が、情報セキュリティ目標の達成に繋がっているのか、有効に作用しているのかを評価し、課題があるのであれば改善することになります。　</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前項で説明した通り、</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PDCA</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サイクルによる継続したスパイラルアップによって、改善し続けることが重要です。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計画時に定めた評価指標および評価方法により、</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ISMS</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が有効だったか、そうではなかったかを判断します。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この有効性の評価は、マネジメントレビューの際にトップマネジメントが実施するのが効果的です。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DEB919FD-8BC2-47B3-E8ED-3BFDCCBFF096}"/>
              </a:ext>
            </a:extLst>
          </p:cNvPr>
          <p:cNvSpPr>
            <a:spLocks noGrp="1"/>
          </p:cNvSpPr>
          <p:nvPr>
            <p:ph type="sldNum" sz="quarter" idx="5"/>
          </p:nvPr>
        </p:nvSpPr>
        <p:spPr/>
        <p:txBody>
          <a:bodyPr/>
          <a:lstStyle/>
          <a:p>
            <a:fld id="{7D95702B-A176-47F2-94B3-59C819DD5A0E}" type="slidenum">
              <a:rPr kumimoji="1" lang="ja-JP" altLang="en-US" smtClean="0"/>
              <a:t>289</a:t>
            </a:fld>
            <a:endParaRPr kumimoji="1" lang="ja-JP" altLang="en-US"/>
          </a:p>
        </p:txBody>
      </p:sp>
    </p:spTree>
    <p:extLst>
      <p:ext uri="{BB962C8B-B14F-4D97-AF65-F5344CB8AC3E}">
        <p14:creationId xmlns:p14="http://schemas.microsoft.com/office/powerpoint/2010/main" val="2439808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14:29</a:t>
            </a:r>
          </a:p>
          <a:p>
            <a:r>
              <a:rPr kumimoji="1" lang="ja-JP" altLang="en-US"/>
              <a:t>累積時間：</a:t>
            </a:r>
            <a:r>
              <a:rPr kumimoji="1" lang="en-US" altLang="ja-JP"/>
              <a:t>01:29</a:t>
            </a:r>
          </a:p>
          <a:p>
            <a:endParaRPr kumimoji="1" lang="en-US" altLang="ja-JP"/>
          </a:p>
          <a:p>
            <a:r>
              <a:rPr kumimoji="1" lang="ja-JP" altLang="en-US"/>
              <a:t>今回テキストで紹介している事例は、徳島県の半田病院さんの事例。</a:t>
            </a:r>
            <a:endParaRPr kumimoji="1" lang="en-US" altLang="ja-JP"/>
          </a:p>
          <a:p>
            <a:r>
              <a:rPr kumimoji="1" lang="ja-JP" altLang="en-US"/>
              <a:t>今お名前を出したのは、調査報告書が公開されているため。</a:t>
            </a:r>
            <a:endParaRPr kumimoji="1" lang="en-US" altLang="ja-JP"/>
          </a:p>
          <a:p>
            <a:endParaRPr kumimoji="1" lang="en-US" altLang="ja-JP"/>
          </a:p>
          <a:p>
            <a:r>
              <a:rPr kumimoji="1" lang="ja-JP" altLang="en-US"/>
              <a:t>同様の事例では、大阪急性期総合医療センターさんのランサムウェア被害がある。</a:t>
            </a:r>
            <a:endParaRPr kumimoji="1" lang="en-US" altLang="ja-JP"/>
          </a:p>
          <a:p>
            <a:r>
              <a:rPr kumimoji="1" lang="ja-JP" altLang="en-US"/>
              <a:t>こちらも調査報告書が公開されている。</a:t>
            </a:r>
            <a:endParaRPr kumimoji="1" lang="en-US" altLang="ja-JP"/>
          </a:p>
          <a:p>
            <a:endParaRPr kumimoji="1" lang="en-US" altLang="ja-JP"/>
          </a:p>
          <a:p>
            <a:r>
              <a:rPr kumimoji="1" lang="ja-JP" altLang="en-US"/>
              <a:t>脆弱な</a:t>
            </a:r>
            <a:r>
              <a:rPr kumimoji="1" lang="en-US" altLang="ja-JP"/>
              <a:t>VPN</a:t>
            </a:r>
            <a:r>
              <a:rPr kumimoji="1" lang="ja-JP" altLang="en-US"/>
              <a:t>ホストのリストは、裏の世界で公開され、出回ります。</a:t>
            </a:r>
            <a:endParaRPr kumimoji="1" lang="en-US" altLang="ja-JP"/>
          </a:p>
          <a:p>
            <a:endParaRPr kumimoji="1" lang="en-US" altLang="ja-JP"/>
          </a:p>
          <a:p>
            <a:r>
              <a:rPr kumimoji="1" lang="ja-JP" altLang="en-US"/>
              <a:t>インターネットに接続していないから大丈夫。とか言っているベンダーがいるなら要注意です。</a:t>
            </a:r>
            <a:endParaRPr kumimoji="1" lang="en-US" altLang="ja-JP"/>
          </a:p>
          <a:p>
            <a:r>
              <a:rPr kumimoji="1" lang="en-US" altLang="ja-JP"/>
              <a:t>PC</a:t>
            </a:r>
            <a:r>
              <a:rPr kumimoji="1" lang="ja-JP" altLang="en-US"/>
              <a:t>を仕事で使用している以上、外との何らかの接点はあるはず。</a:t>
            </a:r>
            <a:endParaRPr kumimoji="1" lang="en-US" altLang="ja-JP"/>
          </a:p>
          <a:p>
            <a:r>
              <a:rPr kumimoji="1" lang="ja-JP" altLang="en-US"/>
              <a:t>インプットがあり、処理をしてアウトプットする。これを実現させるためには</a:t>
            </a:r>
            <a:r>
              <a:rPr kumimoji="1" lang="en-US" altLang="ja-JP"/>
              <a:t>PC</a:t>
            </a:r>
            <a:r>
              <a:rPr kumimoji="1" lang="ja-JP" altLang="en-US"/>
              <a:t>の外側の世界との接点が必要。</a:t>
            </a:r>
            <a:endParaRPr kumimoji="1" lang="en-US" altLang="ja-JP"/>
          </a:p>
          <a:p>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29</a:t>
            </a:fld>
            <a:endParaRPr kumimoji="1" lang="ja-JP" altLang="en-US"/>
          </a:p>
        </p:txBody>
      </p:sp>
    </p:spTree>
    <p:extLst>
      <p:ext uri="{BB962C8B-B14F-4D97-AF65-F5344CB8AC3E}">
        <p14:creationId xmlns:p14="http://schemas.microsoft.com/office/powerpoint/2010/main" val="1215200164"/>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FE7B-B4E9-C1DD-1421-B785F7BB67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ACED9D-28A8-1701-745F-2BCBCCEF2B5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BE49F64-7503-3FC6-C2BC-BFD5770C1B4E}"/>
              </a:ext>
            </a:extLst>
          </p:cNvPr>
          <p:cNvSpPr>
            <a:spLocks noGrp="1"/>
          </p:cNvSpPr>
          <p:nvPr>
            <p:ph type="body" idx="1"/>
          </p:nvPr>
        </p:nvSpPr>
        <p:spPr/>
        <p:txBody>
          <a:bodyPr/>
          <a:lstStyle/>
          <a:p>
            <a:r>
              <a:rPr kumimoji="1" lang="ja-JP" altLang="en-US"/>
              <a:t>目標：</a:t>
            </a:r>
            <a:r>
              <a:rPr kumimoji="1" lang="en-US" altLang="ja-JP"/>
              <a:t>14:42</a:t>
            </a:r>
          </a:p>
          <a:p>
            <a:r>
              <a:rPr kumimoji="1" lang="ja-JP" altLang="en-US"/>
              <a:t>累計：</a:t>
            </a:r>
            <a:r>
              <a:rPr kumimoji="1" lang="en-US" altLang="ja-JP"/>
              <a:t>1:42</a:t>
            </a:r>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内部監査とは</a:t>
            </a:r>
            <a:r>
              <a:rPr lang="ja-JP" altLang="en-US" sz="1200" b="0">
                <a:solidFill>
                  <a:prstClr val="black"/>
                </a:solidFill>
                <a:latin typeface="メイリオ"/>
                <a:ea typeface="メイリオ"/>
              </a:rPr>
              <a:t>、社内のルールや扱っている文書が</a:t>
            </a:r>
            <a:r>
              <a:rPr lang="en-US" altLang="ja-JP" sz="1200" b="0">
                <a:solidFill>
                  <a:prstClr val="black"/>
                </a:solidFill>
                <a:latin typeface="メイリオ"/>
                <a:ea typeface="メイリオ"/>
              </a:rPr>
              <a:t>ISO/IEC 27001</a:t>
            </a:r>
            <a:r>
              <a:rPr lang="ja-JP" altLang="en-US" sz="1200" b="0">
                <a:solidFill>
                  <a:prstClr val="black"/>
                </a:solidFill>
                <a:latin typeface="メイリオ"/>
                <a:ea typeface="メイリオ"/>
              </a:rPr>
              <a:t>の要求事項を満たしており、従業員などがそのルールを守って仕事をしているかどうかをチェックすることです。　</a:t>
            </a: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内部監査結果報告書をもとに、マネジメントレビューで「自社の</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ISMS</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はこのままでい</a:t>
            </a:r>
            <a:r>
              <a:rPr lang="ja-JP" altLang="en-US" sz="1200" b="0">
                <a:solidFill>
                  <a:prstClr val="black"/>
                </a:solidFill>
                <a:latin typeface="メイリオ"/>
                <a:ea typeface="メイリオ"/>
              </a:rPr>
              <a:t>い</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のか」「自社の</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ISMS</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のどこに欠陥があり、どう修復しなくてはならないのか」を経営層が判断</a:t>
            </a:r>
            <a:r>
              <a:rPr lang="ja-JP" altLang="en-US" sz="1200" b="0">
                <a:solidFill>
                  <a:prstClr val="black"/>
                </a:solidFill>
                <a:latin typeface="メイリオ"/>
                <a:ea typeface="メイリオ"/>
              </a:rPr>
              <a:t>し、随時対策をとります。</a:t>
            </a: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prstClr val="black"/>
                </a:solidFill>
                <a:latin typeface="メイリオ"/>
                <a:ea typeface="メイリオ"/>
              </a:rPr>
              <a:t>内部監査は一般的に図のようなプロセスで進めます。</a:t>
            </a: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メイリオ"/>
                <a:ea typeface="メイリオ"/>
                <a:cs typeface="+mn-cs"/>
              </a:rPr>
              <a:t>内部監査員の選定</a:t>
            </a:r>
            <a:br>
              <a:rPr lang="en-US" altLang="ja-JP" sz="1200">
                <a:solidFill>
                  <a:prstClr val="black"/>
                </a:solidFill>
                <a:latin typeface="メイリオ"/>
                <a:ea typeface="メイリオ"/>
              </a:rPr>
            </a:br>
            <a:r>
              <a:rPr lang="ja-JP" altLang="en-US" sz="1200" b="0">
                <a:solidFill>
                  <a:prstClr val="black"/>
                </a:solidFill>
                <a:latin typeface="メイリオ"/>
                <a:ea typeface="メイリオ"/>
              </a:rPr>
              <a:t>　内部監査とは、組織内部において、専門的知識を持った人が、経営者や役員などの立場にない第三者として、</a:t>
            </a:r>
            <a:r>
              <a:rPr lang="en-US" altLang="ja-JP" sz="1200" b="0">
                <a:solidFill>
                  <a:prstClr val="black"/>
                </a:solidFill>
                <a:latin typeface="メイリオ"/>
                <a:ea typeface="メイリオ"/>
              </a:rPr>
              <a:t>ISMS</a:t>
            </a:r>
            <a:r>
              <a:rPr lang="ja-JP" altLang="en-US" sz="1200" b="0">
                <a:solidFill>
                  <a:prstClr val="black"/>
                </a:solidFill>
                <a:latin typeface="メイリオ"/>
                <a:ea typeface="メイリオ"/>
              </a:rPr>
              <a:t>が適切に構築され、適正に運用されているかどうかを評価することです。</a:t>
            </a: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prstClr val="black"/>
                </a:solidFill>
                <a:latin typeface="メイリオ"/>
                <a:ea typeface="メイリオ"/>
              </a:rPr>
              <a:t>内部監査員には、監査の公正さや客観性の観点から、監査対象となる部門に所属していない者を任命する必要があります。</a:t>
            </a: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prstClr val="black"/>
                </a:solidFill>
                <a:latin typeface="メイリオ"/>
                <a:ea typeface="メイリオ"/>
              </a:rPr>
              <a:t>内部監査員に資格などは不要ですが、誰でもよいわけではない。そのあとのプロセスを実施できなければいけないので、</a:t>
            </a: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prstClr val="black"/>
                </a:solidFill>
                <a:latin typeface="メイリオ"/>
                <a:ea typeface="メイリオ"/>
              </a:rPr>
              <a:t>・</a:t>
            </a:r>
            <a:r>
              <a:rPr lang="en-US" altLang="ja-JP" sz="1200" b="0">
                <a:solidFill>
                  <a:prstClr val="black"/>
                </a:solidFill>
                <a:latin typeface="メイリオ"/>
                <a:ea typeface="メイリオ"/>
              </a:rPr>
              <a:t>ISMS</a:t>
            </a:r>
            <a:r>
              <a:rPr lang="ja-JP" altLang="en-US" sz="1200" b="0">
                <a:solidFill>
                  <a:prstClr val="black"/>
                </a:solidFill>
                <a:latin typeface="メイリオ"/>
                <a:ea typeface="メイリオ"/>
              </a:rPr>
              <a:t>の内容を理解している人</a:t>
            </a:r>
            <a:br>
              <a:rPr lang="en-US" altLang="ja-JP" sz="1200" b="0">
                <a:solidFill>
                  <a:prstClr val="black"/>
                </a:solidFill>
                <a:latin typeface="メイリオ"/>
                <a:ea typeface="メイリオ"/>
              </a:rPr>
            </a:br>
            <a:r>
              <a:rPr lang="ja-JP" altLang="en-US" sz="1200" b="0">
                <a:solidFill>
                  <a:prstClr val="black"/>
                </a:solidFill>
                <a:latin typeface="メイリオ"/>
                <a:ea typeface="メイリオ"/>
              </a:rPr>
              <a:t>・</a:t>
            </a:r>
            <a:r>
              <a:rPr lang="en-US" altLang="ja-JP" sz="1200" b="0">
                <a:solidFill>
                  <a:prstClr val="black"/>
                </a:solidFill>
                <a:latin typeface="メイリオ"/>
                <a:ea typeface="メイリオ"/>
              </a:rPr>
              <a:t>ISMS</a:t>
            </a:r>
            <a:r>
              <a:rPr lang="ja-JP" altLang="en-US" sz="1200" b="0">
                <a:solidFill>
                  <a:prstClr val="black"/>
                </a:solidFill>
                <a:latin typeface="メイリオ"/>
                <a:ea typeface="メイリオ"/>
              </a:rPr>
              <a:t>の内部監査の体制や実施方法といった手順に関する知識を有している人</a:t>
            </a:r>
            <a:br>
              <a:rPr lang="en-US" altLang="ja-JP" sz="1200" b="0">
                <a:solidFill>
                  <a:prstClr val="black"/>
                </a:solidFill>
                <a:latin typeface="メイリオ"/>
                <a:ea typeface="メイリオ"/>
              </a:rPr>
            </a:br>
            <a:r>
              <a:rPr lang="ja-JP" altLang="en-US" sz="1200" b="0">
                <a:solidFill>
                  <a:prstClr val="black"/>
                </a:solidFill>
                <a:latin typeface="メイリオ"/>
                <a:ea typeface="メイリオ"/>
              </a:rPr>
              <a:t>・自社の</a:t>
            </a:r>
            <a:r>
              <a:rPr lang="en-US" altLang="ja-JP" sz="1200" b="0">
                <a:solidFill>
                  <a:prstClr val="black"/>
                </a:solidFill>
                <a:latin typeface="メイリオ"/>
                <a:ea typeface="メイリオ"/>
              </a:rPr>
              <a:t>ISMS</a:t>
            </a:r>
            <a:r>
              <a:rPr lang="ja-JP" altLang="en-US" sz="1200" b="0">
                <a:solidFill>
                  <a:prstClr val="black"/>
                </a:solidFill>
                <a:latin typeface="メイリオ"/>
                <a:ea typeface="メイリオ"/>
              </a:rPr>
              <a:t>を把握している人</a:t>
            </a:r>
            <a:br>
              <a:rPr lang="en-US" altLang="ja-JP" sz="1200" b="0">
                <a:solidFill>
                  <a:prstClr val="black"/>
                </a:solidFill>
                <a:latin typeface="メイリオ"/>
                <a:ea typeface="メイリオ"/>
              </a:rPr>
            </a:br>
            <a:r>
              <a:rPr lang="ja-JP" altLang="en-US" sz="1200" b="0">
                <a:solidFill>
                  <a:prstClr val="black"/>
                </a:solidFill>
                <a:latin typeface="メイリオ"/>
                <a:ea typeface="メイリオ"/>
              </a:rPr>
              <a:t>・監査対象となる部署の業務内容を把握している人</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prstClr val="black"/>
                </a:solidFill>
                <a:latin typeface="メイリオ"/>
                <a:ea typeface="メイリオ"/>
              </a:rPr>
              <a:t>社内に適した者がいない場合は、研修により内部監査員を育成したり、外部の専門家へ依頼したりするといった手段をとることが有効です。</a:t>
            </a:r>
            <a:br>
              <a:rPr lang="en-US" altLang="ja-JP" sz="1200" b="0">
                <a:solidFill>
                  <a:prstClr val="black"/>
                </a:solidFill>
                <a:latin typeface="メイリオ"/>
                <a:ea typeface="メイリオ"/>
              </a:rPr>
            </a:br>
            <a:br>
              <a:rPr lang="en-US" altLang="ja-JP" sz="1200" b="0">
                <a:solidFill>
                  <a:prstClr val="black"/>
                </a:solidFill>
                <a:latin typeface="メイリオ"/>
                <a:ea typeface="メイリオ"/>
              </a:rPr>
            </a:br>
            <a:endParaRPr kumimoji="1" lang="en-US" altLang="ja-JP"/>
          </a:p>
        </p:txBody>
      </p:sp>
      <p:sp>
        <p:nvSpPr>
          <p:cNvPr id="4" name="スライド番号プレースホルダー 3">
            <a:extLst>
              <a:ext uri="{FF2B5EF4-FFF2-40B4-BE49-F238E27FC236}">
                <a16:creationId xmlns:a16="http://schemas.microsoft.com/office/drawing/2014/main" id="{484A68B1-BD83-0FBD-6091-B48A8E1E75F7}"/>
              </a:ext>
            </a:extLst>
          </p:cNvPr>
          <p:cNvSpPr>
            <a:spLocks noGrp="1"/>
          </p:cNvSpPr>
          <p:nvPr>
            <p:ph type="sldNum" sz="quarter" idx="5"/>
          </p:nvPr>
        </p:nvSpPr>
        <p:spPr/>
        <p:txBody>
          <a:bodyPr/>
          <a:lstStyle/>
          <a:p>
            <a:fld id="{7D95702B-A176-47F2-94B3-59C819DD5A0E}" type="slidenum">
              <a:rPr kumimoji="1" lang="ja-JP" altLang="en-US" smtClean="0"/>
              <a:t>290</a:t>
            </a:fld>
            <a:endParaRPr kumimoji="1" lang="ja-JP" altLang="en-US"/>
          </a:p>
        </p:txBody>
      </p:sp>
    </p:spTree>
    <p:extLst>
      <p:ext uri="{BB962C8B-B14F-4D97-AF65-F5344CB8AC3E}">
        <p14:creationId xmlns:p14="http://schemas.microsoft.com/office/powerpoint/2010/main" val="381848133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AD6B-2F59-D1AD-B5B6-4630BBB16A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412022-B886-E2A8-FDAA-68717164F6A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0C9D64C-4B77-1058-1CD8-88017C118411}"/>
              </a:ext>
            </a:extLst>
          </p:cNvPr>
          <p:cNvSpPr>
            <a:spLocks noGrp="1"/>
          </p:cNvSpPr>
          <p:nvPr>
            <p:ph type="body" idx="1"/>
          </p:nvPr>
        </p:nvSpPr>
        <p:spPr/>
        <p:txBody>
          <a:bodyPr/>
          <a:lstStyle/>
          <a:p>
            <a:r>
              <a:rPr kumimoji="1" lang="ja-JP" altLang="en-US"/>
              <a:t>目標：</a:t>
            </a:r>
            <a:r>
              <a:rPr kumimoji="1" lang="en-US" altLang="ja-JP"/>
              <a:t>14:44</a:t>
            </a:r>
          </a:p>
          <a:p>
            <a:r>
              <a:rPr kumimoji="1" lang="ja-JP" altLang="en-US"/>
              <a:t>累計：</a:t>
            </a:r>
            <a:r>
              <a:rPr kumimoji="1" lang="en-US" altLang="ja-JP"/>
              <a:t>1:44</a:t>
            </a:r>
          </a:p>
          <a:p>
            <a:endParaRPr kumimoji="1" lang="en-US" altLang="ja-JP" sz="1200">
              <a:solidFill>
                <a:schemeClr val="tx1"/>
              </a:solidFill>
              <a:latin typeface="+mn-lt"/>
              <a:ea typeface="+mn-ea"/>
            </a:endParaRPr>
          </a:p>
          <a:p>
            <a:r>
              <a:rPr lang="ja-JP" altLang="en-US" sz="1200">
                <a:solidFill>
                  <a:prstClr val="black"/>
                </a:solidFill>
                <a:latin typeface="メイリオ"/>
                <a:ea typeface="メイリオ"/>
              </a:rPr>
              <a:t>内部監査チェックリストの作成</a:t>
            </a:r>
            <a:br>
              <a:rPr lang="en-US" altLang="ja-JP" sz="1200" b="0">
                <a:solidFill>
                  <a:prstClr val="black"/>
                </a:solidFill>
                <a:latin typeface="メイリオ"/>
                <a:ea typeface="メイリオ"/>
              </a:rPr>
            </a:br>
            <a:r>
              <a:rPr lang="ja-JP" altLang="en-US" sz="1200" b="0">
                <a:solidFill>
                  <a:prstClr val="black"/>
                </a:solidFill>
                <a:latin typeface="メイリオ"/>
                <a:ea typeface="メイリオ"/>
              </a:rPr>
              <a:t>　内部監査員がチェックリストを作成します。</a:t>
            </a:r>
            <a:endParaRPr lang="en-US" altLang="ja-JP" sz="1200" b="0">
              <a:solidFill>
                <a:prstClr val="black"/>
              </a:solidFill>
              <a:latin typeface="メイリオ"/>
              <a:ea typeface="メイリオ"/>
            </a:endParaRPr>
          </a:p>
          <a:p>
            <a:r>
              <a:rPr lang="ja-JP" altLang="en-US" sz="1200" b="0">
                <a:solidFill>
                  <a:prstClr val="black"/>
                </a:solidFill>
                <a:latin typeface="メイリオ"/>
                <a:ea typeface="メイリオ"/>
              </a:rPr>
              <a:t>事前にチェックリストを作成することで、監査するべき範囲やポイントが明確になったり、チェック漏れを減らせたり、内部監査員ごとの偏った評価を防止したりといった効果が期待できます。また、チェックリストは内部監査を行った文書記録とすることができます。</a:t>
            </a:r>
            <a:endParaRPr lang="en-US" altLang="ja-JP" sz="1200" b="0">
              <a:solidFill>
                <a:prstClr val="black"/>
              </a:solidFill>
              <a:latin typeface="メイリオ"/>
              <a:ea typeface="メイリオ"/>
            </a:endParaRPr>
          </a:p>
          <a:p>
            <a:pPr>
              <a:lnSpc>
                <a:spcPct val="100000"/>
              </a:lnSpc>
              <a:defRPr/>
            </a:pPr>
            <a:endParaRPr lang="en-US" altLang="ja-JP" sz="1200" b="1" i="0" kern="100">
              <a:solidFill>
                <a:srgbClr val="333333"/>
              </a:solidFill>
              <a:latin typeface="+mn-ea"/>
            </a:endParaRPr>
          </a:p>
          <a:p>
            <a:pPr>
              <a:lnSpc>
                <a:spcPct val="100000"/>
              </a:lnSpc>
              <a:defRPr/>
            </a:pPr>
            <a:r>
              <a:rPr lang="ja-JP" altLang="en-US" sz="1200" b="0" i="0">
                <a:solidFill>
                  <a:srgbClr val="333333"/>
                </a:solidFill>
                <a:effectLst/>
                <a:latin typeface="+mn-ea"/>
              </a:rPr>
              <a:t>内容は、実施するべき管理策が実施できているかどうか。という観点。</a:t>
            </a:r>
            <a:endParaRPr lang="en-US" altLang="ja-JP" sz="1200" b="0" i="0">
              <a:solidFill>
                <a:srgbClr val="333333"/>
              </a:solidFill>
              <a:effectLst/>
              <a:latin typeface="+mn-ea"/>
            </a:endParaRPr>
          </a:p>
          <a:p>
            <a:pPr>
              <a:lnSpc>
                <a:spcPct val="100000"/>
              </a:lnSpc>
              <a:defRPr/>
            </a:pPr>
            <a:endParaRPr lang="en-US" altLang="ja-JP" sz="1200" b="0" i="0">
              <a:solidFill>
                <a:srgbClr val="333333"/>
              </a:solidFill>
              <a:effectLst/>
              <a:latin typeface="+mn-ea"/>
            </a:endParaRPr>
          </a:p>
          <a:p>
            <a:pPr>
              <a:lnSpc>
                <a:spcPct val="100000"/>
              </a:lnSpc>
              <a:defRPr/>
            </a:pPr>
            <a:endParaRPr lang="en-US" altLang="ja-JP" sz="1200" b="0" i="0">
              <a:solidFill>
                <a:srgbClr val="333333"/>
              </a:solidFill>
              <a:effectLst/>
              <a:latin typeface="+mn-ea"/>
            </a:endParaRPr>
          </a:p>
        </p:txBody>
      </p:sp>
      <p:sp>
        <p:nvSpPr>
          <p:cNvPr id="4" name="スライド番号プレースホルダー 3">
            <a:extLst>
              <a:ext uri="{FF2B5EF4-FFF2-40B4-BE49-F238E27FC236}">
                <a16:creationId xmlns:a16="http://schemas.microsoft.com/office/drawing/2014/main" id="{F4EFD90A-DB66-0132-AC73-BFA636C16C94}"/>
              </a:ext>
            </a:extLst>
          </p:cNvPr>
          <p:cNvSpPr>
            <a:spLocks noGrp="1"/>
          </p:cNvSpPr>
          <p:nvPr>
            <p:ph type="sldNum" sz="quarter" idx="5"/>
          </p:nvPr>
        </p:nvSpPr>
        <p:spPr/>
        <p:txBody>
          <a:bodyPr/>
          <a:lstStyle/>
          <a:p>
            <a:fld id="{7D95702B-A176-47F2-94B3-59C819DD5A0E}" type="slidenum">
              <a:rPr kumimoji="1" lang="ja-JP" altLang="en-US" smtClean="0"/>
              <a:t>291</a:t>
            </a:fld>
            <a:endParaRPr kumimoji="1" lang="ja-JP" altLang="en-US"/>
          </a:p>
        </p:txBody>
      </p:sp>
    </p:spTree>
    <p:extLst>
      <p:ext uri="{BB962C8B-B14F-4D97-AF65-F5344CB8AC3E}">
        <p14:creationId xmlns:p14="http://schemas.microsoft.com/office/powerpoint/2010/main" val="4288446066"/>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AB519-756D-D01D-DAB2-84E8E1EF1F5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9E2598-7307-74E7-A99B-1914BCA2536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BAEE380-E5A5-D727-9E0D-3AD46E82BB40}"/>
              </a:ext>
            </a:extLst>
          </p:cNvPr>
          <p:cNvSpPr>
            <a:spLocks noGrp="1"/>
          </p:cNvSpPr>
          <p:nvPr>
            <p:ph type="body" idx="1"/>
          </p:nvPr>
        </p:nvSpPr>
        <p:spPr/>
        <p:txBody>
          <a:bodyPr/>
          <a:lstStyle/>
          <a:p>
            <a:r>
              <a:rPr kumimoji="1" lang="ja-JP" altLang="en-US"/>
              <a:t>目標：</a:t>
            </a:r>
            <a:r>
              <a:rPr kumimoji="1" lang="en-US" altLang="ja-JP"/>
              <a:t>14:46</a:t>
            </a:r>
          </a:p>
          <a:p>
            <a:r>
              <a:rPr kumimoji="1" lang="ja-JP" altLang="en-US"/>
              <a:t>累計：</a:t>
            </a:r>
            <a:r>
              <a:rPr kumimoji="1" lang="en-US" altLang="ja-JP"/>
              <a:t>1:46</a:t>
            </a:r>
          </a:p>
          <a:p>
            <a:endParaRPr kumimoji="1" lang="en-US" altLang="ja-JP"/>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i="0" u="none" strike="noStrike" kern="1200" cap="none" spc="0" normalizeH="0" baseline="0" noProof="0">
                <a:ln>
                  <a:noFill/>
                </a:ln>
                <a:solidFill>
                  <a:prstClr val="black"/>
                </a:solidFill>
                <a:effectLst/>
                <a:uLnTx/>
                <a:uFillTx/>
                <a:latin typeface="メイリオ"/>
                <a:ea typeface="メイリオ"/>
                <a:cs typeface="+mn-cs"/>
              </a:rPr>
              <a:t>内部監査の計画立案</a:t>
            </a:r>
            <a:br>
              <a:rPr kumimoji="1" lang="en-US" altLang="ja-JP" sz="1200" i="0" u="none" strike="noStrike" kern="1200" cap="none" spc="0" normalizeH="0" baseline="0" noProof="0">
                <a:ln>
                  <a:noFill/>
                </a:ln>
                <a:solidFill>
                  <a:prstClr val="black"/>
                </a:solidFill>
                <a:effectLst/>
                <a:uLnTx/>
                <a:uFillTx/>
                <a:latin typeface="メイリオ"/>
                <a:ea typeface="メイリオ"/>
                <a:cs typeface="+mn-cs"/>
              </a:rPr>
            </a:br>
            <a:r>
              <a:rPr lang="ja-JP" altLang="en-US" sz="1200" b="0">
                <a:solidFill>
                  <a:prstClr val="black"/>
                </a:solidFill>
                <a:latin typeface="メイリオ"/>
                <a:ea typeface="メイリオ"/>
              </a:rPr>
              <a:t>　内部監査の計画を立てます。いつ、誰が、どの部門の誰に、何についてチェックするか、といったことを事前に段取りしておきます。</a:t>
            </a: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171450" indent="-171450">
              <a:buFont typeface="Wingdings" panose="05000000000000000000" pitchFamily="2" charset="2"/>
              <a:buChar char="ü"/>
            </a:pPr>
            <a:r>
              <a:rPr lang="ja-JP" altLang="en-US" sz="1200" b="1">
                <a:latin typeface="+mn-ea"/>
              </a:rPr>
              <a:t>監査概要</a:t>
            </a:r>
            <a:r>
              <a:rPr lang="ja-JP" altLang="en-US" sz="1200">
                <a:latin typeface="+mn-ea"/>
              </a:rPr>
              <a:t>：監査の名称、目的、テーマ、方法、基準を記載します。</a:t>
            </a:r>
            <a:endParaRPr lang="en-US" altLang="ja-JP" sz="1200">
              <a:latin typeface="+mn-ea"/>
            </a:endParaRPr>
          </a:p>
          <a:p>
            <a:pPr marL="171450" indent="-171450">
              <a:buFont typeface="Arial" panose="020B0604020202020204" pitchFamily="34" charset="0"/>
              <a:buChar char="•"/>
            </a:pPr>
            <a:endParaRPr lang="en-US" altLang="ja-JP" sz="1200">
              <a:latin typeface="+mn-ea"/>
            </a:endParaRPr>
          </a:p>
          <a:p>
            <a:pPr marL="171450" indent="-171450">
              <a:buFont typeface="Wingdings" panose="05000000000000000000" pitchFamily="2" charset="2"/>
              <a:buChar char="ü"/>
            </a:pPr>
            <a:r>
              <a:rPr lang="ja-JP" altLang="en-US" sz="1200" b="1">
                <a:latin typeface="+mn-ea"/>
              </a:rPr>
              <a:t>詳細監査計画</a:t>
            </a:r>
            <a:r>
              <a:rPr lang="ja-JP" altLang="en-US" sz="1200">
                <a:latin typeface="+mn-ea"/>
              </a:rPr>
              <a:t>：監査の対象となる部門名、監査人名、監査への対応者名、監査実施の日時といった予定を記載します。</a:t>
            </a:r>
            <a:endParaRPr lang="en-US" altLang="ja-JP" sz="1200">
              <a:latin typeface="+mn-ea"/>
            </a:endParaRPr>
          </a:p>
          <a:p>
            <a:pPr marL="171450" indent="-171450">
              <a:buFont typeface="Arial" panose="020B0604020202020204" pitchFamily="34" charset="0"/>
              <a:buChar char="•"/>
            </a:pPr>
            <a:endParaRPr lang="en-US" altLang="ja-JP" sz="1200">
              <a:latin typeface="+mn-ea"/>
            </a:endParaRPr>
          </a:p>
          <a:p>
            <a:pPr marL="171450" indent="-171450">
              <a:buFont typeface="Wingdings" panose="05000000000000000000" pitchFamily="2" charset="2"/>
              <a:buChar char="ü"/>
            </a:pPr>
            <a:r>
              <a:rPr lang="ja-JP" altLang="en-US" sz="1200" b="1">
                <a:latin typeface="+mn-ea"/>
              </a:rPr>
              <a:t>内部監査結果報告（予定）</a:t>
            </a:r>
            <a:r>
              <a:rPr lang="ja-JP" altLang="en-US" sz="1200">
                <a:latin typeface="+mn-ea"/>
              </a:rPr>
              <a:t>：監査結果の報告予定日と報告手段を記載します。</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4" name="スライド番号プレースホルダー 3">
            <a:extLst>
              <a:ext uri="{FF2B5EF4-FFF2-40B4-BE49-F238E27FC236}">
                <a16:creationId xmlns:a16="http://schemas.microsoft.com/office/drawing/2014/main" id="{1FB787AA-8510-2D1F-A898-A31C818D97A3}"/>
              </a:ext>
            </a:extLst>
          </p:cNvPr>
          <p:cNvSpPr>
            <a:spLocks noGrp="1"/>
          </p:cNvSpPr>
          <p:nvPr>
            <p:ph type="sldNum" sz="quarter" idx="5"/>
          </p:nvPr>
        </p:nvSpPr>
        <p:spPr/>
        <p:txBody>
          <a:bodyPr/>
          <a:lstStyle/>
          <a:p>
            <a:fld id="{7D95702B-A176-47F2-94B3-59C819DD5A0E}" type="slidenum">
              <a:rPr kumimoji="1" lang="ja-JP" altLang="en-US" smtClean="0"/>
              <a:t>292</a:t>
            </a:fld>
            <a:endParaRPr kumimoji="1" lang="ja-JP" altLang="en-US"/>
          </a:p>
        </p:txBody>
      </p:sp>
    </p:spTree>
    <p:extLst>
      <p:ext uri="{BB962C8B-B14F-4D97-AF65-F5344CB8AC3E}">
        <p14:creationId xmlns:p14="http://schemas.microsoft.com/office/powerpoint/2010/main" val="393906444"/>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41EB5-79FD-E003-5B4B-9D6C85D804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FAF5549-72F8-C375-F499-5DCE1045D7D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895D49C-DD42-1F33-8F73-6DD84A44FBDD}"/>
              </a:ext>
            </a:extLst>
          </p:cNvPr>
          <p:cNvSpPr>
            <a:spLocks noGrp="1"/>
          </p:cNvSpPr>
          <p:nvPr>
            <p:ph type="body" idx="1"/>
          </p:nvPr>
        </p:nvSpPr>
        <p:spPr/>
        <p:txBody>
          <a:bodyPr/>
          <a:lstStyle/>
          <a:p>
            <a:r>
              <a:rPr kumimoji="1" lang="ja-JP" altLang="en-US"/>
              <a:t>目標：</a:t>
            </a:r>
            <a:r>
              <a:rPr kumimoji="1" lang="en-US" altLang="ja-JP"/>
              <a:t>14:48</a:t>
            </a:r>
          </a:p>
          <a:p>
            <a:r>
              <a:rPr kumimoji="1" lang="ja-JP" altLang="en-US"/>
              <a:t>累計：</a:t>
            </a:r>
            <a:r>
              <a:rPr kumimoji="1" lang="en-US" altLang="ja-JP"/>
              <a:t>1:48</a:t>
            </a:r>
          </a:p>
          <a:p>
            <a:endParaRPr kumimoji="1" lang="en-US" altLang="ja-JP"/>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1200" i="0" u="none" strike="noStrike" kern="1200" cap="none" spc="0" normalizeH="0" baseline="0" noProof="0">
                <a:ln>
                  <a:noFill/>
                </a:ln>
                <a:solidFill>
                  <a:prstClr val="black"/>
                </a:solidFill>
                <a:effectLst/>
                <a:uLnTx/>
                <a:uFillTx/>
                <a:latin typeface="メイリオ"/>
                <a:ea typeface="メイリオ"/>
                <a:cs typeface="+mn-cs"/>
              </a:rPr>
              <a:t>内部監査の実施</a:t>
            </a:r>
            <a:br>
              <a:rPr kumimoji="1" lang="en-US" altLang="ja-JP" sz="1200" i="0" u="none" strike="noStrike" kern="1200" cap="none" spc="0" normalizeH="0" baseline="0" noProof="0">
                <a:ln>
                  <a:noFill/>
                </a:ln>
                <a:solidFill>
                  <a:prstClr val="black"/>
                </a:solidFill>
                <a:effectLst/>
                <a:uLnTx/>
                <a:uFillTx/>
                <a:latin typeface="メイリオ"/>
                <a:ea typeface="メイリオ"/>
                <a:cs typeface="+mn-cs"/>
              </a:rPr>
            </a:br>
            <a:r>
              <a:rPr lang="ja-JP" altLang="en-US" sz="1200" b="0">
                <a:solidFill>
                  <a:prstClr val="black"/>
                </a:solidFill>
                <a:latin typeface="メイリオ"/>
                <a:ea typeface="メイリオ"/>
              </a:rPr>
              <a:t>　内部監査計画に沿って、内部監査チェックリストを用いて監査を実施します。</a:t>
            </a:r>
            <a:br>
              <a:rPr lang="en-US" altLang="ja-JP" sz="1200" b="0">
                <a:solidFill>
                  <a:prstClr val="black"/>
                </a:solidFill>
                <a:latin typeface="メイリオ"/>
                <a:ea typeface="メイリオ"/>
              </a:rPr>
            </a:br>
            <a:br>
              <a:rPr lang="en-US" altLang="ja-JP" sz="1200" b="0">
                <a:solidFill>
                  <a:prstClr val="black"/>
                </a:solidFill>
                <a:latin typeface="メイリオ"/>
                <a:ea typeface="メイリオ"/>
              </a:rPr>
            </a:br>
            <a:r>
              <a:rPr lang="ja-JP" altLang="en-US" sz="1200">
                <a:solidFill>
                  <a:prstClr val="black"/>
                </a:solidFill>
                <a:latin typeface="メイリオ"/>
                <a:ea typeface="メイリオ"/>
              </a:rPr>
              <a:t>内部監査結果報告書の作成</a:t>
            </a:r>
            <a:br>
              <a:rPr lang="en-US" altLang="ja-JP" sz="1200" b="0">
                <a:solidFill>
                  <a:prstClr val="black"/>
                </a:solidFill>
                <a:latin typeface="メイリオ"/>
                <a:ea typeface="メイリオ"/>
              </a:rPr>
            </a:br>
            <a:r>
              <a:rPr lang="ja-JP" altLang="en-US" sz="1200" b="0">
                <a:solidFill>
                  <a:prstClr val="black"/>
                </a:solidFill>
                <a:latin typeface="メイリオ"/>
                <a:ea typeface="メイリオ"/>
              </a:rPr>
              <a:t>　内部監査の結果をとりまとめ、報告書を作成します。どの部署で、どのルールが守られなかったかといったことを明確にしておきます。　</a:t>
            </a: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ja-JP" altLang="en-US" sz="1200" b="0">
                <a:solidFill>
                  <a:prstClr val="black"/>
                </a:solidFill>
                <a:latin typeface="メイリオ"/>
                <a:ea typeface="メイリオ"/>
              </a:rPr>
              <a:t>内部監査結果報告書をもとに、経営層は自社の</a:t>
            </a:r>
            <a:r>
              <a:rPr lang="en-US" altLang="ja-JP" sz="1200" b="0">
                <a:solidFill>
                  <a:prstClr val="black"/>
                </a:solidFill>
                <a:latin typeface="メイリオ"/>
                <a:ea typeface="メイリオ"/>
              </a:rPr>
              <a:t>ISMS</a:t>
            </a:r>
            <a:r>
              <a:rPr lang="ja-JP" altLang="en-US" sz="1200" b="0">
                <a:solidFill>
                  <a:prstClr val="black"/>
                </a:solidFill>
                <a:latin typeface="メイリオ"/>
                <a:ea typeface="メイリオ"/>
              </a:rPr>
              <a:t>をどのようにするか判断することになるため、内容に不明瞭な点や不足があると、適切な見直しができなくなってしまうため、注意が必要です。</a:t>
            </a:r>
            <a:endParaRPr lang="en-US" altLang="ja-JP" sz="1200" b="0">
              <a:solidFill>
                <a:prstClr val="black"/>
              </a:solidFill>
              <a:latin typeface="メイリオ"/>
              <a:ea typeface="メイリオ"/>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lang="en-US" altLang="ja-JP" sz="1200" b="0">
                <a:solidFill>
                  <a:prstClr val="black"/>
                </a:solidFill>
                <a:latin typeface="メイリオ"/>
                <a:ea typeface="メイリオ"/>
              </a:rPr>
            </a:br>
            <a:endParaRPr lang="en-US" altLang="ja-JP" sz="1200" b="0">
              <a:solidFill>
                <a:prstClr val="black"/>
              </a:solidFill>
              <a:latin typeface="メイリオ"/>
              <a:ea typeface="メイリオ"/>
            </a:endParaRPr>
          </a:p>
        </p:txBody>
      </p:sp>
      <p:sp>
        <p:nvSpPr>
          <p:cNvPr id="4" name="スライド番号プレースホルダー 3">
            <a:extLst>
              <a:ext uri="{FF2B5EF4-FFF2-40B4-BE49-F238E27FC236}">
                <a16:creationId xmlns:a16="http://schemas.microsoft.com/office/drawing/2014/main" id="{EBDFAD64-9BE9-5177-7E56-A9212B74A0F0}"/>
              </a:ext>
            </a:extLst>
          </p:cNvPr>
          <p:cNvSpPr>
            <a:spLocks noGrp="1"/>
          </p:cNvSpPr>
          <p:nvPr>
            <p:ph type="sldNum" sz="quarter" idx="5"/>
          </p:nvPr>
        </p:nvSpPr>
        <p:spPr/>
        <p:txBody>
          <a:bodyPr/>
          <a:lstStyle/>
          <a:p>
            <a:fld id="{7D95702B-A176-47F2-94B3-59C819DD5A0E}" type="slidenum">
              <a:rPr kumimoji="1" lang="ja-JP" altLang="en-US" smtClean="0"/>
              <a:t>293</a:t>
            </a:fld>
            <a:endParaRPr kumimoji="1" lang="ja-JP" altLang="en-US"/>
          </a:p>
        </p:txBody>
      </p:sp>
    </p:spTree>
    <p:extLst>
      <p:ext uri="{BB962C8B-B14F-4D97-AF65-F5344CB8AC3E}">
        <p14:creationId xmlns:p14="http://schemas.microsoft.com/office/powerpoint/2010/main" val="2172856540"/>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027CE-9960-643B-24D6-8D4BE7D34A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9F6A28-078F-DB8B-8D12-DB656A2E09D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BCE1AAF-BFE9-BFCC-5BEE-06AFB1A58F0A}"/>
              </a:ext>
            </a:extLst>
          </p:cNvPr>
          <p:cNvSpPr>
            <a:spLocks noGrp="1"/>
          </p:cNvSpPr>
          <p:nvPr>
            <p:ph type="body" idx="1"/>
          </p:nvPr>
        </p:nvSpPr>
        <p:spPr/>
        <p:txBody>
          <a:bodyPr/>
          <a:lstStyle/>
          <a:p>
            <a:r>
              <a:rPr kumimoji="1" lang="ja-JP" altLang="en-US"/>
              <a:t>目標：</a:t>
            </a:r>
            <a:r>
              <a:rPr kumimoji="1" lang="en-US" altLang="ja-JP"/>
              <a:t>14:50</a:t>
            </a:r>
          </a:p>
          <a:p>
            <a:r>
              <a:rPr kumimoji="1" lang="ja-JP" altLang="en-US"/>
              <a:t>累計：</a:t>
            </a:r>
            <a:r>
              <a:rPr kumimoji="1" lang="en-US" altLang="ja-JP"/>
              <a:t>1:50</a:t>
            </a:r>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solidFill>
                  <a:schemeClr val="tx1"/>
                </a:solidFill>
              </a:rPr>
              <a:t>マネジメントレビューとは、経営者（トップマネジメント）が行うレビュー活動です。</a:t>
            </a:r>
            <a:endParaRPr kumimoji="1" lang="en-US" altLang="ja-JP"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solidFill>
                  <a:schemeClr val="tx1"/>
                </a:solidFill>
              </a:rPr>
              <a:t>トップマネジメントは、内部監査の結果や利害関係者からのフィードバックをもとに、組織の</a:t>
            </a:r>
            <a:r>
              <a:rPr kumimoji="1" lang="en-US" altLang="ja-JP" sz="1200">
                <a:solidFill>
                  <a:schemeClr val="tx1"/>
                </a:solidFill>
              </a:rPr>
              <a:t>ISMS</a:t>
            </a:r>
            <a:r>
              <a:rPr kumimoji="1" lang="ja-JP" altLang="en-US" sz="1200">
                <a:solidFill>
                  <a:schemeClr val="tx1"/>
                </a:solidFill>
              </a:rPr>
              <a:t>が適切に運用されているかどうかを判断し、必要に応じて改善方法を指示します。この活動は、少なくとも年に</a:t>
            </a:r>
            <a:r>
              <a:rPr kumimoji="1" lang="en-US" altLang="ja-JP" sz="1200">
                <a:solidFill>
                  <a:schemeClr val="tx1"/>
                </a:solidFill>
              </a:rPr>
              <a:t>1</a:t>
            </a:r>
            <a:r>
              <a:rPr kumimoji="1" lang="ja-JP" altLang="en-US" sz="1200">
                <a:solidFill>
                  <a:schemeClr val="tx1"/>
                </a:solidFill>
              </a:rPr>
              <a:t>回定期的に実施することが求められています。</a:t>
            </a:r>
            <a:endParaRPr kumimoji="1" lang="en-US" altLang="ja-JP"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solidFill>
                  <a:schemeClr val="tx1"/>
                </a:solidFill>
              </a:rPr>
              <a:t>トップマネジメントに報告した内容（インプット）と、トップマネジメントの指示や提案（アウトプット）を文書化したものが、マネジメントレビュー報告書です。</a:t>
            </a:r>
            <a:endParaRPr kumimoji="1" lang="en-US" altLang="ja-JP"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事項</a:t>
            </a:r>
            <a:r>
              <a:rPr kumimoji="1" lang="en-US" altLang="ja-JP"/>
              <a:t>1</a:t>
            </a:r>
            <a:r>
              <a:rPr kumimoji="1" lang="ja-JP" altLang="en-US"/>
              <a:t>～</a:t>
            </a:r>
            <a:r>
              <a:rPr kumimoji="1" lang="en-US" altLang="ja-JP"/>
              <a:t>7</a:t>
            </a:r>
            <a:r>
              <a:rPr kumimoji="1" lang="ja-JP" altLang="en-US"/>
              <a:t>とうのは次のページ</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p:txBody>
      </p:sp>
      <p:sp>
        <p:nvSpPr>
          <p:cNvPr id="4" name="スライド番号プレースホルダー 3">
            <a:extLst>
              <a:ext uri="{FF2B5EF4-FFF2-40B4-BE49-F238E27FC236}">
                <a16:creationId xmlns:a16="http://schemas.microsoft.com/office/drawing/2014/main" id="{E6611446-A8E3-4AF4-4684-C362CB77C3A2}"/>
              </a:ext>
            </a:extLst>
          </p:cNvPr>
          <p:cNvSpPr>
            <a:spLocks noGrp="1"/>
          </p:cNvSpPr>
          <p:nvPr>
            <p:ph type="sldNum" sz="quarter" idx="5"/>
          </p:nvPr>
        </p:nvSpPr>
        <p:spPr/>
        <p:txBody>
          <a:bodyPr/>
          <a:lstStyle/>
          <a:p>
            <a:fld id="{7D95702B-A176-47F2-94B3-59C819DD5A0E}" type="slidenum">
              <a:rPr kumimoji="1" lang="ja-JP" altLang="en-US" smtClean="0"/>
              <a:t>294</a:t>
            </a:fld>
            <a:endParaRPr kumimoji="1" lang="ja-JP" altLang="en-US"/>
          </a:p>
        </p:txBody>
      </p:sp>
    </p:spTree>
    <p:extLst>
      <p:ext uri="{BB962C8B-B14F-4D97-AF65-F5344CB8AC3E}">
        <p14:creationId xmlns:p14="http://schemas.microsoft.com/office/powerpoint/2010/main" val="1649358430"/>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3CF75-B544-B17B-C5AC-F29A887C10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BB0047-D479-FC77-7CC0-11C28C8774F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0719F1B-E8E0-697F-5120-ECE6BE6146B4}"/>
              </a:ext>
            </a:extLst>
          </p:cNvPr>
          <p:cNvSpPr>
            <a:spLocks noGrp="1"/>
          </p:cNvSpPr>
          <p:nvPr>
            <p:ph type="body" idx="1"/>
          </p:nvPr>
        </p:nvSpPr>
        <p:spPr/>
        <p:txBody>
          <a:bodyPr/>
          <a:lstStyle/>
          <a:p>
            <a:r>
              <a:rPr kumimoji="1" lang="ja-JP" altLang="en-US" dirty="0"/>
              <a:t>目標：</a:t>
            </a:r>
            <a:r>
              <a:rPr kumimoji="1" lang="en-US" altLang="ja-JP" dirty="0"/>
              <a:t>14:53</a:t>
            </a:r>
          </a:p>
          <a:p>
            <a:r>
              <a:rPr kumimoji="1" lang="ja-JP" altLang="en-US" dirty="0"/>
              <a:t>累計：</a:t>
            </a:r>
            <a:r>
              <a:rPr kumimoji="1" lang="en-US" altLang="ja-JP" dirty="0"/>
              <a:t>1:53</a:t>
            </a:r>
          </a:p>
          <a:p>
            <a:endParaRPr kumimoji="1" lang="en-US" altLang="ja-JP" dirty="0"/>
          </a:p>
          <a:p>
            <a:pPr marL="0" algn="l" rtl="0" eaLnBrk="1" fontAlgn="t" latinLnBrk="0" hangingPunct="1">
              <a:spcBef>
                <a:spcPts val="0"/>
              </a:spcBef>
              <a:spcAft>
                <a:spcPts val="0"/>
              </a:spcAft>
            </a:pP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インプットに含める必要がある事項</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kumimoji="1"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1. </a:t>
            </a:r>
            <a:r>
              <a:rPr kumimoji="1"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前回までの指示事項に対する処置の進捗や結果</a:t>
            </a:r>
            <a:br>
              <a:rPr kumimoji="1"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トップマネジメントから前回指示された改善活動の進捗状況や結果を記載します。初回の場合は記載しません。</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kumimoji="1"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0"/>
              </a:spcBef>
              <a:spcAft>
                <a:spcPts val="0"/>
              </a:spcAft>
            </a:pPr>
            <a:r>
              <a:rPr kumimoji="1"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2. ISMS</a:t>
            </a:r>
            <a:r>
              <a:rPr kumimoji="1"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に関連する外部</a:t>
            </a:r>
            <a:r>
              <a:rPr kumimoji="1" lang="ja-JP" altLang="en-US"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内部の課題の変化</a:t>
            </a:r>
            <a:br>
              <a:rPr kumimoji="1"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事業の変化、法規制の改正など、昨年と比べた外部</a:t>
            </a:r>
            <a:r>
              <a:rPr kumimoji="1" lang="ja-JP" altLang="en-US"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および</a:t>
            </a:r>
            <a:r>
              <a:rPr kumimoji="1"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内部の課題の変化について記載します。</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3. ISMS</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に関連する利害関係者のニーズ</a:t>
            </a:r>
            <a:r>
              <a:rPr kumimoji="1" lang="ja-JP" altLang="en-US" sz="1800" b="1"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期待の変化</a:t>
            </a:r>
            <a:b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a:t>
            </a:r>
            <a:r>
              <a:rPr kumimoji="1" lang="zh-TW" altLang="ja-JP" sz="1800" b="0" i="0" u="none" strike="noStrike" kern="1200" dirty="0">
                <a:solidFill>
                  <a:srgbClr val="000000"/>
                </a:solidFill>
                <a:effectLst/>
                <a:latin typeface="メイリオ" panose="020B0604030504040204" pitchFamily="50" charset="-128"/>
                <a:ea typeface="メイリオ" panose="020B0604030504040204" pitchFamily="50" charset="-128"/>
              </a:rPr>
              <a:t>顧客</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や</a:t>
            </a:r>
            <a:r>
              <a:rPr kumimoji="1" lang="zh-TW"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取引先</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、従業員、</a:t>
            </a:r>
            <a:r>
              <a:rPr kumimoji="1" lang="zh-TW"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株主</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など利害関係者からの情報セキュリティに関する要求」の変化について記載します。</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4.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情報セキュリティパフォーマンスの実績報告</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以下の内容について、報告します。</a:t>
            </a:r>
            <a:endParaRPr lang="ja-JP" altLang="ja-JP"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不適合</a:t>
            </a: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是正処置</a:t>
            </a:r>
            <a:b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不適合に対する是正処置の実施状況を報告します。</a:t>
            </a:r>
            <a:endParaRPr lang="ja-JP" altLang="ja-JP"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監視</a:t>
            </a: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および</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測定の結果</a:t>
            </a:r>
            <a:b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情報セキュリティパフォーマンスや、</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の有効性についての監視、測定結果を報告します。</a:t>
            </a:r>
            <a:endParaRPr lang="ja-JP" altLang="ja-JP"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監査結果</a:t>
            </a:r>
            <a:b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内部監査の結果を報告します。</a:t>
            </a:r>
            <a:endParaRPr lang="ja-JP" altLang="ja-JP" sz="1800" b="0" i="0" u="none" strike="noStrike" dirty="0">
              <a:effectLst/>
              <a:latin typeface="Arial" panose="020B0604020202020204" pitchFamily="34" charset="0"/>
            </a:endParaRPr>
          </a:p>
          <a:p>
            <a:pPr marL="173736" indent="-173736"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情報セキュリティ目的の達成</a:t>
            </a:r>
            <a:b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情報セキュリティ目的の達成数や未達成数など、情報セキュリティ目的の達成状況を報告します。</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kumimoji="1"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0"/>
              </a:spcBef>
              <a:spcAft>
                <a:spcPts val="0"/>
              </a:spcAft>
            </a:pPr>
            <a:r>
              <a:rPr kumimoji="1"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5. </a:t>
            </a:r>
            <a:r>
              <a:rPr kumimoji="1"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利害関係者からのフィードバック</a:t>
            </a:r>
            <a:br>
              <a:rPr kumimoji="1"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利害関係者から、情報セキュリティに関する要望などについて、対応した結果を報告します。</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kumimoji="1"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0"/>
              </a:spcBef>
              <a:spcAft>
                <a:spcPts val="0"/>
              </a:spcAft>
            </a:pPr>
            <a:r>
              <a:rPr kumimoji="1"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6. </a:t>
            </a:r>
            <a:r>
              <a:rPr kumimoji="1"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リスクアセスメントの結果</a:t>
            </a:r>
            <a:r>
              <a:rPr kumimoji="1" lang="ja-JP" altLang="en-US"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および</a:t>
            </a:r>
            <a:r>
              <a:rPr kumimoji="1"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リスク対応計画の状況</a:t>
            </a:r>
            <a:br>
              <a:rPr kumimoji="1"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リスクアセスメントにより、新しく特定したリスクや、リスク対応計画の進捗状況を報告します。</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7.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継続的改善の機会</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トップマネジメントに改善策を提案します。</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アウトプットに含める必要がある事項</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1.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継続的改善の機会</a:t>
            </a:r>
            <a:b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改善すべき内容について指示を記載します。</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2. ISMS</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のあらゆる変更の必要性</a:t>
            </a:r>
            <a:b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に関して、次年度以降変更すべき内容について指示を記載します。</a:t>
            </a:r>
            <a:endParaRPr lang="ja-JP" altLang="ja-JP"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7FD2BE08-30B0-827F-EEEC-1B4501EE4434}"/>
              </a:ext>
            </a:extLst>
          </p:cNvPr>
          <p:cNvSpPr>
            <a:spLocks noGrp="1"/>
          </p:cNvSpPr>
          <p:nvPr>
            <p:ph type="sldNum" sz="quarter" idx="5"/>
          </p:nvPr>
        </p:nvSpPr>
        <p:spPr/>
        <p:txBody>
          <a:bodyPr/>
          <a:lstStyle/>
          <a:p>
            <a:fld id="{7D95702B-A176-47F2-94B3-59C819DD5A0E}" type="slidenum">
              <a:rPr kumimoji="1" lang="ja-JP" altLang="en-US" smtClean="0"/>
              <a:t>295</a:t>
            </a:fld>
            <a:endParaRPr kumimoji="1" lang="ja-JP" altLang="en-US"/>
          </a:p>
        </p:txBody>
      </p:sp>
    </p:spTree>
    <p:extLst>
      <p:ext uri="{BB962C8B-B14F-4D97-AF65-F5344CB8AC3E}">
        <p14:creationId xmlns:p14="http://schemas.microsoft.com/office/powerpoint/2010/main" val="549238774"/>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6F2E5-ED68-D395-8941-96F8ACFBD7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4098BA-C9AE-0DBD-6786-B8E6D8A420D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B8690BA-4B4A-0820-4CE2-891E910B7AFA}"/>
              </a:ext>
            </a:extLst>
          </p:cNvPr>
          <p:cNvSpPr>
            <a:spLocks noGrp="1"/>
          </p:cNvSpPr>
          <p:nvPr>
            <p:ph type="body" idx="1"/>
          </p:nvPr>
        </p:nvSpPr>
        <p:spPr/>
        <p:txBody>
          <a:bodyPr/>
          <a:lstStyle/>
          <a:p>
            <a:r>
              <a:rPr kumimoji="1" lang="ja-JP" altLang="en-US" dirty="0"/>
              <a:t>目標：</a:t>
            </a:r>
            <a:r>
              <a:rPr kumimoji="1" lang="en-US" altLang="ja-JP" dirty="0"/>
              <a:t>14:55</a:t>
            </a:r>
          </a:p>
          <a:p>
            <a:r>
              <a:rPr kumimoji="1" lang="ja-JP" altLang="en-US" dirty="0"/>
              <a:t>累計：</a:t>
            </a:r>
            <a:r>
              <a:rPr kumimoji="1" lang="en-US" altLang="ja-JP" dirty="0"/>
              <a:t>1:55</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a:t>
            </a:r>
            <a:r>
              <a:rPr kumimoji="1" lang="en-US" altLang="ja-JP" sz="1200" dirty="0"/>
              <a:t>10. </a:t>
            </a:r>
            <a:r>
              <a:rPr kumimoji="1" lang="ja-JP" altLang="en-US" sz="1200" dirty="0"/>
              <a:t>改善」は、</a:t>
            </a:r>
            <a:r>
              <a:rPr kumimoji="1" lang="en-US" altLang="ja-JP" sz="1200" dirty="0"/>
              <a:t>PDCA</a:t>
            </a:r>
            <a:r>
              <a:rPr kumimoji="1" lang="ja-JP" altLang="en-US" sz="1200" dirty="0"/>
              <a:t>サイクルの「</a:t>
            </a:r>
            <a:r>
              <a:rPr kumimoji="1" lang="en-US" altLang="ja-JP" sz="1200" dirty="0"/>
              <a:t>Act</a:t>
            </a:r>
            <a:r>
              <a:rPr kumimoji="1" lang="ja-JP" altLang="en-US" sz="1200" dirty="0"/>
              <a:t>（改善）」に位置しており、</a:t>
            </a:r>
            <a:r>
              <a:rPr kumimoji="1" lang="en-US" altLang="ja-JP" sz="1200" dirty="0"/>
              <a:t>ISMS</a:t>
            </a:r>
            <a:r>
              <a:rPr kumimoji="1" lang="ja-JP" altLang="en-US" sz="1200" dirty="0"/>
              <a:t>の改善を行います。</a:t>
            </a:r>
          </a:p>
          <a:p>
            <a:endParaRPr kumimoji="1" lang="en-US" altLang="ja-JP" dirty="0"/>
          </a:p>
          <a:p>
            <a:pPr marL="0" marR="0" indent="0" algn="l" rtl="0" eaLnBrk="1" fontAlgn="auto" latinLnBrk="0" hangingPunct="1">
              <a:spcBef>
                <a:spcPts val="0"/>
              </a:spcBef>
              <a:spcAft>
                <a:spcPts val="0"/>
              </a:spcAft>
            </a:pPr>
            <a:r>
              <a:rPr kumimoji="1" lang="en-US" altLang="ja-JP" sz="1800" b="1" i="0" u="none" strike="noStrike" kern="1200" dirty="0">
                <a:solidFill>
                  <a:srgbClr val="FFFFFF"/>
                </a:solidFill>
                <a:effectLst/>
                <a:latin typeface="メイリオ" panose="020B0604030504040204" pitchFamily="50" charset="-128"/>
                <a:ea typeface="メイリオ" panose="020B0604030504040204" pitchFamily="50" charset="-128"/>
              </a:rPr>
              <a:t>10. </a:t>
            </a:r>
            <a:r>
              <a:rPr kumimoji="1" lang="ja-JP" altLang="ja-JP" sz="1800" b="1" i="0" u="none" strike="noStrike" kern="1200" dirty="0">
                <a:solidFill>
                  <a:srgbClr val="FFFFFF"/>
                </a:solidFill>
                <a:effectLst/>
                <a:latin typeface="メイリオ" panose="020B0604030504040204" pitchFamily="50" charset="-128"/>
                <a:ea typeface="メイリオ" panose="020B0604030504040204" pitchFamily="50" charset="-128"/>
              </a:rPr>
              <a:t>改善</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r>
              <a:rPr kumimoji="1" lang="en-US" altLang="ja-JP" sz="1800" b="1" i="0" u="none" strike="noStrike" kern="1200" dirty="0">
                <a:solidFill>
                  <a:srgbClr val="000000"/>
                </a:solidFill>
                <a:effectLst/>
                <a:latin typeface="メイリオ" panose="020B0604030504040204" pitchFamily="50" charset="-128"/>
                <a:ea typeface="メイリオ" panose="020B0604030504040204" pitchFamily="50" charset="-128"/>
              </a:rPr>
              <a:t>10.1 </a:t>
            </a:r>
            <a:r>
              <a:rPr kumimoji="1" lang="ja-JP" altLang="ja-JP" sz="1800" b="1" i="0" u="none" strike="noStrike" kern="1200" dirty="0">
                <a:solidFill>
                  <a:srgbClr val="000000"/>
                </a:solidFill>
                <a:effectLst/>
                <a:latin typeface="メイリオ" panose="020B0604030504040204" pitchFamily="50" charset="-128"/>
                <a:ea typeface="メイリオ" panose="020B0604030504040204" pitchFamily="50" charset="-128"/>
              </a:rPr>
              <a:t>継続的改善</a:t>
            </a:r>
            <a:b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b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ISMS</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の</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PDCA</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サイクル</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a:t>
            </a: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4. </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組織の状況」から「</a:t>
            </a: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10. </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改善」までの活動）</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を継続して実施し、情報セキュリティパフォーマンスを向上させるために必要となる改善を行っていきます。具体的には、情報セキュリティ方針や情報セキュリティ目的の計画、リスクアセスメントやリスク対応をもとに決定した管理策の実施を継続して行い、改善していきます。</a:t>
            </a:r>
            <a:endParaRPr lang="ja-JP" altLang="ja-JP" sz="1800" b="0" i="0" u="none" strike="noStrike" dirty="0">
              <a:effectLst/>
              <a:latin typeface="Arial" panose="020B0604020202020204" pitchFamily="34" charset="0"/>
            </a:endParaRPr>
          </a:p>
          <a:p>
            <a:pPr marL="0" marR="0" indent="0" algn="l" rtl="0" eaLnBrk="1" fontAlgn="auto" latinLnBrk="0" hangingPunct="1">
              <a:spcBef>
                <a:spcPts val="1000"/>
              </a:spcBef>
              <a:spcAft>
                <a:spcPts val="0"/>
              </a:spcAft>
            </a:pPr>
            <a:endPar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endParaRPr>
          </a:p>
          <a:p>
            <a:pPr marL="0" marR="0" indent="0" algn="l" rtl="0" eaLnBrk="1" fontAlgn="auto" latinLnBrk="0" hangingPunct="1">
              <a:spcBef>
                <a:spcPts val="1000"/>
              </a:spcBef>
              <a:spcAft>
                <a:spcPts val="0"/>
              </a:spcAft>
            </a:pPr>
            <a:r>
              <a:rPr lang="en-US"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10.2 </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不適合</a:t>
            </a:r>
            <a:r>
              <a:rPr lang="ja-JP" altLang="en-US"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および</a:t>
            </a:r>
            <a:r>
              <a:rPr lang="ja-JP" altLang="ja-JP" sz="1800" b="1"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是正処置</a:t>
            </a:r>
            <a:b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b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不適合が発生した際に是正処置を実施します。不適合とは、</a:t>
            </a:r>
            <a:r>
              <a:rPr lang="en-US"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ISMS</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の要求事項を満たしていないことです。具体的には、管理策の不備や未実施、</a:t>
            </a:r>
            <a:r>
              <a:rPr kumimoji="1" lang="ja-JP" altLang="ja-JP" sz="1800" b="0" i="0" u="sng" strike="noStrike" kern="1200" baseline="0" dirty="0">
                <a:solidFill>
                  <a:srgbClr val="000000"/>
                </a:solidFill>
                <a:effectLst/>
                <a:uFill>
                  <a:solidFill>
                    <a:srgbClr val="FFFFFF"/>
                  </a:solidFill>
                </a:uFill>
                <a:latin typeface="メイリオ" panose="020B0604030504040204" pitchFamily="50" charset="-128"/>
                <a:ea typeface="メイリオ" panose="020B0604030504040204" pitchFamily="50" charset="-128"/>
              </a:rPr>
              <a:t>セキュリティ</a:t>
            </a:r>
            <a:r>
              <a:rPr lang="ja-JP" altLang="ja-JP" sz="1800" b="0" i="0" u="none" strike="noStrike" kern="1200" spc="0" baseline="0" dirty="0">
                <a:ln>
                  <a:noFill/>
                </a:ln>
                <a:solidFill>
                  <a:srgbClr val="000000"/>
                </a:solidFill>
                <a:effectLst/>
                <a:latin typeface="メイリオ" panose="020B0604030504040204" pitchFamily="50" charset="-128"/>
                <a:ea typeface="メイリオ" panose="020B0604030504040204" pitchFamily="50" charset="-128"/>
              </a:rPr>
              <a:t>インシデントの発生などのことです。</a:t>
            </a:r>
            <a:endParaRPr lang="ja-JP" altLang="ja-JP"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dirty="0"/>
              <a:t>ドキュメント　</a:t>
            </a:r>
            <a:r>
              <a:rPr kumimoji="0" lang="zh-TW" altLang="en-US" sz="1200" b="0" i="0" u="none" strike="noStrike" kern="1200" cap="none" spc="0" normalizeH="0" baseline="0" noProof="0" dirty="0">
                <a:ln>
                  <a:noFill/>
                </a:ln>
                <a:solidFill>
                  <a:prstClr val="black"/>
                </a:solidFill>
                <a:effectLst/>
                <a:uLnTx/>
                <a:uFillTx/>
                <a:latin typeface="+mn-lt"/>
                <a:ea typeface="+mn-ea"/>
                <a:cs typeface="+mn-cs"/>
              </a:rPr>
              <a:t>是正要求書兼回答書</a:t>
            </a:r>
            <a:endParaRPr kumimoji="0" lang="en-US" altLang="ja-JP"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ltLang="ja-JP" sz="1200" b="0" dirty="0">
              <a:solidFill>
                <a:prstClr val="black"/>
              </a:solidFill>
              <a:latin typeface="+mn-lt"/>
              <a:ea typeface="+mn-ea"/>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F8A6262B-8FA0-D23A-97E3-DC4BA58DA3C2}"/>
              </a:ext>
            </a:extLst>
          </p:cNvPr>
          <p:cNvSpPr>
            <a:spLocks noGrp="1"/>
          </p:cNvSpPr>
          <p:nvPr>
            <p:ph type="sldNum" sz="quarter" idx="5"/>
          </p:nvPr>
        </p:nvSpPr>
        <p:spPr/>
        <p:txBody>
          <a:bodyPr/>
          <a:lstStyle/>
          <a:p>
            <a:fld id="{7D95702B-A176-47F2-94B3-59C819DD5A0E}" type="slidenum">
              <a:rPr kumimoji="1" lang="ja-JP" altLang="en-US" smtClean="0"/>
              <a:t>296</a:t>
            </a:fld>
            <a:endParaRPr kumimoji="1" lang="ja-JP" altLang="en-US"/>
          </a:p>
        </p:txBody>
      </p:sp>
    </p:spTree>
    <p:extLst>
      <p:ext uri="{BB962C8B-B14F-4D97-AF65-F5344CB8AC3E}">
        <p14:creationId xmlns:p14="http://schemas.microsoft.com/office/powerpoint/2010/main" val="206251261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C746C-2B31-76BD-7E25-968F88287C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F98D31-A286-13DB-D218-36D5E86807E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D8DDDB1-CACC-8844-1FCE-4D099483E81F}"/>
              </a:ext>
            </a:extLst>
          </p:cNvPr>
          <p:cNvSpPr>
            <a:spLocks noGrp="1"/>
          </p:cNvSpPr>
          <p:nvPr>
            <p:ph type="body" idx="1"/>
          </p:nvPr>
        </p:nvSpPr>
        <p:spPr/>
        <p:txBody>
          <a:bodyPr/>
          <a:lstStyle/>
          <a:p>
            <a:r>
              <a:rPr kumimoji="1" lang="ja-JP" altLang="en-US" dirty="0"/>
              <a:t>目標：</a:t>
            </a:r>
            <a:r>
              <a:rPr kumimoji="1" lang="en-US" altLang="ja-JP" dirty="0"/>
              <a:t>14:58</a:t>
            </a:r>
          </a:p>
          <a:p>
            <a:r>
              <a:rPr kumimoji="1" lang="ja-JP" altLang="en-US" dirty="0"/>
              <a:t>累計：</a:t>
            </a:r>
            <a:r>
              <a:rPr kumimoji="1" lang="en-US" altLang="ja-JP" dirty="0"/>
              <a:t>1:58</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審査で</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ISMS</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に不適合が検出された場合は、是正処置をしなければなりません。</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是正処置とは、不適合について、その原因を取り除き、再発防止を図る処置を指します。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是正処置は以下の図のようなプロセスで実施されます。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「不適合の性質および講じた処置」と「是正処置の結果」について、文書化した情報を残さなければなりません。</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そのため、内部監査で不適合が出た際は、是正要求書とその回答書を記載して保存することになります。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22669EDD-C752-E72E-70FA-24089AEA4C66}"/>
              </a:ext>
            </a:extLst>
          </p:cNvPr>
          <p:cNvSpPr>
            <a:spLocks noGrp="1"/>
          </p:cNvSpPr>
          <p:nvPr>
            <p:ph type="sldNum" sz="quarter" idx="5"/>
          </p:nvPr>
        </p:nvSpPr>
        <p:spPr/>
        <p:txBody>
          <a:bodyPr/>
          <a:lstStyle/>
          <a:p>
            <a:fld id="{7D95702B-A176-47F2-94B3-59C819DD5A0E}" type="slidenum">
              <a:rPr kumimoji="1" lang="ja-JP" altLang="en-US" smtClean="0"/>
              <a:t>297</a:t>
            </a:fld>
            <a:endParaRPr kumimoji="1" lang="ja-JP" altLang="en-US"/>
          </a:p>
        </p:txBody>
      </p:sp>
    </p:spTree>
    <p:extLst>
      <p:ext uri="{BB962C8B-B14F-4D97-AF65-F5344CB8AC3E}">
        <p14:creationId xmlns:p14="http://schemas.microsoft.com/office/powerpoint/2010/main" val="3512075266"/>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70232-2F36-A36A-C272-A89B0A12A6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556A24-2730-42D7-9324-717591BEBAD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20CB27E-6B32-A753-53D4-54FFFA7B46BD}"/>
              </a:ext>
            </a:extLst>
          </p:cNvPr>
          <p:cNvSpPr>
            <a:spLocks noGrp="1"/>
          </p:cNvSpPr>
          <p:nvPr>
            <p:ph type="body" idx="1"/>
          </p:nvPr>
        </p:nvSpPr>
        <p:spPr/>
        <p:txBody>
          <a:bodyPr/>
          <a:lstStyle/>
          <a:p>
            <a:r>
              <a:rPr kumimoji="1" lang="ja-JP" altLang="en-US" dirty="0"/>
              <a:t>目標：</a:t>
            </a:r>
            <a:r>
              <a:rPr kumimoji="1" lang="en-US" altLang="ja-JP" dirty="0"/>
              <a:t>15:00</a:t>
            </a:r>
          </a:p>
          <a:p>
            <a:r>
              <a:rPr kumimoji="1" lang="ja-JP" altLang="en-US" dirty="0"/>
              <a:t>累計：</a:t>
            </a:r>
            <a:r>
              <a:rPr kumimoji="1" lang="en-US" altLang="ja-JP" dirty="0"/>
              <a:t>2:00</a:t>
            </a:r>
          </a:p>
          <a:p>
            <a:endParaRPr kumimoji="1" lang="en-US" altLang="ja-JP" dirty="0"/>
          </a:p>
          <a:p>
            <a:r>
              <a:rPr kumimoji="1" lang="ja-JP" altLang="en-US" dirty="0"/>
              <a:t>＜絵が小さいので、テキストを参照＞</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メイリオ"/>
                <a:ea typeface="メイリオ"/>
                <a:cs typeface="+mn-cs"/>
              </a:rPr>
              <a:t>前ページで説明した「不適合の性質および講じた処置」と「是正処置の結果」についての内容を記載します。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いろいろなドキュメント作成について紹介しましたが、網羅的アプローチの最初にお伝えした留意点。</a:t>
            </a:r>
            <a:endParaRPr kumimoji="1" lang="en-US" altLang="ja-JP" dirty="0"/>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ドキュメントの整備は手段であり目的ではない</a:t>
            </a:r>
            <a:endParaRPr lang="en-US" altLang="ja-JP" sz="1200"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en-US" altLang="ja-JP" sz="1200" b="0" i="0" dirty="0">
                <a:solidFill>
                  <a:srgbClr val="374151"/>
                </a:solidFill>
                <a:effectLst/>
                <a:latin typeface="メイリオ" panose="020B0604030504040204" pitchFamily="50" charset="-128"/>
                <a:ea typeface="メイリオ" panose="020B0604030504040204" pitchFamily="50" charset="-128"/>
              </a:rPr>
              <a:t>ISMS</a:t>
            </a:r>
            <a:r>
              <a:rPr lang="ja-JP" altLang="en-US" sz="1200" b="0" i="0" dirty="0">
                <a:solidFill>
                  <a:srgbClr val="374151"/>
                </a:solidFill>
                <a:effectLst/>
                <a:latin typeface="メイリオ" panose="020B0604030504040204" pitchFamily="50" charset="-128"/>
                <a:ea typeface="メイリオ" panose="020B0604030504040204" pitchFamily="50" charset="-128"/>
              </a:rPr>
              <a:t>マネジメントプロセスの導入により、</a:t>
            </a:r>
            <a:r>
              <a:rPr lang="en-US" altLang="ja-JP" sz="1200" b="0" i="0" dirty="0">
                <a:solidFill>
                  <a:srgbClr val="374151"/>
                </a:solidFill>
                <a:effectLst/>
                <a:latin typeface="メイリオ" panose="020B0604030504040204" pitchFamily="50" charset="-128"/>
                <a:ea typeface="メイリオ" panose="020B0604030504040204" pitchFamily="50" charset="-128"/>
              </a:rPr>
              <a:t>PDCA</a:t>
            </a:r>
            <a:r>
              <a:rPr lang="ja-JP" altLang="en-US" sz="1200" b="0" i="0" dirty="0">
                <a:solidFill>
                  <a:srgbClr val="374151"/>
                </a:solidFill>
                <a:effectLst/>
                <a:latin typeface="メイリオ" panose="020B0604030504040204" pitchFamily="50" charset="-128"/>
                <a:ea typeface="メイリオ" panose="020B0604030504040204" pitchFamily="50" charset="-128"/>
              </a:rPr>
              <a:t>を実施していくことが重要</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こちらについては、網羅的アプローチ以外にも言えることだと思います。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ドキュメントを整備することがセキュリティ対策ではなく、</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・計画した内容を着実に実施し、</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・監査による見直しを実施</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・その結果を次の計画</a:t>
            </a:r>
            <a:r>
              <a:rPr kumimoji="1" lang="en-US" altLang="ja-JP" dirty="0"/>
              <a:t>t</a:t>
            </a:r>
            <a:r>
              <a:rPr kumimoji="1" lang="ja-JP" altLang="en-US" dirty="0"/>
              <a:t>につなげていく</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この活動が重要となります。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a:extLst>
              <a:ext uri="{FF2B5EF4-FFF2-40B4-BE49-F238E27FC236}">
                <a16:creationId xmlns:a16="http://schemas.microsoft.com/office/drawing/2014/main" id="{CCD92448-AF67-5B39-C5F3-66AF95865B49}"/>
              </a:ext>
            </a:extLst>
          </p:cNvPr>
          <p:cNvSpPr>
            <a:spLocks noGrp="1"/>
          </p:cNvSpPr>
          <p:nvPr>
            <p:ph type="sldNum" sz="quarter" idx="5"/>
          </p:nvPr>
        </p:nvSpPr>
        <p:spPr/>
        <p:txBody>
          <a:bodyPr/>
          <a:lstStyle/>
          <a:p>
            <a:fld id="{7D95702B-A176-47F2-94B3-59C819DD5A0E}" type="slidenum">
              <a:rPr kumimoji="1" lang="ja-JP" altLang="en-US" smtClean="0"/>
              <a:t>298</a:t>
            </a:fld>
            <a:endParaRPr kumimoji="1" lang="ja-JP" altLang="en-US"/>
          </a:p>
        </p:txBody>
      </p:sp>
    </p:spTree>
    <p:extLst>
      <p:ext uri="{BB962C8B-B14F-4D97-AF65-F5344CB8AC3E}">
        <p14:creationId xmlns:p14="http://schemas.microsoft.com/office/powerpoint/2010/main" val="3337213983"/>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B9C1F-271D-AF7B-CFA1-681290E6E2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0B2AEA-E89D-5F3B-7CD2-EF1F33F5B27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3BFA2FE-68D0-B5E2-6E03-0DAACDDAAE6A}"/>
              </a:ext>
            </a:extLst>
          </p:cNvPr>
          <p:cNvSpPr>
            <a:spLocks noGrp="1"/>
          </p:cNvSpPr>
          <p:nvPr>
            <p:ph type="body" idx="1"/>
          </p:nvPr>
        </p:nvSpPr>
        <p:spPr/>
        <p:txBody>
          <a:bodyPr/>
          <a:lstStyle/>
          <a:p>
            <a:r>
              <a:rPr kumimoji="1" lang="ja-JP" altLang="en-US"/>
              <a:t>目標：</a:t>
            </a:r>
            <a:r>
              <a:rPr kumimoji="1" lang="en-US" altLang="ja-JP"/>
              <a:t>13:03</a:t>
            </a:r>
          </a:p>
          <a:p>
            <a:r>
              <a:rPr kumimoji="1" lang="ja-JP" altLang="en-US"/>
              <a:t>累計：</a:t>
            </a:r>
            <a:r>
              <a:rPr kumimoji="1" lang="en-US" altLang="ja-JP"/>
              <a:t>0:03</a:t>
            </a:r>
          </a:p>
          <a:p>
            <a:endParaRPr kumimoji="1" lang="en-US" altLang="ja-JP" b="0"/>
          </a:p>
          <a:p>
            <a:r>
              <a:rPr kumimoji="1" lang="ja-JP" altLang="en-US" sz="1200" b="0" i="0" kern="1200">
                <a:solidFill>
                  <a:schemeClr val="dk1"/>
                </a:solidFill>
                <a:effectLst/>
                <a:latin typeface="+mn-lt"/>
                <a:ea typeface="+mn-ea"/>
                <a:cs typeface="+mn-cs"/>
              </a:rPr>
              <a:t>情報セキュリティ方針に従ってセキュリティ対策を実施するための具体的な規則としての「対策基準」と、セキュリティ対策の実施手順や方法である「実施手順」について学ぶことを目的とします。</a:t>
            </a:r>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達成目標</a:t>
            </a:r>
            <a:endParaRPr kumimoji="1" lang="en-US" altLang="ja-JP" sz="1200" b="0" i="0" kern="1200">
              <a:solidFill>
                <a:schemeClr val="dk1"/>
              </a:solidFill>
              <a:effectLst/>
              <a:latin typeface="+mn-ea"/>
              <a:ea typeface="+mn-ea"/>
              <a:cs typeface="+mn-cs"/>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組織的管理策をもとに、対策基準を策定する手順を理解すること。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策定した対策基準をもとに、具体的な実施手順を策定する方法を理解すること。</a:t>
            </a:r>
            <a:endParaRPr kumimoji="1" lang="en-US" altLang="ja-JP" sz="1200">
              <a:solidFill>
                <a:schemeClr val="tx1"/>
              </a:solidFill>
              <a:latin typeface="+mn-ea"/>
              <a:ea typeface="+mn-ea"/>
            </a:endParaRPr>
          </a:p>
          <a:p>
            <a:endParaRPr kumimoji="1" lang="ja-JP" altLang="en-US" b="0"/>
          </a:p>
        </p:txBody>
      </p:sp>
      <p:sp>
        <p:nvSpPr>
          <p:cNvPr id="4" name="スライド番号プレースホルダー 3">
            <a:extLst>
              <a:ext uri="{FF2B5EF4-FFF2-40B4-BE49-F238E27FC236}">
                <a16:creationId xmlns:a16="http://schemas.microsoft.com/office/drawing/2014/main" id="{DEBFE8A4-752B-7FAC-83FF-30F076A46A83}"/>
              </a:ext>
            </a:extLst>
          </p:cNvPr>
          <p:cNvSpPr>
            <a:spLocks noGrp="1"/>
          </p:cNvSpPr>
          <p:nvPr>
            <p:ph type="sldNum" sz="quarter" idx="5"/>
          </p:nvPr>
        </p:nvSpPr>
        <p:spPr/>
        <p:txBody>
          <a:bodyPr/>
          <a:lstStyle/>
          <a:p>
            <a:fld id="{7D95702B-A176-47F2-94B3-59C819DD5A0E}" type="slidenum">
              <a:rPr kumimoji="1" lang="ja-JP" altLang="en-US" smtClean="0"/>
              <a:t>299</a:t>
            </a:fld>
            <a:endParaRPr kumimoji="1" lang="ja-JP" altLang="en-US"/>
          </a:p>
        </p:txBody>
      </p:sp>
    </p:spTree>
    <p:extLst>
      <p:ext uri="{BB962C8B-B14F-4D97-AF65-F5344CB8AC3E}">
        <p14:creationId xmlns:p14="http://schemas.microsoft.com/office/powerpoint/2010/main" val="15535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13:07</a:t>
            </a:r>
          </a:p>
          <a:p>
            <a:r>
              <a:rPr kumimoji="1" lang="ja-JP" altLang="en-US"/>
              <a:t>累積時間：</a:t>
            </a:r>
            <a:r>
              <a:rPr kumimoji="1" lang="en-US" altLang="ja-JP"/>
              <a:t>00:07</a:t>
            </a:r>
          </a:p>
          <a:p>
            <a:endParaRPr kumimoji="1" lang="en-US" altLang="ja-JP"/>
          </a:p>
          <a:p>
            <a:r>
              <a:rPr kumimoji="1" lang="ja-JP" altLang="en-US"/>
              <a:t>中小企業サイバーセキュリティ対策　継続支援事業　の目的</a:t>
            </a:r>
            <a:endParaRPr kumimoji="1" lang="en-US" altLang="ja-JP"/>
          </a:p>
          <a:p>
            <a:r>
              <a:rPr kumimoji="1" lang="ja-JP" altLang="en-US"/>
              <a:t>・継続的な社内のセキュリティ対策ができる人材を育成する。</a:t>
            </a:r>
            <a:endParaRPr kumimoji="1" lang="en-US" altLang="ja-JP"/>
          </a:p>
          <a:p>
            <a:r>
              <a:rPr kumimoji="1" lang="ja-JP" altLang="en-US"/>
              <a:t>　→自社のセキュリティ運用の自走可能な状態になる。</a:t>
            </a:r>
            <a:endParaRPr kumimoji="1" lang="en-US" altLang="ja-JP"/>
          </a:p>
          <a:p>
            <a:r>
              <a:rPr kumimoji="1" lang="ja-JP" altLang="en-US"/>
              <a:t>・実践的な課題解決で社内セキュリティ体制を強化する。</a:t>
            </a:r>
            <a:endParaRPr kumimoji="1" lang="en-US" altLang="ja-JP"/>
          </a:p>
          <a:p>
            <a:r>
              <a:rPr kumimoji="1" lang="ja-JP" altLang="en-US"/>
              <a:t>　→セキュリティインシデントの事例を基に、はやりの手口に対する対処法を学んでいただく。</a:t>
            </a:r>
            <a:endParaRPr kumimoji="1" lang="en-US" altLang="ja-JP"/>
          </a:p>
          <a:p>
            <a:r>
              <a:rPr kumimoji="1" lang="ja-JP" altLang="en-US"/>
              <a:t>　　攻撃手法の流行に敏感になっていだく。</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東京都が実施している他の事業と比べた時の、本事業の位置づけは表のとおり。</a:t>
            </a:r>
            <a:endParaRPr kumimoji="1" lang="en-US" altLang="ja-JP"/>
          </a:p>
          <a:p>
            <a:r>
              <a:rPr kumimoji="1" lang="ja-JP" altLang="en-US"/>
              <a:t>すでに</a:t>
            </a:r>
            <a:r>
              <a:rPr kumimoji="1" lang="en-US" altLang="ja-JP"/>
              <a:t>UTM</a:t>
            </a:r>
            <a:r>
              <a:rPr kumimoji="1" lang="ja-JP" altLang="en-US"/>
              <a:t>や</a:t>
            </a:r>
            <a:r>
              <a:rPr kumimoji="1" lang="en-US" altLang="ja-JP"/>
              <a:t>EDR</a:t>
            </a:r>
            <a:r>
              <a:rPr kumimoji="1" lang="ja-JP" altLang="en-US"/>
              <a:t>などのセキュリティ製品を導入している中小企業の方々を対象とした事業。</a:t>
            </a:r>
            <a:endParaRPr kumimoji="1" lang="en-US" altLang="ja-JP"/>
          </a:p>
          <a:p>
            <a:endParaRPr kumimoji="1" lang="en-US" altLang="ja-JP"/>
          </a:p>
          <a:p>
            <a:r>
              <a:rPr kumimoji="1" lang="en-US" altLang="ja-JP"/>
              <a:t>COBIT</a:t>
            </a:r>
            <a:r>
              <a:rPr kumimoji="1" lang="ja-JP" altLang="en-US"/>
              <a:t>の成熟度モデル</a:t>
            </a:r>
            <a:endParaRPr kumimoji="1" lang="en-US" altLang="ja-JP"/>
          </a:p>
          <a:p>
            <a:r>
              <a:rPr kumimoji="1" lang="ja-JP" altLang="en-US"/>
              <a:t>成熟度モデルは、不完全な状態～最適化された状態までを</a:t>
            </a:r>
            <a:r>
              <a:rPr kumimoji="1" lang="en-US" altLang="ja-JP"/>
              <a:t>5</a:t>
            </a:r>
            <a:r>
              <a:rPr kumimoji="1" lang="ja-JP" altLang="en-US"/>
              <a:t>～</a:t>
            </a:r>
            <a:r>
              <a:rPr kumimoji="1" lang="en-US" altLang="ja-JP"/>
              <a:t>6</a:t>
            </a:r>
            <a:r>
              <a:rPr kumimoji="1" lang="ja-JP" altLang="en-US"/>
              <a:t>段階で定量評価し、到達目標や指標を示すフレームワーク。</a:t>
            </a:r>
            <a:endParaRPr kumimoji="1" lang="en-US" altLang="ja-JP"/>
          </a:p>
          <a:p>
            <a:endParaRPr kumimoji="1" lang="en-US" altLang="ja-JP"/>
          </a:p>
          <a:p>
            <a:r>
              <a:rPr kumimoji="1" lang="ja-JP" altLang="en-US"/>
              <a:t>みなさんの位置づけはレベル</a:t>
            </a:r>
            <a:r>
              <a:rPr kumimoji="1" lang="en-US" altLang="ja-JP"/>
              <a:t>2</a:t>
            </a:r>
            <a:r>
              <a:rPr kumimoji="1" lang="ja-JP" altLang="en-US"/>
              <a:t>を想定している。</a:t>
            </a:r>
            <a:endParaRPr kumimoji="1" lang="en-US" altLang="ja-JP"/>
          </a:p>
          <a:p>
            <a:r>
              <a:rPr kumimoji="1" lang="ja-JP" altLang="en-US"/>
              <a:t>最低限のセキュリティとして、</a:t>
            </a:r>
            <a:endParaRPr kumimoji="1" lang="en-US" altLang="ja-JP"/>
          </a:p>
          <a:p>
            <a:endParaRPr kumimoji="1" lang="en-US" altLang="ja-JP"/>
          </a:p>
          <a:p>
            <a:r>
              <a:rPr kumimoji="1" lang="en-US" altLang="ja-JP"/>
              <a:t>0</a:t>
            </a:r>
            <a:r>
              <a:rPr kumimoji="1" lang="ja-JP" altLang="en-US"/>
              <a:t>：プロセス不在</a:t>
            </a:r>
            <a:endParaRPr kumimoji="1" lang="en-US" altLang="ja-JP"/>
          </a:p>
          <a:p>
            <a:r>
              <a:rPr kumimoji="1" lang="en-US" altLang="ja-JP"/>
              <a:t>1</a:t>
            </a:r>
            <a:r>
              <a:rPr kumimoji="1" lang="ja-JP" altLang="en-US"/>
              <a:t>：個別対応</a:t>
            </a:r>
            <a:endParaRPr kumimoji="1" lang="en-US" altLang="ja-JP"/>
          </a:p>
          <a:p>
            <a:r>
              <a:rPr kumimoji="1" lang="en-US" altLang="ja-JP"/>
              <a:t>2</a:t>
            </a:r>
            <a:r>
              <a:rPr kumimoji="1" lang="ja-JP" altLang="en-US"/>
              <a:t>：再現性はあるが直感的</a:t>
            </a:r>
            <a:endParaRPr kumimoji="1" lang="en-US" altLang="ja-JP"/>
          </a:p>
          <a:p>
            <a:r>
              <a:rPr kumimoji="1" lang="ja-JP" altLang="en-US"/>
              <a:t>　メモレベルの手順があるが、情報共有が行われていないような状態</a:t>
            </a:r>
            <a:endParaRPr kumimoji="1" lang="en-US" altLang="ja-JP"/>
          </a:p>
          <a:p>
            <a:r>
              <a:rPr kumimoji="1" lang="en-US" altLang="ja-JP"/>
              <a:t>3</a:t>
            </a:r>
            <a:r>
              <a:rPr kumimoji="1" lang="ja-JP" altLang="en-US"/>
              <a:t>：定められたプロセス</a:t>
            </a:r>
            <a:endParaRPr kumimoji="1" lang="en-US" altLang="ja-JP"/>
          </a:p>
          <a:p>
            <a:r>
              <a:rPr kumimoji="1" lang="en-US" altLang="ja-JP"/>
              <a:t>4</a:t>
            </a:r>
            <a:r>
              <a:rPr kumimoji="1" lang="ja-JP" altLang="en-US"/>
              <a:t>：管理測定が可能</a:t>
            </a:r>
            <a:endParaRPr kumimoji="1" lang="en-US" altLang="ja-JP"/>
          </a:p>
          <a:p>
            <a:r>
              <a:rPr kumimoji="1" lang="en-US" altLang="ja-JP"/>
              <a:t>5</a:t>
            </a:r>
            <a:r>
              <a:rPr kumimoji="1" lang="ja-JP" altLang="en-US"/>
              <a:t>：最適化</a:t>
            </a:r>
            <a:endParaRPr kumimoji="1" lang="en-US" altLang="ja-JP"/>
          </a:p>
          <a:p>
            <a:endParaRPr kumimoji="1" lang="en-US" altLang="ja-JP"/>
          </a:p>
          <a:p>
            <a:r>
              <a:rPr kumimoji="1" lang="ja-JP" altLang="en-US"/>
              <a:t>参加者の意気込み分析</a:t>
            </a:r>
            <a:endParaRPr kumimoji="1" lang="en-US" altLang="ja-JP"/>
          </a:p>
          <a:p>
            <a:pPr algn="l">
              <a:buFont typeface="+mj-lt"/>
              <a:buAutoNum type="arabicPeriod"/>
            </a:pPr>
            <a:r>
              <a:rPr lang="ja-JP" altLang="en-US" b="1" i="0">
                <a:solidFill>
                  <a:srgbClr val="374151"/>
                </a:solidFill>
                <a:effectLst/>
                <a:latin typeface="Söhne"/>
              </a:rPr>
              <a:t>知識とスキルの習得</a:t>
            </a:r>
            <a:r>
              <a:rPr lang="en-US" altLang="ja-JP" b="1" i="0">
                <a:solidFill>
                  <a:srgbClr val="374151"/>
                </a:solidFill>
                <a:effectLst/>
                <a:latin typeface="Söhne"/>
              </a:rPr>
              <a:t>:</a:t>
            </a:r>
            <a:r>
              <a:rPr lang="ja-JP" altLang="en-US" b="0" i="0">
                <a:solidFill>
                  <a:srgbClr val="374151"/>
                </a:solidFill>
                <a:effectLst/>
                <a:latin typeface="Söhne"/>
              </a:rPr>
              <a:t> </a:t>
            </a:r>
            <a:br>
              <a:rPr lang="en-US" altLang="ja-JP" b="0" i="0">
                <a:solidFill>
                  <a:srgbClr val="374151"/>
                </a:solidFill>
                <a:effectLst/>
                <a:latin typeface="Söhne"/>
              </a:rPr>
            </a:br>
            <a:r>
              <a:rPr lang="ja-JP" altLang="en-US" b="0" i="0">
                <a:solidFill>
                  <a:srgbClr val="374151"/>
                </a:solidFill>
                <a:effectLst/>
                <a:latin typeface="Söhne"/>
              </a:rPr>
              <a:t>　　多くの参加者がセキュリティの基本的な知識や技術的なスキルの習得を望んでいます。</a:t>
            </a:r>
            <a:endParaRPr lang="en-US" altLang="ja-JP" b="0" i="0">
              <a:solidFill>
                <a:srgbClr val="374151"/>
              </a:solidFill>
              <a:effectLst/>
              <a:latin typeface="Söhne"/>
            </a:endParaRPr>
          </a:p>
          <a:p>
            <a:pPr algn="l">
              <a:buFont typeface="+mj-lt"/>
              <a:buAutoNum type="arabicPeriod"/>
            </a:pPr>
            <a:r>
              <a:rPr lang="ja-JP" altLang="en-US" b="1" i="0">
                <a:solidFill>
                  <a:srgbClr val="374151"/>
                </a:solidFill>
                <a:effectLst/>
                <a:latin typeface="Söhne"/>
              </a:rPr>
              <a:t>セキュリティ対策の導入と改善</a:t>
            </a:r>
            <a:r>
              <a:rPr lang="en-US" altLang="ja-JP" b="1" i="0">
                <a:solidFill>
                  <a:srgbClr val="374151"/>
                </a:solidFill>
                <a:effectLst/>
                <a:latin typeface="Söhne"/>
              </a:rPr>
              <a:t>:</a:t>
            </a:r>
            <a:br>
              <a:rPr lang="en-US" altLang="ja-JP" b="1" i="0">
                <a:solidFill>
                  <a:srgbClr val="374151"/>
                </a:solidFill>
                <a:effectLst/>
                <a:latin typeface="Söhne"/>
              </a:rPr>
            </a:br>
            <a:r>
              <a:rPr lang="ja-JP" altLang="en-US" b="1" i="0">
                <a:solidFill>
                  <a:srgbClr val="374151"/>
                </a:solidFill>
                <a:effectLst/>
                <a:latin typeface="Söhne"/>
              </a:rPr>
              <a:t>　　</a:t>
            </a:r>
            <a:r>
              <a:rPr lang="ja-JP" altLang="en-US" b="0" i="0">
                <a:solidFill>
                  <a:srgbClr val="374151"/>
                </a:solidFill>
                <a:effectLst/>
                <a:latin typeface="Söhne"/>
              </a:rPr>
              <a:t>他の一部の参加者は自社のセキュリティ対策の導入や運用、または既存の対策の見直しと改善に関心があります。</a:t>
            </a:r>
          </a:p>
          <a:p>
            <a:pPr algn="l">
              <a:buFont typeface="+mj-lt"/>
              <a:buAutoNum type="arabicPeriod"/>
            </a:pPr>
            <a:r>
              <a:rPr lang="ja-JP" altLang="en-US" b="1" i="0">
                <a:solidFill>
                  <a:srgbClr val="374151"/>
                </a:solidFill>
                <a:effectLst/>
                <a:latin typeface="Söhne"/>
              </a:rPr>
              <a:t>情報共有とネットワーキング</a:t>
            </a:r>
            <a:r>
              <a:rPr lang="en-US" altLang="ja-JP" b="1" i="0">
                <a:solidFill>
                  <a:srgbClr val="374151"/>
                </a:solidFill>
                <a:effectLst/>
                <a:latin typeface="Söhne"/>
              </a:rPr>
              <a:t>:</a:t>
            </a:r>
            <a:r>
              <a:rPr lang="ja-JP" altLang="en-US" b="0" i="0">
                <a:solidFill>
                  <a:srgbClr val="374151"/>
                </a:solidFill>
                <a:effectLst/>
                <a:latin typeface="Söhne"/>
              </a:rPr>
              <a:t> </a:t>
            </a:r>
            <a:br>
              <a:rPr lang="en-US" altLang="ja-JP" b="0" i="0">
                <a:solidFill>
                  <a:srgbClr val="374151"/>
                </a:solidFill>
                <a:effectLst/>
                <a:latin typeface="Söhne"/>
              </a:rPr>
            </a:br>
            <a:r>
              <a:rPr lang="ja-JP" altLang="en-US" b="0" i="0">
                <a:solidFill>
                  <a:srgbClr val="374151"/>
                </a:solidFill>
                <a:effectLst/>
                <a:latin typeface="Söhne"/>
              </a:rPr>
              <a:t>　　参加者の中には、情報交換やネットワーキング、他社の事例の学習、セキュリティ専門家との相談の機会を求めている人もいます。</a:t>
            </a:r>
          </a:p>
          <a:p>
            <a:pPr algn="l">
              <a:buFont typeface="+mj-lt"/>
              <a:buAutoNum type="arabicPeriod"/>
            </a:pPr>
            <a:r>
              <a:rPr lang="ja-JP" altLang="en-US" b="1" i="0">
                <a:solidFill>
                  <a:srgbClr val="374151"/>
                </a:solidFill>
                <a:effectLst/>
                <a:latin typeface="Söhne"/>
              </a:rPr>
              <a:t>人材育成と組織運営</a:t>
            </a:r>
            <a:r>
              <a:rPr lang="en-US" altLang="ja-JP" b="1" i="0">
                <a:solidFill>
                  <a:srgbClr val="374151"/>
                </a:solidFill>
                <a:effectLst/>
                <a:latin typeface="Söhne"/>
              </a:rPr>
              <a:t>:</a:t>
            </a:r>
            <a:r>
              <a:rPr lang="ja-JP" altLang="en-US" b="0" i="0">
                <a:solidFill>
                  <a:srgbClr val="374151"/>
                </a:solidFill>
                <a:effectLst/>
                <a:latin typeface="Söhne"/>
              </a:rPr>
              <a:t> </a:t>
            </a:r>
            <a:br>
              <a:rPr lang="en-US" altLang="ja-JP" b="0" i="0">
                <a:solidFill>
                  <a:srgbClr val="374151"/>
                </a:solidFill>
                <a:effectLst/>
                <a:latin typeface="Söhne"/>
              </a:rPr>
            </a:br>
            <a:r>
              <a:rPr lang="ja-JP" altLang="en-US" b="0" i="0">
                <a:solidFill>
                  <a:srgbClr val="374151"/>
                </a:solidFill>
                <a:effectLst/>
                <a:latin typeface="Söhne"/>
              </a:rPr>
              <a:t>　　組織全体としての人材育成や組織運営に焦点を当てる参加者もいます。</a:t>
            </a:r>
          </a:p>
          <a:p>
            <a:pPr algn="l">
              <a:buFont typeface="+mj-lt"/>
              <a:buAutoNum type="arabicPeriod"/>
            </a:pPr>
            <a:r>
              <a:rPr lang="ja-JP" altLang="en-US" b="1" i="0">
                <a:solidFill>
                  <a:srgbClr val="374151"/>
                </a:solidFill>
                <a:effectLst/>
                <a:latin typeface="Söhne"/>
              </a:rPr>
              <a:t>リモートワークとクラウドの対策</a:t>
            </a:r>
            <a:r>
              <a:rPr lang="en-US" altLang="ja-JP" b="1" i="0">
                <a:solidFill>
                  <a:srgbClr val="374151"/>
                </a:solidFill>
                <a:effectLst/>
                <a:latin typeface="Söhne"/>
              </a:rPr>
              <a:t>:</a:t>
            </a:r>
            <a:r>
              <a:rPr lang="ja-JP" altLang="en-US" b="0" i="0">
                <a:solidFill>
                  <a:srgbClr val="374151"/>
                </a:solidFill>
                <a:effectLst/>
                <a:latin typeface="Söhne"/>
              </a:rPr>
              <a:t> </a:t>
            </a:r>
            <a:br>
              <a:rPr lang="en-US" altLang="ja-JP" b="0" i="0">
                <a:solidFill>
                  <a:srgbClr val="374151"/>
                </a:solidFill>
                <a:effectLst/>
                <a:latin typeface="Söhne"/>
              </a:rPr>
            </a:br>
            <a:r>
              <a:rPr lang="ja-JP" altLang="en-US" b="0" i="0">
                <a:solidFill>
                  <a:srgbClr val="374151"/>
                </a:solidFill>
                <a:effectLst/>
                <a:latin typeface="Söhne"/>
              </a:rPr>
              <a:t>　　最近のトレンドとして、リモートワークやクラウドに対するセキュリティ対策の知見獲得を意気込みとする参加者が増えています。</a:t>
            </a:r>
          </a:p>
          <a:p>
            <a:pPr algn="l">
              <a:buFont typeface="+mj-lt"/>
              <a:buAutoNum type="arabicPeriod"/>
            </a:pPr>
            <a:r>
              <a:rPr lang="ja-JP" altLang="en-US" b="1" i="0">
                <a:solidFill>
                  <a:srgbClr val="374151"/>
                </a:solidFill>
                <a:effectLst/>
                <a:latin typeface="Söhne"/>
              </a:rPr>
              <a:t>危機管理と準備</a:t>
            </a:r>
            <a:r>
              <a:rPr lang="en-US" altLang="ja-JP" b="1" i="0">
                <a:solidFill>
                  <a:srgbClr val="374151"/>
                </a:solidFill>
                <a:effectLst/>
                <a:latin typeface="Söhne"/>
              </a:rPr>
              <a:t>:</a:t>
            </a:r>
            <a:r>
              <a:rPr lang="ja-JP" altLang="en-US" b="0" i="0">
                <a:solidFill>
                  <a:srgbClr val="374151"/>
                </a:solidFill>
                <a:effectLst/>
                <a:latin typeface="Söhne"/>
              </a:rPr>
              <a:t> </a:t>
            </a:r>
            <a:br>
              <a:rPr lang="en-US" altLang="ja-JP" b="0" i="0">
                <a:solidFill>
                  <a:srgbClr val="374151"/>
                </a:solidFill>
                <a:effectLst/>
                <a:latin typeface="Söhne"/>
              </a:rPr>
            </a:br>
            <a:r>
              <a:rPr lang="ja-JP" altLang="en-US" b="0" i="0">
                <a:solidFill>
                  <a:srgbClr val="374151"/>
                </a:solidFill>
                <a:effectLst/>
                <a:latin typeface="Söhne"/>
              </a:rPr>
              <a:t>　　インシデント対応、危機管理、緊急時対応の学習を求める人もいます。</a:t>
            </a:r>
          </a:p>
          <a:p>
            <a:endParaRPr kumimoji="1" lang="en-US" altLang="ja-JP"/>
          </a:p>
          <a:p>
            <a:r>
              <a:rPr kumimoji="1" lang="ja-JP" altLang="en-US"/>
              <a:t>どのようにやっていくか。</a:t>
            </a:r>
            <a:endParaRPr kumimoji="1" lang="en-US" altLang="ja-JP"/>
          </a:p>
          <a:p>
            <a:r>
              <a:rPr kumimoji="1" lang="ja-JP" altLang="en-US"/>
              <a:t>＜次＞</a:t>
            </a:r>
            <a:endParaRPr kumimoji="1" lang="en-US" altLang="ja-JP"/>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a:t>
            </a:fld>
            <a:endParaRPr kumimoji="1" lang="ja-JP" altLang="en-US"/>
          </a:p>
        </p:txBody>
      </p:sp>
    </p:spTree>
    <p:extLst>
      <p:ext uri="{BB962C8B-B14F-4D97-AF65-F5344CB8AC3E}">
        <p14:creationId xmlns:p14="http://schemas.microsoft.com/office/powerpoint/2010/main" val="2428110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14:39</a:t>
            </a:r>
          </a:p>
          <a:p>
            <a:r>
              <a:rPr kumimoji="1" lang="ja-JP" altLang="en-US" dirty="0"/>
              <a:t>累積時間：</a:t>
            </a:r>
            <a:r>
              <a:rPr kumimoji="1" lang="en-US" altLang="ja-JP" dirty="0"/>
              <a:t>01:39</a:t>
            </a:r>
          </a:p>
          <a:p>
            <a:endParaRPr kumimoji="1" lang="en-US" altLang="ja-JP" dirty="0"/>
          </a:p>
          <a:p>
            <a:r>
              <a:rPr kumimoji="1" lang="ja-JP" altLang="en-US" dirty="0"/>
              <a:t>考え方</a:t>
            </a:r>
            <a:endParaRPr kumimoji="1" lang="en-US" altLang="ja-JP" dirty="0"/>
          </a:p>
          <a:p>
            <a:r>
              <a:rPr kumimoji="1" lang="ja-JP" altLang="en-US" dirty="0"/>
              <a:t>ポイントは「信頼性」、「監視」</a:t>
            </a:r>
            <a:endParaRPr kumimoji="1" lang="en-US" altLang="ja-JP" dirty="0"/>
          </a:p>
          <a:p>
            <a:r>
              <a:rPr kumimoji="1" lang="ja-JP" altLang="en-US" dirty="0"/>
              <a:t>この考え方はゼロトラストセキュリティの考え方</a:t>
            </a:r>
            <a:endParaRPr kumimoji="1" lang="en-US" altLang="ja-JP" dirty="0"/>
          </a:p>
          <a:p>
            <a:endParaRPr kumimoji="1" lang="en-US" altLang="ja-JP" dirty="0"/>
          </a:p>
          <a:p>
            <a:r>
              <a:rPr kumimoji="1" lang="en-US" altLang="ja-JP" dirty="0"/>
              <a:t>1</a:t>
            </a:r>
            <a:r>
              <a:rPr kumimoji="1" lang="ja-JP" altLang="en-US" dirty="0"/>
              <a:t>つ目</a:t>
            </a:r>
            <a:endParaRPr kumimoji="1" lang="en-US" altLang="ja-JP" dirty="0"/>
          </a:p>
          <a:p>
            <a:r>
              <a:rPr kumimoji="1" lang="en-US" altLang="ja-JP" dirty="0"/>
              <a:t>VPN</a:t>
            </a:r>
            <a:r>
              <a:rPr kumimoji="1" lang="ja-JP" altLang="en-US" dirty="0"/>
              <a:t>機器への接続に多要素認証を導入する</a:t>
            </a:r>
            <a:endParaRPr kumimoji="1" lang="en-US" altLang="ja-JP" dirty="0"/>
          </a:p>
          <a:p>
            <a:r>
              <a:rPr kumimoji="1" lang="en-US" altLang="ja-JP" dirty="0"/>
              <a:t>FortiGate</a:t>
            </a:r>
            <a:r>
              <a:rPr kumimoji="1" lang="ja-JP" altLang="en-US" dirty="0"/>
              <a:t>の利用者であれば、</a:t>
            </a:r>
            <a:r>
              <a:rPr kumimoji="1" lang="en-US" altLang="ja-JP" dirty="0" err="1"/>
              <a:t>FortiToken</a:t>
            </a:r>
            <a:r>
              <a:rPr kumimoji="1" lang="ja-JP" altLang="en-US" dirty="0"/>
              <a:t>というモバイルアプリでの二要素認証を行うためのライセンス</a:t>
            </a:r>
            <a:endParaRPr kumimoji="1" lang="en-US" altLang="ja-JP" dirty="0"/>
          </a:p>
          <a:p>
            <a:r>
              <a:rPr kumimoji="1" lang="ja-JP" altLang="en-US" dirty="0"/>
              <a:t>製品によっては設定変更で</a:t>
            </a:r>
            <a:r>
              <a:rPr kumimoji="1" lang="en-US" altLang="ja-JP" dirty="0"/>
              <a:t>2</a:t>
            </a:r>
            <a:r>
              <a:rPr kumimoji="1" lang="ja-JP" altLang="en-US" dirty="0"/>
              <a:t>要素認証を実装できるものもあるので、ベンダーに確認してください。</a:t>
            </a:r>
            <a:endParaRPr kumimoji="1" lang="en-US" altLang="ja-JP" dirty="0"/>
          </a:p>
          <a:p>
            <a:endParaRPr kumimoji="1" lang="en-US" altLang="ja-JP" dirty="0"/>
          </a:p>
          <a:p>
            <a:r>
              <a:rPr kumimoji="1" lang="en-US" altLang="ja-JP" dirty="0"/>
              <a:t>2</a:t>
            </a:r>
            <a:r>
              <a:rPr kumimoji="1" lang="ja-JP" altLang="en-US" dirty="0"/>
              <a:t>つ目</a:t>
            </a:r>
            <a:endParaRPr kumimoji="1" lang="en-US" altLang="ja-JP" dirty="0"/>
          </a:p>
          <a:p>
            <a:r>
              <a:rPr kumimoji="1" lang="ja-JP" altLang="en-US" dirty="0"/>
              <a:t>外部からの中枢・・・</a:t>
            </a:r>
            <a:endParaRPr kumimoji="1" lang="en-US" altLang="ja-JP" dirty="0"/>
          </a:p>
          <a:p>
            <a:r>
              <a:rPr kumimoji="1" lang="en-US" altLang="ja-JP" dirty="0"/>
              <a:t>VPN</a:t>
            </a:r>
            <a:r>
              <a:rPr kumimoji="1" lang="ja-JP" altLang="en-US" dirty="0"/>
              <a:t>は便利だがとても怖いソリューション</a:t>
            </a:r>
            <a:endParaRPr kumimoji="1" lang="en-US" altLang="ja-JP" dirty="0"/>
          </a:p>
          <a:p>
            <a:r>
              <a:rPr kumimoji="1" lang="ja-JP" altLang="en-US" dirty="0"/>
              <a:t>外部の人に</a:t>
            </a:r>
            <a:r>
              <a:rPr kumimoji="1" lang="en-US" altLang="ja-JP" dirty="0"/>
              <a:t>VPN</a:t>
            </a:r>
            <a:r>
              <a:rPr kumimoji="1" lang="ja-JP" altLang="en-US" dirty="0"/>
              <a:t>をさせる場合は、</a:t>
            </a:r>
            <a:r>
              <a:rPr kumimoji="1" lang="en-US" altLang="ja-JP" dirty="0"/>
              <a:t>VPN</a:t>
            </a:r>
            <a:r>
              <a:rPr kumimoji="1" lang="ja-JP" altLang="en-US" dirty="0"/>
              <a:t>後の接続先を固定する。などの設定は必須。</a:t>
            </a:r>
            <a:endParaRPr kumimoji="1" lang="en-US" altLang="ja-JP" dirty="0"/>
          </a:p>
          <a:p>
            <a:r>
              <a:rPr kumimoji="1" lang="ja-JP" altLang="en-US" dirty="0"/>
              <a:t>ベンダーの</a:t>
            </a:r>
            <a:r>
              <a:rPr kumimoji="1" lang="en-US" altLang="ja-JP" dirty="0"/>
              <a:t>VPN</a:t>
            </a:r>
            <a:r>
              <a:rPr kumimoji="1" lang="ja-JP" altLang="en-US" dirty="0"/>
              <a:t>接続先は、ジャンプサーバへ固定。</a:t>
            </a:r>
            <a:endParaRPr kumimoji="1" lang="en-US" altLang="ja-JP" dirty="0"/>
          </a:p>
          <a:p>
            <a:r>
              <a:rPr kumimoji="1" lang="ja-JP" altLang="en-US" dirty="0"/>
              <a:t>ジャンプサーバへのログインパスワードはその時発行する。</a:t>
            </a:r>
            <a:endParaRPr kumimoji="1" lang="en-US" altLang="ja-JP" dirty="0"/>
          </a:p>
          <a:p>
            <a:r>
              <a:rPr kumimoji="1" lang="ja-JP" altLang="en-US" dirty="0"/>
              <a:t>接続前に接続申請書あげてもらい、それをベースにアカウントを発行する。</a:t>
            </a:r>
            <a:endParaRPr kumimoji="1" lang="en-US" altLang="ja-JP" dirty="0"/>
          </a:p>
          <a:p>
            <a:r>
              <a:rPr kumimoji="1" lang="ja-JP" altLang="en-US" dirty="0"/>
              <a:t>このルールを策定することも大切。</a:t>
            </a:r>
            <a:endParaRPr kumimoji="1" lang="en-US" altLang="ja-JP" dirty="0"/>
          </a:p>
          <a:p>
            <a:r>
              <a:rPr kumimoji="1" lang="ja-JP" altLang="en-US" dirty="0"/>
              <a:t>申請書を使用することで、接続記録を残すことができる。</a:t>
            </a:r>
            <a:endParaRPr kumimoji="1" lang="en-US" altLang="ja-JP" dirty="0"/>
          </a:p>
          <a:p>
            <a:r>
              <a:rPr kumimoji="1" lang="ja-JP" altLang="en-US" dirty="0"/>
              <a:t>各サーバの</a:t>
            </a:r>
            <a:r>
              <a:rPr kumimoji="1" lang="en-US" altLang="ja-JP" dirty="0"/>
              <a:t>RDP</a:t>
            </a:r>
            <a:r>
              <a:rPr kumimoji="1" lang="ja-JP" altLang="en-US" dirty="0"/>
              <a:t>接続は、ジャンプサーバからしか許可しない。</a:t>
            </a:r>
            <a:endParaRPr kumimoji="1" lang="en-US" altLang="ja-JP" dirty="0"/>
          </a:p>
          <a:p>
            <a:endParaRPr kumimoji="1" lang="en-US" altLang="ja-JP" dirty="0"/>
          </a:p>
          <a:p>
            <a:r>
              <a:rPr kumimoji="1" lang="en-US" altLang="ja-JP" dirty="0"/>
              <a:t>3</a:t>
            </a:r>
            <a:r>
              <a:rPr kumimoji="1" lang="ja-JP" altLang="en-US" dirty="0"/>
              <a:t>つ目</a:t>
            </a:r>
            <a:endParaRPr kumimoji="1" lang="en-US" altLang="ja-JP" dirty="0"/>
          </a:p>
          <a:p>
            <a:r>
              <a:rPr kumimoji="1" lang="ja-JP" altLang="en-US" dirty="0"/>
              <a:t>サーバや</a:t>
            </a:r>
            <a:r>
              <a:rPr kumimoji="1" lang="en-US" altLang="ja-JP" dirty="0"/>
              <a:t>PC</a:t>
            </a:r>
            <a:r>
              <a:rPr kumimoji="1" lang="ja-JP" altLang="en-US" dirty="0"/>
              <a:t>の特権・・・</a:t>
            </a:r>
            <a:endParaRPr kumimoji="1" lang="en-US" altLang="ja-JP" dirty="0"/>
          </a:p>
          <a:p>
            <a:r>
              <a:rPr kumimoji="1" lang="ja-JP" altLang="en-US" dirty="0"/>
              <a:t>サーバのパスワード変更は手動でできるが、クライアント</a:t>
            </a:r>
            <a:r>
              <a:rPr kumimoji="1" lang="en-US" altLang="ja-JP" dirty="0"/>
              <a:t>PC</a:t>
            </a:r>
            <a:r>
              <a:rPr kumimoji="1" lang="ja-JP" altLang="en-US" dirty="0"/>
              <a:t>は難しい</a:t>
            </a:r>
            <a:endParaRPr kumimoji="1" lang="en-US" altLang="ja-JP" dirty="0"/>
          </a:p>
          <a:p>
            <a:r>
              <a:rPr kumimoji="1" lang="en-US" altLang="ja-JP" dirty="0"/>
              <a:t>PC</a:t>
            </a:r>
            <a:r>
              <a:rPr kumimoji="1" lang="ja-JP" altLang="en-US" dirty="0"/>
              <a:t>のパスワード変更は、</a:t>
            </a:r>
            <a:r>
              <a:rPr kumimoji="1" lang="en-US" altLang="ja-JP" dirty="0"/>
              <a:t>LAPS</a:t>
            </a:r>
            <a:r>
              <a:rPr kumimoji="1" lang="ja-JP" altLang="en-US" dirty="0"/>
              <a:t>を使うと便利。</a:t>
            </a:r>
            <a:endParaRPr kumimoji="1" lang="en-US" altLang="ja-JP" dirty="0"/>
          </a:p>
          <a:p>
            <a:r>
              <a:rPr kumimoji="1" lang="ja-JP" altLang="en-US" dirty="0"/>
              <a:t>ただし、</a:t>
            </a:r>
            <a:r>
              <a:rPr kumimoji="1" lang="en-US" altLang="ja-JP" dirty="0"/>
              <a:t>Azure</a:t>
            </a:r>
            <a:r>
              <a:rPr kumimoji="1" lang="ja-JP" altLang="en-US" dirty="0"/>
              <a:t> </a:t>
            </a:r>
            <a:r>
              <a:rPr kumimoji="1" lang="en-US" altLang="ja-JP" dirty="0" err="1"/>
              <a:t>Activedirectory</a:t>
            </a:r>
            <a:r>
              <a:rPr kumimoji="1" lang="ja-JP" altLang="en-US" dirty="0"/>
              <a:t>、オンプレの</a:t>
            </a:r>
            <a:r>
              <a:rPr kumimoji="1" lang="en-US" altLang="ja-JP" dirty="0" err="1"/>
              <a:t>ActiveDirectory</a:t>
            </a:r>
            <a:r>
              <a:rPr kumimoji="1" lang="ja-JP" altLang="en-US" dirty="0"/>
              <a:t>があることが前提</a:t>
            </a:r>
            <a:endParaRPr kumimoji="1" lang="en-US" altLang="ja-JP" dirty="0"/>
          </a:p>
          <a:p>
            <a:endParaRPr kumimoji="1" lang="en-US" altLang="ja-JP" dirty="0"/>
          </a:p>
          <a:p>
            <a:r>
              <a:rPr kumimoji="1" lang="en-US" altLang="ja-JP" dirty="0"/>
              <a:t>4</a:t>
            </a:r>
            <a:r>
              <a:rPr kumimoji="1" lang="ja-JP" altLang="en-US" dirty="0"/>
              <a:t>つ目</a:t>
            </a:r>
            <a:endParaRPr kumimoji="1" lang="en-US" altLang="ja-JP" dirty="0"/>
          </a:p>
          <a:p>
            <a:r>
              <a:rPr kumimoji="1" lang="en-US" altLang="ja-JP" dirty="0"/>
              <a:t>OS</a:t>
            </a:r>
            <a:r>
              <a:rPr kumimoji="1" lang="ja-JP" altLang="en-US" dirty="0"/>
              <a:t>のファイアウォール機能・・・</a:t>
            </a:r>
            <a:endParaRPr kumimoji="1" lang="en-US" altLang="ja-JP" dirty="0"/>
          </a:p>
          <a:p>
            <a:r>
              <a:rPr kumimoji="1" lang="ja-JP" altLang="en-US" dirty="0"/>
              <a:t>サーバはジャンプサーバからのみ</a:t>
            </a:r>
            <a:r>
              <a:rPr kumimoji="1" lang="en-US" altLang="ja-JP" dirty="0"/>
              <a:t>RDP</a:t>
            </a:r>
            <a:r>
              <a:rPr kumimoji="1" lang="ja-JP" altLang="en-US" dirty="0"/>
              <a:t>接続を許可する設定にする</a:t>
            </a:r>
            <a:endParaRPr kumimoji="1" lang="en-US" altLang="ja-JP" dirty="0"/>
          </a:p>
          <a:p>
            <a:endParaRPr kumimoji="1" lang="en-US" altLang="ja-JP" dirty="0"/>
          </a:p>
          <a:p>
            <a:r>
              <a:rPr kumimoji="1" lang="en-US" altLang="ja-JP" dirty="0"/>
              <a:t>5</a:t>
            </a:r>
            <a:r>
              <a:rPr kumimoji="1" lang="ja-JP" altLang="en-US" dirty="0"/>
              <a:t>つ目</a:t>
            </a:r>
            <a:endParaRPr kumimoji="1" lang="en-US" altLang="ja-JP" dirty="0"/>
          </a:p>
          <a:p>
            <a:r>
              <a:rPr kumimoji="1" lang="ja-JP" altLang="en-US" dirty="0"/>
              <a:t>サーバやネットワーク機器の・・・・</a:t>
            </a:r>
            <a:endParaRPr kumimoji="1" lang="en-US" altLang="ja-JP" dirty="0"/>
          </a:p>
          <a:p>
            <a:endParaRPr kumimoji="1" lang="en-US" altLang="ja-JP" dirty="0"/>
          </a:p>
          <a:p>
            <a:r>
              <a:rPr kumimoji="1" lang="en-US" altLang="ja-JP" dirty="0"/>
              <a:t>6</a:t>
            </a:r>
            <a:r>
              <a:rPr kumimoji="1" lang="ja-JP" altLang="en-US" dirty="0"/>
              <a:t>つ目</a:t>
            </a:r>
            <a:endParaRPr kumimoji="1" lang="en-US" altLang="ja-JP" dirty="0"/>
          </a:p>
          <a:p>
            <a:r>
              <a:rPr kumimoji="1" lang="ja-JP" altLang="en-US" dirty="0"/>
              <a:t>脆弱性情報・・・</a:t>
            </a:r>
            <a:endParaRPr kumimoji="1" lang="en-US" altLang="ja-JP" dirty="0"/>
          </a:p>
          <a:p>
            <a:r>
              <a:rPr kumimoji="1" lang="ja-JP" altLang="en-US" dirty="0"/>
              <a:t>先に紹介した</a:t>
            </a:r>
            <a:r>
              <a:rPr kumimoji="1" lang="en-US" altLang="ja-JP" dirty="0"/>
              <a:t>JVN</a:t>
            </a:r>
            <a:r>
              <a:rPr kumimoji="1" lang="ja-JP" altLang="en-US" dirty="0"/>
              <a:t>などの情報を毎日確認する。</a:t>
            </a:r>
            <a:endParaRPr kumimoji="1" lang="en-US" altLang="ja-JP" dirty="0"/>
          </a:p>
          <a:p>
            <a:endParaRPr kumimoji="1" lang="en-US" altLang="ja-JP" dirty="0"/>
          </a:p>
          <a:p>
            <a:r>
              <a:rPr kumimoji="1" lang="en-US" altLang="ja-JP" dirty="0"/>
              <a:t>7</a:t>
            </a:r>
            <a:r>
              <a:rPr kumimoji="1" lang="ja-JP" altLang="en-US" dirty="0"/>
              <a:t>つ目</a:t>
            </a:r>
            <a:endParaRPr kumimoji="1" lang="en-US" altLang="ja-JP" dirty="0"/>
          </a:p>
          <a:p>
            <a:r>
              <a:rPr kumimoji="1" lang="ja-JP" altLang="en-US" dirty="0"/>
              <a:t>パッチマネジメント</a:t>
            </a:r>
            <a:endParaRPr kumimoji="1" lang="en-US" altLang="ja-JP" dirty="0"/>
          </a:p>
          <a:p>
            <a:r>
              <a:rPr kumimoji="1" lang="ja-JP" altLang="en-US" dirty="0"/>
              <a:t>サーバも更新作業は定期的に実施する。</a:t>
            </a:r>
            <a:endParaRPr kumimoji="1" lang="en-US" altLang="ja-JP" dirty="0"/>
          </a:p>
          <a:p>
            <a:endParaRPr kumimoji="1" lang="en-US" altLang="ja-JP" dirty="0"/>
          </a:p>
          <a:p>
            <a:r>
              <a:rPr kumimoji="1" lang="en-US" altLang="ja-JP" dirty="0"/>
              <a:t>8</a:t>
            </a:r>
            <a:r>
              <a:rPr kumimoji="1" lang="ja-JP" altLang="en-US" dirty="0"/>
              <a:t>つ目</a:t>
            </a:r>
            <a:endParaRPr kumimoji="1" lang="en-US" altLang="ja-JP" dirty="0"/>
          </a:p>
          <a:p>
            <a:r>
              <a:rPr kumimoji="1" lang="en-US" altLang="ja-JP" dirty="0"/>
              <a:t>EDR</a:t>
            </a:r>
            <a:r>
              <a:rPr kumimoji="1" lang="ja-JP" altLang="en-US" dirty="0"/>
              <a:t>の導入</a:t>
            </a:r>
            <a:endParaRPr kumimoji="1" lang="en-US" altLang="ja-JP" dirty="0"/>
          </a:p>
          <a:p>
            <a:r>
              <a:rPr kumimoji="1" lang="ja-JP" altLang="en-US" dirty="0"/>
              <a:t>何かあっても安心</a:t>
            </a:r>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30</a:t>
            </a:fld>
            <a:endParaRPr kumimoji="1" lang="ja-JP" altLang="en-US"/>
          </a:p>
        </p:txBody>
      </p:sp>
    </p:spTree>
    <p:extLst>
      <p:ext uri="{BB962C8B-B14F-4D97-AF65-F5344CB8AC3E}">
        <p14:creationId xmlns:p14="http://schemas.microsoft.com/office/powerpoint/2010/main" val="1924648319"/>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0E09D-27F5-7197-1645-313EF35086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2E4B00-E5EA-6D4D-9806-EC9A4713910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F48CB29-1717-998C-85F5-7175ED5DF2E5}"/>
              </a:ext>
            </a:extLst>
          </p:cNvPr>
          <p:cNvSpPr>
            <a:spLocks noGrp="1"/>
          </p:cNvSpPr>
          <p:nvPr>
            <p:ph type="body" idx="1"/>
          </p:nvPr>
        </p:nvSpPr>
        <p:spPr/>
        <p:txBody>
          <a:bodyPr/>
          <a:lstStyle/>
          <a:p>
            <a:r>
              <a:rPr kumimoji="1" lang="ja-JP" altLang="en-US" dirty="0"/>
              <a:t>目標：</a:t>
            </a:r>
            <a:r>
              <a:rPr kumimoji="1" lang="en-US" altLang="ja-JP" dirty="0"/>
              <a:t>13:04</a:t>
            </a:r>
          </a:p>
          <a:p>
            <a:r>
              <a:rPr kumimoji="1" lang="ja-JP" altLang="en-US" dirty="0"/>
              <a:t>累計：</a:t>
            </a:r>
            <a:r>
              <a:rPr kumimoji="1" lang="en-US" altLang="ja-JP" dirty="0"/>
              <a:t>0:04</a:t>
            </a:r>
          </a:p>
          <a:p>
            <a:endParaRPr kumimoji="1" lang="en-US" altLang="ja-JP" dirty="0"/>
          </a:p>
          <a:p>
            <a:r>
              <a:rPr kumimoji="1" lang="ja-JP" altLang="en-US" dirty="0"/>
              <a:t>参考にするものは、組織的管理策ということで、</a:t>
            </a:r>
            <a:r>
              <a:rPr kumimoji="1" lang="en-US" altLang="ja-JP" dirty="0"/>
              <a:t>37</a:t>
            </a:r>
            <a:r>
              <a:rPr kumimoji="1" lang="ja-JP" altLang="en-US" dirty="0"/>
              <a:t>の管理策についてみていきます。</a:t>
            </a:r>
            <a:endParaRPr kumimoji="1" lang="en-US" altLang="ja-JP" dirty="0"/>
          </a:p>
          <a:p>
            <a:r>
              <a:rPr kumimoji="1" lang="ja-JP" altLang="en-US" dirty="0"/>
              <a:t>組織的管理策というのは、組織として取組む必要のある管理策のことで、情報セキュリティ方針、情報セキュリティの役割と責任、情報の分類などが含まれるものです。</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21551FD1-5998-C8F2-4D8D-AB39A219FAF3}"/>
              </a:ext>
            </a:extLst>
          </p:cNvPr>
          <p:cNvSpPr>
            <a:spLocks noGrp="1"/>
          </p:cNvSpPr>
          <p:nvPr>
            <p:ph type="sldNum" sz="quarter" idx="5"/>
          </p:nvPr>
        </p:nvSpPr>
        <p:spPr/>
        <p:txBody>
          <a:bodyPr/>
          <a:lstStyle/>
          <a:p>
            <a:fld id="{7D95702B-A176-47F2-94B3-59C819DD5A0E}" type="slidenum">
              <a:rPr kumimoji="1" lang="ja-JP" altLang="en-US" smtClean="0"/>
              <a:t>300</a:t>
            </a:fld>
            <a:endParaRPr kumimoji="1" lang="ja-JP" altLang="en-US"/>
          </a:p>
        </p:txBody>
      </p:sp>
    </p:spTree>
    <p:extLst>
      <p:ext uri="{BB962C8B-B14F-4D97-AF65-F5344CB8AC3E}">
        <p14:creationId xmlns:p14="http://schemas.microsoft.com/office/powerpoint/2010/main" val="132020635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BB85F-AEE2-BCBF-2A1A-03F0029E20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30EB20-67CD-71FB-41C4-7A1F51BC352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1FFA5D3-C97C-F7DA-B5C4-310690C8CEC3}"/>
              </a:ext>
            </a:extLst>
          </p:cNvPr>
          <p:cNvSpPr>
            <a:spLocks noGrp="1"/>
          </p:cNvSpPr>
          <p:nvPr>
            <p:ph type="body" idx="1"/>
          </p:nvPr>
        </p:nvSpPr>
        <p:spPr/>
        <p:txBody>
          <a:bodyPr/>
          <a:lstStyle/>
          <a:p>
            <a:r>
              <a:rPr kumimoji="1" lang="ja-JP" altLang="en-US" dirty="0"/>
              <a:t>目標：</a:t>
            </a:r>
            <a:r>
              <a:rPr kumimoji="1" lang="en-US" altLang="ja-JP" dirty="0"/>
              <a:t>13:05</a:t>
            </a:r>
          </a:p>
          <a:p>
            <a:r>
              <a:rPr kumimoji="1" lang="ja-JP" altLang="en-US" dirty="0"/>
              <a:t>累計：</a:t>
            </a:r>
            <a:r>
              <a:rPr kumimoji="1" lang="en-US" altLang="ja-JP" dirty="0"/>
              <a:t>0:05</a:t>
            </a:r>
          </a:p>
          <a:p>
            <a:endParaRPr kumimoji="1" lang="en-US" altLang="ja-JP" dirty="0"/>
          </a:p>
          <a:p>
            <a:r>
              <a:rPr kumimoji="1" lang="ja-JP" altLang="en-US" sz="1200" dirty="0"/>
              <a:t>情報セキュリティポリシーは、一般的に「基本方針」「対策基準」「実施手順・運用基規則等」で構成されます。</a:t>
            </a:r>
            <a:endParaRPr kumimoji="1" lang="en-US" altLang="ja-JP" sz="1200" dirty="0"/>
          </a:p>
          <a:p>
            <a:endParaRPr kumimoji="1" lang="en-US" altLang="ja-JP" sz="1200"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基本方針には、こういうことを目標にセキュリティ対策を実施していきます。的な、とても広い意味での対策実施の宣言のようなことが書かれていると思います。</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endParaRPr kumimoji="1" lang="en-US" altLang="ja-JP" sz="1200"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対策基準には、基本方針でかかげたセキュリティ対策につて、より具体的に落とし込んでいきます。</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対策基準にはどのような対策を行うのかという一般的な規定のみを記述します。</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endParaRPr kumimoji="1" lang="en-US" altLang="ja-JP" sz="1200"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実施手順には、それぞれの対策基準ごとに、実施すべき情報セキュリティ対策の内容を具体的に手順として記載します。</a:t>
            </a:r>
            <a:endParaRPr kumimoji="1" lang="en-US" altLang="ja-JP" sz="1200" dirty="0"/>
          </a:p>
          <a:p>
            <a:endParaRPr kumimoji="1" lang="en-US" altLang="ja-JP" sz="1200" dirty="0"/>
          </a:p>
          <a:p>
            <a:endParaRPr kumimoji="1" lang="en-US" altLang="ja-JP" sz="1200" dirty="0"/>
          </a:p>
          <a:p>
            <a:r>
              <a:rPr kumimoji="1" lang="ja-JP" altLang="en-US" sz="1200" dirty="0"/>
              <a:t>ここでは、「対策基準」の具体的な書き方について説明します。</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A5F83A1B-6EF4-BB88-C5CE-2E477529CBED}"/>
              </a:ext>
            </a:extLst>
          </p:cNvPr>
          <p:cNvSpPr>
            <a:spLocks noGrp="1"/>
          </p:cNvSpPr>
          <p:nvPr>
            <p:ph type="sldNum" sz="quarter" idx="5"/>
          </p:nvPr>
        </p:nvSpPr>
        <p:spPr/>
        <p:txBody>
          <a:bodyPr/>
          <a:lstStyle/>
          <a:p>
            <a:fld id="{7D95702B-A176-47F2-94B3-59C819DD5A0E}" type="slidenum">
              <a:rPr kumimoji="1" lang="ja-JP" altLang="en-US" smtClean="0"/>
              <a:t>301</a:t>
            </a:fld>
            <a:endParaRPr kumimoji="1" lang="ja-JP" altLang="en-US"/>
          </a:p>
        </p:txBody>
      </p:sp>
    </p:spTree>
    <p:extLst>
      <p:ext uri="{BB962C8B-B14F-4D97-AF65-F5344CB8AC3E}">
        <p14:creationId xmlns:p14="http://schemas.microsoft.com/office/powerpoint/2010/main" val="783379753"/>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18EF4-0483-2938-233C-64F01DD65F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522534F-CC3F-EDB6-B72D-E02FDBAF2C7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ABA8097-7C8C-F1FC-E4E5-02CEF3E1D2AE}"/>
              </a:ext>
            </a:extLst>
          </p:cNvPr>
          <p:cNvSpPr>
            <a:spLocks noGrp="1"/>
          </p:cNvSpPr>
          <p:nvPr>
            <p:ph type="body" idx="1"/>
          </p:nvPr>
        </p:nvSpPr>
        <p:spPr/>
        <p:txBody>
          <a:bodyPr/>
          <a:lstStyle/>
          <a:p>
            <a:r>
              <a:rPr kumimoji="1" lang="ja-JP" altLang="en-US" dirty="0"/>
              <a:t>目標：</a:t>
            </a:r>
            <a:r>
              <a:rPr kumimoji="1" lang="en-US" altLang="ja-JP" dirty="0"/>
              <a:t>13:07</a:t>
            </a:r>
          </a:p>
          <a:p>
            <a:r>
              <a:rPr kumimoji="1" lang="ja-JP" altLang="en-US" dirty="0"/>
              <a:t>累計：</a:t>
            </a:r>
            <a:r>
              <a:rPr kumimoji="1" lang="en-US" altLang="ja-JP" dirty="0"/>
              <a:t>0:07</a:t>
            </a:r>
          </a:p>
          <a:p>
            <a:endParaRPr kumimoji="1" lang="en-US" altLang="ja-JP" dirty="0"/>
          </a:p>
          <a:p>
            <a:r>
              <a:rPr kumimoji="1" lang="en-US" altLang="ja-JP" dirty="0"/>
              <a:t>PDF</a:t>
            </a:r>
            <a:r>
              <a:rPr kumimoji="1" lang="ja-JP" altLang="en-US" dirty="0"/>
              <a:t>参照</a:t>
            </a:r>
            <a:endParaRPr kumimoji="1" lang="en-US" altLang="ja-JP" dirty="0"/>
          </a:p>
          <a:p>
            <a:endParaRPr kumimoji="1" lang="en-US" altLang="ja-JP" dirty="0"/>
          </a:p>
          <a:p>
            <a:r>
              <a:rPr kumimoji="1" lang="ja-JP" altLang="en-US" dirty="0"/>
              <a:t>実際に考えるときは、第４回のテキストを参考にしながらやってください。</a:t>
            </a:r>
            <a:endParaRPr kumimoji="1" lang="en-US" altLang="ja-JP" dirty="0"/>
          </a:p>
          <a:p>
            <a:endParaRPr kumimoji="1" lang="en-US" altLang="ja-JP" dirty="0"/>
          </a:p>
          <a:p>
            <a:r>
              <a:rPr kumimoji="1" lang="ja-JP" altLang="en-US" dirty="0"/>
              <a:t>対策基準は、表題に対する管理策を実施する目的を確認し、それを満たすためになにをするのか。という考え方。</a:t>
            </a:r>
            <a:endParaRPr kumimoji="1" lang="en-US" altLang="ja-JP" dirty="0"/>
          </a:p>
          <a:p>
            <a:endParaRPr kumimoji="1" lang="en-US" altLang="ja-JP" dirty="0"/>
          </a:p>
          <a:p>
            <a:r>
              <a:rPr kumimoji="1" lang="en-US" altLang="ja-JP" dirty="0"/>
              <a:t>5.1</a:t>
            </a:r>
            <a:r>
              <a:rPr kumimoji="1" lang="ja-JP" altLang="en-US" dirty="0"/>
              <a:t> 情報セキュリティのための方針群　の目的は、</a:t>
            </a:r>
            <a:endParaRPr kumimoji="1" lang="en-US" altLang="ja-JP" dirty="0"/>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事業、法令、規制および契約上の要求事項に従って、経営陣の方向性の継続的な適合性、適切性、有効性、および情報セキュリティのサポートを確実にするため。</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この情報セキュリティ方針は、トップマネジメントによって承認されるものであり、組織の情報セキュリティの管理に対する取組を示すもの。	</a:t>
            </a:r>
          </a:p>
          <a:p>
            <a:pPr algn="l"/>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情報セキュリティの役割および責任　の目的は、</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組織内における情報セキュリティの実施、運用および管理のために、定義され、承認され、理解される構造を確立するため。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5.3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職務の分離　の目的は、</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情報セキュリティ管理策の不正、エラーおよび回避のリスクを軽減するため。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88063A4D-A8FB-2772-5FFF-EB53BEA25092}"/>
              </a:ext>
            </a:extLst>
          </p:cNvPr>
          <p:cNvSpPr>
            <a:spLocks noGrp="1"/>
          </p:cNvSpPr>
          <p:nvPr>
            <p:ph type="sldNum" sz="quarter" idx="5"/>
          </p:nvPr>
        </p:nvSpPr>
        <p:spPr/>
        <p:txBody>
          <a:bodyPr/>
          <a:lstStyle/>
          <a:p>
            <a:fld id="{7D95702B-A176-47F2-94B3-59C819DD5A0E}" type="slidenum">
              <a:rPr kumimoji="1" lang="ja-JP" altLang="en-US" smtClean="0"/>
              <a:t>302</a:t>
            </a:fld>
            <a:endParaRPr kumimoji="1" lang="ja-JP" altLang="en-US"/>
          </a:p>
        </p:txBody>
      </p:sp>
    </p:spTree>
    <p:extLst>
      <p:ext uri="{BB962C8B-B14F-4D97-AF65-F5344CB8AC3E}">
        <p14:creationId xmlns:p14="http://schemas.microsoft.com/office/powerpoint/2010/main" val="187973956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AD0B-385A-7DE4-DE5B-2EEF7AE264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A1914E-B2FA-B3FC-609F-74CA755403E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338D2C0-8EF8-31A1-55D5-CA6CA515723D}"/>
              </a:ext>
            </a:extLst>
          </p:cNvPr>
          <p:cNvSpPr>
            <a:spLocks noGrp="1"/>
          </p:cNvSpPr>
          <p:nvPr>
            <p:ph type="body" idx="1"/>
          </p:nvPr>
        </p:nvSpPr>
        <p:spPr/>
        <p:txBody>
          <a:bodyPr/>
          <a:lstStyle/>
          <a:p>
            <a:r>
              <a:rPr kumimoji="1" lang="ja-JP" altLang="en-US" dirty="0"/>
              <a:t>目標：</a:t>
            </a:r>
            <a:r>
              <a:rPr kumimoji="1" lang="en-US" altLang="ja-JP" dirty="0"/>
              <a:t>13:09</a:t>
            </a:r>
          </a:p>
          <a:p>
            <a:r>
              <a:rPr kumimoji="1" lang="ja-JP" altLang="en-US" dirty="0"/>
              <a:t>累計：</a:t>
            </a:r>
            <a:r>
              <a:rPr kumimoji="1" lang="en-US" altLang="ja-JP" dirty="0"/>
              <a:t>0:09</a:t>
            </a:r>
          </a:p>
          <a:p>
            <a:pPr algn="l"/>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5.4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経営陣の責任</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経営陣が、情報セキュリティにおける自らの役割を理解し、すべての要員が自らの情報セキュリティの責任を認識し、果たすことを確実にすることを目的として行動することを確実にするため。	</a:t>
            </a:r>
          </a:p>
          <a:p>
            <a:endParaRPr kumimoji="1" lang="en-US" altLang="ja-JP" dirty="0"/>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5.5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関係当局との連絡</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組織と、関連する法務、規制および監督当局との間で、情報セキュリティに関して適切な情報の流通が行われることを確実にするため。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5.6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専門組織との連絡</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情報セキュリティに関して適切な情報流通が行われることを確実にするため。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5.7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脅威インテリジェンス</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適切なリスク低減処置を講じることができるように、組織の脅威環境についての認識をもつため。	</a:t>
            </a:r>
          </a:p>
          <a:p>
            <a:endParaRPr kumimoji="1" lang="en-US" altLang="ja-JP" dirty="0"/>
          </a:p>
        </p:txBody>
      </p:sp>
      <p:sp>
        <p:nvSpPr>
          <p:cNvPr id="4" name="スライド番号プレースホルダー 3">
            <a:extLst>
              <a:ext uri="{FF2B5EF4-FFF2-40B4-BE49-F238E27FC236}">
                <a16:creationId xmlns:a16="http://schemas.microsoft.com/office/drawing/2014/main" id="{87641CDB-BCE8-4AFE-7A99-5943973F316A}"/>
              </a:ext>
            </a:extLst>
          </p:cNvPr>
          <p:cNvSpPr>
            <a:spLocks noGrp="1"/>
          </p:cNvSpPr>
          <p:nvPr>
            <p:ph type="sldNum" sz="quarter" idx="5"/>
          </p:nvPr>
        </p:nvSpPr>
        <p:spPr/>
        <p:txBody>
          <a:bodyPr/>
          <a:lstStyle/>
          <a:p>
            <a:fld id="{7D95702B-A176-47F2-94B3-59C819DD5A0E}" type="slidenum">
              <a:rPr kumimoji="1" lang="ja-JP" altLang="en-US" smtClean="0"/>
              <a:t>303</a:t>
            </a:fld>
            <a:endParaRPr kumimoji="1" lang="ja-JP" altLang="en-US"/>
          </a:p>
        </p:txBody>
      </p:sp>
    </p:spTree>
    <p:extLst>
      <p:ext uri="{BB962C8B-B14F-4D97-AF65-F5344CB8AC3E}">
        <p14:creationId xmlns:p14="http://schemas.microsoft.com/office/powerpoint/2010/main" val="100302786"/>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F2A74-6235-BD22-9347-9614481EB3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FC6B11-4240-BF2D-AC59-8A8F903723D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549695F-8C08-A57B-DC00-311361AA5DF4}"/>
              </a:ext>
            </a:extLst>
          </p:cNvPr>
          <p:cNvSpPr>
            <a:spLocks noGrp="1"/>
          </p:cNvSpPr>
          <p:nvPr>
            <p:ph type="body" idx="1"/>
          </p:nvPr>
        </p:nvSpPr>
        <p:spPr/>
        <p:txBody>
          <a:bodyPr/>
          <a:lstStyle/>
          <a:p>
            <a:r>
              <a:rPr kumimoji="1" lang="ja-JP" altLang="en-US" dirty="0"/>
              <a:t>目標：</a:t>
            </a:r>
            <a:r>
              <a:rPr kumimoji="1" lang="en-US" altLang="ja-JP" dirty="0"/>
              <a:t>13:11</a:t>
            </a:r>
          </a:p>
          <a:p>
            <a:r>
              <a:rPr kumimoji="1" lang="ja-JP" altLang="en-US" dirty="0"/>
              <a:t>累計：</a:t>
            </a:r>
            <a:r>
              <a:rPr kumimoji="1" lang="en-US" altLang="ja-JP" dirty="0"/>
              <a:t>0:1</a:t>
            </a:r>
          </a:p>
          <a:p>
            <a:endParaRPr kumimoji="1" lang="en-US" altLang="ja-JP" dirty="0"/>
          </a:p>
          <a:p>
            <a:pPr algn="l"/>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 </a:t>
            </a: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5.8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プロジェクトマネジメントにおける情報セキュリティ</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プロジェクトおよび成果物に関連する情報セキュリティリスクが、プロジェクトのライフサイクル全体を通じてプロジェクトマネジメントで効果的に対処されることを確実にするため。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5.9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情報およびその他の関連資産の目録</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組織の情報およびその他の関連資産を特定し、それらの情報セキュリティを維持し、適切な管理責任を割り当てるため。	</a:t>
            </a:r>
          </a:p>
          <a:p>
            <a:endParaRPr kumimoji="1" lang="en-US" altLang="ja-JP" dirty="0"/>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5.10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情報およびその他の関連資産の利用の許容範囲</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情報およびその他の関連資産が適切に保護、利用および取扱いされることを確実にするため。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5.11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資産の返却</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雇用、契約、または合意を変更または終了するプロセスの一環として、組織の資産を保護するため。	</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9341700D-4AD6-1B32-16DE-44DE583DE932}"/>
              </a:ext>
            </a:extLst>
          </p:cNvPr>
          <p:cNvSpPr>
            <a:spLocks noGrp="1"/>
          </p:cNvSpPr>
          <p:nvPr>
            <p:ph type="sldNum" sz="quarter" idx="5"/>
          </p:nvPr>
        </p:nvSpPr>
        <p:spPr/>
        <p:txBody>
          <a:bodyPr/>
          <a:lstStyle/>
          <a:p>
            <a:fld id="{7D95702B-A176-47F2-94B3-59C819DD5A0E}" type="slidenum">
              <a:rPr kumimoji="1" lang="ja-JP" altLang="en-US" smtClean="0"/>
              <a:t>304</a:t>
            </a:fld>
            <a:endParaRPr kumimoji="1" lang="ja-JP" altLang="en-US"/>
          </a:p>
        </p:txBody>
      </p:sp>
    </p:spTree>
    <p:extLst>
      <p:ext uri="{BB962C8B-B14F-4D97-AF65-F5344CB8AC3E}">
        <p14:creationId xmlns:p14="http://schemas.microsoft.com/office/powerpoint/2010/main" val="2005388982"/>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DE297-5861-846D-488B-944527C2D1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168C6C2-BF06-CE95-A184-B72E9A38371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6F696C7-4BED-22BA-C8D9-FEB74CEE6222}"/>
              </a:ext>
            </a:extLst>
          </p:cNvPr>
          <p:cNvSpPr>
            <a:spLocks noGrp="1"/>
          </p:cNvSpPr>
          <p:nvPr>
            <p:ph type="body" idx="1"/>
          </p:nvPr>
        </p:nvSpPr>
        <p:spPr/>
        <p:txBody>
          <a:bodyPr/>
          <a:lstStyle/>
          <a:p>
            <a:r>
              <a:rPr kumimoji="1" lang="ja-JP" altLang="en-US" dirty="0"/>
              <a:t>目標：</a:t>
            </a:r>
            <a:r>
              <a:rPr kumimoji="1" lang="en-US" altLang="ja-JP" dirty="0"/>
              <a:t>13:13</a:t>
            </a:r>
          </a:p>
          <a:p>
            <a:r>
              <a:rPr kumimoji="1" lang="ja-JP" altLang="en-US" dirty="0"/>
              <a:t>累計：</a:t>
            </a:r>
            <a:r>
              <a:rPr kumimoji="1" lang="en-US" altLang="ja-JP" dirty="0"/>
              <a:t>0:13</a:t>
            </a:r>
          </a:p>
          <a:p>
            <a:endParaRPr kumimoji="1" lang="en-US" altLang="ja-JP" dirty="0"/>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5.12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情報の分類</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組織における情報の重要度に従って、情報の保護の要件を特定および理解することを確実にするため。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5.13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情報のラベル付け</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情報の分類の伝達を容易にし、情報の処理および管理の自動化を支援するため。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5.14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情報転送</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組織内および外部の利害関係者との間で転送される情報のセキュリティを維持するため。	</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39283F13-D2CC-DE42-32FE-BD92EFBE8FD8}"/>
              </a:ext>
            </a:extLst>
          </p:cNvPr>
          <p:cNvSpPr>
            <a:spLocks noGrp="1"/>
          </p:cNvSpPr>
          <p:nvPr>
            <p:ph type="sldNum" sz="quarter" idx="5"/>
          </p:nvPr>
        </p:nvSpPr>
        <p:spPr/>
        <p:txBody>
          <a:bodyPr/>
          <a:lstStyle/>
          <a:p>
            <a:fld id="{7D95702B-A176-47F2-94B3-59C819DD5A0E}" type="slidenum">
              <a:rPr kumimoji="1" lang="ja-JP" altLang="en-US" smtClean="0"/>
              <a:t>305</a:t>
            </a:fld>
            <a:endParaRPr kumimoji="1" lang="ja-JP" altLang="en-US"/>
          </a:p>
        </p:txBody>
      </p:sp>
    </p:spTree>
    <p:extLst>
      <p:ext uri="{BB962C8B-B14F-4D97-AF65-F5344CB8AC3E}">
        <p14:creationId xmlns:p14="http://schemas.microsoft.com/office/powerpoint/2010/main" val="3560869962"/>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B4812-F5C9-ACB0-5474-DAEF1AC2A4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8EE42F-2B0B-ACFE-BB2C-ECDDBF9DFB0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6FB056A-C098-D62D-8D4A-20E77C76BEDF}"/>
              </a:ext>
            </a:extLst>
          </p:cNvPr>
          <p:cNvSpPr>
            <a:spLocks noGrp="1"/>
          </p:cNvSpPr>
          <p:nvPr>
            <p:ph type="body" idx="1"/>
          </p:nvPr>
        </p:nvSpPr>
        <p:spPr/>
        <p:txBody>
          <a:bodyPr/>
          <a:lstStyle/>
          <a:p>
            <a:r>
              <a:rPr kumimoji="1" lang="ja-JP" altLang="en-US" dirty="0"/>
              <a:t>目標：</a:t>
            </a:r>
            <a:r>
              <a:rPr kumimoji="1" lang="en-US" altLang="ja-JP" dirty="0"/>
              <a:t>13:15</a:t>
            </a:r>
          </a:p>
          <a:p>
            <a:r>
              <a:rPr kumimoji="1" lang="ja-JP" altLang="en-US" dirty="0"/>
              <a:t>累計：</a:t>
            </a:r>
            <a:r>
              <a:rPr kumimoji="1" lang="en-US" altLang="ja-JP" dirty="0"/>
              <a:t>0:15</a:t>
            </a:r>
          </a:p>
          <a:p>
            <a:endParaRPr kumimoji="1" lang="en-US" altLang="ja-JP" dirty="0"/>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5.15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アクセス制御</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情報およびその他の関連資産への認可されたアクセスを行わせ、認可されていないアクセスを防ぐことを確実にするため。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5.16</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識別情報の管理</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組織の情報およびその他の関連資産にアクセスする個人およびシステムを一意に特定できるようにし、アクセス権を適切に割り当てることができるようにするため。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5.17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認証情報</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適切なエンティティ認証を確実にし、認証プロセスの失敗を防ぐため。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5.18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アクセス権	</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情報およびその他の関連資産へのアクセスが、業務上の要求事項に従って定義および認可されることを確実にするため。	</a:t>
            </a:r>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5F7021C6-6283-C026-2560-4C8368CF0A19}"/>
              </a:ext>
            </a:extLst>
          </p:cNvPr>
          <p:cNvSpPr>
            <a:spLocks noGrp="1"/>
          </p:cNvSpPr>
          <p:nvPr>
            <p:ph type="sldNum" sz="quarter" idx="5"/>
          </p:nvPr>
        </p:nvSpPr>
        <p:spPr/>
        <p:txBody>
          <a:bodyPr/>
          <a:lstStyle/>
          <a:p>
            <a:fld id="{7D95702B-A176-47F2-94B3-59C819DD5A0E}" type="slidenum">
              <a:rPr kumimoji="1" lang="ja-JP" altLang="en-US" smtClean="0"/>
              <a:t>306</a:t>
            </a:fld>
            <a:endParaRPr kumimoji="1" lang="ja-JP" altLang="en-US"/>
          </a:p>
        </p:txBody>
      </p:sp>
    </p:spTree>
    <p:extLst>
      <p:ext uri="{BB962C8B-B14F-4D97-AF65-F5344CB8AC3E}">
        <p14:creationId xmlns:p14="http://schemas.microsoft.com/office/powerpoint/2010/main" val="221943635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05450-CE38-3F6F-6A62-F8BB76DD8C7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90FD0C-5FCD-B2D2-C21D-C3764EA5E96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8DE0349-97A0-08B0-6DFB-9A778C899C19}"/>
              </a:ext>
            </a:extLst>
          </p:cNvPr>
          <p:cNvSpPr>
            <a:spLocks noGrp="1"/>
          </p:cNvSpPr>
          <p:nvPr>
            <p:ph type="body" idx="1"/>
          </p:nvPr>
        </p:nvSpPr>
        <p:spPr/>
        <p:txBody>
          <a:bodyPr/>
          <a:lstStyle/>
          <a:p>
            <a:r>
              <a:rPr kumimoji="1" lang="ja-JP" altLang="en-US"/>
              <a:t>目標：</a:t>
            </a:r>
            <a:r>
              <a:rPr kumimoji="1" lang="en-US" altLang="ja-JP"/>
              <a:t>13:17</a:t>
            </a:r>
          </a:p>
          <a:p>
            <a:r>
              <a:rPr kumimoji="1" lang="ja-JP" altLang="en-US"/>
              <a:t>累計：</a:t>
            </a:r>
            <a:r>
              <a:rPr kumimoji="1" lang="en-US" altLang="ja-JP"/>
              <a:t>0:17</a:t>
            </a:r>
          </a:p>
          <a:p>
            <a:endParaRPr kumimoji="1" lang="en-US" altLang="ja-JP"/>
          </a:p>
          <a:p>
            <a:r>
              <a:rPr lang="en-US" altLang="ja-JP" sz="1800" b="0" i="0" u="none" strike="noStrike" baseline="0">
                <a:solidFill>
                  <a:srgbClr val="000000"/>
                </a:solidFill>
                <a:latin typeface="メイリオ" panose="020B0604030504040204" pitchFamily="50" charset="-128"/>
                <a:ea typeface="メイリオ" panose="020B0604030504040204" pitchFamily="50" charset="-128"/>
              </a:rPr>
              <a:t>5.19 </a:t>
            </a:r>
            <a:r>
              <a:rPr lang="ja-JP" altLang="en-US" sz="1800" b="0" i="0" u="none" strike="noStrike" baseline="0">
                <a:solidFill>
                  <a:srgbClr val="000000"/>
                </a:solidFill>
                <a:latin typeface="メイリオ" panose="020B0604030504040204" pitchFamily="50" charset="-128"/>
                <a:ea typeface="メイリオ" panose="020B0604030504040204" pitchFamily="50" charset="-128"/>
              </a:rPr>
              <a:t>供給者関係における情報セキュリティ</a:t>
            </a:r>
            <a:endParaRPr lang="en-US" altLang="ja-JP" sz="1800" b="0" i="0" u="none" strike="noStrike" baseline="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a:solidFill>
                  <a:srgbClr val="000000"/>
                </a:solidFill>
                <a:latin typeface="メイリオ" panose="020B0604030504040204" pitchFamily="50" charset="-128"/>
                <a:ea typeface="メイリオ" panose="020B0604030504040204" pitchFamily="50" charset="-128"/>
              </a:rPr>
              <a:t>供給者関係において合意したレベルの情報セキュリティを維持するため。	</a:t>
            </a:r>
          </a:p>
          <a:p>
            <a:endParaRPr lang="en-US" altLang="ja-JP" sz="1800" b="0" i="0" u="none" strike="noStrike" baseline="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a:solidFill>
                  <a:srgbClr val="000000"/>
                </a:solidFill>
                <a:latin typeface="メイリオ" panose="020B0604030504040204" pitchFamily="50" charset="-128"/>
                <a:ea typeface="メイリオ" panose="020B0604030504040204" pitchFamily="50" charset="-128"/>
              </a:rPr>
              <a:t>5.20 </a:t>
            </a:r>
            <a:r>
              <a:rPr lang="ja-JP" altLang="en-US" sz="1800" b="0" i="0" u="none" strike="noStrike" baseline="0">
                <a:solidFill>
                  <a:srgbClr val="000000"/>
                </a:solidFill>
                <a:latin typeface="メイリオ" panose="020B0604030504040204" pitchFamily="50" charset="-128"/>
                <a:ea typeface="メイリオ" panose="020B0604030504040204" pitchFamily="50" charset="-128"/>
              </a:rPr>
              <a:t>供給者との合意における情報セキュリティの取扱い</a:t>
            </a:r>
            <a:endParaRPr lang="en-US" altLang="ja-JP" sz="1800" b="0" i="0" u="none" strike="noStrike" baseline="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a:solidFill>
                  <a:srgbClr val="000000"/>
                </a:solidFill>
                <a:latin typeface="メイリオ" panose="020B0604030504040204" pitchFamily="50" charset="-128"/>
                <a:ea typeface="メイリオ" panose="020B0604030504040204" pitchFamily="50" charset="-128"/>
              </a:rPr>
              <a:t>供給者関係において合意したレベルの情報セキュリティを維持するため。	</a:t>
            </a:r>
          </a:p>
          <a:p>
            <a:endParaRPr lang="en-US" altLang="ja-JP" sz="1800" b="0" i="0" u="none" strike="noStrike" baseline="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a:solidFill>
                  <a:srgbClr val="000000"/>
                </a:solidFill>
                <a:latin typeface="メイリオ" panose="020B0604030504040204" pitchFamily="50" charset="-128"/>
                <a:ea typeface="メイリオ" panose="020B0604030504040204" pitchFamily="50" charset="-128"/>
              </a:rPr>
              <a:t>5.21ICT</a:t>
            </a:r>
            <a:r>
              <a:rPr lang="ja-JP" altLang="en-US" sz="1800" b="0" i="0" u="none" strike="noStrike" baseline="0">
                <a:solidFill>
                  <a:srgbClr val="000000"/>
                </a:solidFill>
                <a:latin typeface="メイリオ" panose="020B0604030504040204" pitchFamily="50" charset="-128"/>
                <a:ea typeface="メイリオ" panose="020B0604030504040204" pitchFamily="50" charset="-128"/>
              </a:rPr>
              <a:t>サプライチェーンにおける情報セキュリティの取扱い</a:t>
            </a:r>
            <a:endParaRPr lang="en-US" altLang="ja-JP" sz="1800" b="0" i="0" u="none" strike="noStrike" baseline="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a:solidFill>
                  <a:srgbClr val="000000"/>
                </a:solidFill>
                <a:latin typeface="メイリオ" panose="020B0604030504040204" pitchFamily="50" charset="-128"/>
                <a:ea typeface="メイリオ" panose="020B0604030504040204" pitchFamily="50" charset="-128"/>
              </a:rPr>
              <a:t>供給者関係において合意したレベルの情報セキュリティを維持するため。	</a:t>
            </a:r>
          </a:p>
          <a:p>
            <a:endParaRPr kumimoji="1" lang="en-US" altLang="ja-JP"/>
          </a:p>
        </p:txBody>
      </p:sp>
      <p:sp>
        <p:nvSpPr>
          <p:cNvPr id="4" name="スライド番号プレースホルダー 3">
            <a:extLst>
              <a:ext uri="{FF2B5EF4-FFF2-40B4-BE49-F238E27FC236}">
                <a16:creationId xmlns:a16="http://schemas.microsoft.com/office/drawing/2014/main" id="{41F0D2DA-15AD-24E0-297A-374599341601}"/>
              </a:ext>
            </a:extLst>
          </p:cNvPr>
          <p:cNvSpPr>
            <a:spLocks noGrp="1"/>
          </p:cNvSpPr>
          <p:nvPr>
            <p:ph type="sldNum" sz="quarter" idx="5"/>
          </p:nvPr>
        </p:nvSpPr>
        <p:spPr/>
        <p:txBody>
          <a:bodyPr/>
          <a:lstStyle/>
          <a:p>
            <a:fld id="{7D95702B-A176-47F2-94B3-59C819DD5A0E}" type="slidenum">
              <a:rPr kumimoji="1" lang="ja-JP" altLang="en-US" smtClean="0"/>
              <a:t>307</a:t>
            </a:fld>
            <a:endParaRPr kumimoji="1" lang="ja-JP" altLang="en-US"/>
          </a:p>
        </p:txBody>
      </p:sp>
    </p:spTree>
    <p:extLst>
      <p:ext uri="{BB962C8B-B14F-4D97-AF65-F5344CB8AC3E}">
        <p14:creationId xmlns:p14="http://schemas.microsoft.com/office/powerpoint/2010/main" val="1101389379"/>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53D73-C5E8-5499-E55A-CE43158EFE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5AE7B6-46CF-6968-5AD2-B84060BF61A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54D1E86-7D78-3328-3CF7-B028B51CD3AF}"/>
              </a:ext>
            </a:extLst>
          </p:cNvPr>
          <p:cNvSpPr>
            <a:spLocks noGrp="1"/>
          </p:cNvSpPr>
          <p:nvPr>
            <p:ph type="body" idx="1"/>
          </p:nvPr>
        </p:nvSpPr>
        <p:spPr/>
        <p:txBody>
          <a:bodyPr/>
          <a:lstStyle/>
          <a:p>
            <a:r>
              <a:rPr kumimoji="1" lang="ja-JP" altLang="en-US" dirty="0"/>
              <a:t>目標：</a:t>
            </a:r>
            <a:r>
              <a:rPr kumimoji="1" lang="en-US" altLang="ja-JP" dirty="0"/>
              <a:t>13:19</a:t>
            </a:r>
          </a:p>
          <a:p>
            <a:r>
              <a:rPr kumimoji="1" lang="ja-JP" altLang="en-US" dirty="0"/>
              <a:t>累計：</a:t>
            </a:r>
            <a:r>
              <a:rPr kumimoji="1" lang="en-US" altLang="ja-JP" dirty="0"/>
              <a:t>0:19</a:t>
            </a:r>
          </a:p>
          <a:p>
            <a:endParaRPr kumimoji="1" lang="en-US" altLang="ja-JP" dirty="0"/>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5.22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供給者のサービス提供の監視およびレビューおよび変更管理	</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供給者との合意に沿って、合意したレベルの情報セキュリティおよびサービス提供を維持するため。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5.23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クラウドサービス利用における情報セキュリティ</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クラウドサービスの利用における情報セキュリティを規定および管理するため。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5.24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情報セキュリティインシデント管理の計画および準備</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情報セキュリティ事象に関する伝達を含む、情報セキュリティインシデントへの迅速で、効果的で、一貫性があり、かつ秩序のある対応を確実にするため。	</a:t>
            </a:r>
          </a:p>
          <a:p>
            <a:endParaRPr kumimoji="1" lang="en-US" altLang="ja-JP" dirty="0"/>
          </a:p>
        </p:txBody>
      </p:sp>
      <p:sp>
        <p:nvSpPr>
          <p:cNvPr id="4" name="スライド番号プレースホルダー 3">
            <a:extLst>
              <a:ext uri="{FF2B5EF4-FFF2-40B4-BE49-F238E27FC236}">
                <a16:creationId xmlns:a16="http://schemas.microsoft.com/office/drawing/2014/main" id="{0DE73C2B-8271-1800-FE15-4B940626BC7E}"/>
              </a:ext>
            </a:extLst>
          </p:cNvPr>
          <p:cNvSpPr>
            <a:spLocks noGrp="1"/>
          </p:cNvSpPr>
          <p:nvPr>
            <p:ph type="sldNum" sz="quarter" idx="5"/>
          </p:nvPr>
        </p:nvSpPr>
        <p:spPr/>
        <p:txBody>
          <a:bodyPr/>
          <a:lstStyle/>
          <a:p>
            <a:fld id="{7D95702B-A176-47F2-94B3-59C819DD5A0E}" type="slidenum">
              <a:rPr kumimoji="1" lang="ja-JP" altLang="en-US" smtClean="0"/>
              <a:t>308</a:t>
            </a:fld>
            <a:endParaRPr kumimoji="1" lang="ja-JP" altLang="en-US"/>
          </a:p>
        </p:txBody>
      </p:sp>
    </p:spTree>
    <p:extLst>
      <p:ext uri="{BB962C8B-B14F-4D97-AF65-F5344CB8AC3E}">
        <p14:creationId xmlns:p14="http://schemas.microsoft.com/office/powerpoint/2010/main" val="3052026314"/>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929BC-BB67-6881-D5DC-84B61996DE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B7A968-5523-85CC-C51C-F70D342FC1B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6EDCCC1-CDF5-6DA4-645A-1173D8B656E7}"/>
              </a:ext>
            </a:extLst>
          </p:cNvPr>
          <p:cNvSpPr>
            <a:spLocks noGrp="1"/>
          </p:cNvSpPr>
          <p:nvPr>
            <p:ph type="body" idx="1"/>
          </p:nvPr>
        </p:nvSpPr>
        <p:spPr/>
        <p:txBody>
          <a:bodyPr/>
          <a:lstStyle/>
          <a:p>
            <a:r>
              <a:rPr kumimoji="1" lang="ja-JP" altLang="en-US" dirty="0"/>
              <a:t>目標：</a:t>
            </a:r>
            <a:r>
              <a:rPr kumimoji="1" lang="en-US" altLang="ja-JP" dirty="0"/>
              <a:t>13:21</a:t>
            </a:r>
          </a:p>
          <a:p>
            <a:r>
              <a:rPr kumimoji="1" lang="ja-JP" altLang="en-US" dirty="0"/>
              <a:t>累計：</a:t>
            </a:r>
            <a:r>
              <a:rPr kumimoji="1" lang="en-US" altLang="ja-JP" dirty="0"/>
              <a:t>0:21</a:t>
            </a:r>
          </a:p>
          <a:p>
            <a:endParaRPr kumimoji="1" lang="en-US" altLang="ja-JP" dirty="0"/>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5.25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情報セキュリティ事象の評価および決定</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情報セキュリティ事象の効果的な分類および優先順位付けを確実にするため。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5.26</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情報セキュリティインシデントへの対応</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情報セキュリティインシデントへの効率的かつ効果的な対応を確実にするため。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5.27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情報セキュリティインシデントからの学習</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将来のインシデントの起こりやすさまたは影響を減らすため。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5.28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証拠の収集</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懲戒処置および法的処置の目的で、情報セキュリティインシデントに関連する証拠の一貫した効果的な管理を確実にするため。	</a:t>
            </a:r>
          </a:p>
          <a:p>
            <a:endParaRPr kumimoji="1" lang="en-US" altLang="ja-JP" dirty="0"/>
          </a:p>
        </p:txBody>
      </p:sp>
      <p:sp>
        <p:nvSpPr>
          <p:cNvPr id="4" name="スライド番号プレースホルダー 3">
            <a:extLst>
              <a:ext uri="{FF2B5EF4-FFF2-40B4-BE49-F238E27FC236}">
                <a16:creationId xmlns:a16="http://schemas.microsoft.com/office/drawing/2014/main" id="{E7519F03-6E8A-BC10-6E7A-38155EC05838}"/>
              </a:ext>
            </a:extLst>
          </p:cNvPr>
          <p:cNvSpPr>
            <a:spLocks noGrp="1"/>
          </p:cNvSpPr>
          <p:nvPr>
            <p:ph type="sldNum" sz="quarter" idx="5"/>
          </p:nvPr>
        </p:nvSpPr>
        <p:spPr/>
        <p:txBody>
          <a:bodyPr/>
          <a:lstStyle/>
          <a:p>
            <a:fld id="{7D95702B-A176-47F2-94B3-59C819DD5A0E}" type="slidenum">
              <a:rPr kumimoji="1" lang="ja-JP" altLang="en-US" smtClean="0"/>
              <a:t>309</a:t>
            </a:fld>
            <a:endParaRPr kumimoji="1" lang="ja-JP" altLang="en-US"/>
          </a:p>
        </p:txBody>
      </p:sp>
    </p:spTree>
    <p:extLst>
      <p:ext uri="{BB962C8B-B14F-4D97-AF65-F5344CB8AC3E}">
        <p14:creationId xmlns:p14="http://schemas.microsoft.com/office/powerpoint/2010/main" val="1522709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en-US" altLang="ja-JP"/>
              <a:t>6</a:t>
            </a:r>
            <a:r>
              <a:rPr kumimoji="1" lang="ja-JP" altLang="en-US"/>
              <a:t>ページの説明</a:t>
            </a:r>
            <a:endParaRPr kumimoji="1" lang="en-US" altLang="ja-JP"/>
          </a:p>
          <a:p>
            <a:r>
              <a:rPr kumimoji="1" lang="ja-JP" altLang="en-US"/>
              <a:t>目標時刻：</a:t>
            </a:r>
            <a:r>
              <a:rPr kumimoji="1" lang="en-US" altLang="ja-JP"/>
              <a:t>14:44</a:t>
            </a:r>
          </a:p>
          <a:p>
            <a:r>
              <a:rPr kumimoji="1" lang="ja-JP" altLang="en-US"/>
              <a:t>累積時間：</a:t>
            </a:r>
            <a:r>
              <a:rPr kumimoji="1" lang="en-US" altLang="ja-JP"/>
              <a:t>01:44</a:t>
            </a:r>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31</a:t>
            </a:fld>
            <a:endParaRPr kumimoji="1" lang="ja-JP" altLang="en-US"/>
          </a:p>
        </p:txBody>
      </p:sp>
    </p:spTree>
    <p:extLst>
      <p:ext uri="{BB962C8B-B14F-4D97-AF65-F5344CB8AC3E}">
        <p14:creationId xmlns:p14="http://schemas.microsoft.com/office/powerpoint/2010/main" val="1185655025"/>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E307D-306D-5BD3-D369-327932C701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CDF09A-D0BE-07D1-7EC2-D473A90CB80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0D9C990-ACA7-B7A8-4804-DF65A2F45EB5}"/>
              </a:ext>
            </a:extLst>
          </p:cNvPr>
          <p:cNvSpPr>
            <a:spLocks noGrp="1"/>
          </p:cNvSpPr>
          <p:nvPr>
            <p:ph type="body" idx="1"/>
          </p:nvPr>
        </p:nvSpPr>
        <p:spPr/>
        <p:txBody>
          <a:bodyPr/>
          <a:lstStyle/>
          <a:p>
            <a:r>
              <a:rPr kumimoji="1" lang="ja-JP" altLang="en-US" dirty="0"/>
              <a:t>目標：</a:t>
            </a:r>
            <a:r>
              <a:rPr kumimoji="1" lang="en-US" altLang="ja-JP" dirty="0"/>
              <a:t>13:23</a:t>
            </a:r>
          </a:p>
          <a:p>
            <a:r>
              <a:rPr kumimoji="1" lang="ja-JP" altLang="en-US" dirty="0"/>
              <a:t>累計：</a:t>
            </a:r>
            <a:r>
              <a:rPr kumimoji="1" lang="en-US" altLang="ja-JP" dirty="0"/>
              <a:t>0:23</a:t>
            </a:r>
          </a:p>
          <a:p>
            <a:endParaRPr kumimoji="1" lang="en-US" altLang="ja-JP" dirty="0"/>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5.29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事業の中断・阻害時の情報セキュリティ</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事業の中断・阻害時に情報およびその他の関連資産を保護するため。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5.30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事業継続のための</a:t>
            </a: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ICT</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の備え</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事業の中断・阻害時に組織の情報およびその他の関連資産の可用性を確実にするため。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5.31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法令、規制および契約上の要求事項</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情報セキュリティに関連する法令、規制および契約上の要求事項の順守を確実にするため。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5.32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知的財産権</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知的財産権および権利関係のある製品の利用に関連する、法令、規制および契約上の要求事項の順守を確実にするため。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5.33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記録の保護</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法令、規制および契約上の要求事項、並びに記録の保護および可用性に関連する共同体または社会の期待の順守を確実にするため。	</a:t>
            </a:r>
          </a:p>
          <a:p>
            <a:endParaRPr kumimoji="1" lang="en-US" altLang="ja-JP" dirty="0"/>
          </a:p>
        </p:txBody>
      </p:sp>
      <p:sp>
        <p:nvSpPr>
          <p:cNvPr id="4" name="スライド番号プレースホルダー 3">
            <a:extLst>
              <a:ext uri="{FF2B5EF4-FFF2-40B4-BE49-F238E27FC236}">
                <a16:creationId xmlns:a16="http://schemas.microsoft.com/office/drawing/2014/main" id="{1AFB2B0F-DFF8-44C8-0262-856B5AAAC12A}"/>
              </a:ext>
            </a:extLst>
          </p:cNvPr>
          <p:cNvSpPr>
            <a:spLocks noGrp="1"/>
          </p:cNvSpPr>
          <p:nvPr>
            <p:ph type="sldNum" sz="quarter" idx="5"/>
          </p:nvPr>
        </p:nvSpPr>
        <p:spPr/>
        <p:txBody>
          <a:bodyPr/>
          <a:lstStyle/>
          <a:p>
            <a:fld id="{7D95702B-A176-47F2-94B3-59C819DD5A0E}" type="slidenum">
              <a:rPr kumimoji="1" lang="ja-JP" altLang="en-US" smtClean="0"/>
              <a:t>310</a:t>
            </a:fld>
            <a:endParaRPr kumimoji="1" lang="ja-JP" altLang="en-US"/>
          </a:p>
        </p:txBody>
      </p:sp>
    </p:spTree>
    <p:extLst>
      <p:ext uri="{BB962C8B-B14F-4D97-AF65-F5344CB8AC3E}">
        <p14:creationId xmlns:p14="http://schemas.microsoft.com/office/powerpoint/2010/main" val="720342994"/>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10235-8CB8-339E-58FF-044F2C7822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9B396A-63D2-DDD1-5EF6-45F6289DB44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68DE880-3BFD-2464-9DD2-51D5F7A95B6B}"/>
              </a:ext>
            </a:extLst>
          </p:cNvPr>
          <p:cNvSpPr>
            <a:spLocks noGrp="1"/>
          </p:cNvSpPr>
          <p:nvPr>
            <p:ph type="body" idx="1"/>
          </p:nvPr>
        </p:nvSpPr>
        <p:spPr/>
        <p:txBody>
          <a:bodyPr/>
          <a:lstStyle/>
          <a:p>
            <a:r>
              <a:rPr kumimoji="1" lang="ja-JP" altLang="en-US" dirty="0"/>
              <a:t>目標：</a:t>
            </a:r>
            <a:r>
              <a:rPr kumimoji="1" lang="en-US" altLang="ja-JP" dirty="0"/>
              <a:t>13:25</a:t>
            </a:r>
          </a:p>
          <a:p>
            <a:r>
              <a:rPr kumimoji="1" lang="ja-JP" altLang="en-US" dirty="0"/>
              <a:t>累計：</a:t>
            </a:r>
            <a:r>
              <a:rPr kumimoji="1" lang="en-US" altLang="ja-JP" dirty="0"/>
              <a:t>0:25</a:t>
            </a:r>
          </a:p>
          <a:p>
            <a:endParaRPr kumimoji="1" lang="en-US" altLang="ja-JP" dirty="0"/>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5.34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プライバシーおよび</a:t>
            </a: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PII</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の保護</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※PII</a:t>
            </a:r>
            <a:r>
              <a:rPr lang="ja-JP" altLang="en-US" sz="1200" b="0" i="0" u="none" strike="noStrike" baseline="0" dirty="0">
                <a:solidFill>
                  <a:srgbClr val="000000"/>
                </a:solidFill>
                <a:latin typeface="メイリオ" panose="020B0604030504040204" pitchFamily="50" charset="-128"/>
                <a:ea typeface="メイリオ" panose="020B0604030504040204" pitchFamily="50" charset="-128"/>
              </a:rPr>
              <a:t>（</a:t>
            </a:r>
            <a:r>
              <a:rPr lang="en-US" altLang="ja-JP" sz="1800" b="0" i="0" dirty="0">
                <a:solidFill>
                  <a:srgbClr val="333333"/>
                </a:solidFill>
                <a:effectLst/>
                <a:latin typeface="メイリオ" panose="020B0604030504040204" pitchFamily="50" charset="-128"/>
                <a:ea typeface="メイリオ" panose="020B0604030504040204" pitchFamily="50" charset="-128"/>
              </a:rPr>
              <a:t>Personally Identifiable Information</a:t>
            </a:r>
            <a:r>
              <a:rPr lang="ja-JP" altLang="en-US" sz="1200" b="0" i="0" u="none" strike="noStrike" baseline="0" dirty="0">
                <a:solidFill>
                  <a:srgbClr val="000000"/>
                </a:solidFill>
                <a:latin typeface="メイリオ" panose="020B0604030504040204" pitchFamily="50" charset="-128"/>
                <a:ea typeface="メイリオ" panose="020B0604030504040204" pitchFamily="50" charset="-128"/>
              </a:rPr>
              <a:t>）個人を識別することができる情報</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PII</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の保護の情報セキュリティの側面に関連する法令、規制および契約上の要求事項の順守を確実にするため。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5.35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情報セキュリティの独立したレビュー</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情報セキュリティを管理するための組織の取組の継続的な適切性、十分性および有効性を確実にするため。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5.36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情報セキュリティのための方針群、規制および標準の順守</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情報セキュリティが組織の情報セキュリティ方針、トピック固有の個別方針、規則および標準に従って実施および運用されることを確実にするため。	</a:t>
            </a: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5.37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操作手順書</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情報処理設備の正確かつセキュリティに配慮した操作を確実にするため。	</a:t>
            </a:r>
          </a:p>
          <a:p>
            <a:endParaRPr kumimoji="1" lang="en-US" altLang="ja-JP" dirty="0"/>
          </a:p>
        </p:txBody>
      </p:sp>
      <p:sp>
        <p:nvSpPr>
          <p:cNvPr id="4" name="スライド番号プレースホルダー 3">
            <a:extLst>
              <a:ext uri="{FF2B5EF4-FFF2-40B4-BE49-F238E27FC236}">
                <a16:creationId xmlns:a16="http://schemas.microsoft.com/office/drawing/2014/main" id="{39F7D62C-4411-7C96-007C-FE9F74EEBF33}"/>
              </a:ext>
            </a:extLst>
          </p:cNvPr>
          <p:cNvSpPr>
            <a:spLocks noGrp="1"/>
          </p:cNvSpPr>
          <p:nvPr>
            <p:ph type="sldNum" sz="quarter" idx="5"/>
          </p:nvPr>
        </p:nvSpPr>
        <p:spPr/>
        <p:txBody>
          <a:bodyPr/>
          <a:lstStyle/>
          <a:p>
            <a:fld id="{7D95702B-A176-47F2-94B3-59C819DD5A0E}" type="slidenum">
              <a:rPr kumimoji="1" lang="ja-JP" altLang="en-US" smtClean="0"/>
              <a:t>311</a:t>
            </a:fld>
            <a:endParaRPr kumimoji="1" lang="ja-JP" altLang="en-US"/>
          </a:p>
        </p:txBody>
      </p:sp>
    </p:spTree>
    <p:extLst>
      <p:ext uri="{BB962C8B-B14F-4D97-AF65-F5344CB8AC3E}">
        <p14:creationId xmlns:p14="http://schemas.microsoft.com/office/powerpoint/2010/main" val="68181784"/>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56BFB-AE30-B8B1-2E33-A4246DCCC9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DC42FC-E05A-782A-F17F-A1BAC15C720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1D11319-B05B-C0AF-8CB6-0FFF28FCED36}"/>
              </a:ext>
            </a:extLst>
          </p:cNvPr>
          <p:cNvSpPr>
            <a:spLocks noGrp="1"/>
          </p:cNvSpPr>
          <p:nvPr>
            <p:ph type="body" idx="1"/>
          </p:nvPr>
        </p:nvSpPr>
        <p:spPr/>
        <p:txBody>
          <a:bodyPr/>
          <a:lstStyle/>
          <a:p>
            <a:r>
              <a:rPr kumimoji="1" lang="ja-JP" altLang="en-US"/>
              <a:t>目標：</a:t>
            </a:r>
            <a:r>
              <a:rPr kumimoji="1" lang="en-US" altLang="ja-JP"/>
              <a:t>13:25</a:t>
            </a:r>
          </a:p>
          <a:p>
            <a:r>
              <a:rPr kumimoji="1" lang="ja-JP" altLang="en-US"/>
              <a:t>累計：</a:t>
            </a:r>
            <a:r>
              <a:rPr kumimoji="1" lang="en-US" altLang="ja-JP"/>
              <a:t>0:25</a:t>
            </a:r>
          </a:p>
          <a:p>
            <a:endParaRPr lang="en-US" altLang="ja-JP" b="0" i="0">
              <a:solidFill>
                <a:srgbClr val="1C1C1C"/>
              </a:solidFill>
              <a:effectLst/>
              <a:latin typeface="ＭＳ Ｐゴシック" panose="020B0600070205080204" pitchFamily="50" charset="-128"/>
              <a:ea typeface="ＭＳ Ｐゴシック" panose="020B0600070205080204" pitchFamily="50" charset="-128"/>
            </a:endParaRPr>
          </a:p>
          <a:p>
            <a:endParaRPr kumimoji="1" lang="en-US" altLang="ja-JP" sz="1200" b="0" i="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a:solidFill>
                  <a:srgbClr val="1C1C1C"/>
                </a:solidFill>
                <a:effectLst/>
                <a:latin typeface="ＭＳ Ｐゴシック" panose="020B0600070205080204" pitchFamily="50" charset="-128"/>
                <a:ea typeface="ＭＳ Ｐゴシック" panose="020B0600070205080204" pitchFamily="50" charset="-128"/>
              </a:rPr>
              <a:t>実施手順には、それぞれの対策基準ごとに、実施すべき情報セキュリティ対策の内容を具体的に手順として記載します。</a:t>
            </a:r>
            <a:endParaRPr kumimoji="1" lang="en-US" altLang="ja-JP" sz="1200"/>
          </a:p>
          <a:p>
            <a:endParaRPr kumimoji="1" lang="en-US" altLang="ja-JP" sz="1200"/>
          </a:p>
          <a:p>
            <a:endParaRPr kumimoji="1" lang="en-US" altLang="ja-JP" sz="1200"/>
          </a:p>
          <a:p>
            <a:r>
              <a:rPr kumimoji="1" lang="ja-JP" altLang="en-US" sz="1200"/>
              <a:t>ここでは、「実施手順」の記載について、説明します。</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D26D0D6B-D793-0873-2F72-4BCC3DCEE74C}"/>
              </a:ext>
            </a:extLst>
          </p:cNvPr>
          <p:cNvSpPr>
            <a:spLocks noGrp="1"/>
          </p:cNvSpPr>
          <p:nvPr>
            <p:ph type="sldNum" sz="quarter" idx="5"/>
          </p:nvPr>
        </p:nvSpPr>
        <p:spPr/>
        <p:txBody>
          <a:bodyPr/>
          <a:lstStyle/>
          <a:p>
            <a:fld id="{7D95702B-A176-47F2-94B3-59C819DD5A0E}" type="slidenum">
              <a:rPr kumimoji="1" lang="ja-JP" altLang="en-US" smtClean="0"/>
              <a:t>312</a:t>
            </a:fld>
            <a:endParaRPr kumimoji="1" lang="ja-JP" altLang="en-US"/>
          </a:p>
        </p:txBody>
      </p:sp>
    </p:spTree>
    <p:extLst>
      <p:ext uri="{BB962C8B-B14F-4D97-AF65-F5344CB8AC3E}">
        <p14:creationId xmlns:p14="http://schemas.microsoft.com/office/powerpoint/2010/main" val="63944883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1B6A6-0FB4-D822-B364-D62EAB276F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B251F5-EBB0-E18C-EC5A-1A566DE715C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142ABDD-163D-1D0F-4D51-E15D2E2238D6}"/>
              </a:ext>
            </a:extLst>
          </p:cNvPr>
          <p:cNvSpPr>
            <a:spLocks noGrp="1"/>
          </p:cNvSpPr>
          <p:nvPr>
            <p:ph type="body" idx="1"/>
          </p:nvPr>
        </p:nvSpPr>
        <p:spPr/>
        <p:txBody>
          <a:bodyPr/>
          <a:lstStyle/>
          <a:p>
            <a:r>
              <a:rPr kumimoji="1" lang="ja-JP" altLang="en-US" dirty="0"/>
              <a:t>目標：</a:t>
            </a:r>
            <a:r>
              <a:rPr kumimoji="1" lang="en-US" altLang="ja-JP" dirty="0"/>
              <a:t>13:27</a:t>
            </a:r>
          </a:p>
          <a:p>
            <a:r>
              <a:rPr kumimoji="1" lang="ja-JP" altLang="en-US" dirty="0"/>
              <a:t>累計：</a:t>
            </a:r>
            <a:r>
              <a:rPr kumimoji="1" lang="en-US" altLang="ja-JP" dirty="0"/>
              <a:t>0:27</a:t>
            </a:r>
          </a:p>
          <a:p>
            <a:endParaRPr kumimoji="1" lang="en-US" altLang="ja-JP" dirty="0"/>
          </a:p>
          <a:p>
            <a:r>
              <a:rPr kumimoji="1" lang="ja-JP" altLang="en-US" dirty="0"/>
              <a:t>対策基準</a:t>
            </a:r>
            <a:endParaRPr kumimoji="1" lang="en-US" altLang="ja-JP" dirty="0"/>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方針およびトピック固有の個別方針は、これを定義し、経営陣によって承認され、発行し、関連する要員および関連する利害関係者へ伝達し認識され、計画した間隔でおよび重要な変化が発生した場合にレビューし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目的：事業、法令、規制および契約上の要求事項に従って、経営陣の方向性の継続的な適合性、適切性、有効性、および情報セキュリティのサポートを確実にするため。</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＜手順読み上げ＞</a:t>
            </a:r>
            <a:endParaRPr kumimoji="1" lang="en-US" altLang="ja-JP" dirty="0"/>
          </a:p>
          <a:p>
            <a:endParaRPr kumimoji="1" lang="en-US" altLang="ja-JP" dirty="0"/>
          </a:p>
          <a:p>
            <a:r>
              <a:rPr kumimoji="1" lang="ja-JP" altLang="en-US" dirty="0"/>
              <a:t>一番上に位置づけされる方針は、情報セキュリティ方針であり、必要に応じて情報セキュリティ管理策の実施をさらに義務付けるために、トピック固有の個別方針をつくるのが良いやり方です。</a:t>
            </a:r>
            <a:endParaRPr kumimoji="1" lang="en-US" altLang="ja-JP" dirty="0"/>
          </a:p>
          <a:p>
            <a:r>
              <a:rPr kumimoji="1" lang="ja-JP" altLang="en-US" dirty="0"/>
              <a:t>なので、業務上これは絶対に守ってもらいたい対策があるのであれば、それ用に方針を作成する。という考え方。</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DBAF4530-052B-194D-9ED0-0138CC0EC4AF}"/>
              </a:ext>
            </a:extLst>
          </p:cNvPr>
          <p:cNvSpPr>
            <a:spLocks noGrp="1"/>
          </p:cNvSpPr>
          <p:nvPr>
            <p:ph type="sldNum" sz="quarter" idx="5"/>
          </p:nvPr>
        </p:nvSpPr>
        <p:spPr/>
        <p:txBody>
          <a:bodyPr/>
          <a:lstStyle/>
          <a:p>
            <a:fld id="{7D95702B-A176-47F2-94B3-59C819DD5A0E}" type="slidenum">
              <a:rPr kumimoji="1" lang="ja-JP" altLang="en-US" smtClean="0"/>
              <a:t>313</a:t>
            </a:fld>
            <a:endParaRPr kumimoji="1" lang="ja-JP" altLang="en-US"/>
          </a:p>
        </p:txBody>
      </p:sp>
    </p:spTree>
    <p:extLst>
      <p:ext uri="{BB962C8B-B14F-4D97-AF65-F5344CB8AC3E}">
        <p14:creationId xmlns:p14="http://schemas.microsoft.com/office/powerpoint/2010/main" val="203918252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17173-0253-15B5-54F1-CC90B494DBF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877E70-4B04-2EDC-2D5C-255A82EB9D9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FF4AFDE-4240-DFB0-0605-67931D8882B6}"/>
              </a:ext>
            </a:extLst>
          </p:cNvPr>
          <p:cNvSpPr>
            <a:spLocks noGrp="1"/>
          </p:cNvSpPr>
          <p:nvPr>
            <p:ph type="body" idx="1"/>
          </p:nvPr>
        </p:nvSpPr>
        <p:spPr/>
        <p:txBody>
          <a:bodyPr/>
          <a:lstStyle/>
          <a:p>
            <a:r>
              <a:rPr kumimoji="1" lang="ja-JP" altLang="en-US" dirty="0"/>
              <a:t>目標：</a:t>
            </a:r>
            <a:r>
              <a:rPr kumimoji="1" lang="en-US" altLang="ja-JP" dirty="0"/>
              <a:t>13:29</a:t>
            </a:r>
          </a:p>
          <a:p>
            <a:r>
              <a:rPr kumimoji="1" lang="ja-JP" altLang="en-US" dirty="0"/>
              <a:t>累計：</a:t>
            </a:r>
            <a:r>
              <a:rPr kumimoji="1" lang="en-US" altLang="ja-JP" dirty="0"/>
              <a:t>0:29</a:t>
            </a:r>
          </a:p>
          <a:p>
            <a:endParaRPr kumimoji="1" lang="en-US" altLang="ja-JP" dirty="0"/>
          </a:p>
          <a:p>
            <a:r>
              <a:rPr kumimoji="1" lang="ja-JP" altLang="en-US" dirty="0"/>
              <a:t>対策基準</a:t>
            </a:r>
            <a:endParaRPr kumimoji="1" lang="en-US" altLang="ja-JP" dirty="0"/>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情報セキュリティの役割および責任を、組織の要求に従って定め、割り当てなければならない。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目的：組織内における情報セキュリティの実施、運用および管理のために、定義され、承認され、理解される構造を確立するため。	</a:t>
            </a:r>
          </a:p>
          <a:p>
            <a:endParaRPr kumimoji="1" lang="en-US" altLang="ja-JP" dirty="0"/>
          </a:p>
          <a:p>
            <a:pPr algn="l"/>
            <a:r>
              <a:rPr lang="ja-JP" altLang="en-US" sz="1800" b="0" i="0" u="none" strike="noStrike" baseline="0" dirty="0">
                <a:latin typeface="MS-Mincho"/>
              </a:rPr>
              <a:t>トピック固有の個別方針の情報セキュリティの役割および責任の割当ては，トピック固有の個別方針によって行うのが、良いやり方です。</a:t>
            </a:r>
            <a:endParaRPr lang="en-US" altLang="ja-JP" sz="1800" b="0" i="0" u="none" strike="noStrike" baseline="0" dirty="0">
              <a:latin typeface="MS-Mincho"/>
            </a:endParaRPr>
          </a:p>
          <a:p>
            <a:pPr algn="l"/>
            <a:endParaRPr kumimoji="1" lang="en-US" altLang="ja-JP" dirty="0"/>
          </a:p>
          <a:p>
            <a:pPr algn="l"/>
            <a:r>
              <a:rPr kumimoji="1" lang="ja-JP" altLang="en-US" dirty="0"/>
              <a:t>＜手順＞</a:t>
            </a:r>
            <a:endParaRPr kumimoji="1" lang="en-US" altLang="ja-JP" dirty="0"/>
          </a:p>
          <a:p>
            <a:pPr algn="l"/>
            <a:r>
              <a:rPr kumimoji="1" lang="ja-JP" altLang="en-US" dirty="0"/>
              <a:t>次ページも一緒に。</a:t>
            </a:r>
            <a:endParaRPr kumimoji="1" lang="en-US" altLang="ja-JP" dirty="0"/>
          </a:p>
          <a:p>
            <a:pPr algn="l"/>
            <a:endParaRPr kumimoji="1" lang="en-US" altLang="ja-JP" dirty="0"/>
          </a:p>
        </p:txBody>
      </p:sp>
      <p:sp>
        <p:nvSpPr>
          <p:cNvPr id="4" name="スライド番号プレースホルダー 3">
            <a:extLst>
              <a:ext uri="{FF2B5EF4-FFF2-40B4-BE49-F238E27FC236}">
                <a16:creationId xmlns:a16="http://schemas.microsoft.com/office/drawing/2014/main" id="{1A12A3E5-7C66-FEF1-A8E8-BFE0B6AD6E23}"/>
              </a:ext>
            </a:extLst>
          </p:cNvPr>
          <p:cNvSpPr>
            <a:spLocks noGrp="1"/>
          </p:cNvSpPr>
          <p:nvPr>
            <p:ph type="sldNum" sz="quarter" idx="5"/>
          </p:nvPr>
        </p:nvSpPr>
        <p:spPr/>
        <p:txBody>
          <a:bodyPr/>
          <a:lstStyle/>
          <a:p>
            <a:fld id="{7D95702B-A176-47F2-94B3-59C819DD5A0E}" type="slidenum">
              <a:rPr kumimoji="1" lang="ja-JP" altLang="en-US" smtClean="0"/>
              <a:t>314</a:t>
            </a:fld>
            <a:endParaRPr kumimoji="1" lang="ja-JP" altLang="en-US"/>
          </a:p>
        </p:txBody>
      </p:sp>
    </p:spTree>
    <p:extLst>
      <p:ext uri="{BB962C8B-B14F-4D97-AF65-F5344CB8AC3E}">
        <p14:creationId xmlns:p14="http://schemas.microsoft.com/office/powerpoint/2010/main" val="4067999050"/>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59FD9-E2D2-2A19-34FB-120F5C7DC6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FB6E8E-046B-2D1A-E04C-40C8CC86626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206C3F3-DB6B-7E02-5690-4EF4010540C3}"/>
              </a:ext>
            </a:extLst>
          </p:cNvPr>
          <p:cNvSpPr>
            <a:spLocks noGrp="1"/>
          </p:cNvSpPr>
          <p:nvPr>
            <p:ph type="body" idx="1"/>
          </p:nvPr>
        </p:nvSpPr>
        <p:spPr/>
        <p:txBody>
          <a:bodyPr/>
          <a:lstStyle/>
          <a:p>
            <a:r>
              <a:rPr kumimoji="1" lang="ja-JP" altLang="en-US"/>
              <a:t>目標：</a:t>
            </a:r>
            <a:r>
              <a:rPr kumimoji="1" lang="en-US" altLang="ja-JP"/>
              <a:t>13:31</a:t>
            </a:r>
          </a:p>
          <a:p>
            <a:r>
              <a:rPr kumimoji="1" lang="ja-JP" altLang="en-US"/>
              <a:t>累計：</a:t>
            </a:r>
            <a:r>
              <a:rPr kumimoji="1" lang="en-US" altLang="ja-JP"/>
              <a:t>0:31</a:t>
            </a:r>
          </a:p>
          <a:p>
            <a:endParaRPr kumimoji="1" lang="en-US" altLang="ja-JP"/>
          </a:p>
          <a:p>
            <a:pPr algn="l"/>
            <a:r>
              <a:rPr lang="ja-JP" altLang="en-US" sz="1800" b="0" i="0" u="none" strike="noStrike" baseline="0">
                <a:solidFill>
                  <a:srgbClr val="000000"/>
                </a:solidFill>
                <a:latin typeface="メイリオ" panose="020B0604030504040204" pitchFamily="50" charset="-128"/>
                <a:ea typeface="メイリオ" panose="020B0604030504040204" pitchFamily="50" charset="-128"/>
              </a:rPr>
              <a:t>＜手順読み上げ＞</a:t>
            </a:r>
            <a:endParaRPr lang="en-US" altLang="ja-JP" sz="1800" b="0" i="0" u="none" strike="noStrike" baseline="0">
              <a:solidFill>
                <a:srgbClr val="000000"/>
              </a:solidFill>
              <a:latin typeface="メイリオ" panose="020B0604030504040204" pitchFamily="50" charset="-128"/>
              <a:ea typeface="メイリオ" panose="020B0604030504040204" pitchFamily="50" charset="-128"/>
            </a:endParaRPr>
          </a:p>
          <a:p>
            <a:pPr algn="l"/>
            <a:endParaRPr lang="ja-JP" altLang="en-US" sz="1800" b="0" i="0" u="none" strike="noStrike" baseline="0">
              <a:solidFill>
                <a:srgbClr val="000000"/>
              </a:solidFill>
              <a:latin typeface="メイリオ" panose="020B0604030504040204" pitchFamily="50" charset="-128"/>
              <a:ea typeface="メイリオ" panose="020B0604030504040204" pitchFamily="50" charset="-128"/>
            </a:endParaRPr>
          </a:p>
          <a:p>
            <a:endParaRPr kumimoji="1" lang="en-US" altLang="ja-JP"/>
          </a:p>
        </p:txBody>
      </p:sp>
      <p:sp>
        <p:nvSpPr>
          <p:cNvPr id="4" name="スライド番号プレースホルダー 3">
            <a:extLst>
              <a:ext uri="{FF2B5EF4-FFF2-40B4-BE49-F238E27FC236}">
                <a16:creationId xmlns:a16="http://schemas.microsoft.com/office/drawing/2014/main" id="{A4AE61EC-876D-F3FA-8C87-0C7F949760B7}"/>
              </a:ext>
            </a:extLst>
          </p:cNvPr>
          <p:cNvSpPr>
            <a:spLocks noGrp="1"/>
          </p:cNvSpPr>
          <p:nvPr>
            <p:ph type="sldNum" sz="quarter" idx="5"/>
          </p:nvPr>
        </p:nvSpPr>
        <p:spPr/>
        <p:txBody>
          <a:bodyPr/>
          <a:lstStyle/>
          <a:p>
            <a:fld id="{7D95702B-A176-47F2-94B3-59C819DD5A0E}" type="slidenum">
              <a:rPr kumimoji="1" lang="ja-JP" altLang="en-US" smtClean="0"/>
              <a:t>315</a:t>
            </a:fld>
            <a:endParaRPr kumimoji="1" lang="ja-JP" altLang="en-US"/>
          </a:p>
        </p:txBody>
      </p:sp>
    </p:spTree>
    <p:extLst>
      <p:ext uri="{BB962C8B-B14F-4D97-AF65-F5344CB8AC3E}">
        <p14:creationId xmlns:p14="http://schemas.microsoft.com/office/powerpoint/2010/main" val="3994040432"/>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F28D9-912C-CB74-82D8-9F2A935ADC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87D32E-723D-0BD2-EED7-FBE2766E75A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5BB6EEB-6226-23AE-D048-837CC9287F1A}"/>
              </a:ext>
            </a:extLst>
          </p:cNvPr>
          <p:cNvSpPr>
            <a:spLocks noGrp="1"/>
          </p:cNvSpPr>
          <p:nvPr>
            <p:ph type="body" idx="1"/>
          </p:nvPr>
        </p:nvSpPr>
        <p:spPr/>
        <p:txBody>
          <a:bodyPr/>
          <a:lstStyle/>
          <a:p>
            <a:r>
              <a:rPr kumimoji="1" lang="ja-JP" altLang="en-US" dirty="0"/>
              <a:t>目標：</a:t>
            </a:r>
            <a:r>
              <a:rPr kumimoji="1" lang="en-US" altLang="ja-JP" dirty="0"/>
              <a:t>13:34</a:t>
            </a:r>
          </a:p>
          <a:p>
            <a:r>
              <a:rPr kumimoji="1" lang="ja-JP" altLang="en-US" dirty="0"/>
              <a:t>累計：</a:t>
            </a:r>
            <a:r>
              <a:rPr kumimoji="1" lang="en-US" altLang="ja-JP" dirty="0"/>
              <a:t>0:34</a:t>
            </a:r>
          </a:p>
          <a:p>
            <a:endParaRPr kumimoji="1" lang="en-US" altLang="ja-JP" dirty="0"/>
          </a:p>
          <a:p>
            <a:r>
              <a:rPr kumimoji="1" lang="en-US" altLang="ja-JP" dirty="0"/>
              <a:t>5.3</a:t>
            </a:r>
            <a:r>
              <a:rPr kumimoji="1" lang="ja-JP" altLang="en-US" dirty="0"/>
              <a:t>の対策基準</a:t>
            </a:r>
            <a:endParaRPr kumimoji="1" lang="en-US" altLang="ja-JP" dirty="0"/>
          </a:p>
          <a:p>
            <a:r>
              <a:rPr lang="ja-JP" altLang="en-US" sz="1200" b="0" i="0" u="none" strike="noStrike" baseline="0" dirty="0">
                <a:solidFill>
                  <a:srgbClr val="000000"/>
                </a:solidFill>
                <a:latin typeface="メイリオ" panose="020B0604030504040204" pitchFamily="50" charset="-128"/>
                <a:ea typeface="メイリオ" panose="020B0604030504040204" pitchFamily="50" charset="-128"/>
              </a:rPr>
              <a:t>相反する職務および責任範囲は、分離しなければならない。</a:t>
            </a:r>
            <a:endParaRPr lang="en-US" altLang="ja-JP" sz="12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2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200" b="0" i="0" u="none" strike="noStrike" baseline="0" dirty="0">
                <a:solidFill>
                  <a:srgbClr val="000000"/>
                </a:solidFill>
                <a:latin typeface="メイリオ" panose="020B0604030504040204" pitchFamily="50" charset="-128"/>
                <a:ea typeface="メイリオ" panose="020B0604030504040204" pitchFamily="50" charset="-128"/>
              </a:rPr>
              <a:t>目的：</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情報セキュリティ管理策の不正、エラーおよび回避のリスクを軽減するため。	</a:t>
            </a:r>
          </a:p>
          <a:p>
            <a:endParaRPr lang="en-US" altLang="ja-JP" sz="12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200" b="0" i="0" u="none" strike="noStrike" baseline="0" dirty="0">
                <a:solidFill>
                  <a:srgbClr val="000000"/>
                </a:solidFill>
                <a:latin typeface="メイリオ" panose="020B0604030504040204" pitchFamily="50" charset="-128"/>
                <a:ea typeface="メイリオ" panose="020B0604030504040204" pitchFamily="50" charset="-128"/>
              </a:rPr>
              <a:t>＜手順＞</a:t>
            </a:r>
            <a:endParaRPr lang="en-US" altLang="ja-JP" sz="12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2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200" b="0" i="0" u="none" strike="noStrike" baseline="0" dirty="0">
                <a:latin typeface="MS-Mincho"/>
              </a:rPr>
              <a:t>分離の管理策の設計においては，共謀のおそれを考慮することが良いやり方です。</a:t>
            </a:r>
            <a:endParaRPr lang="en-US" altLang="ja-JP" sz="1200" b="0" i="0" u="none" strike="noStrike" baseline="0" dirty="0">
              <a:latin typeface="MS-Mincho"/>
            </a:endParaRPr>
          </a:p>
          <a:p>
            <a:pPr algn="l"/>
            <a:r>
              <a:rPr lang="ja-JP" altLang="en-US" sz="1200" b="0" i="0" u="none" strike="noStrike" baseline="0" dirty="0">
                <a:latin typeface="MS-Mincho"/>
              </a:rPr>
              <a:t>私たち中小企業の組織では，職務の分離を実現するのは難しい場合があると思う。</a:t>
            </a:r>
            <a:endParaRPr lang="en-US" altLang="ja-JP" sz="1200" b="0" i="0" u="none" strike="noStrike" baseline="0" dirty="0">
              <a:latin typeface="MS-Mincho"/>
            </a:endParaRPr>
          </a:p>
          <a:p>
            <a:pPr algn="l"/>
            <a:r>
              <a:rPr lang="ja-JP" altLang="en-US" sz="1200" b="0" i="0" u="none" strike="noStrike" baseline="0" dirty="0">
                <a:latin typeface="MS-Mincho"/>
              </a:rPr>
              <a:t>しかし，この原則は，実施可能な限り適用するようにしてください。</a:t>
            </a:r>
            <a:endParaRPr lang="en-US" altLang="ja-JP" sz="1200" b="0" i="0" u="none" strike="noStrike" baseline="0" dirty="0">
              <a:latin typeface="MS-Mincho"/>
            </a:endParaRPr>
          </a:p>
          <a:p>
            <a:pPr algn="l"/>
            <a:r>
              <a:rPr lang="ja-JP" altLang="en-US" sz="1200" b="0" i="0" u="none" strike="noStrike" baseline="0" dirty="0">
                <a:latin typeface="MS-Mincho"/>
              </a:rPr>
              <a:t>とはいえ、分離が困難である場合には，他の管理策（たとえば，活動の監視，監査証跡，管理層による監督）を考慮すると良いと思います。</a:t>
            </a:r>
            <a:endParaRPr lang="en-US" altLang="ja-JP" sz="1200" b="0" i="0" u="none" strike="noStrike" baseline="0" dirty="0">
              <a:latin typeface="MS-Mincho"/>
            </a:endParaRPr>
          </a:p>
          <a:p>
            <a:pPr algn="l"/>
            <a:endParaRPr lang="en-US" altLang="ja-JP" sz="1200" b="0" i="0" u="none" strike="noStrike" baseline="0" dirty="0">
              <a:solidFill>
                <a:srgbClr val="000000"/>
              </a:solidFill>
              <a:latin typeface="MS-Mincho"/>
              <a:ea typeface="メイリオ" panose="020B0604030504040204" pitchFamily="50" charset="-128"/>
            </a:endParaRPr>
          </a:p>
          <a:p>
            <a:endParaRPr kumimoji="1" lang="en-US" altLang="ja-JP" dirty="0"/>
          </a:p>
          <a:p>
            <a:r>
              <a:rPr kumimoji="1" lang="en-US" altLang="ja-JP" dirty="0"/>
              <a:t>5.4</a:t>
            </a:r>
            <a:r>
              <a:rPr kumimoji="1" lang="ja-JP" altLang="en-US" dirty="0"/>
              <a:t>の対策基準</a:t>
            </a:r>
            <a:endParaRPr kumimoji="1" lang="en-US" altLang="ja-JP" dirty="0"/>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経営陣は、組織の確立された情報セキュリティ方針、トピック固有の個別方針および手順に従った情報セキュリティの適用を、すべての要員に要求しなければならない。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目的：経営陣が、情報セキュリティにおける自らの役割を理解し、すべての要員が自らの情報セキュリティの責任を認識し、果たすことを確実にすることを目的として行動することを確実にするため。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＜手順＞</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a:extLst>
              <a:ext uri="{FF2B5EF4-FFF2-40B4-BE49-F238E27FC236}">
                <a16:creationId xmlns:a16="http://schemas.microsoft.com/office/drawing/2014/main" id="{34E1C6A2-4605-12EA-EDA0-08FFAD8DA3D8}"/>
              </a:ext>
            </a:extLst>
          </p:cNvPr>
          <p:cNvSpPr>
            <a:spLocks noGrp="1"/>
          </p:cNvSpPr>
          <p:nvPr>
            <p:ph type="sldNum" sz="quarter" idx="5"/>
          </p:nvPr>
        </p:nvSpPr>
        <p:spPr/>
        <p:txBody>
          <a:bodyPr/>
          <a:lstStyle/>
          <a:p>
            <a:fld id="{7D95702B-A176-47F2-94B3-59C819DD5A0E}" type="slidenum">
              <a:rPr kumimoji="1" lang="ja-JP" altLang="en-US" smtClean="0"/>
              <a:t>316</a:t>
            </a:fld>
            <a:endParaRPr kumimoji="1" lang="ja-JP" altLang="en-US"/>
          </a:p>
        </p:txBody>
      </p:sp>
    </p:spTree>
    <p:extLst>
      <p:ext uri="{BB962C8B-B14F-4D97-AF65-F5344CB8AC3E}">
        <p14:creationId xmlns:p14="http://schemas.microsoft.com/office/powerpoint/2010/main" val="264289454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40721-7A7E-0894-C2A4-8BD145C9A8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A74F743-B335-06B4-BD46-C0B3ADF8392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6459EEE-BC68-7D4B-E983-625E06CE595B}"/>
              </a:ext>
            </a:extLst>
          </p:cNvPr>
          <p:cNvSpPr>
            <a:spLocks noGrp="1"/>
          </p:cNvSpPr>
          <p:nvPr>
            <p:ph type="body" idx="1"/>
          </p:nvPr>
        </p:nvSpPr>
        <p:spPr/>
        <p:txBody>
          <a:bodyPr/>
          <a:lstStyle/>
          <a:p>
            <a:r>
              <a:rPr kumimoji="1" lang="ja-JP" altLang="en-US" dirty="0"/>
              <a:t>目標：</a:t>
            </a:r>
            <a:r>
              <a:rPr kumimoji="1" lang="en-US" altLang="ja-JP" dirty="0"/>
              <a:t>13:37</a:t>
            </a:r>
          </a:p>
          <a:p>
            <a:r>
              <a:rPr kumimoji="1" lang="ja-JP" altLang="en-US" dirty="0"/>
              <a:t>累計：</a:t>
            </a:r>
            <a:r>
              <a:rPr kumimoji="1" lang="en-US" altLang="ja-JP" dirty="0"/>
              <a:t>0:37</a:t>
            </a:r>
          </a:p>
          <a:p>
            <a:endParaRPr kumimoji="1" lang="en-US" altLang="ja-JP" dirty="0"/>
          </a:p>
          <a:p>
            <a:r>
              <a:rPr kumimoji="1" lang="en-US" altLang="ja-JP" dirty="0"/>
              <a:t>5.5</a:t>
            </a:r>
            <a:r>
              <a:rPr kumimoji="1" lang="ja-JP" altLang="en-US" dirty="0"/>
              <a:t>の対策基準</a:t>
            </a:r>
            <a:endParaRPr kumimoji="1" lang="en-US" altLang="ja-JP" dirty="0"/>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組織は関係当局との連絡体制を確立および維持しなければならない。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目的：組織と、関連する法務、規制および監督当局との間で、情報セキュリティに関して適切な情報の流通が行われることを確実にするため。	</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組織は、いつ、誰が関係当局に連絡するか、および特定した情報セキュリティインシデントをいかにしてタイミングよく報告するかを規定してくとよい。</a:t>
            </a:r>
          </a:p>
          <a:p>
            <a:pPr algn="l"/>
            <a:r>
              <a:rPr lang="ja-JP" altLang="en-US" sz="1800" b="0" i="0" u="none" strike="noStrike" baseline="0" dirty="0">
                <a:latin typeface="MS-Mincho"/>
              </a:rPr>
              <a:t>関係当局との連絡は，これらの関係当局の現在および今後の期待（たとえば，適用される情報セキュリティ規制）についての理解を促進するためにも用いることが望ましい。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kumimoji="1" lang="en-US" altLang="ja-JP" dirty="0"/>
          </a:p>
          <a:p>
            <a:r>
              <a:rPr kumimoji="1" lang="ja-JP" altLang="en-US" dirty="0"/>
              <a:t>＜手順＞</a:t>
            </a:r>
            <a:endParaRPr kumimoji="1" lang="en-US" altLang="ja-JP" dirty="0"/>
          </a:p>
        </p:txBody>
      </p:sp>
      <p:sp>
        <p:nvSpPr>
          <p:cNvPr id="4" name="スライド番号プレースホルダー 3">
            <a:extLst>
              <a:ext uri="{FF2B5EF4-FFF2-40B4-BE49-F238E27FC236}">
                <a16:creationId xmlns:a16="http://schemas.microsoft.com/office/drawing/2014/main" id="{125C0082-BC15-382F-47AD-76C530DEAC42}"/>
              </a:ext>
            </a:extLst>
          </p:cNvPr>
          <p:cNvSpPr>
            <a:spLocks noGrp="1"/>
          </p:cNvSpPr>
          <p:nvPr>
            <p:ph type="sldNum" sz="quarter" idx="5"/>
          </p:nvPr>
        </p:nvSpPr>
        <p:spPr/>
        <p:txBody>
          <a:bodyPr/>
          <a:lstStyle/>
          <a:p>
            <a:fld id="{7D95702B-A176-47F2-94B3-59C819DD5A0E}" type="slidenum">
              <a:rPr kumimoji="1" lang="ja-JP" altLang="en-US" smtClean="0"/>
              <a:t>317</a:t>
            </a:fld>
            <a:endParaRPr kumimoji="1" lang="ja-JP" altLang="en-US"/>
          </a:p>
        </p:txBody>
      </p:sp>
    </p:spTree>
    <p:extLst>
      <p:ext uri="{BB962C8B-B14F-4D97-AF65-F5344CB8AC3E}">
        <p14:creationId xmlns:p14="http://schemas.microsoft.com/office/powerpoint/2010/main" val="594249881"/>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580A0-CC5B-B32C-26E0-8C5CEE3D9E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47C0CF-27F0-5A85-CED4-DD5F5C269C2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E360756-BE5A-62A9-947D-D8A60942967B}"/>
              </a:ext>
            </a:extLst>
          </p:cNvPr>
          <p:cNvSpPr>
            <a:spLocks noGrp="1"/>
          </p:cNvSpPr>
          <p:nvPr>
            <p:ph type="body" idx="1"/>
          </p:nvPr>
        </p:nvSpPr>
        <p:spPr/>
        <p:txBody>
          <a:bodyPr/>
          <a:lstStyle/>
          <a:p>
            <a:r>
              <a:rPr kumimoji="1" lang="ja-JP" altLang="en-US" dirty="0"/>
              <a:t>目標：</a:t>
            </a:r>
            <a:r>
              <a:rPr kumimoji="1" lang="en-US" altLang="ja-JP" dirty="0"/>
              <a:t>13:40</a:t>
            </a:r>
          </a:p>
          <a:p>
            <a:r>
              <a:rPr kumimoji="1" lang="ja-JP" altLang="en-US" dirty="0"/>
              <a:t>累計：</a:t>
            </a:r>
            <a:r>
              <a:rPr kumimoji="1" lang="en-US" altLang="ja-JP" dirty="0"/>
              <a:t>0:40</a:t>
            </a:r>
          </a:p>
          <a:p>
            <a:endParaRPr kumimoji="1" lang="en-US" altLang="ja-JP" dirty="0"/>
          </a:p>
          <a:p>
            <a:r>
              <a:rPr kumimoji="1" lang="en-US" altLang="ja-JP" dirty="0"/>
              <a:t>5.6</a:t>
            </a:r>
            <a:r>
              <a:rPr kumimoji="1" lang="ja-JP" altLang="en-US" dirty="0"/>
              <a:t>の対策基準</a:t>
            </a:r>
            <a:endParaRPr kumimoji="1" lang="en-US" altLang="ja-JP" dirty="0"/>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組織は、情報セキュリティに関する研究会または会議、および情報セキュリティの専門家による協会・団体との連絡体制を確立し維持しなければならない。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目的：情報セキュリティに関して適切な情報流通が行われることを確実にするため。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情報源として活用するための連絡先。</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これ以外にも、</a:t>
            </a:r>
            <a:r>
              <a:rPr lang="ja-JP" altLang="en-US" sz="1800" b="0" i="0" u="none" strike="noStrike" baseline="0" dirty="0">
                <a:latin typeface="MS-Mincho"/>
              </a:rPr>
              <a:t>情報セキュリティに関するコミュニティなどの参加を考慮するのもよいことです。</a:t>
            </a:r>
            <a:endParaRPr lang="en-US" altLang="ja-JP" sz="1800" b="0" i="0" u="none" strike="noStrike" baseline="0" dirty="0">
              <a:latin typeface="MS-Mincho"/>
            </a:endParaRPr>
          </a:p>
          <a:p>
            <a:endParaRPr lang="en-US" altLang="ja-JP" sz="1800" b="0" i="0" u="none" strike="noStrike" baseline="0" dirty="0">
              <a:solidFill>
                <a:srgbClr val="000000"/>
              </a:solidFill>
              <a:latin typeface="MS-Mincho"/>
              <a:ea typeface="メイリオ" panose="020B0604030504040204" pitchFamily="50" charset="-128"/>
            </a:endParaRPr>
          </a:p>
          <a:p>
            <a:r>
              <a:rPr lang="ja-JP" altLang="en-US" sz="1800" b="0" i="0" u="none" strike="noStrike" baseline="0" dirty="0">
                <a:solidFill>
                  <a:srgbClr val="000000"/>
                </a:solidFill>
                <a:latin typeface="MS-Mincho"/>
                <a:ea typeface="メイリオ" panose="020B0604030504040204" pitchFamily="50" charset="-128"/>
              </a:rPr>
              <a:t>＜手順＞</a:t>
            </a:r>
            <a:endParaRPr lang="en-US" altLang="ja-JP" sz="1800" b="0" i="0" u="none" strike="noStrike" baseline="0" dirty="0">
              <a:solidFill>
                <a:srgbClr val="000000"/>
              </a:solidFill>
              <a:latin typeface="MS-Mincho"/>
              <a:ea typeface="メイリオ" panose="020B0604030504040204" pitchFamily="50" charset="-128"/>
            </a:endParaRPr>
          </a:p>
          <a:p>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a:extLst>
              <a:ext uri="{FF2B5EF4-FFF2-40B4-BE49-F238E27FC236}">
                <a16:creationId xmlns:a16="http://schemas.microsoft.com/office/drawing/2014/main" id="{190297E8-5AD5-8A42-1A79-01FDFB53E658}"/>
              </a:ext>
            </a:extLst>
          </p:cNvPr>
          <p:cNvSpPr>
            <a:spLocks noGrp="1"/>
          </p:cNvSpPr>
          <p:nvPr>
            <p:ph type="sldNum" sz="quarter" idx="5"/>
          </p:nvPr>
        </p:nvSpPr>
        <p:spPr/>
        <p:txBody>
          <a:bodyPr/>
          <a:lstStyle/>
          <a:p>
            <a:fld id="{7D95702B-A176-47F2-94B3-59C819DD5A0E}" type="slidenum">
              <a:rPr kumimoji="1" lang="ja-JP" altLang="en-US" smtClean="0"/>
              <a:t>318</a:t>
            </a:fld>
            <a:endParaRPr kumimoji="1" lang="ja-JP" altLang="en-US"/>
          </a:p>
        </p:txBody>
      </p:sp>
    </p:spTree>
    <p:extLst>
      <p:ext uri="{BB962C8B-B14F-4D97-AF65-F5344CB8AC3E}">
        <p14:creationId xmlns:p14="http://schemas.microsoft.com/office/powerpoint/2010/main" val="4142491415"/>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17480-1852-9CAB-13D5-E4A5D7AFF2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E33A4B-5510-CA36-7738-0B4A0223470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F699488-348A-A3A5-38B9-05EA9C388175}"/>
              </a:ext>
            </a:extLst>
          </p:cNvPr>
          <p:cNvSpPr>
            <a:spLocks noGrp="1"/>
          </p:cNvSpPr>
          <p:nvPr>
            <p:ph type="body" idx="1"/>
          </p:nvPr>
        </p:nvSpPr>
        <p:spPr/>
        <p:txBody>
          <a:bodyPr/>
          <a:lstStyle/>
          <a:p>
            <a:r>
              <a:rPr kumimoji="1" lang="ja-JP" altLang="en-US" dirty="0"/>
              <a:t>目標：</a:t>
            </a:r>
            <a:r>
              <a:rPr kumimoji="1" lang="en-US" altLang="ja-JP" dirty="0"/>
              <a:t>13:43</a:t>
            </a:r>
          </a:p>
          <a:p>
            <a:r>
              <a:rPr kumimoji="1" lang="ja-JP" altLang="en-US" dirty="0"/>
              <a:t>累計：</a:t>
            </a:r>
            <a:r>
              <a:rPr kumimoji="1" lang="en-US" altLang="ja-JP" dirty="0"/>
              <a:t>0:43</a:t>
            </a:r>
          </a:p>
          <a:p>
            <a:endParaRPr kumimoji="1" lang="en-US" altLang="ja-JP" dirty="0"/>
          </a:p>
          <a:p>
            <a:r>
              <a:rPr kumimoji="1" lang="en-US" altLang="ja-JP" dirty="0"/>
              <a:t>5.7</a:t>
            </a:r>
            <a:r>
              <a:rPr kumimoji="1" lang="ja-JP" altLang="en-US" dirty="0"/>
              <a:t>の対策基準</a:t>
            </a:r>
            <a:endParaRPr kumimoji="1" lang="en-US" altLang="ja-JP" dirty="0"/>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情報セキュリティの脅威に関連する情報を収集および分析し、脅威インテリジェンスを構築しなければならない。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目的：適切なリスク低減処置を講じることができるように、組織の脅威環境についての認識をもつため。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kumimoji="1" lang="ja-JP" altLang="en-US" sz="1800" b="0" i="0" u="none" strike="noStrike" baseline="0" dirty="0">
                <a:latin typeface="MS-Mincho"/>
              </a:rPr>
              <a:t>＜手順＞</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ja-JP" altLang="en-US" sz="1800" b="0" i="0" u="none" strike="noStrike" baseline="0" dirty="0">
                <a:latin typeface="MS-Mincho"/>
              </a:rPr>
              <a:t>既存の脅威や、新たな脅威に関する情報を収集および分析する。目的は次の通り</a:t>
            </a:r>
          </a:p>
          <a:p>
            <a:pPr algn="l"/>
            <a:r>
              <a:rPr lang="en-US" altLang="ja-JP" sz="1800" b="0" i="0" u="none" strike="noStrike" baseline="0" dirty="0">
                <a:latin typeface="Arial" panose="020B0604020202020204" pitchFamily="34" charset="0"/>
              </a:rPr>
              <a:t>a</a:t>
            </a:r>
            <a:r>
              <a:rPr lang="ja-JP" altLang="en-US" sz="1800" b="0" i="0" u="none" strike="noStrike" baseline="0" dirty="0">
                <a:latin typeface="MS-Mincho"/>
              </a:rPr>
              <a:t>） 脅威が組織に危害を及ぼすことを防止するために，十分な情報に基づく活動を支援する。</a:t>
            </a:r>
          </a:p>
          <a:p>
            <a:pPr algn="l"/>
            <a:r>
              <a:rPr lang="en-US" altLang="ja-JP" sz="1800" b="0" i="0" u="none" strike="noStrike" baseline="0" dirty="0">
                <a:latin typeface="Arial" panose="020B0604020202020204" pitchFamily="34" charset="0"/>
              </a:rPr>
              <a:t>b</a:t>
            </a:r>
            <a:r>
              <a:rPr lang="ja-JP" altLang="en-US" sz="1800" b="0" i="0" u="none" strike="noStrike" baseline="0" dirty="0">
                <a:latin typeface="MS-Mincho"/>
              </a:rPr>
              <a:t>） そのような脅威の影響を減らす。</a:t>
            </a:r>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kumimoji="1" lang="en-US" altLang="ja-JP" dirty="0"/>
          </a:p>
          <a:p>
            <a:pPr algn="l"/>
            <a:r>
              <a:rPr lang="ja-JP" altLang="en-US" sz="1800" b="0" i="0" u="none" strike="noStrike" baseline="0" dirty="0">
                <a:latin typeface="MS-Mincho"/>
              </a:rPr>
              <a:t>組織は，脅威インテリジェンス全体を改善するために，脅威インテリジェンスを他の組織と相互に共有すると良い。</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en-US" altLang="ja-JP" sz="1800" b="0" i="0" u="none" strike="noStrike" baseline="0" dirty="0">
                <a:latin typeface="Arial" panose="020B0604020202020204" pitchFamily="34" charset="0"/>
              </a:rPr>
              <a:t>5.25</a:t>
            </a:r>
            <a:r>
              <a:rPr lang="ja-JP" altLang="en-US" sz="1800" b="0" i="0" u="none" strike="noStrike" baseline="0" dirty="0">
                <a:latin typeface="MS-Mincho"/>
              </a:rPr>
              <a:t>，</a:t>
            </a:r>
            <a:r>
              <a:rPr lang="en-US" altLang="ja-JP" sz="1800" b="0" i="0" u="none" strike="noStrike" baseline="0" dirty="0">
                <a:latin typeface="Arial" panose="020B0604020202020204" pitchFamily="34" charset="0"/>
              </a:rPr>
              <a:t>8.7</a:t>
            </a:r>
            <a:r>
              <a:rPr lang="ja-JP" altLang="en-US" sz="1800" b="0" i="0" u="none" strike="noStrike" baseline="0" dirty="0">
                <a:latin typeface="MS-Mincho"/>
              </a:rPr>
              <a:t>，</a:t>
            </a:r>
            <a:r>
              <a:rPr lang="en-US" altLang="ja-JP" sz="1800" b="0" i="0" u="none" strike="noStrike" baseline="0" dirty="0">
                <a:latin typeface="Arial" panose="020B0604020202020204" pitchFamily="34" charset="0"/>
              </a:rPr>
              <a:t>8.16</a:t>
            </a:r>
            <a:r>
              <a:rPr lang="ja-JP" altLang="en-US" sz="1800" b="0" i="0" u="none" strike="noStrike" baseline="0" dirty="0">
                <a:latin typeface="MS-Mincho"/>
              </a:rPr>
              <a:t>，</a:t>
            </a:r>
            <a:r>
              <a:rPr lang="en-US" altLang="ja-JP" sz="1800" b="0" i="0" u="none" strike="noStrike" baseline="0" dirty="0">
                <a:latin typeface="Arial" panose="020B0604020202020204" pitchFamily="34" charset="0"/>
              </a:rPr>
              <a:t>8.23 </a:t>
            </a:r>
            <a:r>
              <a:rPr lang="ja-JP" altLang="en-US" sz="1800" b="0" i="0" u="none" strike="noStrike" baseline="0" dirty="0">
                <a:latin typeface="MS-Mincho"/>
              </a:rPr>
              <a:t>などの管理策の有効性は，利用可能な脅威インテリジェンスの質に依存する。</a:t>
            </a:r>
            <a:endParaRPr lang="en-US" altLang="ja-JP" sz="18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5.25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情報セキュリティ事象の評価および決定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8.7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マルウェアに対する保護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8.16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監視活動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8.23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ウェブ・フィルタリング	</a:t>
            </a: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A724C6E9-F6E2-DD1F-B3E5-F66202E2DEB1}"/>
              </a:ext>
            </a:extLst>
          </p:cNvPr>
          <p:cNvSpPr>
            <a:spLocks noGrp="1"/>
          </p:cNvSpPr>
          <p:nvPr>
            <p:ph type="sldNum" sz="quarter" idx="5"/>
          </p:nvPr>
        </p:nvSpPr>
        <p:spPr/>
        <p:txBody>
          <a:bodyPr/>
          <a:lstStyle/>
          <a:p>
            <a:fld id="{7D95702B-A176-47F2-94B3-59C819DD5A0E}" type="slidenum">
              <a:rPr kumimoji="1" lang="ja-JP" altLang="en-US" smtClean="0"/>
              <a:t>319</a:t>
            </a:fld>
            <a:endParaRPr kumimoji="1" lang="ja-JP" altLang="en-US"/>
          </a:p>
        </p:txBody>
      </p:sp>
    </p:spTree>
    <p:extLst>
      <p:ext uri="{BB962C8B-B14F-4D97-AF65-F5344CB8AC3E}">
        <p14:creationId xmlns:p14="http://schemas.microsoft.com/office/powerpoint/2010/main" val="2854601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en-US" altLang="ja-JP"/>
              <a:t>5</a:t>
            </a:r>
            <a:r>
              <a:rPr kumimoji="1" lang="ja-JP" altLang="en-US"/>
              <a:t>ページの説明</a:t>
            </a:r>
            <a:endParaRPr kumimoji="1" lang="en-US" altLang="ja-JP"/>
          </a:p>
          <a:p>
            <a:r>
              <a:rPr kumimoji="1" lang="ja-JP" altLang="en-US"/>
              <a:t>目標時刻：</a:t>
            </a:r>
            <a:r>
              <a:rPr kumimoji="1" lang="en-US" altLang="ja-JP"/>
              <a:t>14:44</a:t>
            </a:r>
          </a:p>
          <a:p>
            <a:r>
              <a:rPr kumimoji="1" lang="ja-JP" altLang="en-US"/>
              <a:t>累積時間：</a:t>
            </a:r>
            <a:r>
              <a:rPr kumimoji="1" lang="en-US" altLang="ja-JP"/>
              <a:t>01:44</a:t>
            </a:r>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32</a:t>
            </a:fld>
            <a:endParaRPr kumimoji="1" lang="ja-JP" altLang="en-US"/>
          </a:p>
        </p:txBody>
      </p:sp>
    </p:spTree>
    <p:extLst>
      <p:ext uri="{BB962C8B-B14F-4D97-AF65-F5344CB8AC3E}">
        <p14:creationId xmlns:p14="http://schemas.microsoft.com/office/powerpoint/2010/main" val="4032976761"/>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BE9E0-5413-666B-9C3E-312D20482C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ACCCB4-92BB-6475-DA84-10786AD6BFC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1AE80DB-785C-7D82-8D5A-FAC19D73F210}"/>
              </a:ext>
            </a:extLst>
          </p:cNvPr>
          <p:cNvSpPr>
            <a:spLocks noGrp="1"/>
          </p:cNvSpPr>
          <p:nvPr>
            <p:ph type="body" idx="1"/>
          </p:nvPr>
        </p:nvSpPr>
        <p:spPr/>
        <p:txBody>
          <a:bodyPr/>
          <a:lstStyle/>
          <a:p>
            <a:r>
              <a:rPr kumimoji="1" lang="ja-JP" altLang="en-US" dirty="0"/>
              <a:t>目標：</a:t>
            </a:r>
            <a:r>
              <a:rPr kumimoji="1" lang="en-US" altLang="ja-JP" dirty="0"/>
              <a:t>13:45</a:t>
            </a:r>
          </a:p>
          <a:p>
            <a:r>
              <a:rPr kumimoji="1" lang="ja-JP" altLang="en-US" dirty="0"/>
              <a:t>累計：</a:t>
            </a:r>
            <a:r>
              <a:rPr kumimoji="1" lang="en-US" altLang="ja-JP" dirty="0"/>
              <a:t>0:45</a:t>
            </a:r>
          </a:p>
          <a:p>
            <a:endParaRPr kumimoji="1" lang="en-US" altLang="ja-JP" dirty="0"/>
          </a:p>
          <a:p>
            <a:r>
              <a:rPr kumimoji="1" lang="en-US" altLang="ja-JP" dirty="0"/>
              <a:t>5.8</a:t>
            </a:r>
            <a:r>
              <a:rPr kumimoji="1" lang="ja-JP" altLang="en-US" dirty="0"/>
              <a:t>の対策基準</a:t>
            </a:r>
            <a:endParaRPr kumimoji="1" lang="en-US" altLang="ja-JP" dirty="0"/>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情報セキュリティをプロジェクトマネジメントに組み入れなければならない。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目的：プロジェクトおよび成果物に関連する情報セキュリティリスクが、プロジェクトのライフサイクル全体を通じてプロジェクトマネジメントで効果的に対処されることを確実にするため。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＜手順＞</a:t>
            </a:r>
            <a:endParaRPr kumimoji="1" lang="en-US" altLang="ja-JP" sz="1800" dirty="0"/>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情報セキュリティリスクがプロジェクトマネジメントの中で対処されることを確実にするために，情報セキュリティをプロジェクトマネジメントに組み入れましょう。</a:t>
            </a:r>
            <a:endParaRPr lang="en-US" altLang="ja-JP" sz="1800" b="0" i="0" u="none" strike="noStrike" baseline="0" dirty="0">
              <a:latin typeface="MS-Mincho"/>
            </a:endParaRPr>
          </a:p>
          <a:p>
            <a:pPr algn="l"/>
            <a:r>
              <a:rPr lang="ja-JP" altLang="en-US" sz="1800" b="0" i="0" u="none" strike="noStrike" baseline="0" dirty="0">
                <a:latin typeface="MS-Mincho"/>
              </a:rPr>
              <a:t>これは，プロジェクトの複雑さ，規模，期間，分野または適用領域にかかわらず，あらゆる種類のプロジェクトに適用できる（たとえば，中核事業プロセス，</a:t>
            </a:r>
            <a:r>
              <a:rPr lang="en-US" altLang="ja-JP" sz="1800" b="0" i="0" u="none" strike="noStrike" baseline="0" dirty="0">
                <a:latin typeface="Arial" panose="020B0604020202020204" pitchFamily="34" charset="0"/>
              </a:rPr>
              <a:t>ICT</a:t>
            </a:r>
            <a:r>
              <a:rPr lang="ja-JP" altLang="en-US" sz="1800" b="0" i="0" u="none" strike="noStrike" baseline="0" dirty="0">
                <a:latin typeface="MS-Mincho"/>
              </a:rPr>
              <a:t>，施設管理またはその他のサポートプロセスのためのプロジェクト）。</a:t>
            </a:r>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kumimoji="1" lang="en-US" altLang="ja-JP" dirty="0"/>
          </a:p>
          <a:p>
            <a:r>
              <a:rPr kumimoji="1" lang="en-US" altLang="ja-JP" dirty="0"/>
              <a:t>【</a:t>
            </a:r>
            <a:r>
              <a:rPr kumimoji="1" lang="ja-JP" altLang="en-US" dirty="0"/>
              <a:t>補足</a:t>
            </a:r>
            <a:r>
              <a:rPr kumimoji="1" lang="en-US" altLang="ja-JP" dirty="0"/>
              <a:t>】</a:t>
            </a:r>
          </a:p>
          <a:p>
            <a:pPr algn="l"/>
            <a:r>
              <a:rPr lang="ja-JP" altLang="en-US" sz="1800" b="0" i="0" u="none" strike="noStrike" baseline="0" dirty="0">
                <a:latin typeface="MS-Mincho"/>
              </a:rPr>
              <a:t>プロジェクトのパフォーマンスにとって重要なプロジェクトマネジメントの概念およびプロセスに関する手引が，</a:t>
            </a:r>
            <a:r>
              <a:rPr lang="en-US" altLang="ja-JP" sz="1800" b="0" i="0" u="none" strike="noStrike" baseline="0" dirty="0">
                <a:latin typeface="Arial" panose="020B0604020202020204" pitchFamily="34" charset="0"/>
              </a:rPr>
              <a:t>ISO 21500 </a:t>
            </a:r>
            <a:r>
              <a:rPr lang="ja-JP" altLang="en-US" sz="1800" b="0" i="0" u="none" strike="noStrike" baseline="0" dirty="0">
                <a:latin typeface="MS-Mincho"/>
              </a:rPr>
              <a:t>および</a:t>
            </a:r>
            <a:r>
              <a:rPr lang="en-US" altLang="ja-JP" sz="1800" b="0" i="0" u="none" strike="noStrike" baseline="0" dirty="0">
                <a:latin typeface="Arial" panose="020B0604020202020204" pitchFamily="34" charset="0"/>
              </a:rPr>
              <a:t>ISO 21502 </a:t>
            </a:r>
            <a:r>
              <a:rPr lang="ja-JP" altLang="en-US" sz="1800" b="0" i="0" u="none" strike="noStrike" baseline="0" dirty="0">
                <a:latin typeface="MS-Mincho"/>
              </a:rPr>
              <a:t>に示されている。</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C6F9EC02-8AEE-9BAA-AB96-B4DAAF727B46}"/>
              </a:ext>
            </a:extLst>
          </p:cNvPr>
          <p:cNvSpPr>
            <a:spLocks noGrp="1"/>
          </p:cNvSpPr>
          <p:nvPr>
            <p:ph type="sldNum" sz="quarter" idx="5"/>
          </p:nvPr>
        </p:nvSpPr>
        <p:spPr/>
        <p:txBody>
          <a:bodyPr/>
          <a:lstStyle/>
          <a:p>
            <a:fld id="{7D95702B-A176-47F2-94B3-59C819DD5A0E}" type="slidenum">
              <a:rPr kumimoji="1" lang="ja-JP" altLang="en-US" smtClean="0"/>
              <a:t>320</a:t>
            </a:fld>
            <a:endParaRPr kumimoji="1" lang="ja-JP" altLang="en-US"/>
          </a:p>
        </p:txBody>
      </p:sp>
    </p:spTree>
    <p:extLst>
      <p:ext uri="{BB962C8B-B14F-4D97-AF65-F5344CB8AC3E}">
        <p14:creationId xmlns:p14="http://schemas.microsoft.com/office/powerpoint/2010/main" val="3134068457"/>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FDA27-847C-DCE1-CD57-72526BA2C8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979930-FBE1-7934-CA0F-404B30319BF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A954BE7-EC70-2FDE-802E-1F9DCD23C9BA}"/>
              </a:ext>
            </a:extLst>
          </p:cNvPr>
          <p:cNvSpPr>
            <a:spLocks noGrp="1"/>
          </p:cNvSpPr>
          <p:nvPr>
            <p:ph type="body" idx="1"/>
          </p:nvPr>
        </p:nvSpPr>
        <p:spPr/>
        <p:txBody>
          <a:bodyPr/>
          <a:lstStyle/>
          <a:p>
            <a:r>
              <a:rPr kumimoji="1" lang="ja-JP" altLang="en-US" dirty="0"/>
              <a:t>目標：</a:t>
            </a:r>
            <a:r>
              <a:rPr kumimoji="1" lang="en-US" altLang="ja-JP" dirty="0"/>
              <a:t>13:47</a:t>
            </a:r>
          </a:p>
          <a:p>
            <a:r>
              <a:rPr kumimoji="1" lang="ja-JP" altLang="en-US" dirty="0"/>
              <a:t>累計：</a:t>
            </a:r>
            <a:r>
              <a:rPr kumimoji="1" lang="en-US" altLang="ja-JP" dirty="0"/>
              <a:t>0:47</a:t>
            </a:r>
          </a:p>
          <a:p>
            <a:endParaRPr kumimoji="1" lang="en-US" altLang="ja-JP" dirty="0"/>
          </a:p>
          <a:p>
            <a:r>
              <a:rPr kumimoji="1" lang="en-US" altLang="ja-JP" dirty="0"/>
              <a:t>5.9</a:t>
            </a:r>
            <a:r>
              <a:rPr kumimoji="1" lang="ja-JP" altLang="en-US" dirty="0"/>
              <a:t>の対策基準</a:t>
            </a:r>
            <a:endParaRPr kumimoji="1" lang="en-US" altLang="ja-JP" dirty="0"/>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管理責任者を含む情報およびその他の関連資産の目録を作成し、維持しなければならない。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目的：組織の情報およびその他の関連資産を特定し、それらの情報セキュリティを維持し、適切な管理責任を割り当てるため。	</a:t>
            </a: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＜手順＞</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組織は，情報およびその他の関連資産を特定し，情報セキュリティの観点からそれらの重要度を決定するのがよい。</a:t>
            </a:r>
            <a:endParaRPr lang="en-US" altLang="ja-JP" sz="1800" b="0" i="0" u="none" strike="noStrike" baseline="0" dirty="0">
              <a:latin typeface="MS-Mincho"/>
            </a:endParaRPr>
          </a:p>
          <a:p>
            <a:pPr algn="l"/>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情報およびその他の関連資産の目録は，情報の保護を効果的に行うことを確実にするためにしばしば必要であるともに，他の目的（たとえば，安全衛生，保険または財務面の理由）のために必要となる可能性もある。</a:t>
            </a:r>
            <a:endParaRPr lang="en-US" altLang="ja-JP" sz="1800" b="0" i="0" u="none" strike="noStrike" baseline="0" dirty="0">
              <a:latin typeface="MS-Mincho"/>
            </a:endParaRPr>
          </a:p>
          <a:p>
            <a:pPr algn="l"/>
            <a:r>
              <a:rPr lang="ja-JP" altLang="en-US" sz="1800" b="0" i="0" u="none" strike="noStrike" baseline="0" dirty="0">
                <a:latin typeface="MS-Mincho"/>
              </a:rPr>
              <a:t>情報およびその他の関連資産の目録は，リスクマネジメント，監査活動，ぜい弱性管理，インシデント対応および復旧計画も支援する。</a:t>
            </a:r>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98815ED8-5C42-1B6D-F653-91614544579A}"/>
              </a:ext>
            </a:extLst>
          </p:cNvPr>
          <p:cNvSpPr>
            <a:spLocks noGrp="1"/>
          </p:cNvSpPr>
          <p:nvPr>
            <p:ph type="sldNum" sz="quarter" idx="5"/>
          </p:nvPr>
        </p:nvSpPr>
        <p:spPr/>
        <p:txBody>
          <a:bodyPr/>
          <a:lstStyle/>
          <a:p>
            <a:fld id="{7D95702B-A176-47F2-94B3-59C819DD5A0E}" type="slidenum">
              <a:rPr kumimoji="1" lang="ja-JP" altLang="en-US" smtClean="0"/>
              <a:t>321</a:t>
            </a:fld>
            <a:endParaRPr kumimoji="1" lang="ja-JP" altLang="en-US"/>
          </a:p>
        </p:txBody>
      </p:sp>
    </p:spTree>
    <p:extLst>
      <p:ext uri="{BB962C8B-B14F-4D97-AF65-F5344CB8AC3E}">
        <p14:creationId xmlns:p14="http://schemas.microsoft.com/office/powerpoint/2010/main" val="2025170944"/>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7EEC6-80CA-20B4-8815-82C2E95560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736151-3666-BB37-1350-DF3CCD47756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41FD0A4-D014-76A4-C462-48B601CA6166}"/>
              </a:ext>
            </a:extLst>
          </p:cNvPr>
          <p:cNvSpPr>
            <a:spLocks noGrp="1"/>
          </p:cNvSpPr>
          <p:nvPr>
            <p:ph type="body" idx="1"/>
          </p:nvPr>
        </p:nvSpPr>
        <p:spPr/>
        <p:txBody>
          <a:bodyPr/>
          <a:lstStyle/>
          <a:p>
            <a:r>
              <a:rPr kumimoji="1" lang="ja-JP" altLang="en-US" dirty="0"/>
              <a:t>目標：</a:t>
            </a:r>
            <a:r>
              <a:rPr kumimoji="1" lang="en-US" altLang="ja-JP" dirty="0"/>
              <a:t>13:50</a:t>
            </a:r>
          </a:p>
          <a:p>
            <a:r>
              <a:rPr kumimoji="1" lang="ja-JP" altLang="en-US" dirty="0"/>
              <a:t>累計：</a:t>
            </a:r>
            <a:r>
              <a:rPr kumimoji="1" lang="en-US" altLang="ja-JP" dirty="0"/>
              <a:t>0:50</a:t>
            </a:r>
          </a:p>
          <a:p>
            <a:endParaRPr kumimoji="1" lang="en-US" altLang="ja-JP" dirty="0"/>
          </a:p>
          <a:p>
            <a:r>
              <a:rPr kumimoji="1" lang="en-US" altLang="ja-JP" dirty="0"/>
              <a:t>5.10</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情報およびその他の関連資産の利用並びに取扱手順の許容範囲に関する規則は、明確にし、文書化し、実施しなければならない。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情報およびその他の関連資産が適切に保護、利用および取扱いされることを確実にするため。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baseline="0" dirty="0">
                <a:solidFill>
                  <a:srgbClr val="000000"/>
                </a:solidFill>
                <a:latin typeface="メイリオ" panose="020B0604030504040204" pitchFamily="50" charset="-128"/>
                <a:ea typeface="メイリオ" panose="020B0604030504040204" pitchFamily="50" charset="-128"/>
              </a:rPr>
              <a:t>＜手順＞</a:t>
            </a:r>
            <a:endParaRPr kumimoji="1"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baseline="0" dirty="0">
                <a:solidFill>
                  <a:srgbClr val="000000"/>
                </a:solidFill>
                <a:latin typeface="メイリオ" panose="020B0604030504040204" pitchFamily="50" charset="-128"/>
                <a:ea typeface="メイリオ" panose="020B0604030504040204" pitchFamily="50" charset="-128"/>
              </a:rPr>
              <a:t>＜テキスト参照＞</a:t>
            </a:r>
            <a:endParaRPr kumimoji="1"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baseline="0" dirty="0">
                <a:solidFill>
                  <a:srgbClr val="000000"/>
                </a:solidFill>
                <a:latin typeface="メイリオ" panose="020B0604030504040204" pitchFamily="50" charset="-128"/>
                <a:ea typeface="メイリオ" panose="020B0604030504040204" pitchFamily="50" charset="-128"/>
              </a:rPr>
              <a:t>関係者外秘、社外秘、一般　などは、</a:t>
            </a:r>
            <a:r>
              <a:rPr kumimoji="1" lang="en-US" altLang="ja-JP" sz="1800" b="0" i="0" u="none" strike="noStrike" baseline="0" dirty="0">
                <a:solidFill>
                  <a:srgbClr val="000000"/>
                </a:solidFill>
                <a:latin typeface="メイリオ" panose="020B0604030504040204" pitchFamily="50" charset="-128"/>
                <a:ea typeface="メイリオ" panose="020B0604030504040204" pitchFamily="50" charset="-128"/>
              </a:rPr>
              <a:t>5.12</a:t>
            </a:r>
            <a:r>
              <a:rPr kumimoji="1" lang="ja-JP" altLang="en-US" sz="1800" b="0" i="0" u="none" strike="noStrike" baseline="0" dirty="0">
                <a:solidFill>
                  <a:srgbClr val="000000"/>
                </a:solidFill>
                <a:latin typeface="メイリオ" panose="020B0604030504040204" pitchFamily="50" charset="-128"/>
                <a:ea typeface="メイリオ" panose="020B0604030504040204" pitchFamily="50" charset="-128"/>
              </a:rPr>
              <a:t>にて定義したものを採用する。</a:t>
            </a:r>
            <a:endParaRPr kumimoji="1"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baseline="0" dirty="0">
                <a:solidFill>
                  <a:srgbClr val="000000"/>
                </a:solidFill>
                <a:latin typeface="メイリオ" panose="020B0604030504040204" pitchFamily="50" charset="-128"/>
                <a:ea typeface="メイリオ" panose="020B0604030504040204" pitchFamily="50" charset="-128"/>
              </a:rPr>
              <a:t>米印の注意点</a:t>
            </a:r>
            <a:endParaRPr kumimoji="1"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kumimoji="1" lang="en-US" altLang="ja-JP" dirty="0"/>
              <a:t>5.11</a:t>
            </a:r>
            <a:r>
              <a:rPr kumimoji="1" lang="ja-JP" altLang="en-US" dirty="0"/>
              <a:t>の対策基準</a:t>
            </a:r>
            <a:endParaRPr kumimoji="1" lang="en-US" altLang="ja-JP" dirty="0"/>
          </a:p>
          <a:p>
            <a:pPr algn="l"/>
            <a:r>
              <a:rPr lang="ja-JP" altLang="en-US" sz="1800" b="0" i="0" u="none" strike="noStrike" baseline="0" dirty="0">
                <a:latin typeface="MS-Mincho"/>
              </a:rPr>
              <a:t>要員および必要に応じてその他の利害関係者は，雇用，契約または合意の変更または終了時に，自らが所持する組織の資産のすべてを返却しなければならない。</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baseline="0" dirty="0">
                <a:latin typeface="MS-Mincho"/>
              </a:rPr>
              <a:t>目的：</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雇用、契約、または合意を変更または終了するプロセスの一環として、組織の資産を保護するため。	</a:t>
            </a: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＜手順＞</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ja-JP" altLang="en-US" sz="1800" b="0" i="0" u="none" strike="noStrike" baseline="0" dirty="0">
                <a:latin typeface="MS-Mincho"/>
              </a:rPr>
              <a:t>雇用の変更および終了時のプロセスは，前もって支給された物理的および電子的な資産（組織が管理責任をもつまたは組織に委託されたもの）のすべての返却を含むことを正式なものとすることが良いです。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latin typeface="MS-Mincho"/>
              </a:rPr>
              <a:t>要員およびその他の利害関係者が組織の設備を購入する場合，または個人所有の設備を用いる場合には，手順に従って，すべての関連する情報を追跡し，組織に返却し，設備からセキュリティを保って削除することを確実にすることもが望ましい（</a:t>
            </a: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7.14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装置のセキュリティを保った処分または再利用</a:t>
            </a:r>
            <a:r>
              <a:rPr lang="ja-JP" altLang="en-US" sz="1800" b="0" i="0" u="none" strike="noStrike" baseline="0" dirty="0">
                <a:latin typeface="MS-Mincho"/>
              </a:rPr>
              <a:t>参照）。</a:t>
            </a:r>
          </a:p>
          <a:p>
            <a:pPr algn="l"/>
            <a:endParaRPr lang="en-US" altLang="ja-JP" sz="1800" b="0" i="0" u="none" strike="noStrike" baseline="0" dirty="0">
              <a:latin typeface="MS-Mincho"/>
            </a:endParaRPr>
          </a:p>
          <a:p>
            <a:pPr algn="l"/>
            <a:r>
              <a:rPr lang="ja-JP" altLang="en-US" sz="1800" b="0" i="0" u="none" strike="noStrike" baseline="0" dirty="0">
                <a:latin typeface="MS-Mincho"/>
              </a:rPr>
              <a:t>要員およびその他の利害関係者が継続中の作業に重要な知識を保有している場合には，その情報を文書化し，組織に引き継ぐことが望ましい。</a:t>
            </a:r>
          </a:p>
          <a:p>
            <a:pPr algn="l"/>
            <a:endParaRPr lang="en-US" altLang="ja-JP" sz="1800" b="0" i="0" u="none" strike="noStrike" baseline="0" dirty="0">
              <a:latin typeface="MS-Mincho"/>
            </a:endParaRPr>
          </a:p>
          <a:p>
            <a:pPr algn="l"/>
            <a:r>
              <a:rPr lang="ja-JP" altLang="en-US" sz="1800" b="0" i="0" u="none" strike="noStrike" baseline="0" dirty="0">
                <a:latin typeface="MS-Mincho"/>
              </a:rPr>
              <a:t>雇用の終了の予告期間中およびそれ以降，組織は，予告を受けた要員が認可を得ずに関連情報（たとえば，知的財産）</a:t>
            </a:r>
          </a:p>
          <a:p>
            <a:pPr algn="l"/>
            <a:r>
              <a:rPr lang="ja-JP" altLang="en-US" sz="1800" b="0" i="0" u="none" strike="noStrike" baseline="0" dirty="0">
                <a:latin typeface="MS-Mincho"/>
              </a:rPr>
              <a:t>を複製することを防止することが望ましい。</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6E47932-CAFE-31FB-4F7B-F459DA2E9D33}"/>
              </a:ext>
            </a:extLst>
          </p:cNvPr>
          <p:cNvSpPr>
            <a:spLocks noGrp="1"/>
          </p:cNvSpPr>
          <p:nvPr>
            <p:ph type="sldNum" sz="quarter" idx="5"/>
          </p:nvPr>
        </p:nvSpPr>
        <p:spPr/>
        <p:txBody>
          <a:bodyPr/>
          <a:lstStyle/>
          <a:p>
            <a:fld id="{7D95702B-A176-47F2-94B3-59C819DD5A0E}" type="slidenum">
              <a:rPr kumimoji="1" lang="ja-JP" altLang="en-US" smtClean="0"/>
              <a:t>322</a:t>
            </a:fld>
            <a:endParaRPr kumimoji="1" lang="ja-JP" altLang="en-US"/>
          </a:p>
        </p:txBody>
      </p:sp>
    </p:spTree>
    <p:extLst>
      <p:ext uri="{BB962C8B-B14F-4D97-AF65-F5344CB8AC3E}">
        <p14:creationId xmlns:p14="http://schemas.microsoft.com/office/powerpoint/2010/main" val="2993538968"/>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30BC4-A081-007E-92A6-F6CE9EB689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C65CA99-D06C-C7C4-5D1F-0C6E9A9974C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CE85C59-CED2-1E7E-A752-F7357BF72815}"/>
              </a:ext>
            </a:extLst>
          </p:cNvPr>
          <p:cNvSpPr>
            <a:spLocks noGrp="1"/>
          </p:cNvSpPr>
          <p:nvPr>
            <p:ph type="body" idx="1"/>
          </p:nvPr>
        </p:nvSpPr>
        <p:spPr/>
        <p:txBody>
          <a:bodyPr/>
          <a:lstStyle/>
          <a:p>
            <a:r>
              <a:rPr kumimoji="1" lang="ja-JP" altLang="en-US" dirty="0"/>
              <a:t>目標：</a:t>
            </a:r>
            <a:r>
              <a:rPr kumimoji="1" lang="en-US" altLang="ja-JP" dirty="0"/>
              <a:t>13:52</a:t>
            </a:r>
          </a:p>
          <a:p>
            <a:r>
              <a:rPr kumimoji="1" lang="ja-JP" altLang="en-US" dirty="0"/>
              <a:t>累計：</a:t>
            </a:r>
            <a:r>
              <a:rPr kumimoji="1" lang="en-US" altLang="ja-JP" dirty="0"/>
              <a:t>0:52</a:t>
            </a:r>
          </a:p>
          <a:p>
            <a:endParaRPr kumimoji="1" lang="en-US" altLang="ja-JP" dirty="0"/>
          </a:p>
          <a:p>
            <a:r>
              <a:rPr kumimoji="1" lang="en-US" altLang="ja-JP" dirty="0"/>
              <a:t>5.12</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情報は、機密性、完全性、可用性および関連する利害関係者の要求事項に基づく組織の情報セキュリティの要求に従って分類しなければならない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目的：組織における情報の重要度に従って、情報の保護の要件を特定および理解することを確実にするため。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＜手順＞</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情報を分類することで，情報を扱う担当者に対して，その情報をどう取り扱い，どう保護するかが簡潔に示される。</a:t>
            </a:r>
            <a:endParaRPr lang="en-US" altLang="ja-JP" sz="1800" b="0" i="0" u="none" strike="noStrike" baseline="0" dirty="0">
              <a:latin typeface="MS-Mincho"/>
            </a:endParaRPr>
          </a:p>
          <a:p>
            <a:pPr algn="l"/>
            <a:r>
              <a:rPr lang="ja-JP" altLang="en-US" sz="1800" b="0" i="0" u="none" strike="noStrike" baseline="0" dirty="0">
                <a:latin typeface="MS-Mincho"/>
              </a:rPr>
              <a:t>保護の要件が類似した情報をグループにまとめ，それぞれのグループ内のすべての情報に適用される情報セキュリティ手順を規定することで，これが容易になる。この取組によって，個別にリスクアセスメントを行い，管理策を特別に設計する必要性も低減される。</a:t>
            </a:r>
            <a:endParaRPr lang="en-US" altLang="ja-JP" sz="1800" b="0" i="0" u="none" strike="noStrike" baseline="0" dirty="0">
              <a:latin typeface="MS-Mincho"/>
            </a:endParaRPr>
          </a:p>
          <a:p>
            <a:pPr algn="l"/>
            <a:endParaRPr lang="ja-JP" altLang="en-US" sz="1800" b="0" i="0" u="none" strike="noStrike" baseline="0" dirty="0">
              <a:latin typeface="MS-Mincho"/>
            </a:endParaRPr>
          </a:p>
          <a:p>
            <a:pPr algn="l"/>
            <a:r>
              <a:rPr lang="ja-JP" altLang="en-US" sz="1800" b="0" i="0" u="none" strike="noStrike" baseline="0" dirty="0">
                <a:latin typeface="MS-Mincho"/>
              </a:rPr>
              <a:t>情報は，ある期間を過ぎると，慎重な取扱いが不要となるまたは重要でなくなることがある。</a:t>
            </a:r>
            <a:endParaRPr lang="en-US" altLang="ja-JP" sz="1800" b="0" i="0" u="none" strike="noStrike" baseline="0" dirty="0">
              <a:latin typeface="MS-Mincho"/>
            </a:endParaRPr>
          </a:p>
          <a:p>
            <a:pPr algn="l"/>
            <a:r>
              <a:rPr lang="ja-JP" altLang="en-US" sz="1800" b="0" i="0" u="none" strike="noStrike" baseline="0" dirty="0">
                <a:latin typeface="MS-Mincho"/>
              </a:rPr>
              <a:t>たとえば，情報が一般に公開された後には，機密性の要求事項はもはやなくなるが，その完全性および可用性の特性の保護はまだ必要である可能性がある。</a:t>
            </a:r>
            <a:endParaRPr lang="en-US" altLang="ja-JP" sz="1800" b="0" i="0" u="none" strike="noStrike" baseline="0" dirty="0">
              <a:latin typeface="MS-Mincho"/>
            </a:endParaRPr>
          </a:p>
          <a:p>
            <a:pPr algn="l"/>
            <a:r>
              <a:rPr lang="ja-JP" altLang="en-US" sz="1800" b="0" i="0" u="none" strike="noStrike" baseline="0" dirty="0">
                <a:latin typeface="MS-Mincho"/>
              </a:rPr>
              <a:t>これらの点も考慮して，過度の分類によって不要な管理策の実施による余分な出費が生じたり，また反対に不十分な分類によって情報を侵害から保護するための管理策が不十分となり得ないようにすることが望ましい。</a:t>
            </a:r>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0B132188-2035-29AB-9499-D54B46877F3A}"/>
              </a:ext>
            </a:extLst>
          </p:cNvPr>
          <p:cNvSpPr>
            <a:spLocks noGrp="1"/>
          </p:cNvSpPr>
          <p:nvPr>
            <p:ph type="sldNum" sz="quarter" idx="5"/>
          </p:nvPr>
        </p:nvSpPr>
        <p:spPr/>
        <p:txBody>
          <a:bodyPr/>
          <a:lstStyle/>
          <a:p>
            <a:fld id="{7D95702B-A176-47F2-94B3-59C819DD5A0E}" type="slidenum">
              <a:rPr kumimoji="1" lang="ja-JP" altLang="en-US" smtClean="0"/>
              <a:t>323</a:t>
            </a:fld>
            <a:endParaRPr kumimoji="1" lang="ja-JP" altLang="en-US"/>
          </a:p>
        </p:txBody>
      </p:sp>
    </p:spTree>
    <p:extLst>
      <p:ext uri="{BB962C8B-B14F-4D97-AF65-F5344CB8AC3E}">
        <p14:creationId xmlns:p14="http://schemas.microsoft.com/office/powerpoint/2010/main" val="1009823067"/>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EFDD-95DF-1F22-8597-9D3F92155C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54E1EB-F16B-A6CF-C156-0BE4616D8F1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90E9330-C406-C32F-AF97-427B3F07AA08}"/>
              </a:ext>
            </a:extLst>
          </p:cNvPr>
          <p:cNvSpPr>
            <a:spLocks noGrp="1"/>
          </p:cNvSpPr>
          <p:nvPr>
            <p:ph type="body" idx="1"/>
          </p:nvPr>
        </p:nvSpPr>
        <p:spPr/>
        <p:txBody>
          <a:bodyPr/>
          <a:lstStyle/>
          <a:p>
            <a:r>
              <a:rPr kumimoji="1" lang="ja-JP" altLang="en-US" dirty="0"/>
              <a:t>目標：</a:t>
            </a:r>
            <a:r>
              <a:rPr kumimoji="1" lang="en-US" altLang="ja-JP" dirty="0"/>
              <a:t>13:54</a:t>
            </a:r>
          </a:p>
          <a:p>
            <a:r>
              <a:rPr kumimoji="1" lang="ja-JP" altLang="en-US" dirty="0"/>
              <a:t>累計：</a:t>
            </a:r>
            <a:r>
              <a:rPr kumimoji="1" lang="en-US" altLang="ja-JP" dirty="0"/>
              <a:t>0:54</a:t>
            </a:r>
          </a:p>
          <a:p>
            <a:endParaRPr kumimoji="1" lang="en-US" altLang="ja-JP" dirty="0"/>
          </a:p>
          <a:p>
            <a:r>
              <a:rPr kumimoji="1" lang="en-US" altLang="ja-JP" dirty="0"/>
              <a:t>5.13</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情報のラベル付けに関する適切な一連の手順は、組織が採用した情報分類体系に従って策定し、実施しなければならない。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目的：情報の分類の伝達を容易にし、情報の処理および管理の自動化を支援するため。</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＜手順＞</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情報のラベル付けに関する手順は，あらゆる形式の情報や、その他の関連する資産に適用できると良いです。</a:t>
            </a:r>
          </a:p>
          <a:p>
            <a:pPr algn="l"/>
            <a:r>
              <a:rPr lang="ja-JP" altLang="en-US" sz="1800" b="0" i="0" u="none" strike="noStrike" baseline="0" dirty="0">
                <a:latin typeface="MS-Mincho"/>
              </a:rPr>
              <a:t>ラベル付けは，</a:t>
            </a:r>
            <a:r>
              <a:rPr lang="en-US" altLang="ja-JP" sz="1800" b="0" i="0" u="none" strike="noStrike" baseline="0" dirty="0">
                <a:latin typeface="Arial" panose="020B0604020202020204" pitchFamily="34" charset="0"/>
              </a:rPr>
              <a:t>5.12 </a:t>
            </a:r>
            <a:r>
              <a:rPr lang="ja-JP" altLang="en-US" sz="1800" b="0" i="0" u="none" strike="noStrike" baseline="0" dirty="0">
                <a:latin typeface="MS-Mincho"/>
              </a:rPr>
              <a:t>で確立した分類体系を反映するようにしてください。</a:t>
            </a:r>
            <a:endParaRPr lang="en-US" altLang="ja-JP" sz="1800" b="0" i="0" u="none" strike="noStrike" baseline="0" dirty="0">
              <a:latin typeface="MS-Mincho"/>
            </a:endParaRPr>
          </a:p>
          <a:p>
            <a:pPr algn="l"/>
            <a:r>
              <a:rPr lang="ja-JP" altLang="en-US" sz="1800" b="0" i="0" u="none" strike="noStrike" baseline="0" dirty="0">
                <a:latin typeface="MS-Mincho"/>
              </a:rPr>
              <a:t>手順では，記憶媒体の種類に応じて，情報がどのようにアクセスされるかや、資産がどのように取り扱われるかを考慮して，ラベルを添付する場所やその添付方法に関する手引を示すと良いです。</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kumimoji="1" lang="ja-JP" altLang="en-US" dirty="0"/>
              <a:t>ラベル付けは内容の一番機密の高いものに合わせて実施する。</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5D28AEC-B07E-2061-FE32-25E79B75B539}"/>
              </a:ext>
            </a:extLst>
          </p:cNvPr>
          <p:cNvSpPr>
            <a:spLocks noGrp="1"/>
          </p:cNvSpPr>
          <p:nvPr>
            <p:ph type="sldNum" sz="quarter" idx="5"/>
          </p:nvPr>
        </p:nvSpPr>
        <p:spPr/>
        <p:txBody>
          <a:bodyPr/>
          <a:lstStyle/>
          <a:p>
            <a:fld id="{7D95702B-A176-47F2-94B3-59C819DD5A0E}" type="slidenum">
              <a:rPr kumimoji="1" lang="ja-JP" altLang="en-US" smtClean="0"/>
              <a:t>324</a:t>
            </a:fld>
            <a:endParaRPr kumimoji="1" lang="ja-JP" altLang="en-US"/>
          </a:p>
        </p:txBody>
      </p:sp>
    </p:spTree>
    <p:extLst>
      <p:ext uri="{BB962C8B-B14F-4D97-AF65-F5344CB8AC3E}">
        <p14:creationId xmlns:p14="http://schemas.microsoft.com/office/powerpoint/2010/main" val="2116332165"/>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1658D-5E3E-DE44-0F7D-8CEC30A9522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D95F26-2C0B-D29D-11FD-C39AE397B42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DC6339F-31A0-69C9-7C9E-6AE93655813D}"/>
              </a:ext>
            </a:extLst>
          </p:cNvPr>
          <p:cNvSpPr>
            <a:spLocks noGrp="1"/>
          </p:cNvSpPr>
          <p:nvPr>
            <p:ph type="body" idx="1"/>
          </p:nvPr>
        </p:nvSpPr>
        <p:spPr/>
        <p:txBody>
          <a:bodyPr/>
          <a:lstStyle/>
          <a:p>
            <a:r>
              <a:rPr kumimoji="1" lang="ja-JP" altLang="en-US" dirty="0"/>
              <a:t>目標：</a:t>
            </a:r>
            <a:r>
              <a:rPr kumimoji="1" lang="en-US" altLang="ja-JP" dirty="0"/>
              <a:t>13:56</a:t>
            </a:r>
          </a:p>
          <a:p>
            <a:r>
              <a:rPr kumimoji="1" lang="ja-JP" altLang="en-US" dirty="0"/>
              <a:t>累計：</a:t>
            </a:r>
            <a:r>
              <a:rPr kumimoji="1" lang="en-US" altLang="ja-JP" dirty="0"/>
              <a:t>0:56</a:t>
            </a:r>
          </a:p>
          <a:p>
            <a:endParaRPr kumimoji="1" lang="en-US" altLang="ja-JP" dirty="0"/>
          </a:p>
          <a:p>
            <a:r>
              <a:rPr kumimoji="1" lang="en-US" altLang="ja-JP" dirty="0"/>
              <a:t>5.14</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情報転送の規則、手順または合意を、組織内および組織と他の関係者との間のすべての種類の転送設備に関して備えなければならない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目的：組織内および外部の利害関係者との間で転送される情報のセキュリティを維持するため。	</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latin typeface="MS-Mincho"/>
              </a:rPr>
              <a:t>情報転送は，電子的な転送，物理的記憶媒体での送付および口頭での伝達をによって行われる場合があるので、この辺を考慮する。</a:t>
            </a:r>
            <a:endParaRPr lang="en-US" altLang="ja-JP" sz="18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MS-Mincho"/>
              <a:ea typeface="メイリオ" panose="020B0604030504040204" pitchFamily="50" charset="-128"/>
            </a:endParaRPr>
          </a:p>
          <a:p>
            <a:pPr algn="l">
              <a:buFont typeface="+mj-lt"/>
              <a:buAutoNum type="arabicPeriod"/>
            </a:pPr>
            <a:r>
              <a:rPr lang="ja-JP" altLang="en-US" sz="2800" b="1" i="0" dirty="0">
                <a:effectLst/>
                <a:latin typeface="Söhne"/>
              </a:rPr>
              <a:t>セキュアなファイル共有</a:t>
            </a:r>
            <a:r>
              <a:rPr lang="ja-JP" altLang="en-US" sz="2800" b="0" i="0" dirty="0">
                <a:effectLst/>
                <a:latin typeface="Söhne"/>
              </a:rPr>
              <a:t> </a:t>
            </a:r>
            <a:r>
              <a:rPr lang="en-US" altLang="ja-JP" sz="2800" b="0" i="0" dirty="0">
                <a:effectLst/>
                <a:latin typeface="Söhne"/>
              </a:rPr>
              <a:t>- </a:t>
            </a:r>
            <a:r>
              <a:rPr lang="ja-JP" altLang="en-US" sz="2800" b="0" i="0" dirty="0">
                <a:effectLst/>
                <a:latin typeface="Söhne"/>
              </a:rPr>
              <a:t>セキュリティ重視のファイル送信。</a:t>
            </a:r>
          </a:p>
          <a:p>
            <a:pPr algn="l">
              <a:buFont typeface="+mj-lt"/>
              <a:buAutoNum type="arabicPeriod"/>
            </a:pPr>
            <a:r>
              <a:rPr lang="en-US" altLang="ja-JP" sz="2800" b="1" i="0" dirty="0">
                <a:effectLst/>
                <a:latin typeface="Söhne"/>
              </a:rPr>
              <a:t>FAX</a:t>
            </a:r>
            <a:r>
              <a:rPr lang="ja-JP" altLang="en-US" sz="2800" b="1" i="0" dirty="0">
                <a:effectLst/>
                <a:latin typeface="Söhne"/>
              </a:rPr>
              <a:t>送信時の確認</a:t>
            </a:r>
            <a:r>
              <a:rPr lang="ja-JP" altLang="en-US" sz="2800" b="0" i="0" dirty="0">
                <a:effectLst/>
                <a:latin typeface="Söhne"/>
              </a:rPr>
              <a:t> </a:t>
            </a:r>
            <a:r>
              <a:rPr lang="en-US" altLang="ja-JP" sz="2800" b="0" i="0" dirty="0">
                <a:effectLst/>
                <a:latin typeface="Söhne"/>
              </a:rPr>
              <a:t>- </a:t>
            </a:r>
            <a:r>
              <a:rPr lang="ja-JP" altLang="en-US" sz="2800" b="0" i="0" dirty="0">
                <a:effectLst/>
                <a:latin typeface="Söhne"/>
              </a:rPr>
              <a:t>番号確認と短縮ダイヤル利用。</a:t>
            </a:r>
          </a:p>
          <a:p>
            <a:pPr algn="l">
              <a:buFont typeface="+mj-lt"/>
              <a:buAutoNum type="arabicPeriod"/>
            </a:pPr>
            <a:r>
              <a:rPr lang="ja-JP" altLang="en-US" sz="2800" b="1" i="0" dirty="0">
                <a:effectLst/>
                <a:latin typeface="Söhne"/>
              </a:rPr>
              <a:t>口頭での情報伝達禁止</a:t>
            </a:r>
            <a:r>
              <a:rPr lang="ja-JP" altLang="en-US" sz="2800" b="0" i="0" dirty="0">
                <a:effectLst/>
                <a:latin typeface="Söhne"/>
              </a:rPr>
              <a:t> </a:t>
            </a:r>
            <a:r>
              <a:rPr lang="en-US" altLang="ja-JP" sz="2800" b="0" i="0" dirty="0">
                <a:effectLst/>
                <a:latin typeface="Söhne"/>
              </a:rPr>
              <a:t>- </a:t>
            </a:r>
            <a:r>
              <a:rPr lang="ja-JP" altLang="en-US" sz="2800" b="0" i="0" dirty="0">
                <a:effectLst/>
                <a:latin typeface="Söhne"/>
              </a:rPr>
              <a:t>聞き取り可能な場所での口頭伝達禁止。</a:t>
            </a:r>
          </a:p>
          <a:p>
            <a:pPr algn="l">
              <a:buFont typeface="+mj-lt"/>
              <a:buAutoNum type="arabicPeriod"/>
            </a:pPr>
            <a:r>
              <a:rPr lang="ja-JP" altLang="en-US" sz="2800" b="1" i="0" dirty="0">
                <a:effectLst/>
                <a:latin typeface="Söhne"/>
              </a:rPr>
              <a:t>郵送時の配達記録</a:t>
            </a:r>
            <a:r>
              <a:rPr lang="ja-JP" altLang="en-US" sz="2800" b="0" i="0" dirty="0">
                <a:effectLst/>
                <a:latin typeface="Söhne"/>
              </a:rPr>
              <a:t> </a:t>
            </a:r>
            <a:r>
              <a:rPr lang="en-US" altLang="ja-JP" sz="2800" b="0" i="0" dirty="0">
                <a:effectLst/>
                <a:latin typeface="Söhne"/>
              </a:rPr>
              <a:t>- </a:t>
            </a:r>
            <a:r>
              <a:rPr lang="ja-JP" altLang="en-US" sz="2800" b="0" i="0" dirty="0">
                <a:effectLst/>
                <a:latin typeface="Söhne"/>
              </a:rPr>
              <a:t>配達記録付き郵送方法。</a:t>
            </a:r>
          </a:p>
          <a:p>
            <a:pPr algn="l">
              <a:buFont typeface="+mj-lt"/>
              <a:buAutoNum type="arabicPeriod"/>
            </a:pPr>
            <a:r>
              <a:rPr lang="ja-JP" altLang="en-US" sz="2800" b="1" i="0" dirty="0">
                <a:effectLst/>
                <a:latin typeface="Söhne"/>
              </a:rPr>
              <a:t>媒体の手渡しと保護</a:t>
            </a:r>
            <a:r>
              <a:rPr lang="ja-JP" altLang="en-US" sz="2800" b="0" i="0" dirty="0">
                <a:effectLst/>
                <a:latin typeface="Söhne"/>
              </a:rPr>
              <a:t> </a:t>
            </a:r>
            <a:r>
              <a:rPr lang="en-US" altLang="ja-JP" sz="2800" b="0" i="0" dirty="0">
                <a:effectLst/>
                <a:latin typeface="Söhne"/>
              </a:rPr>
              <a:t>- </a:t>
            </a:r>
            <a:r>
              <a:rPr lang="ja-JP" altLang="en-US" sz="2800" b="0" i="0" dirty="0">
                <a:effectLst/>
                <a:latin typeface="Söhne"/>
              </a:rPr>
              <a:t>媒体の直接渡しと郵送時保護。</a:t>
            </a:r>
          </a:p>
          <a:p>
            <a:pPr algn="l">
              <a:buFont typeface="+mj-lt"/>
              <a:buAutoNum type="arabicPeriod"/>
            </a:pPr>
            <a:r>
              <a:rPr lang="ja-JP" altLang="en-US" sz="2800" b="1" i="0" dirty="0">
                <a:effectLst/>
                <a:latin typeface="Söhne"/>
              </a:rPr>
              <a:t>個人情報の授受記録</a:t>
            </a:r>
            <a:r>
              <a:rPr lang="ja-JP" altLang="en-US" sz="2800" b="0" i="0" dirty="0">
                <a:effectLst/>
                <a:latin typeface="Söhne"/>
              </a:rPr>
              <a:t> </a:t>
            </a:r>
            <a:r>
              <a:rPr lang="en-US" altLang="ja-JP" sz="2800" b="0" i="0" dirty="0">
                <a:effectLst/>
                <a:latin typeface="Söhne"/>
              </a:rPr>
              <a:t>- </a:t>
            </a:r>
            <a:r>
              <a:rPr lang="ja-JP" altLang="en-US" sz="2800" b="0" i="0" dirty="0">
                <a:effectLst/>
                <a:latin typeface="Söhne"/>
              </a:rPr>
              <a:t>紙媒体と電子メールでの個人情報交換記録。</a:t>
            </a:r>
          </a:p>
          <a:p>
            <a:pPr algn="l">
              <a:buFont typeface="+mj-lt"/>
              <a:buAutoNum type="arabicPeriod"/>
            </a:pPr>
            <a:r>
              <a:rPr lang="ja-JP" altLang="en-US" sz="2800" b="1" i="0" dirty="0">
                <a:effectLst/>
                <a:latin typeface="Söhne"/>
              </a:rPr>
              <a:t>電子メールの利用制限</a:t>
            </a:r>
            <a:r>
              <a:rPr lang="ja-JP" altLang="en-US" sz="2800" b="0" i="0" dirty="0">
                <a:effectLst/>
                <a:latin typeface="Söhne"/>
              </a:rPr>
              <a:t> </a:t>
            </a:r>
            <a:r>
              <a:rPr lang="en-US" altLang="ja-JP" sz="2800" b="0" i="0" dirty="0">
                <a:effectLst/>
                <a:latin typeface="Söhne"/>
              </a:rPr>
              <a:t>- </a:t>
            </a:r>
            <a:r>
              <a:rPr lang="ja-JP" altLang="en-US" sz="2800" b="0" i="0" dirty="0">
                <a:effectLst/>
                <a:latin typeface="Söhne"/>
              </a:rPr>
              <a:t>会社指定ソフトと利用制限。</a:t>
            </a:r>
          </a:p>
          <a:p>
            <a:pPr algn="l">
              <a:buFont typeface="+mj-lt"/>
              <a:buAutoNum type="arabicPeriod"/>
            </a:pPr>
            <a:r>
              <a:rPr lang="ja-JP" altLang="en-US" sz="2800" b="1" i="0" dirty="0">
                <a:effectLst/>
                <a:latin typeface="Söhne"/>
              </a:rPr>
              <a:t>情報転送の合意</a:t>
            </a:r>
            <a:r>
              <a:rPr lang="ja-JP" altLang="en-US" sz="2800" b="0" i="0" dirty="0">
                <a:effectLst/>
                <a:latin typeface="Söhne"/>
              </a:rPr>
              <a:t> </a:t>
            </a:r>
            <a:r>
              <a:rPr lang="en-US" altLang="ja-JP" sz="2800" b="0" i="0" dirty="0">
                <a:effectLst/>
                <a:latin typeface="Söhne"/>
              </a:rPr>
              <a:t>- </a:t>
            </a:r>
            <a:r>
              <a:rPr lang="ja-JP" altLang="en-US" sz="2800" b="0" i="0" dirty="0">
                <a:effectLst/>
                <a:latin typeface="Söhne"/>
              </a:rPr>
              <a:t>転送手段の事前合意。</a:t>
            </a:r>
          </a:p>
          <a:p>
            <a:pPr algn="l">
              <a:buFont typeface="+mj-lt"/>
              <a:buAutoNum type="arabicPeriod"/>
            </a:pPr>
            <a:r>
              <a:rPr lang="ja-JP" altLang="en-US" sz="2800" b="1" i="0" dirty="0">
                <a:effectLst/>
                <a:latin typeface="Söhne"/>
              </a:rPr>
              <a:t>電子的メッセージ通信のセキュリティ</a:t>
            </a:r>
            <a:r>
              <a:rPr lang="ja-JP" altLang="en-US" sz="2800" b="0" i="0" dirty="0">
                <a:effectLst/>
                <a:latin typeface="Söhne"/>
              </a:rPr>
              <a:t> </a:t>
            </a:r>
            <a:r>
              <a:rPr lang="en-US" altLang="ja-JP" sz="2800" b="0" i="0" dirty="0">
                <a:effectLst/>
                <a:latin typeface="Söhne"/>
              </a:rPr>
              <a:t>- </a:t>
            </a:r>
            <a:r>
              <a:rPr lang="ja-JP" altLang="en-US" sz="2800" b="0" i="0" dirty="0">
                <a:effectLst/>
                <a:latin typeface="Söhne"/>
              </a:rPr>
              <a:t>通信の暗号化とセキュリティ対策。</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一般、電子的転送、物理的記憶媒体の輸送、口頭での伝達</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など、カテゴリ分けて記載するのもあり。</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27EB0D01-1221-D861-9BE7-76EAD6A0A26A}"/>
              </a:ext>
            </a:extLst>
          </p:cNvPr>
          <p:cNvSpPr>
            <a:spLocks noGrp="1"/>
          </p:cNvSpPr>
          <p:nvPr>
            <p:ph type="sldNum" sz="quarter" idx="5"/>
          </p:nvPr>
        </p:nvSpPr>
        <p:spPr/>
        <p:txBody>
          <a:bodyPr/>
          <a:lstStyle/>
          <a:p>
            <a:fld id="{7D95702B-A176-47F2-94B3-59C819DD5A0E}" type="slidenum">
              <a:rPr kumimoji="1" lang="ja-JP" altLang="en-US" smtClean="0"/>
              <a:t>325</a:t>
            </a:fld>
            <a:endParaRPr kumimoji="1" lang="ja-JP" altLang="en-US"/>
          </a:p>
        </p:txBody>
      </p:sp>
    </p:spTree>
    <p:extLst>
      <p:ext uri="{BB962C8B-B14F-4D97-AF65-F5344CB8AC3E}">
        <p14:creationId xmlns:p14="http://schemas.microsoft.com/office/powerpoint/2010/main" val="396664462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5DD17-8285-2964-E3FD-09A077DEA4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084EA7-72B3-41F2-6D50-273A19D9A87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2A27D89-268E-3D88-B72B-9E0FEB5927E2}"/>
              </a:ext>
            </a:extLst>
          </p:cNvPr>
          <p:cNvSpPr>
            <a:spLocks noGrp="1"/>
          </p:cNvSpPr>
          <p:nvPr>
            <p:ph type="body" idx="1"/>
          </p:nvPr>
        </p:nvSpPr>
        <p:spPr/>
        <p:txBody>
          <a:bodyPr/>
          <a:lstStyle/>
          <a:p>
            <a:r>
              <a:rPr kumimoji="1" lang="ja-JP" altLang="en-US" dirty="0"/>
              <a:t>目標：</a:t>
            </a:r>
            <a:r>
              <a:rPr kumimoji="1" lang="en-US" altLang="ja-JP" dirty="0"/>
              <a:t>13:58</a:t>
            </a:r>
          </a:p>
          <a:p>
            <a:r>
              <a:rPr kumimoji="1" lang="ja-JP" altLang="en-US" dirty="0"/>
              <a:t>累計：</a:t>
            </a:r>
            <a:r>
              <a:rPr kumimoji="1" lang="en-US" altLang="ja-JP" dirty="0"/>
              <a:t>0:58</a:t>
            </a:r>
          </a:p>
          <a:p>
            <a:endParaRPr kumimoji="1" lang="en-US" altLang="ja-JP" dirty="0"/>
          </a:p>
          <a:p>
            <a:r>
              <a:rPr kumimoji="1" lang="en-US" altLang="ja-JP" dirty="0"/>
              <a:t>5.15</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情報およびその他の関連資産への物理的および論理的アクセスを制御するための規則を、業務および情報セキュリティの要求事項に基づいて確立し、実施しなければならない。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目的：情報およびその他の関連資産への認可されたアクセスを行わせ、認可されていないアクセスを防ぐことを確実にするため。</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＜手順＞</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理想的なアクセス制御の考え方は、</a:t>
            </a:r>
            <a:r>
              <a:rPr lang="ja-JP" altLang="en-US" sz="1800" b="0" i="0" u="none" strike="noStrike" baseline="0" dirty="0">
                <a:latin typeface="MS-Mincho"/>
              </a:rPr>
              <a:t>“明確に禁止していないことは，原則的に許可する”という前提に基づいた弱い規則よりも，“明確に許可していないことは，原則的に禁止する”という最も特権の小さい前提に基づいた規則の設定</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	</a:t>
            </a:r>
          </a:p>
          <a:p>
            <a:endParaRPr kumimoji="1" lang="en-US" altLang="ja-JP" dirty="0"/>
          </a:p>
          <a:p>
            <a:endParaRPr kumimoji="1" lang="en-US" altLang="ja-JP" dirty="0"/>
          </a:p>
          <a:p>
            <a:r>
              <a:rPr kumimoji="1" lang="en-US" altLang="ja-JP" dirty="0"/>
              <a:t>5.16</a:t>
            </a:r>
            <a:r>
              <a:rPr kumimoji="1" lang="ja-JP" altLang="en-US" dirty="0"/>
              <a:t>の対策基準</a:t>
            </a:r>
            <a:endParaRPr kumimoji="1" lang="en-US" altLang="ja-JP" dirty="0"/>
          </a:p>
          <a:p>
            <a:r>
              <a:rPr lang="ja-JP" altLang="en-US" sz="1800" b="0" i="0" u="none" strike="noStrike" baseline="0" dirty="0">
                <a:latin typeface="MS-Mincho"/>
              </a:rPr>
              <a:t>識別情報のライフサイクル全体を管理しなければならない。</a:t>
            </a:r>
            <a:endParaRPr lang="en-US" altLang="ja-JP" sz="1800" b="0" i="0" u="none" strike="noStrike" baseline="0" dirty="0">
              <a:latin typeface="MS-Mincho"/>
            </a:endParaRPr>
          </a:p>
          <a:p>
            <a:endParaRPr kumimoji="1" lang="en-US" altLang="ja-JP" sz="18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baseline="0" dirty="0">
                <a:latin typeface="MS-Mincho"/>
              </a:rPr>
              <a:t>目的：</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組織の情報およびその他の関連資産にアクセスする個人およびシステムを一意に特定できるようにし、アクセス権を適切に割り当てることができるようにするため。	</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ja-JP" altLang="en-US" sz="1800" b="0" i="0" u="none" strike="noStrike" baseline="0" dirty="0">
                <a:latin typeface="MS-Mincho"/>
              </a:rPr>
              <a:t>識別情報というのは、アカウントのこと。</a:t>
            </a:r>
            <a:endParaRPr kumimoji="1" lang="en-US" altLang="ja-JP" sz="1800" b="0" i="0" u="none" strike="noStrike" baseline="0" dirty="0">
              <a:latin typeface="MS-Mincho"/>
            </a:endParaRPr>
          </a:p>
          <a:p>
            <a:r>
              <a:rPr kumimoji="1" lang="ja-JP" altLang="en-US" sz="1800" b="0" i="0" u="none" strike="noStrike" baseline="0" dirty="0">
                <a:latin typeface="MS-Mincho"/>
              </a:rPr>
              <a:t>＜手順＞</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ja-JP" altLang="en-US" sz="1800" b="0" i="0" u="none" strike="noStrike" baseline="0" dirty="0">
                <a:latin typeface="MS-Mincho"/>
              </a:rPr>
              <a:t>ここは、アカウントのライフサイクルのこと。</a:t>
            </a:r>
            <a:endParaRPr kumimoji="1" lang="en-US" altLang="ja-JP" sz="1800" b="0" i="0" u="none" strike="noStrike" baseline="0" dirty="0">
              <a:latin typeface="MS-Mincho"/>
            </a:endParaRPr>
          </a:p>
          <a:p>
            <a:endParaRPr kumimoji="1" lang="en-US" altLang="ja-JP" sz="1800" b="0" i="0" u="none" strike="noStrike" baseline="0" dirty="0">
              <a:latin typeface="MS-Mincho"/>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A5EFB670-4750-726C-7E0B-F35377531FC4}"/>
              </a:ext>
            </a:extLst>
          </p:cNvPr>
          <p:cNvSpPr>
            <a:spLocks noGrp="1"/>
          </p:cNvSpPr>
          <p:nvPr>
            <p:ph type="sldNum" sz="quarter" idx="5"/>
          </p:nvPr>
        </p:nvSpPr>
        <p:spPr/>
        <p:txBody>
          <a:bodyPr/>
          <a:lstStyle/>
          <a:p>
            <a:fld id="{7D95702B-A176-47F2-94B3-59C819DD5A0E}" type="slidenum">
              <a:rPr kumimoji="1" lang="ja-JP" altLang="en-US" smtClean="0"/>
              <a:t>326</a:t>
            </a:fld>
            <a:endParaRPr kumimoji="1" lang="ja-JP" altLang="en-US"/>
          </a:p>
        </p:txBody>
      </p:sp>
    </p:spTree>
    <p:extLst>
      <p:ext uri="{BB962C8B-B14F-4D97-AF65-F5344CB8AC3E}">
        <p14:creationId xmlns:p14="http://schemas.microsoft.com/office/powerpoint/2010/main" val="1372554545"/>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1958D-D4DF-C39E-8B94-A37030C30C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D5B652-D686-22FD-898C-4DF8B83A66D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E2A661F-D9B6-132B-515C-92861A1CC8BB}"/>
              </a:ext>
            </a:extLst>
          </p:cNvPr>
          <p:cNvSpPr>
            <a:spLocks noGrp="1"/>
          </p:cNvSpPr>
          <p:nvPr>
            <p:ph type="body" idx="1"/>
          </p:nvPr>
        </p:nvSpPr>
        <p:spPr/>
        <p:txBody>
          <a:bodyPr/>
          <a:lstStyle/>
          <a:p>
            <a:r>
              <a:rPr kumimoji="1" lang="ja-JP" altLang="en-US" dirty="0"/>
              <a:t>目標：</a:t>
            </a:r>
            <a:r>
              <a:rPr kumimoji="1" lang="en-US" altLang="ja-JP" dirty="0"/>
              <a:t>14:00</a:t>
            </a:r>
          </a:p>
          <a:p>
            <a:r>
              <a:rPr kumimoji="1" lang="ja-JP" altLang="en-US" dirty="0"/>
              <a:t>累計：</a:t>
            </a:r>
            <a:r>
              <a:rPr kumimoji="1" lang="en-US" altLang="ja-JP" dirty="0"/>
              <a:t>1:00</a:t>
            </a:r>
          </a:p>
          <a:p>
            <a:endParaRPr kumimoji="1" lang="en-US" altLang="ja-JP" dirty="0"/>
          </a:p>
          <a:p>
            <a:r>
              <a:rPr kumimoji="1" lang="en-US" altLang="ja-JP" dirty="0"/>
              <a:t>5.17</a:t>
            </a:r>
            <a:r>
              <a:rPr kumimoji="1" lang="ja-JP" altLang="en-US" dirty="0"/>
              <a:t>の対策基準</a:t>
            </a:r>
            <a:endParaRPr kumimoji="1" lang="en-US" altLang="ja-JP" dirty="0"/>
          </a:p>
          <a:p>
            <a:pPr algn="l"/>
            <a:r>
              <a:rPr lang="ja-JP" altLang="en-US" sz="1800" b="0" i="0" u="none" strike="noStrike" baseline="0" dirty="0">
                <a:latin typeface="MS-Mincho"/>
              </a:rPr>
              <a:t>認証情報の割当ておよび管理は，認証情報の適切な取扱いについて要員に助言することを含む管理プロセスによって管理することが望ましい。</a:t>
            </a:r>
            <a:endParaRPr kumimoji="1" lang="en-US" altLang="ja-JP" sz="1800" b="0" i="0" u="none" strike="noStrike" baseline="0" dirty="0">
              <a:latin typeface="MS-Mincho"/>
            </a:endParaRPr>
          </a:p>
          <a:p>
            <a:pPr algn="l"/>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目的：</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適切なエンティティ認証を確実にし、認証プロセスの失敗を防ぐため。	</a:t>
            </a:r>
          </a:p>
          <a:p>
            <a:pPr algn="l"/>
            <a:endParaRPr kumimoji="1" lang="en-US" altLang="ja-JP" dirty="0"/>
          </a:p>
          <a:p>
            <a:pPr algn="l"/>
            <a:r>
              <a:rPr kumimoji="1" lang="ja-JP" altLang="en-US" dirty="0"/>
              <a:t>ここではログインするためのアカウント管理について。</a:t>
            </a:r>
            <a:endParaRPr kumimoji="1" lang="en-US" altLang="ja-JP" dirty="0"/>
          </a:p>
          <a:p>
            <a:pPr algn="l"/>
            <a:r>
              <a:rPr kumimoji="1" lang="ja-JP" altLang="en-US" dirty="0"/>
              <a:t>＜手順＞</a:t>
            </a:r>
            <a:endParaRPr kumimoji="1" lang="en-US" altLang="ja-JP" dirty="0"/>
          </a:p>
          <a:p>
            <a:pPr algn="l"/>
            <a:endParaRPr kumimoji="1" lang="en-US" altLang="ja-JP" dirty="0"/>
          </a:p>
          <a:p>
            <a:r>
              <a:rPr kumimoji="1" lang="en-US" altLang="ja-JP" sz="1200" b="0" i="0" u="none" strike="noStrike" baseline="0" dirty="0">
                <a:latin typeface="MS-Mincho"/>
              </a:rPr>
              <a:t>Windows</a:t>
            </a:r>
            <a:r>
              <a:rPr kumimoji="1" lang="ja-JP" altLang="en-US" sz="1200" b="0" i="0" u="none" strike="noStrike" baseline="0" dirty="0">
                <a:latin typeface="MS-Mincho"/>
              </a:rPr>
              <a:t>を利用するのに、共通のユーザー名とパスワードを利用している場合は要注意。</a:t>
            </a:r>
            <a:endParaRPr kumimoji="1" lang="en-US" altLang="ja-JP" sz="1200" b="0" i="0" u="none" strike="noStrike" baseline="0" dirty="0">
              <a:latin typeface="MS-Mincho"/>
            </a:endParaRPr>
          </a:p>
          <a:p>
            <a:r>
              <a:rPr kumimoji="1" lang="ja-JP" altLang="en-US" sz="1200" b="0" i="0" u="none" strike="noStrike" baseline="0" dirty="0">
                <a:latin typeface="MS-Mincho"/>
              </a:rPr>
              <a:t>必ず個人とアカウントは紐づけて管理すること。</a:t>
            </a:r>
            <a:endParaRPr kumimoji="1" lang="en-US" altLang="ja-JP" sz="12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個別のパスワード管理が面倒な場合は、生体認証を活用することで、パスワード入力しなくて済みます。</a:t>
            </a:r>
            <a:endParaRPr kumimoji="1" lang="en-US" altLang="ja-JP" dirty="0"/>
          </a:p>
          <a:p>
            <a:endParaRPr kumimoji="1" lang="en-US" altLang="ja-JP" sz="1200" b="0" i="0" u="none" strike="noStrike" baseline="0" dirty="0">
              <a:latin typeface="MS-Mincho"/>
            </a:endParaRPr>
          </a:p>
          <a:p>
            <a:r>
              <a:rPr kumimoji="1" lang="en-US" altLang="ja-JP" sz="1200" b="0" i="0" u="none" strike="noStrike" baseline="0" dirty="0">
                <a:latin typeface="MS-Mincho"/>
              </a:rPr>
              <a:t>NAS</a:t>
            </a:r>
            <a:r>
              <a:rPr kumimoji="1" lang="ja-JP" altLang="en-US" sz="1200" b="0" i="0" u="none" strike="noStrike" baseline="0" dirty="0">
                <a:latin typeface="MS-Mincho"/>
              </a:rPr>
              <a:t>の設定などは可能であれば個別に設定することが望ましい。</a:t>
            </a:r>
            <a:endParaRPr kumimoji="1" lang="en-US" altLang="ja-JP" sz="1200" b="0" i="0" u="none" strike="noStrike" baseline="0" dirty="0">
              <a:latin typeface="MS-Mincho"/>
            </a:endParaRPr>
          </a:p>
          <a:p>
            <a:r>
              <a:rPr kumimoji="1" lang="ja-JP" altLang="en-US" sz="1200" b="0" i="0" u="none" strike="noStrike" baseline="0" dirty="0">
                <a:latin typeface="MS-Mincho"/>
              </a:rPr>
              <a:t>アカウントを個別に設定することで、アクセスログが生きてくる。</a:t>
            </a:r>
            <a:endParaRPr kumimoji="1" lang="en-US" altLang="ja-JP" sz="1200" b="0" i="0" u="none" strike="noStrike" baseline="0" dirty="0">
              <a:latin typeface="MS-Mincho"/>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B52A9C62-8AC1-1F53-6DDF-0F4EC9241970}"/>
              </a:ext>
            </a:extLst>
          </p:cNvPr>
          <p:cNvSpPr>
            <a:spLocks noGrp="1"/>
          </p:cNvSpPr>
          <p:nvPr>
            <p:ph type="sldNum" sz="quarter" idx="5"/>
          </p:nvPr>
        </p:nvSpPr>
        <p:spPr/>
        <p:txBody>
          <a:bodyPr/>
          <a:lstStyle/>
          <a:p>
            <a:fld id="{7D95702B-A176-47F2-94B3-59C819DD5A0E}" type="slidenum">
              <a:rPr kumimoji="1" lang="ja-JP" altLang="en-US" smtClean="0"/>
              <a:t>327</a:t>
            </a:fld>
            <a:endParaRPr kumimoji="1" lang="ja-JP" altLang="en-US"/>
          </a:p>
        </p:txBody>
      </p:sp>
    </p:spTree>
    <p:extLst>
      <p:ext uri="{BB962C8B-B14F-4D97-AF65-F5344CB8AC3E}">
        <p14:creationId xmlns:p14="http://schemas.microsoft.com/office/powerpoint/2010/main" val="805398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3CF71-D575-41A4-F44B-87B5D737CA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5544D1-0D08-C9CE-6AA1-CB1974CB0C9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824A497-2760-9266-C85B-5F6C08A0C426}"/>
              </a:ext>
            </a:extLst>
          </p:cNvPr>
          <p:cNvSpPr>
            <a:spLocks noGrp="1"/>
          </p:cNvSpPr>
          <p:nvPr>
            <p:ph type="body" idx="1"/>
          </p:nvPr>
        </p:nvSpPr>
        <p:spPr/>
        <p:txBody>
          <a:bodyPr/>
          <a:lstStyle/>
          <a:p>
            <a:r>
              <a:rPr kumimoji="1" lang="ja-JP" altLang="en-US" dirty="0"/>
              <a:t>目標：</a:t>
            </a:r>
            <a:r>
              <a:rPr kumimoji="1" lang="en-US" altLang="ja-JP" dirty="0"/>
              <a:t>14:02</a:t>
            </a:r>
          </a:p>
          <a:p>
            <a:r>
              <a:rPr kumimoji="1" lang="ja-JP" altLang="en-US" dirty="0"/>
              <a:t>累計：</a:t>
            </a:r>
            <a:r>
              <a:rPr kumimoji="1" lang="en-US" altLang="ja-JP" dirty="0"/>
              <a:t>1:02</a:t>
            </a:r>
          </a:p>
          <a:p>
            <a:endParaRPr kumimoji="1" lang="en-US" altLang="ja-JP" dirty="0"/>
          </a:p>
          <a:p>
            <a:r>
              <a:rPr kumimoji="1" lang="en-US" altLang="ja-JP" dirty="0"/>
              <a:t>5.18</a:t>
            </a:r>
            <a:r>
              <a:rPr kumimoji="1" lang="ja-JP" altLang="en-US" dirty="0"/>
              <a:t>の対策基準</a:t>
            </a:r>
            <a:endParaRPr kumimoji="1" lang="en-US" altLang="ja-JP" dirty="0"/>
          </a:p>
          <a:p>
            <a:pPr algn="l"/>
            <a:r>
              <a:rPr lang="ja-JP" altLang="en-US" sz="1800" b="0" i="0" u="none" strike="noStrike" baseline="0" dirty="0">
                <a:latin typeface="MS-Mincho"/>
              </a:rPr>
              <a:t>情報およびその他の関連資産へのアクセス権は，アクセス制御に関する組織のトピック固有の個別方針および規則に従って，提供，レビュー，変更および削除しなければならない。</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r>
              <a:rPr kumimoji="1" lang="ja-JP" altLang="en-US" sz="1800" b="0" i="0" u="none" strike="noStrike" baseline="0" dirty="0">
                <a:latin typeface="MS-Mincho"/>
              </a:rPr>
              <a:t>目的：</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情報およびその他の関連資産へのアクセスが、業務上の要求事項に従って定義および認可されることを確実にするため。	</a:t>
            </a: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＜手順＞</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r>
              <a:rPr kumimoji="1" lang="ja-JP" altLang="en-US" sz="1800" dirty="0"/>
              <a:t>アクセス権は定期的にレビューする必要がある。</a:t>
            </a:r>
            <a:endParaRPr kumimoji="1" lang="en-US" altLang="ja-JP" sz="1800" dirty="0"/>
          </a:p>
          <a:p>
            <a:r>
              <a:rPr kumimoji="1" lang="ja-JP" altLang="en-US" sz="1800" dirty="0"/>
              <a:t>怠ると特権クリープが発生する。</a:t>
            </a:r>
            <a:endParaRPr kumimoji="1" lang="en-US" altLang="ja-JP" sz="1800" dirty="0"/>
          </a:p>
          <a:p>
            <a:pPr algn="l"/>
            <a:r>
              <a:rPr kumimoji="1" lang="ja-JP" altLang="en-US" sz="1800" b="0" i="0" u="none" strike="noStrike" baseline="0" dirty="0">
                <a:latin typeface="MS-Mincho"/>
              </a:rPr>
              <a:t>特権クリープの怖いところは、情報漏えいにつながるのももちろんですが、オペレーションミスでファイルを消されたり、移動されてしまう可能性がある。</a:t>
            </a:r>
            <a:endParaRPr kumimoji="1" lang="en-US" altLang="ja-JP" sz="1800" b="0" i="0" u="none" strike="noStrike" baseline="0" dirty="0">
              <a:latin typeface="MS-Mincho"/>
            </a:endParaRPr>
          </a:p>
          <a:p>
            <a:pPr algn="l"/>
            <a:r>
              <a:rPr kumimoji="1" lang="en-US" altLang="ja-JP" sz="1800" b="0" i="0" u="none" strike="noStrike" baseline="0" dirty="0">
                <a:latin typeface="MS-Mincho"/>
              </a:rPr>
              <a:t>※</a:t>
            </a:r>
            <a:r>
              <a:rPr kumimoji="1" lang="ja-JP" altLang="en-US" sz="1800" b="0" i="0" u="none" strike="noStrike" baseline="0" dirty="0">
                <a:latin typeface="MS-Mincho"/>
              </a:rPr>
              <a:t>移動は一瞬で完了する。</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ja-JP" altLang="en-US" sz="1800" b="0" i="0" u="none" strike="noStrike" baseline="0" dirty="0">
                <a:latin typeface="MS-Mincho"/>
              </a:rPr>
              <a:t>要員が認可されていないアクセスを試みた場合の制裁を明記する条項を，要員との契約およびサービスの契約に含</a:t>
            </a:r>
          </a:p>
          <a:p>
            <a:pPr algn="l"/>
            <a:r>
              <a:rPr lang="ja-JP" altLang="en-US" sz="1800" b="0" i="0" u="none" strike="noStrike" baseline="0" dirty="0">
                <a:latin typeface="MS-Mincho"/>
              </a:rPr>
              <a:t>めることを考慮することが望ましい</a:t>
            </a:r>
            <a:endParaRPr lang="en-US" altLang="ja-JP" sz="18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5.20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供給者との合意における情報セキュリティの取扱い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6.2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雇用条件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6.4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懲戒手続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6.6 </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秘密保持契約または守秘義務契約	</a:t>
            </a:r>
          </a:p>
          <a:p>
            <a:pPr algn="l"/>
            <a:endParaRPr lang="en-US" altLang="ja-JP" sz="1800" b="0" i="0" u="none" strike="noStrike" baseline="0" dirty="0">
              <a:latin typeface="MS-Mincho"/>
            </a:endParaRPr>
          </a:p>
          <a:p>
            <a:pPr algn="l"/>
            <a:r>
              <a:rPr lang="ja-JP" altLang="en-US" sz="1800" b="0" i="0" u="none" strike="noStrike" baseline="0" dirty="0">
                <a:latin typeface="MS-Mincho"/>
              </a:rPr>
              <a:t>経営側による解雇の場合には，解雇に不満な要員または外部の利用者が故意に情報を改ざんしたり，情報処理施設を破壊したりすることがある。</a:t>
            </a:r>
            <a:endParaRPr lang="en-US" altLang="ja-JP" sz="1800" b="0" i="0" u="none" strike="noStrike" baseline="0" dirty="0">
              <a:latin typeface="MS-Mincho"/>
            </a:endParaRPr>
          </a:p>
          <a:p>
            <a:pPr algn="l"/>
            <a:r>
              <a:rPr lang="ja-JP" altLang="en-US" sz="1800" b="0" i="0" u="none" strike="noStrike" baseline="0" dirty="0">
                <a:latin typeface="MS-Mincho"/>
              </a:rPr>
              <a:t>辞職する人または解雇される人の場合には，将来利用するために情報を集めたがる可能性がある。</a:t>
            </a:r>
            <a:endParaRPr kumimoji="1" lang="en-US" altLang="ja-JP" sz="1800" b="0" i="0" u="none" strike="noStrike" baseline="0" dirty="0">
              <a:latin typeface="MS-Mincho"/>
            </a:endParaRPr>
          </a:p>
          <a:p>
            <a:pPr algn="l"/>
            <a:endParaRPr kumimoji="1" lang="en-US" altLang="ja-JP" dirty="0"/>
          </a:p>
          <a:p>
            <a:pPr algn="l"/>
            <a:endParaRPr kumimoji="1" lang="en-US" altLang="ja-JP" dirty="0"/>
          </a:p>
        </p:txBody>
      </p:sp>
      <p:sp>
        <p:nvSpPr>
          <p:cNvPr id="4" name="スライド番号プレースホルダー 3">
            <a:extLst>
              <a:ext uri="{FF2B5EF4-FFF2-40B4-BE49-F238E27FC236}">
                <a16:creationId xmlns:a16="http://schemas.microsoft.com/office/drawing/2014/main" id="{F5A0F0D5-1216-6411-F546-CCFF48746F43}"/>
              </a:ext>
            </a:extLst>
          </p:cNvPr>
          <p:cNvSpPr>
            <a:spLocks noGrp="1"/>
          </p:cNvSpPr>
          <p:nvPr>
            <p:ph type="sldNum" sz="quarter" idx="5"/>
          </p:nvPr>
        </p:nvSpPr>
        <p:spPr/>
        <p:txBody>
          <a:bodyPr/>
          <a:lstStyle/>
          <a:p>
            <a:fld id="{7D95702B-A176-47F2-94B3-59C819DD5A0E}" type="slidenum">
              <a:rPr kumimoji="1" lang="ja-JP" altLang="en-US" smtClean="0"/>
              <a:t>328</a:t>
            </a:fld>
            <a:endParaRPr kumimoji="1" lang="ja-JP" altLang="en-US"/>
          </a:p>
        </p:txBody>
      </p:sp>
    </p:spTree>
    <p:extLst>
      <p:ext uri="{BB962C8B-B14F-4D97-AF65-F5344CB8AC3E}">
        <p14:creationId xmlns:p14="http://schemas.microsoft.com/office/powerpoint/2010/main" val="10079697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0A9E-52E4-47F1-5460-7FBAC801A9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48DFB9-FD26-BA50-CBCE-4B094D3F6F9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F864990-61EF-8095-F99B-338C824A0DC6}"/>
              </a:ext>
            </a:extLst>
          </p:cNvPr>
          <p:cNvSpPr>
            <a:spLocks noGrp="1"/>
          </p:cNvSpPr>
          <p:nvPr>
            <p:ph type="body" idx="1"/>
          </p:nvPr>
        </p:nvSpPr>
        <p:spPr/>
        <p:txBody>
          <a:bodyPr/>
          <a:lstStyle/>
          <a:p>
            <a:r>
              <a:rPr kumimoji="1" lang="ja-JP" altLang="en-US" dirty="0"/>
              <a:t>目標：</a:t>
            </a:r>
            <a:r>
              <a:rPr kumimoji="1" lang="en-US" altLang="ja-JP" dirty="0"/>
              <a:t>14:04</a:t>
            </a:r>
          </a:p>
          <a:p>
            <a:r>
              <a:rPr kumimoji="1" lang="ja-JP" altLang="en-US" dirty="0"/>
              <a:t>累計：</a:t>
            </a:r>
            <a:r>
              <a:rPr kumimoji="1" lang="en-US" altLang="ja-JP" dirty="0"/>
              <a:t>1:04</a:t>
            </a:r>
          </a:p>
          <a:p>
            <a:endParaRPr kumimoji="1" lang="en-US" altLang="ja-JP" dirty="0"/>
          </a:p>
          <a:p>
            <a:r>
              <a:rPr kumimoji="1" lang="en-US" altLang="ja-JP" dirty="0"/>
              <a:t>5.19</a:t>
            </a:r>
            <a:r>
              <a:rPr kumimoji="1" lang="ja-JP" altLang="en-US" dirty="0"/>
              <a:t>の対策基準</a:t>
            </a:r>
            <a:endParaRPr kumimoji="1" lang="en-US" altLang="ja-JP" dirty="0"/>
          </a:p>
          <a:p>
            <a:pPr algn="l"/>
            <a:r>
              <a:rPr lang="ja-JP" altLang="en-US" sz="1800" b="0" i="0" u="none" strike="noStrike" baseline="0" dirty="0">
                <a:latin typeface="MS-Mincho"/>
              </a:rPr>
              <a:t>供給者の製品またはサービスの使用に関連する情報セキュリティリスクを管理するためのプロセスおよび手順を定義し実施しなければならない。</a:t>
            </a:r>
            <a:endParaRPr lang="en-US" altLang="ja-JP" sz="1800" b="0" i="0" u="none" strike="noStrike" baseline="0" dirty="0">
              <a:latin typeface="MS-Mincho"/>
            </a:endParaRPr>
          </a:p>
          <a:p>
            <a:pPr algn="l"/>
            <a:endParaRPr kumimoji="1" lang="en-US" altLang="ja-JP" dirty="0"/>
          </a:p>
          <a:p>
            <a:r>
              <a:rPr kumimoji="1" lang="ja-JP" altLang="en-US" dirty="0"/>
              <a:t>目的：</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供給者関係において合意したレベルの情報セキュリティを維持するため。	</a:t>
            </a:r>
          </a:p>
          <a:p>
            <a:pPr algn="l"/>
            <a:endParaRPr kumimoji="1" lang="en-US" altLang="ja-JP" dirty="0"/>
          </a:p>
          <a:p>
            <a:pPr algn="l"/>
            <a:r>
              <a:rPr kumimoji="1" lang="ja-JP" altLang="en-US" dirty="0"/>
              <a:t>サービスベンダーさんの定義について</a:t>
            </a:r>
            <a:endParaRPr kumimoji="1" lang="en-US" altLang="ja-JP" dirty="0"/>
          </a:p>
          <a:p>
            <a:pPr algn="l"/>
            <a:r>
              <a:rPr kumimoji="1" lang="ja-JP" altLang="en-US" dirty="0"/>
              <a:t>＜手順＞</a:t>
            </a:r>
            <a:endParaRPr kumimoji="1" lang="en-US" altLang="ja-JP" dirty="0"/>
          </a:p>
          <a:p>
            <a:pPr algn="l"/>
            <a:endParaRPr kumimoji="1" lang="en-US" altLang="ja-JP" dirty="0"/>
          </a:p>
          <a:p>
            <a:pPr algn="l"/>
            <a:r>
              <a:rPr lang="ja-JP" altLang="en-US" sz="1800" b="0" i="0" u="none" strike="noStrike" baseline="0" dirty="0">
                <a:latin typeface="MS-Mincho"/>
              </a:rPr>
              <a:t>代替の製品またはサービスの手配の遅延を回避するため，供給者がその製品またはサービスを提供できなくなった場合（たとえば，インシデントのため，供給者が事業を行わなくなったため，または技術の進歩によって一部の構成部品を供給しなくなったため）に情報処理を継続するための手順を検討することが望ましい（たとえば，事前に代替の供給者を特定しておく，または常に代替の供給者も使用する。）。</a:t>
            </a:r>
            <a:endParaRPr kumimoji="1" lang="en-US" altLang="ja-JP" dirty="0"/>
          </a:p>
          <a:p>
            <a:pPr algn="l"/>
            <a:endParaRPr kumimoji="1" lang="en-US" altLang="ja-JP" dirty="0"/>
          </a:p>
          <a:p>
            <a:pPr algn="l"/>
            <a:r>
              <a:rPr kumimoji="1" lang="en-US" altLang="ja-JP" dirty="0"/>
              <a:t>5.20</a:t>
            </a:r>
            <a:r>
              <a:rPr kumimoji="1" lang="ja-JP" altLang="en-US" dirty="0"/>
              <a:t>の対策基準</a:t>
            </a:r>
            <a:endParaRPr kumimoji="1" lang="en-US" altLang="ja-JP" dirty="0"/>
          </a:p>
          <a:p>
            <a:pPr algn="l"/>
            <a:r>
              <a:rPr lang="ja-JP" altLang="en-US" sz="1800" b="0" i="0" u="none" strike="noStrike" baseline="0" dirty="0">
                <a:latin typeface="MS-Mincho"/>
              </a:rPr>
              <a:t>供給者関係の種類に応じて，各供給者と，関連する情報セキュリティ要求事項を確立し合意しなければならない。</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baseline="0" dirty="0">
                <a:latin typeface="MS-Mincho"/>
              </a:rPr>
              <a:t>目的：</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供給者関係において合意したレベルの情報セキュリティを維持するため。	</a:t>
            </a: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＜手順＞</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ja-JP" altLang="en-US" sz="1800" b="0" i="0" u="none" strike="noStrike" baseline="0" dirty="0">
                <a:latin typeface="MS-Mincho"/>
              </a:rPr>
              <a:t>組織は，自らの情報がどこへ渡っているかを追跡するために，外部の関係者との合意（たとえば，契約，覚書，情報共有契約）の登録簿を作成し，維持することが望ましい。</a:t>
            </a:r>
            <a:endParaRPr lang="en-US" altLang="ja-JP" sz="1800" b="0" i="0" u="none" strike="noStrike" baseline="0" dirty="0">
              <a:latin typeface="MS-Mincho"/>
            </a:endParaRPr>
          </a:p>
          <a:p>
            <a:pPr algn="l"/>
            <a:r>
              <a:rPr lang="ja-JP" altLang="en-US" sz="1800" b="0" i="0" u="none" strike="noStrike" baseline="0" dirty="0">
                <a:latin typeface="MS-Mincho"/>
              </a:rPr>
              <a:t>組織はまた，外部の関係者との合意を定期的にレビューし，妥当性を確認し，更新して，それらが依然として必要であり，関連する情報セキュリティ条項の目的に適合することを確実にすることが望ましい。</a:t>
            </a:r>
            <a:endParaRPr kumimoji="1" lang="en-US" altLang="ja-JP" sz="1800" b="0" i="0" u="none" strike="noStrike" baseline="0" dirty="0">
              <a:latin typeface="MS-Mincho"/>
            </a:endParaRPr>
          </a:p>
          <a:p>
            <a:pPr algn="l"/>
            <a:endParaRPr kumimoji="1" lang="en-US" altLang="ja-JP" dirty="0"/>
          </a:p>
          <a:p>
            <a:pPr algn="l"/>
            <a:r>
              <a:rPr kumimoji="1" lang="ja-JP" altLang="en-US" dirty="0"/>
              <a:t>＜休憩＞</a:t>
            </a:r>
            <a:endParaRPr kumimoji="1" lang="en-US" altLang="ja-JP" dirty="0"/>
          </a:p>
        </p:txBody>
      </p:sp>
      <p:sp>
        <p:nvSpPr>
          <p:cNvPr id="4" name="スライド番号プレースホルダー 3">
            <a:extLst>
              <a:ext uri="{FF2B5EF4-FFF2-40B4-BE49-F238E27FC236}">
                <a16:creationId xmlns:a16="http://schemas.microsoft.com/office/drawing/2014/main" id="{4056BB64-DC7F-327A-64EA-8AAAF56EB001}"/>
              </a:ext>
            </a:extLst>
          </p:cNvPr>
          <p:cNvSpPr>
            <a:spLocks noGrp="1"/>
          </p:cNvSpPr>
          <p:nvPr>
            <p:ph type="sldNum" sz="quarter" idx="5"/>
          </p:nvPr>
        </p:nvSpPr>
        <p:spPr/>
        <p:txBody>
          <a:bodyPr/>
          <a:lstStyle/>
          <a:p>
            <a:fld id="{7D95702B-A176-47F2-94B3-59C819DD5A0E}" type="slidenum">
              <a:rPr kumimoji="1" lang="ja-JP" altLang="en-US" smtClean="0"/>
              <a:t>329</a:t>
            </a:fld>
            <a:endParaRPr kumimoji="1" lang="ja-JP" altLang="en-US"/>
          </a:p>
        </p:txBody>
      </p:sp>
    </p:spTree>
    <p:extLst>
      <p:ext uri="{BB962C8B-B14F-4D97-AF65-F5344CB8AC3E}">
        <p14:creationId xmlns:p14="http://schemas.microsoft.com/office/powerpoint/2010/main" val="290940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en-US" altLang="ja-JP" dirty="0"/>
              <a:t>4</a:t>
            </a:r>
            <a:r>
              <a:rPr kumimoji="1" lang="ja-JP" altLang="en-US" dirty="0"/>
              <a:t>ページの説明</a:t>
            </a:r>
            <a:endParaRPr kumimoji="1" lang="en-US" altLang="ja-JP" dirty="0"/>
          </a:p>
          <a:p>
            <a:r>
              <a:rPr kumimoji="1" lang="ja-JP" altLang="en-US" dirty="0"/>
              <a:t>目標時刻：</a:t>
            </a:r>
            <a:r>
              <a:rPr kumimoji="1" lang="en-US" altLang="ja-JP" dirty="0"/>
              <a:t>14:44</a:t>
            </a:r>
          </a:p>
          <a:p>
            <a:r>
              <a:rPr kumimoji="1" lang="ja-JP" altLang="en-US" dirty="0"/>
              <a:t>累積時間：</a:t>
            </a:r>
            <a:r>
              <a:rPr kumimoji="1" lang="en-US" altLang="ja-JP" dirty="0"/>
              <a:t>01:44</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33</a:t>
            </a:fld>
            <a:endParaRPr kumimoji="1" lang="ja-JP" altLang="en-US"/>
          </a:p>
        </p:txBody>
      </p:sp>
    </p:spTree>
    <p:extLst>
      <p:ext uri="{BB962C8B-B14F-4D97-AF65-F5344CB8AC3E}">
        <p14:creationId xmlns:p14="http://schemas.microsoft.com/office/powerpoint/2010/main" val="2842797629"/>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3C734-DC82-F6DB-09FD-B88BB4D8C5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8001E4-EA5B-DC07-BA54-711E00D23D5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D827B8F-40E0-BD00-0EA9-125E5A42B3B1}"/>
              </a:ext>
            </a:extLst>
          </p:cNvPr>
          <p:cNvSpPr>
            <a:spLocks noGrp="1"/>
          </p:cNvSpPr>
          <p:nvPr>
            <p:ph type="body" idx="1"/>
          </p:nvPr>
        </p:nvSpPr>
        <p:spPr/>
        <p:txBody>
          <a:bodyPr/>
          <a:lstStyle/>
          <a:p>
            <a:r>
              <a:rPr kumimoji="1" lang="ja-JP" altLang="en-US" dirty="0"/>
              <a:t>開始：</a:t>
            </a:r>
            <a:r>
              <a:rPr kumimoji="1" lang="en-US" altLang="ja-JP" dirty="0"/>
              <a:t>14:06</a:t>
            </a:r>
          </a:p>
          <a:p>
            <a:r>
              <a:rPr kumimoji="1" lang="ja-JP" altLang="en-US" dirty="0"/>
              <a:t>目標：</a:t>
            </a:r>
            <a:r>
              <a:rPr kumimoji="1" lang="en-US" altLang="ja-JP" dirty="0"/>
              <a:t>14:09</a:t>
            </a:r>
          </a:p>
          <a:p>
            <a:r>
              <a:rPr kumimoji="1" lang="ja-JP" altLang="en-US" dirty="0"/>
              <a:t>累計：</a:t>
            </a:r>
            <a:r>
              <a:rPr kumimoji="1" lang="en-US" altLang="ja-JP" dirty="0"/>
              <a:t>1:09</a:t>
            </a:r>
          </a:p>
          <a:p>
            <a:endParaRPr kumimoji="1" lang="en-US" altLang="ja-JP" dirty="0"/>
          </a:p>
          <a:p>
            <a:r>
              <a:rPr kumimoji="1" lang="en-US" altLang="ja-JP" dirty="0"/>
              <a:t>5.21</a:t>
            </a:r>
            <a:r>
              <a:rPr kumimoji="1" lang="ja-JP" altLang="en-US" dirty="0"/>
              <a:t>の対策基準</a:t>
            </a:r>
            <a:endParaRPr kumimoji="1" lang="en-US" altLang="ja-JP" dirty="0"/>
          </a:p>
          <a:p>
            <a:pPr algn="l"/>
            <a:r>
              <a:rPr lang="en-US" altLang="ja-JP" sz="1800" b="0" i="0" u="none" strike="noStrike" baseline="0" dirty="0">
                <a:latin typeface="Arial" panose="020B0604020202020204" pitchFamily="34" charset="0"/>
              </a:rPr>
              <a:t>ICT </a:t>
            </a:r>
            <a:r>
              <a:rPr lang="ja-JP" altLang="en-US" sz="1800" b="0" i="0" u="none" strike="noStrike" baseline="0" dirty="0">
                <a:latin typeface="MS-Mincho"/>
              </a:rPr>
              <a:t>製品およびサービスのサプライチェーンに関連する情報セキュリティリスクを管理するためのプロセスおよび手順を定義し実施しなければならない。</a:t>
            </a:r>
            <a:endParaRPr lang="en-US" altLang="ja-JP" sz="1800" b="0" i="0" u="none" strike="noStrike" baseline="0" dirty="0">
              <a:latin typeface="MS-Mincho"/>
            </a:endParaRPr>
          </a:p>
          <a:p>
            <a:pPr algn="l"/>
            <a:endParaRPr kumimoji="1" lang="en-US" altLang="ja-JP" dirty="0"/>
          </a:p>
          <a:p>
            <a:r>
              <a:rPr kumimoji="1" lang="ja-JP" altLang="en-US" dirty="0"/>
              <a:t>目的：</a:t>
            </a:r>
            <a:r>
              <a:rPr lang="ja-JP" altLang="en-US" sz="1800" b="0" i="0" u="none" strike="noStrike" baseline="0" dirty="0">
                <a:latin typeface="MS-Mincho"/>
              </a:rPr>
              <a:t>供給者関係において合意したレベルの情報セキュリティを維持するため。</a:t>
            </a:r>
            <a:endParaRPr lang="en-US" altLang="ja-JP" sz="1800" b="0" i="0" u="none" strike="noStrike" baseline="0" dirty="0">
              <a:latin typeface="MS-Mincho"/>
            </a:endParaRPr>
          </a:p>
          <a:p>
            <a:endParaRPr kumimoji="1" lang="en-US" altLang="ja-JP" sz="1800" b="0" i="0" u="none" strike="noStrike" baseline="0" dirty="0">
              <a:latin typeface="MS-Mincho"/>
            </a:endParaRPr>
          </a:p>
          <a:p>
            <a:r>
              <a:rPr kumimoji="1" lang="ja-JP" altLang="en-US" sz="1800" b="0" i="0" u="none" strike="noStrike" baseline="0" dirty="0">
                <a:latin typeface="MS-Mincho"/>
              </a:rPr>
              <a:t>＜手順＞</a:t>
            </a:r>
            <a:endParaRPr kumimoji="1" lang="en-US" altLang="ja-JP" sz="1800" b="0" i="0" u="none" strike="noStrike" baseline="0" dirty="0">
              <a:latin typeface="MS-Mincho"/>
            </a:endParaRPr>
          </a:p>
          <a:p>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5.22</a:t>
            </a:r>
            <a:r>
              <a:rPr kumimoji="1" lang="ja-JP" altLang="en-US" sz="1800" b="0" i="0" u="none" strike="noStrike" baseline="0" dirty="0">
                <a:latin typeface="MS-Mincho"/>
              </a:rPr>
              <a:t>の対策基準</a:t>
            </a:r>
            <a:endParaRPr kumimoji="1" lang="en-US" altLang="ja-JP" sz="1800" b="0" i="0" u="none" strike="noStrike" baseline="0" dirty="0">
              <a:latin typeface="MS-Mincho"/>
            </a:endParaRPr>
          </a:p>
          <a:p>
            <a:pPr algn="l"/>
            <a:r>
              <a:rPr lang="ja-JP" altLang="en-US" sz="1800" b="0" i="0" u="none" strike="noStrike" baseline="0" dirty="0">
                <a:latin typeface="MS-Mincho"/>
              </a:rPr>
              <a:t>組織は，供給者の情報セキュリティの実践およびサービス提供の変更を定常的に監視し，レビューし，評価し，管理しなければならない。</a:t>
            </a:r>
          </a:p>
          <a:p>
            <a:pPr algn="l"/>
            <a:endParaRPr lang="en-US" altLang="ja-JP" sz="1800" b="0" i="0" u="none" strike="noStrike" baseline="0" dirty="0">
              <a:latin typeface="MS-Mincho"/>
            </a:endParaRPr>
          </a:p>
          <a:p>
            <a:pPr algn="l"/>
            <a:r>
              <a:rPr lang="ja-JP" altLang="en-US" sz="1800" b="0" i="0" u="none" strike="noStrike" baseline="0" dirty="0">
                <a:latin typeface="MS-Mincho"/>
              </a:rPr>
              <a:t>目的：供給者との合意に沿って，合意したレベルの情報セキュリティおよびサービス提供を維持するため。</a:t>
            </a:r>
            <a:endParaRPr kumimoji="1" lang="en-US" altLang="ja-JP" sz="1800" b="0" i="0" u="none" strike="noStrike" baseline="0" dirty="0">
              <a:latin typeface="MS-Mincho"/>
            </a:endParaRPr>
          </a:p>
          <a:p>
            <a:endParaRPr kumimoji="1" lang="en-US" altLang="ja-JP" dirty="0"/>
          </a:p>
          <a:p>
            <a:r>
              <a:rPr kumimoji="1" lang="ja-JP" altLang="en-US" dirty="0"/>
              <a:t>＜手順＞</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latin typeface="MS-Mincho"/>
              </a:rPr>
              <a:t>供給者のサービスを監視，レビューおよび変更管理することによって，次の内容を確実にすることが望ましい。</a:t>
            </a:r>
            <a:endParaRPr lang="en-US" altLang="ja-JP" sz="1800" b="0" i="0" u="none" strike="noStrike" baseline="0" dirty="0">
              <a:latin typeface="MS-Mincho"/>
            </a:endParaRPr>
          </a:p>
          <a:p>
            <a:pPr algn="l"/>
            <a:r>
              <a:rPr lang="ja-JP" altLang="en-US" sz="1800" b="0" i="0" u="none" strike="noStrike" baseline="0" dirty="0">
                <a:latin typeface="MS-Mincho"/>
              </a:rPr>
              <a:t>・その合意における情報セキュリティの条件の順守を確実にすること</a:t>
            </a:r>
            <a:endParaRPr lang="en-US" altLang="ja-JP" sz="1800" b="0" i="0" u="none" strike="noStrike" baseline="0" dirty="0">
              <a:latin typeface="MS-Mincho"/>
            </a:endParaRPr>
          </a:p>
          <a:p>
            <a:pPr algn="l"/>
            <a:r>
              <a:rPr lang="ja-JP" altLang="en-US" sz="1800" b="0" i="0" u="none" strike="noStrike" baseline="0" dirty="0">
                <a:latin typeface="MS-Mincho"/>
              </a:rPr>
              <a:t>・情報セキュリティのインシデントおよび問題の適切な管理を確実にすること</a:t>
            </a:r>
            <a:endParaRPr lang="en-US" altLang="ja-JP" sz="1800" b="0" i="0" u="none" strike="noStrike" baseline="0" dirty="0">
              <a:latin typeface="MS-Mincho"/>
            </a:endParaRPr>
          </a:p>
          <a:p>
            <a:pPr algn="l"/>
            <a:r>
              <a:rPr lang="ja-JP" altLang="en-US" sz="1800" b="0" i="0" u="none" strike="noStrike" baseline="0" dirty="0">
                <a:latin typeface="MS-Mincho"/>
              </a:rPr>
              <a:t>・供給者サービスまたは業務上のステータスの変更がサービス提供に影響を与えないこと</a:t>
            </a:r>
            <a:endParaRPr lang="en-US" altLang="ja-JP" sz="1800" b="0" i="0" u="none" strike="noStrike" baseline="0" dirty="0">
              <a:latin typeface="MS-Mincho"/>
            </a:endParaRPr>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48B60939-D383-A8FA-33A6-9E030D935896}"/>
              </a:ext>
            </a:extLst>
          </p:cNvPr>
          <p:cNvSpPr>
            <a:spLocks noGrp="1"/>
          </p:cNvSpPr>
          <p:nvPr>
            <p:ph type="sldNum" sz="quarter" idx="5"/>
          </p:nvPr>
        </p:nvSpPr>
        <p:spPr/>
        <p:txBody>
          <a:bodyPr/>
          <a:lstStyle/>
          <a:p>
            <a:fld id="{7D95702B-A176-47F2-94B3-59C819DD5A0E}" type="slidenum">
              <a:rPr kumimoji="1" lang="ja-JP" altLang="en-US" smtClean="0"/>
              <a:t>330</a:t>
            </a:fld>
            <a:endParaRPr kumimoji="1" lang="ja-JP" altLang="en-US"/>
          </a:p>
        </p:txBody>
      </p:sp>
    </p:spTree>
    <p:extLst>
      <p:ext uri="{BB962C8B-B14F-4D97-AF65-F5344CB8AC3E}">
        <p14:creationId xmlns:p14="http://schemas.microsoft.com/office/powerpoint/2010/main" val="2446120460"/>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CD7CA-DD78-833F-5242-E84A17F4D5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993340-3953-F94F-0471-7C62B52D3F5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759C1A9-B4DD-E126-D3D8-2642C8B23739}"/>
              </a:ext>
            </a:extLst>
          </p:cNvPr>
          <p:cNvSpPr>
            <a:spLocks noGrp="1"/>
          </p:cNvSpPr>
          <p:nvPr>
            <p:ph type="body" idx="1"/>
          </p:nvPr>
        </p:nvSpPr>
        <p:spPr/>
        <p:txBody>
          <a:bodyPr/>
          <a:lstStyle/>
          <a:p>
            <a:r>
              <a:rPr kumimoji="1" lang="ja-JP" altLang="en-US" dirty="0"/>
              <a:t>目標：</a:t>
            </a:r>
            <a:r>
              <a:rPr kumimoji="1" lang="en-US" altLang="ja-JP" dirty="0"/>
              <a:t>14:11</a:t>
            </a:r>
          </a:p>
          <a:p>
            <a:r>
              <a:rPr kumimoji="1" lang="ja-JP" altLang="en-US" dirty="0"/>
              <a:t>累計：</a:t>
            </a:r>
            <a:r>
              <a:rPr kumimoji="1" lang="en-US" altLang="ja-JP" dirty="0"/>
              <a:t>1:11</a:t>
            </a:r>
          </a:p>
          <a:p>
            <a:endParaRPr kumimoji="1" lang="en-US" altLang="ja-JP" dirty="0"/>
          </a:p>
          <a:p>
            <a:r>
              <a:rPr kumimoji="1" lang="en-US" altLang="ja-JP" dirty="0"/>
              <a:t>5.23</a:t>
            </a:r>
            <a:r>
              <a:rPr kumimoji="1" lang="ja-JP" altLang="en-US" dirty="0"/>
              <a:t>の対策基準</a:t>
            </a:r>
            <a:endParaRPr kumimoji="1" lang="en-US" altLang="ja-JP" dirty="0"/>
          </a:p>
          <a:p>
            <a:pPr algn="l"/>
            <a:r>
              <a:rPr lang="ja-JP" altLang="en-US" sz="1800" b="0" i="0" u="none" strike="noStrike" baseline="0" dirty="0">
                <a:latin typeface="MS-Mincho"/>
              </a:rPr>
              <a:t>クラウドサービスの取得，利用，管理および終了のプロセスを，組織の情報セキュリティ要求事項に従って確立しなければならない。</a:t>
            </a:r>
          </a:p>
          <a:p>
            <a:pPr algn="l"/>
            <a:endParaRPr lang="en-US" altLang="ja-JP" sz="1800" b="0" i="0" u="none" strike="noStrike" baseline="0" dirty="0">
              <a:latin typeface="MS-Mincho"/>
            </a:endParaRPr>
          </a:p>
          <a:p>
            <a:pPr algn="l"/>
            <a:r>
              <a:rPr lang="ja-JP" altLang="en-US" sz="1800" b="0" i="0" u="none" strike="noStrike" baseline="0" dirty="0">
                <a:latin typeface="MS-Mincho"/>
              </a:rPr>
              <a:t>目的：クラウドサービスの利用における情報セキュリティを規定および管理するため。</a:t>
            </a:r>
            <a:endParaRPr kumimoji="1" lang="en-US" altLang="ja-JP" dirty="0"/>
          </a:p>
          <a:p>
            <a:endParaRPr kumimoji="1" lang="en-US" altLang="ja-JP" dirty="0"/>
          </a:p>
          <a:p>
            <a:r>
              <a:rPr kumimoji="1" lang="ja-JP" altLang="en-US" dirty="0"/>
              <a:t>＜手順参照＞</a:t>
            </a:r>
            <a:endParaRPr kumimoji="1" lang="en-US" altLang="ja-JP" dirty="0"/>
          </a:p>
          <a:p>
            <a:endParaRPr kumimoji="1" lang="en-US" altLang="ja-JP" dirty="0"/>
          </a:p>
          <a:p>
            <a:pPr algn="l"/>
            <a:r>
              <a:rPr lang="ja-JP" altLang="en-US" sz="1800" b="0" i="0" u="none" strike="noStrike" baseline="0" dirty="0">
                <a:latin typeface="MS-Mincho"/>
              </a:rPr>
              <a:t>クラウドサービスの合意は多くの場合，事前に定義されており，交渉の余地はない。すべてのクラウドサービスについて，組織はクラウドサービスプロバイダとのクラウドサービスの合意をレビューすることが望ましい。</a:t>
            </a:r>
            <a:endParaRPr lang="en-US" altLang="ja-JP" sz="1800" b="0" i="0" u="none" strike="noStrike" baseline="0" dirty="0">
              <a:latin typeface="MS-Mincho"/>
            </a:endParaRPr>
          </a:p>
          <a:p>
            <a:pPr algn="l"/>
            <a:r>
              <a:rPr lang="ja-JP" altLang="en-US" sz="1800" b="0" i="0" u="none" strike="noStrike" baseline="0" dirty="0">
                <a:latin typeface="MS-Mincho"/>
              </a:rPr>
              <a:t>クラウドサービスの合意は，組織の機密性，完全性，可用性および情報の取扱いの要求事項，並びに，適切なクラウドサービスレベル目標およびクラウドサービスの定性的目標に言及することが望ましい。</a:t>
            </a:r>
            <a:endParaRPr kumimoji="1" lang="en-US" altLang="ja-JP" dirty="0"/>
          </a:p>
          <a:p>
            <a:endParaRPr kumimoji="1" lang="en-US" altLang="ja-JP" dirty="0"/>
          </a:p>
          <a:p>
            <a:pPr algn="l"/>
            <a:r>
              <a:rPr lang="ja-JP" altLang="en-US" sz="1800" b="0" i="0" u="none" strike="noStrike" baseline="0" dirty="0">
                <a:latin typeface="MS-Mincho"/>
              </a:rPr>
              <a:t>組織は，クラウドサービスの利用に関連するリスクを特定するために，関連するリスクアセスメントも実施することが望ましい。</a:t>
            </a:r>
            <a:endParaRPr lang="en-US" altLang="ja-JP" sz="1800" b="0" i="0" u="none" strike="noStrike" baseline="0" dirty="0">
              <a:latin typeface="MS-Mincho"/>
            </a:endParaRPr>
          </a:p>
          <a:p>
            <a:pPr algn="l"/>
            <a:r>
              <a:rPr lang="ja-JP" altLang="en-US" sz="1800" b="0" i="0" u="none" strike="noStrike" baseline="0" dirty="0">
                <a:latin typeface="MS-Mincho"/>
              </a:rPr>
              <a:t>クラウドサービスの利用に関連する残留リスクは，組織の適切な経営陣が明確に特定し，受容することが望ましい。</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専門家派遣でクラウドサービス利用に関するヒアリングはこの部分に紐づく。</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203CEFBC-D17B-C93C-C1BC-07763B210BD4}"/>
              </a:ext>
            </a:extLst>
          </p:cNvPr>
          <p:cNvSpPr>
            <a:spLocks noGrp="1"/>
          </p:cNvSpPr>
          <p:nvPr>
            <p:ph type="sldNum" sz="quarter" idx="5"/>
          </p:nvPr>
        </p:nvSpPr>
        <p:spPr/>
        <p:txBody>
          <a:bodyPr/>
          <a:lstStyle/>
          <a:p>
            <a:fld id="{7D95702B-A176-47F2-94B3-59C819DD5A0E}" type="slidenum">
              <a:rPr kumimoji="1" lang="ja-JP" altLang="en-US" smtClean="0"/>
              <a:t>331</a:t>
            </a:fld>
            <a:endParaRPr kumimoji="1" lang="ja-JP" altLang="en-US"/>
          </a:p>
        </p:txBody>
      </p:sp>
    </p:spTree>
    <p:extLst>
      <p:ext uri="{BB962C8B-B14F-4D97-AF65-F5344CB8AC3E}">
        <p14:creationId xmlns:p14="http://schemas.microsoft.com/office/powerpoint/2010/main" val="3215760062"/>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8FE33-5CE5-D090-6F7A-1ECE142C86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46F262-5AAF-A3C1-9384-12165D65ABF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6F41D4A-C90B-7576-19C1-FC6356459CEF}"/>
              </a:ext>
            </a:extLst>
          </p:cNvPr>
          <p:cNvSpPr>
            <a:spLocks noGrp="1"/>
          </p:cNvSpPr>
          <p:nvPr>
            <p:ph type="body" idx="1"/>
          </p:nvPr>
        </p:nvSpPr>
        <p:spPr/>
        <p:txBody>
          <a:bodyPr/>
          <a:lstStyle/>
          <a:p>
            <a:r>
              <a:rPr kumimoji="1" lang="ja-JP" altLang="en-US" dirty="0"/>
              <a:t>目標：</a:t>
            </a:r>
            <a:r>
              <a:rPr kumimoji="1" lang="en-US" altLang="ja-JP" dirty="0"/>
              <a:t>14:13</a:t>
            </a:r>
          </a:p>
          <a:p>
            <a:r>
              <a:rPr kumimoji="1" lang="ja-JP" altLang="en-US" dirty="0"/>
              <a:t>累計：</a:t>
            </a:r>
            <a:r>
              <a:rPr kumimoji="1" lang="en-US" altLang="ja-JP" dirty="0"/>
              <a:t>1:13</a:t>
            </a:r>
          </a:p>
          <a:p>
            <a:endParaRPr kumimoji="1" lang="en-US" altLang="ja-JP" dirty="0"/>
          </a:p>
          <a:p>
            <a:r>
              <a:rPr kumimoji="1" lang="en-US" altLang="ja-JP" dirty="0"/>
              <a:t>5.24</a:t>
            </a:r>
            <a:r>
              <a:rPr kumimoji="1" lang="ja-JP" altLang="en-US" dirty="0"/>
              <a:t>の対策基準</a:t>
            </a:r>
            <a:endParaRPr kumimoji="1" lang="en-US" altLang="ja-JP" dirty="0"/>
          </a:p>
          <a:p>
            <a:pPr algn="l"/>
            <a:r>
              <a:rPr lang="ja-JP" altLang="en-US" sz="1800" b="0" i="0" u="none" strike="noStrike" baseline="0" dirty="0">
                <a:latin typeface="MS-Mincho"/>
              </a:rPr>
              <a:t>組織は，情報セキュリティインシデント管理のプロセス，役割および責任を定義，確立および伝達することによって，情報セキュリティインシデント管理を計画および準備しなければならい。</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ja-JP" altLang="en-US" sz="1800" b="0" i="0" u="none" strike="noStrike" baseline="0" dirty="0">
                <a:latin typeface="MS-Mincho"/>
              </a:rPr>
              <a:t>目的：情報セキュリティ事象に関する伝達を含む，情報セキュリティインシデントへの迅速で，効果的で，一貫性があり，かつ秩序のある対応を確実にするため。</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＜手順＞</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ja-JP" altLang="en-US" sz="1800" b="0" i="0" u="none" strike="noStrike" baseline="0" dirty="0">
                <a:latin typeface="MS-Mincho"/>
              </a:rPr>
              <a:t>組織は，適切な情報セキュリティインシデント管理プロセスを確立することが望ましい。インシデント管理手順を実行するための役割および責任を決定し，関連する内部および外部の利害関係者に効果的に伝達することが望ましい。</a:t>
            </a:r>
            <a:endParaRPr kumimoji="1" lang="en-US" altLang="ja-JP" sz="1800" b="0" i="0" u="none" strike="noStrike" baseline="0" dirty="0">
              <a:latin typeface="MS-Mincho"/>
            </a:endParaRPr>
          </a:p>
          <a:p>
            <a:pPr algn="l"/>
            <a:endParaRPr kumimoji="1" lang="en-US" altLang="ja-JP" dirty="0"/>
          </a:p>
          <a:p>
            <a:pPr algn="l"/>
            <a:r>
              <a:rPr kumimoji="1" lang="ja-JP" altLang="en-US" dirty="0"/>
              <a:t>例の記載はかなり簡潔に書かれている。</a:t>
            </a:r>
            <a:endParaRPr kumimoji="1" lang="en-US" altLang="ja-JP" dirty="0"/>
          </a:p>
          <a:p>
            <a:pPr algn="l"/>
            <a:r>
              <a:rPr kumimoji="1" lang="ja-JP" altLang="en-US" dirty="0"/>
              <a:t>役割や手段を明確にされていると、明確になっていて尚良い</a:t>
            </a:r>
            <a:endParaRPr kumimoji="1" lang="en-US" altLang="ja-JP" dirty="0"/>
          </a:p>
          <a:p>
            <a:pPr algn="l"/>
            <a:endParaRPr kumimoji="1" lang="en-US" altLang="ja-JP" dirty="0"/>
          </a:p>
          <a:p>
            <a:pPr algn="l"/>
            <a:endParaRPr kumimoji="1" lang="en-US" altLang="ja-JP" dirty="0"/>
          </a:p>
          <a:p>
            <a:pPr algn="l"/>
            <a:endParaRPr kumimoji="1" lang="en-US" altLang="ja-JP" dirty="0"/>
          </a:p>
        </p:txBody>
      </p:sp>
      <p:sp>
        <p:nvSpPr>
          <p:cNvPr id="4" name="スライド番号プレースホルダー 3">
            <a:extLst>
              <a:ext uri="{FF2B5EF4-FFF2-40B4-BE49-F238E27FC236}">
                <a16:creationId xmlns:a16="http://schemas.microsoft.com/office/drawing/2014/main" id="{E1117896-42B0-4A26-4F80-93ACC0B706F6}"/>
              </a:ext>
            </a:extLst>
          </p:cNvPr>
          <p:cNvSpPr>
            <a:spLocks noGrp="1"/>
          </p:cNvSpPr>
          <p:nvPr>
            <p:ph type="sldNum" sz="quarter" idx="5"/>
          </p:nvPr>
        </p:nvSpPr>
        <p:spPr/>
        <p:txBody>
          <a:bodyPr/>
          <a:lstStyle/>
          <a:p>
            <a:fld id="{7D95702B-A176-47F2-94B3-59C819DD5A0E}" type="slidenum">
              <a:rPr kumimoji="1" lang="ja-JP" altLang="en-US" smtClean="0"/>
              <a:t>332</a:t>
            </a:fld>
            <a:endParaRPr kumimoji="1" lang="ja-JP" altLang="en-US"/>
          </a:p>
        </p:txBody>
      </p:sp>
    </p:spTree>
    <p:extLst>
      <p:ext uri="{BB962C8B-B14F-4D97-AF65-F5344CB8AC3E}">
        <p14:creationId xmlns:p14="http://schemas.microsoft.com/office/powerpoint/2010/main" val="482363211"/>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B3A24-8085-C067-C020-1EB84EDCFF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A6C7BA4-13DF-2D32-702E-1D428AF18DE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205EA3E-4606-4F6C-36A9-57792F53E470}"/>
              </a:ext>
            </a:extLst>
          </p:cNvPr>
          <p:cNvSpPr>
            <a:spLocks noGrp="1"/>
          </p:cNvSpPr>
          <p:nvPr>
            <p:ph type="body" idx="1"/>
          </p:nvPr>
        </p:nvSpPr>
        <p:spPr/>
        <p:txBody>
          <a:bodyPr/>
          <a:lstStyle/>
          <a:p>
            <a:r>
              <a:rPr kumimoji="1" lang="ja-JP" altLang="en-US" dirty="0"/>
              <a:t>目標：</a:t>
            </a:r>
            <a:r>
              <a:rPr kumimoji="1" lang="en-US" altLang="ja-JP" dirty="0"/>
              <a:t>14:15</a:t>
            </a:r>
          </a:p>
          <a:p>
            <a:r>
              <a:rPr kumimoji="1" lang="ja-JP" altLang="en-US" dirty="0"/>
              <a:t>累計：</a:t>
            </a:r>
            <a:r>
              <a:rPr kumimoji="1" lang="en-US" altLang="ja-JP" dirty="0"/>
              <a:t>1:15</a:t>
            </a:r>
          </a:p>
          <a:p>
            <a:endParaRPr kumimoji="1" lang="en-US" altLang="ja-JP" dirty="0"/>
          </a:p>
          <a:p>
            <a:r>
              <a:rPr kumimoji="1" lang="en-US" altLang="ja-JP" dirty="0"/>
              <a:t>5.25</a:t>
            </a:r>
            <a:r>
              <a:rPr kumimoji="1" lang="ja-JP" altLang="en-US" dirty="0"/>
              <a:t>の対策基準</a:t>
            </a:r>
            <a:endParaRPr kumimoji="1" lang="en-US" altLang="ja-JP" dirty="0"/>
          </a:p>
          <a:p>
            <a:pPr algn="l"/>
            <a:r>
              <a:rPr lang="ja-JP" altLang="en-US" sz="1800" b="0" i="0" u="none" strike="noStrike" baseline="0" dirty="0">
                <a:latin typeface="MS-Mincho"/>
              </a:rPr>
              <a:t>組織は情報セキュリティ事象を評価し，それらを情報セキュリティインシデントに分類するか否かを決定しなければならない。</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ja-JP" altLang="en-US" sz="1800" b="0" i="0" u="none" strike="noStrike" baseline="0" dirty="0">
                <a:latin typeface="MS-Mincho"/>
              </a:rPr>
              <a:t>目的：情報セキュリティ事象の効果的な分類および優先順位付けを確実にするため。</a:t>
            </a:r>
            <a:endParaRPr kumimoji="1" lang="en-US" altLang="ja-JP" dirty="0"/>
          </a:p>
          <a:p>
            <a:endParaRPr kumimoji="1" lang="en-US" altLang="ja-JP" dirty="0"/>
          </a:p>
          <a:p>
            <a:r>
              <a:rPr kumimoji="1" lang="ja-JP" altLang="en-US" dirty="0"/>
              <a:t>＜手順＞</a:t>
            </a:r>
            <a:endParaRPr kumimoji="1" lang="en-US" altLang="ja-JP" dirty="0"/>
          </a:p>
          <a:p>
            <a:endParaRPr kumimoji="1" lang="en-US" altLang="ja-JP" dirty="0"/>
          </a:p>
          <a:p>
            <a:r>
              <a:rPr kumimoji="1" lang="ja-JP" altLang="en-US" dirty="0"/>
              <a:t>影響の及ぶ範囲を明確にし、その影響度によって連絡先を定義する。</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161AB150-7446-12CD-BF5E-AFAEE3C68D72}"/>
              </a:ext>
            </a:extLst>
          </p:cNvPr>
          <p:cNvSpPr>
            <a:spLocks noGrp="1"/>
          </p:cNvSpPr>
          <p:nvPr>
            <p:ph type="sldNum" sz="quarter" idx="5"/>
          </p:nvPr>
        </p:nvSpPr>
        <p:spPr/>
        <p:txBody>
          <a:bodyPr/>
          <a:lstStyle/>
          <a:p>
            <a:fld id="{7D95702B-A176-47F2-94B3-59C819DD5A0E}" type="slidenum">
              <a:rPr kumimoji="1" lang="ja-JP" altLang="en-US" smtClean="0"/>
              <a:t>333</a:t>
            </a:fld>
            <a:endParaRPr kumimoji="1" lang="ja-JP" altLang="en-US"/>
          </a:p>
        </p:txBody>
      </p:sp>
    </p:spTree>
    <p:extLst>
      <p:ext uri="{BB962C8B-B14F-4D97-AF65-F5344CB8AC3E}">
        <p14:creationId xmlns:p14="http://schemas.microsoft.com/office/powerpoint/2010/main" val="2272647748"/>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DF033-5933-FA7A-2138-EF79681B0A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3F4D97-4D60-5135-01CC-F7CF894BF93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8F20BEB-BFE5-C375-A2A1-F4A019FA6C43}"/>
              </a:ext>
            </a:extLst>
          </p:cNvPr>
          <p:cNvSpPr>
            <a:spLocks noGrp="1"/>
          </p:cNvSpPr>
          <p:nvPr>
            <p:ph type="body" idx="1"/>
          </p:nvPr>
        </p:nvSpPr>
        <p:spPr/>
        <p:txBody>
          <a:bodyPr/>
          <a:lstStyle/>
          <a:p>
            <a:r>
              <a:rPr kumimoji="1" lang="ja-JP" altLang="en-US" dirty="0"/>
              <a:t>目標：</a:t>
            </a:r>
            <a:r>
              <a:rPr kumimoji="1" lang="en-US" altLang="ja-JP" dirty="0"/>
              <a:t>14:18</a:t>
            </a:r>
          </a:p>
          <a:p>
            <a:r>
              <a:rPr kumimoji="1" lang="ja-JP" altLang="en-US" dirty="0"/>
              <a:t>累計：</a:t>
            </a:r>
            <a:r>
              <a:rPr kumimoji="1" lang="en-US" altLang="ja-JP" dirty="0"/>
              <a:t>1:18</a:t>
            </a:r>
          </a:p>
          <a:p>
            <a:endParaRPr kumimoji="1" lang="en-US" altLang="ja-JP" dirty="0"/>
          </a:p>
          <a:p>
            <a:r>
              <a:rPr kumimoji="1" lang="en-US" altLang="ja-JP" dirty="0"/>
              <a:t>5.26</a:t>
            </a:r>
            <a:r>
              <a:rPr kumimoji="1" lang="ja-JP" altLang="en-US" dirty="0"/>
              <a:t>の対策基準</a:t>
            </a:r>
            <a:endParaRPr kumimoji="1" lang="en-US" altLang="ja-JP" dirty="0"/>
          </a:p>
          <a:p>
            <a:pPr algn="l"/>
            <a:r>
              <a:rPr lang="ja-JP" altLang="en-US" sz="1800" b="0" i="0" u="none" strike="noStrike" baseline="0" dirty="0">
                <a:latin typeface="MS-Mincho"/>
              </a:rPr>
              <a:t>情報セキュリティインシデントは，文書化した手順に従って対応しなければならない。</a:t>
            </a:r>
            <a:endParaRPr lang="en-US" altLang="ja-JP" sz="1800" b="0" i="0" u="none" strike="noStrike" baseline="0" dirty="0">
              <a:latin typeface="MS-Mincho"/>
            </a:endParaRPr>
          </a:p>
          <a:p>
            <a:pPr algn="l"/>
            <a:endParaRPr lang="ja-JP" altLang="en-US" sz="1800" b="0" i="0" u="none" strike="noStrike" baseline="0" dirty="0">
              <a:latin typeface="MS-Mincho"/>
            </a:endParaRPr>
          </a:p>
          <a:p>
            <a:pPr algn="l"/>
            <a:r>
              <a:rPr lang="ja-JP" altLang="en-US" sz="1800" b="0" i="0" u="none" strike="noStrike" baseline="0" dirty="0">
                <a:latin typeface="MS-Mincho"/>
              </a:rPr>
              <a:t>目的：情報セキュリティインシデントへの効率的かつ効果的な対応を確実にするため。</a:t>
            </a:r>
            <a:endParaRPr kumimoji="1" lang="en-US" altLang="ja-JP" dirty="0"/>
          </a:p>
          <a:p>
            <a:endParaRPr kumimoji="1" lang="en-US" altLang="ja-JP" dirty="0"/>
          </a:p>
          <a:p>
            <a:pPr algn="l"/>
            <a:r>
              <a:rPr lang="ja-JP" altLang="en-US" sz="1800" b="0" i="0" u="none" strike="noStrike" baseline="0" dirty="0">
                <a:latin typeface="MS-Mincho"/>
              </a:rPr>
              <a:t>組織は，情報セキュリティインシデント対応に関する手順を確立し，それをすべての関連する利害関係者に伝達するようにしてください。</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ja-JP" altLang="en-US" sz="1800" b="0" i="0" u="none" strike="noStrike" baseline="0" dirty="0">
                <a:latin typeface="MS-Mincho"/>
              </a:rPr>
              <a:t>＜手順＞</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en-US" altLang="ja-JP" sz="1800" b="0" i="0" u="none" strike="noStrike" baseline="0" dirty="0">
                <a:latin typeface="Arial" panose="020B0604020202020204" pitchFamily="34" charset="0"/>
              </a:rPr>
              <a:t>ISO/IEC 27035 </a:t>
            </a:r>
            <a:r>
              <a:rPr lang="ja-JP" altLang="en-US" sz="1800" b="0" i="0" u="none" strike="noStrike" baseline="0" dirty="0">
                <a:latin typeface="MS-Mincho"/>
              </a:rPr>
              <a:t>シリーズが，インシデント管理に関する詳細な手引を示している。</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en-US" altLang="ja-JP" sz="1800" b="0" i="0" u="none" strike="noStrike" baseline="0" dirty="0">
                <a:latin typeface="MS-Mincho"/>
              </a:rPr>
              <a:t>5.27</a:t>
            </a:r>
            <a:r>
              <a:rPr lang="ja-JP" altLang="en-US" sz="1800" b="0" i="0" u="none" strike="noStrike" baseline="0" dirty="0">
                <a:latin typeface="MS-Mincho"/>
              </a:rPr>
              <a:t>の対策基準</a:t>
            </a:r>
            <a:endParaRPr lang="en-US" altLang="ja-JP" sz="1800" b="0" i="0" u="none" strike="noStrike" baseline="0" dirty="0">
              <a:latin typeface="MS-Mincho"/>
            </a:endParaRPr>
          </a:p>
          <a:p>
            <a:pPr algn="l"/>
            <a:r>
              <a:rPr lang="ja-JP" altLang="en-US" sz="1800" b="0" i="0" u="none" strike="noStrike" baseline="0" dirty="0">
                <a:latin typeface="MS-Mincho"/>
              </a:rPr>
              <a:t>情報セキュリティインシデントから得られた知識は，情報セキュリティ管理策を強化し，改善するために用いなければならない。</a:t>
            </a:r>
          </a:p>
          <a:p>
            <a:pPr algn="l"/>
            <a:endParaRPr lang="en-US" altLang="ja-JP" sz="1800" b="0" i="0" u="none" strike="noStrike" baseline="0" dirty="0">
              <a:latin typeface="MS-Mincho"/>
            </a:endParaRPr>
          </a:p>
          <a:p>
            <a:pPr algn="l"/>
            <a:r>
              <a:rPr lang="ja-JP" altLang="en-US" sz="1800" b="0" i="0" u="none" strike="noStrike" baseline="0" dirty="0">
                <a:latin typeface="MS-Mincho"/>
              </a:rPr>
              <a:t>目的：将来のインシデントの起こりやすさまたは影響を減らすため。</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ja-JP" altLang="en-US" sz="1800" b="0" i="0" u="none" strike="noStrike" baseline="0" dirty="0">
                <a:latin typeface="MS-Mincho"/>
              </a:rPr>
              <a:t>＜手順＞</a:t>
            </a:r>
            <a:endParaRPr lang="en-US" altLang="ja-JP" sz="1800" b="0" i="0" u="none" strike="noStrike" baseline="0" dirty="0">
              <a:latin typeface="MS-Mincho"/>
            </a:endParaRPr>
          </a:p>
          <a:p>
            <a:pPr algn="l"/>
            <a:endParaRPr lang="en-US" altLang="ja-JP" sz="18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latin typeface="Arial" panose="020B0604020202020204" pitchFamily="34" charset="0"/>
              </a:rPr>
              <a:t>ISO/IEC 27035 </a:t>
            </a:r>
            <a:r>
              <a:rPr lang="ja-JP" altLang="en-US" sz="1800" b="0" i="0" u="none" strike="noStrike" baseline="0" dirty="0">
                <a:latin typeface="MS-Mincho"/>
              </a:rPr>
              <a:t>シリーズが，インシデント管理に関する詳細な手引を示している。</a:t>
            </a:r>
            <a:endParaRPr lang="en-US" altLang="ja-JP" sz="1800" b="0" i="0" u="none" strike="noStrike" baseline="0" dirty="0">
              <a:latin typeface="MS-Mincho"/>
            </a:endParaRPr>
          </a:p>
          <a:p>
            <a:pPr algn="l"/>
            <a:endParaRPr lang="ja-JP" altLang="en-US" sz="1800" b="0" i="0" u="none" strike="noStrike" baseline="0" dirty="0">
              <a:latin typeface="MS-Mincho"/>
            </a:endParaRPr>
          </a:p>
        </p:txBody>
      </p:sp>
      <p:sp>
        <p:nvSpPr>
          <p:cNvPr id="4" name="スライド番号プレースホルダー 3">
            <a:extLst>
              <a:ext uri="{FF2B5EF4-FFF2-40B4-BE49-F238E27FC236}">
                <a16:creationId xmlns:a16="http://schemas.microsoft.com/office/drawing/2014/main" id="{3D945BF2-F85E-9A4A-80A4-7AB5ABAA8161}"/>
              </a:ext>
            </a:extLst>
          </p:cNvPr>
          <p:cNvSpPr>
            <a:spLocks noGrp="1"/>
          </p:cNvSpPr>
          <p:nvPr>
            <p:ph type="sldNum" sz="quarter" idx="5"/>
          </p:nvPr>
        </p:nvSpPr>
        <p:spPr/>
        <p:txBody>
          <a:bodyPr/>
          <a:lstStyle/>
          <a:p>
            <a:fld id="{7D95702B-A176-47F2-94B3-59C819DD5A0E}" type="slidenum">
              <a:rPr kumimoji="1" lang="ja-JP" altLang="en-US" smtClean="0"/>
              <a:t>334</a:t>
            </a:fld>
            <a:endParaRPr kumimoji="1" lang="ja-JP" altLang="en-US"/>
          </a:p>
        </p:txBody>
      </p:sp>
    </p:spTree>
    <p:extLst>
      <p:ext uri="{BB962C8B-B14F-4D97-AF65-F5344CB8AC3E}">
        <p14:creationId xmlns:p14="http://schemas.microsoft.com/office/powerpoint/2010/main" val="2156263750"/>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EA660-68CB-F9B2-C1A7-6EFC2FAF67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C4FB10-7CFD-723B-0FBF-5414F7B6CAC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A3C1372-5A78-B0DF-5D42-396EEE1DFADC}"/>
              </a:ext>
            </a:extLst>
          </p:cNvPr>
          <p:cNvSpPr>
            <a:spLocks noGrp="1"/>
          </p:cNvSpPr>
          <p:nvPr>
            <p:ph type="body" idx="1"/>
          </p:nvPr>
        </p:nvSpPr>
        <p:spPr/>
        <p:txBody>
          <a:bodyPr/>
          <a:lstStyle/>
          <a:p>
            <a:r>
              <a:rPr kumimoji="1" lang="ja-JP" altLang="en-US" dirty="0"/>
              <a:t>目標：</a:t>
            </a:r>
            <a:r>
              <a:rPr kumimoji="1" lang="en-US" altLang="ja-JP" dirty="0"/>
              <a:t>14:20</a:t>
            </a:r>
          </a:p>
          <a:p>
            <a:r>
              <a:rPr kumimoji="1" lang="ja-JP" altLang="en-US" dirty="0"/>
              <a:t>累計：</a:t>
            </a:r>
            <a:r>
              <a:rPr kumimoji="1" lang="en-US" altLang="ja-JP" dirty="0"/>
              <a:t>1:20</a:t>
            </a:r>
          </a:p>
          <a:p>
            <a:endParaRPr kumimoji="1" lang="en-US" altLang="ja-JP" dirty="0"/>
          </a:p>
          <a:p>
            <a:r>
              <a:rPr kumimoji="1" lang="en-US" altLang="ja-JP" dirty="0"/>
              <a:t>5.28</a:t>
            </a:r>
            <a:r>
              <a:rPr kumimoji="1" lang="ja-JP" altLang="en-US" dirty="0"/>
              <a:t>の対策基準</a:t>
            </a:r>
            <a:endParaRPr kumimoji="1" lang="en-US" altLang="ja-JP" dirty="0"/>
          </a:p>
          <a:p>
            <a:pPr algn="l"/>
            <a:r>
              <a:rPr lang="ja-JP" altLang="en-US" sz="1800" b="0" i="0" u="none" strike="noStrike" baseline="0" dirty="0">
                <a:latin typeface="MS-Mincho"/>
              </a:rPr>
              <a:t>組織は，情報セキュリティ事象に関連する証拠の特定，収集，取得および保存のための手順を確立し，実施しなければならない。</a:t>
            </a:r>
            <a:endParaRPr lang="en-US" altLang="ja-JP" sz="1800" b="0" i="0" u="none" strike="noStrike" baseline="0" dirty="0">
              <a:latin typeface="MS-Mincho"/>
            </a:endParaRPr>
          </a:p>
          <a:p>
            <a:pPr algn="l"/>
            <a:endParaRPr lang="ja-JP" altLang="en-US" sz="1800" b="0" i="0" u="none" strike="noStrike" baseline="0" dirty="0">
              <a:latin typeface="MS-Mincho"/>
            </a:endParaRPr>
          </a:p>
          <a:p>
            <a:pPr algn="l"/>
            <a:r>
              <a:rPr lang="ja-JP" altLang="en-US" sz="1800" b="0" i="0" u="none" strike="noStrike" baseline="0" dirty="0">
                <a:latin typeface="MS-Mincho"/>
              </a:rPr>
              <a:t>目的：懲戒処置および法的処置の目的で，情報セキュリティインシデントに関連する証拠の一貫した効果的な管理を確実にするため。</a:t>
            </a:r>
            <a:endParaRPr kumimoji="1" lang="en-US" altLang="ja-JP" dirty="0"/>
          </a:p>
          <a:p>
            <a:endParaRPr kumimoji="1" lang="en-US" altLang="ja-JP" dirty="0"/>
          </a:p>
          <a:p>
            <a:r>
              <a:rPr kumimoji="1" lang="ja-JP" altLang="en-US" dirty="0"/>
              <a:t>＜手順＞</a:t>
            </a:r>
            <a:endParaRPr kumimoji="1" lang="en-US" altLang="ja-JP" dirty="0"/>
          </a:p>
          <a:p>
            <a:endParaRPr kumimoji="1" lang="en-US" altLang="ja-JP" dirty="0"/>
          </a:p>
          <a:p>
            <a:pPr algn="l"/>
            <a:r>
              <a:rPr lang="ja-JP" altLang="en-US" sz="1800" b="0" i="0" u="none" strike="noStrike" baseline="0" dirty="0">
                <a:latin typeface="MS-Mincho"/>
              </a:rPr>
              <a:t>一般に，証拠の管理に関するこれらの手順では，各種の記憶媒体，装置および装置の状態（すなわち，電源が入っているか，切れているか）に従って，証拠の特定，収集，取得および保存の指示を規定することが望ましい。</a:t>
            </a:r>
            <a:endParaRPr lang="en-US" altLang="ja-JP" sz="1800" b="0" i="0" u="none" strike="noStrike" baseline="0" dirty="0">
              <a:latin typeface="MS-Mincho"/>
            </a:endParaRPr>
          </a:p>
          <a:p>
            <a:pPr algn="l"/>
            <a:r>
              <a:rPr lang="ja-JP" altLang="en-US" sz="1800" b="0" i="0" u="none" strike="noStrike" baseline="0" dirty="0">
                <a:latin typeface="MS-Mincho"/>
              </a:rPr>
              <a:t>証拠は一般に，適切な国内法廷または別の懲戒会議において受容される方法で収集する必要がある。次の事項を示せることが望ましい。</a:t>
            </a:r>
          </a:p>
          <a:p>
            <a:pPr algn="l"/>
            <a:r>
              <a:rPr lang="en-US" altLang="ja-JP" sz="1800" b="0" i="0" u="none" strike="noStrike" baseline="0" dirty="0">
                <a:latin typeface="Arial" panose="020B0604020202020204" pitchFamily="34" charset="0"/>
              </a:rPr>
              <a:t>a</a:t>
            </a:r>
            <a:r>
              <a:rPr lang="ja-JP" altLang="en-US" sz="1800" b="0" i="0" u="none" strike="noStrike" baseline="0" dirty="0">
                <a:latin typeface="MS-Mincho"/>
              </a:rPr>
              <a:t>） 記録は完全で，いかなる方法でも改ざんされていない。</a:t>
            </a:r>
          </a:p>
          <a:p>
            <a:pPr algn="l"/>
            <a:r>
              <a:rPr lang="en-US" altLang="ja-JP" sz="1800" b="0" i="0" u="none" strike="noStrike" baseline="0" dirty="0">
                <a:latin typeface="Arial" panose="020B0604020202020204" pitchFamily="34" charset="0"/>
              </a:rPr>
              <a:t>b</a:t>
            </a:r>
            <a:r>
              <a:rPr lang="ja-JP" altLang="en-US" sz="1800" b="0" i="0" u="none" strike="noStrike" baseline="0" dirty="0">
                <a:latin typeface="MS-Mincho"/>
              </a:rPr>
              <a:t>） 電子証拠の複製は原本と同一であることが推定できる。</a:t>
            </a:r>
          </a:p>
          <a:p>
            <a:pPr algn="l"/>
            <a:r>
              <a:rPr lang="en-US" altLang="ja-JP" sz="1800" b="0" i="0" u="none" strike="noStrike" baseline="0" dirty="0">
                <a:latin typeface="Arial" panose="020B0604020202020204" pitchFamily="34" charset="0"/>
              </a:rPr>
              <a:t>c</a:t>
            </a:r>
            <a:r>
              <a:rPr lang="ja-JP" altLang="en-US" sz="1800" b="0" i="0" u="none" strike="noStrike" baseline="0" dirty="0">
                <a:latin typeface="MS-Mincho"/>
              </a:rPr>
              <a:t>） 証拠の収集元である情報システムは，証拠を記録した時点で正しく機能していた。</a:t>
            </a:r>
          </a:p>
          <a:p>
            <a:pPr algn="l"/>
            <a:r>
              <a:rPr lang="ja-JP" altLang="en-US" sz="1800" b="0" i="0" u="none" strike="noStrike" baseline="0" dirty="0">
                <a:latin typeface="MS-Mincho"/>
              </a:rPr>
              <a:t>保存された証拠の価値を強化するために，入手可能であれば，要員およびツールの適格性を示す証明書またはその他適切な手段を追求することが望ましい。</a:t>
            </a:r>
            <a:endParaRPr kumimoji="1" lang="en-US" altLang="ja-JP" dirty="0"/>
          </a:p>
          <a:p>
            <a:endParaRPr kumimoji="1" lang="en-US" altLang="ja-JP" dirty="0"/>
          </a:p>
          <a:p>
            <a:pPr algn="l"/>
            <a:r>
              <a:rPr lang="ja-JP" altLang="en-US" sz="1800" b="0" i="0" u="none" strike="noStrike" baseline="0" dirty="0">
                <a:latin typeface="MS-Mincho"/>
              </a:rPr>
              <a:t>ディジタル形式の証拠の特定，収集，取得および保存に関する定義および指針が，</a:t>
            </a:r>
            <a:r>
              <a:rPr lang="en-US" altLang="ja-JP" sz="1800" b="0" i="0" u="none" strike="noStrike" baseline="0" dirty="0">
                <a:latin typeface="Arial" panose="020B0604020202020204" pitchFamily="34" charset="0"/>
              </a:rPr>
              <a:t>ISO/IEC 27037 </a:t>
            </a:r>
            <a:r>
              <a:rPr lang="ja-JP" altLang="en-US" sz="1800" b="0" i="0" u="none" strike="noStrike" baseline="0" dirty="0">
                <a:latin typeface="MS-Mincho"/>
              </a:rPr>
              <a:t>に示されている。</a:t>
            </a:r>
          </a:p>
          <a:p>
            <a:pPr algn="l"/>
            <a:r>
              <a:rPr lang="en-US" altLang="ja-JP" sz="1800" b="0" i="0" u="none" strike="noStrike" baseline="0" dirty="0">
                <a:latin typeface="Arial" panose="020B0604020202020204" pitchFamily="34" charset="0"/>
              </a:rPr>
              <a:t>ISO/IEC 27050 </a:t>
            </a:r>
            <a:r>
              <a:rPr lang="ja-JP" altLang="en-US" sz="1800" b="0" i="0" u="none" strike="noStrike" baseline="0" dirty="0">
                <a:latin typeface="MS-Mincho"/>
              </a:rPr>
              <a:t>シリーズが，証拠として電子的に保存される情報の処理を含む電子的開示を扱っている。</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4EC33047-D23B-07B9-3C99-391AA7723903}"/>
              </a:ext>
            </a:extLst>
          </p:cNvPr>
          <p:cNvSpPr>
            <a:spLocks noGrp="1"/>
          </p:cNvSpPr>
          <p:nvPr>
            <p:ph type="sldNum" sz="quarter" idx="5"/>
          </p:nvPr>
        </p:nvSpPr>
        <p:spPr/>
        <p:txBody>
          <a:bodyPr/>
          <a:lstStyle/>
          <a:p>
            <a:fld id="{7D95702B-A176-47F2-94B3-59C819DD5A0E}" type="slidenum">
              <a:rPr kumimoji="1" lang="ja-JP" altLang="en-US" smtClean="0"/>
              <a:t>335</a:t>
            </a:fld>
            <a:endParaRPr kumimoji="1" lang="ja-JP" altLang="en-US"/>
          </a:p>
        </p:txBody>
      </p:sp>
    </p:spTree>
    <p:extLst>
      <p:ext uri="{BB962C8B-B14F-4D97-AF65-F5344CB8AC3E}">
        <p14:creationId xmlns:p14="http://schemas.microsoft.com/office/powerpoint/2010/main" val="65812134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83209-9723-F183-76FD-4EE05281AE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0D901D-B714-F58B-6872-26615A008E1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13E6665-7EE4-E37F-3A93-57D4A04712D7}"/>
              </a:ext>
            </a:extLst>
          </p:cNvPr>
          <p:cNvSpPr>
            <a:spLocks noGrp="1"/>
          </p:cNvSpPr>
          <p:nvPr>
            <p:ph type="body" idx="1"/>
          </p:nvPr>
        </p:nvSpPr>
        <p:spPr/>
        <p:txBody>
          <a:bodyPr/>
          <a:lstStyle/>
          <a:p>
            <a:r>
              <a:rPr kumimoji="1" lang="ja-JP" altLang="en-US" dirty="0"/>
              <a:t>目標：</a:t>
            </a:r>
            <a:r>
              <a:rPr kumimoji="1" lang="en-US" altLang="ja-JP" dirty="0"/>
              <a:t>14:23</a:t>
            </a:r>
          </a:p>
          <a:p>
            <a:r>
              <a:rPr kumimoji="1" lang="ja-JP" altLang="en-US" dirty="0"/>
              <a:t>累計：</a:t>
            </a:r>
            <a:r>
              <a:rPr kumimoji="1" lang="en-US" altLang="ja-JP" dirty="0"/>
              <a:t>1:23</a:t>
            </a:r>
          </a:p>
          <a:p>
            <a:endParaRPr kumimoji="1" lang="en-US" altLang="ja-JP" dirty="0"/>
          </a:p>
          <a:p>
            <a:r>
              <a:rPr kumimoji="1" lang="en-US" altLang="ja-JP" dirty="0"/>
              <a:t>5.29</a:t>
            </a:r>
            <a:r>
              <a:rPr kumimoji="1" lang="ja-JP" altLang="en-US" dirty="0"/>
              <a:t>の対策基準</a:t>
            </a:r>
            <a:endParaRPr kumimoji="1" lang="en-US" altLang="ja-JP" dirty="0"/>
          </a:p>
          <a:p>
            <a:pPr algn="l"/>
            <a:r>
              <a:rPr lang="ja-JP" altLang="en-US" sz="1800" b="0" i="0" u="none" strike="noStrike" baseline="0" dirty="0">
                <a:latin typeface="MS-Mincho"/>
              </a:rPr>
              <a:t>組織は，事業の中断・阻害時に情報セキュリティを適切なレベルに維持する方法を計画しなければならない。</a:t>
            </a:r>
          </a:p>
          <a:p>
            <a:pPr algn="l"/>
            <a:endParaRPr lang="en-US" altLang="ja-JP" sz="1800" b="0" i="0" u="none" strike="noStrike" baseline="0" dirty="0">
              <a:latin typeface="MS-Mincho"/>
            </a:endParaRPr>
          </a:p>
          <a:p>
            <a:pPr algn="l"/>
            <a:r>
              <a:rPr lang="ja-JP" altLang="en-US" sz="1800" b="0" i="0" u="none" strike="noStrike" baseline="0" dirty="0">
                <a:latin typeface="MS-Mincho"/>
              </a:rPr>
              <a:t>目的　事業の中断・阻害時に情報およびその他の関連資産を保護するため。</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＜手順＞</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事業継続の観点</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ja-JP" altLang="en-US" sz="1800" b="0" i="0" u="none" strike="noStrike" baseline="0" dirty="0">
                <a:latin typeface="MS-Mincho"/>
              </a:rPr>
              <a:t>事業継続マネジメントシステムに関する情報は</a:t>
            </a:r>
            <a:r>
              <a:rPr lang="en-US" altLang="ja-JP" sz="1800" b="0" i="0" u="none" strike="noStrike" baseline="0" dirty="0">
                <a:latin typeface="Arial" panose="020B0604020202020204" pitchFamily="34" charset="0"/>
              </a:rPr>
              <a:t>ISO 22301 </a:t>
            </a:r>
            <a:r>
              <a:rPr lang="ja-JP" altLang="en-US" sz="1800" b="0" i="0" u="none" strike="noStrike" baseline="0" dirty="0">
                <a:latin typeface="MS-Mincho"/>
              </a:rPr>
              <a:t>および</a:t>
            </a:r>
            <a:r>
              <a:rPr lang="en-US" altLang="ja-JP" sz="1800" b="0" i="0" u="none" strike="noStrike" baseline="0" dirty="0">
                <a:latin typeface="Arial" panose="020B0604020202020204" pitchFamily="34" charset="0"/>
              </a:rPr>
              <a:t>ISO 22313 </a:t>
            </a:r>
            <a:r>
              <a:rPr lang="ja-JP" altLang="en-US" sz="1800" b="0" i="0" u="none" strike="noStrike" baseline="0" dirty="0">
                <a:latin typeface="MS-Mincho"/>
              </a:rPr>
              <a:t>に示されている。事業影響度分析（</a:t>
            </a:r>
            <a:r>
              <a:rPr lang="en-US" altLang="ja-JP" sz="1800" b="0" i="0" u="none" strike="noStrike" baseline="0" dirty="0">
                <a:latin typeface="Arial" panose="020B0604020202020204" pitchFamily="34" charset="0"/>
              </a:rPr>
              <a:t>BIA</a:t>
            </a:r>
            <a:r>
              <a:rPr lang="ja-JP" altLang="en-US" sz="1800" b="0" i="0" u="none" strike="noStrike" baseline="0" dirty="0">
                <a:latin typeface="MS-Mincho"/>
              </a:rPr>
              <a:t>）に関する詳細な手引は</a:t>
            </a:r>
            <a:r>
              <a:rPr lang="en-US" altLang="ja-JP" sz="1800" b="0" i="0" u="none" strike="noStrike" baseline="0" dirty="0">
                <a:latin typeface="Arial" panose="020B0604020202020204" pitchFamily="34" charset="0"/>
              </a:rPr>
              <a:t>ISO/TS 22317 </a:t>
            </a:r>
            <a:r>
              <a:rPr lang="ja-JP" altLang="en-US" sz="1800" b="0" i="0" u="none" strike="noStrike" baseline="0" dirty="0">
                <a:latin typeface="MS-Mincho"/>
              </a:rPr>
              <a:t>に示されている。</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94CC8D90-37C1-DB85-99CC-032343D362E6}"/>
              </a:ext>
            </a:extLst>
          </p:cNvPr>
          <p:cNvSpPr>
            <a:spLocks noGrp="1"/>
          </p:cNvSpPr>
          <p:nvPr>
            <p:ph type="sldNum" sz="quarter" idx="5"/>
          </p:nvPr>
        </p:nvSpPr>
        <p:spPr/>
        <p:txBody>
          <a:bodyPr/>
          <a:lstStyle/>
          <a:p>
            <a:fld id="{7D95702B-A176-47F2-94B3-59C819DD5A0E}" type="slidenum">
              <a:rPr kumimoji="1" lang="ja-JP" altLang="en-US" smtClean="0"/>
              <a:t>336</a:t>
            </a:fld>
            <a:endParaRPr kumimoji="1" lang="ja-JP" altLang="en-US"/>
          </a:p>
        </p:txBody>
      </p:sp>
    </p:spTree>
    <p:extLst>
      <p:ext uri="{BB962C8B-B14F-4D97-AF65-F5344CB8AC3E}">
        <p14:creationId xmlns:p14="http://schemas.microsoft.com/office/powerpoint/2010/main" val="477995333"/>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33DAE-CB19-7AE2-1DBE-1DBF4228B96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A85E84A-B0ED-B6B3-6214-1F17E936583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35A25C3-B541-1131-4249-8D06F17D9557}"/>
              </a:ext>
            </a:extLst>
          </p:cNvPr>
          <p:cNvSpPr>
            <a:spLocks noGrp="1"/>
          </p:cNvSpPr>
          <p:nvPr>
            <p:ph type="body" idx="1"/>
          </p:nvPr>
        </p:nvSpPr>
        <p:spPr/>
        <p:txBody>
          <a:bodyPr/>
          <a:lstStyle/>
          <a:p>
            <a:r>
              <a:rPr kumimoji="1" lang="ja-JP" altLang="en-US" dirty="0"/>
              <a:t>目標：</a:t>
            </a:r>
            <a:r>
              <a:rPr kumimoji="1" lang="en-US" altLang="ja-JP" dirty="0"/>
              <a:t>14:25</a:t>
            </a:r>
          </a:p>
          <a:p>
            <a:r>
              <a:rPr kumimoji="1" lang="ja-JP" altLang="en-US" dirty="0"/>
              <a:t>累計：</a:t>
            </a:r>
            <a:r>
              <a:rPr kumimoji="1" lang="en-US" altLang="ja-JP" dirty="0"/>
              <a:t>1:25</a:t>
            </a:r>
          </a:p>
          <a:p>
            <a:endParaRPr kumimoji="1" lang="en-US" altLang="ja-JP" dirty="0"/>
          </a:p>
          <a:p>
            <a:r>
              <a:rPr kumimoji="1" lang="en-US" altLang="ja-JP" dirty="0"/>
              <a:t>5.30</a:t>
            </a:r>
            <a:r>
              <a:rPr kumimoji="1" lang="ja-JP" altLang="en-US" dirty="0"/>
              <a:t>の対策基準</a:t>
            </a:r>
            <a:endParaRPr kumimoji="1" lang="en-US" altLang="ja-JP" dirty="0"/>
          </a:p>
          <a:p>
            <a:pPr algn="l"/>
            <a:r>
              <a:rPr lang="ja-JP" altLang="en-US" sz="1800" b="0" i="0" u="none" strike="noStrike" baseline="0" dirty="0">
                <a:latin typeface="MS-Mincho"/>
              </a:rPr>
              <a:t>事業継続の目的および</a:t>
            </a:r>
            <a:r>
              <a:rPr lang="en-US" altLang="ja-JP" sz="1800" b="0" i="0" u="none" strike="noStrike" baseline="0" dirty="0">
                <a:latin typeface="Arial" panose="020B0604020202020204" pitchFamily="34" charset="0"/>
              </a:rPr>
              <a:t>ICT </a:t>
            </a:r>
            <a:r>
              <a:rPr lang="ja-JP" altLang="en-US" sz="1800" b="0" i="0" u="none" strike="noStrike" baseline="0" dirty="0">
                <a:latin typeface="MS-Mincho"/>
              </a:rPr>
              <a:t>継続の要求事項に基づいて，</a:t>
            </a:r>
            <a:r>
              <a:rPr lang="en-US" altLang="ja-JP" sz="1800" b="0" i="0" u="none" strike="noStrike" baseline="0" dirty="0">
                <a:latin typeface="Arial" panose="020B0604020202020204" pitchFamily="34" charset="0"/>
              </a:rPr>
              <a:t>ICT </a:t>
            </a:r>
            <a:r>
              <a:rPr lang="ja-JP" altLang="en-US" sz="1800" b="0" i="0" u="none" strike="noStrike" baseline="0" dirty="0">
                <a:latin typeface="MS-Mincho"/>
              </a:rPr>
              <a:t>の備えを計画，実施，維持および試験しなければならない。</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ja-JP" altLang="en-US" sz="1800" b="0" i="0" u="none" strike="noStrike" baseline="0" dirty="0">
                <a:latin typeface="MS-Mincho"/>
              </a:rPr>
              <a:t>目的：事業の中断・阻害時に組織の情報およびその他の関連資産の可用性を確実にするため。</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ja-JP" altLang="en-US" sz="1800" b="0" i="0" u="none" strike="noStrike" baseline="0" dirty="0">
                <a:latin typeface="MS-Mincho"/>
              </a:rPr>
              <a:t>＜手順＞</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ja-JP" altLang="en-US" sz="1800" b="0" i="0" u="none" strike="noStrike" baseline="0" dirty="0">
                <a:latin typeface="MS-Mincho"/>
              </a:rPr>
              <a:t>事業継続に関する</a:t>
            </a:r>
            <a:r>
              <a:rPr lang="en-US" altLang="ja-JP" sz="1800" b="0" i="0" u="none" strike="noStrike" baseline="0" dirty="0">
                <a:latin typeface="Arial" panose="020B0604020202020204" pitchFamily="34" charset="0"/>
              </a:rPr>
              <a:t>ICT </a:t>
            </a:r>
            <a:r>
              <a:rPr lang="ja-JP" altLang="en-US" sz="1800" b="0" i="0" u="none" strike="noStrike" baseline="0" dirty="0">
                <a:latin typeface="MS-Mincho"/>
              </a:rPr>
              <a:t>の備えは，事業継続マネジメントおよび情報セキュリティマネジメントの重要な構成要素である。</a:t>
            </a:r>
            <a:endParaRPr lang="en-US" altLang="ja-JP" sz="1800" b="0" i="0" u="none" strike="noStrike" baseline="0" dirty="0">
              <a:latin typeface="MS-Mincho"/>
            </a:endParaRPr>
          </a:p>
          <a:p>
            <a:pPr algn="l"/>
            <a:endParaRPr lang="en-US" altLang="ja-JP" sz="18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latin typeface="MS-Mincho"/>
              </a:rPr>
              <a:t>事業継続マネジメントシステムに関する情報は</a:t>
            </a:r>
            <a:r>
              <a:rPr lang="en-US" altLang="ja-JP" sz="1800" b="0" i="0" u="none" strike="noStrike" baseline="0" dirty="0">
                <a:latin typeface="Arial" panose="020B0604020202020204" pitchFamily="34" charset="0"/>
              </a:rPr>
              <a:t>ISO 22301 </a:t>
            </a:r>
            <a:r>
              <a:rPr lang="ja-JP" altLang="en-US" sz="1800" b="0" i="0" u="none" strike="noStrike" baseline="0" dirty="0">
                <a:latin typeface="MS-Mincho"/>
              </a:rPr>
              <a:t>および</a:t>
            </a:r>
            <a:r>
              <a:rPr lang="en-US" altLang="ja-JP" sz="1800" b="0" i="0" u="none" strike="noStrike" baseline="0" dirty="0">
                <a:latin typeface="Arial" panose="020B0604020202020204" pitchFamily="34" charset="0"/>
              </a:rPr>
              <a:t>ISO 22313 </a:t>
            </a:r>
            <a:r>
              <a:rPr lang="ja-JP" altLang="en-US" sz="1800" b="0" i="0" u="none" strike="noStrike" baseline="0" dirty="0">
                <a:latin typeface="MS-Mincho"/>
              </a:rPr>
              <a:t>に示されている。事業影響度分析（</a:t>
            </a:r>
            <a:r>
              <a:rPr lang="en-US" altLang="ja-JP" sz="1800" b="0" i="0" u="none" strike="noStrike" baseline="0" dirty="0">
                <a:latin typeface="Arial" panose="020B0604020202020204" pitchFamily="34" charset="0"/>
              </a:rPr>
              <a:t>BIA</a:t>
            </a:r>
            <a:r>
              <a:rPr lang="ja-JP" altLang="en-US" sz="1800" b="0" i="0" u="none" strike="noStrike" baseline="0" dirty="0">
                <a:latin typeface="MS-Mincho"/>
              </a:rPr>
              <a:t>）に関する詳細な手引は</a:t>
            </a:r>
            <a:r>
              <a:rPr lang="en-US" altLang="ja-JP" sz="1800" b="0" i="0" u="none" strike="noStrike" baseline="0" dirty="0">
                <a:latin typeface="Arial" panose="020B0604020202020204" pitchFamily="34" charset="0"/>
              </a:rPr>
              <a:t>ISO/TS 22317 </a:t>
            </a:r>
            <a:r>
              <a:rPr lang="ja-JP" altLang="en-US" sz="1800" b="0" i="0" u="none" strike="noStrike" baseline="0" dirty="0">
                <a:latin typeface="MS-Mincho"/>
              </a:rPr>
              <a:t>に示されている。</a:t>
            </a:r>
            <a:endParaRPr kumimoji="1" lang="en-US" altLang="ja-JP" sz="1800" b="0" i="0" u="none" strike="noStrike" baseline="0" dirty="0">
              <a:latin typeface="MS-Mincho"/>
            </a:endParaRPr>
          </a:p>
          <a:p>
            <a:pPr algn="l"/>
            <a:endParaRPr lang="ja-JP" altLang="en-US" sz="1800" b="0" i="0" u="none" strike="noStrike" baseline="0" dirty="0">
              <a:latin typeface="MS-Mincho"/>
            </a:endParaRPr>
          </a:p>
        </p:txBody>
      </p:sp>
      <p:sp>
        <p:nvSpPr>
          <p:cNvPr id="4" name="スライド番号プレースホルダー 3">
            <a:extLst>
              <a:ext uri="{FF2B5EF4-FFF2-40B4-BE49-F238E27FC236}">
                <a16:creationId xmlns:a16="http://schemas.microsoft.com/office/drawing/2014/main" id="{66DE672B-D123-F1AE-4AB1-A00AE3B7B87C}"/>
              </a:ext>
            </a:extLst>
          </p:cNvPr>
          <p:cNvSpPr>
            <a:spLocks noGrp="1"/>
          </p:cNvSpPr>
          <p:nvPr>
            <p:ph type="sldNum" sz="quarter" idx="5"/>
          </p:nvPr>
        </p:nvSpPr>
        <p:spPr/>
        <p:txBody>
          <a:bodyPr/>
          <a:lstStyle/>
          <a:p>
            <a:fld id="{7D95702B-A176-47F2-94B3-59C819DD5A0E}" type="slidenum">
              <a:rPr kumimoji="1" lang="ja-JP" altLang="en-US" smtClean="0"/>
              <a:t>337</a:t>
            </a:fld>
            <a:endParaRPr kumimoji="1" lang="ja-JP" altLang="en-US"/>
          </a:p>
        </p:txBody>
      </p:sp>
    </p:spTree>
    <p:extLst>
      <p:ext uri="{BB962C8B-B14F-4D97-AF65-F5344CB8AC3E}">
        <p14:creationId xmlns:p14="http://schemas.microsoft.com/office/powerpoint/2010/main" val="2264569583"/>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61B1D-52E9-08C6-4E52-EAFA188AAD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C9AC45-FD5F-9AAE-EB96-CC8109D226C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E77D711-1F74-7015-193E-665D1EA32A23}"/>
              </a:ext>
            </a:extLst>
          </p:cNvPr>
          <p:cNvSpPr>
            <a:spLocks noGrp="1"/>
          </p:cNvSpPr>
          <p:nvPr>
            <p:ph type="body" idx="1"/>
          </p:nvPr>
        </p:nvSpPr>
        <p:spPr/>
        <p:txBody>
          <a:bodyPr/>
          <a:lstStyle/>
          <a:p>
            <a:r>
              <a:rPr kumimoji="1" lang="ja-JP" altLang="en-US" dirty="0"/>
              <a:t>目標：</a:t>
            </a:r>
            <a:r>
              <a:rPr kumimoji="1" lang="en-US" altLang="ja-JP" dirty="0"/>
              <a:t>14:27</a:t>
            </a:r>
          </a:p>
          <a:p>
            <a:r>
              <a:rPr kumimoji="1" lang="ja-JP" altLang="en-US" dirty="0"/>
              <a:t>累計：</a:t>
            </a:r>
            <a:r>
              <a:rPr kumimoji="1" lang="en-US" altLang="ja-JP" dirty="0"/>
              <a:t>1:27</a:t>
            </a:r>
          </a:p>
          <a:p>
            <a:endParaRPr kumimoji="1" lang="en-US" altLang="ja-JP" dirty="0"/>
          </a:p>
          <a:p>
            <a:r>
              <a:rPr kumimoji="1" lang="en-US" altLang="ja-JP" dirty="0"/>
              <a:t>5.31</a:t>
            </a:r>
            <a:r>
              <a:rPr kumimoji="1" lang="ja-JP" altLang="en-US" dirty="0"/>
              <a:t>の対策基準</a:t>
            </a:r>
            <a:endParaRPr kumimoji="1" lang="en-US" altLang="ja-JP" dirty="0"/>
          </a:p>
          <a:p>
            <a:pPr algn="l"/>
            <a:r>
              <a:rPr lang="ja-JP" altLang="en-US" sz="1800" b="0" i="0" u="none" strike="noStrike" baseline="0" dirty="0">
                <a:latin typeface="MS-Mincho"/>
              </a:rPr>
              <a:t>情報セキュリティに関連する法令，規制および契約上の要求事項，並びにこれらの要求事項を満たすための組織の取組を特定し，文書化し，また，最新に保たなければならない。</a:t>
            </a:r>
          </a:p>
          <a:p>
            <a:pPr algn="l"/>
            <a:endParaRPr lang="en-US" altLang="ja-JP" sz="1800" b="0" i="0" u="none" strike="noStrike" baseline="0" dirty="0">
              <a:latin typeface="MS-Mincho"/>
            </a:endParaRPr>
          </a:p>
          <a:p>
            <a:pPr algn="l"/>
            <a:r>
              <a:rPr lang="ja-JP" altLang="en-US" sz="1800" b="0" i="0" u="none" strike="noStrike" baseline="0" dirty="0">
                <a:latin typeface="MS-Mincho"/>
              </a:rPr>
              <a:t>目的　情報セキュリティに関連する法令，規制および契約上の要求事項の順守を確実にするため。</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ja-JP" altLang="en-US" sz="1800" b="0" i="0" u="none" strike="noStrike" baseline="0" dirty="0">
                <a:latin typeface="MS-Mincho"/>
              </a:rPr>
              <a:t>組織の情報セキュリティに関連するすべての法令および規制を特定する。</a:t>
            </a:r>
            <a:endParaRPr lang="en-US" altLang="ja-JP" sz="1800" b="0" i="0" u="none" strike="noStrike" baseline="0" dirty="0">
              <a:latin typeface="MS-Mincho"/>
            </a:endParaRPr>
          </a:p>
          <a:p>
            <a:pPr algn="l"/>
            <a:r>
              <a:rPr lang="ja-JP" altLang="en-US" sz="1800" b="0" i="0" u="none" strike="noStrike" baseline="0" dirty="0">
                <a:latin typeface="MS-Mincho"/>
              </a:rPr>
              <a:t>他の国で事業を行っていたり、法令および規制が組織に影響を与える可能性があるような，他の国の製品およびサービスを使用している場合は、関連するすべての国における法律を考慮する。</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29C06222-32D5-0D97-890B-D6B0855A1AD8}"/>
              </a:ext>
            </a:extLst>
          </p:cNvPr>
          <p:cNvSpPr>
            <a:spLocks noGrp="1"/>
          </p:cNvSpPr>
          <p:nvPr>
            <p:ph type="sldNum" sz="quarter" idx="5"/>
          </p:nvPr>
        </p:nvSpPr>
        <p:spPr/>
        <p:txBody>
          <a:bodyPr/>
          <a:lstStyle/>
          <a:p>
            <a:fld id="{7D95702B-A176-47F2-94B3-59C819DD5A0E}" type="slidenum">
              <a:rPr kumimoji="1" lang="ja-JP" altLang="en-US" smtClean="0"/>
              <a:t>338</a:t>
            </a:fld>
            <a:endParaRPr kumimoji="1" lang="ja-JP" altLang="en-US"/>
          </a:p>
        </p:txBody>
      </p:sp>
    </p:spTree>
    <p:extLst>
      <p:ext uri="{BB962C8B-B14F-4D97-AF65-F5344CB8AC3E}">
        <p14:creationId xmlns:p14="http://schemas.microsoft.com/office/powerpoint/2010/main" val="128299034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88788-CF59-0005-9E2E-D3D68A2A47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A7F12F-F27D-F1C7-B941-18B803620FE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445D64E-E21A-C271-E038-DCCB7F116DC9}"/>
              </a:ext>
            </a:extLst>
          </p:cNvPr>
          <p:cNvSpPr>
            <a:spLocks noGrp="1"/>
          </p:cNvSpPr>
          <p:nvPr>
            <p:ph type="body" idx="1"/>
          </p:nvPr>
        </p:nvSpPr>
        <p:spPr/>
        <p:txBody>
          <a:bodyPr/>
          <a:lstStyle/>
          <a:p>
            <a:r>
              <a:rPr kumimoji="1" lang="ja-JP" altLang="en-US" dirty="0"/>
              <a:t>目標：</a:t>
            </a:r>
            <a:r>
              <a:rPr kumimoji="1" lang="en-US" altLang="ja-JP" dirty="0"/>
              <a:t>14:29</a:t>
            </a:r>
          </a:p>
          <a:p>
            <a:r>
              <a:rPr kumimoji="1" lang="ja-JP" altLang="en-US" dirty="0"/>
              <a:t>累計：</a:t>
            </a:r>
            <a:r>
              <a:rPr kumimoji="1" lang="en-US" altLang="ja-JP" dirty="0"/>
              <a:t>1:29</a:t>
            </a:r>
          </a:p>
          <a:p>
            <a:endParaRPr kumimoji="1" lang="en-US" altLang="ja-JP" dirty="0"/>
          </a:p>
          <a:p>
            <a:r>
              <a:rPr kumimoji="1" lang="en-US" altLang="ja-JP" dirty="0"/>
              <a:t>5.32</a:t>
            </a:r>
            <a:r>
              <a:rPr kumimoji="1" lang="ja-JP" altLang="en-US" dirty="0"/>
              <a:t>の対策基準</a:t>
            </a:r>
            <a:endParaRPr kumimoji="1" lang="en-US" altLang="ja-JP" dirty="0"/>
          </a:p>
          <a:p>
            <a:endParaRPr kumimoji="1" lang="en-US" altLang="ja-JP" dirty="0"/>
          </a:p>
          <a:p>
            <a:pPr algn="l"/>
            <a:r>
              <a:rPr lang="ja-JP" altLang="en-US" sz="1800" b="0" i="0" u="none" strike="noStrike" baseline="0" dirty="0">
                <a:latin typeface="MS-Mincho"/>
              </a:rPr>
              <a:t>組織は知的財産権を保護するための適切な手順を実施しなければならない。</a:t>
            </a:r>
            <a:endParaRPr lang="en-US" altLang="ja-JP" sz="1800" b="0" i="0" u="none" strike="noStrike" baseline="0" dirty="0">
              <a:latin typeface="MS-Mincho"/>
            </a:endParaRPr>
          </a:p>
          <a:p>
            <a:pPr algn="l"/>
            <a:endParaRPr lang="ja-JP" altLang="en-US" sz="1800" b="0" i="0" u="none" strike="noStrike" baseline="0" dirty="0">
              <a:latin typeface="MS-Mincho"/>
            </a:endParaRPr>
          </a:p>
          <a:p>
            <a:pPr algn="l"/>
            <a:r>
              <a:rPr lang="ja-JP" altLang="en-US" sz="1800" b="0" i="0" u="none" strike="noStrike" baseline="0" dirty="0">
                <a:latin typeface="MS-Mincho"/>
              </a:rPr>
              <a:t>目的：知的財産権および権利関係のある製品の利用に関連する，法令，規制および契約上の要求事項の順守を確実にするため。</a:t>
            </a:r>
            <a:endParaRPr kumimoji="1" lang="en-US" altLang="ja-JP" dirty="0"/>
          </a:p>
          <a:p>
            <a:endParaRPr kumimoji="1" lang="en-US" altLang="ja-JP" dirty="0"/>
          </a:p>
          <a:p>
            <a:r>
              <a:rPr kumimoji="1" lang="ja-JP" altLang="en-US" dirty="0"/>
              <a:t>＜手順＞</a:t>
            </a:r>
            <a:endParaRPr kumimoji="1" lang="en-US" altLang="ja-JP" dirty="0"/>
          </a:p>
          <a:p>
            <a:endParaRPr kumimoji="1" lang="en-US" altLang="ja-JP" dirty="0"/>
          </a:p>
          <a:p>
            <a:pPr algn="l"/>
            <a:r>
              <a:rPr lang="ja-JP" altLang="en-US" sz="1800" b="0" i="0" u="none" strike="noStrike" baseline="0" dirty="0">
                <a:latin typeface="MS-Mincho"/>
              </a:rPr>
              <a:t>知的財産権には，ソフトウェアまたは文書の著作権，意匠権，商標権，特許権およびソースコード使用許諾権が含まれる。</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33C913E2-99C2-364E-75A9-7872DA46458F}"/>
              </a:ext>
            </a:extLst>
          </p:cNvPr>
          <p:cNvSpPr>
            <a:spLocks noGrp="1"/>
          </p:cNvSpPr>
          <p:nvPr>
            <p:ph type="sldNum" sz="quarter" idx="5"/>
          </p:nvPr>
        </p:nvSpPr>
        <p:spPr/>
        <p:txBody>
          <a:bodyPr/>
          <a:lstStyle/>
          <a:p>
            <a:fld id="{7D95702B-A176-47F2-94B3-59C819DD5A0E}" type="slidenum">
              <a:rPr kumimoji="1" lang="ja-JP" altLang="en-US" smtClean="0"/>
              <a:t>339</a:t>
            </a:fld>
            <a:endParaRPr kumimoji="1" lang="ja-JP" altLang="en-US"/>
          </a:p>
        </p:txBody>
      </p:sp>
    </p:spTree>
    <p:extLst>
      <p:ext uri="{BB962C8B-B14F-4D97-AF65-F5344CB8AC3E}">
        <p14:creationId xmlns:p14="http://schemas.microsoft.com/office/powerpoint/2010/main" val="2880866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en-US" altLang="ja-JP"/>
              <a:t>3</a:t>
            </a:r>
            <a:r>
              <a:rPr kumimoji="1" lang="ja-JP" altLang="en-US"/>
              <a:t>ページの説明</a:t>
            </a:r>
            <a:endParaRPr kumimoji="1" lang="en-US" altLang="ja-JP"/>
          </a:p>
          <a:p>
            <a:r>
              <a:rPr kumimoji="1" lang="ja-JP" altLang="en-US"/>
              <a:t>目標時刻：</a:t>
            </a:r>
            <a:r>
              <a:rPr kumimoji="1" lang="en-US" altLang="ja-JP"/>
              <a:t>14:44</a:t>
            </a:r>
          </a:p>
          <a:p>
            <a:r>
              <a:rPr kumimoji="1" lang="ja-JP" altLang="en-US"/>
              <a:t>累積時間：</a:t>
            </a:r>
            <a:r>
              <a:rPr kumimoji="1" lang="en-US" altLang="ja-JP"/>
              <a:t>01:44</a:t>
            </a:r>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34</a:t>
            </a:fld>
            <a:endParaRPr kumimoji="1" lang="ja-JP" altLang="en-US"/>
          </a:p>
        </p:txBody>
      </p:sp>
    </p:spTree>
    <p:extLst>
      <p:ext uri="{BB962C8B-B14F-4D97-AF65-F5344CB8AC3E}">
        <p14:creationId xmlns:p14="http://schemas.microsoft.com/office/powerpoint/2010/main" val="2100232140"/>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91F1C-A0C6-D534-A91F-1608708DC4F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853C83-E66E-8DAC-C154-769C9E5DCE1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BDA2872-D7C6-35BA-2051-E64E03FB33ED}"/>
              </a:ext>
            </a:extLst>
          </p:cNvPr>
          <p:cNvSpPr>
            <a:spLocks noGrp="1"/>
          </p:cNvSpPr>
          <p:nvPr>
            <p:ph type="body" idx="1"/>
          </p:nvPr>
        </p:nvSpPr>
        <p:spPr/>
        <p:txBody>
          <a:bodyPr/>
          <a:lstStyle/>
          <a:p>
            <a:r>
              <a:rPr kumimoji="1" lang="ja-JP" altLang="en-US" dirty="0"/>
              <a:t>目標：</a:t>
            </a:r>
            <a:r>
              <a:rPr kumimoji="1" lang="en-US" altLang="ja-JP" dirty="0"/>
              <a:t>14:32</a:t>
            </a:r>
          </a:p>
          <a:p>
            <a:r>
              <a:rPr kumimoji="1" lang="ja-JP" altLang="en-US" dirty="0"/>
              <a:t>累計：</a:t>
            </a:r>
            <a:r>
              <a:rPr kumimoji="1" lang="en-US" altLang="ja-JP" dirty="0"/>
              <a:t>1:32</a:t>
            </a:r>
          </a:p>
          <a:p>
            <a:endParaRPr kumimoji="1" lang="en-US" altLang="ja-JP" dirty="0"/>
          </a:p>
          <a:p>
            <a:r>
              <a:rPr kumimoji="1" lang="en-US" altLang="ja-JP" dirty="0"/>
              <a:t>5.33</a:t>
            </a:r>
            <a:r>
              <a:rPr kumimoji="1" lang="ja-JP" altLang="en-US" dirty="0"/>
              <a:t>の対策基準</a:t>
            </a:r>
            <a:endParaRPr kumimoji="1" lang="en-US" altLang="ja-JP" dirty="0"/>
          </a:p>
          <a:p>
            <a:pPr algn="l"/>
            <a:r>
              <a:rPr lang="ja-JP" altLang="en-US" sz="1800" b="0" i="0" u="none" strike="noStrike" baseline="0" dirty="0">
                <a:latin typeface="MS-Mincho"/>
              </a:rPr>
              <a:t>記録は，消失，破壊，改ざん，認可されていないアクセスおよび不正な流出から保護しなければならない。</a:t>
            </a:r>
          </a:p>
          <a:p>
            <a:pPr algn="l"/>
            <a:endParaRPr lang="en-US" altLang="ja-JP" sz="1800" b="0" i="0" u="none" strike="noStrike" baseline="0" dirty="0">
              <a:latin typeface="MS-Mincho"/>
            </a:endParaRPr>
          </a:p>
          <a:p>
            <a:pPr algn="l"/>
            <a:r>
              <a:rPr lang="ja-JP" altLang="en-US" sz="1800" b="0" i="0" u="none" strike="noStrike" baseline="0" dirty="0">
                <a:latin typeface="MS-Mincho"/>
              </a:rPr>
              <a:t>目的：法令，規制および契約上の要求事項，並びに記録の保護および可用性に関連する共同体または社会の期待の順守を確実にするため。</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＜手順＞</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dirty="0">
                <a:solidFill>
                  <a:schemeClr val="tx1"/>
                </a:solidFill>
                <a:latin typeface="+mn-ea"/>
                <a:ea typeface="+mn-ea"/>
              </a:rPr>
              <a:t>記録は、記録の種類（会計記録、商取引記録、人事記録、法的記録など）によって分類し、それぞれに保存期間の詳細と、物理的または電子的な保存が可能な保存媒体の種類を記載することが大切です。</a:t>
            </a:r>
          </a:p>
          <a:p>
            <a:pPr algn="l"/>
            <a:r>
              <a:rPr lang="ja-JP" altLang="en-US" sz="1800" b="0" i="0" u="none" strike="noStrike" baseline="0" dirty="0">
                <a:latin typeface="MS-Mincho"/>
              </a:rPr>
              <a:t>電子的記憶媒体を選択する場合は，将来の技術変化によって読出しができなくなることを防ぐために，保持期間を通じて記録にアクセスできること（記憶媒体および書式の読取り可能性）を確実にする手順を確立することが望ましい。</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en-US" altLang="ja-JP" sz="1800" b="0" i="0" u="none" strike="noStrike" baseline="0" dirty="0">
                <a:latin typeface="MS-Mincho"/>
              </a:rPr>
              <a:t>5.34</a:t>
            </a:r>
            <a:r>
              <a:rPr kumimoji="1" lang="ja-JP" altLang="en-US" sz="1800" b="0" i="0" u="none" strike="noStrike" baseline="0" dirty="0">
                <a:latin typeface="MS-Mincho"/>
              </a:rPr>
              <a:t>の対策基準</a:t>
            </a:r>
            <a:endParaRPr kumimoji="1" lang="en-US" altLang="ja-JP" sz="1800" b="0" i="0" u="none" strike="noStrike" baseline="0" dirty="0">
              <a:latin typeface="MS-Mincho"/>
            </a:endParaRPr>
          </a:p>
          <a:p>
            <a:pPr algn="l"/>
            <a:r>
              <a:rPr lang="ja-JP" altLang="en-US" sz="1800" b="0" i="0" u="none" strike="noStrike" baseline="0" dirty="0">
                <a:latin typeface="MS-Mincho"/>
              </a:rPr>
              <a:t>組織は，適用される法令，規制および契約上の要求事項に従って，プライバシーの維持および</a:t>
            </a:r>
            <a:r>
              <a:rPr lang="en-US" altLang="ja-JP" sz="1800" b="0" i="0" u="none" strike="noStrike" baseline="0" dirty="0">
                <a:latin typeface="Arial" panose="020B0604020202020204" pitchFamily="34" charset="0"/>
              </a:rPr>
              <a:t>PII </a:t>
            </a:r>
            <a:r>
              <a:rPr lang="ja-JP" altLang="en-US" sz="1800" b="0" i="0" u="none" strike="noStrike" baseline="0" dirty="0">
                <a:latin typeface="MS-Mincho"/>
              </a:rPr>
              <a:t>の保護に関する要求事項を特定し，満たさなければならない。</a:t>
            </a:r>
            <a:endParaRPr lang="en-US" altLang="ja-JP" sz="1800" b="0" i="0" u="none" strike="noStrike" baseline="0" dirty="0">
              <a:latin typeface="MS-Mincho"/>
            </a:endParaRPr>
          </a:p>
          <a:p>
            <a:pPr algn="l"/>
            <a:endParaRPr lang="ja-JP" altLang="en-US" sz="1800" b="0" i="0" u="none" strike="noStrike" baseline="0" dirty="0">
              <a:latin typeface="MS-Mincho"/>
            </a:endParaRPr>
          </a:p>
          <a:p>
            <a:pPr algn="l"/>
            <a:r>
              <a:rPr lang="ja-JP" altLang="en-US" sz="1800" b="0" i="0" u="none" strike="noStrike" baseline="0" dirty="0">
                <a:latin typeface="MS-Mincho"/>
              </a:rPr>
              <a:t>目的：</a:t>
            </a:r>
            <a:r>
              <a:rPr lang="en-US" altLang="ja-JP" sz="1800" b="0" i="0" u="none" strike="noStrike" baseline="0" dirty="0">
                <a:latin typeface="Arial" panose="020B0604020202020204" pitchFamily="34" charset="0"/>
              </a:rPr>
              <a:t>PII </a:t>
            </a:r>
            <a:r>
              <a:rPr lang="ja-JP" altLang="en-US" sz="1800" b="0" i="0" u="none" strike="noStrike" baseline="0" dirty="0">
                <a:latin typeface="MS-Mincho"/>
              </a:rPr>
              <a:t>の保護の情報セキュリティの側面に関連する法令，規制および契約上の要求事項の順守を確実にするため。</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＜手順＞</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en-US" altLang="ja-JP" sz="1800" b="0" i="0" u="none" strike="noStrike" baseline="0" dirty="0">
                <a:latin typeface="Arial" panose="020B0604020202020204" pitchFamily="34" charset="0"/>
              </a:rPr>
              <a:t>PII </a:t>
            </a:r>
            <a:r>
              <a:rPr lang="ja-JP" altLang="en-US" sz="1800" b="0" i="0" u="none" strike="noStrike" baseline="0" dirty="0">
                <a:latin typeface="MS-Mincho"/>
              </a:rPr>
              <a:t>の取扱いについての責任は，関連する法令および規制を考慮に入れて処置することが望ましい。</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B7CD5D97-F0DA-1C04-99BC-66F9F1B42B22}"/>
              </a:ext>
            </a:extLst>
          </p:cNvPr>
          <p:cNvSpPr>
            <a:spLocks noGrp="1"/>
          </p:cNvSpPr>
          <p:nvPr>
            <p:ph type="sldNum" sz="quarter" idx="5"/>
          </p:nvPr>
        </p:nvSpPr>
        <p:spPr/>
        <p:txBody>
          <a:bodyPr/>
          <a:lstStyle/>
          <a:p>
            <a:fld id="{7D95702B-A176-47F2-94B3-59C819DD5A0E}" type="slidenum">
              <a:rPr kumimoji="1" lang="ja-JP" altLang="en-US" smtClean="0"/>
              <a:t>340</a:t>
            </a:fld>
            <a:endParaRPr kumimoji="1" lang="ja-JP" altLang="en-US"/>
          </a:p>
        </p:txBody>
      </p:sp>
    </p:spTree>
    <p:extLst>
      <p:ext uri="{BB962C8B-B14F-4D97-AF65-F5344CB8AC3E}">
        <p14:creationId xmlns:p14="http://schemas.microsoft.com/office/powerpoint/2010/main" val="3734722362"/>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D35CE-E2FF-F2B4-A146-A33510B9CC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768485-337F-DC5B-E0A0-9AE7CDAA5BE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E0F44C4-713E-C683-7B3F-CF3264C6E336}"/>
              </a:ext>
            </a:extLst>
          </p:cNvPr>
          <p:cNvSpPr>
            <a:spLocks noGrp="1"/>
          </p:cNvSpPr>
          <p:nvPr>
            <p:ph type="body" idx="1"/>
          </p:nvPr>
        </p:nvSpPr>
        <p:spPr/>
        <p:txBody>
          <a:bodyPr/>
          <a:lstStyle/>
          <a:p>
            <a:r>
              <a:rPr kumimoji="1" lang="ja-JP" altLang="en-US" dirty="0"/>
              <a:t>目標：</a:t>
            </a:r>
            <a:r>
              <a:rPr kumimoji="1" lang="en-US" altLang="ja-JP" dirty="0"/>
              <a:t>14:35</a:t>
            </a:r>
          </a:p>
          <a:p>
            <a:r>
              <a:rPr kumimoji="1" lang="ja-JP" altLang="en-US" dirty="0"/>
              <a:t>累計：</a:t>
            </a:r>
            <a:r>
              <a:rPr kumimoji="1" lang="en-US" altLang="ja-JP" dirty="0"/>
              <a:t>1:35</a:t>
            </a:r>
          </a:p>
          <a:p>
            <a:endParaRPr kumimoji="1" lang="en-US" altLang="ja-JP" dirty="0"/>
          </a:p>
          <a:p>
            <a:r>
              <a:rPr kumimoji="1" lang="en-US" altLang="ja-JP" dirty="0"/>
              <a:t>5.35</a:t>
            </a:r>
            <a:r>
              <a:rPr kumimoji="1" lang="ja-JP" altLang="en-US" dirty="0"/>
              <a:t>の対策基準</a:t>
            </a:r>
            <a:endParaRPr kumimoji="1" lang="en-US" altLang="ja-JP" dirty="0"/>
          </a:p>
          <a:p>
            <a:pPr algn="l"/>
            <a:r>
              <a:rPr lang="ja-JP" altLang="en-US" sz="1800" b="0" i="0" u="none" strike="noStrike" baseline="0" dirty="0">
                <a:latin typeface="MS-Mincho"/>
              </a:rPr>
              <a:t>人，プロセスおよび技術を含む，情報セキュリティおよびその実施の管理に対する組織の取組について，あらかじめ定めた間隔で，または重大な変化が生じた場合に，独立したレビューを実施しなければならない。</a:t>
            </a:r>
          </a:p>
          <a:p>
            <a:pPr algn="l"/>
            <a:endParaRPr lang="en-US" altLang="ja-JP" sz="1800" b="0" i="0" u="none" strike="noStrike" baseline="0" dirty="0">
              <a:latin typeface="MS-Mincho"/>
            </a:endParaRPr>
          </a:p>
          <a:p>
            <a:pPr algn="l"/>
            <a:r>
              <a:rPr lang="ja-JP" altLang="en-US" sz="1800" b="0" i="0" u="none" strike="noStrike" baseline="0" dirty="0">
                <a:latin typeface="MS-Mincho"/>
              </a:rPr>
              <a:t>目的：情報セキュリティを管理するための組織の取組の継続的な適切性，十分性および有効性を確実にするため。</a:t>
            </a:r>
            <a:endParaRPr kumimoji="1" lang="en-US" altLang="ja-JP" dirty="0"/>
          </a:p>
          <a:p>
            <a:endParaRPr kumimoji="1" lang="en-US" altLang="ja-JP" dirty="0"/>
          </a:p>
          <a:p>
            <a:r>
              <a:rPr kumimoji="1" lang="ja-JP" altLang="en-US" dirty="0"/>
              <a:t>＜手順＞</a:t>
            </a:r>
            <a:endParaRPr kumimoji="1" lang="en-US" altLang="ja-JP" dirty="0"/>
          </a:p>
          <a:p>
            <a:endParaRPr kumimoji="1" lang="en-US" altLang="ja-JP" dirty="0"/>
          </a:p>
          <a:p>
            <a:r>
              <a:rPr lang="en-US" altLang="ja-JP" sz="1800" b="0" i="0" u="none" strike="noStrike" baseline="0" dirty="0">
                <a:latin typeface="Arial" panose="020B0604020202020204" pitchFamily="34" charset="0"/>
              </a:rPr>
              <a:t>ISO/IEC 27007 </a:t>
            </a:r>
            <a:r>
              <a:rPr lang="ja-JP" altLang="en-US" sz="1800" b="0" i="0" u="none" strike="noStrike" baseline="0" dirty="0">
                <a:latin typeface="MS-Mincho"/>
              </a:rPr>
              <a:t>および</a:t>
            </a:r>
            <a:r>
              <a:rPr lang="en-US" altLang="ja-JP" sz="1800" b="0" i="0" u="none" strike="noStrike" baseline="0" dirty="0">
                <a:latin typeface="Arial" panose="020B0604020202020204" pitchFamily="34" charset="0"/>
              </a:rPr>
              <a:t>ISO/IEC TS 27008 </a:t>
            </a:r>
            <a:r>
              <a:rPr lang="ja-JP" altLang="en-US" sz="1800" b="0" i="0" u="none" strike="noStrike" baseline="0" dirty="0">
                <a:latin typeface="MS-Mincho"/>
              </a:rPr>
              <a:t>が，独立したレビューを実施するための手引を示している。</a:t>
            </a:r>
            <a:endParaRPr kumimoji="1" lang="en-US" altLang="ja-JP" sz="1800" b="0" i="0" u="none" strike="noStrike" baseline="0" dirty="0">
              <a:latin typeface="MS-Mincho"/>
            </a:endParaRPr>
          </a:p>
          <a:p>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5.36</a:t>
            </a:r>
            <a:r>
              <a:rPr kumimoji="1" lang="ja-JP" altLang="en-US" sz="1800" b="0" i="0" u="none" strike="noStrike" baseline="0" dirty="0">
                <a:latin typeface="MS-Mincho"/>
              </a:rPr>
              <a:t>の対策基準</a:t>
            </a:r>
            <a:endParaRPr kumimoji="1" lang="en-US" altLang="ja-JP" sz="1800" b="0" i="0" u="none" strike="noStrike" baseline="0" dirty="0">
              <a:latin typeface="MS-Mincho"/>
            </a:endParaRPr>
          </a:p>
          <a:p>
            <a:pPr algn="l"/>
            <a:r>
              <a:rPr lang="ja-JP" altLang="en-US" sz="1800" b="0" i="0" u="none" strike="noStrike" baseline="0" dirty="0">
                <a:latin typeface="MS-Mincho"/>
              </a:rPr>
              <a:t>組織の情報セキュリティ方針，トピック固有の個別方針，規則および標準を順守していることを定期的にレビューしなければならない。</a:t>
            </a:r>
          </a:p>
          <a:p>
            <a:pPr algn="l"/>
            <a:endParaRPr lang="ja-JP" altLang="en-US" sz="1800" b="0" i="0" u="none" strike="noStrike" baseline="0" dirty="0">
              <a:latin typeface="MS-Mincho"/>
            </a:endParaRPr>
          </a:p>
          <a:p>
            <a:pPr algn="l"/>
            <a:r>
              <a:rPr lang="ja-JP" altLang="en-US" sz="1800" b="0" i="0" u="none" strike="noStrike" baseline="0" dirty="0">
                <a:latin typeface="MS-Mincho"/>
              </a:rPr>
              <a:t>目的</a:t>
            </a:r>
          </a:p>
          <a:p>
            <a:pPr algn="l"/>
            <a:r>
              <a:rPr lang="ja-JP" altLang="en-US" sz="1800" b="0" i="0" u="none" strike="noStrike" baseline="0" dirty="0">
                <a:latin typeface="MS-Mincho"/>
              </a:rPr>
              <a:t>情報セキュリティが組織の情報セキュリティ方針，トピック固有の個別方針，規則および標準に従って実施および運用されることを確実にするため。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ja-JP" altLang="en-US" sz="1800" b="0" i="0" u="none" strike="noStrike" baseline="0" dirty="0">
                <a:latin typeface="MS-Mincho"/>
              </a:rPr>
              <a:t>＜手順＞</a:t>
            </a:r>
            <a:endParaRPr kumimoji="1" lang="en-US" altLang="ja-JP" sz="1800" b="0" i="0" u="none" strike="noStrike" baseline="0" dirty="0">
              <a:latin typeface="MS-Mincho"/>
            </a:endParaRPr>
          </a:p>
          <a:p>
            <a:endParaRPr kumimoji="1" lang="en-US" altLang="ja-JP" sz="1800" b="0" i="0" u="none" strike="noStrike" baseline="0" dirty="0">
              <a:latin typeface="MS-Mincho"/>
            </a:endParaRPr>
          </a:p>
          <a:p>
            <a:pPr algn="l"/>
            <a:r>
              <a:rPr lang="ja-JP" altLang="en-US" sz="1800" b="0" i="0" u="none" strike="noStrike" baseline="0" dirty="0">
                <a:latin typeface="MS-Mincho"/>
              </a:rPr>
              <a:t>定めに従って効率的にレビューを行うため，自動的な測定ツールおよび報告ツールの使用を考慮することが望ましい。</a:t>
            </a:r>
            <a:endParaRPr kumimoji="1" lang="en-US" altLang="ja-JP" sz="1800" b="0" i="0" u="none" strike="noStrike" baseline="0" dirty="0">
              <a:latin typeface="MS-Mincho"/>
            </a:endParaRPr>
          </a:p>
          <a:p>
            <a:r>
              <a:rPr lang="ja-JP" altLang="en-US" sz="1800" b="0" i="0" u="none" strike="noStrike" baseline="0" dirty="0">
                <a:latin typeface="MS-Mincho"/>
              </a:rPr>
              <a:t>レビューの結果，何らかの不順守を検出した場合，是正処置を考える。</a:t>
            </a:r>
            <a:endParaRPr lang="en-US" altLang="ja-JP" sz="1800" b="0" i="0" u="none" strike="noStrike" baseline="0" dirty="0">
              <a:latin typeface="MS-Mincho"/>
            </a:endParaRPr>
          </a:p>
          <a:p>
            <a:endParaRPr kumimoji="1" lang="en-US" altLang="ja-JP" sz="1800" b="0" i="0" u="none" strike="noStrike" baseline="0" dirty="0">
              <a:latin typeface="MS-Mincho"/>
            </a:endParaRPr>
          </a:p>
          <a:p>
            <a:endParaRPr kumimoji="1" lang="en-US" altLang="ja-JP" sz="1800" b="0" i="0" u="none" strike="noStrike" baseline="0" dirty="0">
              <a:latin typeface="MS-Mincho"/>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CF4E50DA-29EB-F035-8824-97030A476C47}"/>
              </a:ext>
            </a:extLst>
          </p:cNvPr>
          <p:cNvSpPr>
            <a:spLocks noGrp="1"/>
          </p:cNvSpPr>
          <p:nvPr>
            <p:ph type="sldNum" sz="quarter" idx="5"/>
          </p:nvPr>
        </p:nvSpPr>
        <p:spPr/>
        <p:txBody>
          <a:bodyPr/>
          <a:lstStyle/>
          <a:p>
            <a:fld id="{7D95702B-A176-47F2-94B3-59C819DD5A0E}" type="slidenum">
              <a:rPr kumimoji="1" lang="ja-JP" altLang="en-US" smtClean="0"/>
              <a:t>341</a:t>
            </a:fld>
            <a:endParaRPr kumimoji="1" lang="ja-JP" altLang="en-US"/>
          </a:p>
        </p:txBody>
      </p:sp>
    </p:spTree>
    <p:extLst>
      <p:ext uri="{BB962C8B-B14F-4D97-AF65-F5344CB8AC3E}">
        <p14:creationId xmlns:p14="http://schemas.microsoft.com/office/powerpoint/2010/main" val="3511040413"/>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A7B79-42F6-23E2-C427-3E7BF902F0F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0A313F-ED56-9D0F-FA42-20BEAEB8E5D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4A193CC-C111-3F82-5CA4-A406C44A26F5}"/>
              </a:ext>
            </a:extLst>
          </p:cNvPr>
          <p:cNvSpPr>
            <a:spLocks noGrp="1"/>
          </p:cNvSpPr>
          <p:nvPr>
            <p:ph type="body" idx="1"/>
          </p:nvPr>
        </p:nvSpPr>
        <p:spPr/>
        <p:txBody>
          <a:bodyPr/>
          <a:lstStyle/>
          <a:p>
            <a:r>
              <a:rPr kumimoji="1" lang="ja-JP" altLang="en-US"/>
              <a:t>目標：</a:t>
            </a:r>
            <a:r>
              <a:rPr kumimoji="1" lang="en-US" altLang="ja-JP"/>
              <a:t>14:37</a:t>
            </a:r>
          </a:p>
          <a:p>
            <a:r>
              <a:rPr kumimoji="1" lang="ja-JP" altLang="en-US"/>
              <a:t>累計：</a:t>
            </a:r>
            <a:r>
              <a:rPr kumimoji="1" lang="en-US" altLang="ja-JP"/>
              <a:t>1:37</a:t>
            </a:r>
          </a:p>
          <a:p>
            <a:endParaRPr kumimoji="1" lang="en-US" altLang="ja-JP"/>
          </a:p>
          <a:p>
            <a:r>
              <a:rPr kumimoji="1" lang="en-US" altLang="ja-JP"/>
              <a:t>5.37</a:t>
            </a:r>
            <a:r>
              <a:rPr kumimoji="1" lang="ja-JP" altLang="en-US"/>
              <a:t>の対策基準</a:t>
            </a:r>
            <a:endParaRPr kumimoji="1" lang="en-US" altLang="ja-JP"/>
          </a:p>
          <a:p>
            <a:pPr algn="l"/>
            <a:r>
              <a:rPr lang="ja-JP" altLang="en-US" sz="1800" b="0" i="0" u="none" strike="noStrike" baseline="0">
                <a:latin typeface="MS-Mincho"/>
              </a:rPr>
              <a:t>情報処理設備の操作手順は，文書化し，必要とする要員に対して利用可能としなければならない。</a:t>
            </a:r>
          </a:p>
          <a:p>
            <a:pPr algn="l"/>
            <a:endParaRPr lang="en-US" altLang="ja-JP" sz="1800" b="0" i="0" u="none" strike="noStrike" baseline="0">
              <a:latin typeface="MS-Mincho"/>
            </a:endParaRPr>
          </a:p>
          <a:p>
            <a:pPr algn="l"/>
            <a:r>
              <a:rPr lang="ja-JP" altLang="en-US" sz="1800" b="0" i="0" u="none" strike="noStrike" baseline="0">
                <a:latin typeface="MS-Mincho"/>
              </a:rPr>
              <a:t>目的：情報処理設備の正確かつセキュリティに配慮した操作を確実にするため。</a:t>
            </a:r>
            <a:endParaRPr kumimoji="1" lang="en-US" altLang="ja-JP"/>
          </a:p>
          <a:p>
            <a:endParaRPr kumimoji="1" lang="en-US" altLang="ja-JP"/>
          </a:p>
          <a:p>
            <a:r>
              <a:rPr kumimoji="1" lang="ja-JP" altLang="en-US"/>
              <a:t>＜手順＞</a:t>
            </a:r>
            <a:endParaRPr kumimoji="1" lang="en-US" altLang="ja-JP"/>
          </a:p>
          <a:p>
            <a:endParaRPr kumimoji="1" lang="en-US" altLang="ja-JP"/>
          </a:p>
          <a:p>
            <a:r>
              <a:rPr kumimoji="1" lang="ja-JP" altLang="en-US"/>
              <a:t>定常業務、非定常業務</a:t>
            </a:r>
            <a:endParaRPr kumimoji="1" lang="en-US" altLang="ja-JP"/>
          </a:p>
          <a:p>
            <a:r>
              <a:rPr kumimoji="1" lang="ja-JP" altLang="en-US"/>
              <a:t>定期的にレビューを実施することも忘れない。</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4747C384-9D83-0354-B95B-0CC613209074}"/>
              </a:ext>
            </a:extLst>
          </p:cNvPr>
          <p:cNvSpPr>
            <a:spLocks noGrp="1"/>
          </p:cNvSpPr>
          <p:nvPr>
            <p:ph type="sldNum" sz="quarter" idx="5"/>
          </p:nvPr>
        </p:nvSpPr>
        <p:spPr/>
        <p:txBody>
          <a:bodyPr/>
          <a:lstStyle/>
          <a:p>
            <a:fld id="{7D95702B-A176-47F2-94B3-59C819DD5A0E}" type="slidenum">
              <a:rPr kumimoji="1" lang="ja-JP" altLang="en-US" smtClean="0"/>
              <a:t>342</a:t>
            </a:fld>
            <a:endParaRPr kumimoji="1" lang="ja-JP" altLang="en-US"/>
          </a:p>
        </p:txBody>
      </p:sp>
    </p:spTree>
    <p:extLst>
      <p:ext uri="{BB962C8B-B14F-4D97-AF65-F5344CB8AC3E}">
        <p14:creationId xmlns:p14="http://schemas.microsoft.com/office/powerpoint/2010/main" val="3900236960"/>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AE50C-523D-D004-06A3-45AFDB7929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46E023-ABF2-08A9-D453-BC5DA27D4D3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7921677-3FF1-0F55-6A0A-CC15FD84F114}"/>
              </a:ext>
            </a:extLst>
          </p:cNvPr>
          <p:cNvSpPr>
            <a:spLocks noGrp="1"/>
          </p:cNvSpPr>
          <p:nvPr>
            <p:ph type="body" idx="1"/>
          </p:nvPr>
        </p:nvSpPr>
        <p:spPr/>
        <p:txBody>
          <a:bodyPr/>
          <a:lstStyle/>
          <a:p>
            <a:r>
              <a:rPr kumimoji="1" lang="ja-JP" altLang="en-US"/>
              <a:t>目標：</a:t>
            </a:r>
            <a:r>
              <a:rPr kumimoji="1" lang="en-US" altLang="ja-JP"/>
              <a:t>14:39</a:t>
            </a:r>
          </a:p>
          <a:p>
            <a:r>
              <a:rPr kumimoji="1" lang="ja-JP" altLang="en-US"/>
              <a:t>累計：</a:t>
            </a:r>
            <a:r>
              <a:rPr kumimoji="1" lang="en-US" altLang="ja-JP"/>
              <a:t>1:39</a:t>
            </a:r>
          </a:p>
          <a:p>
            <a:endParaRPr kumimoji="1" lang="en-US" altLang="ja-JP" b="0"/>
          </a:p>
          <a:p>
            <a:r>
              <a:rPr kumimoji="1" lang="ja-JP" altLang="en-US" sz="1200" b="0" i="0" kern="1200">
                <a:solidFill>
                  <a:schemeClr val="dk1"/>
                </a:solidFill>
                <a:effectLst/>
                <a:latin typeface="+mn-lt"/>
                <a:ea typeface="+mn-ea"/>
                <a:cs typeface="+mn-cs"/>
              </a:rPr>
              <a:t>情報セキュリティ方針に従ってセキュリティ対策を実施するための具体的な規則としての「対策基準」と、セキュリティ対策の実施手順や方法である「実施手順」について学ぶこと</a:t>
            </a:r>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人的管理策をもとに、対策基準を策定する手順を理解すること。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策定した対策基準をもとに、具体的な実施手順を策定する方法を理解すること。</a:t>
            </a:r>
            <a:endParaRPr kumimoji="1" lang="en-US" altLang="ja-JP" sz="1200">
              <a:solidFill>
                <a:schemeClr val="tx1"/>
              </a:solidFill>
              <a:latin typeface="+mn-ea"/>
              <a:ea typeface="+mn-ea"/>
            </a:endParaRPr>
          </a:p>
          <a:p>
            <a:endParaRPr kumimoji="1" lang="ja-JP" altLang="en-US" b="0"/>
          </a:p>
        </p:txBody>
      </p:sp>
      <p:sp>
        <p:nvSpPr>
          <p:cNvPr id="4" name="スライド番号プレースホルダー 3">
            <a:extLst>
              <a:ext uri="{FF2B5EF4-FFF2-40B4-BE49-F238E27FC236}">
                <a16:creationId xmlns:a16="http://schemas.microsoft.com/office/drawing/2014/main" id="{6DE8F632-C575-962E-CD3A-294F9A12A8B3}"/>
              </a:ext>
            </a:extLst>
          </p:cNvPr>
          <p:cNvSpPr>
            <a:spLocks noGrp="1"/>
          </p:cNvSpPr>
          <p:nvPr>
            <p:ph type="sldNum" sz="quarter" idx="5"/>
          </p:nvPr>
        </p:nvSpPr>
        <p:spPr/>
        <p:txBody>
          <a:bodyPr/>
          <a:lstStyle/>
          <a:p>
            <a:fld id="{7D95702B-A176-47F2-94B3-59C819DD5A0E}" type="slidenum">
              <a:rPr kumimoji="1" lang="ja-JP" altLang="en-US" smtClean="0"/>
              <a:t>343</a:t>
            </a:fld>
            <a:endParaRPr kumimoji="1" lang="ja-JP" altLang="en-US"/>
          </a:p>
        </p:txBody>
      </p:sp>
    </p:spTree>
    <p:extLst>
      <p:ext uri="{BB962C8B-B14F-4D97-AF65-F5344CB8AC3E}">
        <p14:creationId xmlns:p14="http://schemas.microsoft.com/office/powerpoint/2010/main" val="4273461625"/>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F0132-D09D-1417-57C9-5BA30F59F2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ED5F76-C665-73E5-EE8A-9359ABF497C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02452E2-FF79-2564-6E06-EB3AD92923C3}"/>
              </a:ext>
            </a:extLst>
          </p:cNvPr>
          <p:cNvSpPr>
            <a:spLocks noGrp="1"/>
          </p:cNvSpPr>
          <p:nvPr>
            <p:ph type="body" idx="1"/>
          </p:nvPr>
        </p:nvSpPr>
        <p:spPr/>
        <p:txBody>
          <a:bodyPr/>
          <a:lstStyle/>
          <a:p>
            <a:r>
              <a:rPr kumimoji="1" lang="ja-JP" altLang="en-US"/>
              <a:t>目標：</a:t>
            </a:r>
            <a:r>
              <a:rPr kumimoji="1" lang="en-US" altLang="ja-JP"/>
              <a:t>14:39</a:t>
            </a:r>
          </a:p>
          <a:p>
            <a:r>
              <a:rPr kumimoji="1" lang="ja-JP" altLang="en-US"/>
              <a:t>累計：</a:t>
            </a:r>
            <a:r>
              <a:rPr kumimoji="1" lang="en-US" altLang="ja-JP"/>
              <a:t>1:39</a:t>
            </a:r>
          </a:p>
          <a:p>
            <a:endParaRPr kumimoji="1" lang="en-US" altLang="ja-JP"/>
          </a:p>
        </p:txBody>
      </p:sp>
      <p:sp>
        <p:nvSpPr>
          <p:cNvPr id="4" name="スライド番号プレースホルダー 3">
            <a:extLst>
              <a:ext uri="{FF2B5EF4-FFF2-40B4-BE49-F238E27FC236}">
                <a16:creationId xmlns:a16="http://schemas.microsoft.com/office/drawing/2014/main" id="{6B2D9999-FC00-B405-B726-C8BC4D17A952}"/>
              </a:ext>
            </a:extLst>
          </p:cNvPr>
          <p:cNvSpPr>
            <a:spLocks noGrp="1"/>
          </p:cNvSpPr>
          <p:nvPr>
            <p:ph type="sldNum" sz="quarter" idx="5"/>
          </p:nvPr>
        </p:nvSpPr>
        <p:spPr/>
        <p:txBody>
          <a:bodyPr/>
          <a:lstStyle/>
          <a:p>
            <a:fld id="{7D95702B-A176-47F2-94B3-59C819DD5A0E}" type="slidenum">
              <a:rPr kumimoji="1" lang="ja-JP" altLang="en-US" smtClean="0"/>
              <a:t>344</a:t>
            </a:fld>
            <a:endParaRPr kumimoji="1" lang="ja-JP" altLang="en-US"/>
          </a:p>
        </p:txBody>
      </p:sp>
    </p:spTree>
    <p:extLst>
      <p:ext uri="{BB962C8B-B14F-4D97-AF65-F5344CB8AC3E}">
        <p14:creationId xmlns:p14="http://schemas.microsoft.com/office/powerpoint/2010/main" val="2805299405"/>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B457-D4EE-4A72-B0CE-B0CC2ADE29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7D0B63-33CE-26AB-F0BC-AA325EF5646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2211464-3BD7-A840-A887-6EEDB82F3E21}"/>
              </a:ext>
            </a:extLst>
          </p:cNvPr>
          <p:cNvSpPr>
            <a:spLocks noGrp="1"/>
          </p:cNvSpPr>
          <p:nvPr>
            <p:ph type="body" idx="1"/>
          </p:nvPr>
        </p:nvSpPr>
        <p:spPr/>
        <p:txBody>
          <a:bodyPr/>
          <a:lstStyle/>
          <a:p>
            <a:r>
              <a:rPr kumimoji="1" lang="ja-JP" altLang="en-US"/>
              <a:t>目標：</a:t>
            </a:r>
            <a:r>
              <a:rPr kumimoji="1" lang="en-US" altLang="ja-JP"/>
              <a:t>14:40</a:t>
            </a:r>
          </a:p>
          <a:p>
            <a:r>
              <a:rPr kumimoji="1" lang="ja-JP" altLang="en-US"/>
              <a:t>累計：</a:t>
            </a:r>
            <a:r>
              <a:rPr kumimoji="1" lang="en-US" altLang="ja-JP"/>
              <a:t>1:40</a:t>
            </a:r>
          </a:p>
          <a:p>
            <a:endParaRPr kumimoji="1" lang="en-US" altLang="ja-JP"/>
          </a:p>
          <a:p>
            <a:endParaRPr kumimoji="1" lang="en-US" altLang="ja-JP" sz="1200"/>
          </a:p>
          <a:p>
            <a:r>
              <a:rPr kumimoji="1" lang="ja-JP" altLang="en-US" sz="1200"/>
              <a:t>ここでは、「対策基準」策定方法の考え方について、説明します。</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241A3471-EB2B-2E6E-F8A0-D2C2AE875FAF}"/>
              </a:ext>
            </a:extLst>
          </p:cNvPr>
          <p:cNvSpPr>
            <a:spLocks noGrp="1"/>
          </p:cNvSpPr>
          <p:nvPr>
            <p:ph type="sldNum" sz="quarter" idx="5"/>
          </p:nvPr>
        </p:nvSpPr>
        <p:spPr/>
        <p:txBody>
          <a:bodyPr/>
          <a:lstStyle/>
          <a:p>
            <a:fld id="{7D95702B-A176-47F2-94B3-59C819DD5A0E}" type="slidenum">
              <a:rPr kumimoji="1" lang="ja-JP" altLang="en-US" smtClean="0"/>
              <a:t>345</a:t>
            </a:fld>
            <a:endParaRPr kumimoji="1" lang="ja-JP" altLang="en-US"/>
          </a:p>
        </p:txBody>
      </p:sp>
    </p:spTree>
    <p:extLst>
      <p:ext uri="{BB962C8B-B14F-4D97-AF65-F5344CB8AC3E}">
        <p14:creationId xmlns:p14="http://schemas.microsoft.com/office/powerpoint/2010/main" val="2375437132"/>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AEB53-6841-6C88-3A83-9CBB193FA8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B49DC1-8856-AB65-EF4D-FF277D9DBE7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80A3DE4-1761-7DC5-225B-55B91269AC3C}"/>
              </a:ext>
            </a:extLst>
          </p:cNvPr>
          <p:cNvSpPr>
            <a:spLocks noGrp="1"/>
          </p:cNvSpPr>
          <p:nvPr>
            <p:ph type="body" idx="1"/>
          </p:nvPr>
        </p:nvSpPr>
        <p:spPr/>
        <p:txBody>
          <a:bodyPr/>
          <a:lstStyle/>
          <a:p>
            <a:r>
              <a:rPr kumimoji="1" lang="ja-JP" altLang="en-US" dirty="0"/>
              <a:t>目標：</a:t>
            </a:r>
            <a:r>
              <a:rPr kumimoji="1" lang="en-US" altLang="ja-JP" dirty="0"/>
              <a:t>14:45</a:t>
            </a:r>
          </a:p>
          <a:p>
            <a:r>
              <a:rPr kumimoji="1" lang="ja-JP" altLang="en-US" dirty="0"/>
              <a:t>累計：</a:t>
            </a:r>
            <a:r>
              <a:rPr kumimoji="1" lang="en-US" altLang="ja-JP" dirty="0"/>
              <a:t>1:45</a:t>
            </a:r>
          </a:p>
          <a:p>
            <a:endParaRPr kumimoji="1" lang="en-US" altLang="ja-JP" dirty="0"/>
          </a:p>
          <a:p>
            <a:endParaRPr kumimoji="1" lang="en-US" altLang="ja-JP" dirty="0"/>
          </a:p>
          <a:p>
            <a:r>
              <a:rPr kumimoji="1" lang="ja-JP" altLang="en-US" dirty="0"/>
              <a:t>目的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6.1</a:t>
            </a:r>
            <a:r>
              <a:rPr kumimoji="1" lang="ja-JP" altLang="en-US" dirty="0"/>
              <a:t>選考</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すべての要員が、予定する役割に対して適格かつ適切であり、雇用中に適格かつ適切であり続けることを確実にするため。	</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6.2</a:t>
            </a:r>
            <a:r>
              <a:rPr kumimoji="1" lang="ja-JP" altLang="en-US" dirty="0"/>
              <a:t>雇用条件</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要員が、予定する役割における自らの情報セキュリティの責任を理解することを確実にするため。	</a:t>
            </a:r>
          </a:p>
          <a:p>
            <a:endParaRPr kumimoji="1" lang="en-US" altLang="ja-JP" dirty="0"/>
          </a:p>
          <a:p>
            <a:r>
              <a:rPr kumimoji="1" lang="en-US" altLang="ja-JP" dirty="0"/>
              <a:t>6.3</a:t>
            </a:r>
            <a:r>
              <a:rPr kumimoji="1" lang="ja-JP" altLang="en-US" dirty="0"/>
              <a:t>情報セキュリティの意識向上、教育および訓練</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要員および関連する利害関係者が自らの情報セキュリティの責任を意識し、それを果たすことを確実にするため。	</a:t>
            </a:r>
          </a:p>
          <a:p>
            <a:endParaRPr kumimoji="1" lang="en-US" altLang="ja-JP" dirty="0"/>
          </a:p>
          <a:p>
            <a:r>
              <a:rPr kumimoji="1" lang="en-US" altLang="ja-JP" dirty="0"/>
              <a:t>6.4</a:t>
            </a:r>
            <a:r>
              <a:rPr kumimoji="1" lang="ja-JP" altLang="en-US" dirty="0"/>
              <a:t>懲戒手続き</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要員およびその他の関連する利害関係者が情報セキュリティ方針違反の結果を理解すること、違反を阻止すること、およびそれを犯した要員およびその他の関連する利害関係者を適切に扱うことを確実にするため。	</a:t>
            </a:r>
          </a:p>
          <a:p>
            <a:endParaRPr kumimoji="1" lang="en-US" altLang="ja-JP" dirty="0"/>
          </a:p>
          <a:p>
            <a:r>
              <a:rPr kumimoji="1" lang="en-US" altLang="ja-JP" dirty="0"/>
              <a:t>6.5</a:t>
            </a:r>
            <a:r>
              <a:rPr kumimoji="1" lang="ja-JP" altLang="en-US" dirty="0"/>
              <a:t>雇用の終了または変更後の責任</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雇用または契約を変更または終了する手続の一部として、組織の利益を保護するため。	</a:t>
            </a:r>
          </a:p>
          <a:p>
            <a:endParaRPr kumimoji="1" lang="en-US" altLang="ja-JP" dirty="0"/>
          </a:p>
          <a:p>
            <a:r>
              <a:rPr kumimoji="1" lang="en-US" altLang="ja-JP" dirty="0"/>
              <a:t>6.6</a:t>
            </a:r>
            <a:r>
              <a:rPr kumimoji="1" lang="ja-JP" altLang="en-US" dirty="0"/>
              <a:t>秘密保持契約または秘密義務契約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要員または外部の関係者がアクセスできる情報の秘密保持を維持するため。	</a:t>
            </a:r>
          </a:p>
          <a:p>
            <a:endParaRPr kumimoji="1" lang="en-US" altLang="ja-JP" dirty="0"/>
          </a:p>
          <a:p>
            <a:r>
              <a:rPr kumimoji="1" lang="en-US" altLang="ja-JP" dirty="0"/>
              <a:t>6.7</a:t>
            </a:r>
            <a:r>
              <a:rPr kumimoji="1" lang="ja-JP" altLang="en-US" dirty="0"/>
              <a:t>リモートワーク</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要員が遠隔で作業している場合に情報のセキュリティを確実にするため。	</a:t>
            </a:r>
          </a:p>
          <a:p>
            <a:endParaRPr kumimoji="1" lang="en-US" altLang="ja-JP" dirty="0"/>
          </a:p>
          <a:p>
            <a:r>
              <a:rPr kumimoji="1" lang="en-US" altLang="ja-JP" dirty="0"/>
              <a:t>6.8</a:t>
            </a:r>
            <a:r>
              <a:rPr kumimoji="1" lang="ja-JP" altLang="en-US" dirty="0"/>
              <a:t>情報セキュリティ事象の報告</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要員が、特定可能な情報セキュリティ事象を時機を失せず、一貫性をもって効果的に報告することを支援するため。	</a:t>
            </a:r>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869C48E1-5E5F-FF66-12A4-728328D5CA69}"/>
              </a:ext>
            </a:extLst>
          </p:cNvPr>
          <p:cNvSpPr>
            <a:spLocks noGrp="1"/>
          </p:cNvSpPr>
          <p:nvPr>
            <p:ph type="sldNum" sz="quarter" idx="5"/>
          </p:nvPr>
        </p:nvSpPr>
        <p:spPr/>
        <p:txBody>
          <a:bodyPr/>
          <a:lstStyle/>
          <a:p>
            <a:fld id="{7D95702B-A176-47F2-94B3-59C819DD5A0E}" type="slidenum">
              <a:rPr kumimoji="1" lang="ja-JP" altLang="en-US" smtClean="0"/>
              <a:t>346</a:t>
            </a:fld>
            <a:endParaRPr kumimoji="1" lang="ja-JP" altLang="en-US"/>
          </a:p>
        </p:txBody>
      </p:sp>
    </p:spTree>
    <p:extLst>
      <p:ext uri="{BB962C8B-B14F-4D97-AF65-F5344CB8AC3E}">
        <p14:creationId xmlns:p14="http://schemas.microsoft.com/office/powerpoint/2010/main" val="1135077370"/>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C2806-1AE5-F71C-9F79-875A4F78C03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1F4747-9756-1A49-3772-22985FD038A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D6ADDFD-4148-0C24-3971-6EB56766EFA2}"/>
              </a:ext>
            </a:extLst>
          </p:cNvPr>
          <p:cNvSpPr>
            <a:spLocks noGrp="1"/>
          </p:cNvSpPr>
          <p:nvPr>
            <p:ph type="body" idx="1"/>
          </p:nvPr>
        </p:nvSpPr>
        <p:spPr/>
        <p:txBody>
          <a:bodyPr/>
          <a:lstStyle/>
          <a:p>
            <a:r>
              <a:rPr kumimoji="1" lang="ja-JP" altLang="en-US"/>
              <a:t>目標：</a:t>
            </a:r>
            <a:r>
              <a:rPr kumimoji="1" lang="en-US" altLang="ja-JP"/>
              <a:t>14:47</a:t>
            </a:r>
          </a:p>
          <a:p>
            <a:r>
              <a:rPr kumimoji="1" lang="ja-JP" altLang="en-US"/>
              <a:t>累計：</a:t>
            </a:r>
            <a:r>
              <a:rPr kumimoji="1" lang="en-US" altLang="ja-JP"/>
              <a:t>1:47</a:t>
            </a:r>
          </a:p>
          <a:p>
            <a:endParaRPr kumimoji="1" lang="en-US" altLang="ja-JP"/>
          </a:p>
          <a:p>
            <a:r>
              <a:rPr kumimoji="1" lang="ja-JP" altLang="en-US" sz="1200"/>
              <a:t>ここでは、「実施手順」策定方法の考え方について、説明します。</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B6D351A7-58D0-5C72-BF74-70D9E36F16F6}"/>
              </a:ext>
            </a:extLst>
          </p:cNvPr>
          <p:cNvSpPr>
            <a:spLocks noGrp="1"/>
          </p:cNvSpPr>
          <p:nvPr>
            <p:ph type="sldNum" sz="quarter" idx="5"/>
          </p:nvPr>
        </p:nvSpPr>
        <p:spPr/>
        <p:txBody>
          <a:bodyPr/>
          <a:lstStyle/>
          <a:p>
            <a:fld id="{7D95702B-A176-47F2-94B3-59C819DD5A0E}" type="slidenum">
              <a:rPr kumimoji="1" lang="ja-JP" altLang="en-US" smtClean="0"/>
              <a:t>347</a:t>
            </a:fld>
            <a:endParaRPr kumimoji="1" lang="ja-JP" altLang="en-US"/>
          </a:p>
        </p:txBody>
      </p:sp>
    </p:spTree>
    <p:extLst>
      <p:ext uri="{BB962C8B-B14F-4D97-AF65-F5344CB8AC3E}">
        <p14:creationId xmlns:p14="http://schemas.microsoft.com/office/powerpoint/2010/main" val="720466583"/>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AA459-7489-B297-8014-D1BA5B1F84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102DE0-0219-22CB-0B02-77F4AC5939C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BBBC6C5-C448-CA64-387C-E2F463E51BEA}"/>
              </a:ext>
            </a:extLst>
          </p:cNvPr>
          <p:cNvSpPr>
            <a:spLocks noGrp="1"/>
          </p:cNvSpPr>
          <p:nvPr>
            <p:ph type="body" idx="1"/>
          </p:nvPr>
        </p:nvSpPr>
        <p:spPr/>
        <p:txBody>
          <a:bodyPr/>
          <a:lstStyle/>
          <a:p>
            <a:r>
              <a:rPr kumimoji="1" lang="ja-JP" altLang="en-US" dirty="0"/>
              <a:t>目標：</a:t>
            </a:r>
            <a:r>
              <a:rPr kumimoji="1" lang="en-US" altLang="ja-JP" dirty="0"/>
              <a:t>14:50</a:t>
            </a:r>
          </a:p>
          <a:p>
            <a:r>
              <a:rPr kumimoji="1" lang="ja-JP" altLang="en-US" dirty="0"/>
              <a:t>累計：</a:t>
            </a:r>
            <a:r>
              <a:rPr kumimoji="1" lang="en-US" altLang="ja-JP" dirty="0"/>
              <a:t>1:50</a:t>
            </a:r>
          </a:p>
          <a:p>
            <a:endParaRPr kumimoji="1" lang="en-US" altLang="ja-JP" dirty="0"/>
          </a:p>
          <a:p>
            <a:r>
              <a:rPr kumimoji="1" lang="en-US" altLang="ja-JP" dirty="0"/>
              <a:t>6.1</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800" b="0" kern="1200" dirty="0">
                <a:solidFill>
                  <a:schemeClr val="dk1"/>
                </a:solidFill>
                <a:effectLst/>
                <a:latin typeface="+mn-lt"/>
                <a:ea typeface="+mn-ea"/>
                <a:cs typeface="+mn-cs"/>
              </a:rPr>
              <a:t>従業員や契約相手を選定する際、個人情報の保護や雇用に関する法令を考慮して経歴などを確認しなければならない。</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目的：すべての要員が、予定する役割に対して適格かつ適切であり、雇用中に適格かつ適切であり続けることを確実にするため。	</a:t>
            </a:r>
          </a:p>
          <a:p>
            <a:endParaRPr kumimoji="1" lang="en-US" altLang="ja-JP" dirty="0"/>
          </a:p>
          <a:p>
            <a:r>
              <a:rPr kumimoji="1" lang="ja-JP" altLang="en-US" dirty="0"/>
              <a:t>＜手順＞</a:t>
            </a:r>
            <a:endParaRPr kumimoji="1" lang="en-US" altLang="ja-JP" dirty="0"/>
          </a:p>
          <a:p>
            <a:endParaRPr kumimoji="1" lang="en-US" altLang="ja-JP" dirty="0"/>
          </a:p>
          <a:p>
            <a:pPr algn="l"/>
            <a:r>
              <a:rPr lang="ja-JP" altLang="en-US" sz="1800" b="0" i="0" u="none" strike="noStrike" baseline="0" dirty="0">
                <a:latin typeface="MS-Mincho"/>
              </a:rPr>
              <a:t>選考プロセスは，フルタイム，パートタイムおよび臨時スタッフを含むすべての要員に対して実行して下さい。</a:t>
            </a:r>
            <a:endParaRPr lang="en-US" altLang="ja-JP" sz="1800" b="0" i="0" u="none" strike="noStrike" baseline="0" dirty="0">
              <a:latin typeface="MS-Mincho"/>
            </a:endParaRPr>
          </a:p>
          <a:p>
            <a:pPr algn="l"/>
            <a:r>
              <a:rPr lang="ja-JP" altLang="en-US" sz="1800" b="0" i="0" u="none" strike="noStrike" baseline="0" dirty="0">
                <a:latin typeface="MS-Mincho"/>
              </a:rPr>
              <a:t>これらの個人を派遣会社等を通じて契約する場合には，選考の要求事項を組織と派遣会社等の間の契約合意に含めるようにすると良いです。</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ja-JP" altLang="en-US" sz="1800" b="0" i="0" u="none" strike="noStrike" baseline="0" dirty="0">
                <a:latin typeface="MS-Mincho"/>
              </a:rPr>
              <a:t>最初の発令で就く業務であるか，昇進して就く業務であるかにかかわらず，情報処理施設にアクセスすることがその担当者にとって必要になる場合，特にそれらの設備が秘密情報（たとえば，財務情報，個人情報またはヘルスケア情報）を扱っているときには，組織は，より詳細な確認も検討することが望ましい。</a:t>
            </a:r>
          </a:p>
          <a:p>
            <a:pPr algn="l"/>
            <a:r>
              <a:rPr lang="ja-JP" altLang="en-US" sz="1800" b="0" i="0" u="none" strike="noStrike" baseline="0" dirty="0">
                <a:latin typeface="MS-Mincho"/>
              </a:rPr>
              <a:t>手順には，確認のためのレビューの基準および制約を定めることが望ましい（たとえば，誰が選考するのか。また，この確認のためのレビューは，いつ，どのように，なぜ行うのか。）。</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en-US" altLang="ja-JP" sz="1800" b="0" i="0" u="none" strike="noStrike" baseline="0" dirty="0">
                <a:latin typeface="MS-Mincho"/>
              </a:rPr>
              <a:t>6.2</a:t>
            </a:r>
            <a:r>
              <a:rPr kumimoji="1" lang="ja-JP" altLang="en-US" sz="1800" b="0" i="0" u="none" strike="noStrike" baseline="0" dirty="0">
                <a:latin typeface="MS-Mincho"/>
              </a:rPr>
              <a:t>雇用条件</a:t>
            </a:r>
            <a:endParaRPr kumimoji="1" lang="en-US" altLang="ja-JP" sz="1800" b="0" i="0" u="none" strike="noStrike" baseline="0" dirty="0">
              <a:latin typeface="MS-Mincho"/>
            </a:endParaRPr>
          </a:p>
          <a:p>
            <a:pPr algn="l"/>
            <a:r>
              <a:rPr lang="ja-JP" altLang="en-US" sz="1800" b="0" i="0" u="none" strike="noStrike" baseline="0" dirty="0">
                <a:latin typeface="MS-Mincho"/>
              </a:rPr>
              <a:t>雇用契約書には，情報セキュリティに関する要員および組織の責任を記載しなければならない。</a:t>
            </a:r>
            <a:endParaRPr lang="en-US" altLang="ja-JP" sz="1800" b="0" i="0" u="none" strike="noStrike" baseline="0" dirty="0">
              <a:latin typeface="MS-Mincho"/>
            </a:endParaRPr>
          </a:p>
          <a:p>
            <a:pPr algn="l"/>
            <a:endParaRPr lang="ja-JP" altLang="en-US" sz="1800" b="0" i="0" u="none" strike="noStrike" baseline="0" dirty="0">
              <a:latin typeface="MS-Mincho"/>
            </a:endParaRPr>
          </a:p>
          <a:p>
            <a:pPr algn="l"/>
            <a:r>
              <a:rPr lang="ja-JP" altLang="en-US" sz="1800" b="0" i="0" u="none" strike="noStrike" baseline="0" dirty="0">
                <a:latin typeface="MS-Mincho"/>
              </a:rPr>
              <a:t>目的：要員が，予定する役割における自らの情報セキュリティの責任を理解することを確実にするため。</a:t>
            </a:r>
            <a:endParaRPr kumimoji="1" lang="en-US" altLang="ja-JP" dirty="0"/>
          </a:p>
          <a:p>
            <a:endParaRPr kumimoji="1" lang="en-US" altLang="ja-JP" dirty="0"/>
          </a:p>
          <a:p>
            <a:r>
              <a:rPr kumimoji="1" lang="ja-JP" altLang="en-US" dirty="0"/>
              <a:t>＜手順＞</a:t>
            </a:r>
            <a:endParaRPr kumimoji="1" lang="en-US" altLang="ja-JP" dirty="0"/>
          </a:p>
          <a:p>
            <a:endParaRPr kumimoji="1" lang="en-US" altLang="ja-JP" dirty="0"/>
          </a:p>
          <a:p>
            <a:pPr algn="l"/>
            <a:r>
              <a:rPr lang="ja-JP" altLang="en-US" sz="1800" b="0" i="0" u="none" strike="noStrike" baseline="0" dirty="0">
                <a:latin typeface="MS-Mincho"/>
              </a:rPr>
              <a:t>・秘密情報へのアクセスが与えられるすべての要員が、情報および関連資産へのアクセスが与えられる前に、秘密保持契約書や守秘義務契約書に署名する。</a:t>
            </a:r>
            <a:endParaRPr lang="en-US" altLang="ja-JP" sz="1800" b="0" i="0" u="none" strike="noStrike" baseline="0" dirty="0">
              <a:latin typeface="MS-Mincho"/>
            </a:endParaRPr>
          </a:p>
          <a:p>
            <a:pPr algn="l"/>
            <a:r>
              <a:rPr lang="ja-JP" altLang="en-US" sz="1800" b="0" i="0" u="none" strike="noStrike" baseline="0" dirty="0">
                <a:latin typeface="MS-Mincho"/>
              </a:rPr>
              <a:t>・要員が組織のセキュリティ要求事項に従わない場合にとる処置を明確にする。</a:t>
            </a:r>
            <a:endParaRPr lang="en-US" altLang="ja-JP" sz="1800" b="0" i="0" u="none" strike="noStrike" baseline="0" dirty="0">
              <a:latin typeface="MS-Mincho"/>
            </a:endParaRPr>
          </a:p>
          <a:p>
            <a:pPr algn="l"/>
            <a:r>
              <a:rPr kumimoji="1" lang="ja-JP" altLang="en-US" sz="1800" b="0" i="0" u="none" strike="noStrike" baseline="0" dirty="0">
                <a:latin typeface="MS-Mincho"/>
              </a:rPr>
              <a:t>　</a:t>
            </a:r>
            <a:r>
              <a:rPr kumimoji="1" lang="en-US" altLang="ja-JP" sz="1800" b="0" i="0" u="none" strike="noStrike" baseline="0" dirty="0">
                <a:latin typeface="MS-Mincho"/>
              </a:rPr>
              <a:t>※6.4</a:t>
            </a:r>
            <a:r>
              <a:rPr kumimoji="1" lang="ja-JP" altLang="en-US" sz="1800" b="0" i="0" u="none" strike="noStrike" baseline="0" dirty="0">
                <a:latin typeface="MS-Mincho"/>
              </a:rPr>
              <a:t>懲戒手続き</a:t>
            </a:r>
            <a:endParaRPr kumimoji="1" lang="en-US" altLang="ja-JP" sz="1800" b="0" i="0" u="none" strike="noStrike" baseline="0" dirty="0">
              <a:latin typeface="MS-Mincho"/>
            </a:endParaRPr>
          </a:p>
          <a:p>
            <a:pPr algn="l"/>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000ADDCC-D62A-09D1-5331-C16FB01EA763}"/>
              </a:ext>
            </a:extLst>
          </p:cNvPr>
          <p:cNvSpPr>
            <a:spLocks noGrp="1"/>
          </p:cNvSpPr>
          <p:nvPr>
            <p:ph type="sldNum" sz="quarter" idx="5"/>
          </p:nvPr>
        </p:nvSpPr>
        <p:spPr/>
        <p:txBody>
          <a:bodyPr/>
          <a:lstStyle/>
          <a:p>
            <a:fld id="{7D95702B-A176-47F2-94B3-59C819DD5A0E}" type="slidenum">
              <a:rPr kumimoji="1" lang="ja-JP" altLang="en-US" smtClean="0"/>
              <a:t>348</a:t>
            </a:fld>
            <a:endParaRPr kumimoji="1" lang="ja-JP" altLang="en-US"/>
          </a:p>
        </p:txBody>
      </p:sp>
    </p:spTree>
    <p:extLst>
      <p:ext uri="{BB962C8B-B14F-4D97-AF65-F5344CB8AC3E}">
        <p14:creationId xmlns:p14="http://schemas.microsoft.com/office/powerpoint/2010/main" val="3105786647"/>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8B3C6-2238-6A6A-384B-C4CE2C6EDD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9FB1122-F488-95BF-CC1B-2F4321FB28F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D8126B2-DD3C-8127-A27D-FA8FE9F83B8D}"/>
              </a:ext>
            </a:extLst>
          </p:cNvPr>
          <p:cNvSpPr>
            <a:spLocks noGrp="1"/>
          </p:cNvSpPr>
          <p:nvPr>
            <p:ph type="body" idx="1"/>
          </p:nvPr>
        </p:nvSpPr>
        <p:spPr/>
        <p:txBody>
          <a:bodyPr/>
          <a:lstStyle/>
          <a:p>
            <a:r>
              <a:rPr kumimoji="1" lang="ja-JP" altLang="en-US" dirty="0"/>
              <a:t>目標：</a:t>
            </a:r>
            <a:r>
              <a:rPr kumimoji="1" lang="en-US" altLang="ja-JP" dirty="0"/>
              <a:t>14:53</a:t>
            </a:r>
          </a:p>
          <a:p>
            <a:r>
              <a:rPr kumimoji="1" lang="ja-JP" altLang="en-US" dirty="0"/>
              <a:t>累計：</a:t>
            </a:r>
            <a:r>
              <a:rPr kumimoji="1" lang="en-US" altLang="ja-JP" dirty="0"/>
              <a:t>1:53</a:t>
            </a:r>
          </a:p>
          <a:p>
            <a:endParaRPr kumimoji="1" lang="en-US" altLang="ja-JP" dirty="0"/>
          </a:p>
          <a:p>
            <a:r>
              <a:rPr kumimoji="1" lang="en-US" altLang="ja-JP" dirty="0"/>
              <a:t>6.3</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従業員に対し、情報セキュリティに関する教育および訓練を実施しなければならない。</a:t>
            </a:r>
            <a:endParaRPr lang="en-US" altLang="ja-JP" sz="1200" dirty="0"/>
          </a:p>
          <a:p>
            <a:endParaRPr kumimoji="1" lang="en-US" altLang="ja-JP" dirty="0"/>
          </a:p>
          <a:p>
            <a:r>
              <a:rPr kumimoji="1" lang="ja-JP" altLang="en-US" dirty="0"/>
              <a:t>目的：</a:t>
            </a:r>
            <a:r>
              <a:rPr lang="ja-JP" altLang="en-US" sz="1800" b="0" i="0" u="none" strike="noStrike" baseline="0" dirty="0">
                <a:latin typeface="MS-Mincho"/>
              </a:rPr>
              <a:t>要員および関連する利害関係者が自らの情報セキュリティの責任を意識し，それを果たすことを確実にするため。</a:t>
            </a:r>
            <a:endParaRPr lang="en-US" altLang="ja-JP" sz="1800" b="0" i="0" u="none" strike="noStrike" baseline="0" dirty="0">
              <a:latin typeface="MS-Mincho"/>
            </a:endParaRPr>
          </a:p>
          <a:p>
            <a:endParaRPr kumimoji="1" lang="en-US" altLang="ja-JP" sz="1800" b="0" i="0" u="none" strike="noStrike" baseline="0" dirty="0">
              <a:latin typeface="MS-Mincho"/>
            </a:endParaRPr>
          </a:p>
          <a:p>
            <a:r>
              <a:rPr kumimoji="1" lang="ja-JP" altLang="en-US" sz="1800" b="0" i="0" u="none" strike="noStrike" baseline="0" dirty="0">
                <a:latin typeface="MS-Mincho"/>
              </a:rPr>
              <a:t>＜手順＞</a:t>
            </a:r>
            <a:endParaRPr kumimoji="1" lang="en-US" altLang="ja-JP" sz="1800" b="0" i="0" u="none" strike="noStrike" baseline="0" dirty="0">
              <a:latin typeface="MS-Mincho"/>
            </a:endParaRPr>
          </a:p>
          <a:p>
            <a:endParaRPr kumimoji="1" lang="en-US" altLang="ja-JP" sz="1800" b="0" i="0" u="none" strike="noStrike" baseline="0" dirty="0">
              <a:latin typeface="MS-Mincho"/>
            </a:endParaRPr>
          </a:p>
          <a:p>
            <a:pPr algn="l"/>
            <a:r>
              <a:rPr lang="ja-JP" altLang="en-US" sz="1800" b="0" i="0" u="none" strike="noStrike" baseline="0" dirty="0">
                <a:latin typeface="MS-Mincho"/>
              </a:rPr>
              <a:t>知識が伝わったこと，並びに意識向上，教育および訓練プログラムの有効性を確認するため，意識向上，教育および訓練の活動終了時に，要員の理解の評価を行うようにしてください。</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教育の種類として</a:t>
            </a:r>
            <a:endParaRPr kumimoji="1" lang="en-US" altLang="ja-JP" sz="1800" b="0" i="0" u="none" strike="noStrike" baseline="0" dirty="0">
              <a:latin typeface="MS-Mincho"/>
            </a:endParaRPr>
          </a:p>
          <a:p>
            <a:pPr algn="l"/>
            <a:r>
              <a:rPr kumimoji="1" lang="ja-JP" altLang="en-US" sz="1800" b="0" i="0" u="none" strike="noStrike" baseline="0" dirty="0">
                <a:latin typeface="MS-Mincho"/>
              </a:rPr>
              <a:t>・意識向上を目指す場合</a:t>
            </a:r>
            <a:endParaRPr kumimoji="1" lang="en-US" altLang="ja-JP" sz="1800" b="0" i="0" u="none" strike="noStrike" baseline="0" dirty="0">
              <a:latin typeface="MS-Mincho"/>
            </a:endParaRPr>
          </a:p>
          <a:p>
            <a:pPr algn="l"/>
            <a:r>
              <a:rPr kumimoji="1" lang="ja-JP" altLang="en-US" sz="1800" b="0" i="0" u="none" strike="noStrike" baseline="0" dirty="0">
                <a:latin typeface="MS-Mincho"/>
              </a:rPr>
              <a:t>　</a:t>
            </a:r>
            <a:r>
              <a:rPr lang="ja-JP" altLang="en-US" sz="1800" b="0" i="0" u="none" strike="noStrike" baseline="0" dirty="0">
                <a:latin typeface="MS-Mincho"/>
              </a:rPr>
              <a:t>情報セキュリティの意識向上プログラムは，要員に対し，情報セキュリティに関する各自の責任およびその責任を果たす方法について，認識させることを狙いとすると良い。</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・教育、訓練の場合（技術スキル習得の場合）</a:t>
            </a:r>
            <a:endParaRPr kumimoji="1" lang="en-US" altLang="ja-JP" sz="1800" b="0" i="0" u="none" strike="noStrike" baseline="0" dirty="0">
              <a:latin typeface="MS-Mincho"/>
            </a:endParaRPr>
          </a:p>
          <a:p>
            <a:pPr algn="l"/>
            <a:r>
              <a:rPr kumimoji="1" lang="ja-JP" altLang="en-US" sz="1800" b="0" i="0" u="none" strike="noStrike" baseline="0" dirty="0">
                <a:latin typeface="MS-Mincho"/>
              </a:rPr>
              <a:t>　</a:t>
            </a:r>
            <a:r>
              <a:rPr lang="ja-JP" altLang="en-US" sz="1800" b="0" i="0" u="none" strike="noStrike" baseline="0" dirty="0">
                <a:latin typeface="MS-Mincho"/>
              </a:rPr>
              <a:t>組織は，特定のスキルセットおよび専門知識を必要とする役割をもつ技術チームに対して，適切な訓練計画を準備してください。</a:t>
            </a:r>
            <a:endParaRPr lang="en-US" altLang="ja-JP" sz="1800" b="0" i="0" u="none" strike="noStrike" baseline="0" dirty="0">
              <a:latin typeface="MS-Mincho"/>
            </a:endParaRPr>
          </a:p>
          <a:p>
            <a:pPr algn="l"/>
            <a:r>
              <a:rPr lang="ja-JP" altLang="en-US" sz="1800" b="0" i="0" u="none" strike="noStrike" baseline="0" dirty="0">
                <a:latin typeface="MS-Mincho"/>
              </a:rPr>
              <a:t>技術チームは，装置，システム，アプリケーションおよびサービスに必要なセキュリティレベルを構成し維持する技能をもつように心がけ、不足している技能がある場合，組織としてはそれを取得できるようにすることが良い。</a:t>
            </a:r>
          </a:p>
          <a:p>
            <a:pPr algn="l"/>
            <a:endParaRPr lang="en-US" altLang="ja-JP" sz="1800" b="0" i="0" u="none" strike="noStrike" baseline="0" dirty="0">
              <a:latin typeface="MS-Mincho"/>
            </a:endParaRPr>
          </a:p>
          <a:p>
            <a:pPr algn="l"/>
            <a:r>
              <a:rPr lang="ja-JP" altLang="en-US" sz="1800" b="0" i="0" u="none" strike="noStrike" baseline="0" dirty="0">
                <a:latin typeface="MS-Mincho"/>
              </a:rPr>
              <a:t>教育および訓練プログラムは，様々な形式での実施を検討してください。</a:t>
            </a:r>
            <a:endParaRPr lang="en-US" altLang="ja-JP" sz="1800" b="0" i="0" u="none" strike="noStrike" baseline="0" dirty="0">
              <a:latin typeface="MS-Mincho"/>
            </a:endParaRPr>
          </a:p>
          <a:p>
            <a:pPr algn="l"/>
            <a:r>
              <a:rPr lang="en-US" altLang="ja-JP" sz="1800" b="0" i="0" u="none" strike="noStrike" baseline="0" dirty="0">
                <a:latin typeface="MS-Mincho"/>
              </a:rPr>
              <a:t>※</a:t>
            </a:r>
            <a:r>
              <a:rPr lang="ja-JP" altLang="en-US" sz="1800" b="0" i="0" u="none" strike="noStrike" baseline="0" dirty="0">
                <a:latin typeface="MS-Mincho"/>
              </a:rPr>
              <a:t>たとえば，専門スタッフまたはコンサルタントが指導する講義または自己学習（オンザジョブトレーニング），スタッフを異なる活動に従事させるローテーション，既に熟練している人材の採用およびコンサルタントの雇用</a:t>
            </a:r>
            <a:endParaRPr lang="en-US" altLang="ja-JP" sz="1800" b="0" i="0" u="none" strike="noStrike" baseline="0" dirty="0">
              <a:latin typeface="MS-Mincho"/>
            </a:endParaRPr>
          </a:p>
          <a:p>
            <a:pPr algn="l"/>
            <a:r>
              <a:rPr lang="ja-JP" altLang="en-US" sz="1800" b="0" i="0" u="none" strike="noStrike" baseline="0" dirty="0">
                <a:latin typeface="MS-Mincho"/>
              </a:rPr>
              <a:t>教室，遠隔教育，ウェブ利用，自習式その他，異なる提供手段が利用できる。技術要員は，会報および雑誌を購読する，または技術的および専門的な向上を目的としたイベントに参加することにより，自らの知識を最新の状態に保つことが望ましい。</a:t>
            </a:r>
            <a:endParaRPr kumimoji="1" lang="en-US" altLang="ja-JP" sz="1800" b="0" i="0" u="none" strike="noStrike" baseline="0" dirty="0">
              <a:latin typeface="MS-Mincho"/>
            </a:endParaRPr>
          </a:p>
          <a:p>
            <a:pPr algn="l"/>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EF29B4EA-4830-1E98-D4A4-6C91CD82D8F4}"/>
              </a:ext>
            </a:extLst>
          </p:cNvPr>
          <p:cNvSpPr>
            <a:spLocks noGrp="1"/>
          </p:cNvSpPr>
          <p:nvPr>
            <p:ph type="sldNum" sz="quarter" idx="5"/>
          </p:nvPr>
        </p:nvSpPr>
        <p:spPr/>
        <p:txBody>
          <a:bodyPr/>
          <a:lstStyle/>
          <a:p>
            <a:fld id="{7D95702B-A176-47F2-94B3-59C819DD5A0E}" type="slidenum">
              <a:rPr kumimoji="1" lang="ja-JP" altLang="en-US" smtClean="0"/>
              <a:t>349</a:t>
            </a:fld>
            <a:endParaRPr kumimoji="1" lang="ja-JP" altLang="en-US"/>
          </a:p>
        </p:txBody>
      </p:sp>
    </p:spTree>
    <p:extLst>
      <p:ext uri="{BB962C8B-B14F-4D97-AF65-F5344CB8AC3E}">
        <p14:creationId xmlns:p14="http://schemas.microsoft.com/office/powerpoint/2010/main" val="4262460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en-US" altLang="ja-JP"/>
              <a:t>2</a:t>
            </a:r>
            <a:r>
              <a:rPr kumimoji="1" lang="ja-JP" altLang="en-US"/>
              <a:t>ページの説明</a:t>
            </a:r>
            <a:endParaRPr kumimoji="1" lang="en-US" altLang="ja-JP"/>
          </a:p>
          <a:p>
            <a:r>
              <a:rPr kumimoji="1" lang="ja-JP" altLang="en-US"/>
              <a:t>目標時刻：</a:t>
            </a:r>
            <a:r>
              <a:rPr kumimoji="1" lang="en-US" altLang="ja-JP"/>
              <a:t>14:44</a:t>
            </a:r>
          </a:p>
          <a:p>
            <a:r>
              <a:rPr kumimoji="1" lang="ja-JP" altLang="en-US"/>
              <a:t>累積時間：</a:t>
            </a:r>
            <a:r>
              <a:rPr kumimoji="1" lang="en-US" altLang="ja-JP"/>
              <a:t>01:44</a:t>
            </a:r>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35</a:t>
            </a:fld>
            <a:endParaRPr kumimoji="1" lang="ja-JP" altLang="en-US"/>
          </a:p>
        </p:txBody>
      </p:sp>
    </p:spTree>
    <p:extLst>
      <p:ext uri="{BB962C8B-B14F-4D97-AF65-F5344CB8AC3E}">
        <p14:creationId xmlns:p14="http://schemas.microsoft.com/office/powerpoint/2010/main" val="1952992188"/>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6F518-5C29-72FF-E4CA-A276E2204B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E46C74-EAB9-1954-A4F6-5BA451A69DC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62D2BD0-2083-D3F0-F8B2-D9A7EDA1332C}"/>
              </a:ext>
            </a:extLst>
          </p:cNvPr>
          <p:cNvSpPr>
            <a:spLocks noGrp="1"/>
          </p:cNvSpPr>
          <p:nvPr>
            <p:ph type="body" idx="1"/>
          </p:nvPr>
        </p:nvSpPr>
        <p:spPr/>
        <p:txBody>
          <a:bodyPr/>
          <a:lstStyle/>
          <a:p>
            <a:r>
              <a:rPr kumimoji="1" lang="ja-JP" altLang="en-US" dirty="0"/>
              <a:t>目標：</a:t>
            </a:r>
            <a:r>
              <a:rPr kumimoji="1" lang="en-US" altLang="ja-JP" dirty="0"/>
              <a:t>14:57</a:t>
            </a:r>
          </a:p>
          <a:p>
            <a:r>
              <a:rPr kumimoji="1" lang="ja-JP" altLang="en-US" dirty="0"/>
              <a:t>累計：</a:t>
            </a:r>
            <a:r>
              <a:rPr kumimoji="1" lang="en-US" altLang="ja-JP" dirty="0"/>
              <a:t>1:57</a:t>
            </a:r>
          </a:p>
          <a:p>
            <a:endParaRPr kumimoji="1" lang="en-US" altLang="ja-JP" dirty="0"/>
          </a:p>
          <a:p>
            <a:r>
              <a:rPr kumimoji="1" lang="en-US" altLang="ja-JP" dirty="0"/>
              <a:t>6.4</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情報セキュリティ方針に違反した場合の懲戒手続を、正式に定めなければならない。</a:t>
            </a:r>
            <a:endParaRPr lang="en-US" altLang="ja-JP" sz="1200" dirty="0"/>
          </a:p>
          <a:p>
            <a:endParaRPr kumimoji="1" lang="en-US" altLang="ja-JP" dirty="0"/>
          </a:p>
          <a:p>
            <a:pPr algn="l"/>
            <a:r>
              <a:rPr kumimoji="1" lang="ja-JP" altLang="en-US" dirty="0"/>
              <a:t>目的：</a:t>
            </a:r>
            <a:r>
              <a:rPr lang="ja-JP" altLang="en-US" sz="1800" b="0" i="0" u="none" strike="noStrike" baseline="0" dirty="0">
                <a:latin typeface="MS-Mincho"/>
              </a:rPr>
              <a:t>要員およびその他の関連する利害関係者が情報セキュリティ方針違反の結果を理解すること，違反を阻止すること，およびそれを犯した要員およびその他の関連する利害関係者を適切に扱うことを確実にするため。</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ja-JP" altLang="en-US" sz="1800" b="0" i="0" u="none" strike="noStrike" baseline="0" dirty="0">
                <a:latin typeface="MS-Mincho"/>
              </a:rPr>
              <a:t>＜手順＞</a:t>
            </a:r>
            <a:endParaRPr lang="en-US" altLang="ja-JP" sz="1800" b="0" i="0" u="none" strike="noStrike" baseline="0" dirty="0">
              <a:latin typeface="MS-Mincho"/>
            </a:endParaRPr>
          </a:p>
          <a:p>
            <a:pPr algn="l"/>
            <a:endParaRPr lang="en-US" altLang="ja-JP" sz="1800" b="0" i="0" u="none" strike="noStrike" baseline="0" dirty="0">
              <a:latin typeface="MS-Mincho"/>
            </a:endParaRPr>
          </a:p>
          <a:p>
            <a:pPr algn="l"/>
            <a:r>
              <a:rPr lang="ja-JP" altLang="en-US" sz="1800" b="0" i="0" u="none" strike="noStrike" baseline="0" dirty="0">
                <a:latin typeface="MS-Mincho"/>
              </a:rPr>
              <a:t>手順は簡易すぎるので、　もっと細かく。であれば、次のような要素を考慮した段階別の対応を定めればよい。</a:t>
            </a:r>
          </a:p>
          <a:p>
            <a:pPr algn="l"/>
            <a:r>
              <a:rPr lang="en-US" altLang="ja-JP" sz="1800" b="0" i="0" u="none" strike="noStrike" baseline="0" dirty="0">
                <a:latin typeface="Arial" panose="020B0604020202020204" pitchFamily="34" charset="0"/>
              </a:rPr>
              <a:t>a) </a:t>
            </a:r>
            <a:r>
              <a:rPr lang="ja-JP" altLang="en-US" sz="1800" b="0" i="0" u="none" strike="noStrike" baseline="0" dirty="0">
                <a:latin typeface="MS-Mincho"/>
              </a:rPr>
              <a:t>違反の内容（誰が，何を，いつ，どのように）および重大さ，並びにその結果</a:t>
            </a:r>
          </a:p>
          <a:p>
            <a:pPr algn="l"/>
            <a:r>
              <a:rPr lang="en-US" altLang="ja-JP" sz="1800" b="0" i="0" u="none" strike="noStrike" baseline="0" dirty="0">
                <a:latin typeface="Arial" panose="020B0604020202020204" pitchFamily="34" charset="0"/>
              </a:rPr>
              <a:t>b) </a:t>
            </a:r>
            <a:r>
              <a:rPr lang="ja-JP" altLang="en-US" sz="1800" b="0" i="0" u="none" strike="noStrike" baseline="0" dirty="0">
                <a:latin typeface="MS-Mincho"/>
              </a:rPr>
              <a:t>違反が意図的である（悪意がある）か，または意図的でない（偶発的）か。</a:t>
            </a:r>
          </a:p>
          <a:p>
            <a:pPr algn="l"/>
            <a:r>
              <a:rPr lang="en-US" altLang="ja-JP" sz="1800" b="0" i="0" u="none" strike="noStrike" baseline="0" dirty="0">
                <a:latin typeface="Arial" panose="020B0604020202020204" pitchFamily="34" charset="0"/>
              </a:rPr>
              <a:t>c) </a:t>
            </a:r>
            <a:r>
              <a:rPr lang="ja-JP" altLang="en-US" sz="1800" b="0" i="0" u="none" strike="noStrike" baseline="0" dirty="0">
                <a:latin typeface="MS-Mincho"/>
              </a:rPr>
              <a:t>最初の違反かまたは繰り返されたものか。</a:t>
            </a:r>
          </a:p>
          <a:p>
            <a:pPr algn="l"/>
            <a:r>
              <a:rPr lang="en-US" altLang="ja-JP" sz="1800" b="0" i="0" u="none" strike="noStrike" baseline="0" dirty="0">
                <a:latin typeface="Arial" panose="020B0604020202020204" pitchFamily="34" charset="0"/>
              </a:rPr>
              <a:t>d) </a:t>
            </a:r>
            <a:r>
              <a:rPr lang="ja-JP" altLang="en-US" sz="1800" b="0" i="0" u="none" strike="noStrike" baseline="0" dirty="0">
                <a:latin typeface="MS-Mincho"/>
              </a:rPr>
              <a:t>違反者は，適切に教育・訓練されていたかどうか。</a:t>
            </a:r>
            <a:endParaRPr lang="en-US" altLang="ja-JP" sz="1800" b="0" i="0" u="none" strike="noStrike" baseline="0" dirty="0">
              <a:latin typeface="MS-Mincho"/>
            </a:endParaRPr>
          </a:p>
          <a:p>
            <a:pPr algn="l"/>
            <a:endParaRPr kumimoji="1" lang="en-US" altLang="ja-JP" dirty="0"/>
          </a:p>
          <a:p>
            <a:pPr algn="l"/>
            <a:endParaRPr kumimoji="1" lang="en-US" altLang="ja-JP" dirty="0"/>
          </a:p>
          <a:p>
            <a:pPr algn="l"/>
            <a:r>
              <a:rPr kumimoji="1" lang="en-US" altLang="ja-JP" dirty="0"/>
              <a:t>6.5</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雇用の終了または変更の後も引き続き有効な情報セキュリティの責任や義務を、明確にしなければならない。</a:t>
            </a:r>
            <a:endParaRPr lang="en-US" altLang="ja-JP" sz="1200" dirty="0"/>
          </a:p>
          <a:p>
            <a:pPr algn="l"/>
            <a:endParaRPr kumimoji="1" lang="en-US" altLang="ja-JP" dirty="0"/>
          </a:p>
          <a:p>
            <a:pPr algn="l"/>
            <a:r>
              <a:rPr kumimoji="1" lang="ja-JP" altLang="en-US" dirty="0"/>
              <a:t>目的：</a:t>
            </a:r>
            <a:r>
              <a:rPr lang="ja-JP" altLang="en-US" sz="1800" b="0" i="0" u="none" strike="noStrike" baseline="0" dirty="0">
                <a:latin typeface="MS-Mincho"/>
              </a:rPr>
              <a:t>雇用または契約を変更または終了する手続の一部として，組織の利益を保護するため。</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＜手順＞</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lang="ja-JP" altLang="en-US" sz="1800" b="0" i="0" u="none" strike="noStrike" baseline="0" dirty="0">
                <a:latin typeface="MS-Mincho"/>
              </a:rPr>
              <a:t>雇用または契約の終了後も引き続き有効な責任および義務は，その個人の雇用条件（</a:t>
            </a:r>
            <a:r>
              <a:rPr lang="en-US" altLang="ja-JP" sz="1800" b="0" i="0" u="none" strike="noStrike" baseline="0" dirty="0">
                <a:latin typeface="Arial" panose="020B0604020202020204" pitchFamily="34" charset="0"/>
              </a:rPr>
              <a:t>6.2 </a:t>
            </a:r>
            <a:r>
              <a:rPr lang="ja-JP" altLang="en-US" sz="1800" b="0" i="0" u="none" strike="noStrike" baseline="0" dirty="0">
                <a:latin typeface="MS-Mincho"/>
              </a:rPr>
              <a:t>参照），契約または合意に含めるようにしてください。</a:t>
            </a:r>
            <a:endParaRPr lang="en-US" altLang="ja-JP" sz="1800" b="0" i="0" u="none" strike="noStrike" baseline="0" dirty="0">
              <a:latin typeface="MS-Mincho"/>
            </a:endParaRPr>
          </a:p>
          <a:p>
            <a:pPr algn="l"/>
            <a:r>
              <a:rPr lang="ja-JP" altLang="en-US" sz="1800" b="0" i="0" u="none" strike="noStrike" baseline="0" dirty="0">
                <a:latin typeface="MS-Mincho"/>
              </a:rPr>
              <a:t>個人の雇用の終了後，定められた期間継続するその他の契約または合意も，情報セキュリティの責任を含む場合がある。</a:t>
            </a:r>
            <a:endParaRPr kumimoji="1" lang="en-US" altLang="ja-JP" dirty="0"/>
          </a:p>
          <a:p>
            <a:pPr algn="l"/>
            <a:endParaRPr kumimoji="1" lang="en-US" altLang="ja-JP" dirty="0"/>
          </a:p>
          <a:p>
            <a:pPr algn="l"/>
            <a:endParaRPr kumimoji="1" lang="en-US" altLang="ja-JP" dirty="0"/>
          </a:p>
          <a:p>
            <a:pPr algn="l"/>
            <a:r>
              <a:rPr kumimoji="1" lang="en-US" altLang="ja-JP" dirty="0"/>
              <a:t>6.6</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組織の要求事項を反映した秘密保持契約または守秘義務契約を従業員や外部の関係者と締結しなければならない。</a:t>
            </a:r>
            <a:endParaRPr lang="en-US" altLang="ja-JP" sz="1200" dirty="0"/>
          </a:p>
          <a:p>
            <a:pPr algn="l"/>
            <a:endParaRPr kumimoji="1" lang="en-US" altLang="ja-JP" dirty="0"/>
          </a:p>
          <a:p>
            <a:pPr algn="l"/>
            <a:r>
              <a:rPr kumimoji="1" lang="ja-JP" altLang="en-US" dirty="0"/>
              <a:t>目的：</a:t>
            </a:r>
            <a:r>
              <a:rPr lang="ja-JP" altLang="en-US" sz="1800" b="0" i="0" u="none" strike="noStrike" baseline="0" dirty="0">
                <a:latin typeface="MS-Mincho"/>
              </a:rPr>
              <a:t>要員または外部の関係者がアクセスできる情報の秘密保持を維持するため。</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ja-JP" altLang="en-US" sz="1800" b="0" i="0" u="none" strike="noStrike" baseline="0" dirty="0">
                <a:latin typeface="MS-Mincho"/>
              </a:rPr>
              <a:t>＜手順＞</a:t>
            </a:r>
            <a:endParaRPr kumimoji="1" lang="en-US" altLang="ja-JP" dirty="0"/>
          </a:p>
          <a:p>
            <a:pPr algn="l"/>
            <a:endParaRPr kumimoji="1" lang="en-US" altLang="ja-JP" dirty="0"/>
          </a:p>
          <a:p>
            <a:pPr algn="l"/>
            <a:r>
              <a:rPr lang="ja-JP" altLang="en-US" sz="1800" b="0" i="0" u="none" strike="noStrike" baseline="0" dirty="0">
                <a:latin typeface="MS-Mincho"/>
              </a:rPr>
              <a:t>秘密保持契約または守秘義務契約に関する要求事項は，定期的なレビューと、要求に影響する変化が発生した場合に，レビューするようにしてください。</a:t>
            </a:r>
            <a:endParaRPr kumimoji="1" lang="en-US" altLang="ja-JP" sz="1800" b="0" i="0" u="none" strike="noStrike" baseline="0" dirty="0">
              <a:latin typeface="MS-Mincho"/>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F7A548AA-EBAC-6B13-FD85-A97EE2C89B11}"/>
              </a:ext>
            </a:extLst>
          </p:cNvPr>
          <p:cNvSpPr>
            <a:spLocks noGrp="1"/>
          </p:cNvSpPr>
          <p:nvPr>
            <p:ph type="sldNum" sz="quarter" idx="5"/>
          </p:nvPr>
        </p:nvSpPr>
        <p:spPr/>
        <p:txBody>
          <a:bodyPr/>
          <a:lstStyle/>
          <a:p>
            <a:fld id="{7D95702B-A176-47F2-94B3-59C819DD5A0E}" type="slidenum">
              <a:rPr kumimoji="1" lang="ja-JP" altLang="en-US" smtClean="0"/>
              <a:t>350</a:t>
            </a:fld>
            <a:endParaRPr kumimoji="1" lang="ja-JP" altLang="en-US"/>
          </a:p>
        </p:txBody>
      </p:sp>
    </p:spTree>
    <p:extLst>
      <p:ext uri="{BB962C8B-B14F-4D97-AF65-F5344CB8AC3E}">
        <p14:creationId xmlns:p14="http://schemas.microsoft.com/office/powerpoint/2010/main" val="165991944"/>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95068-FA0A-DD37-C639-BC1E9AC083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C02AAF-8486-F3D6-C344-5D03C1A584D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C2B2FD7-37AB-9260-ED1A-337A69C524E0}"/>
              </a:ext>
            </a:extLst>
          </p:cNvPr>
          <p:cNvSpPr>
            <a:spLocks noGrp="1"/>
          </p:cNvSpPr>
          <p:nvPr>
            <p:ph type="body" idx="1"/>
          </p:nvPr>
        </p:nvSpPr>
        <p:spPr/>
        <p:txBody>
          <a:bodyPr/>
          <a:lstStyle/>
          <a:p>
            <a:r>
              <a:rPr kumimoji="1" lang="ja-JP" altLang="en-US" dirty="0"/>
              <a:t>目標：</a:t>
            </a:r>
            <a:r>
              <a:rPr kumimoji="1" lang="en-US" altLang="ja-JP" dirty="0"/>
              <a:t>15:00</a:t>
            </a:r>
          </a:p>
          <a:p>
            <a:r>
              <a:rPr kumimoji="1" lang="ja-JP" altLang="en-US" dirty="0"/>
              <a:t>累計：</a:t>
            </a:r>
            <a:r>
              <a:rPr kumimoji="1" lang="en-US" altLang="ja-JP" dirty="0"/>
              <a:t>2:00</a:t>
            </a:r>
          </a:p>
          <a:p>
            <a:endParaRPr kumimoji="1" lang="en-US" altLang="ja-JP" dirty="0"/>
          </a:p>
          <a:p>
            <a:r>
              <a:rPr kumimoji="1" lang="en-US" altLang="ja-JP" dirty="0"/>
              <a:t>6.7</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t>要員が遠隔で作業する場合は、セキュリティ対策を実施しなければならない。</a:t>
            </a:r>
            <a:endParaRPr lang="en-US" altLang="ja-JP" sz="1200" b="0" dirty="0"/>
          </a:p>
          <a:p>
            <a:endParaRPr kumimoji="1" lang="en-US" altLang="ja-JP" dirty="0"/>
          </a:p>
          <a:p>
            <a:r>
              <a:rPr kumimoji="1" lang="ja-JP" altLang="en-US" dirty="0"/>
              <a:t>目的：</a:t>
            </a:r>
            <a:r>
              <a:rPr lang="ja-JP" altLang="en-US" sz="1800" b="0" i="0" u="none" strike="noStrike" baseline="0" dirty="0">
                <a:latin typeface="MS-Mincho"/>
              </a:rPr>
              <a:t>要員が遠隔で作業している場合に情報のセキュリティを確実にするため。</a:t>
            </a:r>
            <a:endParaRPr lang="en-US" altLang="ja-JP" sz="1800" b="0" i="0" u="none" strike="noStrike" baseline="0" dirty="0">
              <a:latin typeface="MS-Mincho"/>
            </a:endParaRPr>
          </a:p>
          <a:p>
            <a:endParaRPr kumimoji="1" lang="en-US" altLang="ja-JP" sz="1800" b="0" i="0" u="none" strike="noStrike" baseline="0" dirty="0">
              <a:latin typeface="MS-Mincho"/>
            </a:endParaRPr>
          </a:p>
          <a:p>
            <a:r>
              <a:rPr kumimoji="1" lang="ja-JP" altLang="en-US" sz="1800" b="0" i="0" u="none" strike="noStrike" baseline="0" dirty="0">
                <a:latin typeface="MS-Mincho"/>
              </a:rPr>
              <a:t>＜手順＞</a:t>
            </a:r>
            <a:endParaRPr kumimoji="1" lang="en-US" altLang="ja-JP" sz="1800" b="0" i="0" u="none" strike="noStrike" baseline="0" dirty="0">
              <a:latin typeface="MS-Mincho"/>
            </a:endParaRPr>
          </a:p>
          <a:p>
            <a:endParaRPr kumimoji="1" lang="en-US" altLang="ja-JP" sz="1800" b="0" i="0" u="none" strike="noStrike" baseline="0" dirty="0">
              <a:latin typeface="MS-Mincho"/>
            </a:endParaRPr>
          </a:p>
          <a:p>
            <a:pPr algn="l"/>
            <a:r>
              <a:rPr lang="ja-JP" altLang="en-US" sz="1800" b="0" i="0" u="none" strike="noStrike" baseline="0" dirty="0">
                <a:latin typeface="MS-Mincho"/>
              </a:rPr>
              <a:t>リモートワーク活動を許可する組織は，関連する条件および制限を定めたリモートワークに関するトピック固有の個別方針を発行した方が良いです。</a:t>
            </a:r>
            <a:endParaRPr lang="en-US" altLang="ja-JP" sz="1800" b="0" i="0" u="none" strike="noStrike" baseline="0" dirty="0">
              <a:latin typeface="MS-Mincho"/>
            </a:endParaRPr>
          </a:p>
          <a:p>
            <a:endParaRPr kumimoji="1" lang="en-US" altLang="ja-JP" dirty="0"/>
          </a:p>
          <a:p>
            <a:endParaRPr kumimoji="1" lang="en-US" altLang="ja-JP" dirty="0"/>
          </a:p>
          <a:p>
            <a:r>
              <a:rPr kumimoji="1" lang="en-US" altLang="ja-JP" dirty="0"/>
              <a:t>6.8</a:t>
            </a:r>
            <a:r>
              <a:rPr kumimoji="1" lang="ja-JP" altLang="en-US" dirty="0"/>
              <a:t>の対策基準</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情報セキュリティ事象を、適切な連絡経路を通して時機を失せずに報告できる仕組みを設けなければならない。</a:t>
            </a:r>
            <a:endParaRPr lang="en-US" altLang="ja-JP" sz="1200" dirty="0"/>
          </a:p>
          <a:p>
            <a:endParaRPr kumimoji="1" lang="en-US" altLang="ja-JP" dirty="0"/>
          </a:p>
          <a:p>
            <a:pPr algn="l"/>
            <a:r>
              <a:rPr kumimoji="1" lang="ja-JP" altLang="en-US" dirty="0"/>
              <a:t>目的：</a:t>
            </a:r>
            <a:r>
              <a:rPr lang="ja-JP" altLang="en-US" sz="1800" b="0" i="0" u="none" strike="noStrike" baseline="0" dirty="0">
                <a:latin typeface="MS-Mincho"/>
              </a:rPr>
              <a:t>要員が，特定可能な情報セキュリティ事象を時機を失せず，一貫性をもって効果的に報告することを支援するため。</a:t>
            </a:r>
            <a:endParaRPr kumimoji="1" lang="en-US" altLang="ja-JP" dirty="0"/>
          </a:p>
          <a:p>
            <a:endParaRPr kumimoji="1" lang="en-US" altLang="ja-JP" dirty="0"/>
          </a:p>
          <a:p>
            <a:r>
              <a:rPr kumimoji="1" lang="ja-JP" altLang="en-US" dirty="0"/>
              <a:t>＜手順＞</a:t>
            </a:r>
            <a:endParaRPr kumimoji="1" lang="en-US" altLang="ja-JP" dirty="0"/>
          </a:p>
          <a:p>
            <a:r>
              <a:rPr kumimoji="1" lang="ja-JP" altLang="en-US" dirty="0"/>
              <a:t>＜テキスト参照＞</a:t>
            </a:r>
            <a:endParaRPr kumimoji="1" lang="en-US" altLang="ja-JP" dirty="0"/>
          </a:p>
          <a:p>
            <a:endParaRPr kumimoji="1" lang="en-US" altLang="ja-JP" dirty="0"/>
          </a:p>
          <a:p>
            <a:pPr algn="l"/>
            <a:r>
              <a:rPr lang="ja-JP" altLang="en-US" sz="1800" b="0" i="0" u="none" strike="noStrike" baseline="0" dirty="0">
                <a:latin typeface="MS-Mincho"/>
              </a:rPr>
              <a:t>情報セキュリティインシデントの影響を防止または最小化するために，すべての要員および利用者に，情報セキュリティ事象をできるだけ速やかに報告する責任のあることを認識させておくと良い。</a:t>
            </a:r>
            <a:endParaRPr lang="en-US" altLang="ja-JP" sz="1800" b="0" i="0" u="none" strike="noStrike" baseline="0" dirty="0">
              <a:latin typeface="MS-Mincho"/>
            </a:endParaRPr>
          </a:p>
          <a:p>
            <a:pPr algn="l"/>
            <a:r>
              <a:rPr lang="ja-JP" altLang="en-US" sz="1800" b="0" i="0" u="none" strike="noStrike" baseline="0" dirty="0">
                <a:latin typeface="MS-Mincho"/>
              </a:rPr>
              <a:t>また，すべての要員および利用者が情報セキュリティ事象の報告手順や、報告する連絡先を認識できているようにしてください。</a:t>
            </a:r>
            <a:endParaRPr lang="en-US" altLang="ja-JP" sz="1800" b="0" i="0" u="none" strike="noStrike" baseline="0" dirty="0">
              <a:latin typeface="MS-Mincho"/>
            </a:endParaRPr>
          </a:p>
          <a:p>
            <a:pPr algn="l"/>
            <a:r>
              <a:rPr lang="ja-JP" altLang="en-US" sz="1800" b="0" i="0" u="none" strike="noStrike" baseline="0" dirty="0">
                <a:latin typeface="MS-Mincho"/>
              </a:rPr>
              <a:t>報告の仕組みは，できるだけ簡単で使いやすく，いつでも利用できる手段を用いることがベストです。</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9AB932F1-64E7-C7AC-1F57-88F0FDF2429D}"/>
              </a:ext>
            </a:extLst>
          </p:cNvPr>
          <p:cNvSpPr>
            <a:spLocks noGrp="1"/>
          </p:cNvSpPr>
          <p:nvPr>
            <p:ph type="sldNum" sz="quarter" idx="5"/>
          </p:nvPr>
        </p:nvSpPr>
        <p:spPr/>
        <p:txBody>
          <a:bodyPr/>
          <a:lstStyle/>
          <a:p>
            <a:fld id="{7D95702B-A176-47F2-94B3-59C819DD5A0E}" type="slidenum">
              <a:rPr kumimoji="1" lang="ja-JP" altLang="en-US" smtClean="0"/>
              <a:t>351</a:t>
            </a:fld>
            <a:endParaRPr kumimoji="1" lang="ja-JP" altLang="en-US"/>
          </a:p>
        </p:txBody>
      </p:sp>
    </p:spTree>
    <p:extLst>
      <p:ext uri="{BB962C8B-B14F-4D97-AF65-F5344CB8AC3E}">
        <p14:creationId xmlns:p14="http://schemas.microsoft.com/office/powerpoint/2010/main" val="1772475446"/>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02999-54B1-2577-C138-D40F8D4158B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D56B24-E7C9-EECD-0160-496C6BF173D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48894BC-0C24-88BF-7FC6-703DC6432721}"/>
              </a:ext>
            </a:extLst>
          </p:cNvPr>
          <p:cNvSpPr>
            <a:spLocks noGrp="1"/>
          </p:cNvSpPr>
          <p:nvPr>
            <p:ph type="body" idx="1"/>
          </p:nvPr>
        </p:nvSpPr>
        <p:spPr/>
        <p:txBody>
          <a:bodyPr/>
          <a:lstStyle/>
          <a:p>
            <a:r>
              <a:rPr kumimoji="1" lang="ja-JP" altLang="en-US" dirty="0"/>
              <a:t>目標：</a:t>
            </a:r>
            <a:r>
              <a:rPr kumimoji="1" lang="en-US" altLang="ja-JP" dirty="0"/>
              <a:t>13:02</a:t>
            </a:r>
          </a:p>
          <a:p>
            <a:r>
              <a:rPr kumimoji="1" lang="ja-JP" altLang="en-US" dirty="0"/>
              <a:t>累計：</a:t>
            </a:r>
            <a:r>
              <a:rPr kumimoji="1" lang="en-US" altLang="ja-JP" dirty="0"/>
              <a:t>0:02</a:t>
            </a:r>
          </a:p>
          <a:p>
            <a:endParaRPr kumimoji="1" lang="en-US" altLang="ja-JP" b="0" dirty="0"/>
          </a:p>
          <a:p>
            <a:r>
              <a:rPr kumimoji="1" lang="ja-JP" altLang="en-US" sz="1200" b="0" i="0" kern="1200" dirty="0">
                <a:solidFill>
                  <a:schemeClr val="dk1"/>
                </a:solidFill>
                <a:effectLst/>
                <a:latin typeface="+mn-lt"/>
                <a:ea typeface="+mn-ea"/>
                <a:cs typeface="+mn-cs"/>
              </a:rPr>
              <a:t>情報セキュリティ方針に従ってセキュリティ対策を実施するための具体的な規則としての「対策基準」と、セキュリティ対策の実施手順や方法である「実施手順」について学ぶことを目的とします。</a:t>
            </a:r>
            <a:endParaRPr kumimoji="1" lang="en-US" altLang="ja-JP" sz="1200" b="0" i="0" kern="1200" dirty="0">
              <a:solidFill>
                <a:schemeClr val="dk1"/>
              </a:solidFill>
              <a:effectLst/>
              <a:latin typeface="+mn-lt"/>
              <a:ea typeface="+mn-ea"/>
              <a:cs typeface="+mn-cs"/>
            </a:endParaRPr>
          </a:p>
          <a:p>
            <a:endParaRPr kumimoji="1" lang="en-US" altLang="ja-JP" sz="1200" b="0" i="0" kern="1200" dirty="0">
              <a:solidFill>
                <a:schemeClr val="dk1"/>
              </a:solidFill>
              <a:effectLst/>
              <a:latin typeface="+mn-ea"/>
              <a:ea typeface="+mn-ea"/>
              <a:cs typeface="+mn-cs"/>
            </a:endParaRPr>
          </a:p>
          <a:p>
            <a:r>
              <a:rPr kumimoji="1" lang="ja-JP" altLang="en-US" sz="1200" b="0" i="0" kern="1200" dirty="0">
                <a:solidFill>
                  <a:schemeClr val="dk1"/>
                </a:solidFill>
                <a:effectLst/>
                <a:latin typeface="+mn-ea"/>
                <a:ea typeface="+mn-ea"/>
                <a:cs typeface="+mn-cs"/>
              </a:rPr>
              <a:t>達成目標</a:t>
            </a:r>
            <a:endParaRPr kumimoji="1" lang="en-US" altLang="ja-JP" sz="1200" b="0" i="0" kern="1200" dirty="0">
              <a:solidFill>
                <a:schemeClr val="dk1"/>
              </a:solidFill>
              <a:effectLst/>
              <a:latin typeface="+mn-ea"/>
              <a:ea typeface="+mn-ea"/>
              <a:cs typeface="+mn-cs"/>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dirty="0">
                <a:solidFill>
                  <a:schemeClr val="tx1"/>
                </a:solidFill>
                <a:latin typeface="+mn-ea"/>
                <a:ea typeface="+mn-ea"/>
              </a:rPr>
              <a:t>物理的管理策をもとに、対策基準を策定する手順を理解すること。</a:t>
            </a:r>
            <a:endParaRPr kumimoji="1" lang="en-US" altLang="ja-JP" sz="1200" dirty="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dirty="0">
                <a:solidFill>
                  <a:schemeClr val="tx1"/>
                </a:solidFill>
                <a:latin typeface="+mn-ea"/>
                <a:ea typeface="+mn-ea"/>
              </a:rPr>
              <a:t>策定した対策基準をもとに、具体的な実施手順を策定する方法を理解すること。</a:t>
            </a:r>
            <a:endParaRPr kumimoji="1" lang="en-US" altLang="ja-JP" sz="1200" dirty="0">
              <a:solidFill>
                <a:schemeClr val="tx1"/>
              </a:solidFill>
              <a:latin typeface="+mn-ea"/>
              <a:ea typeface="+mn-ea"/>
            </a:endParaRPr>
          </a:p>
          <a:p>
            <a:endParaRPr kumimoji="1" lang="ja-JP" altLang="en-US" b="0" dirty="0"/>
          </a:p>
        </p:txBody>
      </p:sp>
      <p:sp>
        <p:nvSpPr>
          <p:cNvPr id="4" name="スライド番号プレースホルダー 3">
            <a:extLst>
              <a:ext uri="{FF2B5EF4-FFF2-40B4-BE49-F238E27FC236}">
                <a16:creationId xmlns:a16="http://schemas.microsoft.com/office/drawing/2014/main" id="{D31B3D36-34FD-B000-B85D-E2ABCBC6FE22}"/>
              </a:ext>
            </a:extLst>
          </p:cNvPr>
          <p:cNvSpPr>
            <a:spLocks noGrp="1"/>
          </p:cNvSpPr>
          <p:nvPr>
            <p:ph type="sldNum" sz="quarter" idx="5"/>
          </p:nvPr>
        </p:nvSpPr>
        <p:spPr/>
        <p:txBody>
          <a:bodyPr/>
          <a:lstStyle/>
          <a:p>
            <a:fld id="{7D95702B-A176-47F2-94B3-59C819DD5A0E}" type="slidenum">
              <a:rPr kumimoji="1" lang="ja-JP" altLang="en-US" smtClean="0"/>
              <a:t>352</a:t>
            </a:fld>
            <a:endParaRPr kumimoji="1" lang="ja-JP" altLang="en-US"/>
          </a:p>
        </p:txBody>
      </p:sp>
    </p:spTree>
    <p:extLst>
      <p:ext uri="{BB962C8B-B14F-4D97-AF65-F5344CB8AC3E}">
        <p14:creationId xmlns:p14="http://schemas.microsoft.com/office/powerpoint/2010/main" val="73476805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75144-0BBD-0103-CB39-5012A0B955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D5525B-AF1F-D090-74DB-9077BA542C1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151ABEB-BBEA-5837-1531-70B19C70EE84}"/>
              </a:ext>
            </a:extLst>
          </p:cNvPr>
          <p:cNvSpPr>
            <a:spLocks noGrp="1"/>
          </p:cNvSpPr>
          <p:nvPr>
            <p:ph type="body" idx="1"/>
          </p:nvPr>
        </p:nvSpPr>
        <p:spPr/>
        <p:txBody>
          <a:bodyPr/>
          <a:lstStyle/>
          <a:p>
            <a:r>
              <a:rPr kumimoji="1" lang="ja-JP" altLang="en-US"/>
              <a:t>目標：</a:t>
            </a:r>
            <a:r>
              <a:rPr kumimoji="1" lang="en-US" altLang="ja-JP"/>
              <a:t>13:02</a:t>
            </a:r>
          </a:p>
          <a:p>
            <a:r>
              <a:rPr kumimoji="1" lang="ja-JP" altLang="en-US"/>
              <a:t>累計：</a:t>
            </a:r>
            <a:r>
              <a:rPr kumimoji="1" lang="en-US" altLang="ja-JP"/>
              <a:t>0:02</a:t>
            </a:r>
          </a:p>
          <a:p>
            <a:endParaRPr kumimoji="1" lang="en-US" altLang="ja-JP"/>
          </a:p>
          <a:p>
            <a:r>
              <a:rPr kumimoji="1" lang="ja-JP" altLang="en-US"/>
              <a:t>参考にするものは、物理的管理策ということで、</a:t>
            </a:r>
            <a:r>
              <a:rPr kumimoji="1" lang="en-US" altLang="ja-JP"/>
              <a:t>14</a:t>
            </a:r>
            <a:r>
              <a:rPr kumimoji="1" lang="ja-JP" altLang="en-US"/>
              <a:t>の管理策についてみていきます。</a:t>
            </a:r>
            <a:endParaRPr kumimoji="1" lang="en-US" altLang="ja-JP"/>
          </a:p>
          <a:p>
            <a:r>
              <a:rPr kumimoji="1" lang="ja-JP" altLang="en-US"/>
              <a:t>物理的管理策というのは、情報システムのハードウェアや建物、設備に関する管理策で、物理的セキュリティ監視、装置の保守などが含まれます。</a:t>
            </a:r>
            <a:endParaRPr kumimoji="1" lang="en-US" altLang="ja-JP"/>
          </a:p>
          <a:p>
            <a:endParaRPr kumimoji="1" lang="en-US" altLang="ja-JP"/>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60B77667-944B-FBDB-DC55-99A18CED24BE}"/>
              </a:ext>
            </a:extLst>
          </p:cNvPr>
          <p:cNvSpPr>
            <a:spLocks noGrp="1"/>
          </p:cNvSpPr>
          <p:nvPr>
            <p:ph type="sldNum" sz="quarter" idx="5"/>
          </p:nvPr>
        </p:nvSpPr>
        <p:spPr/>
        <p:txBody>
          <a:bodyPr/>
          <a:lstStyle/>
          <a:p>
            <a:fld id="{7D95702B-A176-47F2-94B3-59C819DD5A0E}" type="slidenum">
              <a:rPr kumimoji="1" lang="ja-JP" altLang="en-US" smtClean="0"/>
              <a:t>353</a:t>
            </a:fld>
            <a:endParaRPr kumimoji="1" lang="ja-JP" altLang="en-US"/>
          </a:p>
        </p:txBody>
      </p:sp>
    </p:spTree>
    <p:extLst>
      <p:ext uri="{BB962C8B-B14F-4D97-AF65-F5344CB8AC3E}">
        <p14:creationId xmlns:p14="http://schemas.microsoft.com/office/powerpoint/2010/main" val="3389379852"/>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926F0-4C77-A8E7-61C6-D09727AA3E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631219-0487-E37D-3BDB-A8D9DA74C80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9B57DC8-C49D-C206-965C-3661114571E3}"/>
              </a:ext>
            </a:extLst>
          </p:cNvPr>
          <p:cNvSpPr>
            <a:spLocks noGrp="1"/>
          </p:cNvSpPr>
          <p:nvPr>
            <p:ph type="body" idx="1"/>
          </p:nvPr>
        </p:nvSpPr>
        <p:spPr/>
        <p:txBody>
          <a:bodyPr/>
          <a:lstStyle/>
          <a:p>
            <a:r>
              <a:rPr kumimoji="1" lang="ja-JP" altLang="en-US" dirty="0"/>
              <a:t>目標：</a:t>
            </a:r>
            <a:r>
              <a:rPr kumimoji="1" lang="en-US" altLang="ja-JP" dirty="0"/>
              <a:t>13:03</a:t>
            </a:r>
          </a:p>
          <a:p>
            <a:r>
              <a:rPr kumimoji="1" lang="ja-JP" altLang="en-US" dirty="0"/>
              <a:t>累計：</a:t>
            </a:r>
            <a:r>
              <a:rPr kumimoji="1" lang="en-US" altLang="ja-JP" dirty="0"/>
              <a:t>0:03</a:t>
            </a:r>
          </a:p>
          <a:p>
            <a:endParaRPr kumimoji="1" lang="en-US" altLang="ja-JP" dirty="0"/>
          </a:p>
          <a:p>
            <a:r>
              <a:rPr kumimoji="1" lang="ja-JP" altLang="en-US" sz="1200" dirty="0"/>
              <a:t>情報セキュリティポリシーは、一般的に「基本方針」「対策基準」「実施手順・運用基規則等」で構成されます。</a:t>
            </a:r>
            <a:endParaRPr kumimoji="1" lang="en-US" altLang="ja-JP" sz="1200" dirty="0"/>
          </a:p>
          <a:p>
            <a:endParaRPr kumimoji="1" lang="en-US" altLang="ja-JP" sz="1200"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基本方針には、こういうことを目標にセキュリティ対策を実施していきます。的な、とても広い意味での対策実施の宣言のようなことが書かれていると思います。</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endParaRPr kumimoji="1" lang="en-US" altLang="ja-JP" sz="1200"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対策基準には、基本方針でかかげたセキュリティ対策につて、より具体的に落とし込んでいきます。</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対策基準にはどのような対策を行うのかという一般的な規定のみを記述します。</a:t>
            </a:r>
            <a:endParaRPr lang="en-US" altLang="ja-JP" b="0" i="0" dirty="0">
              <a:solidFill>
                <a:srgbClr val="1C1C1C"/>
              </a:solidFill>
              <a:effectLst/>
              <a:latin typeface="ＭＳ Ｐゴシック" panose="020B0600070205080204" pitchFamily="50" charset="-128"/>
              <a:ea typeface="ＭＳ Ｐゴシック" panose="020B0600070205080204" pitchFamily="50" charset="-128"/>
            </a:endParaRPr>
          </a:p>
          <a:p>
            <a:endParaRPr kumimoji="1" lang="en-US" altLang="ja-JP" sz="1200" b="0" i="0" dirty="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1C1C1C"/>
                </a:solidFill>
                <a:effectLst/>
                <a:latin typeface="ＭＳ Ｐゴシック" panose="020B0600070205080204" pitchFamily="50" charset="-128"/>
                <a:ea typeface="ＭＳ Ｐゴシック" panose="020B0600070205080204" pitchFamily="50" charset="-128"/>
              </a:rPr>
              <a:t>実施手順には、それぞれの対策基準ごとに、実施すべき情報セキュリティ対策の内容を具体的に手順として記載します。</a:t>
            </a:r>
            <a:endParaRPr kumimoji="1" lang="en-US" altLang="ja-JP" sz="1200" dirty="0"/>
          </a:p>
          <a:p>
            <a:endParaRPr kumimoji="1" lang="en-US" altLang="ja-JP" sz="1200" dirty="0"/>
          </a:p>
          <a:p>
            <a:endParaRPr kumimoji="1" lang="en-US" altLang="ja-JP" sz="1200" dirty="0"/>
          </a:p>
          <a:p>
            <a:r>
              <a:rPr kumimoji="1" lang="ja-JP" altLang="en-US" sz="1200" dirty="0"/>
              <a:t>ここでは、「対策基準」の具体的な書き方について説明します。</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A20243F2-D379-BB80-ECA4-BD8FC91667A7}"/>
              </a:ext>
            </a:extLst>
          </p:cNvPr>
          <p:cNvSpPr>
            <a:spLocks noGrp="1"/>
          </p:cNvSpPr>
          <p:nvPr>
            <p:ph type="sldNum" sz="quarter" idx="5"/>
          </p:nvPr>
        </p:nvSpPr>
        <p:spPr/>
        <p:txBody>
          <a:bodyPr/>
          <a:lstStyle/>
          <a:p>
            <a:fld id="{7D95702B-A176-47F2-94B3-59C819DD5A0E}" type="slidenum">
              <a:rPr kumimoji="1" lang="ja-JP" altLang="en-US" smtClean="0"/>
              <a:t>354</a:t>
            </a:fld>
            <a:endParaRPr kumimoji="1" lang="ja-JP" altLang="en-US"/>
          </a:p>
        </p:txBody>
      </p:sp>
    </p:spTree>
    <p:extLst>
      <p:ext uri="{BB962C8B-B14F-4D97-AF65-F5344CB8AC3E}">
        <p14:creationId xmlns:p14="http://schemas.microsoft.com/office/powerpoint/2010/main" val="240891283"/>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4C97D-A170-3AFC-B2B8-57A4C3C2F7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13EB895-222F-91F6-BB55-1CAA27DD539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36E5C30-2D98-1B0E-65DD-7D9A6AA6E0DB}"/>
              </a:ext>
            </a:extLst>
          </p:cNvPr>
          <p:cNvSpPr>
            <a:spLocks noGrp="1"/>
          </p:cNvSpPr>
          <p:nvPr>
            <p:ph type="body" idx="1"/>
          </p:nvPr>
        </p:nvSpPr>
        <p:spPr/>
        <p:txBody>
          <a:bodyPr/>
          <a:lstStyle/>
          <a:p>
            <a:r>
              <a:rPr kumimoji="1" lang="ja-JP" altLang="en-US" dirty="0"/>
              <a:t>目標：</a:t>
            </a:r>
            <a:r>
              <a:rPr kumimoji="1" lang="en-US" altLang="ja-JP" dirty="0"/>
              <a:t>13:04</a:t>
            </a:r>
          </a:p>
          <a:p>
            <a:r>
              <a:rPr kumimoji="1" lang="ja-JP" altLang="en-US" dirty="0"/>
              <a:t>累計：</a:t>
            </a:r>
            <a:r>
              <a:rPr kumimoji="1" lang="en-US" altLang="ja-JP" dirty="0"/>
              <a:t>0:04</a:t>
            </a:r>
          </a:p>
          <a:p>
            <a:endParaRPr kumimoji="1" lang="en-US" altLang="ja-JP" sz="1200" b="0" i="0" u="none" strike="noStrike" baseline="0" dirty="0">
              <a:solidFill>
                <a:schemeClr val="tx1"/>
              </a:solidFill>
              <a:latin typeface="+mn-lt"/>
              <a:ea typeface="+mn-ea"/>
            </a:endParaRPr>
          </a:p>
          <a:p>
            <a:r>
              <a:rPr kumimoji="1" lang="en-US" altLang="ja-JP" sz="1200" b="0" i="0" u="none" strike="noStrike" baseline="0" dirty="0">
                <a:solidFill>
                  <a:schemeClr val="tx1"/>
                </a:solidFill>
                <a:latin typeface="+mn-lt"/>
                <a:ea typeface="+mn-ea"/>
              </a:rPr>
              <a:t>7.1</a:t>
            </a:r>
            <a:r>
              <a:rPr kumimoji="1" lang="ja-JP" altLang="en-US" sz="1200" b="0" i="0" u="none" strike="noStrike" baseline="0" dirty="0">
                <a:solidFill>
                  <a:schemeClr val="tx1"/>
                </a:solidFill>
                <a:latin typeface="+mn-lt"/>
                <a:ea typeface="+mn-ea"/>
              </a:rPr>
              <a:t>　目的</a:t>
            </a:r>
            <a:endParaRPr kumimoji="1" lang="en-US" altLang="ja-JP" sz="1200" b="0" i="0" u="none" strike="noStrike" baseline="0" dirty="0">
              <a:solidFill>
                <a:schemeClr val="tx1"/>
              </a:solidFill>
              <a:latin typeface="+mn-lt"/>
              <a:ea typeface="+mn-ea"/>
            </a:endParaRPr>
          </a:p>
          <a:p>
            <a:r>
              <a:rPr lang="ja-JP" altLang="en-US" sz="1800" b="0" i="0" u="none" strike="noStrike" baseline="0" dirty="0">
                <a:latin typeface="MS-Mincho"/>
              </a:rPr>
              <a:t>組織の情報およびその他の関連資産への認可されていない物理的アクセス，損傷および干渉を防ぐため。</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7.2</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　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1800" b="0" i="0" u="none" strike="noStrike" baseline="0" dirty="0">
                <a:latin typeface="MS-Mincho"/>
              </a:rPr>
              <a:t>組織の情報およびその他の関連資産に，認可された物理的アクセスだけがなされることを確実にするため。</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7.3</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　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オフィス，部屋および施設内の組織の情報およびその他の関連資産への認可されていない物理的アクセス，損傷，並びに干渉を防ぐため。</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722A140A-38D8-0603-F43B-095E02DA034C}"/>
              </a:ext>
            </a:extLst>
          </p:cNvPr>
          <p:cNvSpPr>
            <a:spLocks noGrp="1"/>
          </p:cNvSpPr>
          <p:nvPr>
            <p:ph type="sldNum" sz="quarter" idx="5"/>
          </p:nvPr>
        </p:nvSpPr>
        <p:spPr/>
        <p:txBody>
          <a:bodyPr/>
          <a:lstStyle/>
          <a:p>
            <a:fld id="{7D95702B-A176-47F2-94B3-59C819DD5A0E}" type="slidenum">
              <a:rPr kumimoji="1" lang="ja-JP" altLang="en-US" smtClean="0"/>
              <a:t>355</a:t>
            </a:fld>
            <a:endParaRPr kumimoji="1" lang="ja-JP" altLang="en-US"/>
          </a:p>
        </p:txBody>
      </p:sp>
    </p:spTree>
    <p:extLst>
      <p:ext uri="{BB962C8B-B14F-4D97-AF65-F5344CB8AC3E}">
        <p14:creationId xmlns:p14="http://schemas.microsoft.com/office/powerpoint/2010/main" val="2661619932"/>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90938-32B1-EED6-1A64-737D93FD3F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E78B2D-D330-530B-5E32-9BE41300CC6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05429E9-3996-ADA5-637E-C1865481B633}"/>
              </a:ext>
            </a:extLst>
          </p:cNvPr>
          <p:cNvSpPr>
            <a:spLocks noGrp="1"/>
          </p:cNvSpPr>
          <p:nvPr>
            <p:ph type="body" idx="1"/>
          </p:nvPr>
        </p:nvSpPr>
        <p:spPr/>
        <p:txBody>
          <a:bodyPr/>
          <a:lstStyle/>
          <a:p>
            <a:r>
              <a:rPr kumimoji="1" lang="ja-JP" altLang="en-US" dirty="0"/>
              <a:t>目標：</a:t>
            </a:r>
            <a:r>
              <a:rPr kumimoji="1" lang="en-US" altLang="ja-JP" dirty="0"/>
              <a:t>13:05</a:t>
            </a:r>
          </a:p>
          <a:p>
            <a:r>
              <a:rPr kumimoji="1" lang="ja-JP" altLang="en-US" dirty="0"/>
              <a:t>累計：</a:t>
            </a:r>
            <a:r>
              <a:rPr kumimoji="1" lang="en-US" altLang="ja-JP" dirty="0"/>
              <a:t>0:05</a:t>
            </a:r>
          </a:p>
          <a:p>
            <a:pPr algn="l"/>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7.4</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　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認可されていない物理的アクセスを検知し，抑止するため。</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7.5</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　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物理的および環境的脅威に起因する事象の結果を防止または低減するため。</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7.6</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　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セキュリティを保つべき領域にある情報およびその他の関連資産を，これらの領域で働く要員による損傷および認可されていない干渉から保護するため。</a:t>
            </a:r>
            <a:endParaRPr lang="en-US" altLang="ja-JP" sz="1800" b="0" i="0" u="none" strike="noStrike" baseline="0" dirty="0">
              <a:latin typeface="MS-Mincho"/>
            </a:endParaRPr>
          </a:p>
          <a:p>
            <a:pPr algn="l"/>
            <a:endParaRPr lang="en-US" altLang="ja-JP" sz="1800" b="0" i="0" u="none" strike="noStrike" baseline="0" dirty="0">
              <a:solidFill>
                <a:srgbClr val="000000"/>
              </a:solidFill>
              <a:latin typeface="MS-Mincho"/>
              <a:ea typeface="メイリオ" panose="020B0604030504040204" pitchFamily="50" charset="-128"/>
            </a:endParaRPr>
          </a:p>
          <a:p>
            <a:pPr algn="l"/>
            <a:r>
              <a:rPr lang="en-US" altLang="ja-JP" sz="1800" b="0" i="0" u="none" strike="noStrike" baseline="0" dirty="0">
                <a:solidFill>
                  <a:srgbClr val="000000"/>
                </a:solidFill>
                <a:latin typeface="MS-Mincho"/>
                <a:ea typeface="メイリオ" panose="020B0604030504040204" pitchFamily="50" charset="-128"/>
              </a:rPr>
              <a:t>7.7</a:t>
            </a:r>
            <a:r>
              <a:rPr lang="ja-JP" altLang="en-US" sz="1800" b="0" i="0" u="none" strike="noStrike" baseline="0" dirty="0">
                <a:solidFill>
                  <a:srgbClr val="000000"/>
                </a:solidFill>
                <a:latin typeface="MS-Mincho"/>
                <a:ea typeface="メイリオ" panose="020B0604030504040204" pitchFamily="50" charset="-128"/>
              </a:rPr>
              <a:t>　目的</a:t>
            </a:r>
            <a:endParaRPr lang="en-US" altLang="ja-JP" sz="1800" b="0" i="0" u="none" strike="noStrike" baseline="0" dirty="0">
              <a:solidFill>
                <a:srgbClr val="000000"/>
              </a:solidFill>
              <a:latin typeface="MS-Mincho"/>
              <a:ea typeface="メイリオ" panose="020B0604030504040204" pitchFamily="50" charset="-128"/>
            </a:endParaRPr>
          </a:p>
          <a:p>
            <a:pPr algn="l"/>
            <a:r>
              <a:rPr lang="ja-JP" altLang="en-US" sz="1800" b="0" i="0" u="none" strike="noStrike" baseline="0" dirty="0">
                <a:latin typeface="MS-Mincho"/>
              </a:rPr>
              <a:t>通常の勤務時間内および時間外の，机，スクリーンおよびその他のアクセス可能な場所にある情報への認可されていないアクセス，情報の消失および損傷のリスクを低減するため。</a:t>
            </a:r>
            <a:endParaRPr lang="en-US" altLang="ja-JP" sz="1800" b="0" i="0" u="none" strike="noStrike" baseline="0" dirty="0">
              <a:solidFill>
                <a:srgbClr val="000000"/>
              </a:solidFill>
              <a:latin typeface="MS-Mincho"/>
              <a:ea typeface="メイリオ" panose="020B0604030504040204" pitchFamily="50" charset="-128"/>
            </a:endParaRPr>
          </a:p>
          <a:p>
            <a:pPr algn="l"/>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C315D4B2-55E5-F762-334E-CD2D5F4422B9}"/>
              </a:ext>
            </a:extLst>
          </p:cNvPr>
          <p:cNvSpPr>
            <a:spLocks noGrp="1"/>
          </p:cNvSpPr>
          <p:nvPr>
            <p:ph type="sldNum" sz="quarter" idx="5"/>
          </p:nvPr>
        </p:nvSpPr>
        <p:spPr/>
        <p:txBody>
          <a:bodyPr/>
          <a:lstStyle/>
          <a:p>
            <a:fld id="{7D95702B-A176-47F2-94B3-59C819DD5A0E}" type="slidenum">
              <a:rPr kumimoji="1" lang="ja-JP" altLang="en-US" smtClean="0"/>
              <a:t>356</a:t>
            </a:fld>
            <a:endParaRPr kumimoji="1" lang="ja-JP" altLang="en-US"/>
          </a:p>
        </p:txBody>
      </p:sp>
    </p:spTree>
    <p:extLst>
      <p:ext uri="{BB962C8B-B14F-4D97-AF65-F5344CB8AC3E}">
        <p14:creationId xmlns:p14="http://schemas.microsoft.com/office/powerpoint/2010/main" val="2021055132"/>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99FCE-76C6-D39C-7507-D5B5B79F84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9E4A32-C2E6-CD7E-C5EA-2AF2B59A0BD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0D997CD-58B5-54B9-9170-E9CAF638F8AC}"/>
              </a:ext>
            </a:extLst>
          </p:cNvPr>
          <p:cNvSpPr>
            <a:spLocks noGrp="1"/>
          </p:cNvSpPr>
          <p:nvPr>
            <p:ph type="body" idx="1"/>
          </p:nvPr>
        </p:nvSpPr>
        <p:spPr/>
        <p:txBody>
          <a:bodyPr/>
          <a:lstStyle/>
          <a:p>
            <a:r>
              <a:rPr kumimoji="1" lang="ja-JP" altLang="en-US" dirty="0"/>
              <a:t>目標：</a:t>
            </a:r>
            <a:r>
              <a:rPr kumimoji="1" lang="en-US" altLang="ja-JP" dirty="0"/>
              <a:t>13:06</a:t>
            </a:r>
          </a:p>
          <a:p>
            <a:r>
              <a:rPr kumimoji="1" lang="ja-JP" altLang="en-US" dirty="0"/>
              <a:t>累計：</a:t>
            </a:r>
            <a:r>
              <a:rPr kumimoji="1" lang="en-US" altLang="ja-JP" dirty="0"/>
              <a:t>0:06</a:t>
            </a:r>
          </a:p>
          <a:p>
            <a:endParaRPr kumimoji="1" lang="en-US" altLang="ja-JP" dirty="0"/>
          </a:p>
          <a:p>
            <a:pPr algn="l"/>
            <a:r>
              <a:rPr lang="en-US" altLang="ja-JP" sz="1800" b="0" i="0" u="none" strike="noStrike" baseline="0" dirty="0">
                <a:solidFill>
                  <a:srgbClr val="000000"/>
                </a:solidFill>
                <a:latin typeface="メイリオ" panose="020B0604030504040204" pitchFamily="50" charset="-128"/>
                <a:ea typeface="メイリオ" panose="020B0604030504040204" pitchFamily="50" charset="-128"/>
              </a:rPr>
              <a:t>7.8</a:t>
            </a:r>
            <a:r>
              <a:rPr lang="ja-JP" altLang="en-US" sz="1800" b="0" i="0" u="none" strike="noStrike" baseline="0" dirty="0">
                <a:solidFill>
                  <a:srgbClr val="000000"/>
                </a:solidFill>
                <a:latin typeface="メイリオ" panose="020B0604030504040204" pitchFamily="50" charset="-128"/>
                <a:ea typeface="メイリオ" panose="020B0604030504040204" pitchFamily="50" charset="-128"/>
              </a:rPr>
              <a:t>　目的</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r>
              <a:rPr lang="ja-JP" altLang="en-US" sz="1800" b="0" i="0" u="none" strike="noStrike" baseline="0" dirty="0">
                <a:latin typeface="MS-Mincho"/>
              </a:rPr>
              <a:t>物理的および環境的脅威，並びに認可されていないアクセスおよび損傷によるリスクを低減するため。</a:t>
            </a:r>
            <a:endParaRPr lang="en-US" altLang="ja-JP" sz="1800" b="0" i="0" u="none" strike="noStrike" baseline="0" dirty="0">
              <a:latin typeface="MS-Mincho"/>
            </a:endParaRPr>
          </a:p>
          <a:p>
            <a:pPr algn="l"/>
            <a:endParaRPr lang="en-US" altLang="ja-JP" sz="1800" b="0" i="0" u="none" strike="noStrike" baseline="0" dirty="0">
              <a:solidFill>
                <a:srgbClr val="000000"/>
              </a:solidFill>
              <a:latin typeface="MS-Mincho"/>
              <a:ea typeface="メイリオ" panose="020B0604030504040204" pitchFamily="50" charset="-128"/>
            </a:endParaRPr>
          </a:p>
          <a:p>
            <a:pPr algn="l"/>
            <a:r>
              <a:rPr lang="en-US" altLang="ja-JP" sz="1800" b="0" i="0" u="none" strike="noStrike" baseline="0" dirty="0">
                <a:solidFill>
                  <a:srgbClr val="000000"/>
                </a:solidFill>
                <a:latin typeface="MS-Mincho"/>
                <a:ea typeface="メイリオ" panose="020B0604030504040204" pitchFamily="50" charset="-128"/>
              </a:rPr>
              <a:t>7.9</a:t>
            </a:r>
            <a:r>
              <a:rPr lang="ja-JP" altLang="en-US" sz="1800" b="0" i="0" u="none" strike="noStrike" baseline="0" dirty="0">
                <a:solidFill>
                  <a:srgbClr val="000000"/>
                </a:solidFill>
                <a:latin typeface="MS-Mincho"/>
                <a:ea typeface="メイリオ" panose="020B0604030504040204" pitchFamily="50" charset="-128"/>
              </a:rPr>
              <a:t>　目的</a:t>
            </a:r>
            <a:endParaRPr lang="en-US" altLang="ja-JP" sz="1800" b="0" i="0" u="none" strike="noStrike" baseline="0" dirty="0">
              <a:solidFill>
                <a:srgbClr val="000000"/>
              </a:solidFill>
              <a:latin typeface="MS-Mincho"/>
              <a:ea typeface="メイリオ" panose="020B0604030504040204" pitchFamily="50" charset="-128"/>
            </a:endParaRPr>
          </a:p>
          <a:p>
            <a:pPr algn="l"/>
            <a:r>
              <a:rPr lang="ja-JP" altLang="en-US" sz="1800" b="0" i="0" u="none" strike="noStrike" baseline="0" dirty="0">
                <a:latin typeface="MS-Mincho"/>
              </a:rPr>
              <a:t>構外にある装置の紛失，損傷，盗難または侵害，および組織の業務の中断を防止するため。</a:t>
            </a:r>
            <a:endParaRPr lang="en-US" altLang="ja-JP" sz="1800" b="0" i="0" u="none" strike="noStrike" baseline="0" dirty="0">
              <a:solidFill>
                <a:srgbClr val="000000"/>
              </a:solidFill>
              <a:latin typeface="MS-Mincho"/>
              <a:ea typeface="メイリオ" panose="020B0604030504040204" pitchFamily="50" charset="-128"/>
            </a:endParaRPr>
          </a:p>
          <a:p>
            <a:pPr algn="l"/>
            <a:endParaRPr lang="en-US" altLang="ja-JP" sz="1800" b="0" i="0" u="none" strike="noStrike" baseline="0" dirty="0">
              <a:solidFill>
                <a:srgbClr val="000000"/>
              </a:solidFill>
              <a:latin typeface="MS-Mincho"/>
              <a:ea typeface="メイリオ" panose="020B0604030504040204" pitchFamily="50" charset="-128"/>
            </a:endParaRPr>
          </a:p>
          <a:p>
            <a:pPr algn="l"/>
            <a:r>
              <a:rPr lang="en-US" altLang="ja-JP" sz="1800" b="0" i="0" u="none" strike="noStrike" baseline="0" dirty="0">
                <a:solidFill>
                  <a:srgbClr val="000000"/>
                </a:solidFill>
                <a:latin typeface="MS-Mincho"/>
                <a:ea typeface="メイリオ" panose="020B0604030504040204" pitchFamily="50" charset="-128"/>
              </a:rPr>
              <a:t>7.10</a:t>
            </a:r>
            <a:r>
              <a:rPr lang="ja-JP" altLang="en-US" sz="1800" b="0" i="0" u="none" strike="noStrike" baseline="0" dirty="0">
                <a:solidFill>
                  <a:srgbClr val="000000"/>
                </a:solidFill>
                <a:latin typeface="MS-Mincho"/>
                <a:ea typeface="メイリオ" panose="020B0604030504040204" pitchFamily="50" charset="-128"/>
              </a:rPr>
              <a:t>　目的</a:t>
            </a:r>
            <a:endParaRPr lang="en-US" altLang="ja-JP" sz="1800" b="0" i="0" u="none" strike="noStrike" baseline="0" dirty="0">
              <a:solidFill>
                <a:srgbClr val="000000"/>
              </a:solidFill>
              <a:latin typeface="MS-Mincho"/>
              <a:ea typeface="メイリオ" panose="020B0604030504040204" pitchFamily="50" charset="-128"/>
            </a:endParaRPr>
          </a:p>
          <a:p>
            <a:pPr algn="l"/>
            <a:r>
              <a:rPr lang="ja-JP" altLang="en-US" sz="1800" b="0" i="0" u="none" strike="noStrike" baseline="0" dirty="0">
                <a:latin typeface="MS-Mincho"/>
              </a:rPr>
              <a:t>記憶媒体上の情報に対して認可された開示，変更，移動または破棄だけがなされることを確実にするため。</a:t>
            </a:r>
            <a:endParaRPr lang="en-US" altLang="ja-JP" sz="1800" b="0" i="0" u="none" strike="noStrike" baseline="0" dirty="0">
              <a:solidFill>
                <a:srgbClr val="000000"/>
              </a:solidFill>
              <a:latin typeface="MS-Mincho"/>
              <a:ea typeface="メイリオ" panose="020B0604030504040204" pitchFamily="50" charset="-128"/>
            </a:endParaRPr>
          </a:p>
          <a:p>
            <a:pPr algn="l"/>
            <a:endParaRPr lang="en-US" altLang="ja-JP" sz="1800" b="0" i="0" u="none" strike="noStrike" baseline="0" dirty="0">
              <a:solidFill>
                <a:srgbClr val="000000"/>
              </a:solidFill>
              <a:latin typeface="MS-Mincho"/>
              <a:ea typeface="メイリオ" panose="020B0604030504040204" pitchFamily="50" charset="-128"/>
            </a:endParaRPr>
          </a:p>
          <a:p>
            <a:pPr algn="l"/>
            <a:r>
              <a:rPr lang="en-US" altLang="ja-JP" sz="1800" b="0" i="0" u="none" strike="noStrike" baseline="0" dirty="0">
                <a:solidFill>
                  <a:srgbClr val="000000"/>
                </a:solidFill>
                <a:latin typeface="MS-Mincho"/>
                <a:ea typeface="メイリオ" panose="020B0604030504040204" pitchFamily="50" charset="-128"/>
              </a:rPr>
              <a:t>7.11</a:t>
            </a:r>
            <a:r>
              <a:rPr lang="ja-JP" altLang="en-US" sz="1800" b="0" i="0" u="none" strike="noStrike" baseline="0" dirty="0">
                <a:solidFill>
                  <a:srgbClr val="000000"/>
                </a:solidFill>
                <a:latin typeface="MS-Mincho"/>
                <a:ea typeface="メイリオ" panose="020B0604030504040204" pitchFamily="50" charset="-128"/>
              </a:rPr>
              <a:t>　目的</a:t>
            </a:r>
            <a:endParaRPr lang="en-US" altLang="ja-JP" sz="1800" b="0" i="0" u="none" strike="noStrike" baseline="0" dirty="0">
              <a:solidFill>
                <a:srgbClr val="000000"/>
              </a:solidFill>
              <a:latin typeface="MS-Mincho"/>
              <a:ea typeface="メイリオ" panose="020B0604030504040204" pitchFamily="50" charset="-128"/>
            </a:endParaRPr>
          </a:p>
          <a:p>
            <a:pPr algn="l"/>
            <a:r>
              <a:rPr lang="ja-JP" altLang="en-US" sz="1800" b="0" i="0" u="none" strike="noStrike" baseline="0" dirty="0">
                <a:latin typeface="MS-Mincho"/>
              </a:rPr>
              <a:t>サポートユーティリティの故障および事業の中断・阻害による情報およびその他の関連資産の消失，損傷若しくは侵害，または組織の運用の中断を防止するため。</a:t>
            </a:r>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endParaRPr lang="en-US" altLang="ja-JP" sz="1800" b="0" i="0" u="none" strike="noStrike" baseline="0" dirty="0">
              <a:solidFill>
                <a:srgbClr val="000000"/>
              </a:solidFill>
              <a:latin typeface="メイリオ" panose="020B0604030504040204" pitchFamily="50" charset="-128"/>
              <a:ea typeface="メイリオ" panose="020B0604030504040204" pitchFamily="50" charset="-128"/>
            </a:endParaRPr>
          </a:p>
          <a:p>
            <a:pPr algn="l"/>
            <a:endParaRPr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A3D23297-9631-595E-81D6-4AE2846980ED}"/>
              </a:ext>
            </a:extLst>
          </p:cNvPr>
          <p:cNvSpPr>
            <a:spLocks noGrp="1"/>
          </p:cNvSpPr>
          <p:nvPr>
            <p:ph type="sldNum" sz="quarter" idx="5"/>
          </p:nvPr>
        </p:nvSpPr>
        <p:spPr/>
        <p:txBody>
          <a:bodyPr/>
          <a:lstStyle/>
          <a:p>
            <a:fld id="{7D95702B-A176-47F2-94B3-59C819DD5A0E}" type="slidenum">
              <a:rPr kumimoji="1" lang="ja-JP" altLang="en-US" smtClean="0"/>
              <a:t>357</a:t>
            </a:fld>
            <a:endParaRPr kumimoji="1" lang="ja-JP" altLang="en-US"/>
          </a:p>
        </p:txBody>
      </p:sp>
    </p:spTree>
    <p:extLst>
      <p:ext uri="{BB962C8B-B14F-4D97-AF65-F5344CB8AC3E}">
        <p14:creationId xmlns:p14="http://schemas.microsoft.com/office/powerpoint/2010/main" val="687512477"/>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7043-D4FF-175C-4603-DEC232894D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469248-50FC-3BCD-087D-A4820CCD836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774C91E-FA91-4A6A-AC9A-6F2A038B0F8F}"/>
              </a:ext>
            </a:extLst>
          </p:cNvPr>
          <p:cNvSpPr>
            <a:spLocks noGrp="1"/>
          </p:cNvSpPr>
          <p:nvPr>
            <p:ph type="body" idx="1"/>
          </p:nvPr>
        </p:nvSpPr>
        <p:spPr/>
        <p:txBody>
          <a:bodyPr/>
          <a:lstStyle/>
          <a:p>
            <a:r>
              <a:rPr kumimoji="1" lang="ja-JP" altLang="en-US" dirty="0"/>
              <a:t>目標：</a:t>
            </a:r>
            <a:r>
              <a:rPr kumimoji="1" lang="en-US" altLang="ja-JP" dirty="0"/>
              <a:t>13:07</a:t>
            </a:r>
          </a:p>
          <a:p>
            <a:r>
              <a:rPr kumimoji="1" lang="ja-JP" altLang="en-US" dirty="0"/>
              <a:t>累計：</a:t>
            </a:r>
            <a:r>
              <a:rPr kumimoji="1" lang="en-US" altLang="ja-JP" dirty="0"/>
              <a:t>0:07</a:t>
            </a:r>
          </a:p>
          <a:p>
            <a:endParaRPr kumimoji="1" lang="en-US" altLang="ja-JP" dirty="0"/>
          </a:p>
          <a:p>
            <a:r>
              <a:rPr kumimoji="1" lang="en-US" altLang="ja-JP" dirty="0"/>
              <a:t>7.12</a:t>
            </a:r>
            <a:r>
              <a:rPr kumimoji="1" lang="ja-JP" altLang="en-US" dirty="0"/>
              <a:t>　目的</a:t>
            </a:r>
            <a:endParaRPr kumimoji="1" lang="en-US" altLang="ja-JP" dirty="0"/>
          </a:p>
          <a:p>
            <a:pPr algn="l"/>
            <a:r>
              <a:rPr lang="ja-JP" altLang="en-US" sz="1800" b="0" i="0" u="none" strike="noStrike" baseline="0" dirty="0">
                <a:latin typeface="MS-Mincho"/>
              </a:rPr>
              <a:t>通信ケーブルおよび電源ケーブルの配線に関連した，情報およびその他の関連資産の消失，損傷，盗難または侵害，並びに組織の運用の中断を防止するため。</a:t>
            </a:r>
            <a:endParaRPr kumimoji="1" lang="en-US" altLang="ja-JP" dirty="0"/>
          </a:p>
          <a:p>
            <a:endParaRPr kumimoji="1" lang="en-US" altLang="ja-JP" dirty="0"/>
          </a:p>
          <a:p>
            <a:r>
              <a:rPr kumimoji="1" lang="en-US" altLang="ja-JP" dirty="0"/>
              <a:t>7.13</a:t>
            </a:r>
            <a:r>
              <a:rPr kumimoji="1" lang="ja-JP" altLang="en-US" dirty="0"/>
              <a:t>　目的</a:t>
            </a:r>
            <a:endParaRPr kumimoji="1" lang="en-US" altLang="ja-JP" dirty="0"/>
          </a:p>
          <a:p>
            <a:pPr algn="l"/>
            <a:r>
              <a:rPr lang="ja-JP" altLang="en-US" sz="1800" b="0" i="0" u="none" strike="noStrike" baseline="0" dirty="0">
                <a:latin typeface="MS-Mincho"/>
              </a:rPr>
              <a:t>保守の不足による，情報およびその他の関連資産の消失，損傷，盗難または侵害，並びに組織の運用の中断を防止するため。</a:t>
            </a:r>
            <a:endParaRPr kumimoji="1" lang="en-US" altLang="ja-JP" sz="1800" b="0" i="0" u="none" strike="noStrike" baseline="0" dirty="0">
              <a:latin typeface="MS-Mincho"/>
            </a:endParaRPr>
          </a:p>
          <a:p>
            <a:pPr algn="l"/>
            <a:endParaRPr kumimoji="1" lang="en-US" altLang="ja-JP" dirty="0"/>
          </a:p>
          <a:p>
            <a:pPr algn="l"/>
            <a:r>
              <a:rPr kumimoji="1" lang="en-US" altLang="ja-JP" dirty="0"/>
              <a:t>7.14</a:t>
            </a:r>
            <a:r>
              <a:rPr kumimoji="1" lang="ja-JP" altLang="en-US" dirty="0"/>
              <a:t>　目的</a:t>
            </a:r>
            <a:endParaRPr kumimoji="1" lang="en-US" altLang="ja-JP" dirty="0"/>
          </a:p>
          <a:p>
            <a:pPr algn="l"/>
            <a:r>
              <a:rPr lang="ja-JP" altLang="en-US" sz="1800" b="0" i="0" u="none" strike="noStrike" baseline="0" dirty="0">
                <a:latin typeface="MS-Mincho"/>
              </a:rPr>
              <a:t>処分または再利用する装置からの情報漏えいを防止するため。</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80342643-42B1-5BB2-CA70-D5DB1124AEA3}"/>
              </a:ext>
            </a:extLst>
          </p:cNvPr>
          <p:cNvSpPr>
            <a:spLocks noGrp="1"/>
          </p:cNvSpPr>
          <p:nvPr>
            <p:ph type="sldNum" sz="quarter" idx="5"/>
          </p:nvPr>
        </p:nvSpPr>
        <p:spPr/>
        <p:txBody>
          <a:bodyPr/>
          <a:lstStyle/>
          <a:p>
            <a:fld id="{7D95702B-A176-47F2-94B3-59C819DD5A0E}" type="slidenum">
              <a:rPr kumimoji="1" lang="ja-JP" altLang="en-US" smtClean="0"/>
              <a:t>358</a:t>
            </a:fld>
            <a:endParaRPr kumimoji="1" lang="ja-JP" altLang="en-US"/>
          </a:p>
        </p:txBody>
      </p:sp>
    </p:spTree>
    <p:extLst>
      <p:ext uri="{BB962C8B-B14F-4D97-AF65-F5344CB8AC3E}">
        <p14:creationId xmlns:p14="http://schemas.microsoft.com/office/powerpoint/2010/main" val="2076220386"/>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E5014-FC03-D2E7-4579-40DFBBA633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2473D41-E9F9-9CA8-B09D-07A21BF6031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BAB3770-8F41-0856-111E-4479B885C78B}"/>
              </a:ext>
            </a:extLst>
          </p:cNvPr>
          <p:cNvSpPr>
            <a:spLocks noGrp="1"/>
          </p:cNvSpPr>
          <p:nvPr>
            <p:ph type="body" idx="1"/>
          </p:nvPr>
        </p:nvSpPr>
        <p:spPr/>
        <p:txBody>
          <a:bodyPr/>
          <a:lstStyle/>
          <a:p>
            <a:r>
              <a:rPr kumimoji="1" lang="ja-JP" altLang="en-US"/>
              <a:t>目標：</a:t>
            </a:r>
            <a:r>
              <a:rPr kumimoji="1" lang="en-US" altLang="ja-JP"/>
              <a:t>13:07</a:t>
            </a:r>
          </a:p>
          <a:p>
            <a:r>
              <a:rPr kumimoji="1" lang="ja-JP" altLang="en-US"/>
              <a:t>累計：</a:t>
            </a:r>
            <a:r>
              <a:rPr kumimoji="1" lang="en-US" altLang="ja-JP"/>
              <a:t>0:07</a:t>
            </a:r>
          </a:p>
          <a:p>
            <a:endParaRPr lang="en-US" altLang="ja-JP" b="0" i="0">
              <a:solidFill>
                <a:srgbClr val="1C1C1C"/>
              </a:solidFill>
              <a:effectLst/>
              <a:latin typeface="ＭＳ Ｐゴシック" panose="020B0600070205080204" pitchFamily="50" charset="-128"/>
              <a:ea typeface="ＭＳ Ｐゴシック" panose="020B0600070205080204" pitchFamily="50" charset="-128"/>
            </a:endParaRPr>
          </a:p>
          <a:p>
            <a:endParaRPr kumimoji="1" lang="en-US" altLang="ja-JP" sz="1200" b="0" i="0">
              <a:solidFill>
                <a:srgbClr val="1C1C1C"/>
              </a:solidFill>
              <a:effectLst/>
              <a:latin typeface="ＭＳ Ｐゴシック" panose="020B0600070205080204" pitchFamily="50" charset="-128"/>
              <a:ea typeface="ＭＳ Ｐゴシック" panose="020B0600070205080204" pitchFamily="50" charset="-128"/>
            </a:endParaRPr>
          </a:p>
          <a:p>
            <a:r>
              <a:rPr lang="ja-JP" altLang="en-US" b="0" i="0">
                <a:solidFill>
                  <a:srgbClr val="1C1C1C"/>
                </a:solidFill>
                <a:effectLst/>
                <a:latin typeface="ＭＳ Ｐゴシック" panose="020B0600070205080204" pitchFamily="50" charset="-128"/>
                <a:ea typeface="ＭＳ Ｐゴシック" panose="020B0600070205080204" pitchFamily="50" charset="-128"/>
              </a:rPr>
              <a:t>実施手順には、それぞれの対策基準ごとに、実施すべき情報セキュリティ対策の内容を具体的に手順として記載します。</a:t>
            </a:r>
            <a:endParaRPr kumimoji="1" lang="en-US" altLang="ja-JP" sz="1200"/>
          </a:p>
          <a:p>
            <a:endParaRPr kumimoji="1" lang="en-US" altLang="ja-JP" sz="1200"/>
          </a:p>
          <a:p>
            <a:endParaRPr kumimoji="1" lang="en-US" altLang="ja-JP" sz="1200"/>
          </a:p>
          <a:p>
            <a:r>
              <a:rPr kumimoji="1" lang="ja-JP" altLang="en-US" sz="1200"/>
              <a:t>ここでは、「実施手順」の記載について、説明します。</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CA712742-5A7D-3B5C-3396-862418CE5DD8}"/>
              </a:ext>
            </a:extLst>
          </p:cNvPr>
          <p:cNvSpPr>
            <a:spLocks noGrp="1"/>
          </p:cNvSpPr>
          <p:nvPr>
            <p:ph type="sldNum" sz="quarter" idx="5"/>
          </p:nvPr>
        </p:nvSpPr>
        <p:spPr/>
        <p:txBody>
          <a:bodyPr/>
          <a:lstStyle/>
          <a:p>
            <a:fld id="{7D95702B-A176-47F2-94B3-59C819DD5A0E}" type="slidenum">
              <a:rPr kumimoji="1" lang="ja-JP" altLang="en-US" smtClean="0"/>
              <a:t>359</a:t>
            </a:fld>
            <a:endParaRPr kumimoji="1" lang="ja-JP" altLang="en-US"/>
          </a:p>
        </p:txBody>
      </p:sp>
    </p:spTree>
    <p:extLst>
      <p:ext uri="{BB962C8B-B14F-4D97-AF65-F5344CB8AC3E}">
        <p14:creationId xmlns:p14="http://schemas.microsoft.com/office/powerpoint/2010/main" val="2669233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14:44</a:t>
            </a:r>
          </a:p>
          <a:p>
            <a:r>
              <a:rPr kumimoji="1" lang="ja-JP" altLang="en-US"/>
              <a:t>累積時間：</a:t>
            </a:r>
            <a:r>
              <a:rPr kumimoji="1" lang="en-US" altLang="ja-JP"/>
              <a:t>01:44</a:t>
            </a:r>
          </a:p>
          <a:p>
            <a:endParaRPr kumimoji="1" lang="en-US" altLang="ja-JP"/>
          </a:p>
          <a:p>
            <a:r>
              <a:rPr kumimoji="1" lang="ja-JP" altLang="en-US"/>
              <a:t>パスワードマネージャ</a:t>
            </a:r>
            <a:endParaRPr kumimoji="1" lang="en-US" altLang="ja-JP"/>
          </a:p>
          <a:p>
            <a:r>
              <a:rPr kumimoji="1" lang="ja-JP" altLang="en-US"/>
              <a:t>　ブラウザのパスワード管理機能は危険。</a:t>
            </a:r>
            <a:endParaRPr kumimoji="1" lang="en-US" altLang="ja-JP"/>
          </a:p>
          <a:p>
            <a:r>
              <a:rPr kumimoji="1" lang="ja-JP" altLang="en-US"/>
              <a:t>　ランサムウェアの中には、ブラウザのパスワードを解析して悪用するものも存在する。</a:t>
            </a:r>
            <a:endParaRPr kumimoji="1" lang="en-US" altLang="ja-JP"/>
          </a:p>
          <a:p>
            <a:endParaRPr kumimoji="1" lang="en-US" altLang="ja-JP"/>
          </a:p>
          <a:p>
            <a:r>
              <a:rPr kumimoji="1" lang="ja-JP" altLang="en-US"/>
              <a:t>ワンタイムパスワード</a:t>
            </a:r>
            <a:endParaRPr kumimoji="1" lang="en-US" altLang="ja-JP"/>
          </a:p>
          <a:p>
            <a:r>
              <a:rPr kumimoji="1" lang="ja-JP" altLang="en-US"/>
              <a:t>　インターネットバンキングでおなじみ</a:t>
            </a:r>
            <a:endParaRPr kumimoji="1" lang="en-US" altLang="ja-JP"/>
          </a:p>
          <a:p>
            <a:r>
              <a:rPr kumimoji="1" lang="ja-JP" altLang="en-US"/>
              <a:t>　</a:t>
            </a:r>
            <a:r>
              <a:rPr kumimoji="1" lang="en-US" altLang="ja-JP"/>
              <a:t>Google</a:t>
            </a:r>
            <a:r>
              <a:rPr kumimoji="1" lang="ja-JP" altLang="en-US"/>
              <a:t> </a:t>
            </a:r>
            <a:r>
              <a:rPr kumimoji="1" lang="en-US" altLang="ja-JP"/>
              <a:t>Authenticator</a:t>
            </a:r>
            <a:r>
              <a:rPr kumimoji="1" lang="ja-JP" altLang="en-US"/>
              <a:t>など</a:t>
            </a:r>
            <a:endParaRPr kumimoji="1" lang="en-US" altLang="ja-JP"/>
          </a:p>
          <a:p>
            <a:endParaRPr kumimoji="1" lang="en-US" altLang="ja-JP"/>
          </a:p>
          <a:p>
            <a:r>
              <a:rPr kumimoji="1" lang="en-US" altLang="ja-JP"/>
              <a:t>PIN</a:t>
            </a:r>
            <a:r>
              <a:rPr kumimoji="1" lang="ja-JP" altLang="en-US"/>
              <a:t>コード</a:t>
            </a:r>
            <a:endParaRPr kumimoji="1" lang="en-US" altLang="ja-JP"/>
          </a:p>
          <a:p>
            <a:r>
              <a:rPr kumimoji="1" lang="ja-JP" altLang="en-US"/>
              <a:t>　</a:t>
            </a:r>
            <a:r>
              <a:rPr lang="en-US" altLang="ja-JP" b="0" i="0">
                <a:solidFill>
                  <a:srgbClr val="202124"/>
                </a:solidFill>
                <a:effectLst/>
                <a:latin typeface="Google Sans"/>
              </a:rPr>
              <a:t>Personal Identification Number</a:t>
            </a:r>
            <a:r>
              <a:rPr lang="ja-JP" altLang="en-US" b="0" i="0">
                <a:solidFill>
                  <a:srgbClr val="202124"/>
                </a:solidFill>
                <a:effectLst/>
                <a:latin typeface="Google Sans"/>
              </a:rPr>
              <a:t>　個人識別番号</a:t>
            </a:r>
            <a:endParaRPr lang="en-US" altLang="ja-JP" b="0" i="0">
              <a:solidFill>
                <a:srgbClr val="202124"/>
              </a:solidFill>
              <a:effectLst/>
              <a:latin typeface="Google Sans"/>
            </a:endParaRPr>
          </a:p>
          <a:p>
            <a:r>
              <a:rPr kumimoji="1" lang="ja-JP" altLang="en-US" b="0" i="0">
                <a:solidFill>
                  <a:srgbClr val="202124"/>
                </a:solidFill>
                <a:effectLst/>
                <a:latin typeface="Google Sans"/>
              </a:rPr>
              <a:t>　身近なところではスマホの画面や</a:t>
            </a:r>
            <a:r>
              <a:rPr kumimoji="1" lang="en-US" altLang="ja-JP" b="0" i="0">
                <a:solidFill>
                  <a:srgbClr val="202124"/>
                </a:solidFill>
                <a:effectLst/>
                <a:latin typeface="Google Sans"/>
              </a:rPr>
              <a:t>SIM</a:t>
            </a:r>
            <a:r>
              <a:rPr kumimoji="1" lang="ja-JP" altLang="en-US" b="0" i="0">
                <a:solidFill>
                  <a:srgbClr val="202124"/>
                </a:solidFill>
                <a:effectLst/>
                <a:latin typeface="Google Sans"/>
              </a:rPr>
              <a:t>ロック</a:t>
            </a:r>
            <a:r>
              <a:rPr kumimoji="1" lang="ja-JP" altLang="en-US"/>
              <a:t>で利用されている。</a:t>
            </a:r>
            <a:endParaRPr kumimoji="1" lang="en-US" altLang="ja-JP"/>
          </a:p>
          <a:p>
            <a:endParaRPr kumimoji="1" lang="en-US" altLang="ja-JP"/>
          </a:p>
          <a:p>
            <a:r>
              <a:rPr kumimoji="1" lang="ja-JP" altLang="en-US"/>
              <a:t>公開鍵方式</a:t>
            </a:r>
            <a:endParaRPr kumimoji="1" lang="en-US" altLang="ja-JP"/>
          </a:p>
          <a:p>
            <a:r>
              <a:rPr kumimoji="1" lang="ja-JP" altLang="en-US"/>
              <a:t>　</a:t>
            </a:r>
            <a:r>
              <a:rPr kumimoji="1" lang="en-US" altLang="ja-JP"/>
              <a:t>AWS</a:t>
            </a:r>
            <a:r>
              <a:rPr kumimoji="1" lang="ja-JP" altLang="en-US"/>
              <a:t>や</a:t>
            </a:r>
            <a:r>
              <a:rPr kumimoji="1" lang="en-US" altLang="ja-JP"/>
              <a:t>Azure</a:t>
            </a:r>
            <a:r>
              <a:rPr kumimoji="1" lang="ja-JP" altLang="en-US"/>
              <a:t>でサーバ構築したことある人はわかる。</a:t>
            </a:r>
            <a:endParaRPr kumimoji="1" lang="en-US" altLang="ja-JP"/>
          </a:p>
          <a:p>
            <a:r>
              <a:rPr kumimoji="1" lang="ja-JP" altLang="en-US"/>
              <a:t>　</a:t>
            </a:r>
            <a:r>
              <a:rPr kumimoji="1" lang="en-US" altLang="ja-JP"/>
              <a:t>Linux</a:t>
            </a:r>
            <a:r>
              <a:rPr kumimoji="1" lang="ja-JP" altLang="en-US"/>
              <a:t>サーバにログインするのに、</a:t>
            </a:r>
            <a:r>
              <a:rPr kumimoji="1" lang="en-US" altLang="ja-JP"/>
              <a:t>SSH</a:t>
            </a:r>
            <a:r>
              <a:rPr kumimoji="1" lang="ja-JP" altLang="en-US"/>
              <a:t>接続で秘密鍵が必要</a:t>
            </a:r>
            <a:endParaRPr kumimoji="1" lang="en-US" altLang="ja-JP"/>
          </a:p>
          <a:p>
            <a:r>
              <a:rPr kumimoji="1" lang="ja-JP" altLang="en-US"/>
              <a:t>　もしくは、</a:t>
            </a:r>
            <a:r>
              <a:rPr kumimoji="1" lang="en-US" altLang="ja-JP"/>
              <a:t>Administrator</a:t>
            </a:r>
            <a:r>
              <a:rPr kumimoji="1" lang="ja-JP" altLang="en-US"/>
              <a:t>のパスワードを確認するのに秘密鍵が必要</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36</a:t>
            </a:fld>
            <a:endParaRPr kumimoji="1" lang="ja-JP" altLang="en-US"/>
          </a:p>
        </p:txBody>
      </p:sp>
    </p:spTree>
    <p:extLst>
      <p:ext uri="{BB962C8B-B14F-4D97-AF65-F5344CB8AC3E}">
        <p14:creationId xmlns:p14="http://schemas.microsoft.com/office/powerpoint/2010/main" val="1185655025"/>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691F3-8747-45C0-F39B-2DAB10D2D7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DBB676-700C-6C51-33CD-B96E6AB0348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3AD1F4D-4320-B1B4-832C-38EA0B29CF33}"/>
              </a:ext>
            </a:extLst>
          </p:cNvPr>
          <p:cNvSpPr>
            <a:spLocks noGrp="1"/>
          </p:cNvSpPr>
          <p:nvPr>
            <p:ph type="body" idx="1"/>
          </p:nvPr>
        </p:nvSpPr>
        <p:spPr/>
        <p:txBody>
          <a:bodyPr/>
          <a:lstStyle/>
          <a:p>
            <a:r>
              <a:rPr kumimoji="1" lang="ja-JP" altLang="en-US"/>
              <a:t>目標：</a:t>
            </a:r>
            <a:r>
              <a:rPr kumimoji="1" lang="en-US" altLang="ja-JP"/>
              <a:t>13:09</a:t>
            </a:r>
          </a:p>
          <a:p>
            <a:r>
              <a:rPr kumimoji="1" lang="ja-JP" altLang="en-US"/>
              <a:t>累計：</a:t>
            </a:r>
            <a:r>
              <a:rPr kumimoji="1" lang="en-US" altLang="ja-JP"/>
              <a:t>0:09</a:t>
            </a:r>
          </a:p>
          <a:p>
            <a:endParaRPr kumimoji="1" lang="en-US" altLang="ja-JP"/>
          </a:p>
          <a:p>
            <a:r>
              <a:rPr kumimoji="1" lang="ja-JP" altLang="en-US"/>
              <a:t>ポイント</a:t>
            </a:r>
            <a:endParaRPr kumimoji="1" lang="en-US" altLang="ja-JP"/>
          </a:p>
          <a:p>
            <a:pPr algn="l"/>
            <a:r>
              <a:rPr lang="ja-JP" altLang="en-US" sz="2800" b="0" i="0">
                <a:solidFill>
                  <a:srgbClr val="374151"/>
                </a:solidFill>
                <a:effectLst/>
                <a:latin typeface="Söhne"/>
              </a:rPr>
              <a:t>物理的セキュリティ境界を実施する際には、資産のセキュリティ要求に基づいて境界の位置と強度を定め、施設を頑丈な境界で保護し、外部アクセスを制御するための開閉制御機構を設置することが重要であり、さらに防火扉などの追加的な安全対策を考慮し、物理的障壁を適切に管理することが必要です。</a:t>
            </a:r>
            <a:endParaRPr lang="en-US" altLang="ja-JP" sz="2800" b="0" i="0">
              <a:solidFill>
                <a:srgbClr val="374151"/>
              </a:solidFill>
              <a:effectLst/>
              <a:latin typeface="Söhne"/>
            </a:endParaRPr>
          </a:p>
          <a:p>
            <a:pPr algn="l"/>
            <a:endParaRPr kumimoji="1" lang="en-US" altLang="ja-JP" sz="2800" b="0" i="0">
              <a:solidFill>
                <a:srgbClr val="374151"/>
              </a:solidFill>
              <a:effectLst/>
              <a:latin typeface="Söhne"/>
            </a:endParaRPr>
          </a:p>
          <a:p>
            <a:pPr algn="l"/>
            <a:endParaRPr kumimoji="1" lang="en-US" altLang="ja-JP"/>
          </a:p>
        </p:txBody>
      </p:sp>
      <p:sp>
        <p:nvSpPr>
          <p:cNvPr id="4" name="スライド番号プレースホルダー 3">
            <a:extLst>
              <a:ext uri="{FF2B5EF4-FFF2-40B4-BE49-F238E27FC236}">
                <a16:creationId xmlns:a16="http://schemas.microsoft.com/office/drawing/2014/main" id="{D0A52EEC-477F-207B-B325-A94DBAC19660}"/>
              </a:ext>
            </a:extLst>
          </p:cNvPr>
          <p:cNvSpPr>
            <a:spLocks noGrp="1"/>
          </p:cNvSpPr>
          <p:nvPr>
            <p:ph type="sldNum" sz="quarter" idx="5"/>
          </p:nvPr>
        </p:nvSpPr>
        <p:spPr/>
        <p:txBody>
          <a:bodyPr/>
          <a:lstStyle/>
          <a:p>
            <a:fld id="{7D95702B-A176-47F2-94B3-59C819DD5A0E}" type="slidenum">
              <a:rPr kumimoji="1" lang="ja-JP" altLang="en-US" smtClean="0"/>
              <a:t>360</a:t>
            </a:fld>
            <a:endParaRPr kumimoji="1" lang="ja-JP" altLang="en-US"/>
          </a:p>
        </p:txBody>
      </p:sp>
    </p:spTree>
    <p:extLst>
      <p:ext uri="{BB962C8B-B14F-4D97-AF65-F5344CB8AC3E}">
        <p14:creationId xmlns:p14="http://schemas.microsoft.com/office/powerpoint/2010/main" val="244278500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DB402-7CEC-E52A-B197-6C88324BC7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695A56-3FCE-9DC2-F4D5-B87A39713B4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CA7F995-1A5E-7221-577A-73C45AF2C49B}"/>
              </a:ext>
            </a:extLst>
          </p:cNvPr>
          <p:cNvSpPr>
            <a:spLocks noGrp="1"/>
          </p:cNvSpPr>
          <p:nvPr>
            <p:ph type="body" idx="1"/>
          </p:nvPr>
        </p:nvSpPr>
        <p:spPr/>
        <p:txBody>
          <a:bodyPr/>
          <a:lstStyle/>
          <a:p>
            <a:r>
              <a:rPr kumimoji="1" lang="ja-JP" altLang="en-US"/>
              <a:t>目標：</a:t>
            </a:r>
            <a:r>
              <a:rPr kumimoji="1" lang="en-US" altLang="ja-JP"/>
              <a:t>13:10</a:t>
            </a:r>
          </a:p>
          <a:p>
            <a:r>
              <a:rPr kumimoji="1" lang="ja-JP" altLang="en-US"/>
              <a:t>累計：</a:t>
            </a:r>
            <a:r>
              <a:rPr kumimoji="1" lang="en-US" altLang="ja-JP"/>
              <a:t>0:10</a:t>
            </a:r>
          </a:p>
          <a:p>
            <a:endParaRPr kumimoji="1" lang="en-US" altLang="ja-JP"/>
          </a:p>
          <a:p>
            <a:r>
              <a:rPr kumimoji="1" lang="ja-JP" altLang="en-US"/>
              <a:t>ポイント</a:t>
            </a:r>
            <a:endParaRPr kumimoji="1" lang="en-US" altLang="ja-JP"/>
          </a:p>
          <a:p>
            <a:pPr algn="l"/>
            <a:r>
              <a:rPr lang="ja-JP" altLang="en-US" sz="2800" b="0" i="0">
                <a:solidFill>
                  <a:srgbClr val="374151"/>
                </a:solidFill>
                <a:effectLst/>
                <a:latin typeface="Söhne"/>
              </a:rPr>
              <a:t>荷物の受渡場所や立寄り場所など、認可されていない者が施設に立ち入る可能性のある場所は、情報処理施設から離して管理し、敷地や建物へのアクセスを認可された要員に限定し、物理的な記録や監査証跡を保持するなどのセキュリティ対策を施すことが望ましい。また、訪問者の識別、アクセス記録、監視の実施、荷物の安全検査、資産管理手順の遵守など、物理的セキュリティ対策を強化することが重要である。</a:t>
            </a:r>
            <a:endParaRPr lang="en-US" altLang="ja-JP" sz="2800" b="0" i="0">
              <a:solidFill>
                <a:srgbClr val="374151"/>
              </a:solidFill>
              <a:effectLst/>
              <a:latin typeface="Söhne"/>
            </a:endParaRPr>
          </a:p>
          <a:p>
            <a:pPr algn="l"/>
            <a:endParaRPr kumimoji="1" lang="en-US" altLang="ja-JP" sz="2800" b="0" i="0" u="none" strike="noStrike" baseline="0">
              <a:solidFill>
                <a:srgbClr val="374151"/>
              </a:solidFill>
              <a:effectLst/>
              <a:latin typeface="Söhne"/>
            </a:endParaRPr>
          </a:p>
          <a:p>
            <a:pPr algn="l"/>
            <a:r>
              <a:rPr kumimoji="1" lang="ja-JP" altLang="en-US" sz="1800" b="0" i="0" u="none" strike="noStrike" baseline="0">
                <a:latin typeface="MS-Mincho"/>
              </a:rPr>
              <a:t>入退受付票は単票形式のものとする。</a:t>
            </a:r>
            <a:endParaRPr kumimoji="1" lang="en-US" altLang="ja-JP" sz="1800" b="0" i="0" u="none" strike="noStrike" baseline="0">
              <a:latin typeface="MS-Mincho"/>
            </a:endParaRPr>
          </a:p>
          <a:p>
            <a:pPr algn="l"/>
            <a:endParaRPr kumimoji="1" lang="en-US" altLang="ja-JP"/>
          </a:p>
        </p:txBody>
      </p:sp>
      <p:sp>
        <p:nvSpPr>
          <p:cNvPr id="4" name="スライド番号プレースホルダー 3">
            <a:extLst>
              <a:ext uri="{FF2B5EF4-FFF2-40B4-BE49-F238E27FC236}">
                <a16:creationId xmlns:a16="http://schemas.microsoft.com/office/drawing/2014/main" id="{42ACC21C-FF5A-FA26-C396-0259BDC1BFF4}"/>
              </a:ext>
            </a:extLst>
          </p:cNvPr>
          <p:cNvSpPr>
            <a:spLocks noGrp="1"/>
          </p:cNvSpPr>
          <p:nvPr>
            <p:ph type="sldNum" sz="quarter" idx="5"/>
          </p:nvPr>
        </p:nvSpPr>
        <p:spPr/>
        <p:txBody>
          <a:bodyPr/>
          <a:lstStyle/>
          <a:p>
            <a:fld id="{7D95702B-A176-47F2-94B3-59C819DD5A0E}" type="slidenum">
              <a:rPr kumimoji="1" lang="ja-JP" altLang="en-US" smtClean="0"/>
              <a:t>361</a:t>
            </a:fld>
            <a:endParaRPr kumimoji="1" lang="ja-JP" altLang="en-US"/>
          </a:p>
        </p:txBody>
      </p:sp>
    </p:spTree>
    <p:extLst>
      <p:ext uri="{BB962C8B-B14F-4D97-AF65-F5344CB8AC3E}">
        <p14:creationId xmlns:p14="http://schemas.microsoft.com/office/powerpoint/2010/main" val="152841040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57CC0-DC6B-6F75-D11A-C159389B9BC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1093AF-1BA6-FBF6-3F15-B0077A58E74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3946F18-242D-871C-2AF5-300D7E510CFA}"/>
              </a:ext>
            </a:extLst>
          </p:cNvPr>
          <p:cNvSpPr>
            <a:spLocks noGrp="1"/>
          </p:cNvSpPr>
          <p:nvPr>
            <p:ph type="body" idx="1"/>
          </p:nvPr>
        </p:nvSpPr>
        <p:spPr/>
        <p:txBody>
          <a:bodyPr/>
          <a:lstStyle/>
          <a:p>
            <a:r>
              <a:rPr kumimoji="1" lang="ja-JP" altLang="en-US"/>
              <a:t>目標：</a:t>
            </a:r>
            <a:r>
              <a:rPr kumimoji="1" lang="en-US" altLang="ja-JP"/>
              <a:t>13:12</a:t>
            </a:r>
          </a:p>
          <a:p>
            <a:r>
              <a:rPr kumimoji="1" lang="ja-JP" altLang="en-US"/>
              <a:t>累計：</a:t>
            </a:r>
            <a:r>
              <a:rPr kumimoji="1" lang="en-US" altLang="ja-JP"/>
              <a:t>0:12</a:t>
            </a:r>
          </a:p>
          <a:p>
            <a:endParaRPr kumimoji="1" lang="en-US" altLang="ja-JP"/>
          </a:p>
          <a:p>
            <a:r>
              <a:rPr kumimoji="1" lang="ja-JP" altLang="en-US"/>
              <a:t>ポイント</a:t>
            </a:r>
            <a:endParaRPr kumimoji="1" lang="en-US" altLang="ja-JP"/>
          </a:p>
          <a:p>
            <a:pPr algn="l"/>
            <a:r>
              <a:rPr lang="ja-JP" altLang="en-US" sz="2800" b="0" i="0">
                <a:solidFill>
                  <a:srgbClr val="374151"/>
                </a:solidFill>
                <a:effectLst/>
                <a:latin typeface="Söhne"/>
              </a:rPr>
              <a:t>オフィスや施設のセキュリティを確保するためには、重要な施設を一般のアクセスから遠い場所に設置し、建物を目立たなくし、その目的や情報処理活動の存在を最小限に表示すること、また、施設が外部から見えないように構成し、必要に応じて電磁遮蔽を考慮すること、さらに秘密情報処理施設の位置を示す案内板や内線電話帳などを非公開にすることが重要である。</a:t>
            </a:r>
            <a:endParaRPr lang="en-US" altLang="ja-JP" sz="2800" b="0" i="0">
              <a:solidFill>
                <a:srgbClr val="374151"/>
              </a:solidFill>
              <a:effectLst/>
              <a:latin typeface="Söhne"/>
            </a:endParaRPr>
          </a:p>
          <a:p>
            <a:pPr algn="l"/>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27214753-FB2B-3CF6-944A-6E90EFBA4396}"/>
              </a:ext>
            </a:extLst>
          </p:cNvPr>
          <p:cNvSpPr>
            <a:spLocks noGrp="1"/>
          </p:cNvSpPr>
          <p:nvPr>
            <p:ph type="sldNum" sz="quarter" idx="5"/>
          </p:nvPr>
        </p:nvSpPr>
        <p:spPr/>
        <p:txBody>
          <a:bodyPr/>
          <a:lstStyle/>
          <a:p>
            <a:fld id="{7D95702B-A176-47F2-94B3-59C819DD5A0E}" type="slidenum">
              <a:rPr kumimoji="1" lang="ja-JP" altLang="en-US" smtClean="0"/>
              <a:t>362</a:t>
            </a:fld>
            <a:endParaRPr kumimoji="1" lang="ja-JP" altLang="en-US"/>
          </a:p>
        </p:txBody>
      </p:sp>
    </p:spTree>
    <p:extLst>
      <p:ext uri="{BB962C8B-B14F-4D97-AF65-F5344CB8AC3E}">
        <p14:creationId xmlns:p14="http://schemas.microsoft.com/office/powerpoint/2010/main" val="2323163973"/>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CE785-06B2-BCD1-8097-5A5923D9B6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E0E8F1-C166-085F-6D84-4FA934C79B7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CBA4E68-A730-BFC9-2B99-C84AC46AD5CB}"/>
              </a:ext>
            </a:extLst>
          </p:cNvPr>
          <p:cNvSpPr>
            <a:spLocks noGrp="1"/>
          </p:cNvSpPr>
          <p:nvPr>
            <p:ph type="body" idx="1"/>
          </p:nvPr>
        </p:nvSpPr>
        <p:spPr/>
        <p:txBody>
          <a:bodyPr/>
          <a:lstStyle/>
          <a:p>
            <a:r>
              <a:rPr kumimoji="1" lang="ja-JP" altLang="en-US" dirty="0"/>
              <a:t>目標：</a:t>
            </a:r>
            <a:r>
              <a:rPr kumimoji="1" lang="en-US" altLang="ja-JP" dirty="0"/>
              <a:t>13:13</a:t>
            </a:r>
          </a:p>
          <a:p>
            <a:r>
              <a:rPr kumimoji="1" lang="ja-JP" altLang="en-US" dirty="0"/>
              <a:t>累計：</a:t>
            </a:r>
            <a:r>
              <a:rPr kumimoji="1" lang="en-US" altLang="ja-JP" dirty="0"/>
              <a:t>0:13</a:t>
            </a:r>
          </a:p>
          <a:p>
            <a:endParaRPr kumimoji="1" lang="en-US" altLang="ja-JP" dirty="0"/>
          </a:p>
          <a:p>
            <a:r>
              <a:rPr kumimoji="1" lang="en-US" altLang="ja-JP" dirty="0"/>
              <a:t>7.4 </a:t>
            </a:r>
            <a:r>
              <a:rPr kumimoji="1" lang="ja-JP" altLang="en-US" dirty="0"/>
              <a:t>ポイント</a:t>
            </a:r>
            <a:endParaRPr kumimoji="1" lang="en-US" altLang="ja-JP" dirty="0"/>
          </a:p>
          <a:p>
            <a:pPr algn="l"/>
            <a:r>
              <a:rPr lang="ja-JP" altLang="en-US" sz="2800" b="0" i="0" dirty="0">
                <a:solidFill>
                  <a:srgbClr val="374151"/>
                </a:solidFill>
                <a:effectLst/>
                <a:latin typeface="Söhne"/>
              </a:rPr>
              <a:t>物理的な施設の監視は、警備員、侵入者警報、ビデオ監視システムなどを含む監視システムによって行われ、建物の内外の重要な領域へのアクセスを継続的に監視し、警報システムの制御盤は安全な場所に配置し、改ざん防止の仕組みを備え、定期的な試験を行うことが望ましい。また、監視システムの設計は機密性を維持し、データ保護法を考慮して使用することが重要である。</a:t>
            </a:r>
            <a:endParaRPr lang="en-US" altLang="ja-JP" sz="2800" b="0" i="0" dirty="0">
              <a:solidFill>
                <a:srgbClr val="374151"/>
              </a:solidFill>
              <a:effectLst/>
              <a:latin typeface="Söhne"/>
            </a:endParaRPr>
          </a:p>
          <a:p>
            <a:pPr algn="l"/>
            <a:endParaRPr kumimoji="1" lang="en-US" altLang="ja-JP" dirty="0"/>
          </a:p>
          <a:p>
            <a:r>
              <a:rPr kumimoji="1" lang="en-US" altLang="ja-JP" dirty="0"/>
              <a:t>7.5</a:t>
            </a:r>
            <a:r>
              <a:rPr kumimoji="1" lang="ja-JP" altLang="en-US" dirty="0"/>
              <a:t>　ポイント</a:t>
            </a:r>
            <a:endParaRPr kumimoji="1" lang="en-US" altLang="ja-JP" dirty="0"/>
          </a:p>
          <a:p>
            <a:r>
              <a:rPr lang="ja-JP" altLang="en-US" b="0" i="0" dirty="0">
                <a:solidFill>
                  <a:srgbClr val="374151"/>
                </a:solidFill>
                <a:effectLst/>
                <a:latin typeface="Söhne"/>
              </a:rPr>
              <a:t>物理的および環境的脅威のリスクアセスメントは、重要な運用開始前と定期的に行うべきであり、火災、洪水、地震、爆発などのリスクを管理するための専門家の助言を得ることが重要である。また、物理的施設の場所と建造物の選定では、地形や都市の脅威を考慮し、火災や洪水などの状況に対して適切な管理策を採用し、金庫やセキュリティに配慮した保管施設を使用して情報を保護することが望ましい。</a:t>
            </a:r>
            <a:endParaRPr kumimoji="1" lang="en-US" altLang="ja-JP" dirty="0"/>
          </a:p>
          <a:p>
            <a:endParaRPr kumimoji="1" lang="en-US" altLang="ja-JP" dirty="0"/>
          </a:p>
          <a:p>
            <a:r>
              <a:rPr kumimoji="1" lang="ja-JP" altLang="en-US" dirty="0"/>
              <a:t>日本の場合は消防法に従うようにするのが望ましい。</a:t>
            </a:r>
            <a:endParaRPr kumimoji="1" lang="en-US" altLang="ja-JP" dirty="0"/>
          </a:p>
          <a:p>
            <a:r>
              <a:rPr kumimoji="1" lang="ja-JP" altLang="en-US" dirty="0"/>
              <a:t>消火器は、種類があるので注意</a:t>
            </a:r>
            <a:endParaRPr kumimoji="1" lang="en-US" altLang="ja-JP" dirty="0"/>
          </a:p>
          <a:p>
            <a:r>
              <a:rPr kumimoji="1" lang="en-US" altLang="ja-JP" dirty="0"/>
              <a:t>A</a:t>
            </a:r>
            <a:r>
              <a:rPr kumimoji="1" lang="ja-JP" altLang="en-US" dirty="0"/>
              <a:t>火災　普通火災</a:t>
            </a:r>
            <a:endParaRPr kumimoji="1" lang="en-US" altLang="ja-JP" dirty="0"/>
          </a:p>
          <a:p>
            <a:r>
              <a:rPr kumimoji="1" lang="en-US" altLang="ja-JP" dirty="0"/>
              <a:t>B</a:t>
            </a:r>
            <a:r>
              <a:rPr kumimoji="1" lang="ja-JP" altLang="en-US" dirty="0"/>
              <a:t>火災　油火災</a:t>
            </a:r>
            <a:endParaRPr kumimoji="1" lang="en-US" altLang="ja-JP" dirty="0"/>
          </a:p>
          <a:p>
            <a:r>
              <a:rPr kumimoji="1" lang="en-US" altLang="ja-JP" dirty="0"/>
              <a:t>C</a:t>
            </a:r>
            <a:r>
              <a:rPr kumimoji="1" lang="ja-JP" altLang="en-US" dirty="0"/>
              <a:t>火災　電気火災</a:t>
            </a:r>
            <a:endParaRPr kumimoji="1" lang="en-US" altLang="ja-JP" dirty="0"/>
          </a:p>
          <a:p>
            <a:r>
              <a:rPr kumimoji="1" lang="ja-JP" altLang="en-US" dirty="0"/>
              <a:t>それ以外にも金属火災用などもある</a:t>
            </a:r>
            <a:endParaRPr kumimoji="1" lang="en-US" altLang="ja-JP" dirty="0"/>
          </a:p>
          <a:p>
            <a:r>
              <a:rPr kumimoji="1" lang="ja-JP" altLang="en-US" dirty="0"/>
              <a:t>一般的には</a:t>
            </a:r>
            <a:r>
              <a:rPr kumimoji="1" lang="en-US" altLang="ja-JP" dirty="0"/>
              <a:t>3</a:t>
            </a:r>
            <a:r>
              <a:rPr kumimoji="1" lang="ja-JP" altLang="en-US" dirty="0"/>
              <a:t>タイプすべてをカバーする</a:t>
            </a:r>
            <a:r>
              <a:rPr kumimoji="1" lang="en-US" altLang="ja-JP" dirty="0"/>
              <a:t>ABC</a:t>
            </a:r>
            <a:r>
              <a:rPr kumimoji="1" lang="ja-JP" altLang="en-US" dirty="0"/>
              <a:t>消火器がおかれているケースが多い。</a:t>
            </a:r>
            <a:endParaRPr kumimoji="1" lang="en-US" altLang="ja-JP" dirty="0"/>
          </a:p>
          <a:p>
            <a:r>
              <a:rPr kumimoji="1" lang="ja-JP" altLang="en-US" dirty="0"/>
              <a:t>データセンターなどの場合は、ハロンガスなどのガスによる消火。</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2F0EF4E-DFDC-CAA3-4DC6-3D717F67EEB1}"/>
              </a:ext>
            </a:extLst>
          </p:cNvPr>
          <p:cNvSpPr>
            <a:spLocks noGrp="1"/>
          </p:cNvSpPr>
          <p:nvPr>
            <p:ph type="sldNum" sz="quarter" idx="5"/>
          </p:nvPr>
        </p:nvSpPr>
        <p:spPr/>
        <p:txBody>
          <a:bodyPr/>
          <a:lstStyle/>
          <a:p>
            <a:fld id="{7D95702B-A176-47F2-94B3-59C819DD5A0E}" type="slidenum">
              <a:rPr kumimoji="1" lang="ja-JP" altLang="en-US" smtClean="0"/>
              <a:t>363</a:t>
            </a:fld>
            <a:endParaRPr kumimoji="1" lang="ja-JP" altLang="en-US"/>
          </a:p>
        </p:txBody>
      </p:sp>
    </p:spTree>
    <p:extLst>
      <p:ext uri="{BB962C8B-B14F-4D97-AF65-F5344CB8AC3E}">
        <p14:creationId xmlns:p14="http://schemas.microsoft.com/office/powerpoint/2010/main" val="2087919093"/>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48212-2058-2B3D-05C7-3EFD08A938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550586-727A-CF33-0832-F9DCF43091B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14A9C52-EA04-BB6A-45CC-B8F9E8D0207F}"/>
              </a:ext>
            </a:extLst>
          </p:cNvPr>
          <p:cNvSpPr>
            <a:spLocks noGrp="1"/>
          </p:cNvSpPr>
          <p:nvPr>
            <p:ph type="body" idx="1"/>
          </p:nvPr>
        </p:nvSpPr>
        <p:spPr/>
        <p:txBody>
          <a:bodyPr/>
          <a:lstStyle/>
          <a:p>
            <a:r>
              <a:rPr kumimoji="1" lang="ja-JP" altLang="en-US"/>
              <a:t>目標：</a:t>
            </a:r>
            <a:r>
              <a:rPr kumimoji="1" lang="en-US" altLang="ja-JP"/>
              <a:t>13:15</a:t>
            </a:r>
          </a:p>
          <a:p>
            <a:r>
              <a:rPr kumimoji="1" lang="ja-JP" altLang="en-US"/>
              <a:t>累計：</a:t>
            </a:r>
            <a:r>
              <a:rPr kumimoji="1" lang="en-US" altLang="ja-JP"/>
              <a:t>0:15</a:t>
            </a:r>
          </a:p>
          <a:p>
            <a:endParaRPr kumimoji="1" lang="en-US" altLang="ja-JP"/>
          </a:p>
          <a:p>
            <a:r>
              <a:rPr kumimoji="1" lang="ja-JP" altLang="en-US"/>
              <a:t>ポイント</a:t>
            </a:r>
            <a:endParaRPr kumimoji="1" lang="en-US" altLang="ja-JP"/>
          </a:p>
          <a:p>
            <a:pPr algn="l"/>
            <a:r>
              <a:rPr lang="ja-JP" altLang="en-US" sz="2800" b="0" i="0">
                <a:solidFill>
                  <a:srgbClr val="374151"/>
                </a:solidFill>
                <a:effectLst/>
                <a:latin typeface="Söhne"/>
              </a:rPr>
              <a:t>セキュリティを保つべき領域での作業に対するセキュリティ対策は、全要員に適用し、セキュリティを保つべき領域内の全活動を対象とすべきである。これには、要員がセキュリティ領域の存在や活動を限定的にのみ認識させること、監督されていない作業を避けること、領域が無人の際は施錠し定期的に検査すること、未認可の記録装置を禁止すること、利用者端末の携行と使用を管理すること、そして緊急手順を明確に掲示することが含まれる。</a:t>
            </a:r>
            <a:endParaRPr lang="en-US" altLang="ja-JP" sz="2800" b="0" i="0">
              <a:solidFill>
                <a:srgbClr val="374151"/>
              </a:solidFill>
              <a:effectLst/>
              <a:latin typeface="Söhne"/>
            </a:endParaRPr>
          </a:p>
          <a:p>
            <a:pPr algn="l"/>
            <a:endParaRPr kumimoji="1" lang="en-US" altLang="ja-JP" sz="2800" b="0" i="0" u="none" strike="noStrike" baseline="0">
              <a:solidFill>
                <a:srgbClr val="374151"/>
              </a:solidFill>
              <a:effectLst/>
              <a:latin typeface="Söhne"/>
            </a:endParaRPr>
          </a:p>
          <a:p>
            <a:pPr algn="l"/>
            <a:endParaRPr kumimoji="1" lang="en-US" altLang="ja-JP" sz="1800" b="0" i="0" u="none" strike="noStrike" baseline="0">
              <a:latin typeface="MS-Mincho"/>
            </a:endParaRPr>
          </a:p>
          <a:p>
            <a:pPr algn="l"/>
            <a:endParaRPr kumimoji="1" lang="en-US" altLang="ja-JP" sz="1800" b="0" i="0" u="none" strike="noStrike" baseline="0">
              <a:latin typeface="MS-Mincho"/>
            </a:endParaRPr>
          </a:p>
          <a:p>
            <a:pPr algn="l"/>
            <a:endParaRPr kumimoji="1" lang="en-US" altLang="ja-JP"/>
          </a:p>
        </p:txBody>
      </p:sp>
      <p:sp>
        <p:nvSpPr>
          <p:cNvPr id="4" name="スライド番号プレースホルダー 3">
            <a:extLst>
              <a:ext uri="{FF2B5EF4-FFF2-40B4-BE49-F238E27FC236}">
                <a16:creationId xmlns:a16="http://schemas.microsoft.com/office/drawing/2014/main" id="{FF4228A4-5100-E2BD-76CE-EC6CD0DDF115}"/>
              </a:ext>
            </a:extLst>
          </p:cNvPr>
          <p:cNvSpPr>
            <a:spLocks noGrp="1"/>
          </p:cNvSpPr>
          <p:nvPr>
            <p:ph type="sldNum" sz="quarter" idx="5"/>
          </p:nvPr>
        </p:nvSpPr>
        <p:spPr/>
        <p:txBody>
          <a:bodyPr/>
          <a:lstStyle/>
          <a:p>
            <a:fld id="{7D95702B-A176-47F2-94B3-59C819DD5A0E}" type="slidenum">
              <a:rPr kumimoji="1" lang="ja-JP" altLang="en-US" smtClean="0"/>
              <a:t>364</a:t>
            </a:fld>
            <a:endParaRPr kumimoji="1" lang="ja-JP" altLang="en-US"/>
          </a:p>
        </p:txBody>
      </p:sp>
    </p:spTree>
    <p:extLst>
      <p:ext uri="{BB962C8B-B14F-4D97-AF65-F5344CB8AC3E}">
        <p14:creationId xmlns:p14="http://schemas.microsoft.com/office/powerpoint/2010/main" val="3881956200"/>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BFA41-F9BB-CF4B-5A05-B8C2FF6BBE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B68840-276E-DFE6-B532-BA6BA340223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6457CE7-10BA-1B6F-046B-EB54A4DC6AA1}"/>
              </a:ext>
            </a:extLst>
          </p:cNvPr>
          <p:cNvSpPr>
            <a:spLocks noGrp="1"/>
          </p:cNvSpPr>
          <p:nvPr>
            <p:ph type="body" idx="1"/>
          </p:nvPr>
        </p:nvSpPr>
        <p:spPr/>
        <p:txBody>
          <a:bodyPr/>
          <a:lstStyle/>
          <a:p>
            <a:r>
              <a:rPr kumimoji="1" lang="ja-JP" altLang="en-US"/>
              <a:t>目標：</a:t>
            </a:r>
            <a:r>
              <a:rPr kumimoji="1" lang="en-US" altLang="ja-JP"/>
              <a:t>13:16</a:t>
            </a:r>
          </a:p>
          <a:p>
            <a:r>
              <a:rPr kumimoji="1" lang="ja-JP" altLang="en-US"/>
              <a:t>累計：</a:t>
            </a:r>
            <a:r>
              <a:rPr kumimoji="1" lang="en-US" altLang="ja-JP"/>
              <a:t>0:16</a:t>
            </a:r>
          </a:p>
          <a:p>
            <a:endParaRPr kumimoji="1" lang="en-US" altLang="ja-JP"/>
          </a:p>
          <a:p>
            <a:r>
              <a:rPr kumimoji="1" lang="ja-JP" altLang="en-US"/>
              <a:t>ポイント</a:t>
            </a:r>
            <a:endParaRPr kumimoji="1" lang="en-US" altLang="ja-JP"/>
          </a:p>
          <a:p>
            <a:r>
              <a:rPr lang="ja-JP" altLang="en-US" b="0" i="0">
                <a:solidFill>
                  <a:srgbClr val="374151"/>
                </a:solidFill>
                <a:effectLst/>
                <a:latin typeface="Söhne"/>
              </a:rPr>
              <a:t>組織はクリアデスク・クリアスクリーンポリシーを確立し、関連する利害関係者に伝達するべきで、これには使用していない時の重要情報の施錠保管、未使用の利用者端末の保護、離席時のログオフまたはロック、印刷物の適切な収集、取扱いに慎重を要する情報の安全な保管と破棄、ポップアップ設定の管理、使用後のホワイトボード消去、そして施設退去時の最終清掃を含む。</a:t>
            </a:r>
            <a:endParaRPr kumimoji="1" lang="en-US" altLang="ja-JP" b="0" i="0">
              <a:solidFill>
                <a:srgbClr val="374151"/>
              </a:solidFill>
              <a:effectLst/>
              <a:latin typeface="Söhne"/>
            </a:endParaRPr>
          </a:p>
          <a:p>
            <a:endParaRPr kumimoji="1" lang="en-US" altLang="ja-JP"/>
          </a:p>
        </p:txBody>
      </p:sp>
      <p:sp>
        <p:nvSpPr>
          <p:cNvPr id="4" name="スライド番号プレースホルダー 3">
            <a:extLst>
              <a:ext uri="{FF2B5EF4-FFF2-40B4-BE49-F238E27FC236}">
                <a16:creationId xmlns:a16="http://schemas.microsoft.com/office/drawing/2014/main" id="{ED7CEAAD-9463-B289-A78B-1C497BC44138}"/>
              </a:ext>
            </a:extLst>
          </p:cNvPr>
          <p:cNvSpPr>
            <a:spLocks noGrp="1"/>
          </p:cNvSpPr>
          <p:nvPr>
            <p:ph type="sldNum" sz="quarter" idx="5"/>
          </p:nvPr>
        </p:nvSpPr>
        <p:spPr/>
        <p:txBody>
          <a:bodyPr/>
          <a:lstStyle/>
          <a:p>
            <a:fld id="{7D95702B-A176-47F2-94B3-59C819DD5A0E}" type="slidenum">
              <a:rPr kumimoji="1" lang="ja-JP" altLang="en-US" smtClean="0"/>
              <a:t>365</a:t>
            </a:fld>
            <a:endParaRPr kumimoji="1" lang="ja-JP" altLang="en-US"/>
          </a:p>
        </p:txBody>
      </p:sp>
    </p:spTree>
    <p:extLst>
      <p:ext uri="{BB962C8B-B14F-4D97-AF65-F5344CB8AC3E}">
        <p14:creationId xmlns:p14="http://schemas.microsoft.com/office/powerpoint/2010/main" val="2244193920"/>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E4EF1-5A96-5AB3-4716-A462E182CF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B21F25-FCFD-F502-2D11-9D48346E0B0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B2DD44E-5491-1B65-8890-34A5383C665B}"/>
              </a:ext>
            </a:extLst>
          </p:cNvPr>
          <p:cNvSpPr>
            <a:spLocks noGrp="1"/>
          </p:cNvSpPr>
          <p:nvPr>
            <p:ph type="body" idx="1"/>
          </p:nvPr>
        </p:nvSpPr>
        <p:spPr/>
        <p:txBody>
          <a:bodyPr/>
          <a:lstStyle/>
          <a:p>
            <a:r>
              <a:rPr kumimoji="1" lang="ja-JP" altLang="en-US" dirty="0"/>
              <a:t>目標：</a:t>
            </a:r>
            <a:r>
              <a:rPr kumimoji="1" lang="en-US" altLang="ja-JP" dirty="0"/>
              <a:t>13:18</a:t>
            </a:r>
          </a:p>
          <a:p>
            <a:r>
              <a:rPr kumimoji="1" lang="ja-JP" altLang="en-US" dirty="0"/>
              <a:t>累計：</a:t>
            </a:r>
            <a:r>
              <a:rPr kumimoji="1" lang="en-US" altLang="ja-JP" dirty="0"/>
              <a:t>0:18</a:t>
            </a:r>
          </a:p>
          <a:p>
            <a:endParaRPr kumimoji="1" lang="en-US" altLang="ja-JP" dirty="0"/>
          </a:p>
          <a:p>
            <a:r>
              <a:rPr kumimoji="1" lang="ja-JP" altLang="en-US" dirty="0"/>
              <a:t>ポイント</a:t>
            </a:r>
            <a:endParaRPr kumimoji="1" lang="en-US" altLang="ja-JP" dirty="0"/>
          </a:p>
          <a:p>
            <a:r>
              <a:rPr lang="ja-JP" altLang="en-US" b="0" i="0" dirty="0">
                <a:solidFill>
                  <a:srgbClr val="374151"/>
                </a:solidFill>
                <a:effectLst/>
                <a:latin typeface="Söhne"/>
              </a:rPr>
              <a:t>装置の保護には、不必要なアクセスを避けるための適切な設置、認可されていない者ののぞき見リスクを低減するための慎重な位置決め、盗難や火災など物理的・環境的脅威への対策、飲食・喫煙の指針確立、温度や湿度など環境条件の監視、落雷からの保護、特別な保護方法の使用、電磁波放射による情報漏えいリスクの最小化、そして組織が管理する情報処理施設の物理的分離が含まれる。</a:t>
            </a:r>
            <a:endParaRPr lang="en-US" altLang="ja-JP" b="0" i="0" dirty="0">
              <a:solidFill>
                <a:srgbClr val="374151"/>
              </a:solidFill>
              <a:effectLst/>
              <a:latin typeface="Söhne"/>
            </a:endParaRPr>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F88089F4-9400-87C3-55A1-8DC2FD464BA8}"/>
              </a:ext>
            </a:extLst>
          </p:cNvPr>
          <p:cNvSpPr>
            <a:spLocks noGrp="1"/>
          </p:cNvSpPr>
          <p:nvPr>
            <p:ph type="sldNum" sz="quarter" idx="5"/>
          </p:nvPr>
        </p:nvSpPr>
        <p:spPr/>
        <p:txBody>
          <a:bodyPr/>
          <a:lstStyle/>
          <a:p>
            <a:fld id="{7D95702B-A176-47F2-94B3-59C819DD5A0E}" type="slidenum">
              <a:rPr kumimoji="1" lang="ja-JP" altLang="en-US" smtClean="0"/>
              <a:t>366</a:t>
            </a:fld>
            <a:endParaRPr kumimoji="1" lang="ja-JP" altLang="en-US"/>
          </a:p>
        </p:txBody>
      </p:sp>
    </p:spTree>
    <p:extLst>
      <p:ext uri="{BB962C8B-B14F-4D97-AF65-F5344CB8AC3E}">
        <p14:creationId xmlns:p14="http://schemas.microsoft.com/office/powerpoint/2010/main" val="1696786393"/>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540C1-4CB8-40B2-749C-E0553C3CB6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0D5033-0A9A-FDED-B3F5-11E7B41D90B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EF26411-41AA-4829-6B3E-6596EB2367A9}"/>
              </a:ext>
            </a:extLst>
          </p:cNvPr>
          <p:cNvSpPr>
            <a:spLocks noGrp="1"/>
          </p:cNvSpPr>
          <p:nvPr>
            <p:ph type="body" idx="1"/>
          </p:nvPr>
        </p:nvSpPr>
        <p:spPr/>
        <p:txBody>
          <a:bodyPr/>
          <a:lstStyle/>
          <a:p>
            <a:r>
              <a:rPr kumimoji="1" lang="ja-JP" altLang="en-US" dirty="0"/>
              <a:t>目標：</a:t>
            </a:r>
            <a:r>
              <a:rPr kumimoji="1" lang="en-US" altLang="ja-JP" dirty="0"/>
              <a:t>13:19</a:t>
            </a:r>
          </a:p>
          <a:p>
            <a:r>
              <a:rPr kumimoji="1" lang="ja-JP" altLang="en-US" dirty="0"/>
              <a:t>累計：</a:t>
            </a:r>
            <a:r>
              <a:rPr kumimoji="1" lang="en-US" altLang="ja-JP" dirty="0"/>
              <a:t>0:19</a:t>
            </a:r>
          </a:p>
          <a:p>
            <a:endParaRPr kumimoji="1" lang="en-US" altLang="ja-JP" dirty="0"/>
          </a:p>
          <a:p>
            <a:r>
              <a:rPr kumimoji="1" lang="ja-JP" altLang="en-US" dirty="0"/>
              <a:t>ポイント</a:t>
            </a:r>
            <a:endParaRPr kumimoji="1" lang="en-US" altLang="ja-JP" dirty="0"/>
          </a:p>
          <a:p>
            <a:r>
              <a:rPr lang="ja-JP" altLang="en-US" b="0" i="0" dirty="0">
                <a:solidFill>
                  <a:srgbClr val="374151"/>
                </a:solidFill>
                <a:effectLst/>
                <a:latin typeface="Söhne"/>
              </a:rPr>
              <a:t>組織の構外で使用される装置（モバイル機器など）は、特に組織所有のものや個人所有で業務に使用される（</a:t>
            </a:r>
            <a:r>
              <a:rPr lang="en-US" altLang="ja-JP" b="0" i="0" dirty="0">
                <a:solidFill>
                  <a:srgbClr val="374151"/>
                </a:solidFill>
                <a:effectLst/>
                <a:latin typeface="Söhne"/>
              </a:rPr>
              <a:t>BYOD</a:t>
            </a:r>
            <a:r>
              <a:rPr lang="ja-JP" altLang="en-US" b="0" i="0" dirty="0">
                <a:solidFill>
                  <a:srgbClr val="374151"/>
                </a:solidFill>
                <a:effectLst/>
                <a:latin typeface="Söhne"/>
              </a:rPr>
              <a:t>）ものを含め、適切に保護する必要があります。これには、装置の無人放置を避ける、製造業者の保護指示の遵守、機器の移動時の明確な記録の保持、組織内外の移動に対する認可と記録、公共交通機関での情報の保護、位置追跡と遠隔データ消去機能の実装が含まれます。また、組織外に恒久的に設置される装置（たとえば、</a:t>
            </a:r>
            <a:r>
              <a:rPr lang="en-US" altLang="ja-JP" b="0" i="0" dirty="0">
                <a:solidFill>
                  <a:srgbClr val="374151"/>
                </a:solidFill>
                <a:effectLst/>
                <a:latin typeface="Söhne"/>
              </a:rPr>
              <a:t>ATM</a:t>
            </a:r>
            <a:r>
              <a:rPr lang="ja-JP" altLang="en-US" b="0" i="0" dirty="0">
                <a:solidFill>
                  <a:srgbClr val="374151"/>
                </a:solidFill>
                <a:effectLst/>
                <a:latin typeface="Söhne"/>
              </a:rPr>
              <a:t>）には、物理的セキュリティの監視、物理的・環境的脅威からの保護、物理的アクセスおよび改ざん防止、論理的アクセスの管理策を考慮することが望ましいです。</a:t>
            </a:r>
            <a:endParaRPr kumimoji="1" lang="en-US" altLang="ja-JP" dirty="0"/>
          </a:p>
        </p:txBody>
      </p:sp>
      <p:sp>
        <p:nvSpPr>
          <p:cNvPr id="4" name="スライド番号プレースホルダー 3">
            <a:extLst>
              <a:ext uri="{FF2B5EF4-FFF2-40B4-BE49-F238E27FC236}">
                <a16:creationId xmlns:a16="http://schemas.microsoft.com/office/drawing/2014/main" id="{5208A44D-3ED1-0A31-97AE-8E0ED55B8C62}"/>
              </a:ext>
            </a:extLst>
          </p:cNvPr>
          <p:cNvSpPr>
            <a:spLocks noGrp="1"/>
          </p:cNvSpPr>
          <p:nvPr>
            <p:ph type="sldNum" sz="quarter" idx="5"/>
          </p:nvPr>
        </p:nvSpPr>
        <p:spPr/>
        <p:txBody>
          <a:bodyPr/>
          <a:lstStyle/>
          <a:p>
            <a:fld id="{7D95702B-A176-47F2-94B3-59C819DD5A0E}" type="slidenum">
              <a:rPr kumimoji="1" lang="ja-JP" altLang="en-US" smtClean="0"/>
              <a:t>367</a:t>
            </a:fld>
            <a:endParaRPr kumimoji="1" lang="ja-JP" altLang="en-US"/>
          </a:p>
        </p:txBody>
      </p:sp>
    </p:spTree>
    <p:extLst>
      <p:ext uri="{BB962C8B-B14F-4D97-AF65-F5344CB8AC3E}">
        <p14:creationId xmlns:p14="http://schemas.microsoft.com/office/powerpoint/2010/main" val="3921233594"/>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AABE-C7FA-F324-1F5C-DBD57517AA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F289FF-5839-0491-D746-97756CB2A7F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FB0A8E8-E956-01EF-AD50-1EE7E1BE48E7}"/>
              </a:ext>
            </a:extLst>
          </p:cNvPr>
          <p:cNvSpPr>
            <a:spLocks noGrp="1"/>
          </p:cNvSpPr>
          <p:nvPr>
            <p:ph type="body" idx="1"/>
          </p:nvPr>
        </p:nvSpPr>
        <p:spPr/>
        <p:txBody>
          <a:bodyPr/>
          <a:lstStyle/>
          <a:p>
            <a:r>
              <a:rPr kumimoji="1" lang="ja-JP" altLang="en-US"/>
              <a:t>目標：</a:t>
            </a:r>
            <a:r>
              <a:rPr kumimoji="1" lang="en-US" altLang="ja-JP"/>
              <a:t>13:21</a:t>
            </a:r>
          </a:p>
          <a:p>
            <a:r>
              <a:rPr kumimoji="1" lang="ja-JP" altLang="en-US"/>
              <a:t>累計：</a:t>
            </a:r>
            <a:r>
              <a:rPr kumimoji="1" lang="en-US" altLang="ja-JP"/>
              <a:t>0:21</a:t>
            </a:r>
          </a:p>
          <a:p>
            <a:endParaRPr kumimoji="1" lang="en-US" altLang="ja-JP"/>
          </a:p>
          <a:p>
            <a:r>
              <a:rPr kumimoji="1" lang="ja-JP" altLang="en-US"/>
              <a:t>ポイント</a:t>
            </a:r>
            <a:endParaRPr kumimoji="1" lang="en-US" altLang="ja-JP"/>
          </a:p>
          <a:p>
            <a:r>
              <a:rPr lang="ja-JP" altLang="en-US" b="0" i="0">
                <a:solidFill>
                  <a:srgbClr val="374151"/>
                </a:solidFill>
                <a:effectLst/>
                <a:latin typeface="Söhne"/>
              </a:rPr>
              <a:t>取外し可能な記憶媒体の管理には、管理方針の確立と伝達、移動時の認可と記録、セキュリティが保たれた環境での保管、暗号技術の使用、情報の新しい媒体への移動、複数の複製の保管、登録の検討、記憶媒体ポートの制御、情報転送の監視、物理的移送中のリスク管理が含まれます。また、秘密情報を含む媒体のセキュリティを保った再利用や処分には、データの安全な削除やフォーマット、特定の品目のセキュリティを保った処分手順、適切な外部関係者の選定、処分記録の維持、集積時の影響配慮が必要です。損傷した装置に含まれる取扱いに慎重を要するデータの物理的破壊の可否はリスクアセスメントに基づいて決定されます。</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9D22451F-1283-72FD-C029-0FD23F046C93}"/>
              </a:ext>
            </a:extLst>
          </p:cNvPr>
          <p:cNvSpPr>
            <a:spLocks noGrp="1"/>
          </p:cNvSpPr>
          <p:nvPr>
            <p:ph type="sldNum" sz="quarter" idx="5"/>
          </p:nvPr>
        </p:nvSpPr>
        <p:spPr/>
        <p:txBody>
          <a:bodyPr/>
          <a:lstStyle/>
          <a:p>
            <a:fld id="{7D95702B-A176-47F2-94B3-59C819DD5A0E}" type="slidenum">
              <a:rPr kumimoji="1" lang="ja-JP" altLang="en-US" smtClean="0"/>
              <a:t>368</a:t>
            </a:fld>
            <a:endParaRPr kumimoji="1" lang="ja-JP" altLang="en-US"/>
          </a:p>
        </p:txBody>
      </p:sp>
    </p:spTree>
    <p:extLst>
      <p:ext uri="{BB962C8B-B14F-4D97-AF65-F5344CB8AC3E}">
        <p14:creationId xmlns:p14="http://schemas.microsoft.com/office/powerpoint/2010/main" val="515146764"/>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CE0B6-D6C5-6F1E-5BD1-9B832B2445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A4D0E6-C8CB-4119-13F5-D6DBB38CFFC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A294415-5965-B19E-0AA1-664FA9555FEC}"/>
              </a:ext>
            </a:extLst>
          </p:cNvPr>
          <p:cNvSpPr>
            <a:spLocks noGrp="1"/>
          </p:cNvSpPr>
          <p:nvPr>
            <p:ph type="body" idx="1"/>
          </p:nvPr>
        </p:nvSpPr>
        <p:spPr/>
        <p:txBody>
          <a:bodyPr/>
          <a:lstStyle/>
          <a:p>
            <a:r>
              <a:rPr kumimoji="1" lang="ja-JP" altLang="en-US"/>
              <a:t>目標：</a:t>
            </a:r>
            <a:r>
              <a:rPr kumimoji="1" lang="en-US" altLang="ja-JP"/>
              <a:t>13:22</a:t>
            </a:r>
          </a:p>
          <a:p>
            <a:r>
              <a:rPr kumimoji="1" lang="ja-JP" altLang="en-US"/>
              <a:t>累計：</a:t>
            </a:r>
            <a:r>
              <a:rPr kumimoji="1" lang="en-US" altLang="ja-JP"/>
              <a:t>0:22</a:t>
            </a:r>
          </a:p>
          <a:p>
            <a:endParaRPr kumimoji="1" lang="en-US" altLang="ja-JP"/>
          </a:p>
          <a:p>
            <a:r>
              <a:rPr kumimoji="1" lang="ja-JP" altLang="en-US"/>
              <a:t>ポイント</a:t>
            </a:r>
            <a:endParaRPr kumimoji="1" lang="en-US" altLang="ja-JP"/>
          </a:p>
          <a:p>
            <a:r>
              <a:rPr lang="ja-JP" altLang="en-US" b="0" i="0">
                <a:solidFill>
                  <a:srgbClr val="374151"/>
                </a:solidFill>
                <a:effectLst/>
                <a:latin typeface="Söhne"/>
              </a:rPr>
              <a:t>組織は、情報処理施設をサポートするユーティリティ（電気、通信サービス、給水、ガス、下水、換気、空調など）に依存しており、以下の対策が望ましいです。ユーティリティをサポートする装置の適切な構成、操作、保守を確実にし、その能力を定期的に評価すること、装置の定期的な検査と試験、必要に応じて警報装置の設置、複数の物理的経路を持つ供給元の確保、ネットワーク接続されている場合の分離とセキュリティ保護、非常用照明と通信手段の備え、緊急スイッチとバルブの設置、緊急連絡先の記録と利用可能な状態の維持が含まれます。ネットワーク接続の冗長性は、複数のユーティリティ提供者からの経路を確保することで得られます。</a:t>
            </a:r>
            <a:endParaRPr lang="en-US" altLang="ja-JP" b="0" i="0">
              <a:solidFill>
                <a:srgbClr val="374151"/>
              </a:solidFill>
              <a:effectLst/>
              <a:latin typeface="Söhne"/>
            </a:endParaRPr>
          </a:p>
          <a:p>
            <a:endParaRPr kumimoji="1" lang="en-US" altLang="ja-JP"/>
          </a:p>
        </p:txBody>
      </p:sp>
      <p:sp>
        <p:nvSpPr>
          <p:cNvPr id="4" name="スライド番号プレースホルダー 3">
            <a:extLst>
              <a:ext uri="{FF2B5EF4-FFF2-40B4-BE49-F238E27FC236}">
                <a16:creationId xmlns:a16="http://schemas.microsoft.com/office/drawing/2014/main" id="{DAF99DA4-FDF9-CEC4-9AE0-C8638726F850}"/>
              </a:ext>
            </a:extLst>
          </p:cNvPr>
          <p:cNvSpPr>
            <a:spLocks noGrp="1"/>
          </p:cNvSpPr>
          <p:nvPr>
            <p:ph type="sldNum" sz="quarter" idx="5"/>
          </p:nvPr>
        </p:nvSpPr>
        <p:spPr/>
        <p:txBody>
          <a:bodyPr/>
          <a:lstStyle/>
          <a:p>
            <a:fld id="{7D95702B-A176-47F2-94B3-59C819DD5A0E}" type="slidenum">
              <a:rPr kumimoji="1" lang="ja-JP" altLang="en-US" smtClean="0"/>
              <a:t>369</a:t>
            </a:fld>
            <a:endParaRPr kumimoji="1" lang="ja-JP" altLang="en-US"/>
          </a:p>
        </p:txBody>
      </p:sp>
    </p:spTree>
    <p:extLst>
      <p:ext uri="{BB962C8B-B14F-4D97-AF65-F5344CB8AC3E}">
        <p14:creationId xmlns:p14="http://schemas.microsoft.com/office/powerpoint/2010/main" val="1536529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14:44</a:t>
            </a:r>
          </a:p>
          <a:p>
            <a:r>
              <a:rPr kumimoji="1" lang="ja-JP" altLang="en-US"/>
              <a:t>累積時間：</a:t>
            </a:r>
            <a:r>
              <a:rPr kumimoji="1" lang="en-US" altLang="ja-JP"/>
              <a:t>01:44</a:t>
            </a:r>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37</a:t>
            </a:fld>
            <a:endParaRPr kumimoji="1" lang="ja-JP" altLang="en-US"/>
          </a:p>
        </p:txBody>
      </p:sp>
    </p:spTree>
    <p:extLst>
      <p:ext uri="{BB962C8B-B14F-4D97-AF65-F5344CB8AC3E}">
        <p14:creationId xmlns:p14="http://schemas.microsoft.com/office/powerpoint/2010/main" val="3886487715"/>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CDCEA-CDA5-21C3-F65E-81739F49379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501CC5B-1DD1-834F-51A7-D39908AC01C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D355303-CFAC-E1F6-4994-7548E2C82E28}"/>
              </a:ext>
            </a:extLst>
          </p:cNvPr>
          <p:cNvSpPr>
            <a:spLocks noGrp="1"/>
          </p:cNvSpPr>
          <p:nvPr>
            <p:ph type="body" idx="1"/>
          </p:nvPr>
        </p:nvSpPr>
        <p:spPr/>
        <p:txBody>
          <a:bodyPr/>
          <a:lstStyle/>
          <a:p>
            <a:r>
              <a:rPr kumimoji="1" lang="ja-JP" altLang="en-US"/>
              <a:t>目標：</a:t>
            </a:r>
            <a:r>
              <a:rPr kumimoji="1" lang="en-US" altLang="ja-JP"/>
              <a:t>13:24</a:t>
            </a:r>
          </a:p>
          <a:p>
            <a:r>
              <a:rPr kumimoji="1" lang="ja-JP" altLang="en-US"/>
              <a:t>累計：</a:t>
            </a:r>
            <a:r>
              <a:rPr kumimoji="1" lang="en-US" altLang="ja-JP"/>
              <a:t>0:24</a:t>
            </a:r>
          </a:p>
          <a:p>
            <a:endParaRPr kumimoji="1" lang="en-US" altLang="ja-JP"/>
          </a:p>
          <a:p>
            <a:r>
              <a:rPr lang="ja-JP" altLang="en-US" b="0" i="0">
                <a:solidFill>
                  <a:srgbClr val="374151"/>
                </a:solidFill>
                <a:effectLst/>
                <a:latin typeface="Söhne"/>
              </a:rPr>
              <a:t>ケーブル配線のセキュリティには、以下の対策が望ましいです。情報処理施設に接続する電源ケーブルと通信回線は、地下埋設や適切な保護手段の施設が推奨されます。電源ケーブルは通信ケーブルから隔離し、重要なシステムのために追加管理策（外装電線管、電磁遮蔽、定期的な探索と物理的検査、配線盤への管理されたアクセス、光ファイバーケーブルの使用）の採用を検討します。ケーブルの各端には始点と終点の詳細をラベル付けし、専門家の助言を求めることで、ケーブル関連のインシデントや不具合のリスクを管理します。また、通信ケーブルと電源ケーブルの配線は複数の組織が共有する資源である可能性があります。</a:t>
            </a:r>
            <a:endParaRPr lang="en-US" altLang="ja-JP" b="0" i="0">
              <a:solidFill>
                <a:srgbClr val="374151"/>
              </a:solidFill>
              <a:effectLst/>
              <a:latin typeface="Söhne"/>
            </a:endParaRP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3644043A-BBAC-895C-9A3F-40F3CE83E532}"/>
              </a:ext>
            </a:extLst>
          </p:cNvPr>
          <p:cNvSpPr>
            <a:spLocks noGrp="1"/>
          </p:cNvSpPr>
          <p:nvPr>
            <p:ph type="sldNum" sz="quarter" idx="5"/>
          </p:nvPr>
        </p:nvSpPr>
        <p:spPr/>
        <p:txBody>
          <a:bodyPr/>
          <a:lstStyle/>
          <a:p>
            <a:fld id="{7D95702B-A176-47F2-94B3-59C819DD5A0E}" type="slidenum">
              <a:rPr kumimoji="1" lang="ja-JP" altLang="en-US" smtClean="0"/>
              <a:t>370</a:t>
            </a:fld>
            <a:endParaRPr kumimoji="1" lang="ja-JP" altLang="en-US"/>
          </a:p>
        </p:txBody>
      </p:sp>
    </p:spTree>
    <p:extLst>
      <p:ext uri="{BB962C8B-B14F-4D97-AF65-F5344CB8AC3E}">
        <p14:creationId xmlns:p14="http://schemas.microsoft.com/office/powerpoint/2010/main" val="2389265128"/>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FDA42-BE70-4197-84F0-87BFE6FBE97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3AE40F-0FAE-0482-B544-337B031C208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32F70C6-A812-06DF-07EE-6C433AA02653}"/>
              </a:ext>
            </a:extLst>
          </p:cNvPr>
          <p:cNvSpPr>
            <a:spLocks noGrp="1"/>
          </p:cNvSpPr>
          <p:nvPr>
            <p:ph type="body" idx="1"/>
          </p:nvPr>
        </p:nvSpPr>
        <p:spPr/>
        <p:txBody>
          <a:bodyPr/>
          <a:lstStyle/>
          <a:p>
            <a:r>
              <a:rPr kumimoji="1" lang="ja-JP" altLang="en-US" dirty="0"/>
              <a:t>目標：</a:t>
            </a:r>
            <a:r>
              <a:rPr kumimoji="1" lang="en-US" altLang="ja-JP" dirty="0"/>
              <a:t>13:25</a:t>
            </a:r>
          </a:p>
          <a:p>
            <a:r>
              <a:rPr kumimoji="1" lang="ja-JP" altLang="en-US" dirty="0"/>
              <a:t>累計：</a:t>
            </a:r>
            <a:r>
              <a:rPr kumimoji="1" lang="en-US" altLang="ja-JP" dirty="0"/>
              <a:t>0:25</a:t>
            </a:r>
          </a:p>
          <a:p>
            <a:endParaRPr kumimoji="1" lang="en-US" altLang="ja-JP" dirty="0"/>
          </a:p>
          <a:p>
            <a:r>
              <a:rPr kumimoji="1" lang="en-US" altLang="ja-JP" dirty="0"/>
              <a:t>7.13</a:t>
            </a:r>
            <a:r>
              <a:rPr kumimoji="1" lang="ja-JP" altLang="en-US" dirty="0"/>
              <a:t> ポイント</a:t>
            </a:r>
            <a:endParaRPr kumimoji="1" lang="en-US" altLang="ja-JP" dirty="0"/>
          </a:p>
          <a:p>
            <a:pPr algn="l"/>
            <a:r>
              <a:rPr lang="ja-JP" altLang="en-US" b="0" i="0" dirty="0">
                <a:solidFill>
                  <a:srgbClr val="374151"/>
                </a:solidFill>
                <a:effectLst/>
                <a:latin typeface="Söhne"/>
              </a:rPr>
              <a:t>装置の保守には以下の考慮点が重要です。供給者の推奨に従い、組織の保守プログラムに基づいて定期的に保守を行います。認可された保守要員による修理・保守のみを許可し、すべての故障や保守活動を記録します。保守計画は、構内か外かに応じて適切な管理策を実施し、保守要員には秘密保持契約を結ばせます。構内での保守は監督し、遠隔保守アクセスを認可して管理します。装置が構外で保守される場合は、外部の資産セキュリティ対策を適用します。保守後は装置が改ざんされていないか、正しく機能するかを検査します。装置の処分時には、セキュリティを保った処分または再利用の対策を適用します。装置には無停電電源装置、発電機、侵入検知システム、警報装置、煙探知器、消火器、空調、リフトなどが含まれます。</a:t>
            </a:r>
            <a:endParaRPr kumimoji="1" lang="en-US" altLang="ja-JP" dirty="0"/>
          </a:p>
          <a:p>
            <a:pPr algn="l"/>
            <a:endParaRPr kumimoji="1" lang="en-US" altLang="ja-JP" dirty="0"/>
          </a:p>
          <a:p>
            <a:pPr algn="l"/>
            <a:r>
              <a:rPr kumimoji="1" lang="en-US" altLang="ja-JP" dirty="0"/>
              <a:t>7.14</a:t>
            </a:r>
            <a:r>
              <a:rPr kumimoji="1" lang="ja-JP" altLang="en-US" dirty="0"/>
              <a:t> ポイント</a:t>
            </a:r>
            <a:endParaRPr kumimoji="1" lang="en-US" altLang="ja-JP" dirty="0"/>
          </a:p>
          <a:p>
            <a:pPr algn="l"/>
            <a:r>
              <a:rPr lang="ja-JP" altLang="en-US" b="0" i="0" dirty="0">
                <a:solidFill>
                  <a:srgbClr val="374151"/>
                </a:solidFill>
                <a:effectLst/>
                <a:latin typeface="Söhne"/>
              </a:rPr>
              <a:t>装置の処分または再利用前に内蔵記憶媒体の存在を確認し、秘密情報や著作権のある情報を含む記憶媒体は物理的破壊、データ破壊、消去、上書きを行うことが望ましい。消去や上書きには、元の情報を取り出せなくする技術を利用します。処分前に組織特定情報のラベルを除去し、セキュリティ管理策（アクセス制御や監視装置など）の除去を検討します。装置が損傷した場合はリスクアセスメントを行い、必要に応じて物理的破壊を検討します。ディスク暗号化も情報漏えいリスク低減に役立ちますが、暗号化の強度と鍵の保管方法が重要です。上書き技術は記憶媒体の技術と情報の分類レベルに応じて異なり、適切なツールを使用することが望ましい。</a:t>
            </a:r>
            <a:endParaRPr lang="en-US" altLang="ja-JP" b="0" i="0" dirty="0">
              <a:solidFill>
                <a:srgbClr val="374151"/>
              </a:solidFill>
              <a:effectLst/>
              <a:latin typeface="Söhne"/>
            </a:endParaRPr>
          </a:p>
          <a:p>
            <a:pPr algn="l"/>
            <a:endParaRPr kumimoji="1" lang="en-US" altLang="ja-JP" dirty="0"/>
          </a:p>
          <a:p>
            <a:pPr algn="l"/>
            <a:endParaRPr kumimoji="1" lang="en-US" altLang="ja-JP" dirty="0"/>
          </a:p>
          <a:p>
            <a:pPr algn="l"/>
            <a:endParaRPr kumimoji="1" lang="en-US" altLang="ja-JP" dirty="0"/>
          </a:p>
          <a:p>
            <a:pPr algn="l"/>
            <a:endParaRPr kumimoji="1" lang="en-US" altLang="ja-JP" dirty="0"/>
          </a:p>
        </p:txBody>
      </p:sp>
      <p:sp>
        <p:nvSpPr>
          <p:cNvPr id="4" name="スライド番号プレースホルダー 3">
            <a:extLst>
              <a:ext uri="{FF2B5EF4-FFF2-40B4-BE49-F238E27FC236}">
                <a16:creationId xmlns:a16="http://schemas.microsoft.com/office/drawing/2014/main" id="{44E3708F-3D93-DEAA-D531-91D8B0DA5A85}"/>
              </a:ext>
            </a:extLst>
          </p:cNvPr>
          <p:cNvSpPr>
            <a:spLocks noGrp="1"/>
          </p:cNvSpPr>
          <p:nvPr>
            <p:ph type="sldNum" sz="quarter" idx="5"/>
          </p:nvPr>
        </p:nvSpPr>
        <p:spPr/>
        <p:txBody>
          <a:bodyPr/>
          <a:lstStyle/>
          <a:p>
            <a:fld id="{7D95702B-A176-47F2-94B3-59C819DD5A0E}" type="slidenum">
              <a:rPr kumimoji="1" lang="ja-JP" altLang="en-US" smtClean="0"/>
              <a:t>371</a:t>
            </a:fld>
            <a:endParaRPr kumimoji="1" lang="ja-JP" altLang="en-US"/>
          </a:p>
        </p:txBody>
      </p:sp>
    </p:spTree>
    <p:extLst>
      <p:ext uri="{BB962C8B-B14F-4D97-AF65-F5344CB8AC3E}">
        <p14:creationId xmlns:p14="http://schemas.microsoft.com/office/powerpoint/2010/main" val="18342500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0D6BA-C01D-FC12-6119-2B1C2A699B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785130-88CE-D9B2-E8A2-392606CC74F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66D477D-5B46-303E-C04F-8B7A673F447A}"/>
              </a:ext>
            </a:extLst>
          </p:cNvPr>
          <p:cNvSpPr>
            <a:spLocks noGrp="1"/>
          </p:cNvSpPr>
          <p:nvPr>
            <p:ph type="body" idx="1"/>
          </p:nvPr>
        </p:nvSpPr>
        <p:spPr/>
        <p:txBody>
          <a:bodyPr/>
          <a:lstStyle/>
          <a:p>
            <a:r>
              <a:rPr kumimoji="1" lang="ja-JP" altLang="en-US"/>
              <a:t>目標：</a:t>
            </a:r>
            <a:r>
              <a:rPr kumimoji="1" lang="en-US" altLang="ja-JP"/>
              <a:t>13:29</a:t>
            </a:r>
          </a:p>
          <a:p>
            <a:r>
              <a:rPr kumimoji="1" lang="ja-JP" altLang="en-US"/>
              <a:t>累計：</a:t>
            </a:r>
            <a:r>
              <a:rPr kumimoji="1" lang="en-US" altLang="ja-JP"/>
              <a:t>0:29</a:t>
            </a:r>
          </a:p>
          <a:p>
            <a:endParaRPr kumimoji="1" lang="en-US" altLang="ja-JP"/>
          </a:p>
          <a:p>
            <a:r>
              <a:rPr kumimoji="1" lang="ja-JP" altLang="en-US"/>
              <a:t>ポイント</a:t>
            </a:r>
            <a:endParaRPr kumimoji="1" lang="en-US" altLang="ja-JP"/>
          </a:p>
          <a:p>
            <a:r>
              <a:rPr kumimoji="1" lang="en-US" altLang="ja-JP"/>
              <a:t>BYOD</a:t>
            </a:r>
            <a:r>
              <a:rPr kumimoji="1" lang="ja-JP" altLang="en-US"/>
              <a:t>を認める場合は、組織として規程しているセキュリティ対策ソフトウェアを導入する。</a:t>
            </a:r>
            <a:endParaRPr kumimoji="1" lang="en-US" altLang="ja-JP"/>
          </a:p>
          <a:p>
            <a:r>
              <a:rPr kumimoji="1" lang="ja-JP" altLang="en-US"/>
              <a:t>野放しにしない。必ず</a:t>
            </a:r>
            <a:r>
              <a:rPr kumimoji="1" lang="en-US" altLang="ja-JP"/>
              <a:t>MDM</a:t>
            </a:r>
            <a:r>
              <a:rPr kumimoji="1" lang="ja-JP" altLang="en-US"/>
              <a:t>や</a:t>
            </a:r>
            <a:r>
              <a:rPr kumimoji="1" lang="en-US" altLang="ja-JP"/>
              <a:t>MAM</a:t>
            </a:r>
            <a:r>
              <a:rPr kumimoji="1" lang="ja-JP" altLang="en-US"/>
              <a:t>にて管理すること。</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AAD49936-708A-A9BE-9DF9-567F19FE4B78}"/>
              </a:ext>
            </a:extLst>
          </p:cNvPr>
          <p:cNvSpPr>
            <a:spLocks noGrp="1"/>
          </p:cNvSpPr>
          <p:nvPr>
            <p:ph type="sldNum" sz="quarter" idx="5"/>
          </p:nvPr>
        </p:nvSpPr>
        <p:spPr/>
        <p:txBody>
          <a:bodyPr/>
          <a:lstStyle/>
          <a:p>
            <a:fld id="{7D95702B-A176-47F2-94B3-59C819DD5A0E}" type="slidenum">
              <a:rPr kumimoji="1" lang="ja-JP" altLang="en-US" smtClean="0"/>
              <a:t>372</a:t>
            </a:fld>
            <a:endParaRPr kumimoji="1" lang="ja-JP" altLang="en-US"/>
          </a:p>
        </p:txBody>
      </p:sp>
    </p:spTree>
    <p:extLst>
      <p:ext uri="{BB962C8B-B14F-4D97-AF65-F5344CB8AC3E}">
        <p14:creationId xmlns:p14="http://schemas.microsoft.com/office/powerpoint/2010/main" val="3243721345"/>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54180-947F-D3C3-3689-909E6A5BA1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8B7B31-4616-E384-D3D2-8E50AEEE919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CC5C8FA-6A25-9AE8-B398-D5101CDACAC7}"/>
              </a:ext>
            </a:extLst>
          </p:cNvPr>
          <p:cNvSpPr>
            <a:spLocks noGrp="1"/>
          </p:cNvSpPr>
          <p:nvPr>
            <p:ph type="body" idx="1"/>
          </p:nvPr>
        </p:nvSpPr>
        <p:spPr/>
        <p:txBody>
          <a:bodyPr/>
          <a:lstStyle/>
          <a:p>
            <a:r>
              <a:rPr kumimoji="1" lang="ja-JP" altLang="en-US"/>
              <a:t>目標：</a:t>
            </a:r>
            <a:r>
              <a:rPr kumimoji="1" lang="en-US" altLang="ja-JP"/>
              <a:t>13:33</a:t>
            </a:r>
          </a:p>
          <a:p>
            <a:r>
              <a:rPr kumimoji="1" lang="ja-JP" altLang="en-US"/>
              <a:t>累計：</a:t>
            </a:r>
            <a:r>
              <a:rPr kumimoji="1" lang="en-US" altLang="ja-JP"/>
              <a:t>0:33</a:t>
            </a:r>
          </a:p>
          <a:p>
            <a:endParaRPr kumimoji="1" lang="en-US" altLang="ja-JP"/>
          </a:p>
          <a:p>
            <a:r>
              <a:rPr kumimoji="1" lang="ja-JP" altLang="en-US"/>
              <a:t>ポイント</a:t>
            </a:r>
            <a:endParaRPr kumimoji="1" lang="en-US" altLang="ja-JP"/>
          </a:p>
          <a:p>
            <a:r>
              <a:rPr kumimoji="1" lang="ja-JP" altLang="en-US"/>
              <a:t>スマホの場合、</a:t>
            </a:r>
            <a:r>
              <a:rPr kumimoji="1" lang="en-US" altLang="ja-JP"/>
              <a:t>MDM</a:t>
            </a:r>
            <a:r>
              <a:rPr kumimoji="1" lang="ja-JP" altLang="en-US"/>
              <a:t>管理下にするタイミングで初期化されるので注意。</a:t>
            </a: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30C5F1F0-8585-47A2-5CEC-0C1506460B1D}"/>
              </a:ext>
            </a:extLst>
          </p:cNvPr>
          <p:cNvSpPr>
            <a:spLocks noGrp="1"/>
          </p:cNvSpPr>
          <p:nvPr>
            <p:ph type="sldNum" sz="quarter" idx="5"/>
          </p:nvPr>
        </p:nvSpPr>
        <p:spPr/>
        <p:txBody>
          <a:bodyPr/>
          <a:lstStyle/>
          <a:p>
            <a:fld id="{7D95702B-A176-47F2-94B3-59C819DD5A0E}" type="slidenum">
              <a:rPr kumimoji="1" lang="ja-JP" altLang="en-US" smtClean="0"/>
              <a:t>373</a:t>
            </a:fld>
            <a:endParaRPr kumimoji="1" lang="ja-JP" altLang="en-US"/>
          </a:p>
        </p:txBody>
      </p:sp>
    </p:spTree>
    <p:extLst>
      <p:ext uri="{BB962C8B-B14F-4D97-AF65-F5344CB8AC3E}">
        <p14:creationId xmlns:p14="http://schemas.microsoft.com/office/powerpoint/2010/main" val="1821237254"/>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AD64-57CA-5DC5-4948-1C8291BAE3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974CFB-7A80-0597-D644-611BFAEB2B6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C1C0C1F-4C09-7497-E740-951379492BD8}"/>
              </a:ext>
            </a:extLst>
          </p:cNvPr>
          <p:cNvSpPr>
            <a:spLocks noGrp="1"/>
          </p:cNvSpPr>
          <p:nvPr>
            <p:ph type="body" idx="1"/>
          </p:nvPr>
        </p:nvSpPr>
        <p:spPr/>
        <p:txBody>
          <a:bodyPr/>
          <a:lstStyle/>
          <a:p>
            <a:r>
              <a:rPr kumimoji="1" lang="ja-JP" altLang="en-US"/>
              <a:t>目標：</a:t>
            </a:r>
            <a:r>
              <a:rPr kumimoji="1" lang="en-US" altLang="ja-JP"/>
              <a:t>13:34</a:t>
            </a:r>
          </a:p>
          <a:p>
            <a:r>
              <a:rPr kumimoji="1" lang="ja-JP" altLang="en-US"/>
              <a:t>累計：</a:t>
            </a:r>
            <a:r>
              <a:rPr kumimoji="1" lang="en-US" altLang="ja-JP"/>
              <a:t>0:34</a:t>
            </a:r>
          </a:p>
          <a:p>
            <a:endParaRPr kumimoji="1" lang="en-US" altLang="ja-JP" b="0"/>
          </a:p>
          <a:p>
            <a:r>
              <a:rPr kumimoji="1" lang="ja-JP" altLang="en-US" sz="1200" b="0" i="0" kern="1200">
                <a:solidFill>
                  <a:schemeClr val="dk1"/>
                </a:solidFill>
                <a:effectLst/>
                <a:latin typeface="+mn-lt"/>
                <a:ea typeface="+mn-ea"/>
                <a:cs typeface="+mn-cs"/>
              </a:rPr>
              <a:t>情報セキュリティ方針に従ってセキュリティ対策を実施するための具体的な規則としての「対策基準」と、セキュリティ対策の実施手順や方法である「実施手順」について学ぶこと</a:t>
            </a:r>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技術的管理策をもとに、対策基準を策定する手順を理解すること。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策定した対策基準をもとに、具体的な実施手順を策定する方法を理解すること。</a:t>
            </a:r>
            <a:endParaRPr kumimoji="1" lang="en-US" altLang="ja-JP" sz="1200">
              <a:solidFill>
                <a:schemeClr val="tx1"/>
              </a:solidFill>
              <a:latin typeface="+mn-ea"/>
              <a:ea typeface="+mn-ea"/>
            </a:endParaRPr>
          </a:p>
          <a:p>
            <a:endParaRPr kumimoji="1" lang="ja-JP" altLang="en-US" b="0"/>
          </a:p>
        </p:txBody>
      </p:sp>
      <p:sp>
        <p:nvSpPr>
          <p:cNvPr id="4" name="スライド番号プレースホルダー 3">
            <a:extLst>
              <a:ext uri="{FF2B5EF4-FFF2-40B4-BE49-F238E27FC236}">
                <a16:creationId xmlns:a16="http://schemas.microsoft.com/office/drawing/2014/main" id="{50B30DC9-AE54-F814-1831-82A62A968BF9}"/>
              </a:ext>
            </a:extLst>
          </p:cNvPr>
          <p:cNvSpPr>
            <a:spLocks noGrp="1"/>
          </p:cNvSpPr>
          <p:nvPr>
            <p:ph type="sldNum" sz="quarter" idx="5"/>
          </p:nvPr>
        </p:nvSpPr>
        <p:spPr/>
        <p:txBody>
          <a:bodyPr/>
          <a:lstStyle/>
          <a:p>
            <a:fld id="{7D95702B-A176-47F2-94B3-59C819DD5A0E}" type="slidenum">
              <a:rPr kumimoji="1" lang="ja-JP" altLang="en-US" smtClean="0"/>
              <a:t>374</a:t>
            </a:fld>
            <a:endParaRPr kumimoji="1" lang="ja-JP" altLang="en-US"/>
          </a:p>
        </p:txBody>
      </p:sp>
    </p:spTree>
    <p:extLst>
      <p:ext uri="{BB962C8B-B14F-4D97-AF65-F5344CB8AC3E}">
        <p14:creationId xmlns:p14="http://schemas.microsoft.com/office/powerpoint/2010/main" val="4263086480"/>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0DDD-DBAE-5F38-BC54-9AF859FB96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B9AAD1-F0B2-8D00-7989-7B8DDF9C329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69DB853-D5D8-933D-DD1B-E9AD0F21D105}"/>
              </a:ext>
            </a:extLst>
          </p:cNvPr>
          <p:cNvSpPr>
            <a:spLocks noGrp="1"/>
          </p:cNvSpPr>
          <p:nvPr>
            <p:ph type="body" idx="1"/>
          </p:nvPr>
        </p:nvSpPr>
        <p:spPr/>
        <p:txBody>
          <a:bodyPr/>
          <a:lstStyle/>
          <a:p>
            <a:r>
              <a:rPr kumimoji="1" lang="ja-JP" altLang="en-US"/>
              <a:t>目標：</a:t>
            </a:r>
            <a:r>
              <a:rPr kumimoji="1" lang="en-US" altLang="ja-JP"/>
              <a:t>13:34</a:t>
            </a:r>
          </a:p>
          <a:p>
            <a:r>
              <a:rPr kumimoji="1" lang="ja-JP" altLang="en-US"/>
              <a:t>累計：</a:t>
            </a:r>
            <a:r>
              <a:rPr kumimoji="1" lang="en-US" altLang="ja-JP"/>
              <a:t>0:34</a:t>
            </a:r>
          </a:p>
          <a:p>
            <a:endParaRPr kumimoji="1" lang="en-US" altLang="ja-JP"/>
          </a:p>
          <a:p>
            <a:r>
              <a:rPr kumimoji="1" lang="ja-JP" altLang="en-US"/>
              <a:t>ここでは技術的管理策ということで、</a:t>
            </a:r>
            <a:r>
              <a:rPr kumimoji="1" lang="en-US" altLang="ja-JP"/>
              <a:t>34</a:t>
            </a:r>
            <a:r>
              <a:rPr kumimoji="1" lang="ja-JP" altLang="en-US"/>
              <a:t>の管理策についてみていきます。</a:t>
            </a:r>
            <a:endParaRPr kumimoji="1" lang="en-US" altLang="ja-JP"/>
          </a:p>
          <a:p>
            <a:r>
              <a:rPr kumimoji="1" lang="ja-JP" altLang="en-US"/>
              <a:t>技術的管理策というのは、</a:t>
            </a:r>
            <a:r>
              <a:rPr kumimoji="1" lang="en-US" altLang="ja-JP"/>
              <a:t>ICT</a:t>
            </a:r>
            <a:r>
              <a:rPr kumimoji="1" lang="ja-JP" altLang="en-US"/>
              <a:t>全般の技術的な内容でカバーする管理策です。</a:t>
            </a:r>
            <a:endParaRPr kumimoji="1" lang="en-US" altLang="ja-JP"/>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1F6D27CD-4A3C-2B48-6FBA-547624F5B0F9}"/>
              </a:ext>
            </a:extLst>
          </p:cNvPr>
          <p:cNvSpPr>
            <a:spLocks noGrp="1"/>
          </p:cNvSpPr>
          <p:nvPr>
            <p:ph type="sldNum" sz="quarter" idx="5"/>
          </p:nvPr>
        </p:nvSpPr>
        <p:spPr/>
        <p:txBody>
          <a:bodyPr/>
          <a:lstStyle/>
          <a:p>
            <a:fld id="{7D95702B-A176-47F2-94B3-59C819DD5A0E}" type="slidenum">
              <a:rPr kumimoji="1" lang="ja-JP" altLang="en-US" smtClean="0"/>
              <a:t>375</a:t>
            </a:fld>
            <a:endParaRPr kumimoji="1" lang="ja-JP" altLang="en-US"/>
          </a:p>
        </p:txBody>
      </p:sp>
    </p:spTree>
    <p:extLst>
      <p:ext uri="{BB962C8B-B14F-4D97-AF65-F5344CB8AC3E}">
        <p14:creationId xmlns:p14="http://schemas.microsoft.com/office/powerpoint/2010/main" val="525041744"/>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F8432-F382-A06B-48EA-20CE67A146C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0530539-C7D7-74E6-29BF-50D1C6D2C56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B78F007-3E4C-B26A-24B0-B24D261888F1}"/>
              </a:ext>
            </a:extLst>
          </p:cNvPr>
          <p:cNvSpPr>
            <a:spLocks noGrp="1"/>
          </p:cNvSpPr>
          <p:nvPr>
            <p:ph type="body" idx="1"/>
          </p:nvPr>
        </p:nvSpPr>
        <p:spPr/>
        <p:txBody>
          <a:bodyPr/>
          <a:lstStyle/>
          <a:p>
            <a:r>
              <a:rPr kumimoji="1" lang="ja-JP" altLang="en-US"/>
              <a:t>目標：</a:t>
            </a:r>
            <a:r>
              <a:rPr kumimoji="1" lang="en-US" altLang="ja-JP"/>
              <a:t>13:35</a:t>
            </a:r>
          </a:p>
          <a:p>
            <a:r>
              <a:rPr kumimoji="1" lang="ja-JP" altLang="en-US"/>
              <a:t>累計：</a:t>
            </a:r>
            <a:r>
              <a:rPr kumimoji="1" lang="en-US" altLang="ja-JP"/>
              <a:t>0:35</a:t>
            </a:r>
          </a:p>
          <a:p>
            <a:endParaRPr kumimoji="1" lang="en-US" altLang="ja-JP"/>
          </a:p>
          <a:p>
            <a:endParaRPr kumimoji="1" lang="en-US" altLang="ja-JP" sz="1200"/>
          </a:p>
          <a:p>
            <a:r>
              <a:rPr kumimoji="1" lang="ja-JP" altLang="en-US" sz="1200"/>
              <a:t>ここでは、「対策基準」策定方法の考え方について、説明します。</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9190C087-F8BC-62DA-875C-1AD0FE2E6DD5}"/>
              </a:ext>
            </a:extLst>
          </p:cNvPr>
          <p:cNvSpPr>
            <a:spLocks noGrp="1"/>
          </p:cNvSpPr>
          <p:nvPr>
            <p:ph type="sldNum" sz="quarter" idx="5"/>
          </p:nvPr>
        </p:nvSpPr>
        <p:spPr/>
        <p:txBody>
          <a:bodyPr/>
          <a:lstStyle/>
          <a:p>
            <a:fld id="{7D95702B-A176-47F2-94B3-59C819DD5A0E}" type="slidenum">
              <a:rPr kumimoji="1" lang="ja-JP" altLang="en-US" smtClean="0"/>
              <a:t>376</a:t>
            </a:fld>
            <a:endParaRPr kumimoji="1" lang="ja-JP" altLang="en-US"/>
          </a:p>
        </p:txBody>
      </p:sp>
    </p:spTree>
    <p:extLst>
      <p:ext uri="{BB962C8B-B14F-4D97-AF65-F5344CB8AC3E}">
        <p14:creationId xmlns:p14="http://schemas.microsoft.com/office/powerpoint/2010/main" val="107061911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B8333-3B7B-8B4A-6DAC-39579121EE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A53180-42D7-7D4B-4758-763F0997F70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A2EDE9F-3ED7-D9DE-1628-07AB23D679C0}"/>
              </a:ext>
            </a:extLst>
          </p:cNvPr>
          <p:cNvSpPr>
            <a:spLocks noGrp="1"/>
          </p:cNvSpPr>
          <p:nvPr>
            <p:ph type="body" idx="1"/>
          </p:nvPr>
        </p:nvSpPr>
        <p:spPr/>
        <p:txBody>
          <a:bodyPr/>
          <a:lstStyle/>
          <a:p>
            <a:r>
              <a:rPr kumimoji="1" lang="ja-JP" altLang="en-US" dirty="0"/>
              <a:t>目標：</a:t>
            </a:r>
            <a:r>
              <a:rPr kumimoji="1" lang="en-US" altLang="ja-JP" dirty="0"/>
              <a:t>13:36</a:t>
            </a:r>
          </a:p>
          <a:p>
            <a:r>
              <a:rPr kumimoji="1" lang="ja-JP" altLang="en-US" dirty="0"/>
              <a:t>累計：</a:t>
            </a:r>
            <a:r>
              <a:rPr kumimoji="1" lang="en-US" altLang="ja-JP" dirty="0"/>
              <a:t>0:36</a:t>
            </a:r>
          </a:p>
          <a:p>
            <a:endParaRPr kumimoji="1" lang="en-US" altLang="ja-JP" dirty="0"/>
          </a:p>
          <a:p>
            <a:r>
              <a:rPr kumimoji="1" lang="en-US" altLang="ja-JP" dirty="0"/>
              <a:t>8.1 </a:t>
            </a:r>
            <a:r>
              <a:rPr kumimoji="1" lang="ja-JP" altLang="en-US" dirty="0"/>
              <a:t>目的</a:t>
            </a:r>
            <a:endParaRPr kumimoji="1" lang="en-US" altLang="ja-JP" dirty="0"/>
          </a:p>
          <a:p>
            <a:r>
              <a:rPr lang="ja-JP" altLang="en-US" sz="1800" b="0" i="0" u="none" strike="noStrike" baseline="0" dirty="0">
                <a:latin typeface="MS-Mincho"/>
              </a:rPr>
              <a:t>利用者終端装置を使用することによってもたらされるリスクから情報を保護するため。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8.2</a:t>
            </a:r>
            <a:r>
              <a:rPr kumimoji="1" lang="ja-JP" altLang="en-US" sz="1800" b="0" i="0" u="none" strike="noStrike" baseline="0" dirty="0">
                <a:latin typeface="MS-Mincho"/>
              </a:rPr>
              <a:t> 目的</a:t>
            </a:r>
            <a:endParaRPr kumimoji="1" lang="en-US" altLang="ja-JP" sz="1800" b="0" i="0" u="none" strike="noStrike" baseline="0" dirty="0">
              <a:latin typeface="MS-Mincho"/>
            </a:endParaRPr>
          </a:p>
          <a:p>
            <a:pPr algn="l"/>
            <a:r>
              <a:rPr lang="ja-JP" altLang="en-US" sz="1800" b="0" i="0" u="none" strike="noStrike" baseline="0" dirty="0">
                <a:latin typeface="MS-Mincho"/>
              </a:rPr>
              <a:t>認可された利用者，ソフトウェア構成要素およびサービスだけに特権的アクセス権が与えられることを確実にするため。</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en-US" altLang="ja-JP" sz="1800" b="0" i="0" u="none" strike="noStrike" baseline="0" dirty="0">
                <a:latin typeface="MS-Mincho"/>
              </a:rPr>
              <a:t>8.3</a:t>
            </a:r>
            <a:r>
              <a:rPr kumimoji="1" lang="ja-JP" altLang="en-US" sz="1800" b="0" i="0" u="none" strike="noStrike" baseline="0" dirty="0">
                <a:latin typeface="MS-Mincho"/>
              </a:rPr>
              <a:t> 目的</a:t>
            </a:r>
            <a:endParaRPr kumimoji="1" lang="en-US" altLang="ja-JP" sz="1800" b="0" i="0" u="none" strike="noStrike" baseline="0" dirty="0">
              <a:latin typeface="MS-Mincho"/>
            </a:endParaRPr>
          </a:p>
          <a:p>
            <a:pPr algn="l"/>
            <a:r>
              <a:rPr lang="ja-JP" altLang="en-US" sz="1800" b="0" i="0" u="none" strike="noStrike" baseline="0" dirty="0">
                <a:latin typeface="MS-Mincho"/>
              </a:rPr>
              <a:t>情報およびその他の関連資産への認可されたアクセスだけを確実にし，認可されていないアクセスを防止するため。</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en-US" altLang="ja-JP" sz="1800" b="0" i="0" u="none" strike="noStrike" baseline="0" dirty="0">
                <a:latin typeface="MS-Mincho"/>
              </a:rPr>
              <a:t>8.4</a:t>
            </a:r>
            <a:r>
              <a:rPr kumimoji="1" lang="ja-JP" altLang="en-US" sz="1800" b="0" i="0" u="none" strike="noStrike" baseline="0" dirty="0">
                <a:latin typeface="MS-Mincho"/>
              </a:rPr>
              <a:t> 目的</a:t>
            </a:r>
            <a:endParaRPr kumimoji="1" lang="en-US" altLang="ja-JP" sz="1800" b="0" i="0" u="none" strike="noStrike" baseline="0" dirty="0">
              <a:latin typeface="MS-Mincho"/>
            </a:endParaRPr>
          </a:p>
          <a:p>
            <a:pPr algn="l"/>
            <a:r>
              <a:rPr lang="ja-JP" altLang="en-US" sz="1800" b="0" i="0" u="none" strike="noStrike" baseline="0" dirty="0">
                <a:latin typeface="MS-Mincho"/>
              </a:rPr>
              <a:t>認可されていない機能が入り込むことを防止し，意図しないまたは悪意のある変更を回避し，価値の高い知的財産の機密性を維持するため。</a:t>
            </a:r>
            <a:endParaRPr kumimoji="1" lang="en-US" altLang="ja-JP" dirty="0"/>
          </a:p>
          <a:p>
            <a:endParaRPr kumimoji="1" lang="en-US" altLang="ja-JP" dirty="0"/>
          </a:p>
          <a:p>
            <a:r>
              <a:rPr kumimoji="1" lang="en-US" altLang="ja-JP" dirty="0"/>
              <a:t>8.5</a:t>
            </a:r>
            <a:r>
              <a:rPr kumimoji="1" lang="ja-JP" altLang="en-US" dirty="0"/>
              <a:t> 目的</a:t>
            </a:r>
            <a:endParaRPr kumimoji="1" lang="en-US" altLang="ja-JP" dirty="0"/>
          </a:p>
          <a:p>
            <a:pPr algn="l"/>
            <a:r>
              <a:rPr lang="ja-JP" altLang="en-US" sz="1800" b="0" i="0" u="none" strike="noStrike" baseline="0" dirty="0">
                <a:latin typeface="MS-Mincho"/>
              </a:rPr>
              <a:t>システム，アプリケーションおよびサービスへのアクセスを許可するときに，利用者またはエンティティをセキュリティを保って認証することを確実にするため。</a:t>
            </a:r>
            <a:endParaRPr kumimoji="1" lang="en-US" altLang="ja-JP" sz="1800" b="0" i="0" u="none" strike="noStrike" baseline="0" dirty="0">
              <a:latin typeface="MS-Mincho"/>
            </a:endParaRPr>
          </a:p>
          <a:p>
            <a:pPr algn="l"/>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9817881D-7842-F03A-870B-FCCE042F732A}"/>
              </a:ext>
            </a:extLst>
          </p:cNvPr>
          <p:cNvSpPr>
            <a:spLocks noGrp="1"/>
          </p:cNvSpPr>
          <p:nvPr>
            <p:ph type="sldNum" sz="quarter" idx="5"/>
          </p:nvPr>
        </p:nvSpPr>
        <p:spPr/>
        <p:txBody>
          <a:bodyPr/>
          <a:lstStyle/>
          <a:p>
            <a:fld id="{7D95702B-A176-47F2-94B3-59C819DD5A0E}" type="slidenum">
              <a:rPr kumimoji="1" lang="ja-JP" altLang="en-US" smtClean="0"/>
              <a:t>377</a:t>
            </a:fld>
            <a:endParaRPr kumimoji="1" lang="ja-JP" altLang="en-US"/>
          </a:p>
        </p:txBody>
      </p:sp>
    </p:spTree>
    <p:extLst>
      <p:ext uri="{BB962C8B-B14F-4D97-AF65-F5344CB8AC3E}">
        <p14:creationId xmlns:p14="http://schemas.microsoft.com/office/powerpoint/2010/main" val="1972405179"/>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6793-CB3B-CB22-1854-DA3F860A48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102687-AFFB-15EA-2FFE-886DAC094C8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BDA2A4B-D9D4-7FA8-C584-C2BF775643AF}"/>
              </a:ext>
            </a:extLst>
          </p:cNvPr>
          <p:cNvSpPr>
            <a:spLocks noGrp="1"/>
          </p:cNvSpPr>
          <p:nvPr>
            <p:ph type="body" idx="1"/>
          </p:nvPr>
        </p:nvSpPr>
        <p:spPr/>
        <p:txBody>
          <a:bodyPr/>
          <a:lstStyle/>
          <a:p>
            <a:r>
              <a:rPr kumimoji="1" lang="ja-JP" altLang="en-US" dirty="0"/>
              <a:t>目標：</a:t>
            </a:r>
            <a:r>
              <a:rPr kumimoji="1" lang="en-US" altLang="ja-JP" dirty="0"/>
              <a:t>13:37</a:t>
            </a:r>
          </a:p>
          <a:p>
            <a:r>
              <a:rPr kumimoji="1" lang="ja-JP" altLang="en-US" dirty="0"/>
              <a:t>累計：</a:t>
            </a:r>
            <a:r>
              <a:rPr kumimoji="1" lang="en-US" altLang="ja-JP" dirty="0"/>
              <a:t>0:37</a:t>
            </a:r>
          </a:p>
          <a:p>
            <a:endParaRPr kumimoji="1" lang="en-US" altLang="ja-JP" dirty="0"/>
          </a:p>
          <a:p>
            <a:r>
              <a:rPr kumimoji="1" lang="en-US" altLang="ja-JP" dirty="0"/>
              <a:t>8.6</a:t>
            </a:r>
            <a:r>
              <a:rPr kumimoji="1" lang="ja-JP" altLang="en-US" dirty="0"/>
              <a:t> 目的</a:t>
            </a:r>
            <a:endParaRPr kumimoji="1" lang="en-US" altLang="ja-JP" dirty="0"/>
          </a:p>
          <a:p>
            <a:r>
              <a:rPr lang="ja-JP" altLang="en-US" sz="1800" b="0" i="0" u="none" strike="noStrike" baseline="0" dirty="0">
                <a:latin typeface="MS-Mincho"/>
              </a:rPr>
              <a:t>情報処理施設，人的資源，オフィスおよびその他の施設で必要とされる容量・能力の確保を確実にするため。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8.7</a:t>
            </a:r>
            <a:r>
              <a:rPr kumimoji="1" lang="ja-JP" altLang="en-US" sz="1800" b="0" i="0" u="none" strike="noStrike" baseline="0" dirty="0">
                <a:latin typeface="MS-Mincho"/>
              </a:rPr>
              <a:t> 目的</a:t>
            </a:r>
            <a:endParaRPr kumimoji="1" lang="en-US" altLang="ja-JP" sz="1800" b="0" i="0" u="none" strike="noStrike" baseline="0" dirty="0">
              <a:latin typeface="MS-Mincho"/>
            </a:endParaRPr>
          </a:p>
          <a:p>
            <a:r>
              <a:rPr lang="ja-JP" altLang="en-US" sz="1800" b="0" i="0" u="none" strike="noStrike" baseline="0" dirty="0">
                <a:latin typeface="MS-Mincho"/>
              </a:rPr>
              <a:t>情報およびその他の関連資産をマルウェアに対して保護することを確実にするため。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8.8</a:t>
            </a:r>
            <a:r>
              <a:rPr kumimoji="1" lang="ja-JP" altLang="en-US" sz="1800" b="0" i="0" u="none" strike="noStrike" baseline="0" dirty="0">
                <a:latin typeface="MS-Mincho"/>
              </a:rPr>
              <a:t> 目的</a:t>
            </a:r>
            <a:endParaRPr kumimoji="1" lang="en-US" altLang="ja-JP" sz="1800" b="0" i="0" u="none" strike="noStrike" baseline="0" dirty="0">
              <a:latin typeface="MS-Mincho"/>
            </a:endParaRPr>
          </a:p>
          <a:p>
            <a:r>
              <a:rPr lang="ja-JP" altLang="en-US" sz="1800" b="0" i="0" u="none" strike="noStrike" baseline="0" dirty="0">
                <a:latin typeface="MS-Mincho"/>
              </a:rPr>
              <a:t>技術的ぜい弱性の悪用を防止するため。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8.9</a:t>
            </a:r>
            <a:r>
              <a:rPr kumimoji="1" lang="ja-JP" altLang="en-US" sz="1800" b="0" i="0" u="none" strike="noStrike" baseline="0" dirty="0">
                <a:latin typeface="MS-Mincho"/>
              </a:rPr>
              <a:t> 目的</a:t>
            </a:r>
            <a:endParaRPr kumimoji="1" lang="en-US" altLang="ja-JP" sz="1800" b="0" i="0" u="none" strike="noStrike" baseline="0" dirty="0">
              <a:latin typeface="MS-Mincho"/>
            </a:endParaRPr>
          </a:p>
          <a:p>
            <a:pPr algn="l"/>
            <a:r>
              <a:rPr lang="ja-JP" altLang="en-US" sz="1800" b="0" i="0" u="none" strike="noStrike" baseline="0" dirty="0">
                <a:latin typeface="MS-Mincho"/>
              </a:rPr>
              <a:t>ハードウェア，ソフトウェア，サービスおよびネットワークが，必要とされるセキュリティ設定で正しく機能し，認可されていない変更または誤った変更によって構成が変えられないことを確実にするため。</a:t>
            </a:r>
            <a:endParaRPr lang="en-US" altLang="ja-JP" sz="1800" b="0" i="0" u="none" strike="noStrike" baseline="0" dirty="0">
              <a:latin typeface="MS-Mincho"/>
            </a:endParaRPr>
          </a:p>
          <a:p>
            <a:pPr algn="l"/>
            <a:endParaRPr kumimoji="1" lang="en-US" altLang="ja-JP" sz="1800" b="0" i="0" u="none" strike="noStrike" baseline="0" dirty="0">
              <a:latin typeface="MS-Mincho"/>
            </a:endParaRPr>
          </a:p>
          <a:p>
            <a:pPr algn="l"/>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3A5477C6-C244-A585-8055-133CA1D7015A}"/>
              </a:ext>
            </a:extLst>
          </p:cNvPr>
          <p:cNvSpPr>
            <a:spLocks noGrp="1"/>
          </p:cNvSpPr>
          <p:nvPr>
            <p:ph type="sldNum" sz="quarter" idx="5"/>
          </p:nvPr>
        </p:nvSpPr>
        <p:spPr/>
        <p:txBody>
          <a:bodyPr/>
          <a:lstStyle/>
          <a:p>
            <a:fld id="{7D95702B-A176-47F2-94B3-59C819DD5A0E}" type="slidenum">
              <a:rPr kumimoji="1" lang="ja-JP" altLang="en-US" smtClean="0"/>
              <a:t>378</a:t>
            </a:fld>
            <a:endParaRPr kumimoji="1" lang="ja-JP" altLang="en-US"/>
          </a:p>
        </p:txBody>
      </p:sp>
    </p:spTree>
    <p:extLst>
      <p:ext uri="{BB962C8B-B14F-4D97-AF65-F5344CB8AC3E}">
        <p14:creationId xmlns:p14="http://schemas.microsoft.com/office/powerpoint/2010/main" val="2411555716"/>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32EEE-C37E-F026-7183-36EF65986A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143CE08-957B-3E83-CF95-C713774C9F2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4AD7B0F-74D1-D9DA-7B8E-10B78C3295FF}"/>
              </a:ext>
            </a:extLst>
          </p:cNvPr>
          <p:cNvSpPr>
            <a:spLocks noGrp="1"/>
          </p:cNvSpPr>
          <p:nvPr>
            <p:ph type="body" idx="1"/>
          </p:nvPr>
        </p:nvSpPr>
        <p:spPr/>
        <p:txBody>
          <a:bodyPr/>
          <a:lstStyle/>
          <a:p>
            <a:r>
              <a:rPr kumimoji="1" lang="ja-JP" altLang="en-US" dirty="0"/>
              <a:t>目標：</a:t>
            </a:r>
            <a:r>
              <a:rPr kumimoji="1" lang="en-US" altLang="ja-JP" dirty="0"/>
              <a:t>13:38</a:t>
            </a:r>
          </a:p>
          <a:p>
            <a:r>
              <a:rPr kumimoji="1" lang="ja-JP" altLang="en-US" dirty="0"/>
              <a:t>累計：</a:t>
            </a:r>
            <a:r>
              <a:rPr kumimoji="1" lang="en-US" altLang="ja-JP" dirty="0"/>
              <a:t>0:38</a:t>
            </a:r>
          </a:p>
          <a:p>
            <a:endParaRPr kumimoji="1" lang="en-US" altLang="ja-JP" dirty="0"/>
          </a:p>
          <a:p>
            <a:pPr algn="l"/>
            <a:r>
              <a:rPr kumimoji="1" lang="en-US" altLang="ja-JP" sz="1200" b="0" i="0" u="none" strike="noStrike" baseline="0" dirty="0">
                <a:latin typeface="MS-Mincho"/>
              </a:rPr>
              <a:t>8.10</a:t>
            </a:r>
            <a:r>
              <a:rPr kumimoji="1" lang="ja-JP" altLang="en-US" sz="1200" b="0" i="0" u="none" strike="noStrike" baseline="0" dirty="0">
                <a:latin typeface="MS-Mincho"/>
              </a:rPr>
              <a:t> 目的</a:t>
            </a:r>
            <a:endParaRPr kumimoji="1" lang="en-US" altLang="ja-JP" sz="1200" b="0" i="0" u="none" strike="noStrike" baseline="0" dirty="0">
              <a:latin typeface="MS-Mincho"/>
            </a:endParaRPr>
          </a:p>
          <a:p>
            <a:pPr algn="l"/>
            <a:r>
              <a:rPr lang="ja-JP" altLang="en-US" sz="1200" b="0" i="0" u="none" strike="noStrike" baseline="0" dirty="0">
                <a:latin typeface="MS-Mincho"/>
              </a:rPr>
              <a:t>取扱いに慎重を要する情報の不必要な漏えいを防止し，情報の削除に関する法令，規制および契約上の要求事項を順守するため。</a:t>
            </a:r>
            <a:endParaRPr kumimoji="1" lang="en-US" altLang="ja-JP" sz="1200" b="0" i="0" u="none" strike="noStrike" baseline="0" dirty="0">
              <a:latin typeface="MS-Mincho"/>
            </a:endParaRPr>
          </a:p>
          <a:p>
            <a:endParaRPr kumimoji="1" lang="en-US" altLang="ja-JP" dirty="0"/>
          </a:p>
          <a:p>
            <a:r>
              <a:rPr kumimoji="1" lang="en-US" altLang="ja-JP" dirty="0"/>
              <a:t>8.11</a:t>
            </a:r>
            <a:r>
              <a:rPr kumimoji="1" lang="ja-JP" altLang="en-US" dirty="0"/>
              <a:t> 目的</a:t>
            </a:r>
            <a:endParaRPr kumimoji="1" lang="en-US" altLang="ja-JP" dirty="0"/>
          </a:p>
          <a:p>
            <a:r>
              <a:rPr lang="en-US" altLang="ja-JP" sz="1800" b="0" i="0" u="none" strike="noStrike" baseline="0" dirty="0">
                <a:latin typeface="Arial" panose="020B0604020202020204" pitchFamily="34" charset="0"/>
              </a:rPr>
              <a:t>PII </a:t>
            </a:r>
            <a:r>
              <a:rPr lang="ja-JP" altLang="en-US" sz="1800" b="0" i="0" u="none" strike="noStrike" baseline="0" dirty="0">
                <a:latin typeface="MS-Mincho"/>
              </a:rPr>
              <a:t>を含む，取扱いに慎重を要するデータの開示を制限し，法令，規制および契約上の要求事項を順守するため。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8.12</a:t>
            </a:r>
            <a:r>
              <a:rPr kumimoji="1" lang="ja-JP" altLang="en-US" sz="1800" b="0" i="0" u="none" strike="noStrike" baseline="0" dirty="0">
                <a:latin typeface="MS-Mincho"/>
              </a:rPr>
              <a:t> 目的</a:t>
            </a:r>
            <a:endParaRPr kumimoji="1" lang="en-US" altLang="ja-JP" sz="1800" b="0" i="0" u="none" strike="noStrike" baseline="0" dirty="0">
              <a:latin typeface="MS-Mincho"/>
            </a:endParaRPr>
          </a:p>
          <a:p>
            <a:r>
              <a:rPr lang="ja-JP" altLang="en-US" sz="1800" b="0" i="0" u="none" strike="noStrike" baseline="0" dirty="0">
                <a:latin typeface="MS-Mincho"/>
              </a:rPr>
              <a:t>個人またはシステムによる情報の認可されていない開示および抽出を検出し防止するため。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8.13</a:t>
            </a:r>
            <a:r>
              <a:rPr kumimoji="1" lang="ja-JP" altLang="en-US" sz="1800" b="0" i="0" u="none" strike="noStrike" baseline="0" dirty="0">
                <a:latin typeface="MS-Mincho"/>
              </a:rPr>
              <a:t> 目的</a:t>
            </a:r>
            <a:endParaRPr kumimoji="1" lang="en-US" altLang="ja-JP" sz="1800" b="0" i="0" u="none" strike="noStrike" baseline="0" dirty="0">
              <a:latin typeface="MS-Mincho"/>
            </a:endParaRPr>
          </a:p>
          <a:p>
            <a:r>
              <a:rPr lang="ja-JP" altLang="en-US" sz="1800" b="0" i="0" u="none" strike="noStrike" baseline="0" dirty="0">
                <a:latin typeface="MS-Mincho"/>
              </a:rPr>
              <a:t>データまたはシステムの損失からの回復を可能にするため。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15C2FF4E-57D5-0ADD-FB24-C8668E31EC49}"/>
              </a:ext>
            </a:extLst>
          </p:cNvPr>
          <p:cNvSpPr>
            <a:spLocks noGrp="1"/>
          </p:cNvSpPr>
          <p:nvPr>
            <p:ph type="sldNum" sz="quarter" idx="5"/>
          </p:nvPr>
        </p:nvSpPr>
        <p:spPr/>
        <p:txBody>
          <a:bodyPr/>
          <a:lstStyle/>
          <a:p>
            <a:fld id="{7D95702B-A176-47F2-94B3-59C819DD5A0E}" type="slidenum">
              <a:rPr kumimoji="1" lang="ja-JP" altLang="en-US" smtClean="0"/>
              <a:t>379</a:t>
            </a:fld>
            <a:endParaRPr kumimoji="1" lang="ja-JP" altLang="en-US"/>
          </a:p>
        </p:txBody>
      </p:sp>
    </p:spTree>
    <p:extLst>
      <p:ext uri="{BB962C8B-B14F-4D97-AF65-F5344CB8AC3E}">
        <p14:creationId xmlns:p14="http://schemas.microsoft.com/office/powerpoint/2010/main" val="2808009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14:47</a:t>
            </a:r>
          </a:p>
          <a:p>
            <a:r>
              <a:rPr kumimoji="1" lang="ja-JP" altLang="en-US" dirty="0"/>
              <a:t>累積時間：</a:t>
            </a:r>
            <a:r>
              <a:rPr kumimoji="1" lang="en-US" altLang="ja-JP" dirty="0"/>
              <a:t>01:47</a:t>
            </a:r>
          </a:p>
          <a:p>
            <a:endParaRPr kumimoji="1" lang="en-US" altLang="ja-JP" dirty="0"/>
          </a:p>
          <a:p>
            <a:r>
              <a:rPr kumimoji="1" lang="ja-JP" altLang="en-US" dirty="0"/>
              <a:t>社員全員の</a:t>
            </a:r>
            <a:r>
              <a:rPr kumimoji="1" lang="en-US" altLang="ja-JP" dirty="0"/>
              <a:t>IT</a:t>
            </a:r>
            <a:r>
              <a:rPr kumimoji="1" lang="ja-JP" altLang="en-US" dirty="0"/>
              <a:t>リテラシーを向上させるためには、「</a:t>
            </a:r>
            <a:r>
              <a:rPr kumimoji="1" lang="en-US" altLang="ja-JP" dirty="0"/>
              <a:t>IT</a:t>
            </a:r>
            <a:r>
              <a:rPr kumimoji="1" lang="ja-JP" altLang="en-US" dirty="0"/>
              <a:t>パスポート」を取得することで、基本的な情報技術が学べる。</a:t>
            </a:r>
            <a:endParaRPr kumimoji="1" lang="en-US" altLang="ja-JP" dirty="0"/>
          </a:p>
          <a:p>
            <a:r>
              <a:rPr kumimoji="1" lang="ja-JP" altLang="en-US" sz="1200" b="0" dirty="0">
                <a:solidFill>
                  <a:schemeClr val="tx1"/>
                </a:solidFill>
              </a:rPr>
              <a:t>・情報セキュリティや情報モラルに関する知識が身につく</a:t>
            </a:r>
            <a:endParaRPr kumimoji="1" lang="en-US" altLang="ja-JP" sz="1200" b="0" dirty="0">
              <a:solidFill>
                <a:schemeClr val="tx1"/>
              </a:solidFill>
            </a:endParaRPr>
          </a:p>
          <a:p>
            <a:r>
              <a:rPr kumimoji="1" lang="en-US" altLang="ja-JP" sz="1200" b="0" dirty="0">
                <a:solidFill>
                  <a:schemeClr val="tx1"/>
                </a:solidFill>
              </a:rPr>
              <a:t> </a:t>
            </a:r>
            <a:r>
              <a:rPr kumimoji="1" lang="ja-JP" altLang="en-US" sz="1200" b="0" dirty="0">
                <a:solidFill>
                  <a:schemeClr val="tx1"/>
                </a:solidFill>
              </a:rPr>
              <a:t>インターネット、電子メール、社内システムを利用する際に、機密情報の漏えいやウイルス感染等様々なリスクがあることを理解できるようになります。</a:t>
            </a:r>
          </a:p>
          <a:p>
            <a:r>
              <a:rPr kumimoji="1" lang="ja-JP" altLang="en-US" sz="1200" b="0" dirty="0">
                <a:solidFill>
                  <a:schemeClr val="tx1"/>
                </a:solidFill>
              </a:rPr>
              <a:t>・知的財産権等に関する法律の知識や、企業コンプライアンスに関する知識が身につく</a:t>
            </a:r>
            <a:endParaRPr kumimoji="1" lang="en-US" altLang="ja-JP" sz="1200" b="0" dirty="0">
              <a:solidFill>
                <a:schemeClr val="tx1"/>
              </a:solidFill>
            </a:endParaRPr>
          </a:p>
          <a:p>
            <a:r>
              <a:rPr kumimoji="1" lang="en-US" altLang="ja-JP" sz="1200" b="0" dirty="0">
                <a:solidFill>
                  <a:schemeClr val="tx1"/>
                </a:solidFill>
              </a:rPr>
              <a:t> </a:t>
            </a:r>
            <a:r>
              <a:rPr kumimoji="1" lang="ja-JP" altLang="en-US" sz="1200" b="0" dirty="0">
                <a:solidFill>
                  <a:schemeClr val="tx1"/>
                </a:solidFill>
              </a:rPr>
              <a:t>著作権侵害・商標権侵害等の法令違反や個人情報漏えい等のリスクが理解できるようになります。</a:t>
            </a:r>
          </a:p>
          <a:p>
            <a:endParaRPr kumimoji="1" lang="en-US" altLang="ja-JP" dirty="0"/>
          </a:p>
          <a:p>
            <a:r>
              <a:rPr kumimoji="1" lang="ja-JP" altLang="en-US" dirty="0"/>
              <a:t>管理職や、個人情報を取扱うメンバーには「情報セキュリティマネジメント試験」が望ましい。</a:t>
            </a:r>
            <a:endParaRPr kumimoji="1" lang="en-US" altLang="ja-JP" dirty="0"/>
          </a:p>
          <a:p>
            <a:r>
              <a:rPr kumimoji="1" lang="ja-JP" altLang="en-US" sz="1200" b="0" dirty="0">
                <a:solidFill>
                  <a:schemeClr val="tx1"/>
                </a:solidFill>
              </a:rPr>
              <a:t>・部門全体の情報セキュリティ意識を高め、情報漏えいのリスクを低減することができるようになります。</a:t>
            </a:r>
            <a:endParaRPr kumimoji="1" lang="en-US" altLang="ja-JP" sz="1200" b="0" dirty="0">
              <a:solidFill>
                <a:schemeClr val="tx1"/>
              </a:solidFill>
            </a:endParaRPr>
          </a:p>
          <a:p>
            <a:r>
              <a:rPr kumimoji="1" lang="ja-JP" altLang="en-US" sz="1200" b="0" dirty="0">
                <a:solidFill>
                  <a:schemeClr val="tx1"/>
                </a:solidFill>
              </a:rPr>
              <a:t>・トラブルが発生しても、適切な事後対応により、被害を最小限にとどめることができるようになります。</a:t>
            </a:r>
            <a:endParaRPr kumimoji="1" lang="en-US" altLang="ja-JP" sz="1200" b="0" dirty="0">
              <a:solidFill>
                <a:schemeClr val="tx1"/>
              </a:solidFill>
            </a:endParaRPr>
          </a:p>
          <a:p>
            <a:r>
              <a:rPr kumimoji="1" lang="ja-JP" altLang="en-US" sz="1200" b="0" dirty="0">
                <a:solidFill>
                  <a:schemeClr val="tx1"/>
                </a:solidFill>
              </a:rPr>
              <a:t>・情報セキュリティが確保され、より安全で積極的な</a:t>
            </a:r>
            <a:r>
              <a:rPr kumimoji="1" lang="en-US" altLang="ja-JP" sz="1200" b="0" dirty="0">
                <a:solidFill>
                  <a:schemeClr val="tx1"/>
                </a:solidFill>
              </a:rPr>
              <a:t>IT</a:t>
            </a:r>
            <a:r>
              <a:rPr kumimoji="1" lang="ja-JP" altLang="en-US" sz="1200" b="0" dirty="0">
                <a:solidFill>
                  <a:schemeClr val="tx1"/>
                </a:solidFill>
              </a:rPr>
              <a:t>の利活用を推進することができるようになります。</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38</a:t>
            </a:fld>
            <a:endParaRPr kumimoji="1" lang="ja-JP" altLang="en-US"/>
          </a:p>
        </p:txBody>
      </p:sp>
    </p:spTree>
    <p:extLst>
      <p:ext uri="{BB962C8B-B14F-4D97-AF65-F5344CB8AC3E}">
        <p14:creationId xmlns:p14="http://schemas.microsoft.com/office/powerpoint/2010/main" val="27950854"/>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C0C79-330E-A301-77A8-0817BDF390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E30B23-DD8D-F810-45CB-5D7DD1E9A6B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12FE503-3182-9E4F-93E5-3A12D39F0D69}"/>
              </a:ext>
            </a:extLst>
          </p:cNvPr>
          <p:cNvSpPr>
            <a:spLocks noGrp="1"/>
          </p:cNvSpPr>
          <p:nvPr>
            <p:ph type="body" idx="1"/>
          </p:nvPr>
        </p:nvSpPr>
        <p:spPr/>
        <p:txBody>
          <a:bodyPr/>
          <a:lstStyle/>
          <a:p>
            <a:r>
              <a:rPr kumimoji="1" lang="ja-JP" altLang="en-US" dirty="0"/>
              <a:t>目標：</a:t>
            </a:r>
            <a:r>
              <a:rPr kumimoji="1" lang="en-US" altLang="ja-JP" dirty="0"/>
              <a:t>13:39</a:t>
            </a:r>
          </a:p>
          <a:p>
            <a:r>
              <a:rPr kumimoji="1" lang="ja-JP" altLang="en-US" dirty="0"/>
              <a:t>累計：</a:t>
            </a:r>
            <a:r>
              <a:rPr kumimoji="1" lang="en-US" altLang="ja-JP" dirty="0"/>
              <a:t>0:39</a:t>
            </a:r>
          </a:p>
          <a:p>
            <a:endParaRPr kumimoji="1" lang="en-US" altLang="ja-JP" dirty="0"/>
          </a:p>
          <a:p>
            <a:r>
              <a:rPr kumimoji="1" lang="en-US" altLang="ja-JP" dirty="0"/>
              <a:t>8.14</a:t>
            </a:r>
            <a:r>
              <a:rPr kumimoji="1" lang="ja-JP" altLang="en-US" dirty="0"/>
              <a:t> 目的</a:t>
            </a:r>
            <a:endParaRPr kumimoji="1" lang="en-US" altLang="ja-JP" dirty="0"/>
          </a:p>
          <a:p>
            <a:r>
              <a:rPr lang="ja-JP" altLang="en-US" sz="1200" b="0" i="0" u="none" strike="noStrike" baseline="0" dirty="0">
                <a:latin typeface="MS-Mincho"/>
              </a:rPr>
              <a:t>情報処理施設の継続的な運用を確実にするため。</a:t>
            </a:r>
            <a:endParaRPr kumimoji="1" lang="en-US" altLang="ja-JP" sz="1200" b="0" i="0" u="none" strike="noStrike" baseline="0" dirty="0">
              <a:latin typeface="MS-Mincho"/>
            </a:endParaRPr>
          </a:p>
          <a:p>
            <a:endParaRPr kumimoji="1" lang="en-US" altLang="ja-JP" dirty="0"/>
          </a:p>
          <a:p>
            <a:r>
              <a:rPr kumimoji="1" lang="en-US" altLang="ja-JP" dirty="0"/>
              <a:t>8.15</a:t>
            </a:r>
            <a:r>
              <a:rPr kumimoji="1" lang="ja-JP" altLang="en-US" dirty="0"/>
              <a:t> 目的</a:t>
            </a:r>
            <a:endParaRPr kumimoji="1" lang="en-US" altLang="ja-JP" dirty="0"/>
          </a:p>
          <a:p>
            <a:pPr algn="l"/>
            <a:r>
              <a:rPr lang="ja-JP" altLang="en-US" sz="1800" b="0" i="0" u="none" strike="noStrike" baseline="0" dirty="0">
                <a:latin typeface="MS-Mincho"/>
              </a:rPr>
              <a:t>事象を記録し，証拠を生成し，ログ情報の完全性を確実にし，認可されていないアクセスを防止し，情報セキュリティインシデントにつながる可能性のある情報セキュリティ事象を特定し，調査を支援するため。</a:t>
            </a:r>
            <a:endParaRPr kumimoji="1" lang="en-US" altLang="ja-JP" sz="1800" b="0" i="0" u="none" strike="noStrike" baseline="0" dirty="0">
              <a:latin typeface="MS-Mincho"/>
            </a:endParaRPr>
          </a:p>
          <a:p>
            <a:pPr algn="l"/>
            <a:endParaRPr kumimoji="1" lang="en-US" altLang="ja-JP" dirty="0"/>
          </a:p>
          <a:p>
            <a:pPr algn="l"/>
            <a:r>
              <a:rPr kumimoji="1" lang="en-US" altLang="ja-JP" dirty="0"/>
              <a:t>8.16</a:t>
            </a:r>
            <a:r>
              <a:rPr kumimoji="1" lang="ja-JP" altLang="en-US" dirty="0"/>
              <a:t> 目的</a:t>
            </a:r>
            <a:endParaRPr kumimoji="1" lang="en-US" altLang="ja-JP" dirty="0"/>
          </a:p>
          <a:p>
            <a:pPr algn="l"/>
            <a:r>
              <a:rPr lang="ja-JP" altLang="en-US" sz="1800" b="0" i="0" u="none" strike="noStrike" baseline="0" dirty="0">
                <a:latin typeface="MS-Mincho"/>
              </a:rPr>
              <a:t>異常な行動・動作および潜在する情報セキュリティインシデントを検出するため。</a:t>
            </a:r>
            <a:endParaRPr kumimoji="1" lang="en-US" altLang="ja-JP" sz="1800" b="0" i="0" u="none" strike="noStrike" baseline="0" dirty="0">
              <a:latin typeface="MS-Mincho"/>
            </a:endParaRPr>
          </a:p>
          <a:p>
            <a:pPr algn="l"/>
            <a:endParaRPr kumimoji="1" lang="en-US" altLang="ja-JP" sz="1800" b="0" i="0" u="none" strike="noStrike" baseline="0" dirty="0">
              <a:latin typeface="MS-Mincho"/>
            </a:endParaRPr>
          </a:p>
          <a:p>
            <a:pPr algn="l"/>
            <a:r>
              <a:rPr kumimoji="1" lang="en-US" altLang="ja-JP" sz="1800" b="0" i="0" u="none" strike="noStrike" baseline="0" dirty="0">
                <a:latin typeface="MS-Mincho"/>
              </a:rPr>
              <a:t>8.17</a:t>
            </a:r>
            <a:r>
              <a:rPr kumimoji="1" lang="ja-JP" altLang="en-US" sz="1800" b="0" i="0" u="none" strike="noStrike" baseline="0" dirty="0">
                <a:latin typeface="MS-Mincho"/>
              </a:rPr>
              <a:t> 目的</a:t>
            </a:r>
            <a:endParaRPr kumimoji="1" lang="en-US" altLang="ja-JP" sz="1800" b="0" i="0" u="none" strike="noStrike" baseline="0" dirty="0">
              <a:latin typeface="MS-Mincho"/>
            </a:endParaRPr>
          </a:p>
          <a:p>
            <a:pPr algn="l"/>
            <a:r>
              <a:rPr lang="ja-JP" altLang="en-US" sz="1800" b="0" i="0" u="none" strike="noStrike" baseline="0" dirty="0">
                <a:latin typeface="MS-Mincho"/>
              </a:rPr>
              <a:t>セキュリティ関連の事象およびその他の記録されたデータの関係付けおよび分析を可能にし，情報セキュリティインシデントの調査を支援するため。</a:t>
            </a:r>
            <a:endParaRPr kumimoji="1" lang="en-US" altLang="ja-JP" dirty="0"/>
          </a:p>
          <a:p>
            <a:endParaRPr kumimoji="1" lang="en-US" altLang="ja-JP" dirty="0"/>
          </a:p>
          <a:p>
            <a:r>
              <a:rPr kumimoji="1" lang="en-US" altLang="ja-JP" dirty="0"/>
              <a:t>8.18</a:t>
            </a:r>
            <a:r>
              <a:rPr kumimoji="1" lang="ja-JP" altLang="en-US" dirty="0"/>
              <a:t> 目的</a:t>
            </a:r>
            <a:endParaRPr kumimoji="1" lang="en-US" altLang="ja-JP" dirty="0"/>
          </a:p>
          <a:p>
            <a:pPr algn="l"/>
            <a:r>
              <a:rPr lang="ja-JP" altLang="en-US" sz="1800" b="0" i="0" u="none" strike="noStrike" baseline="0" dirty="0">
                <a:latin typeface="MS-Mincho"/>
              </a:rPr>
              <a:t>ユーティリティプログラムの使用が，システムおよびアプリケーションについての情報セキュリティ管理策に害を与えないことを確実にするため。</a:t>
            </a:r>
            <a:endParaRPr kumimoji="1" lang="en-US" altLang="ja-JP" dirty="0"/>
          </a:p>
        </p:txBody>
      </p:sp>
      <p:sp>
        <p:nvSpPr>
          <p:cNvPr id="4" name="スライド番号プレースホルダー 3">
            <a:extLst>
              <a:ext uri="{FF2B5EF4-FFF2-40B4-BE49-F238E27FC236}">
                <a16:creationId xmlns:a16="http://schemas.microsoft.com/office/drawing/2014/main" id="{72DAA141-AD36-8FB2-7372-D75CD408F511}"/>
              </a:ext>
            </a:extLst>
          </p:cNvPr>
          <p:cNvSpPr>
            <a:spLocks noGrp="1"/>
          </p:cNvSpPr>
          <p:nvPr>
            <p:ph type="sldNum" sz="quarter" idx="5"/>
          </p:nvPr>
        </p:nvSpPr>
        <p:spPr/>
        <p:txBody>
          <a:bodyPr/>
          <a:lstStyle/>
          <a:p>
            <a:fld id="{7D95702B-A176-47F2-94B3-59C819DD5A0E}" type="slidenum">
              <a:rPr kumimoji="1" lang="ja-JP" altLang="en-US" smtClean="0"/>
              <a:t>380</a:t>
            </a:fld>
            <a:endParaRPr kumimoji="1" lang="ja-JP" altLang="en-US"/>
          </a:p>
        </p:txBody>
      </p:sp>
    </p:spTree>
    <p:extLst>
      <p:ext uri="{BB962C8B-B14F-4D97-AF65-F5344CB8AC3E}">
        <p14:creationId xmlns:p14="http://schemas.microsoft.com/office/powerpoint/2010/main" val="1079314684"/>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FDBAA-8E01-7B25-30EC-4920E14C720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7AFF76-9F76-CD13-BC6F-BCE783B6703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4F58819-7BB1-97F3-04FC-F542E90FC7FB}"/>
              </a:ext>
            </a:extLst>
          </p:cNvPr>
          <p:cNvSpPr>
            <a:spLocks noGrp="1"/>
          </p:cNvSpPr>
          <p:nvPr>
            <p:ph type="body" idx="1"/>
          </p:nvPr>
        </p:nvSpPr>
        <p:spPr/>
        <p:txBody>
          <a:bodyPr/>
          <a:lstStyle/>
          <a:p>
            <a:r>
              <a:rPr kumimoji="1" lang="ja-JP" altLang="en-US" dirty="0"/>
              <a:t>目標：</a:t>
            </a:r>
            <a:r>
              <a:rPr kumimoji="1" lang="en-US" altLang="ja-JP" dirty="0"/>
              <a:t>13:40</a:t>
            </a:r>
          </a:p>
          <a:p>
            <a:r>
              <a:rPr kumimoji="1" lang="ja-JP" altLang="en-US" dirty="0"/>
              <a:t>累計：</a:t>
            </a:r>
            <a:r>
              <a:rPr kumimoji="1" lang="en-US" altLang="ja-JP" dirty="0"/>
              <a:t>0:40</a:t>
            </a:r>
          </a:p>
          <a:p>
            <a:endParaRPr kumimoji="1" lang="en-US" altLang="ja-JP" dirty="0"/>
          </a:p>
          <a:p>
            <a:r>
              <a:rPr kumimoji="1" lang="en-US" altLang="ja-JP" dirty="0"/>
              <a:t>8.19</a:t>
            </a:r>
            <a:r>
              <a:rPr kumimoji="1" lang="ja-JP" altLang="en-US" dirty="0"/>
              <a:t> 目的</a:t>
            </a:r>
            <a:endParaRPr kumimoji="1" lang="en-US" altLang="ja-JP" dirty="0"/>
          </a:p>
          <a:p>
            <a:r>
              <a:rPr lang="ja-JP" altLang="en-US" sz="1800" b="0" i="0" u="none" strike="noStrike" baseline="0" dirty="0">
                <a:latin typeface="MS-Mincho"/>
              </a:rPr>
              <a:t>運用システムの完全性の維持を確実にし，技術的ぜい弱性の悪用を防止するため。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8.20</a:t>
            </a:r>
            <a:r>
              <a:rPr kumimoji="1" lang="ja-JP" altLang="en-US" sz="1800" b="0" i="0" u="none" strike="noStrike" baseline="0" dirty="0">
                <a:latin typeface="MS-Mincho"/>
              </a:rPr>
              <a:t> 目的</a:t>
            </a:r>
            <a:endParaRPr kumimoji="1" lang="en-US" altLang="ja-JP" sz="1800" b="0" i="0" u="none" strike="noStrike" baseline="0" dirty="0">
              <a:latin typeface="MS-Mincho"/>
            </a:endParaRPr>
          </a:p>
          <a:p>
            <a:pPr algn="l"/>
            <a:r>
              <a:rPr lang="ja-JP" altLang="en-US" sz="1800" b="0" i="0" u="none" strike="noStrike" baseline="0" dirty="0">
                <a:latin typeface="MS-Mincho"/>
              </a:rPr>
              <a:t>ネットワークおよびそれをサポートする情報処理施設における情報を，ネットワークを通じた危険から保護するため。</a:t>
            </a:r>
            <a:endParaRPr kumimoji="1" lang="en-US" altLang="ja-JP" dirty="0"/>
          </a:p>
          <a:p>
            <a:endParaRPr kumimoji="1" lang="en-US" altLang="ja-JP" dirty="0"/>
          </a:p>
          <a:p>
            <a:r>
              <a:rPr kumimoji="1" lang="en-US" altLang="ja-JP" dirty="0"/>
              <a:t>8.21</a:t>
            </a:r>
            <a:r>
              <a:rPr kumimoji="1" lang="ja-JP" altLang="en-US" dirty="0"/>
              <a:t> 目的</a:t>
            </a:r>
            <a:endParaRPr kumimoji="1" lang="en-US" altLang="ja-JP" dirty="0"/>
          </a:p>
          <a:p>
            <a:r>
              <a:rPr lang="ja-JP" altLang="en-US" sz="1800" b="0" i="0" u="none" strike="noStrike" baseline="0" dirty="0">
                <a:latin typeface="MS-Mincho"/>
              </a:rPr>
              <a:t>ネットワークサービスの使用におけるセキュリティを確実にするため。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8.22</a:t>
            </a:r>
            <a:r>
              <a:rPr kumimoji="1" lang="ja-JP" altLang="en-US" sz="1800" b="0" i="0" u="none" strike="noStrike" baseline="0" dirty="0">
                <a:latin typeface="MS-Mincho"/>
              </a:rPr>
              <a:t> 目的</a:t>
            </a:r>
            <a:endParaRPr kumimoji="1" lang="en-US" altLang="ja-JP" sz="1800" b="0" i="0" u="none" strike="noStrike" baseline="0" dirty="0">
              <a:latin typeface="MS-Mincho"/>
            </a:endParaRPr>
          </a:p>
          <a:p>
            <a:r>
              <a:rPr lang="ja-JP" altLang="en-US" sz="1800" b="0" i="0" u="none" strike="noStrike" baseline="0" dirty="0">
                <a:latin typeface="MS-Mincho"/>
              </a:rPr>
              <a:t>業務の要求に基づいて，ネットワークをセキュリティ境界で分割し，それらの間のトラフィックを管理するため。</a:t>
            </a:r>
            <a:endParaRPr kumimoji="1" lang="en-US" altLang="ja-JP" sz="1800" b="0" i="0" u="none" strike="noStrike" baseline="0" dirty="0">
              <a:latin typeface="MS-Mincho"/>
            </a:endParaRPr>
          </a:p>
          <a:p>
            <a:endParaRPr kumimoji="1" lang="en-US" altLang="ja-JP" dirty="0"/>
          </a:p>
        </p:txBody>
      </p:sp>
      <p:sp>
        <p:nvSpPr>
          <p:cNvPr id="4" name="スライド番号プレースホルダー 3">
            <a:extLst>
              <a:ext uri="{FF2B5EF4-FFF2-40B4-BE49-F238E27FC236}">
                <a16:creationId xmlns:a16="http://schemas.microsoft.com/office/drawing/2014/main" id="{285752CD-6BC5-5A0F-AD61-54F9238A8C42}"/>
              </a:ext>
            </a:extLst>
          </p:cNvPr>
          <p:cNvSpPr>
            <a:spLocks noGrp="1"/>
          </p:cNvSpPr>
          <p:nvPr>
            <p:ph type="sldNum" sz="quarter" idx="5"/>
          </p:nvPr>
        </p:nvSpPr>
        <p:spPr/>
        <p:txBody>
          <a:bodyPr/>
          <a:lstStyle/>
          <a:p>
            <a:fld id="{7D95702B-A176-47F2-94B3-59C819DD5A0E}" type="slidenum">
              <a:rPr kumimoji="1" lang="ja-JP" altLang="en-US" smtClean="0"/>
              <a:t>381</a:t>
            </a:fld>
            <a:endParaRPr kumimoji="1" lang="ja-JP" altLang="en-US"/>
          </a:p>
        </p:txBody>
      </p:sp>
    </p:spTree>
    <p:extLst>
      <p:ext uri="{BB962C8B-B14F-4D97-AF65-F5344CB8AC3E}">
        <p14:creationId xmlns:p14="http://schemas.microsoft.com/office/powerpoint/2010/main" val="3965823685"/>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12D58-F531-E819-59A5-102C1F4A0C5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5B2B5A1-02FC-02CE-863F-006BDDF2B35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486027F-E9E2-AC31-C5AC-3CF9A7824558}"/>
              </a:ext>
            </a:extLst>
          </p:cNvPr>
          <p:cNvSpPr>
            <a:spLocks noGrp="1"/>
          </p:cNvSpPr>
          <p:nvPr>
            <p:ph type="body" idx="1"/>
          </p:nvPr>
        </p:nvSpPr>
        <p:spPr/>
        <p:txBody>
          <a:bodyPr/>
          <a:lstStyle/>
          <a:p>
            <a:r>
              <a:rPr kumimoji="1" lang="ja-JP" altLang="en-US" dirty="0"/>
              <a:t>目標：</a:t>
            </a:r>
            <a:r>
              <a:rPr kumimoji="1" lang="en-US" altLang="ja-JP" dirty="0"/>
              <a:t>13:41</a:t>
            </a:r>
          </a:p>
          <a:p>
            <a:r>
              <a:rPr kumimoji="1" lang="ja-JP" altLang="en-US" dirty="0"/>
              <a:t>累計：</a:t>
            </a:r>
            <a:r>
              <a:rPr kumimoji="1" lang="en-US" altLang="ja-JP" dirty="0"/>
              <a:t>0:41</a:t>
            </a:r>
          </a:p>
          <a:p>
            <a:endParaRPr kumimoji="1" lang="en-US" altLang="ja-JP" dirty="0"/>
          </a:p>
          <a:p>
            <a:r>
              <a:rPr kumimoji="1" lang="en-US" altLang="ja-JP" dirty="0"/>
              <a:t>8.23</a:t>
            </a:r>
            <a:r>
              <a:rPr kumimoji="1" lang="ja-JP" altLang="en-US" dirty="0"/>
              <a:t> 目的</a:t>
            </a:r>
            <a:endParaRPr kumimoji="1" lang="en-US" altLang="ja-JP" dirty="0"/>
          </a:p>
          <a:p>
            <a:pPr algn="l"/>
            <a:r>
              <a:rPr lang="ja-JP" altLang="en-US" sz="1800" b="0" i="0" u="none" strike="noStrike" baseline="0" dirty="0">
                <a:latin typeface="MS-Mincho"/>
              </a:rPr>
              <a:t>システムがマルウェアによって危険にさらされることを防ぎ，認可されていないウェブ資源へのアクセスを防止するため。</a:t>
            </a:r>
            <a:endParaRPr kumimoji="1" lang="en-US" altLang="ja-JP" sz="1800" b="0" i="0" u="none" strike="noStrike" baseline="0" dirty="0">
              <a:latin typeface="MS-Mincho"/>
            </a:endParaRPr>
          </a:p>
          <a:p>
            <a:pPr algn="l"/>
            <a:endParaRPr kumimoji="1" lang="en-US" altLang="ja-JP" dirty="0"/>
          </a:p>
          <a:p>
            <a:pPr algn="l"/>
            <a:r>
              <a:rPr kumimoji="1" lang="en-US" altLang="ja-JP" dirty="0"/>
              <a:t>8.24</a:t>
            </a:r>
            <a:r>
              <a:rPr kumimoji="1" lang="ja-JP" altLang="en-US" dirty="0"/>
              <a:t> 目的</a:t>
            </a:r>
            <a:endParaRPr kumimoji="1" lang="en-US" altLang="ja-JP" dirty="0"/>
          </a:p>
          <a:p>
            <a:pPr algn="l"/>
            <a:r>
              <a:rPr lang="ja-JP" altLang="en-US" sz="1800" b="0" i="0" u="none" strike="noStrike" baseline="0" dirty="0">
                <a:latin typeface="MS-Mincho"/>
              </a:rPr>
              <a:t>業務および情報セキュリティの要求事項に従い，暗号に関連する法令，規制および契約上の要求事項を考慮して，情報の機密性，真正性または完全性を保護するための暗号の適切かつ効果的な使用を確実にするため。</a:t>
            </a:r>
            <a:endParaRPr kumimoji="1" lang="en-US" altLang="ja-JP" sz="1800" b="0" i="0" u="none" strike="noStrike" baseline="0" dirty="0">
              <a:latin typeface="MS-Mincho"/>
            </a:endParaRPr>
          </a:p>
          <a:p>
            <a:pPr algn="l"/>
            <a:endParaRPr kumimoji="1" lang="en-US" altLang="ja-JP" dirty="0"/>
          </a:p>
          <a:p>
            <a:r>
              <a:rPr kumimoji="1" lang="en-US" altLang="ja-JP" dirty="0"/>
              <a:t>8.25</a:t>
            </a:r>
            <a:r>
              <a:rPr kumimoji="1" lang="ja-JP" altLang="en-US" dirty="0"/>
              <a:t> 目的</a:t>
            </a:r>
            <a:endParaRPr kumimoji="1" lang="en-US" altLang="ja-JP" dirty="0"/>
          </a:p>
          <a:p>
            <a:pPr algn="l"/>
            <a:r>
              <a:rPr lang="ja-JP" altLang="en-US" sz="1800" b="0" i="0" u="none" strike="noStrike" baseline="0" dirty="0">
                <a:latin typeface="MS-Mincho"/>
              </a:rPr>
              <a:t>情報セキュリティを，ソフトウェアおよびシステムのセキュリティに配慮した開発ライフサイクルにおいて設計し，実装することを確実にするため。</a:t>
            </a:r>
            <a:endParaRPr kumimoji="1" lang="en-US" altLang="ja-JP" sz="1800" b="0" i="0" u="none" strike="noStrike" baseline="0" dirty="0">
              <a:latin typeface="MS-Mincho"/>
            </a:endParaRPr>
          </a:p>
          <a:p>
            <a:pPr algn="l"/>
            <a:endParaRPr kumimoji="1" lang="en-US" altLang="ja-JP" dirty="0"/>
          </a:p>
          <a:p>
            <a:pPr algn="l"/>
            <a:r>
              <a:rPr kumimoji="1" lang="en-US" altLang="ja-JP" dirty="0"/>
              <a:t>8.26</a:t>
            </a:r>
            <a:r>
              <a:rPr kumimoji="1" lang="ja-JP" altLang="en-US" dirty="0"/>
              <a:t> 目的</a:t>
            </a:r>
            <a:endParaRPr kumimoji="1" lang="en-US" altLang="ja-JP" dirty="0"/>
          </a:p>
          <a:p>
            <a:pPr algn="l"/>
            <a:r>
              <a:rPr lang="ja-JP" altLang="en-US" sz="1800" b="0" i="0" u="none" strike="noStrike" baseline="0" dirty="0">
                <a:latin typeface="MS-Mincho"/>
              </a:rPr>
              <a:t>アプリケーションを開発または取得する場合，すべての情報セキュリティ要求事項を特定し，対応することを確実にするため。</a:t>
            </a:r>
            <a:endParaRPr kumimoji="1" lang="en-US" altLang="ja-JP" dirty="0"/>
          </a:p>
          <a:p>
            <a:pPr algn="l"/>
            <a:endParaRPr kumimoji="1" lang="en-US" altLang="ja-JP" dirty="0"/>
          </a:p>
          <a:p>
            <a:pPr algn="l"/>
            <a:r>
              <a:rPr kumimoji="1" lang="en-US" altLang="ja-JP" dirty="0"/>
              <a:t>8.27</a:t>
            </a:r>
            <a:r>
              <a:rPr kumimoji="1" lang="ja-JP" altLang="en-US" dirty="0"/>
              <a:t> 目的</a:t>
            </a:r>
            <a:endParaRPr kumimoji="1" lang="en-US" altLang="ja-JP" dirty="0"/>
          </a:p>
          <a:p>
            <a:pPr algn="l"/>
            <a:r>
              <a:rPr lang="ja-JP" altLang="en-US" sz="1800" b="0" i="0" u="none" strike="noStrike" baseline="0" dirty="0">
                <a:latin typeface="MS-Mincho"/>
              </a:rPr>
              <a:t>情報システムが，開発のライフサイクルにおいてセキュリティに配慮して設計，実装および運用されることを確実にするため。</a:t>
            </a:r>
            <a:endParaRPr kumimoji="1" lang="en-US" altLang="ja-JP" sz="1800" b="0" i="0" u="none" strike="noStrike" baseline="0" dirty="0">
              <a:latin typeface="MS-Mincho"/>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7D100049-75DF-62D6-A83D-955A7F58A7E7}"/>
              </a:ext>
            </a:extLst>
          </p:cNvPr>
          <p:cNvSpPr>
            <a:spLocks noGrp="1"/>
          </p:cNvSpPr>
          <p:nvPr>
            <p:ph type="sldNum" sz="quarter" idx="5"/>
          </p:nvPr>
        </p:nvSpPr>
        <p:spPr/>
        <p:txBody>
          <a:bodyPr/>
          <a:lstStyle/>
          <a:p>
            <a:fld id="{7D95702B-A176-47F2-94B3-59C819DD5A0E}" type="slidenum">
              <a:rPr kumimoji="1" lang="ja-JP" altLang="en-US" smtClean="0"/>
              <a:t>382</a:t>
            </a:fld>
            <a:endParaRPr kumimoji="1" lang="ja-JP" altLang="en-US"/>
          </a:p>
        </p:txBody>
      </p:sp>
    </p:spTree>
    <p:extLst>
      <p:ext uri="{BB962C8B-B14F-4D97-AF65-F5344CB8AC3E}">
        <p14:creationId xmlns:p14="http://schemas.microsoft.com/office/powerpoint/2010/main" val="1847443281"/>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0AAD0-AAE4-CD8A-A582-0E2F769396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C5FD65-8C43-24F3-A3FE-18672777740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71800E4-220A-3D31-9FC5-B4E52067C03D}"/>
              </a:ext>
            </a:extLst>
          </p:cNvPr>
          <p:cNvSpPr>
            <a:spLocks noGrp="1"/>
          </p:cNvSpPr>
          <p:nvPr>
            <p:ph type="body" idx="1"/>
          </p:nvPr>
        </p:nvSpPr>
        <p:spPr/>
        <p:txBody>
          <a:bodyPr/>
          <a:lstStyle/>
          <a:p>
            <a:r>
              <a:rPr kumimoji="1" lang="ja-JP" altLang="en-US" dirty="0"/>
              <a:t>目標：</a:t>
            </a:r>
            <a:r>
              <a:rPr kumimoji="1" lang="en-US" altLang="ja-JP" dirty="0"/>
              <a:t>13:42</a:t>
            </a:r>
          </a:p>
          <a:p>
            <a:r>
              <a:rPr kumimoji="1" lang="ja-JP" altLang="en-US" dirty="0"/>
              <a:t>累計：</a:t>
            </a:r>
            <a:r>
              <a:rPr kumimoji="1" lang="en-US" altLang="ja-JP" dirty="0"/>
              <a:t>0:42</a:t>
            </a:r>
          </a:p>
          <a:p>
            <a:endParaRPr kumimoji="1" lang="en-US" altLang="ja-JP" dirty="0"/>
          </a:p>
          <a:p>
            <a:r>
              <a:rPr kumimoji="1" lang="en-US" altLang="ja-JP" dirty="0"/>
              <a:t>8.28</a:t>
            </a:r>
            <a:r>
              <a:rPr kumimoji="1" lang="ja-JP" altLang="en-US" dirty="0"/>
              <a:t> 目的</a:t>
            </a:r>
            <a:endParaRPr kumimoji="1" lang="en-US" altLang="ja-JP" dirty="0"/>
          </a:p>
          <a:p>
            <a:pPr algn="l"/>
            <a:r>
              <a:rPr lang="ja-JP" altLang="en-US" sz="1800" b="0" i="0" u="none" strike="noStrike" baseline="0" dirty="0">
                <a:latin typeface="MS-Mincho"/>
              </a:rPr>
              <a:t>ソフトウェアがセキュリティに配慮して書かれ，それによってソフトウェアの潜在的な情報セキュリティのぜい弱性の数を減らすことを確実にするため。</a:t>
            </a:r>
            <a:endParaRPr kumimoji="1" lang="en-US" altLang="ja-JP" sz="1800" b="0" i="0" u="none" strike="noStrike" baseline="0" dirty="0">
              <a:latin typeface="MS-Mincho"/>
            </a:endParaRPr>
          </a:p>
          <a:p>
            <a:pPr algn="l"/>
            <a:endParaRPr kumimoji="1" lang="en-US" altLang="ja-JP" dirty="0"/>
          </a:p>
          <a:p>
            <a:r>
              <a:rPr kumimoji="1" lang="en-US" altLang="ja-JP" dirty="0"/>
              <a:t>8.29</a:t>
            </a:r>
            <a:r>
              <a:rPr kumimoji="1" lang="ja-JP" altLang="en-US" dirty="0"/>
              <a:t> 目的</a:t>
            </a:r>
            <a:endParaRPr kumimoji="1" lang="en-US" altLang="ja-JP" dirty="0"/>
          </a:p>
          <a:p>
            <a:pPr algn="l"/>
            <a:r>
              <a:rPr lang="ja-JP" altLang="en-US" sz="1800" b="0" i="0" u="none" strike="noStrike" baseline="0" dirty="0">
                <a:latin typeface="MS-Mincho"/>
              </a:rPr>
              <a:t>アプリケーションまたはコードを運用環境に導入するときに，情報セキュリティ要求事項が満たされているかどうかの妥当性確認をするため。</a:t>
            </a:r>
            <a:endParaRPr kumimoji="1" lang="en-US" altLang="ja-JP" sz="1800" b="0" i="0" u="none" strike="noStrike" baseline="0" dirty="0">
              <a:latin typeface="MS-Mincho"/>
            </a:endParaRPr>
          </a:p>
          <a:p>
            <a:pPr algn="l"/>
            <a:endParaRPr kumimoji="1" lang="en-US" altLang="ja-JP" dirty="0"/>
          </a:p>
          <a:p>
            <a:pPr algn="l"/>
            <a:r>
              <a:rPr kumimoji="1" lang="en-US" altLang="ja-JP" dirty="0"/>
              <a:t>8.30</a:t>
            </a:r>
            <a:r>
              <a:rPr kumimoji="1" lang="ja-JP" altLang="en-US" dirty="0"/>
              <a:t> 目的</a:t>
            </a:r>
            <a:endParaRPr kumimoji="1" lang="en-US" altLang="ja-JP" dirty="0"/>
          </a:p>
          <a:p>
            <a:pPr algn="l"/>
            <a:r>
              <a:rPr lang="ja-JP" altLang="en-US" sz="1800" b="0" i="0" u="none" strike="noStrike" baseline="0" dirty="0">
                <a:latin typeface="MS-Mincho"/>
              </a:rPr>
              <a:t>組織が要求する情報セキュリティ対策が，外部委託したシステム開発で実施されることを確実にするため。</a:t>
            </a:r>
            <a:endParaRPr kumimoji="1" lang="en-US" altLang="ja-JP" sz="1800" b="0" i="0" u="none" strike="noStrike" baseline="0" dirty="0">
              <a:latin typeface="MS-Mincho"/>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2C4BAA9F-F43E-0CF7-63B4-F4BC325C67D5}"/>
              </a:ext>
            </a:extLst>
          </p:cNvPr>
          <p:cNvSpPr>
            <a:spLocks noGrp="1"/>
          </p:cNvSpPr>
          <p:nvPr>
            <p:ph type="sldNum" sz="quarter" idx="5"/>
          </p:nvPr>
        </p:nvSpPr>
        <p:spPr/>
        <p:txBody>
          <a:bodyPr/>
          <a:lstStyle/>
          <a:p>
            <a:fld id="{7D95702B-A176-47F2-94B3-59C819DD5A0E}" type="slidenum">
              <a:rPr kumimoji="1" lang="ja-JP" altLang="en-US" smtClean="0"/>
              <a:t>383</a:t>
            </a:fld>
            <a:endParaRPr kumimoji="1" lang="ja-JP" altLang="en-US"/>
          </a:p>
        </p:txBody>
      </p:sp>
    </p:spTree>
    <p:extLst>
      <p:ext uri="{BB962C8B-B14F-4D97-AF65-F5344CB8AC3E}">
        <p14:creationId xmlns:p14="http://schemas.microsoft.com/office/powerpoint/2010/main" val="3297635362"/>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64D47-E164-FADF-BFF9-3C7159158A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14AB708-86B7-C2DC-775D-FE062741BAD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623078D-3AB8-896C-0F27-88923B6ED0A5}"/>
              </a:ext>
            </a:extLst>
          </p:cNvPr>
          <p:cNvSpPr>
            <a:spLocks noGrp="1"/>
          </p:cNvSpPr>
          <p:nvPr>
            <p:ph type="body" idx="1"/>
          </p:nvPr>
        </p:nvSpPr>
        <p:spPr/>
        <p:txBody>
          <a:bodyPr/>
          <a:lstStyle/>
          <a:p>
            <a:r>
              <a:rPr kumimoji="1" lang="ja-JP" altLang="en-US" dirty="0"/>
              <a:t>目標：</a:t>
            </a:r>
            <a:r>
              <a:rPr kumimoji="1" lang="en-US" altLang="ja-JP" dirty="0"/>
              <a:t>13:43</a:t>
            </a:r>
          </a:p>
          <a:p>
            <a:r>
              <a:rPr kumimoji="1" lang="ja-JP" altLang="en-US" dirty="0"/>
              <a:t>累計：</a:t>
            </a:r>
            <a:r>
              <a:rPr kumimoji="1" lang="en-US" altLang="ja-JP" dirty="0"/>
              <a:t>0:43</a:t>
            </a:r>
          </a:p>
          <a:p>
            <a:endParaRPr kumimoji="1" lang="en-US" altLang="ja-JP" dirty="0"/>
          </a:p>
          <a:p>
            <a:r>
              <a:rPr kumimoji="1" lang="en-US" altLang="ja-JP" dirty="0"/>
              <a:t>8.31</a:t>
            </a:r>
            <a:r>
              <a:rPr kumimoji="1" lang="ja-JP" altLang="en-US" dirty="0"/>
              <a:t> 目的</a:t>
            </a:r>
            <a:endParaRPr kumimoji="1" lang="en-US" altLang="ja-JP" dirty="0"/>
          </a:p>
          <a:p>
            <a:r>
              <a:rPr lang="ja-JP" altLang="en-US" sz="1800" b="0" i="0" u="none" strike="noStrike" baseline="0" dirty="0">
                <a:latin typeface="MS-Mincho"/>
              </a:rPr>
              <a:t>開発活動および試験活動による危険から運用環境およびそのデータを保護するため。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8.32</a:t>
            </a:r>
            <a:r>
              <a:rPr kumimoji="1" lang="ja-JP" altLang="en-US" sz="1800" b="0" i="0" u="none" strike="noStrike" baseline="0" dirty="0">
                <a:latin typeface="MS-Mincho"/>
              </a:rPr>
              <a:t> 目的</a:t>
            </a:r>
            <a:endParaRPr kumimoji="1" lang="en-US" altLang="ja-JP" sz="1800" b="0" i="0" u="none" strike="noStrike" baseline="0" dirty="0">
              <a:latin typeface="MS-Mincho"/>
            </a:endParaRPr>
          </a:p>
          <a:p>
            <a:r>
              <a:rPr lang="ja-JP" altLang="en-US" sz="1800" b="0" i="0" u="none" strike="noStrike" baseline="0" dirty="0">
                <a:latin typeface="MS-Mincho"/>
              </a:rPr>
              <a:t>変更を実行するときに情報セキュリティを維持するため。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8.33</a:t>
            </a:r>
            <a:r>
              <a:rPr kumimoji="1" lang="ja-JP" altLang="en-US" sz="1800" b="0" i="0" u="none" strike="noStrike" baseline="0" dirty="0">
                <a:latin typeface="MS-Mincho"/>
              </a:rPr>
              <a:t> 目的</a:t>
            </a:r>
            <a:endParaRPr kumimoji="1" lang="en-US" altLang="ja-JP" sz="1800" b="0" i="0" u="none" strike="noStrike" baseline="0" dirty="0">
              <a:latin typeface="MS-Mincho"/>
            </a:endParaRPr>
          </a:p>
          <a:p>
            <a:r>
              <a:rPr lang="ja-JP" altLang="en-US" sz="1800" b="0" i="0" u="none" strike="noStrike" baseline="0" dirty="0">
                <a:latin typeface="MS-Mincho"/>
              </a:rPr>
              <a:t>試験の適切な実施，および試験に使用する運用情報の保護を確実にするため。</a:t>
            </a:r>
            <a:endParaRPr kumimoji="1" lang="en-US" altLang="ja-JP" sz="1800" b="0" i="0" u="none" strike="noStrike" baseline="0" dirty="0">
              <a:latin typeface="MS-Mincho"/>
            </a:endParaRPr>
          </a:p>
          <a:p>
            <a:endParaRPr kumimoji="1" lang="en-US" altLang="ja-JP" sz="1800" b="0" i="0" u="none" strike="noStrike" baseline="0" dirty="0">
              <a:latin typeface="MS-Mincho"/>
            </a:endParaRPr>
          </a:p>
          <a:p>
            <a:r>
              <a:rPr kumimoji="1" lang="en-US" altLang="ja-JP" sz="1800" b="0" i="0" u="none" strike="noStrike" baseline="0" dirty="0">
                <a:latin typeface="MS-Mincho"/>
              </a:rPr>
              <a:t>8.34</a:t>
            </a:r>
            <a:r>
              <a:rPr kumimoji="1" lang="ja-JP" altLang="en-US" sz="1800" b="0" i="0" u="none" strike="noStrike" baseline="0" dirty="0">
                <a:latin typeface="MS-Mincho"/>
              </a:rPr>
              <a:t> 目的</a:t>
            </a:r>
            <a:endParaRPr kumimoji="1" lang="en-US" altLang="ja-JP" sz="1800" b="0" i="0" u="none" strike="noStrike" baseline="0" dirty="0">
              <a:latin typeface="MS-Mincho"/>
            </a:endParaRPr>
          </a:p>
          <a:p>
            <a:r>
              <a:rPr lang="ja-JP" altLang="en-US" sz="1800" b="0" i="0" u="none" strike="noStrike" baseline="0" dirty="0">
                <a:latin typeface="MS-Mincho"/>
              </a:rPr>
              <a:t>監査およびその他の保証活動が運用システムおよび業務プロセスに与える影響を最小限に抑えるため。</a:t>
            </a:r>
            <a:endParaRPr kumimoji="1" lang="en-US" altLang="ja-JP" sz="1800" b="0" i="0" u="none" strike="noStrike" baseline="0" dirty="0">
              <a:latin typeface="MS-Mincho"/>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C52580B6-DC60-5E50-5034-4E29E4CB0FD7}"/>
              </a:ext>
            </a:extLst>
          </p:cNvPr>
          <p:cNvSpPr>
            <a:spLocks noGrp="1"/>
          </p:cNvSpPr>
          <p:nvPr>
            <p:ph type="sldNum" sz="quarter" idx="5"/>
          </p:nvPr>
        </p:nvSpPr>
        <p:spPr/>
        <p:txBody>
          <a:bodyPr/>
          <a:lstStyle/>
          <a:p>
            <a:fld id="{7D95702B-A176-47F2-94B3-59C819DD5A0E}" type="slidenum">
              <a:rPr kumimoji="1" lang="ja-JP" altLang="en-US" smtClean="0"/>
              <a:t>384</a:t>
            </a:fld>
            <a:endParaRPr kumimoji="1" lang="ja-JP" altLang="en-US"/>
          </a:p>
        </p:txBody>
      </p:sp>
    </p:spTree>
    <p:extLst>
      <p:ext uri="{BB962C8B-B14F-4D97-AF65-F5344CB8AC3E}">
        <p14:creationId xmlns:p14="http://schemas.microsoft.com/office/powerpoint/2010/main" val="2149298418"/>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E0A6A-EBCA-389A-1CFA-D23D7848753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A59487D-B3AB-21E1-2061-08CD2EDCD52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4FC71E0-5D3B-135C-63AB-37479862A957}"/>
              </a:ext>
            </a:extLst>
          </p:cNvPr>
          <p:cNvSpPr>
            <a:spLocks noGrp="1"/>
          </p:cNvSpPr>
          <p:nvPr>
            <p:ph type="body" idx="1"/>
          </p:nvPr>
        </p:nvSpPr>
        <p:spPr/>
        <p:txBody>
          <a:bodyPr/>
          <a:lstStyle/>
          <a:p>
            <a:r>
              <a:rPr kumimoji="1" lang="ja-JP" altLang="en-US"/>
              <a:t>目標：</a:t>
            </a:r>
            <a:r>
              <a:rPr kumimoji="1" lang="en-US" altLang="ja-JP"/>
              <a:t>13:43</a:t>
            </a:r>
          </a:p>
          <a:p>
            <a:r>
              <a:rPr kumimoji="1" lang="ja-JP" altLang="en-US"/>
              <a:t>累計：</a:t>
            </a:r>
            <a:r>
              <a:rPr kumimoji="1" lang="en-US" altLang="ja-JP"/>
              <a:t>0:43</a:t>
            </a:r>
          </a:p>
          <a:p>
            <a:endParaRPr kumimoji="1" lang="en-US" altLang="ja-JP"/>
          </a:p>
          <a:p>
            <a:r>
              <a:rPr kumimoji="1" lang="ja-JP" altLang="en-US" sz="1200"/>
              <a:t>ここでは、「実施手順」策定方法の考え方について、説明します。</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751B5E59-632F-AC4D-92C7-1DC6B1034D50}"/>
              </a:ext>
            </a:extLst>
          </p:cNvPr>
          <p:cNvSpPr>
            <a:spLocks noGrp="1"/>
          </p:cNvSpPr>
          <p:nvPr>
            <p:ph type="sldNum" sz="quarter" idx="5"/>
          </p:nvPr>
        </p:nvSpPr>
        <p:spPr/>
        <p:txBody>
          <a:bodyPr/>
          <a:lstStyle/>
          <a:p>
            <a:fld id="{7D95702B-A176-47F2-94B3-59C819DD5A0E}" type="slidenum">
              <a:rPr kumimoji="1" lang="ja-JP" altLang="en-US" smtClean="0"/>
              <a:t>385</a:t>
            </a:fld>
            <a:endParaRPr kumimoji="1" lang="ja-JP" altLang="en-US"/>
          </a:p>
        </p:txBody>
      </p:sp>
    </p:spTree>
    <p:extLst>
      <p:ext uri="{BB962C8B-B14F-4D97-AF65-F5344CB8AC3E}">
        <p14:creationId xmlns:p14="http://schemas.microsoft.com/office/powerpoint/2010/main" val="4379062"/>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8AFDC-D697-72B4-32E4-7B563B360D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4963AD-14BD-6AC8-04AB-18E5C3BD289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A0D3919-C5C5-CA7C-4E47-984386B09DE1}"/>
              </a:ext>
            </a:extLst>
          </p:cNvPr>
          <p:cNvSpPr>
            <a:spLocks noGrp="1"/>
          </p:cNvSpPr>
          <p:nvPr>
            <p:ph type="body" idx="1"/>
          </p:nvPr>
        </p:nvSpPr>
        <p:spPr/>
        <p:txBody>
          <a:bodyPr/>
          <a:lstStyle/>
          <a:p>
            <a:r>
              <a:rPr kumimoji="1" lang="ja-JP" altLang="en-US"/>
              <a:t>目標：</a:t>
            </a:r>
            <a:r>
              <a:rPr kumimoji="1" lang="en-US" altLang="ja-JP"/>
              <a:t>13:45</a:t>
            </a:r>
          </a:p>
          <a:p>
            <a:r>
              <a:rPr kumimoji="1" lang="ja-JP" altLang="en-US"/>
              <a:t>累計：</a:t>
            </a:r>
            <a:r>
              <a:rPr kumimoji="1" lang="en-US" altLang="ja-JP"/>
              <a:t>0:45</a:t>
            </a:r>
          </a:p>
          <a:p>
            <a:endParaRPr kumimoji="1" lang="en-US" altLang="ja-JP"/>
          </a:p>
          <a:p>
            <a:r>
              <a:rPr kumimoji="1" lang="ja-JP" altLang="en-US"/>
              <a:t>ポイント</a:t>
            </a:r>
            <a:endParaRPr kumimoji="1" lang="en-US" altLang="ja-JP"/>
          </a:p>
          <a:p>
            <a:r>
              <a:rPr lang="ja-JP" altLang="en-US" b="0" i="0">
                <a:solidFill>
                  <a:srgbClr val="374151"/>
                </a:solidFill>
                <a:effectLst/>
                <a:latin typeface="Söhne"/>
              </a:rPr>
              <a:t>組織における利用者終端装置のセキュリティ管理に関するガイドラインを提供しています。</a:t>
            </a:r>
            <a:endParaRPr lang="en-US" altLang="ja-JP" b="0" i="0">
              <a:solidFill>
                <a:srgbClr val="374151"/>
              </a:solidFill>
              <a:effectLst/>
              <a:latin typeface="Söhne"/>
            </a:endParaRPr>
          </a:p>
          <a:p>
            <a:r>
              <a:rPr lang="ja-JP" altLang="en-US" b="0" i="0">
                <a:solidFill>
                  <a:srgbClr val="374151"/>
                </a:solidFill>
                <a:effectLst/>
                <a:latin typeface="Söhne"/>
              </a:rPr>
              <a:t>組織は利用者終端装置のセキュリティを確保するために、具体的な方針を設定し、これを関連する全員に伝達し、実施する必要があります。これには装置の登録、物理的・ソフトウェア的保護、アクセス制御、データ保護、ユーザー行動の監視、</a:t>
            </a:r>
            <a:r>
              <a:rPr lang="en-US" altLang="ja-JP" b="0" i="0">
                <a:solidFill>
                  <a:srgbClr val="374151"/>
                </a:solidFill>
                <a:effectLst/>
                <a:latin typeface="Söhne"/>
              </a:rPr>
              <a:t>BYOD</a:t>
            </a:r>
            <a:r>
              <a:rPr lang="ja-JP" altLang="en-US" b="0" i="0">
                <a:solidFill>
                  <a:srgbClr val="374151"/>
                </a:solidFill>
                <a:effectLst/>
                <a:latin typeface="Söhne"/>
              </a:rPr>
              <a:t>の管理などが含まれます。</a:t>
            </a:r>
            <a:endParaRPr lang="en-US" altLang="ja-JP" b="0" i="0">
              <a:solidFill>
                <a:srgbClr val="374151"/>
              </a:solidFill>
              <a:effectLst/>
              <a:latin typeface="Söhne"/>
            </a:endParaRPr>
          </a:p>
          <a:p>
            <a:endParaRPr kumimoji="1" lang="en-US" altLang="ja-JP"/>
          </a:p>
          <a:p>
            <a:endParaRPr kumimoji="1" lang="en-US" altLang="ja-JP"/>
          </a:p>
          <a:p>
            <a:endParaRPr kumimoji="1" lang="en-US" altLang="ja-JP"/>
          </a:p>
          <a:p>
            <a:r>
              <a:rPr lang="ja-JP" altLang="en-US" b="0" i="0">
                <a:solidFill>
                  <a:srgbClr val="374151"/>
                </a:solidFill>
                <a:effectLst/>
                <a:latin typeface="Söhne"/>
              </a:rPr>
              <a:t>組織はセキュリティ対策を含む利用者終端装置の個別方針を確立し、関連する全要員に伝達することが望ましい。この方針には、装置の種類と分類レベル、登録、物理的保護、ソフトウェアの制限、更新要求事項、ネットワーク接続規則、アクセス制御、暗号化、マルウェア保護、遠隔無効化、バックアップ、ウェブサービス使用、行動分析、取外し可能メディアの使用、分割機能などが含まれる。特に慎重な情報へのアクセスと、技術的保護手段に関する考慮も必要である。利用者はセキュリティ要求事項と手順を理解し、ログオフ、物理的・論理的保護、公共の場所での使用注意、盗難防止などの責任がある。個人所有の機器（</a:t>
            </a:r>
            <a:r>
              <a:rPr lang="en-US" altLang="ja-JP" b="0" i="0">
                <a:solidFill>
                  <a:srgbClr val="374151"/>
                </a:solidFill>
                <a:effectLst/>
                <a:latin typeface="Söhne"/>
              </a:rPr>
              <a:t>BYOD</a:t>
            </a:r>
            <a:r>
              <a:rPr lang="ja-JP" altLang="en-US" b="0" i="0">
                <a:solidFill>
                  <a:srgbClr val="374151"/>
                </a:solidFill>
                <a:effectLst/>
                <a:latin typeface="Söhne"/>
              </a:rPr>
              <a:t>）の使用には、業務と個人使用の区別、義務の確認、知的財産権、アクセス権限、ソフトウェアライセンスなどの追加考慮事項が必要である。無線接続に関しては、適切な構成と帯域幅の使用が重要で、</a:t>
            </a:r>
            <a:r>
              <a:rPr lang="en-US" altLang="ja-JP" b="0" i="0">
                <a:solidFill>
                  <a:srgbClr val="374151"/>
                </a:solidFill>
                <a:effectLst/>
                <a:latin typeface="Söhne"/>
              </a:rPr>
              <a:t>USB-C</a:t>
            </a:r>
            <a:r>
              <a:rPr lang="ja-JP" altLang="en-US" b="0" i="0">
                <a:solidFill>
                  <a:srgbClr val="374151"/>
                </a:solidFill>
                <a:effectLst/>
                <a:latin typeface="Söhne"/>
              </a:rPr>
              <a:t>ポートなどに対する特別な考慮も必要である。</a:t>
            </a:r>
            <a:endParaRPr lang="en-US" altLang="ja-JP" b="0" i="0">
              <a:solidFill>
                <a:srgbClr val="374151"/>
              </a:solidFill>
              <a:effectLst/>
              <a:latin typeface="Söhne"/>
            </a:endParaRPr>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8B48B7D7-97CA-1EDB-E267-948B5D04CBA3}"/>
              </a:ext>
            </a:extLst>
          </p:cNvPr>
          <p:cNvSpPr>
            <a:spLocks noGrp="1"/>
          </p:cNvSpPr>
          <p:nvPr>
            <p:ph type="sldNum" sz="quarter" idx="5"/>
          </p:nvPr>
        </p:nvSpPr>
        <p:spPr/>
        <p:txBody>
          <a:bodyPr/>
          <a:lstStyle/>
          <a:p>
            <a:fld id="{7D95702B-A176-47F2-94B3-59C819DD5A0E}" type="slidenum">
              <a:rPr kumimoji="1" lang="ja-JP" altLang="en-US" smtClean="0"/>
              <a:t>386</a:t>
            </a:fld>
            <a:endParaRPr kumimoji="1" lang="ja-JP" altLang="en-US"/>
          </a:p>
        </p:txBody>
      </p:sp>
    </p:spTree>
    <p:extLst>
      <p:ext uri="{BB962C8B-B14F-4D97-AF65-F5344CB8AC3E}">
        <p14:creationId xmlns:p14="http://schemas.microsoft.com/office/powerpoint/2010/main" val="3835970081"/>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5C67B-8994-22CD-E53B-60072E50E9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A2E88FD-9DCB-D5DA-1830-6CFDE59E947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E946D08-6560-72B6-52E8-76CB12C8F139}"/>
              </a:ext>
            </a:extLst>
          </p:cNvPr>
          <p:cNvSpPr>
            <a:spLocks noGrp="1"/>
          </p:cNvSpPr>
          <p:nvPr>
            <p:ph type="body" idx="1"/>
          </p:nvPr>
        </p:nvSpPr>
        <p:spPr/>
        <p:txBody>
          <a:bodyPr/>
          <a:lstStyle/>
          <a:p>
            <a:r>
              <a:rPr kumimoji="1" lang="ja-JP" altLang="en-US"/>
              <a:t>目標：</a:t>
            </a:r>
            <a:r>
              <a:rPr kumimoji="1" lang="en-US" altLang="ja-JP"/>
              <a:t>13:46</a:t>
            </a:r>
          </a:p>
          <a:p>
            <a:r>
              <a:rPr kumimoji="1" lang="ja-JP" altLang="en-US"/>
              <a:t>累計：</a:t>
            </a:r>
            <a:r>
              <a:rPr kumimoji="1" lang="en-US" altLang="ja-JP"/>
              <a:t>0:46</a:t>
            </a:r>
          </a:p>
          <a:p>
            <a:endParaRPr kumimoji="1" lang="en-US" altLang="ja-JP"/>
          </a:p>
          <a:p>
            <a:r>
              <a:rPr kumimoji="1" lang="ja-JP" altLang="en-US"/>
              <a:t>ポイント</a:t>
            </a:r>
            <a:endParaRPr kumimoji="1" lang="en-US" altLang="ja-JP"/>
          </a:p>
          <a:p>
            <a:r>
              <a:rPr lang="ja-JP" altLang="en-US" b="0" i="0">
                <a:solidFill>
                  <a:srgbClr val="374151"/>
                </a:solidFill>
                <a:effectLst/>
                <a:latin typeface="Söhne"/>
              </a:rPr>
              <a:t>組織における特権的アクセス権の管理に関する指針を提供しています。</a:t>
            </a:r>
            <a:endParaRPr lang="en-US" altLang="ja-JP" b="0" i="0">
              <a:solidFill>
                <a:srgbClr val="374151"/>
              </a:solidFill>
              <a:effectLst/>
              <a:latin typeface="Söhne"/>
            </a:endParaRPr>
          </a:p>
          <a:p>
            <a:r>
              <a:rPr lang="ja-JP" altLang="en-US" b="0" i="0">
                <a:solidFill>
                  <a:srgbClr val="374151"/>
                </a:solidFill>
                <a:effectLst/>
                <a:latin typeface="Söhne"/>
              </a:rPr>
              <a:t>特権的アクセス権の管理は、認可プロセスを通じて厳格に行い、利用者の特定、認証強化、監査記録、一時的な割当て、特権的アクセス権の限定的使用を確実にすることが重要です。これにより、システムのセキュリティを強化し、不適切な使用によるリスクを最小限に抑えます。</a:t>
            </a:r>
            <a:endParaRPr lang="en-US" altLang="ja-JP" b="0" i="0">
              <a:solidFill>
                <a:srgbClr val="374151"/>
              </a:solidFill>
              <a:effectLst/>
              <a:latin typeface="Söhne"/>
            </a:endParaRPr>
          </a:p>
          <a:p>
            <a:endParaRPr kumimoji="1" lang="en-US" altLang="ja-JP"/>
          </a:p>
          <a:p>
            <a:endParaRPr kumimoji="1" lang="en-US" altLang="ja-JP"/>
          </a:p>
          <a:p>
            <a:endParaRPr kumimoji="1" lang="en-US" altLang="ja-JP"/>
          </a:p>
          <a:p>
            <a:r>
              <a:rPr lang="ja-JP" altLang="en-US" b="0" i="0">
                <a:solidFill>
                  <a:srgbClr val="374151"/>
                </a:solidFill>
                <a:effectLst/>
                <a:latin typeface="Söhne"/>
              </a:rPr>
              <a:t>特権的アクセス権の割当ては認可プロセスによって管理され、特定のシステムやプロセスに必要な利用者にのみ割り当てられるべきである。これには、特権の認可プロセス、特権の記録維持、特権的アクセス権の終了管理、利用者の認識促進、認証要求の強化、定期的なレビューと検証、汎用管理者</a:t>
            </a:r>
            <a:r>
              <a:rPr lang="en-US" altLang="ja-JP" b="0" i="0">
                <a:solidFill>
                  <a:srgbClr val="374151"/>
                </a:solidFill>
                <a:effectLst/>
                <a:latin typeface="Söhne"/>
              </a:rPr>
              <a:t>ID</a:t>
            </a:r>
            <a:r>
              <a:rPr lang="ja-JP" altLang="en-US" b="0" i="0">
                <a:solidFill>
                  <a:srgbClr val="374151"/>
                </a:solidFill>
                <a:effectLst/>
                <a:latin typeface="Söhne"/>
              </a:rPr>
              <a:t>の使用回避、一時的な特権的アクセスの許可、特権的アクセスの監査ログ記録、個別識別情報の割り当て、特権的アクセス権をもつ識別情報の限定使用などが含まれる。特権的アクセス権は、システムやアプリケーションの制御を無効にする能力を与え、管理上の役割に不可欠であるが、不適切な使用はシステムの不具合や侵害の主要因となる。</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F8389270-9017-DEB6-007D-C526E3355168}"/>
              </a:ext>
            </a:extLst>
          </p:cNvPr>
          <p:cNvSpPr>
            <a:spLocks noGrp="1"/>
          </p:cNvSpPr>
          <p:nvPr>
            <p:ph type="sldNum" sz="quarter" idx="5"/>
          </p:nvPr>
        </p:nvSpPr>
        <p:spPr/>
        <p:txBody>
          <a:bodyPr/>
          <a:lstStyle/>
          <a:p>
            <a:fld id="{7D95702B-A176-47F2-94B3-59C819DD5A0E}" type="slidenum">
              <a:rPr kumimoji="1" lang="ja-JP" altLang="en-US" smtClean="0"/>
              <a:t>387</a:t>
            </a:fld>
            <a:endParaRPr kumimoji="1" lang="ja-JP" altLang="en-US"/>
          </a:p>
        </p:txBody>
      </p:sp>
    </p:spTree>
    <p:extLst>
      <p:ext uri="{BB962C8B-B14F-4D97-AF65-F5344CB8AC3E}">
        <p14:creationId xmlns:p14="http://schemas.microsoft.com/office/powerpoint/2010/main" val="378137087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BF804-BF94-344E-EBFC-E6AC87BA6A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A32F8F-3815-D4E2-BA02-A618B685A7E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7270B44-D329-3B5B-321B-E056BA601E11}"/>
              </a:ext>
            </a:extLst>
          </p:cNvPr>
          <p:cNvSpPr>
            <a:spLocks noGrp="1"/>
          </p:cNvSpPr>
          <p:nvPr>
            <p:ph type="body" idx="1"/>
          </p:nvPr>
        </p:nvSpPr>
        <p:spPr/>
        <p:txBody>
          <a:bodyPr/>
          <a:lstStyle/>
          <a:p>
            <a:r>
              <a:rPr kumimoji="1" lang="ja-JP" altLang="en-US" dirty="0"/>
              <a:t>目標：</a:t>
            </a:r>
            <a:r>
              <a:rPr kumimoji="1" lang="en-US" altLang="ja-JP" dirty="0"/>
              <a:t>13:48</a:t>
            </a:r>
          </a:p>
          <a:p>
            <a:r>
              <a:rPr kumimoji="1" lang="ja-JP" altLang="en-US" dirty="0"/>
              <a:t>累計：</a:t>
            </a:r>
            <a:r>
              <a:rPr kumimoji="1" lang="en-US" altLang="ja-JP" dirty="0"/>
              <a:t>0:48</a:t>
            </a:r>
          </a:p>
          <a:p>
            <a:endParaRPr kumimoji="1" lang="en-US" altLang="ja-JP" dirty="0"/>
          </a:p>
          <a:p>
            <a:r>
              <a:rPr kumimoji="1" lang="en-US" altLang="ja-JP" dirty="0"/>
              <a:t>8.3 </a:t>
            </a:r>
            <a:r>
              <a:rPr kumimoji="1" lang="ja-JP" altLang="en-US" dirty="0"/>
              <a:t>ポイント</a:t>
            </a:r>
            <a:endParaRPr kumimoji="1" lang="en-US" altLang="ja-JP" dirty="0"/>
          </a:p>
          <a:p>
            <a:r>
              <a:rPr lang="ja-JP" altLang="en-US" b="0" i="0" dirty="0">
                <a:solidFill>
                  <a:srgbClr val="374151"/>
                </a:solidFill>
                <a:effectLst/>
                <a:latin typeface="Söhne"/>
              </a:rPr>
              <a:t>情報および関連資産へのアクセス制限と動的アクセス管理手法に関するガイドラインを提供しています。</a:t>
            </a:r>
            <a:endParaRPr lang="en-US" altLang="ja-JP" b="0" i="0" dirty="0">
              <a:solidFill>
                <a:srgbClr val="374151"/>
              </a:solidFill>
              <a:effectLst/>
              <a:latin typeface="Söhne"/>
            </a:endParaRPr>
          </a:p>
          <a:p>
            <a:r>
              <a:rPr lang="ja-JP" altLang="en-US" b="0" i="0" dirty="0">
                <a:solidFill>
                  <a:srgbClr val="374151"/>
                </a:solidFill>
                <a:effectLst/>
                <a:latin typeface="Söhne"/>
              </a:rPr>
              <a:t>情報および関連資産へのアクセスは確立された方針に従い制限され、動的アクセス管理手法はアクセスを細かく制御し、情報のリアルタイムでの使用と配布を管理するために採用されるべきです。これにより、情報はライフサイクル全体で保護され、組織外でのアクセス制御にも対応できます。</a:t>
            </a:r>
            <a:endParaRPr lang="en-US" altLang="ja-JP" b="0" i="0" dirty="0">
              <a:solidFill>
                <a:srgbClr val="374151"/>
              </a:solidFill>
              <a:effectLst/>
              <a:latin typeface="Söhne"/>
            </a:endParaRPr>
          </a:p>
          <a:p>
            <a:endParaRPr kumimoji="1" lang="en-US" altLang="ja-JP" dirty="0"/>
          </a:p>
          <a:p>
            <a:pPr algn="l"/>
            <a:r>
              <a:rPr kumimoji="1" lang="en-US" altLang="ja-JP" dirty="0"/>
              <a:t>8.4</a:t>
            </a:r>
            <a:r>
              <a:rPr kumimoji="1" lang="ja-JP" altLang="en-US" dirty="0"/>
              <a:t> ポイント</a:t>
            </a:r>
            <a:endParaRPr kumimoji="1" lang="en-US" altLang="ja-JP" dirty="0"/>
          </a:p>
          <a:p>
            <a:pPr algn="l"/>
            <a:r>
              <a:rPr lang="ja-JP" altLang="en-US" b="0" i="0" dirty="0">
                <a:solidFill>
                  <a:srgbClr val="374151"/>
                </a:solidFill>
                <a:effectLst/>
                <a:latin typeface="Söhne"/>
              </a:rPr>
              <a:t>ソースコード、関連書類、および開発ツールへのアクセス管理に関するガイドラインを提供しています。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ソースコードや関連書類、開発ツールへのアクセスは厳格に管理されるべきであり、特に書込みアクセスは限定されるべきです。これは、ソースコードの変更や開発環境内のデータが不適切に取り扱われるリスクを減らすために重要です。</a:t>
            </a:r>
            <a:endParaRPr lang="en-US" altLang="ja-JP" b="0" i="0" dirty="0">
              <a:solidFill>
                <a:srgbClr val="374151"/>
              </a:solidFill>
              <a:effectLst/>
              <a:latin typeface="Söhne"/>
            </a:endParaRPr>
          </a:p>
          <a:p>
            <a:pPr algn="l"/>
            <a:endParaRPr kumimoji="1" lang="en-US" altLang="ja-JP" dirty="0"/>
          </a:p>
          <a:p>
            <a:pPr algn="l"/>
            <a:r>
              <a:rPr kumimoji="1" lang="en-US" altLang="ja-JP" dirty="0"/>
              <a:t>8.5 </a:t>
            </a:r>
            <a:r>
              <a:rPr kumimoji="1" lang="ja-JP" altLang="en-US" dirty="0"/>
              <a:t>ポイント</a:t>
            </a:r>
            <a:endParaRPr kumimoji="1" lang="en-US" altLang="ja-JP" dirty="0"/>
          </a:p>
          <a:p>
            <a:pPr algn="l"/>
            <a:r>
              <a:rPr lang="ja-JP" altLang="en-US" b="0" i="0" dirty="0">
                <a:solidFill>
                  <a:srgbClr val="374151"/>
                </a:solidFill>
                <a:effectLst/>
                <a:latin typeface="Söhne"/>
              </a:rPr>
              <a:t>適切な認証技術の選択と認証プロセスの設計に関するガイドラインを提供しています。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適切な認証技術の選択と認証プロセスの設計は、アクセスする情報の分類に応じて行い、多要素認証や生体認証の慎重な使用、ログオン手順のセキュリティ対策などを通じて、認可されていないアクセスのリスクを最小限に抑えることが重要です。</a:t>
            </a:r>
            <a:endParaRPr lang="en-US" altLang="ja-JP" b="0" i="0" dirty="0">
              <a:solidFill>
                <a:srgbClr val="374151"/>
              </a:solidFill>
              <a:effectLst/>
              <a:latin typeface="Söhne"/>
            </a:endParaRPr>
          </a:p>
          <a:p>
            <a:pPr algn="l"/>
            <a:endParaRPr kumimoji="1" lang="en-US" altLang="ja-JP" dirty="0"/>
          </a:p>
          <a:p>
            <a:pPr algn="l"/>
            <a:endParaRPr kumimoji="1" lang="en-US" altLang="ja-JP" dirty="0"/>
          </a:p>
          <a:p>
            <a:pPr algn="l"/>
            <a:endParaRPr kumimoji="1" lang="en-US" altLang="ja-JP" dirty="0"/>
          </a:p>
        </p:txBody>
      </p:sp>
      <p:sp>
        <p:nvSpPr>
          <p:cNvPr id="4" name="スライド番号プレースホルダー 3">
            <a:extLst>
              <a:ext uri="{FF2B5EF4-FFF2-40B4-BE49-F238E27FC236}">
                <a16:creationId xmlns:a16="http://schemas.microsoft.com/office/drawing/2014/main" id="{9DC9BCD3-87DF-35CC-DC2C-8E9B57B49E6E}"/>
              </a:ext>
            </a:extLst>
          </p:cNvPr>
          <p:cNvSpPr>
            <a:spLocks noGrp="1"/>
          </p:cNvSpPr>
          <p:nvPr>
            <p:ph type="sldNum" sz="quarter" idx="5"/>
          </p:nvPr>
        </p:nvSpPr>
        <p:spPr/>
        <p:txBody>
          <a:bodyPr/>
          <a:lstStyle/>
          <a:p>
            <a:fld id="{7D95702B-A176-47F2-94B3-59C819DD5A0E}" type="slidenum">
              <a:rPr kumimoji="1" lang="ja-JP" altLang="en-US" smtClean="0"/>
              <a:t>388</a:t>
            </a:fld>
            <a:endParaRPr kumimoji="1" lang="ja-JP" altLang="en-US"/>
          </a:p>
        </p:txBody>
      </p:sp>
    </p:spTree>
    <p:extLst>
      <p:ext uri="{BB962C8B-B14F-4D97-AF65-F5344CB8AC3E}">
        <p14:creationId xmlns:p14="http://schemas.microsoft.com/office/powerpoint/2010/main" val="1115428434"/>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24104-F6BB-626F-81D3-C104741748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D75C4F-668C-E85E-2104-1F5CD13D76F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50DFFEA-A78F-F2D3-A62C-31C6B491648C}"/>
              </a:ext>
            </a:extLst>
          </p:cNvPr>
          <p:cNvSpPr>
            <a:spLocks noGrp="1"/>
          </p:cNvSpPr>
          <p:nvPr>
            <p:ph type="body" idx="1"/>
          </p:nvPr>
        </p:nvSpPr>
        <p:spPr/>
        <p:txBody>
          <a:bodyPr/>
          <a:lstStyle/>
          <a:p>
            <a:r>
              <a:rPr kumimoji="1" lang="ja-JP" altLang="en-US" dirty="0"/>
              <a:t>目標：</a:t>
            </a:r>
            <a:r>
              <a:rPr kumimoji="1" lang="en-US" altLang="ja-JP" dirty="0"/>
              <a:t>13:49</a:t>
            </a:r>
          </a:p>
          <a:p>
            <a:r>
              <a:rPr kumimoji="1" lang="ja-JP" altLang="en-US" dirty="0"/>
              <a:t>累計：</a:t>
            </a:r>
            <a:r>
              <a:rPr kumimoji="1" lang="en-US" altLang="ja-JP" dirty="0"/>
              <a:t>0:49</a:t>
            </a:r>
          </a:p>
          <a:p>
            <a:endParaRPr kumimoji="1" lang="en-US" altLang="ja-JP" dirty="0"/>
          </a:p>
          <a:p>
            <a:r>
              <a:rPr lang="ja-JP" altLang="en-US" b="0" i="0" dirty="0">
                <a:solidFill>
                  <a:srgbClr val="374151"/>
                </a:solidFill>
                <a:effectLst/>
                <a:latin typeface="Söhne"/>
              </a:rPr>
              <a:t>事業におけるシステムとプロセスの容量および能力管理についての指針を提供しています。</a:t>
            </a:r>
            <a:endParaRPr lang="en-US" altLang="ja-JP" b="0" i="0" dirty="0">
              <a:solidFill>
                <a:srgbClr val="374151"/>
              </a:solidFill>
              <a:effectLst/>
              <a:latin typeface="Söhne"/>
            </a:endParaRPr>
          </a:p>
          <a:p>
            <a:r>
              <a:rPr lang="ja-JP" altLang="en-US" b="0" i="0" dirty="0">
                <a:solidFill>
                  <a:srgbClr val="374151"/>
                </a:solidFill>
                <a:effectLst/>
                <a:latin typeface="Söhne"/>
              </a:rPr>
              <a:t>事業の成功にはシステムとプロセスの適切な容量・能力管理が必要であり、これにはシステムの調整、監視、負荷試験、リスク管理、予測、および適切な資源管理が含まれます。</a:t>
            </a:r>
            <a:endParaRPr lang="en-US" altLang="ja-JP" b="0" i="0" dirty="0">
              <a:solidFill>
                <a:srgbClr val="374151"/>
              </a:solidFill>
              <a:effectLst/>
              <a:latin typeface="Söhne"/>
            </a:endParaRPr>
          </a:p>
          <a:p>
            <a:endParaRPr kumimoji="1" lang="en-US" altLang="ja-JP" b="0" i="0" dirty="0">
              <a:solidFill>
                <a:srgbClr val="374151"/>
              </a:solidFill>
              <a:effectLst/>
              <a:latin typeface="Söhne"/>
            </a:endParaRPr>
          </a:p>
          <a:p>
            <a:endParaRPr kumimoji="1" lang="en-US" altLang="ja-JP" dirty="0"/>
          </a:p>
          <a:p>
            <a:endParaRPr kumimoji="1" lang="en-US" altLang="ja-JP" dirty="0"/>
          </a:p>
          <a:p>
            <a:pPr algn="l"/>
            <a:r>
              <a:rPr lang="ja-JP" altLang="en-US" sz="2800" b="0" i="0" dirty="0">
                <a:solidFill>
                  <a:srgbClr val="0F0F0F"/>
                </a:solidFill>
                <a:effectLst/>
                <a:latin typeface="Söhne"/>
              </a:rPr>
              <a:t>事業のシステムとプロセスの重要度を考慮し、情報処理施設や人的資源などの容量・能力の要求事項を特定することが重要です。システムの可用性と効率性を確保するためには、システム調整と監視が必要</a:t>
            </a:r>
          </a:p>
          <a:p>
            <a:pPr algn="l"/>
            <a:r>
              <a:rPr lang="ja-JP" altLang="en-US" sz="2800" b="0" i="0" dirty="0">
                <a:solidFill>
                  <a:srgbClr val="0F0F0F"/>
                </a:solidFill>
                <a:effectLst/>
                <a:latin typeface="Söhne"/>
              </a:rPr>
              <a:t>事業のシステムとプロセスの重要度を考慮し、情報処理施設や人的資源などの容量・能力の要求事項を特定することが重要です。システムの可用性と効率性を確保するためには、システム調整と監視が必要です。また、最大性能要求を満たすために、システムやサービスの負荷試験を行うことが望ましいです。将来の容量・能力の予測も重要で、特に時間がかかるか費用のかかる資源には特別な注意を払う必要があります。容量・能力の増強や需要の低減により十分な容量・能力を提供できます。容量・能力の管理計画を文書化することも検討すべきです。</a:t>
            </a:r>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E58E542C-B6DE-5437-16D9-0AAE62BCA27F}"/>
              </a:ext>
            </a:extLst>
          </p:cNvPr>
          <p:cNvSpPr>
            <a:spLocks noGrp="1"/>
          </p:cNvSpPr>
          <p:nvPr>
            <p:ph type="sldNum" sz="quarter" idx="5"/>
          </p:nvPr>
        </p:nvSpPr>
        <p:spPr/>
        <p:txBody>
          <a:bodyPr/>
          <a:lstStyle/>
          <a:p>
            <a:fld id="{7D95702B-A176-47F2-94B3-59C819DD5A0E}" type="slidenum">
              <a:rPr kumimoji="1" lang="ja-JP" altLang="en-US" smtClean="0"/>
              <a:t>389</a:t>
            </a:fld>
            <a:endParaRPr kumimoji="1" lang="ja-JP" altLang="en-US"/>
          </a:p>
        </p:txBody>
      </p:sp>
    </p:spTree>
    <p:extLst>
      <p:ext uri="{BB962C8B-B14F-4D97-AF65-F5344CB8AC3E}">
        <p14:creationId xmlns:p14="http://schemas.microsoft.com/office/powerpoint/2010/main" val="3282470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14:50</a:t>
            </a:r>
          </a:p>
          <a:p>
            <a:r>
              <a:rPr kumimoji="1" lang="ja-JP" altLang="en-US" dirty="0"/>
              <a:t>累積時間：</a:t>
            </a:r>
            <a:r>
              <a:rPr kumimoji="1" lang="en-US" altLang="ja-JP" dirty="0"/>
              <a:t>01:50</a:t>
            </a:r>
          </a:p>
          <a:p>
            <a:endParaRPr kumimoji="1" lang="en-US" altLang="ja-JP" dirty="0"/>
          </a:p>
          <a:p>
            <a:r>
              <a:rPr kumimoji="1" lang="ja-JP" altLang="en-US" dirty="0"/>
              <a:t>セキュリティアクションは、認定や取得するものではなく、「宣言」するものです。</a:t>
            </a:r>
            <a:endParaRPr kumimoji="1" lang="en-US" altLang="ja-JP" dirty="0"/>
          </a:p>
          <a:p>
            <a:endParaRPr kumimoji="1" lang="en-US" altLang="ja-JP" dirty="0"/>
          </a:p>
          <a:p>
            <a:r>
              <a:rPr kumimoji="1" lang="ja-JP" altLang="en-US" dirty="0"/>
              <a:t>情報セキュリティ方針は、中小企業の情報セキュリティ対策ガイドライン付録</a:t>
            </a:r>
            <a:r>
              <a:rPr kumimoji="1" lang="en-US" altLang="ja-JP" dirty="0"/>
              <a:t>2</a:t>
            </a:r>
            <a:r>
              <a:rPr kumimoji="1" lang="ja-JP" altLang="en-US" dirty="0"/>
              <a:t>「情報セキュリティ基本方針（サンプル）」をサンプルに策定することができる。</a:t>
            </a:r>
            <a:endParaRPr kumimoji="1" lang="en-US" altLang="ja-JP" dirty="0"/>
          </a:p>
          <a:p>
            <a:endParaRPr kumimoji="1" lang="en-US" altLang="ja-JP" dirty="0"/>
          </a:p>
          <a:p>
            <a:r>
              <a:rPr kumimoji="1" lang="ja-JP" altLang="en-US" dirty="0"/>
              <a:t>セキュリティ対策を実施していることを言語化することで、セキュリティに対する認識を強化し、さらなる向上を目指すようになる。</a:t>
            </a:r>
            <a:endParaRPr kumimoji="1" lang="en-US" altLang="ja-JP" dirty="0"/>
          </a:p>
          <a:p>
            <a:r>
              <a:rPr kumimoji="1" lang="ja-JP" altLang="en-US" dirty="0"/>
              <a:t>有限実行。言語化ってだいじ。</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39</a:t>
            </a:fld>
            <a:endParaRPr kumimoji="1" lang="ja-JP" altLang="en-US"/>
          </a:p>
        </p:txBody>
      </p:sp>
    </p:spTree>
    <p:extLst>
      <p:ext uri="{BB962C8B-B14F-4D97-AF65-F5344CB8AC3E}">
        <p14:creationId xmlns:p14="http://schemas.microsoft.com/office/powerpoint/2010/main" val="3636871093"/>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47417-58CC-E07D-201E-29BFD2AEB7A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93BCD9-9223-4C3F-970D-9C07162CA4C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0A82E49-6A7C-ECB6-2B13-4B5AD838A724}"/>
              </a:ext>
            </a:extLst>
          </p:cNvPr>
          <p:cNvSpPr>
            <a:spLocks noGrp="1"/>
          </p:cNvSpPr>
          <p:nvPr>
            <p:ph type="body" idx="1"/>
          </p:nvPr>
        </p:nvSpPr>
        <p:spPr/>
        <p:txBody>
          <a:bodyPr/>
          <a:lstStyle/>
          <a:p>
            <a:r>
              <a:rPr kumimoji="1" lang="ja-JP" altLang="en-US"/>
              <a:t>目標：</a:t>
            </a:r>
            <a:r>
              <a:rPr kumimoji="1" lang="en-US" altLang="ja-JP"/>
              <a:t>13:51</a:t>
            </a:r>
          </a:p>
          <a:p>
            <a:r>
              <a:rPr kumimoji="1" lang="ja-JP" altLang="en-US"/>
              <a:t>累計：</a:t>
            </a:r>
            <a:r>
              <a:rPr kumimoji="1" lang="en-US" altLang="ja-JP"/>
              <a:t>0:51</a:t>
            </a:r>
          </a:p>
          <a:p>
            <a:endParaRPr kumimoji="1" lang="en-US" altLang="ja-JP"/>
          </a:p>
          <a:p>
            <a:pPr algn="l"/>
            <a:r>
              <a:rPr lang="ja-JP" altLang="en-US" b="0" i="0">
                <a:solidFill>
                  <a:srgbClr val="374151"/>
                </a:solidFill>
                <a:effectLst/>
                <a:latin typeface="Söhne"/>
              </a:rPr>
              <a:t>マルウェア対策に関する包括的なアプローチを説明しています。</a:t>
            </a:r>
            <a:endParaRPr lang="en-US" altLang="ja-JP" b="0" i="0">
              <a:solidFill>
                <a:srgbClr val="374151"/>
              </a:solidFill>
              <a:effectLst/>
              <a:latin typeface="Söhne"/>
            </a:endParaRPr>
          </a:p>
          <a:p>
            <a:pPr algn="l"/>
            <a:r>
              <a:rPr lang="ja-JP" altLang="en-US" b="0" i="0">
                <a:solidFill>
                  <a:srgbClr val="374151"/>
                </a:solidFill>
                <a:effectLst/>
                <a:latin typeface="Söhne"/>
              </a:rPr>
              <a:t>マルウェアに対する保護は、単独のソフトウェアソリューションだけでは不十分であり、組織全体のセキュリティ認識の向上、多層的な防御戦略の実施、定期的なシステムチェック、リスクアセスメントに基づいた対策の適応、そして教育と訓練を含む包括的なアプローチが必要です。</a:t>
            </a:r>
            <a:endParaRPr lang="en-US" altLang="ja-JP" b="0" i="0">
              <a:solidFill>
                <a:srgbClr val="374151"/>
              </a:solidFill>
              <a:effectLst/>
              <a:latin typeface="Söhne"/>
            </a:endParaRPr>
          </a:p>
          <a:p>
            <a:pPr algn="l"/>
            <a:endParaRPr kumimoji="1" lang="en-US" altLang="ja-JP"/>
          </a:p>
        </p:txBody>
      </p:sp>
      <p:sp>
        <p:nvSpPr>
          <p:cNvPr id="4" name="スライド番号プレースホルダー 3">
            <a:extLst>
              <a:ext uri="{FF2B5EF4-FFF2-40B4-BE49-F238E27FC236}">
                <a16:creationId xmlns:a16="http://schemas.microsoft.com/office/drawing/2014/main" id="{2F6776FC-E81D-DC05-3F7F-5EEA399E58E5}"/>
              </a:ext>
            </a:extLst>
          </p:cNvPr>
          <p:cNvSpPr>
            <a:spLocks noGrp="1"/>
          </p:cNvSpPr>
          <p:nvPr>
            <p:ph type="sldNum" sz="quarter" idx="5"/>
          </p:nvPr>
        </p:nvSpPr>
        <p:spPr/>
        <p:txBody>
          <a:bodyPr/>
          <a:lstStyle/>
          <a:p>
            <a:fld id="{7D95702B-A176-47F2-94B3-59C819DD5A0E}" type="slidenum">
              <a:rPr kumimoji="1" lang="ja-JP" altLang="en-US" smtClean="0"/>
              <a:t>390</a:t>
            </a:fld>
            <a:endParaRPr kumimoji="1" lang="ja-JP" altLang="en-US"/>
          </a:p>
        </p:txBody>
      </p:sp>
    </p:spTree>
    <p:extLst>
      <p:ext uri="{BB962C8B-B14F-4D97-AF65-F5344CB8AC3E}">
        <p14:creationId xmlns:p14="http://schemas.microsoft.com/office/powerpoint/2010/main" val="807842389"/>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A1EC-6946-9374-C83B-5521029FBE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6FF2A5-0B79-F9E2-B9B6-3871CEC7BD4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22CD298-7CF4-C4A1-16A3-BE37D14EFB3F}"/>
              </a:ext>
            </a:extLst>
          </p:cNvPr>
          <p:cNvSpPr>
            <a:spLocks noGrp="1"/>
          </p:cNvSpPr>
          <p:nvPr>
            <p:ph type="body" idx="1"/>
          </p:nvPr>
        </p:nvSpPr>
        <p:spPr/>
        <p:txBody>
          <a:bodyPr/>
          <a:lstStyle/>
          <a:p>
            <a:r>
              <a:rPr kumimoji="1" lang="ja-JP" altLang="en-US"/>
              <a:t>目標：</a:t>
            </a:r>
            <a:r>
              <a:rPr kumimoji="1" lang="en-US" altLang="ja-JP"/>
              <a:t>13:52</a:t>
            </a:r>
          </a:p>
          <a:p>
            <a:r>
              <a:rPr kumimoji="1" lang="ja-JP" altLang="en-US"/>
              <a:t>累計：</a:t>
            </a:r>
            <a:r>
              <a:rPr kumimoji="1" lang="en-US" altLang="ja-JP"/>
              <a:t>0:52</a:t>
            </a:r>
          </a:p>
          <a:p>
            <a:endParaRPr kumimoji="1" lang="en-US" altLang="ja-JP"/>
          </a:p>
          <a:p>
            <a:r>
              <a:rPr kumimoji="1" lang="en-US" altLang="ja-JP"/>
              <a:t>8.8</a:t>
            </a:r>
            <a:r>
              <a:rPr kumimoji="1" lang="ja-JP" altLang="en-US"/>
              <a:t> ポイント</a:t>
            </a:r>
            <a:endParaRPr kumimoji="1" lang="en-US" altLang="ja-JP"/>
          </a:p>
          <a:p>
            <a:pPr algn="l"/>
            <a:r>
              <a:rPr lang="ja-JP" altLang="en-US" sz="4000" b="0" i="0">
                <a:solidFill>
                  <a:srgbClr val="374151"/>
                </a:solidFill>
                <a:effectLst/>
                <a:latin typeface="Söhne"/>
              </a:rPr>
              <a:t>組織における技術的脆弱性管理のプロセスとその実施方法に関する指針を提供しています。</a:t>
            </a:r>
            <a:endParaRPr lang="en-US" altLang="ja-JP" sz="4000" b="0" i="0">
              <a:solidFill>
                <a:srgbClr val="374151"/>
              </a:solidFill>
              <a:effectLst/>
              <a:latin typeface="Söhne"/>
            </a:endParaRPr>
          </a:p>
          <a:p>
            <a:pPr algn="l"/>
            <a:r>
              <a:rPr lang="ja-JP" altLang="en-US" b="0" i="0">
                <a:solidFill>
                  <a:srgbClr val="374151"/>
                </a:solidFill>
                <a:effectLst/>
                <a:latin typeface="Söhne"/>
              </a:rPr>
              <a:t>組織は正確な資産目録を維持し、技術的脆弱性を効果的に特定、評価、管理するためのプロセスと責任を確立する必要があります。これには、適切な情報資源の使用、脆弱性スキャンツールの使用、侵入テストの実施、更新とパッチの試験と評価、そして必要に応じて修復策の開発と試験が含まれます。また、第三者のクラウドサービスプロバイダを利用する場合、その脆弱性管理に関する責任も重要です。</a:t>
            </a:r>
            <a:endParaRPr kumimoji="1" lang="en-US" altLang="ja-JP"/>
          </a:p>
          <a:p>
            <a:endParaRPr kumimoji="1" lang="en-US" altLang="ja-JP"/>
          </a:p>
          <a:p>
            <a:r>
              <a:rPr kumimoji="1" lang="en-US" altLang="ja-JP"/>
              <a:t>8.9</a:t>
            </a:r>
            <a:r>
              <a:rPr kumimoji="1" lang="ja-JP" altLang="en-US"/>
              <a:t> ポイント</a:t>
            </a:r>
            <a:endParaRPr kumimoji="1" lang="en-US" altLang="ja-JP"/>
          </a:p>
          <a:p>
            <a:pPr algn="l"/>
            <a:r>
              <a:rPr lang="ja-JP" altLang="en-US" sz="4000" b="0" i="0">
                <a:solidFill>
                  <a:srgbClr val="374151"/>
                </a:solidFill>
                <a:effectLst/>
                <a:latin typeface="Söhne"/>
              </a:rPr>
              <a:t>組織におけるハードウェア、ソフトウェア、サービス、ネットワークのセキュリティ構成の維持に関するガイドラインを提供しています。</a:t>
            </a:r>
            <a:endParaRPr lang="en-US" altLang="ja-JP" sz="4000" b="0" i="0">
              <a:solidFill>
                <a:srgbClr val="374151"/>
              </a:solidFill>
              <a:effectLst/>
              <a:latin typeface="Söhne"/>
            </a:endParaRPr>
          </a:p>
          <a:p>
            <a:pPr algn="l"/>
            <a:r>
              <a:rPr lang="ja-JP" altLang="en-US" sz="5400" b="0" i="0">
                <a:solidFill>
                  <a:srgbClr val="374151"/>
                </a:solidFill>
                <a:effectLst/>
                <a:latin typeface="Söhne"/>
              </a:rPr>
              <a:t>組織はハードウェア、ソフトウェア、サービス、ネットワークのセキュリティ構成を効果的に維持し管理するために、適切なプロセスとツールを定義し実装し、構成変更を良好に管理し、構成の監視とレビューを定期的に行うことが重要です。これにより、セキュリティを強化し、システムの存続期間を通じてその整合性を維持することができます。</a:t>
            </a:r>
            <a:endParaRPr kumimoji="1" lang="en-US" altLang="ja-JP" sz="4000" b="0" i="0" u="none" strike="noStrike" baseline="0">
              <a:solidFill>
                <a:srgbClr val="374151"/>
              </a:solidFill>
              <a:effectLst/>
              <a:latin typeface="Söhne"/>
            </a:endParaRPr>
          </a:p>
          <a:p>
            <a:pPr algn="l"/>
            <a:endParaRPr kumimoji="1" lang="en-US" altLang="ja-JP" sz="1800" b="0" i="0" u="none" strike="noStrike" baseline="0">
              <a:latin typeface="MS-Mincho"/>
            </a:endParaRPr>
          </a:p>
          <a:p>
            <a:pPr algn="l"/>
            <a:r>
              <a:rPr kumimoji="1" lang="en-US" altLang="ja-JP"/>
              <a:t>SBOM</a:t>
            </a:r>
            <a:r>
              <a:rPr kumimoji="1" lang="ja-JP" altLang="en-US"/>
              <a:t>の利用も検討する。</a:t>
            </a:r>
            <a:endParaRPr kumimoji="1" lang="en-US" altLang="ja-JP"/>
          </a:p>
          <a:p>
            <a:pPr algn="l"/>
            <a:endParaRPr kumimoji="1" lang="en-US" altLang="ja-JP"/>
          </a:p>
        </p:txBody>
      </p:sp>
      <p:sp>
        <p:nvSpPr>
          <p:cNvPr id="4" name="スライド番号プレースホルダー 3">
            <a:extLst>
              <a:ext uri="{FF2B5EF4-FFF2-40B4-BE49-F238E27FC236}">
                <a16:creationId xmlns:a16="http://schemas.microsoft.com/office/drawing/2014/main" id="{B96EFCA0-BB58-64E6-F8E6-9F7787948492}"/>
              </a:ext>
            </a:extLst>
          </p:cNvPr>
          <p:cNvSpPr>
            <a:spLocks noGrp="1"/>
          </p:cNvSpPr>
          <p:nvPr>
            <p:ph type="sldNum" sz="quarter" idx="5"/>
          </p:nvPr>
        </p:nvSpPr>
        <p:spPr/>
        <p:txBody>
          <a:bodyPr/>
          <a:lstStyle/>
          <a:p>
            <a:fld id="{7D95702B-A176-47F2-94B3-59C819DD5A0E}" type="slidenum">
              <a:rPr kumimoji="1" lang="ja-JP" altLang="en-US" smtClean="0"/>
              <a:t>391</a:t>
            </a:fld>
            <a:endParaRPr kumimoji="1" lang="ja-JP" altLang="en-US"/>
          </a:p>
        </p:txBody>
      </p:sp>
    </p:spTree>
    <p:extLst>
      <p:ext uri="{BB962C8B-B14F-4D97-AF65-F5344CB8AC3E}">
        <p14:creationId xmlns:p14="http://schemas.microsoft.com/office/powerpoint/2010/main" val="31817528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EF3FC-5B00-96F9-5973-E8BE23951A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8FFBDD-8078-02C0-6470-180607527F8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2521921-E62C-893B-240B-D02943D82561}"/>
              </a:ext>
            </a:extLst>
          </p:cNvPr>
          <p:cNvSpPr>
            <a:spLocks noGrp="1"/>
          </p:cNvSpPr>
          <p:nvPr>
            <p:ph type="body" idx="1"/>
          </p:nvPr>
        </p:nvSpPr>
        <p:spPr/>
        <p:txBody>
          <a:bodyPr/>
          <a:lstStyle/>
          <a:p>
            <a:r>
              <a:rPr kumimoji="1" lang="ja-JP" altLang="en-US" dirty="0"/>
              <a:t>目標：</a:t>
            </a:r>
            <a:r>
              <a:rPr kumimoji="1" lang="en-US" altLang="ja-JP" dirty="0"/>
              <a:t>13:54</a:t>
            </a:r>
          </a:p>
          <a:p>
            <a:r>
              <a:rPr kumimoji="1" lang="ja-JP" altLang="en-US" dirty="0"/>
              <a:t>累計：</a:t>
            </a:r>
            <a:r>
              <a:rPr kumimoji="1" lang="en-US" altLang="ja-JP" dirty="0"/>
              <a:t>0:54</a:t>
            </a:r>
          </a:p>
          <a:p>
            <a:endParaRPr kumimoji="1" lang="en-US" altLang="ja-JP" dirty="0"/>
          </a:p>
          <a:p>
            <a:r>
              <a:rPr kumimoji="1" lang="en-US" altLang="ja-JP" dirty="0"/>
              <a:t>8.10</a:t>
            </a:r>
            <a:r>
              <a:rPr kumimoji="1" lang="ja-JP" altLang="en-US" dirty="0"/>
              <a:t> ポイント</a:t>
            </a:r>
            <a:endParaRPr kumimoji="1" lang="en-US" altLang="ja-JP" dirty="0"/>
          </a:p>
          <a:p>
            <a:pPr algn="l"/>
            <a:r>
              <a:rPr lang="ja-JP" altLang="en-US" b="0" i="0" dirty="0">
                <a:solidFill>
                  <a:srgbClr val="374151"/>
                </a:solidFill>
                <a:effectLst/>
                <a:latin typeface="Söhne"/>
              </a:rPr>
              <a:t>慎重に取扱うべき情報の保持と削除に関する指針を説明しています。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慎重に取扱うべき情報の削除は、セキュリティと法規制に則り、適切に文書化し、物理的および電子的な方法を用いて行うべきである、ということです。</a:t>
            </a:r>
            <a:endParaRPr lang="en-US" altLang="ja-JP" b="0" i="0" dirty="0">
              <a:solidFill>
                <a:srgbClr val="374151"/>
              </a:solidFill>
              <a:effectLst/>
              <a:latin typeface="Söhne"/>
            </a:endParaRPr>
          </a:p>
          <a:p>
            <a:pPr algn="l"/>
            <a:endParaRPr lang="ja-JP" altLang="en-US" b="0" i="0" dirty="0">
              <a:solidFill>
                <a:srgbClr val="374151"/>
              </a:solidFill>
              <a:effectLst/>
              <a:latin typeface="Söhne"/>
            </a:endParaRPr>
          </a:p>
          <a:p>
            <a:endParaRPr kumimoji="1" lang="en-US" altLang="ja-JP" dirty="0"/>
          </a:p>
          <a:p>
            <a:r>
              <a:rPr kumimoji="1" lang="en-US" altLang="ja-JP" dirty="0"/>
              <a:t>8.11</a:t>
            </a:r>
            <a:r>
              <a:rPr kumimoji="1" lang="ja-JP" altLang="en-US" dirty="0"/>
              <a:t> ポイント</a:t>
            </a:r>
            <a:endParaRPr kumimoji="1" lang="en-US" altLang="ja-JP" dirty="0"/>
          </a:p>
          <a:p>
            <a:pPr algn="l"/>
            <a:r>
              <a:rPr lang="ja-JP" altLang="en-US" b="0" i="0" dirty="0">
                <a:solidFill>
                  <a:srgbClr val="374151"/>
                </a:solidFill>
                <a:effectLst/>
                <a:latin typeface="Söhne"/>
              </a:rPr>
              <a:t>機微なデータ（たとえば、個人情報）の保護に関する様々な手法について説明しています。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組織は機微なデータの保護にデータマスキング、仮名化、匿名化などの手法を適用し、これらを適切に設計し実施することが重要です。これには、データのマスキング強度、アクセス制御、使用法に関する合意や制限、およびデータ提供と受領の追跡などが含まれます。また、匿名化と仮名化は異なる特性を持ち、適用する状況に応じて選択されるべきです。</a:t>
            </a:r>
            <a:endParaRPr lang="en-US" altLang="ja-JP" b="0" i="0" dirty="0">
              <a:solidFill>
                <a:srgbClr val="374151"/>
              </a:solidFill>
              <a:effectLst/>
              <a:latin typeface="Söhne"/>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D0A2EC1F-71E5-29DD-EE48-AF75A9B8F50E}"/>
              </a:ext>
            </a:extLst>
          </p:cNvPr>
          <p:cNvSpPr>
            <a:spLocks noGrp="1"/>
          </p:cNvSpPr>
          <p:nvPr>
            <p:ph type="sldNum" sz="quarter" idx="5"/>
          </p:nvPr>
        </p:nvSpPr>
        <p:spPr/>
        <p:txBody>
          <a:bodyPr/>
          <a:lstStyle/>
          <a:p>
            <a:fld id="{7D95702B-A176-47F2-94B3-59C819DD5A0E}" type="slidenum">
              <a:rPr kumimoji="1" lang="ja-JP" altLang="en-US" smtClean="0"/>
              <a:t>392</a:t>
            </a:fld>
            <a:endParaRPr kumimoji="1" lang="ja-JP" altLang="en-US"/>
          </a:p>
        </p:txBody>
      </p:sp>
    </p:spTree>
    <p:extLst>
      <p:ext uri="{BB962C8B-B14F-4D97-AF65-F5344CB8AC3E}">
        <p14:creationId xmlns:p14="http://schemas.microsoft.com/office/powerpoint/2010/main" val="3675635445"/>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F74AA-7A1C-0F22-D989-C6C7D1D549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EA2F38-166E-BE6E-3022-9818B86213B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CEB6CE0-3CE7-2D64-3BF7-3F42B7D73488}"/>
              </a:ext>
            </a:extLst>
          </p:cNvPr>
          <p:cNvSpPr>
            <a:spLocks noGrp="1"/>
          </p:cNvSpPr>
          <p:nvPr>
            <p:ph type="body" idx="1"/>
          </p:nvPr>
        </p:nvSpPr>
        <p:spPr/>
        <p:txBody>
          <a:bodyPr/>
          <a:lstStyle/>
          <a:p>
            <a:r>
              <a:rPr kumimoji="1" lang="ja-JP" altLang="en-US" dirty="0"/>
              <a:t>目標：</a:t>
            </a:r>
            <a:r>
              <a:rPr kumimoji="1" lang="en-US" altLang="ja-JP" dirty="0"/>
              <a:t>13:55</a:t>
            </a:r>
          </a:p>
          <a:p>
            <a:r>
              <a:rPr kumimoji="1" lang="ja-JP" altLang="en-US" dirty="0"/>
              <a:t>累計：</a:t>
            </a:r>
            <a:r>
              <a:rPr kumimoji="1" lang="en-US" altLang="ja-JP" dirty="0"/>
              <a:t>0:55</a:t>
            </a:r>
          </a:p>
          <a:p>
            <a:endParaRPr kumimoji="1" lang="en-US" altLang="ja-JP" dirty="0"/>
          </a:p>
          <a:p>
            <a:r>
              <a:rPr kumimoji="1" lang="en-US" altLang="ja-JP" dirty="0"/>
              <a:t>8.12 </a:t>
            </a:r>
            <a:r>
              <a:rPr kumimoji="1" lang="ja-JP" altLang="en-US" dirty="0"/>
              <a:t>ポイント</a:t>
            </a:r>
            <a:endParaRPr kumimoji="1" lang="en-US" altLang="ja-JP" dirty="0"/>
          </a:p>
          <a:p>
            <a:pPr algn="l"/>
            <a:r>
              <a:rPr lang="ja-JP" altLang="en-US" b="0" i="0" dirty="0">
                <a:solidFill>
                  <a:srgbClr val="374151"/>
                </a:solidFill>
                <a:effectLst/>
                <a:latin typeface="Söhne"/>
              </a:rPr>
              <a:t>組織がデータ漏えいのリスクを減らすために考慮すべき事項についてのガイドラインを提供しています。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組織はデータ漏えいのリスクを減らすために、漏えいの可能性がある情報を特定し、データ漏えい防止ツールを使用して監視し、適切な対策を講じる必要があります。これには、データ漏えいのチャネルの監視、データのバックアップ保護、利用者の権限の制限、情報収集活動への対応、および法的懸念への対処が含まれます。</a:t>
            </a:r>
            <a:endParaRPr lang="en-US" altLang="ja-JP" b="0" i="0" dirty="0">
              <a:solidFill>
                <a:srgbClr val="374151"/>
              </a:solidFill>
              <a:effectLst/>
              <a:latin typeface="Söhne"/>
            </a:endParaRPr>
          </a:p>
          <a:p>
            <a:pPr algn="l"/>
            <a:endParaRPr kumimoji="1" lang="en-US" altLang="ja-JP" dirty="0"/>
          </a:p>
        </p:txBody>
      </p:sp>
      <p:sp>
        <p:nvSpPr>
          <p:cNvPr id="4" name="スライド番号プレースホルダー 3">
            <a:extLst>
              <a:ext uri="{FF2B5EF4-FFF2-40B4-BE49-F238E27FC236}">
                <a16:creationId xmlns:a16="http://schemas.microsoft.com/office/drawing/2014/main" id="{4BEDAD26-C13D-46AC-2F02-776EAC802AD8}"/>
              </a:ext>
            </a:extLst>
          </p:cNvPr>
          <p:cNvSpPr>
            <a:spLocks noGrp="1"/>
          </p:cNvSpPr>
          <p:nvPr>
            <p:ph type="sldNum" sz="quarter" idx="5"/>
          </p:nvPr>
        </p:nvSpPr>
        <p:spPr/>
        <p:txBody>
          <a:bodyPr/>
          <a:lstStyle/>
          <a:p>
            <a:fld id="{7D95702B-A176-47F2-94B3-59C819DD5A0E}" type="slidenum">
              <a:rPr kumimoji="1" lang="ja-JP" altLang="en-US" smtClean="0"/>
              <a:t>393</a:t>
            </a:fld>
            <a:endParaRPr kumimoji="1" lang="ja-JP" altLang="en-US"/>
          </a:p>
        </p:txBody>
      </p:sp>
    </p:spTree>
    <p:extLst>
      <p:ext uri="{BB962C8B-B14F-4D97-AF65-F5344CB8AC3E}">
        <p14:creationId xmlns:p14="http://schemas.microsoft.com/office/powerpoint/2010/main" val="1066866428"/>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4C193-E2AF-D362-F7F0-813A93D5C0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3BB950-21D2-BEA7-04D7-2CE4A80B7CD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B710660-4947-D354-ADE9-86A129AEE4A6}"/>
              </a:ext>
            </a:extLst>
          </p:cNvPr>
          <p:cNvSpPr>
            <a:spLocks noGrp="1"/>
          </p:cNvSpPr>
          <p:nvPr>
            <p:ph type="body" idx="1"/>
          </p:nvPr>
        </p:nvSpPr>
        <p:spPr/>
        <p:txBody>
          <a:bodyPr/>
          <a:lstStyle/>
          <a:p>
            <a:r>
              <a:rPr kumimoji="1" lang="ja-JP" altLang="en-US"/>
              <a:t>目標：</a:t>
            </a:r>
            <a:r>
              <a:rPr kumimoji="1" lang="en-US" altLang="ja-JP"/>
              <a:t>13:57</a:t>
            </a:r>
          </a:p>
          <a:p>
            <a:r>
              <a:rPr kumimoji="1" lang="ja-JP" altLang="en-US"/>
              <a:t>累計：</a:t>
            </a:r>
            <a:r>
              <a:rPr kumimoji="1" lang="en-US" altLang="ja-JP"/>
              <a:t>0:57</a:t>
            </a:r>
          </a:p>
          <a:p>
            <a:endParaRPr kumimoji="1" lang="en-US" altLang="ja-JP"/>
          </a:p>
          <a:p>
            <a:r>
              <a:rPr kumimoji="1" lang="en-US" altLang="ja-JP"/>
              <a:t>8.13</a:t>
            </a:r>
            <a:r>
              <a:rPr kumimoji="1" lang="ja-JP" altLang="en-US"/>
              <a:t> ポイント</a:t>
            </a:r>
            <a:endParaRPr kumimoji="1" lang="en-US" altLang="ja-JP"/>
          </a:p>
          <a:p>
            <a:pPr algn="l"/>
            <a:r>
              <a:rPr lang="ja-JP" altLang="en-US" b="0" i="0">
                <a:solidFill>
                  <a:srgbClr val="374151"/>
                </a:solidFill>
                <a:effectLst/>
                <a:latin typeface="Söhne"/>
              </a:rPr>
              <a:t>組織におけるデータバックアップと情報セキュリティ要求事項への対応についての指針を提供しています。</a:t>
            </a:r>
            <a:endParaRPr lang="en-US" altLang="ja-JP" b="0" i="0">
              <a:solidFill>
                <a:srgbClr val="374151"/>
              </a:solidFill>
              <a:effectLst/>
              <a:latin typeface="Söhne"/>
            </a:endParaRPr>
          </a:p>
          <a:p>
            <a:pPr algn="l"/>
            <a:r>
              <a:rPr lang="ja-JP" altLang="en-US" b="0" i="0">
                <a:solidFill>
                  <a:srgbClr val="374151"/>
                </a:solidFill>
                <a:effectLst/>
                <a:latin typeface="Söhne"/>
              </a:rPr>
              <a:t>組織はバックアップ方針を確立し、適切なバックアップ設備を備え、包括的なバックアップ計画を策定・実装する必要があります。これには、バックアップの範囲、頻度、保管場所、物理的・環境的保護、暗号化などの考慮事項が含まれます。また、クラウドサービスを利用する場合のバックアップ要求事項の確認や、情報の保持期間の決定と期間終了後の削除も重要です。</a:t>
            </a:r>
            <a:endParaRPr kumimoji="1" lang="en-US" altLang="ja-JP" b="0" i="0">
              <a:solidFill>
                <a:srgbClr val="374151"/>
              </a:solidFill>
              <a:effectLst/>
              <a:latin typeface="Söhne"/>
            </a:endParaRPr>
          </a:p>
          <a:p>
            <a:pPr algn="l"/>
            <a:endParaRPr kumimoji="1" lang="en-US" altLang="ja-JP"/>
          </a:p>
          <a:p>
            <a:r>
              <a:rPr kumimoji="1" lang="en-US" altLang="ja-JP"/>
              <a:t>8.14</a:t>
            </a:r>
            <a:r>
              <a:rPr kumimoji="1" lang="ja-JP" altLang="en-US"/>
              <a:t> ポイント</a:t>
            </a:r>
            <a:endParaRPr kumimoji="1" lang="en-US" altLang="ja-JP"/>
          </a:p>
          <a:p>
            <a:pPr algn="l"/>
            <a:r>
              <a:rPr lang="ja-JP" altLang="en-US" b="0" i="0">
                <a:solidFill>
                  <a:srgbClr val="374151"/>
                </a:solidFill>
                <a:effectLst/>
                <a:latin typeface="Söhne"/>
              </a:rPr>
              <a:t>組織における業務のサービスと情報システムの可用性の確保に関する指針を提供しています。</a:t>
            </a:r>
            <a:endParaRPr lang="en-US" altLang="ja-JP" b="0" i="0">
              <a:solidFill>
                <a:srgbClr val="374151"/>
              </a:solidFill>
              <a:effectLst/>
              <a:latin typeface="Söhne"/>
            </a:endParaRPr>
          </a:p>
          <a:p>
            <a:pPr algn="l"/>
            <a:r>
              <a:rPr lang="ja-JP" altLang="en-US" b="0" i="0">
                <a:solidFill>
                  <a:srgbClr val="374151"/>
                </a:solidFill>
                <a:effectLst/>
                <a:latin typeface="Söhne"/>
              </a:rPr>
              <a:t>組織は業務のサービスと情報システムの可用性を保つために、適切な冗長性を持つシステムアーキテクチャを設計し実装し、冗長な構成要素の計画と実装を行う必要があります。これには、供給者の多様化、冗長なネットワークの使用、地理的に離れたデータセンターの利用、冗長な電力供給の確保などが含まれます。また、冗長なシステムの試験を行い、事業継続との関連を考慮し、冗長性の実装に伴うリスクを管理することも重要です。</a:t>
            </a:r>
            <a:endParaRPr lang="en-US" altLang="ja-JP" b="0" i="0">
              <a:solidFill>
                <a:srgbClr val="374151"/>
              </a:solidFill>
              <a:effectLst/>
              <a:latin typeface="Söhne"/>
            </a:endParaRPr>
          </a:p>
          <a:p>
            <a:pPr algn="l"/>
            <a:endParaRPr kumimoji="1" lang="en-US" altLang="ja-JP"/>
          </a:p>
          <a:p>
            <a:endParaRPr kumimoji="1" lang="en-US" altLang="ja-JP"/>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B9782F74-1D13-F953-15FC-1801543CA174}"/>
              </a:ext>
            </a:extLst>
          </p:cNvPr>
          <p:cNvSpPr>
            <a:spLocks noGrp="1"/>
          </p:cNvSpPr>
          <p:nvPr>
            <p:ph type="sldNum" sz="quarter" idx="5"/>
          </p:nvPr>
        </p:nvSpPr>
        <p:spPr/>
        <p:txBody>
          <a:bodyPr/>
          <a:lstStyle/>
          <a:p>
            <a:fld id="{7D95702B-A176-47F2-94B3-59C819DD5A0E}" type="slidenum">
              <a:rPr kumimoji="1" lang="ja-JP" altLang="en-US" smtClean="0"/>
              <a:t>394</a:t>
            </a:fld>
            <a:endParaRPr kumimoji="1" lang="ja-JP" altLang="en-US"/>
          </a:p>
        </p:txBody>
      </p:sp>
    </p:spTree>
    <p:extLst>
      <p:ext uri="{BB962C8B-B14F-4D97-AF65-F5344CB8AC3E}">
        <p14:creationId xmlns:p14="http://schemas.microsoft.com/office/powerpoint/2010/main" val="323289510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1BAF-4107-96F5-4A8F-38CB006B0D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A00488-3AA9-0E0F-1338-8C9B157F13C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BE7E93C-E01C-F11D-C19C-15152569914D}"/>
              </a:ext>
            </a:extLst>
          </p:cNvPr>
          <p:cNvSpPr>
            <a:spLocks noGrp="1"/>
          </p:cNvSpPr>
          <p:nvPr>
            <p:ph type="body" idx="1"/>
          </p:nvPr>
        </p:nvSpPr>
        <p:spPr/>
        <p:txBody>
          <a:bodyPr/>
          <a:lstStyle/>
          <a:p>
            <a:r>
              <a:rPr kumimoji="1" lang="ja-JP" altLang="en-US"/>
              <a:t>目標：</a:t>
            </a:r>
            <a:r>
              <a:rPr kumimoji="1" lang="en-US" altLang="ja-JP"/>
              <a:t>13:58</a:t>
            </a:r>
          </a:p>
          <a:p>
            <a:r>
              <a:rPr kumimoji="1" lang="ja-JP" altLang="en-US"/>
              <a:t>累計：</a:t>
            </a:r>
            <a:r>
              <a:rPr kumimoji="1" lang="en-US" altLang="ja-JP"/>
              <a:t>0:58</a:t>
            </a:r>
          </a:p>
          <a:p>
            <a:endParaRPr kumimoji="1" lang="en-US" altLang="ja-JP"/>
          </a:p>
          <a:p>
            <a:r>
              <a:rPr kumimoji="1" lang="ja-JP" altLang="en-US"/>
              <a:t>ポイント</a:t>
            </a:r>
            <a:endParaRPr kumimoji="1" lang="en-US" altLang="ja-JP"/>
          </a:p>
          <a:p>
            <a:pPr algn="l"/>
            <a:r>
              <a:rPr lang="ja-JP" altLang="en-US" b="0" i="0">
                <a:solidFill>
                  <a:srgbClr val="374151"/>
                </a:solidFill>
                <a:effectLst/>
                <a:latin typeface="Söhne"/>
              </a:rPr>
              <a:t>組織におけるログ取得と管理に関する方針とプラクティスを提供しています。</a:t>
            </a:r>
            <a:endParaRPr lang="en-US" altLang="ja-JP" b="0" i="0">
              <a:solidFill>
                <a:srgbClr val="374151"/>
              </a:solidFill>
              <a:effectLst/>
              <a:latin typeface="Söhne"/>
            </a:endParaRPr>
          </a:p>
          <a:p>
            <a:pPr algn="l"/>
            <a:r>
              <a:rPr lang="ja-JP" altLang="en-US" b="0" i="0">
                <a:solidFill>
                  <a:srgbClr val="374151"/>
                </a:solidFill>
                <a:effectLst/>
                <a:latin typeface="Söhne"/>
              </a:rPr>
              <a:t>組織はログの目的と内容を特定し、イベントログに重要な情報を含め、ログデータの保護と管理に関する方針を策定し実施する必要があります。ログ分析はセキュリティ関連の異常を特定するのに役立ち、適切なプライバシー保護対策を講じることが重要です。また、システム間でのログの相関付けやエラーのデバッグとトラブルシューティングにおいても注意が必要です。</a:t>
            </a:r>
            <a:endParaRPr kumimoji="1" lang="en-US" altLang="ja-JP"/>
          </a:p>
          <a:p>
            <a:endParaRPr kumimoji="1" lang="en-US" altLang="ja-JP"/>
          </a:p>
          <a:p>
            <a:r>
              <a:rPr kumimoji="1" lang="ja-JP" altLang="en-US"/>
              <a:t>＜予定ではここで休憩＞</a:t>
            </a:r>
            <a:endParaRPr kumimoji="1" lang="en-US" altLang="ja-JP"/>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B79641E4-4F98-AE97-DBBE-51DE8E6DF4B8}"/>
              </a:ext>
            </a:extLst>
          </p:cNvPr>
          <p:cNvSpPr>
            <a:spLocks noGrp="1"/>
          </p:cNvSpPr>
          <p:nvPr>
            <p:ph type="sldNum" sz="quarter" idx="5"/>
          </p:nvPr>
        </p:nvSpPr>
        <p:spPr/>
        <p:txBody>
          <a:bodyPr/>
          <a:lstStyle/>
          <a:p>
            <a:fld id="{7D95702B-A176-47F2-94B3-59C819DD5A0E}" type="slidenum">
              <a:rPr kumimoji="1" lang="ja-JP" altLang="en-US" smtClean="0"/>
              <a:t>395</a:t>
            </a:fld>
            <a:endParaRPr kumimoji="1" lang="ja-JP" altLang="en-US"/>
          </a:p>
        </p:txBody>
      </p:sp>
    </p:spTree>
    <p:extLst>
      <p:ext uri="{BB962C8B-B14F-4D97-AF65-F5344CB8AC3E}">
        <p14:creationId xmlns:p14="http://schemas.microsoft.com/office/powerpoint/2010/main" val="506388639"/>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2C051-6C21-381A-6582-AA93CF41E3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06BB80-362C-9899-99B2-0F57474D9BC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912A123-5128-1D3B-3067-71FB2A4B8C87}"/>
              </a:ext>
            </a:extLst>
          </p:cNvPr>
          <p:cNvSpPr>
            <a:spLocks noGrp="1"/>
          </p:cNvSpPr>
          <p:nvPr>
            <p:ph type="body" idx="1"/>
          </p:nvPr>
        </p:nvSpPr>
        <p:spPr/>
        <p:txBody>
          <a:bodyPr/>
          <a:lstStyle/>
          <a:p>
            <a:r>
              <a:rPr kumimoji="1" lang="ja-JP" altLang="en-US" dirty="0"/>
              <a:t>開始：</a:t>
            </a:r>
            <a:r>
              <a:rPr kumimoji="1" lang="en-US" altLang="ja-JP" dirty="0"/>
              <a:t>14:03</a:t>
            </a:r>
          </a:p>
          <a:p>
            <a:endParaRPr kumimoji="1" lang="en-US" altLang="ja-JP" dirty="0"/>
          </a:p>
          <a:p>
            <a:r>
              <a:rPr kumimoji="1" lang="ja-JP" altLang="en-US" dirty="0"/>
              <a:t>目標：</a:t>
            </a:r>
            <a:r>
              <a:rPr kumimoji="1" lang="en-US" altLang="ja-JP" dirty="0"/>
              <a:t>14:05</a:t>
            </a:r>
          </a:p>
          <a:p>
            <a:r>
              <a:rPr kumimoji="1" lang="ja-JP" altLang="en-US" dirty="0"/>
              <a:t>累計：</a:t>
            </a:r>
            <a:r>
              <a:rPr kumimoji="1" lang="en-US" altLang="ja-JP" dirty="0"/>
              <a:t>1:05</a:t>
            </a:r>
          </a:p>
          <a:p>
            <a:endParaRPr kumimoji="1" lang="en-US" altLang="ja-JP" dirty="0"/>
          </a:p>
          <a:p>
            <a:r>
              <a:rPr kumimoji="1" lang="en-US" altLang="ja-JP" dirty="0"/>
              <a:t>8.16 </a:t>
            </a:r>
            <a:r>
              <a:rPr kumimoji="1" lang="ja-JP" altLang="en-US" dirty="0"/>
              <a:t>ポイント</a:t>
            </a:r>
            <a:endParaRPr kumimoji="1" lang="en-US" altLang="ja-JP" dirty="0"/>
          </a:p>
          <a:p>
            <a:r>
              <a:rPr lang="ja-JP" altLang="en-US" b="0" i="0" dirty="0">
                <a:solidFill>
                  <a:srgbClr val="374151"/>
                </a:solidFill>
                <a:effectLst/>
                <a:latin typeface="Söhne"/>
              </a:rPr>
              <a:t>組織における監視システムの設計と運用に関する指針を提供しています。</a:t>
            </a:r>
            <a:endParaRPr kumimoji="1" lang="en-US" altLang="ja-JP" b="0" i="0" dirty="0">
              <a:solidFill>
                <a:srgbClr val="374151"/>
              </a:solidFill>
              <a:effectLst/>
              <a:latin typeface="Söhne"/>
            </a:endParaRPr>
          </a:p>
          <a:p>
            <a:r>
              <a:rPr lang="ja-JP" altLang="en-US" b="0" i="0" dirty="0">
                <a:solidFill>
                  <a:srgbClr val="374151"/>
                </a:solidFill>
                <a:effectLst/>
                <a:latin typeface="Söhne"/>
              </a:rPr>
              <a:t>要約すると、組織は業務とセキュリティの要求に基づいて監視の範囲を定め、異常な行動や動作を特定するための監視システムを設計し実装する必要があります。監視ツールはリアルタイム通知を提供し、異常事象に対して迅速に対応する能力が求められます。また、監視の強化として脅威インテリジェンスや機械学習の活用も重要です。</a:t>
            </a:r>
            <a:endParaRPr lang="en-US" altLang="ja-JP" b="0" i="0" dirty="0">
              <a:solidFill>
                <a:srgbClr val="374151"/>
              </a:solidFill>
              <a:effectLst/>
              <a:latin typeface="Söhne"/>
            </a:endParaRPr>
          </a:p>
          <a:p>
            <a:endParaRPr kumimoji="1" lang="en-US" altLang="ja-JP" dirty="0"/>
          </a:p>
          <a:p>
            <a:r>
              <a:rPr kumimoji="1" lang="en-US" altLang="ja-JP" dirty="0"/>
              <a:t>8.17</a:t>
            </a:r>
            <a:r>
              <a:rPr kumimoji="1" lang="ja-JP" altLang="en-US" dirty="0"/>
              <a:t> ポイント</a:t>
            </a:r>
            <a:endParaRPr kumimoji="1" lang="en-US" altLang="ja-JP" dirty="0"/>
          </a:p>
          <a:p>
            <a:r>
              <a:rPr lang="ja-JP" altLang="en-US" b="0" i="0" dirty="0">
                <a:solidFill>
                  <a:srgbClr val="374151"/>
                </a:solidFill>
                <a:effectLst/>
                <a:latin typeface="Söhne"/>
              </a:rPr>
              <a:t>時刻の表現、信頼できる時刻同期、および正確さに関する要求事項の文書化と実装の重要性について述べています。</a:t>
            </a:r>
            <a:endParaRPr kumimoji="1" lang="en-US" altLang="ja-JP" b="0" i="0" dirty="0">
              <a:solidFill>
                <a:srgbClr val="374151"/>
              </a:solidFill>
              <a:effectLst/>
              <a:latin typeface="Söhne"/>
            </a:endParaRPr>
          </a:p>
          <a:p>
            <a:r>
              <a:rPr lang="ja-JP" altLang="en-US" b="0" i="0" dirty="0">
                <a:solidFill>
                  <a:srgbClr val="374151"/>
                </a:solidFill>
                <a:effectLst/>
                <a:latin typeface="Söhne"/>
              </a:rPr>
              <a:t>要約すると、組織は正確な時刻同期を確保するために、信頼できる外部の時刻源を使用し、全システムでの時刻の標準化を図るべきです。これは、イベントログの正確さを保証し、法的および調査上の要件を満たすために重要です。また、クラウドサービスを使用する際の時刻同期の問題に対処するための措置も考慮する必要があります。</a:t>
            </a:r>
            <a:endParaRPr kumimoji="1" lang="en-US" altLang="ja-JP" b="0" i="0" dirty="0">
              <a:solidFill>
                <a:srgbClr val="374151"/>
              </a:solidFill>
              <a:effectLst/>
              <a:latin typeface="Söhne"/>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A4CBF12-2CD4-96F3-9B58-0BF757846E20}"/>
              </a:ext>
            </a:extLst>
          </p:cNvPr>
          <p:cNvSpPr>
            <a:spLocks noGrp="1"/>
          </p:cNvSpPr>
          <p:nvPr>
            <p:ph type="sldNum" sz="quarter" idx="5"/>
          </p:nvPr>
        </p:nvSpPr>
        <p:spPr/>
        <p:txBody>
          <a:bodyPr/>
          <a:lstStyle/>
          <a:p>
            <a:fld id="{7D95702B-A176-47F2-94B3-59C819DD5A0E}" type="slidenum">
              <a:rPr kumimoji="1" lang="ja-JP" altLang="en-US" smtClean="0"/>
              <a:t>396</a:t>
            </a:fld>
            <a:endParaRPr kumimoji="1" lang="ja-JP" altLang="en-US"/>
          </a:p>
        </p:txBody>
      </p:sp>
    </p:spTree>
    <p:extLst>
      <p:ext uri="{BB962C8B-B14F-4D97-AF65-F5344CB8AC3E}">
        <p14:creationId xmlns:p14="http://schemas.microsoft.com/office/powerpoint/2010/main" val="1966915085"/>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25458-4D77-E553-C40E-9865A1351E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116AC0-846E-FDC3-8B88-8048A5BFD0A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AFC869E-2DF0-F247-9C5C-E623D2753A60}"/>
              </a:ext>
            </a:extLst>
          </p:cNvPr>
          <p:cNvSpPr>
            <a:spLocks noGrp="1"/>
          </p:cNvSpPr>
          <p:nvPr>
            <p:ph type="body" idx="1"/>
          </p:nvPr>
        </p:nvSpPr>
        <p:spPr/>
        <p:txBody>
          <a:bodyPr/>
          <a:lstStyle/>
          <a:p>
            <a:r>
              <a:rPr kumimoji="1" lang="ja-JP" altLang="en-US" dirty="0"/>
              <a:t>目標：</a:t>
            </a:r>
            <a:r>
              <a:rPr kumimoji="1" lang="en-US" altLang="ja-JP" dirty="0"/>
              <a:t>14:06</a:t>
            </a:r>
          </a:p>
          <a:p>
            <a:r>
              <a:rPr kumimoji="1" lang="ja-JP" altLang="en-US" dirty="0"/>
              <a:t>累計：</a:t>
            </a:r>
            <a:r>
              <a:rPr kumimoji="1" lang="en-US" altLang="ja-JP" dirty="0"/>
              <a:t>1:06</a:t>
            </a:r>
          </a:p>
          <a:p>
            <a:endParaRPr kumimoji="1" lang="en-US" altLang="ja-JP" dirty="0"/>
          </a:p>
          <a:p>
            <a:r>
              <a:rPr kumimoji="1" lang="en-US" altLang="ja-JP" dirty="0"/>
              <a:t>8.18</a:t>
            </a:r>
            <a:r>
              <a:rPr kumimoji="1" lang="ja-JP" altLang="en-US" dirty="0"/>
              <a:t> ポイント</a:t>
            </a:r>
            <a:endParaRPr kumimoji="1" lang="en-US" altLang="ja-JP" dirty="0"/>
          </a:p>
          <a:p>
            <a:pPr algn="l"/>
            <a:r>
              <a:rPr lang="ja-JP" altLang="en-US" b="0" i="0" dirty="0">
                <a:solidFill>
                  <a:srgbClr val="374151"/>
                </a:solidFill>
                <a:effectLst/>
                <a:latin typeface="Söhne"/>
              </a:rPr>
              <a:t>システムやアプリケーションの制御を無効にできるユーティリティプログラムの使用に関する指針について述べています。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ほとんどの情報システムには、診断、パッチ適用、ウイルス対策、ディスクデフラグツール、デバッガ、バックアップ、ネットワークツールなど、システムやアプリケーションの制御を無効にできるユーティリティプログラムが組み込まれています。</a:t>
            </a:r>
          </a:p>
          <a:p>
            <a:pPr algn="l"/>
            <a:r>
              <a:rPr lang="ja-JP" altLang="en-US" b="0" i="0" dirty="0">
                <a:solidFill>
                  <a:srgbClr val="374151"/>
                </a:solidFill>
                <a:effectLst/>
                <a:latin typeface="Söhne"/>
              </a:rPr>
              <a:t>要するに、ユーティリティプログラムの使用は厳格に管理され、限定された利用者によってのみ、適切な認証と認可のもとで行われ、すべての使用は記録されるべきです。</a:t>
            </a:r>
          </a:p>
          <a:p>
            <a:endParaRPr kumimoji="1" lang="en-US" altLang="ja-JP" dirty="0"/>
          </a:p>
          <a:p>
            <a:r>
              <a:rPr kumimoji="1" lang="en-US" altLang="ja-JP" dirty="0"/>
              <a:t>8.19</a:t>
            </a:r>
            <a:r>
              <a:rPr kumimoji="1" lang="ja-JP" altLang="en-US" dirty="0"/>
              <a:t> ポイント</a:t>
            </a:r>
            <a:endParaRPr kumimoji="1" lang="en-US" altLang="ja-JP" dirty="0"/>
          </a:p>
          <a:p>
            <a:pPr algn="l"/>
            <a:r>
              <a:rPr lang="ja-JP" altLang="en-US" b="0" i="0" dirty="0">
                <a:solidFill>
                  <a:srgbClr val="374151"/>
                </a:solidFill>
                <a:effectLst/>
                <a:latin typeface="Söhne"/>
              </a:rPr>
              <a:t>運用システムにおけるソフトウェア変更と導入をセキュリティ面で安全に管理するためのガイドラインについて述べています。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ソフトウェアの変更と導入は、セキュリティ上のリスクを最小限に抑えるために、厳格な管理、承認、試験、文書化、および監視の下で行われるべきです。</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14D356E9-2A42-1F69-2DC8-8EED8EDBBE56}"/>
              </a:ext>
            </a:extLst>
          </p:cNvPr>
          <p:cNvSpPr>
            <a:spLocks noGrp="1"/>
          </p:cNvSpPr>
          <p:nvPr>
            <p:ph type="sldNum" sz="quarter" idx="5"/>
          </p:nvPr>
        </p:nvSpPr>
        <p:spPr/>
        <p:txBody>
          <a:bodyPr/>
          <a:lstStyle/>
          <a:p>
            <a:fld id="{7D95702B-A176-47F2-94B3-59C819DD5A0E}" type="slidenum">
              <a:rPr kumimoji="1" lang="ja-JP" altLang="en-US" smtClean="0"/>
              <a:t>397</a:t>
            </a:fld>
            <a:endParaRPr kumimoji="1" lang="ja-JP" altLang="en-US"/>
          </a:p>
        </p:txBody>
      </p:sp>
    </p:spTree>
    <p:extLst>
      <p:ext uri="{BB962C8B-B14F-4D97-AF65-F5344CB8AC3E}">
        <p14:creationId xmlns:p14="http://schemas.microsoft.com/office/powerpoint/2010/main" val="969103773"/>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258C8-0FE5-5BA1-D975-939ABEF0BE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DC16A7-E821-1D18-DCDD-673C10B0873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2A30483-7E20-8459-BFFA-9B3E8E987853}"/>
              </a:ext>
            </a:extLst>
          </p:cNvPr>
          <p:cNvSpPr>
            <a:spLocks noGrp="1"/>
          </p:cNvSpPr>
          <p:nvPr>
            <p:ph type="body" idx="1"/>
          </p:nvPr>
        </p:nvSpPr>
        <p:spPr/>
        <p:txBody>
          <a:bodyPr/>
          <a:lstStyle/>
          <a:p>
            <a:r>
              <a:rPr kumimoji="1" lang="ja-JP" altLang="en-US" dirty="0"/>
              <a:t>目標：</a:t>
            </a:r>
            <a:r>
              <a:rPr kumimoji="1" lang="en-US" altLang="ja-JP" dirty="0"/>
              <a:t>14:08</a:t>
            </a:r>
          </a:p>
          <a:p>
            <a:r>
              <a:rPr kumimoji="1" lang="ja-JP" altLang="en-US" dirty="0"/>
              <a:t>累計：</a:t>
            </a:r>
            <a:r>
              <a:rPr kumimoji="1" lang="en-US" altLang="ja-JP" dirty="0"/>
              <a:t>1:08</a:t>
            </a:r>
          </a:p>
          <a:p>
            <a:endParaRPr kumimoji="1" lang="en-US" altLang="ja-JP" dirty="0"/>
          </a:p>
          <a:p>
            <a:r>
              <a:rPr kumimoji="1" lang="ja-JP" altLang="en-US" dirty="0"/>
              <a:t>ポイント</a:t>
            </a:r>
            <a:endParaRPr kumimoji="1" lang="en-US" altLang="ja-JP" dirty="0"/>
          </a:p>
          <a:p>
            <a:pPr algn="l"/>
            <a:r>
              <a:rPr lang="ja-JP" altLang="en-US" b="0" i="0" dirty="0">
                <a:solidFill>
                  <a:srgbClr val="374151"/>
                </a:solidFill>
                <a:effectLst/>
                <a:latin typeface="Söhne"/>
              </a:rPr>
              <a:t>ネットワークにおける情報セキュリティを確実にするための管理策について述べています。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ネットワークのセキュリティを保証するためには、管理責任の確立、文書の維持、データ保護、ログ取得、システムの認証と制限、ネットワーク装置の要塞化、攻撃時の分離、および仮想化ネットワークへのセキュリティ対策の適用が必要です。</a:t>
            </a:r>
          </a:p>
          <a:p>
            <a:endParaRPr kumimoji="1" lang="en-US" altLang="ja-JP" dirty="0"/>
          </a:p>
        </p:txBody>
      </p:sp>
      <p:sp>
        <p:nvSpPr>
          <p:cNvPr id="4" name="スライド番号プレースホルダー 3">
            <a:extLst>
              <a:ext uri="{FF2B5EF4-FFF2-40B4-BE49-F238E27FC236}">
                <a16:creationId xmlns:a16="http://schemas.microsoft.com/office/drawing/2014/main" id="{F2A9C6EE-B885-F2B8-0B79-1E3021DB13D0}"/>
              </a:ext>
            </a:extLst>
          </p:cNvPr>
          <p:cNvSpPr>
            <a:spLocks noGrp="1"/>
          </p:cNvSpPr>
          <p:nvPr>
            <p:ph type="sldNum" sz="quarter" idx="5"/>
          </p:nvPr>
        </p:nvSpPr>
        <p:spPr/>
        <p:txBody>
          <a:bodyPr/>
          <a:lstStyle/>
          <a:p>
            <a:fld id="{7D95702B-A176-47F2-94B3-59C819DD5A0E}" type="slidenum">
              <a:rPr kumimoji="1" lang="ja-JP" altLang="en-US" smtClean="0"/>
              <a:t>398</a:t>
            </a:fld>
            <a:endParaRPr kumimoji="1" lang="ja-JP" altLang="en-US"/>
          </a:p>
        </p:txBody>
      </p:sp>
    </p:spTree>
    <p:extLst>
      <p:ext uri="{BB962C8B-B14F-4D97-AF65-F5344CB8AC3E}">
        <p14:creationId xmlns:p14="http://schemas.microsoft.com/office/powerpoint/2010/main" val="279046496"/>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CB00-B85D-960A-21DF-E71577E303F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09653C-6296-BC22-544B-0CC357628D3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88D9889-8093-B07B-7BBB-47E60D83F757}"/>
              </a:ext>
            </a:extLst>
          </p:cNvPr>
          <p:cNvSpPr>
            <a:spLocks noGrp="1"/>
          </p:cNvSpPr>
          <p:nvPr>
            <p:ph type="body" idx="1"/>
          </p:nvPr>
        </p:nvSpPr>
        <p:spPr/>
        <p:txBody>
          <a:bodyPr/>
          <a:lstStyle/>
          <a:p>
            <a:r>
              <a:rPr kumimoji="1" lang="ja-JP" altLang="en-US"/>
              <a:t>目標：</a:t>
            </a:r>
            <a:r>
              <a:rPr kumimoji="1" lang="en-US" altLang="ja-JP"/>
              <a:t>14:09</a:t>
            </a:r>
          </a:p>
          <a:p>
            <a:r>
              <a:rPr kumimoji="1" lang="ja-JP" altLang="en-US"/>
              <a:t>累計：</a:t>
            </a:r>
            <a:r>
              <a:rPr kumimoji="1" lang="en-US" altLang="ja-JP"/>
              <a:t>1:09</a:t>
            </a:r>
          </a:p>
          <a:p>
            <a:endParaRPr kumimoji="1" lang="en-US" altLang="ja-JP"/>
          </a:p>
          <a:p>
            <a:r>
              <a:rPr kumimoji="1" lang="en-US" altLang="ja-JP"/>
              <a:t>8.21</a:t>
            </a:r>
            <a:r>
              <a:rPr kumimoji="1" lang="ja-JP" altLang="en-US"/>
              <a:t> ポイント</a:t>
            </a:r>
            <a:endParaRPr kumimoji="1" lang="en-US" altLang="ja-JP"/>
          </a:p>
          <a:p>
            <a:pPr algn="l"/>
            <a:r>
              <a:rPr lang="ja-JP" altLang="en-US" b="0" i="0">
                <a:solidFill>
                  <a:srgbClr val="374151"/>
                </a:solidFill>
                <a:effectLst/>
                <a:latin typeface="Söhne"/>
              </a:rPr>
              <a:t>ネットワークサービスのセキュリティ対策に関する管理と実装についてのガイドラインを提供しています。</a:t>
            </a:r>
            <a:endParaRPr lang="en-US" altLang="ja-JP" b="0" i="0">
              <a:solidFill>
                <a:srgbClr val="374151"/>
              </a:solidFill>
              <a:effectLst/>
              <a:latin typeface="Söhne"/>
            </a:endParaRPr>
          </a:p>
          <a:p>
            <a:pPr algn="l"/>
            <a:r>
              <a:rPr lang="ja-JP" altLang="en-US" b="0" i="0">
                <a:solidFill>
                  <a:srgbClr val="374151"/>
                </a:solidFill>
                <a:effectLst/>
                <a:latin typeface="Söhne"/>
              </a:rPr>
              <a:t>組織はネットワークサービスのセキュリティを保証するために、サービス固有の対策を特定し実装し、サービス提供者の管理能力を監視し、適切なセキュリティ規則と技術を適用する必要があります。</a:t>
            </a:r>
          </a:p>
          <a:p>
            <a:endParaRPr kumimoji="1" lang="en-US" altLang="ja-JP"/>
          </a:p>
          <a:p>
            <a:r>
              <a:rPr kumimoji="1" lang="en-US" altLang="ja-JP"/>
              <a:t>8.22</a:t>
            </a:r>
            <a:r>
              <a:rPr kumimoji="1" lang="ja-JP" altLang="en-US"/>
              <a:t> ポイント</a:t>
            </a:r>
            <a:endParaRPr kumimoji="1" lang="en-US" altLang="ja-JP"/>
          </a:p>
          <a:p>
            <a:pPr algn="l"/>
            <a:r>
              <a:rPr lang="ja-JP" altLang="en-US" b="0" i="0">
                <a:solidFill>
                  <a:srgbClr val="374151"/>
                </a:solidFill>
                <a:effectLst/>
                <a:latin typeface="Söhne"/>
              </a:rPr>
              <a:t>大規模なネットワークのセキュリティ管理に関するアプローチを提案しています。</a:t>
            </a:r>
            <a:endParaRPr lang="en-US" altLang="ja-JP" b="0" i="0">
              <a:solidFill>
                <a:srgbClr val="374151"/>
              </a:solidFill>
              <a:effectLst/>
              <a:latin typeface="Söhne"/>
            </a:endParaRPr>
          </a:p>
          <a:p>
            <a:pPr algn="l"/>
            <a:r>
              <a:rPr lang="ja-JP" altLang="en-US" b="0" i="0">
                <a:solidFill>
                  <a:srgbClr val="374151"/>
                </a:solidFill>
                <a:effectLst/>
                <a:latin typeface="Söhne"/>
              </a:rPr>
              <a:t>組織はネットワークを複数の領域に分離し、各領域のセキュリティ要求事項に基づいて明確な境界を設定し、適切なゲートウェイでアクセスを制御し、特に無線ネットワークとビジネスパートナーとの関係におけるセキュリティリスクを管理する必要があります。</a:t>
            </a:r>
          </a:p>
          <a:p>
            <a:endParaRPr kumimoji="1" lang="en-US" altLang="ja-JP"/>
          </a:p>
          <a:p>
            <a:r>
              <a:rPr kumimoji="1" lang="en-US" altLang="ja-JP"/>
              <a:t>8.23</a:t>
            </a:r>
            <a:r>
              <a:rPr kumimoji="1" lang="ja-JP" altLang="en-US"/>
              <a:t> ポイント</a:t>
            </a:r>
            <a:endParaRPr kumimoji="1" lang="en-US" altLang="ja-JP"/>
          </a:p>
          <a:p>
            <a:pPr algn="l"/>
            <a:r>
              <a:rPr lang="ja-JP" altLang="en-US" b="0" i="0">
                <a:solidFill>
                  <a:srgbClr val="374151"/>
                </a:solidFill>
                <a:effectLst/>
                <a:latin typeface="Söhne"/>
              </a:rPr>
              <a:t>組織におけるウェブサイトアクセスのセキュリティ管理についてのガイドラインを提供しています。</a:t>
            </a:r>
            <a:endParaRPr lang="en-US" altLang="ja-JP" b="0" i="0">
              <a:solidFill>
                <a:srgbClr val="374151"/>
              </a:solidFill>
              <a:effectLst/>
              <a:latin typeface="Söhne"/>
            </a:endParaRPr>
          </a:p>
          <a:p>
            <a:pPr algn="l"/>
            <a:r>
              <a:rPr lang="ja-JP" altLang="en-US" b="0" i="0">
                <a:solidFill>
                  <a:srgbClr val="374151"/>
                </a:solidFill>
                <a:effectLst/>
                <a:latin typeface="Söhne"/>
              </a:rPr>
              <a:t>組織は不適切なウェブサイトへのアクセスをブロックし、安全で適切なオンライン資源の使用を確実にするための規則を設定し、要員を適切に訓練する必要があります。また、ウェブフィルタリング技術を活用して悪意のあるソフトウェアや活動から組織のネットワークを保護することが望ましいです。</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A910FEE0-4DB4-8CF8-38F1-E661D8C83EAC}"/>
              </a:ext>
            </a:extLst>
          </p:cNvPr>
          <p:cNvSpPr>
            <a:spLocks noGrp="1"/>
          </p:cNvSpPr>
          <p:nvPr>
            <p:ph type="sldNum" sz="quarter" idx="5"/>
          </p:nvPr>
        </p:nvSpPr>
        <p:spPr/>
        <p:txBody>
          <a:bodyPr/>
          <a:lstStyle/>
          <a:p>
            <a:fld id="{7D95702B-A176-47F2-94B3-59C819DD5A0E}" type="slidenum">
              <a:rPr kumimoji="1" lang="ja-JP" altLang="en-US" smtClean="0"/>
              <a:t>399</a:t>
            </a:fld>
            <a:endParaRPr kumimoji="1" lang="ja-JP" altLang="en-US"/>
          </a:p>
        </p:txBody>
      </p:sp>
    </p:spTree>
    <p:extLst>
      <p:ext uri="{BB962C8B-B14F-4D97-AF65-F5344CB8AC3E}">
        <p14:creationId xmlns:p14="http://schemas.microsoft.com/office/powerpoint/2010/main" val="146161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13:12</a:t>
            </a:r>
          </a:p>
          <a:p>
            <a:r>
              <a:rPr kumimoji="1" lang="ja-JP" altLang="en-US" dirty="0"/>
              <a:t>累積時間：</a:t>
            </a:r>
            <a:r>
              <a:rPr kumimoji="1" lang="en-US" altLang="ja-JP" dirty="0"/>
              <a:t>00:12</a:t>
            </a:r>
          </a:p>
          <a:p>
            <a:endParaRPr kumimoji="1" lang="en-US" altLang="ja-JP" dirty="0"/>
          </a:p>
          <a:p>
            <a:r>
              <a:rPr kumimoji="1" lang="ja-JP" altLang="en-US" dirty="0"/>
              <a:t>本事業における支援内容</a:t>
            </a:r>
            <a:endParaRPr kumimoji="1" lang="en-US" altLang="ja-JP" dirty="0"/>
          </a:p>
          <a:p>
            <a:endParaRPr kumimoji="1" lang="en-US" altLang="ja-JP" dirty="0"/>
          </a:p>
          <a:p>
            <a:r>
              <a:rPr kumimoji="1" lang="ja-JP" altLang="en-US" dirty="0"/>
              <a:t>セミナー　→　ワークショップ　→　専門家派遣　→　取組実践</a:t>
            </a:r>
            <a:endParaRPr kumimoji="1" lang="en-US" altLang="ja-JP" dirty="0"/>
          </a:p>
          <a:p>
            <a:endParaRPr kumimoji="1" lang="en-US" altLang="ja-JP" dirty="0"/>
          </a:p>
          <a:p>
            <a:r>
              <a:rPr kumimoji="1" lang="ja-JP" altLang="en-US" dirty="0"/>
              <a:t>この活動をローテーションさせることで、セキュリティ運用の自走可能な状態を目指していただく。</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a:t>
            </a:fld>
            <a:endParaRPr kumimoji="1" lang="ja-JP" altLang="en-US"/>
          </a:p>
        </p:txBody>
      </p:sp>
    </p:spTree>
    <p:extLst>
      <p:ext uri="{BB962C8B-B14F-4D97-AF65-F5344CB8AC3E}">
        <p14:creationId xmlns:p14="http://schemas.microsoft.com/office/powerpoint/2010/main" val="2941288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14:51</a:t>
            </a:r>
          </a:p>
          <a:p>
            <a:r>
              <a:rPr kumimoji="1" lang="ja-JP" altLang="en-US"/>
              <a:t>累積時間：</a:t>
            </a:r>
            <a:r>
              <a:rPr kumimoji="1" lang="en-US" altLang="ja-JP"/>
              <a:t>01:51</a:t>
            </a:r>
          </a:p>
          <a:p>
            <a:endParaRPr kumimoji="1" lang="en-US" altLang="ja-JP"/>
          </a:p>
          <a:p>
            <a:r>
              <a:rPr kumimoji="1" lang="ja-JP" altLang="en-US"/>
              <a:t>概要説明</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40</a:t>
            </a:fld>
            <a:endParaRPr kumimoji="1" lang="ja-JP" altLang="en-US"/>
          </a:p>
        </p:txBody>
      </p:sp>
    </p:spTree>
    <p:extLst>
      <p:ext uri="{BB962C8B-B14F-4D97-AF65-F5344CB8AC3E}">
        <p14:creationId xmlns:p14="http://schemas.microsoft.com/office/powerpoint/2010/main" val="1862942582"/>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7277C-B11C-482B-3E4B-5325E588E8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A15642-FC4D-AAC6-F666-893EC97B3C6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31FCFDA-4A60-2202-B636-8E575A4828D5}"/>
              </a:ext>
            </a:extLst>
          </p:cNvPr>
          <p:cNvSpPr>
            <a:spLocks noGrp="1"/>
          </p:cNvSpPr>
          <p:nvPr>
            <p:ph type="body" idx="1"/>
          </p:nvPr>
        </p:nvSpPr>
        <p:spPr/>
        <p:txBody>
          <a:bodyPr/>
          <a:lstStyle/>
          <a:p>
            <a:r>
              <a:rPr kumimoji="1" lang="ja-JP" altLang="en-US"/>
              <a:t>目標：</a:t>
            </a:r>
            <a:r>
              <a:rPr kumimoji="1" lang="en-US" altLang="ja-JP"/>
              <a:t>14:11</a:t>
            </a:r>
          </a:p>
          <a:p>
            <a:r>
              <a:rPr kumimoji="1" lang="ja-JP" altLang="en-US"/>
              <a:t>累計：</a:t>
            </a:r>
            <a:r>
              <a:rPr kumimoji="1" lang="en-US" altLang="ja-JP"/>
              <a:t>1:11</a:t>
            </a:r>
          </a:p>
          <a:p>
            <a:endParaRPr kumimoji="1" lang="en-US" altLang="ja-JP"/>
          </a:p>
          <a:p>
            <a:r>
              <a:rPr kumimoji="1" lang="ja-JP" altLang="en-US"/>
              <a:t>ポイント</a:t>
            </a:r>
            <a:endParaRPr kumimoji="1" lang="en-US" altLang="ja-JP"/>
          </a:p>
          <a:p>
            <a:pPr algn="l"/>
            <a:r>
              <a:rPr lang="ja-JP" altLang="en-US" b="0" i="0">
                <a:solidFill>
                  <a:srgbClr val="374151"/>
                </a:solidFill>
                <a:effectLst/>
                <a:latin typeface="Söhne"/>
              </a:rPr>
              <a:t>組織における暗号化の使用に関するガイドラインを提供しています。</a:t>
            </a:r>
            <a:endParaRPr lang="en-US" altLang="ja-JP" b="0" i="0">
              <a:solidFill>
                <a:srgbClr val="374151"/>
              </a:solidFill>
              <a:effectLst/>
              <a:latin typeface="Söhne"/>
            </a:endParaRPr>
          </a:p>
          <a:p>
            <a:pPr algn="l"/>
            <a:r>
              <a:rPr lang="ja-JP" altLang="en-US" b="0" i="0">
                <a:solidFill>
                  <a:srgbClr val="374151"/>
                </a:solidFill>
                <a:effectLst/>
                <a:latin typeface="Söhne"/>
              </a:rPr>
              <a:t>組織は暗号化の使用に際して、適切な方針を設定し、保護レベルに応じた暗号アルゴリズムを選択し、効果的な鍵管理を行う必要があります。また、国際的な規制や暗号サービスの外部供給者との合意に関する事項も考慮する必要があります。</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23B32E61-4958-8278-7999-01C34DCDF6A9}"/>
              </a:ext>
            </a:extLst>
          </p:cNvPr>
          <p:cNvSpPr>
            <a:spLocks noGrp="1"/>
          </p:cNvSpPr>
          <p:nvPr>
            <p:ph type="sldNum" sz="quarter" idx="5"/>
          </p:nvPr>
        </p:nvSpPr>
        <p:spPr/>
        <p:txBody>
          <a:bodyPr/>
          <a:lstStyle/>
          <a:p>
            <a:fld id="{7D95702B-A176-47F2-94B3-59C819DD5A0E}" type="slidenum">
              <a:rPr kumimoji="1" lang="ja-JP" altLang="en-US" smtClean="0"/>
              <a:t>400</a:t>
            </a:fld>
            <a:endParaRPr kumimoji="1" lang="ja-JP" altLang="en-US"/>
          </a:p>
        </p:txBody>
      </p:sp>
    </p:spTree>
    <p:extLst>
      <p:ext uri="{BB962C8B-B14F-4D97-AF65-F5344CB8AC3E}">
        <p14:creationId xmlns:p14="http://schemas.microsoft.com/office/powerpoint/2010/main" val="355214416"/>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CBD5D-C900-737C-529D-21706DCA4F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EB2183-26DD-37A2-77C3-B392EBC0D60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9C97EF8-4E78-9792-F146-9C4C59C1D911}"/>
              </a:ext>
            </a:extLst>
          </p:cNvPr>
          <p:cNvSpPr>
            <a:spLocks noGrp="1"/>
          </p:cNvSpPr>
          <p:nvPr>
            <p:ph type="body" idx="1"/>
          </p:nvPr>
        </p:nvSpPr>
        <p:spPr/>
        <p:txBody>
          <a:bodyPr/>
          <a:lstStyle/>
          <a:p>
            <a:r>
              <a:rPr kumimoji="1" lang="ja-JP" altLang="en-US" dirty="0"/>
              <a:t>目標：</a:t>
            </a:r>
            <a:r>
              <a:rPr kumimoji="1" lang="en-US" altLang="ja-JP" dirty="0"/>
              <a:t>14:12</a:t>
            </a:r>
          </a:p>
          <a:p>
            <a:r>
              <a:rPr kumimoji="1" lang="ja-JP" altLang="en-US" dirty="0"/>
              <a:t>累計：</a:t>
            </a:r>
            <a:r>
              <a:rPr kumimoji="1" lang="en-US" altLang="ja-JP" dirty="0"/>
              <a:t>1:12</a:t>
            </a:r>
          </a:p>
          <a:p>
            <a:endParaRPr kumimoji="1" lang="en-US" altLang="ja-JP" dirty="0"/>
          </a:p>
          <a:p>
            <a:r>
              <a:rPr kumimoji="1" lang="ja-JP" altLang="en-US" dirty="0"/>
              <a:t>ポイント</a:t>
            </a:r>
            <a:endParaRPr kumimoji="1" lang="en-US" altLang="ja-JP" dirty="0"/>
          </a:p>
          <a:p>
            <a:pPr algn="l"/>
            <a:r>
              <a:rPr lang="ja-JP" altLang="en-US" b="0" i="0" dirty="0">
                <a:solidFill>
                  <a:srgbClr val="374151"/>
                </a:solidFill>
                <a:effectLst/>
                <a:latin typeface="Söhne"/>
              </a:rPr>
              <a:t>キュリティに配慮したサービス、アーキテクチャ、ソフトウェア、およびシステム構築に関するガイドラインを提供しています。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セキュリティに配慮した開発には、環境の分離、セキュリティ指針の組み込み、要求事項の考慮、試験、リポジトリのセキュリティ、版管理、知識と訓練、ぜい弱性管理、ライセンスの管理、外部委託の監視など多面的なアプローチが必要です。また、開発はアプリケーションやデータベースなど多様な分野で行われることがある。</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CB10437-1921-BA07-0B78-24567C8D95E1}"/>
              </a:ext>
            </a:extLst>
          </p:cNvPr>
          <p:cNvSpPr>
            <a:spLocks noGrp="1"/>
          </p:cNvSpPr>
          <p:nvPr>
            <p:ph type="sldNum" sz="quarter" idx="5"/>
          </p:nvPr>
        </p:nvSpPr>
        <p:spPr/>
        <p:txBody>
          <a:bodyPr/>
          <a:lstStyle/>
          <a:p>
            <a:fld id="{7D95702B-A176-47F2-94B3-59C819DD5A0E}" type="slidenum">
              <a:rPr kumimoji="1" lang="ja-JP" altLang="en-US" smtClean="0"/>
              <a:t>401</a:t>
            </a:fld>
            <a:endParaRPr kumimoji="1" lang="ja-JP" altLang="en-US"/>
          </a:p>
        </p:txBody>
      </p:sp>
    </p:spTree>
    <p:extLst>
      <p:ext uri="{BB962C8B-B14F-4D97-AF65-F5344CB8AC3E}">
        <p14:creationId xmlns:p14="http://schemas.microsoft.com/office/powerpoint/2010/main" val="683593148"/>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464E3-7188-1622-E1B9-E0D2F02955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68C39CC-27B1-C2F8-D0CB-32DD5E70C60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480383D-10A3-BD85-CA37-AFF08A71B072}"/>
              </a:ext>
            </a:extLst>
          </p:cNvPr>
          <p:cNvSpPr>
            <a:spLocks noGrp="1"/>
          </p:cNvSpPr>
          <p:nvPr>
            <p:ph type="body" idx="1"/>
          </p:nvPr>
        </p:nvSpPr>
        <p:spPr/>
        <p:txBody>
          <a:bodyPr/>
          <a:lstStyle/>
          <a:p>
            <a:r>
              <a:rPr kumimoji="1" lang="ja-JP" altLang="en-US"/>
              <a:t>目標：</a:t>
            </a:r>
            <a:r>
              <a:rPr kumimoji="1" lang="en-US" altLang="ja-JP"/>
              <a:t>14:14</a:t>
            </a:r>
          </a:p>
          <a:p>
            <a:r>
              <a:rPr kumimoji="1" lang="ja-JP" altLang="en-US"/>
              <a:t>累計：</a:t>
            </a:r>
            <a:r>
              <a:rPr kumimoji="1" lang="en-US" altLang="ja-JP"/>
              <a:t>1:14</a:t>
            </a:r>
          </a:p>
          <a:p>
            <a:endParaRPr kumimoji="1" lang="en-US" altLang="ja-JP"/>
          </a:p>
          <a:p>
            <a:r>
              <a:rPr kumimoji="1" lang="en-US" altLang="ja-JP"/>
              <a:t>8.26 </a:t>
            </a:r>
            <a:r>
              <a:rPr kumimoji="1" lang="ja-JP" altLang="en-US"/>
              <a:t>ポイント</a:t>
            </a:r>
            <a:endParaRPr kumimoji="1" lang="en-US" altLang="ja-JP"/>
          </a:p>
          <a:p>
            <a:pPr algn="l"/>
            <a:r>
              <a:rPr lang="ja-JP" altLang="en-US" b="0" i="0">
                <a:solidFill>
                  <a:srgbClr val="374151"/>
                </a:solidFill>
                <a:effectLst/>
                <a:latin typeface="Söhne"/>
              </a:rPr>
              <a:t>アプリケーションのセキュリティ要求事項の特定と規定に関するガイドラインを提供しています。</a:t>
            </a:r>
            <a:endParaRPr lang="en-US" altLang="ja-JP" b="0" i="0">
              <a:solidFill>
                <a:srgbClr val="374151"/>
              </a:solidFill>
              <a:effectLst/>
              <a:latin typeface="Söhne"/>
            </a:endParaRPr>
          </a:p>
          <a:p>
            <a:pPr algn="l"/>
            <a:r>
              <a:rPr lang="ja-JP" altLang="en-US" b="0" i="0">
                <a:solidFill>
                  <a:srgbClr val="374151"/>
                </a:solidFill>
                <a:effectLst/>
                <a:latin typeface="Söhne"/>
              </a:rPr>
              <a:t>アプリケーションのセキュリティには幅広い要求事項が関連し、これらはリスクアセスメントを通じて特定され、適切なセキュリティ対策が適用される必要があります。また、トランザクションサービスや電子注文と支払いアプリケーションには特別な考慮事項があり、暗号技術の使用が重要です。</a:t>
            </a:r>
          </a:p>
          <a:p>
            <a:endParaRPr kumimoji="1" lang="en-US" altLang="ja-JP"/>
          </a:p>
          <a:p>
            <a:r>
              <a:rPr kumimoji="1" lang="en-US" altLang="ja-JP"/>
              <a:t>8.27</a:t>
            </a:r>
            <a:r>
              <a:rPr kumimoji="1" lang="ja-JP" altLang="en-US"/>
              <a:t> ポイント</a:t>
            </a:r>
            <a:endParaRPr kumimoji="1" lang="en-US" altLang="ja-JP"/>
          </a:p>
          <a:p>
            <a:pPr algn="l"/>
            <a:r>
              <a:rPr lang="ja-JP" altLang="en-US" b="0" i="0">
                <a:solidFill>
                  <a:srgbClr val="374151"/>
                </a:solidFill>
                <a:effectLst/>
                <a:latin typeface="Söhne"/>
              </a:rPr>
              <a:t>セキュリティに配慮したシステム構築の原則に関するガイドラインを提供しています。</a:t>
            </a:r>
            <a:endParaRPr lang="en-US" altLang="ja-JP" b="0" i="0">
              <a:solidFill>
                <a:srgbClr val="374151"/>
              </a:solidFill>
              <a:effectLst/>
              <a:latin typeface="Söhne"/>
            </a:endParaRPr>
          </a:p>
          <a:p>
            <a:pPr algn="l"/>
            <a:r>
              <a:rPr lang="ja-JP" altLang="en-US" b="0" i="0">
                <a:solidFill>
                  <a:srgbClr val="374151"/>
                </a:solidFill>
                <a:effectLst/>
                <a:latin typeface="Söhne"/>
              </a:rPr>
              <a:t>組織はセキュリティに配慮したシステム構築のための原則を確立し、文書化し、適用する必要があります。これには、セキュリティリスクの分析、新技術のレビュー、ゼロトラスト原則の考慮、外部委託システムへの適用、定期的なレビューなどが含まれます。</a:t>
            </a:r>
          </a:p>
          <a:p>
            <a:endParaRPr kumimoji="1" lang="en-US" altLang="ja-JP"/>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14EA745A-4CC1-C33E-6442-A96BB414A00F}"/>
              </a:ext>
            </a:extLst>
          </p:cNvPr>
          <p:cNvSpPr>
            <a:spLocks noGrp="1"/>
          </p:cNvSpPr>
          <p:nvPr>
            <p:ph type="sldNum" sz="quarter" idx="5"/>
          </p:nvPr>
        </p:nvSpPr>
        <p:spPr/>
        <p:txBody>
          <a:bodyPr/>
          <a:lstStyle/>
          <a:p>
            <a:fld id="{7D95702B-A176-47F2-94B3-59C819DD5A0E}" type="slidenum">
              <a:rPr kumimoji="1" lang="ja-JP" altLang="en-US" smtClean="0"/>
              <a:t>402</a:t>
            </a:fld>
            <a:endParaRPr kumimoji="1" lang="ja-JP" altLang="en-US"/>
          </a:p>
        </p:txBody>
      </p:sp>
    </p:spTree>
    <p:extLst>
      <p:ext uri="{BB962C8B-B14F-4D97-AF65-F5344CB8AC3E}">
        <p14:creationId xmlns:p14="http://schemas.microsoft.com/office/powerpoint/2010/main" val="2863236389"/>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ABD29-CC83-C185-9A98-F80256FAD3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C1596F-53B8-0F7C-9280-A908EB5F8A4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25AC01D-CE6D-47D8-A66A-B4CE68DE4BE4}"/>
              </a:ext>
            </a:extLst>
          </p:cNvPr>
          <p:cNvSpPr>
            <a:spLocks noGrp="1"/>
          </p:cNvSpPr>
          <p:nvPr>
            <p:ph type="body" idx="1"/>
          </p:nvPr>
        </p:nvSpPr>
        <p:spPr/>
        <p:txBody>
          <a:bodyPr/>
          <a:lstStyle/>
          <a:p>
            <a:r>
              <a:rPr kumimoji="1" lang="ja-JP" altLang="en-US"/>
              <a:t>目標：</a:t>
            </a:r>
            <a:r>
              <a:rPr kumimoji="1" lang="en-US" altLang="ja-JP"/>
              <a:t>14:15</a:t>
            </a:r>
          </a:p>
          <a:p>
            <a:r>
              <a:rPr kumimoji="1" lang="ja-JP" altLang="en-US"/>
              <a:t>累計：</a:t>
            </a:r>
            <a:r>
              <a:rPr kumimoji="1" lang="en-US" altLang="ja-JP"/>
              <a:t>1:15</a:t>
            </a:r>
          </a:p>
          <a:p>
            <a:endParaRPr kumimoji="1" lang="en-US" altLang="ja-JP"/>
          </a:p>
          <a:p>
            <a:r>
              <a:rPr kumimoji="1" lang="ja-JP" altLang="en-US"/>
              <a:t>ポイント</a:t>
            </a:r>
            <a:endParaRPr kumimoji="1" lang="en-US" altLang="ja-JP"/>
          </a:p>
          <a:p>
            <a:pPr algn="l"/>
            <a:r>
              <a:rPr lang="ja-JP" altLang="en-US" b="0" i="0">
                <a:solidFill>
                  <a:srgbClr val="374151"/>
                </a:solidFill>
                <a:effectLst/>
                <a:latin typeface="Söhne"/>
              </a:rPr>
              <a:t>組織におけるセキュリティに配慮したコーディングプラクティスの確立に関するガイドラインを提供しています。</a:t>
            </a:r>
            <a:endParaRPr lang="en-US" altLang="ja-JP" b="0" i="0">
              <a:solidFill>
                <a:srgbClr val="374151"/>
              </a:solidFill>
              <a:effectLst/>
              <a:latin typeface="Söhne"/>
            </a:endParaRPr>
          </a:p>
          <a:p>
            <a:pPr algn="l"/>
            <a:r>
              <a:rPr lang="ja-JP" altLang="en-US" b="0" i="0">
                <a:solidFill>
                  <a:srgbClr val="374151"/>
                </a:solidFill>
                <a:effectLst/>
                <a:latin typeface="Söhne"/>
              </a:rPr>
              <a:t>組織はセキュリティに配慮したコーディングのためのガバナンス、原則、プロセスを確立し、これを継続的に改善し、適用する必要があります。</a:t>
            </a:r>
            <a:endParaRPr lang="en-US" altLang="ja-JP" b="0" i="0">
              <a:solidFill>
                <a:srgbClr val="374151"/>
              </a:solidFill>
              <a:effectLst/>
              <a:latin typeface="Söhne"/>
            </a:endParaRPr>
          </a:p>
          <a:p>
            <a:pPr algn="l"/>
            <a:r>
              <a:rPr lang="ja-JP" altLang="en-US" b="0" i="0">
                <a:solidFill>
                  <a:srgbClr val="374151"/>
                </a:solidFill>
                <a:effectLst/>
                <a:latin typeface="Söhne"/>
              </a:rPr>
              <a:t>これには計画、コーディング、試験、運用前評価、レビュー、保守、外部ツールとライブラリの使用、ソフトウェアパッケージの変更などが含まれます。</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E5884147-F29A-8C75-5319-FBC78076E85E}"/>
              </a:ext>
            </a:extLst>
          </p:cNvPr>
          <p:cNvSpPr>
            <a:spLocks noGrp="1"/>
          </p:cNvSpPr>
          <p:nvPr>
            <p:ph type="sldNum" sz="quarter" idx="5"/>
          </p:nvPr>
        </p:nvSpPr>
        <p:spPr/>
        <p:txBody>
          <a:bodyPr/>
          <a:lstStyle/>
          <a:p>
            <a:fld id="{7D95702B-A176-47F2-94B3-59C819DD5A0E}" type="slidenum">
              <a:rPr kumimoji="1" lang="ja-JP" altLang="en-US" smtClean="0"/>
              <a:t>403</a:t>
            </a:fld>
            <a:endParaRPr kumimoji="1" lang="ja-JP" altLang="en-US"/>
          </a:p>
        </p:txBody>
      </p:sp>
    </p:spTree>
    <p:extLst>
      <p:ext uri="{BB962C8B-B14F-4D97-AF65-F5344CB8AC3E}">
        <p14:creationId xmlns:p14="http://schemas.microsoft.com/office/powerpoint/2010/main" val="3637888197"/>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9B192-690E-4935-9B53-D84B0724D5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B0D36F-7F30-A155-F4FE-4DC0C28D3D4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1698825-D288-5C36-4166-3C0A6FAD6529}"/>
              </a:ext>
            </a:extLst>
          </p:cNvPr>
          <p:cNvSpPr>
            <a:spLocks noGrp="1"/>
          </p:cNvSpPr>
          <p:nvPr>
            <p:ph type="body" idx="1"/>
          </p:nvPr>
        </p:nvSpPr>
        <p:spPr/>
        <p:txBody>
          <a:bodyPr/>
          <a:lstStyle/>
          <a:p>
            <a:r>
              <a:rPr kumimoji="1" lang="ja-JP" altLang="en-US"/>
              <a:t>目標：</a:t>
            </a:r>
            <a:r>
              <a:rPr kumimoji="1" lang="en-US" altLang="ja-JP"/>
              <a:t>14:17</a:t>
            </a:r>
          </a:p>
          <a:p>
            <a:r>
              <a:rPr kumimoji="1" lang="ja-JP" altLang="en-US"/>
              <a:t>累計：</a:t>
            </a:r>
            <a:r>
              <a:rPr kumimoji="1" lang="en-US" altLang="ja-JP"/>
              <a:t>1:17</a:t>
            </a:r>
          </a:p>
          <a:p>
            <a:endParaRPr kumimoji="1" lang="en-US" altLang="ja-JP"/>
          </a:p>
          <a:p>
            <a:r>
              <a:rPr kumimoji="1" lang="ja-JP" altLang="en-US"/>
              <a:t>ポイント</a:t>
            </a:r>
            <a:endParaRPr kumimoji="1" lang="en-US" altLang="ja-JP"/>
          </a:p>
          <a:p>
            <a:pPr algn="l"/>
            <a:r>
              <a:rPr lang="ja-JP" altLang="en-US" b="0" i="0">
                <a:solidFill>
                  <a:srgbClr val="374151"/>
                </a:solidFill>
                <a:effectLst/>
                <a:latin typeface="Söhne"/>
              </a:rPr>
              <a:t>新規の情報システム、アップグレード、新版の開発プロセスにおけるセキュリティ試験の重要性について説明しています。</a:t>
            </a:r>
            <a:endParaRPr lang="en-US" altLang="ja-JP" b="0" i="0">
              <a:solidFill>
                <a:srgbClr val="374151"/>
              </a:solidFill>
              <a:effectLst/>
              <a:latin typeface="Söhne"/>
            </a:endParaRPr>
          </a:p>
          <a:p>
            <a:pPr algn="l"/>
            <a:r>
              <a:rPr lang="ja-JP" altLang="en-US" b="0" i="0">
                <a:solidFill>
                  <a:srgbClr val="374151"/>
                </a:solidFill>
                <a:effectLst/>
                <a:latin typeface="Söhne"/>
              </a:rPr>
              <a:t>組織は新しい情報システムやアップグレードに対して、セキュリティ試験を計画的かつ綿密に実施し、システムが安全であることを確認する必要があります。</a:t>
            </a:r>
            <a:endParaRPr lang="en-US" altLang="ja-JP" b="0" i="0">
              <a:solidFill>
                <a:srgbClr val="374151"/>
              </a:solidFill>
              <a:effectLst/>
              <a:latin typeface="Söhne"/>
            </a:endParaRPr>
          </a:p>
          <a:p>
            <a:pPr algn="l"/>
            <a:r>
              <a:rPr lang="ja-JP" altLang="en-US" b="0" i="0">
                <a:solidFill>
                  <a:srgbClr val="374151"/>
                </a:solidFill>
                <a:effectLst/>
                <a:latin typeface="Söhne"/>
              </a:rPr>
              <a:t>この過程には、自動化ツールの使用、独立した受入れ試験、外部要素の検討、適切な試験環境の確保などが含まれます。</a:t>
            </a:r>
          </a:p>
          <a:p>
            <a:endParaRPr kumimoji="1" lang="en-US" altLang="ja-JP"/>
          </a:p>
        </p:txBody>
      </p:sp>
      <p:sp>
        <p:nvSpPr>
          <p:cNvPr id="4" name="スライド番号プレースホルダー 3">
            <a:extLst>
              <a:ext uri="{FF2B5EF4-FFF2-40B4-BE49-F238E27FC236}">
                <a16:creationId xmlns:a16="http://schemas.microsoft.com/office/drawing/2014/main" id="{16877DA0-6F71-10D3-4D48-0A8AED66A642}"/>
              </a:ext>
            </a:extLst>
          </p:cNvPr>
          <p:cNvSpPr>
            <a:spLocks noGrp="1"/>
          </p:cNvSpPr>
          <p:nvPr>
            <p:ph type="sldNum" sz="quarter" idx="5"/>
          </p:nvPr>
        </p:nvSpPr>
        <p:spPr/>
        <p:txBody>
          <a:bodyPr/>
          <a:lstStyle/>
          <a:p>
            <a:fld id="{7D95702B-A176-47F2-94B3-59C819DD5A0E}" type="slidenum">
              <a:rPr kumimoji="1" lang="ja-JP" altLang="en-US" smtClean="0"/>
              <a:t>404</a:t>
            </a:fld>
            <a:endParaRPr kumimoji="1" lang="ja-JP" altLang="en-US"/>
          </a:p>
        </p:txBody>
      </p:sp>
    </p:spTree>
    <p:extLst>
      <p:ext uri="{BB962C8B-B14F-4D97-AF65-F5344CB8AC3E}">
        <p14:creationId xmlns:p14="http://schemas.microsoft.com/office/powerpoint/2010/main" val="711344446"/>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AD8EA-D189-5DA4-F7DF-143394C0C79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C7F9EB1-8280-44BD-FCEB-30C0850F5D4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0807D61-67DE-2533-328C-B4E281620C2E}"/>
              </a:ext>
            </a:extLst>
          </p:cNvPr>
          <p:cNvSpPr>
            <a:spLocks noGrp="1"/>
          </p:cNvSpPr>
          <p:nvPr>
            <p:ph type="body" idx="1"/>
          </p:nvPr>
        </p:nvSpPr>
        <p:spPr/>
        <p:txBody>
          <a:bodyPr/>
          <a:lstStyle/>
          <a:p>
            <a:r>
              <a:rPr kumimoji="1" lang="ja-JP" altLang="en-US" dirty="0"/>
              <a:t>目標：</a:t>
            </a:r>
            <a:r>
              <a:rPr kumimoji="1" lang="en-US" altLang="ja-JP" dirty="0"/>
              <a:t>14:18</a:t>
            </a:r>
          </a:p>
          <a:p>
            <a:r>
              <a:rPr kumimoji="1" lang="ja-JP" altLang="en-US" dirty="0"/>
              <a:t>累計：</a:t>
            </a:r>
            <a:r>
              <a:rPr kumimoji="1" lang="en-US" altLang="ja-JP" dirty="0"/>
              <a:t>1:18</a:t>
            </a:r>
          </a:p>
          <a:p>
            <a:endParaRPr kumimoji="1" lang="en-US" altLang="ja-JP" dirty="0"/>
          </a:p>
          <a:p>
            <a:r>
              <a:rPr kumimoji="1" lang="en-US" altLang="ja-JP" dirty="0"/>
              <a:t>8.30 </a:t>
            </a:r>
            <a:r>
              <a:rPr kumimoji="1" lang="ja-JP" altLang="en-US" dirty="0"/>
              <a:t>ポイント</a:t>
            </a:r>
            <a:endParaRPr kumimoji="1" lang="en-US" altLang="ja-JP" dirty="0"/>
          </a:p>
          <a:p>
            <a:pPr algn="l"/>
            <a:r>
              <a:rPr lang="ja-JP" altLang="en-US" b="0" i="0" dirty="0">
                <a:solidFill>
                  <a:srgbClr val="374151"/>
                </a:solidFill>
                <a:effectLst/>
                <a:latin typeface="Söhne"/>
              </a:rPr>
              <a:t>システム開発を外部委託する際の組織の考慮事項について述べています。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組織は外部委託されたシステム開発において、要求事項の明確な伝達、成果物の品質と正確さの確認、追加的な契約要求事項の設定、および適用される法律の考慮など、広範なガイダンスと監視を行う必要があります。これには、セキュリティとプライバシーの確保も含まれます。</a:t>
            </a:r>
          </a:p>
          <a:p>
            <a:endParaRPr kumimoji="1" lang="en-US" altLang="ja-JP" dirty="0"/>
          </a:p>
          <a:p>
            <a:r>
              <a:rPr kumimoji="1" lang="en-US" altLang="ja-JP" dirty="0"/>
              <a:t>8.31</a:t>
            </a:r>
            <a:r>
              <a:rPr kumimoji="1" lang="ja-JP" altLang="en-US" dirty="0"/>
              <a:t> ポイント</a:t>
            </a:r>
            <a:endParaRPr kumimoji="1" lang="en-US" altLang="ja-JP" dirty="0"/>
          </a:p>
          <a:p>
            <a:pPr algn="l"/>
            <a:r>
              <a:rPr lang="ja-JP" altLang="en-US" b="0" i="0" dirty="0">
                <a:solidFill>
                  <a:srgbClr val="374151"/>
                </a:solidFill>
                <a:effectLst/>
                <a:latin typeface="Söhne"/>
              </a:rPr>
              <a:t>運用環境、試験環境、および開発環境の間で適切な分離を実現するためのガイドラインについて述べています。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開発、試験、運用環境の間の適切な分離と管理を通じて、運用環境における問題を防ぐための一連の具体的な措置を講じる必要があります。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これには、環境の分離、変更管理、機密情報の取り扱い、および環境保護が含まれます。</a:t>
            </a:r>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C0BA02D6-B0F4-8164-6C57-DA28F1FABD4B}"/>
              </a:ext>
            </a:extLst>
          </p:cNvPr>
          <p:cNvSpPr>
            <a:spLocks noGrp="1"/>
          </p:cNvSpPr>
          <p:nvPr>
            <p:ph type="sldNum" sz="quarter" idx="5"/>
          </p:nvPr>
        </p:nvSpPr>
        <p:spPr/>
        <p:txBody>
          <a:bodyPr/>
          <a:lstStyle/>
          <a:p>
            <a:fld id="{7D95702B-A176-47F2-94B3-59C819DD5A0E}" type="slidenum">
              <a:rPr kumimoji="1" lang="ja-JP" altLang="en-US" smtClean="0"/>
              <a:t>405</a:t>
            </a:fld>
            <a:endParaRPr kumimoji="1" lang="ja-JP" altLang="en-US"/>
          </a:p>
        </p:txBody>
      </p:sp>
    </p:spTree>
    <p:extLst>
      <p:ext uri="{BB962C8B-B14F-4D97-AF65-F5344CB8AC3E}">
        <p14:creationId xmlns:p14="http://schemas.microsoft.com/office/powerpoint/2010/main" val="1739945867"/>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62516-4217-0354-C4FA-FEC49FDF18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5840B3-315C-CF87-AD51-9D966C1E7BE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5E77346-81E9-6EA4-5BCC-8BBA997F0167}"/>
              </a:ext>
            </a:extLst>
          </p:cNvPr>
          <p:cNvSpPr>
            <a:spLocks noGrp="1"/>
          </p:cNvSpPr>
          <p:nvPr>
            <p:ph type="body" idx="1"/>
          </p:nvPr>
        </p:nvSpPr>
        <p:spPr/>
        <p:txBody>
          <a:bodyPr/>
          <a:lstStyle/>
          <a:p>
            <a:r>
              <a:rPr kumimoji="1" lang="ja-JP" altLang="en-US" dirty="0"/>
              <a:t>目標：</a:t>
            </a:r>
            <a:r>
              <a:rPr kumimoji="1" lang="en-US" altLang="ja-JP" dirty="0"/>
              <a:t>14:20</a:t>
            </a:r>
          </a:p>
          <a:p>
            <a:r>
              <a:rPr kumimoji="1" lang="ja-JP" altLang="en-US" dirty="0"/>
              <a:t>累計：</a:t>
            </a:r>
            <a:r>
              <a:rPr kumimoji="1" lang="en-US" altLang="ja-JP" dirty="0"/>
              <a:t>1:20</a:t>
            </a:r>
          </a:p>
          <a:p>
            <a:endParaRPr kumimoji="1" lang="en-US" altLang="ja-JP" dirty="0"/>
          </a:p>
          <a:p>
            <a:r>
              <a:rPr kumimoji="1" lang="ja-JP" altLang="en-US" dirty="0"/>
              <a:t>ポイント</a:t>
            </a:r>
            <a:endParaRPr kumimoji="1" lang="en-US" altLang="ja-JP" dirty="0"/>
          </a:p>
          <a:p>
            <a:pPr algn="l"/>
            <a:r>
              <a:rPr lang="ja-JP" altLang="en-US" b="0" i="0" dirty="0">
                <a:solidFill>
                  <a:srgbClr val="374151"/>
                </a:solidFill>
                <a:effectLst/>
                <a:latin typeface="Söhne"/>
              </a:rPr>
              <a:t>新しいシステムの導入や既存システムへの重要な変更の際の変更管理手順に関して説明しています。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新しいシステムの導入や既存システムの重要な変更は、慎重に計画し、実施し、文書化された変更管理手順に従い、関連するすべての文書を最新の状態に保つ必要があります。これにより、システムの機密性、完全性、可用性が維持されます。</a:t>
            </a:r>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4AC65C91-6A80-35CE-15A7-00717BFB27A5}"/>
              </a:ext>
            </a:extLst>
          </p:cNvPr>
          <p:cNvSpPr>
            <a:spLocks noGrp="1"/>
          </p:cNvSpPr>
          <p:nvPr>
            <p:ph type="sldNum" sz="quarter" idx="5"/>
          </p:nvPr>
        </p:nvSpPr>
        <p:spPr/>
        <p:txBody>
          <a:bodyPr/>
          <a:lstStyle/>
          <a:p>
            <a:fld id="{7D95702B-A176-47F2-94B3-59C819DD5A0E}" type="slidenum">
              <a:rPr kumimoji="1" lang="ja-JP" altLang="en-US" smtClean="0"/>
              <a:t>406</a:t>
            </a:fld>
            <a:endParaRPr kumimoji="1" lang="ja-JP" altLang="en-US"/>
          </a:p>
        </p:txBody>
      </p:sp>
    </p:spTree>
    <p:extLst>
      <p:ext uri="{BB962C8B-B14F-4D97-AF65-F5344CB8AC3E}">
        <p14:creationId xmlns:p14="http://schemas.microsoft.com/office/powerpoint/2010/main" val="550381712"/>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E3F3-0954-3C15-AB20-CF68841067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D8387D3-8F3E-2D17-BF2E-FBB9529DF8D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86BF452-3DF4-DAEF-6A1A-765E6558004D}"/>
              </a:ext>
            </a:extLst>
          </p:cNvPr>
          <p:cNvSpPr>
            <a:spLocks noGrp="1"/>
          </p:cNvSpPr>
          <p:nvPr>
            <p:ph type="body" idx="1"/>
          </p:nvPr>
        </p:nvSpPr>
        <p:spPr/>
        <p:txBody>
          <a:bodyPr/>
          <a:lstStyle/>
          <a:p>
            <a:r>
              <a:rPr kumimoji="1" lang="ja-JP" altLang="en-US" dirty="0"/>
              <a:t>目標：</a:t>
            </a:r>
            <a:r>
              <a:rPr kumimoji="1" lang="en-US" altLang="ja-JP" dirty="0"/>
              <a:t>14:21</a:t>
            </a:r>
          </a:p>
          <a:p>
            <a:r>
              <a:rPr kumimoji="1" lang="ja-JP" altLang="en-US" dirty="0"/>
              <a:t>累計：</a:t>
            </a:r>
            <a:r>
              <a:rPr kumimoji="1" lang="en-US" altLang="ja-JP" dirty="0"/>
              <a:t>1:21</a:t>
            </a:r>
          </a:p>
          <a:p>
            <a:endParaRPr kumimoji="1" lang="en-US" altLang="ja-JP" dirty="0"/>
          </a:p>
          <a:p>
            <a:r>
              <a:rPr kumimoji="1" lang="en-US" altLang="ja-JP" dirty="0"/>
              <a:t>8.33</a:t>
            </a:r>
            <a:r>
              <a:rPr kumimoji="1" lang="ja-JP" altLang="en-US" dirty="0"/>
              <a:t> ポイント</a:t>
            </a:r>
            <a:endParaRPr kumimoji="1" lang="en-US" altLang="ja-JP" dirty="0"/>
          </a:p>
          <a:p>
            <a:pPr algn="l"/>
            <a:r>
              <a:rPr lang="ja-JP" altLang="en-US" b="0" i="0" dirty="0">
                <a:solidFill>
                  <a:srgbClr val="374151"/>
                </a:solidFill>
                <a:effectLst/>
                <a:latin typeface="Söhne"/>
              </a:rPr>
              <a:t>試験結果の信頼性と運用情報の機密性を保つため、試験情報の取り扱いには特別な注意が必要です。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試験情報の取り扱いは、運用環境のセキュリティ基準に準拠し、機密性の維持、適切な認可と監査、および情報の安全な消去と保存に重点を置くべきです。</a:t>
            </a:r>
          </a:p>
          <a:p>
            <a:endParaRPr kumimoji="1" lang="en-US" altLang="ja-JP" dirty="0"/>
          </a:p>
          <a:p>
            <a:r>
              <a:rPr kumimoji="1" lang="en-US" altLang="ja-JP" dirty="0"/>
              <a:t>8.34</a:t>
            </a:r>
            <a:r>
              <a:rPr kumimoji="1" lang="ja-JP" altLang="en-US" dirty="0"/>
              <a:t> ポイント</a:t>
            </a:r>
            <a:endParaRPr kumimoji="1" lang="en-US" altLang="ja-JP" dirty="0"/>
          </a:p>
          <a:p>
            <a:pPr algn="l"/>
            <a:r>
              <a:rPr lang="ja-JP" altLang="en-US" b="0" i="0" dirty="0">
                <a:solidFill>
                  <a:srgbClr val="000000"/>
                </a:solidFill>
                <a:effectLst/>
                <a:latin typeface="Söhne"/>
              </a:rPr>
              <a:t>管理層の同意を得て技術監査の範囲を管理し、読出し専用アクセスを制限、アクセス装置のセキュリティ確認、隔離された複製への限定アクセス、特別な処理要求の特定、営業時間外の試験実施、監査アクセスの監視とログ記録を含む複数の重要な事項が含まれています。</a:t>
            </a:r>
          </a:p>
          <a:p>
            <a:r>
              <a:rPr lang="ja-JP" altLang="en-US" b="0" i="0" dirty="0">
                <a:solidFill>
                  <a:srgbClr val="374151"/>
                </a:solidFill>
                <a:effectLst/>
                <a:latin typeface="Söhne"/>
              </a:rPr>
              <a:t>これらの点を遵守することで、システムのセキュリティを保ちながら効果的な監査を行うことができます。</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3EC746E6-DFB3-B819-FC1B-3331729A58E7}"/>
              </a:ext>
            </a:extLst>
          </p:cNvPr>
          <p:cNvSpPr>
            <a:spLocks noGrp="1"/>
          </p:cNvSpPr>
          <p:nvPr>
            <p:ph type="sldNum" sz="quarter" idx="5"/>
          </p:nvPr>
        </p:nvSpPr>
        <p:spPr/>
        <p:txBody>
          <a:bodyPr/>
          <a:lstStyle/>
          <a:p>
            <a:fld id="{7D95702B-A176-47F2-94B3-59C819DD5A0E}" type="slidenum">
              <a:rPr kumimoji="1" lang="ja-JP" altLang="en-US" smtClean="0"/>
              <a:t>407</a:t>
            </a:fld>
            <a:endParaRPr kumimoji="1" lang="ja-JP" altLang="en-US"/>
          </a:p>
        </p:txBody>
      </p:sp>
    </p:spTree>
    <p:extLst>
      <p:ext uri="{BB962C8B-B14F-4D97-AF65-F5344CB8AC3E}">
        <p14:creationId xmlns:p14="http://schemas.microsoft.com/office/powerpoint/2010/main" val="59800444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CC579-7C3C-D89B-A25E-012DE7EE35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A0E45A-1BE6-635E-681A-1D01EE109F3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6E0FD99-DB15-2A7D-2A48-7BFCB1DA08E5}"/>
              </a:ext>
            </a:extLst>
          </p:cNvPr>
          <p:cNvSpPr>
            <a:spLocks noGrp="1"/>
          </p:cNvSpPr>
          <p:nvPr>
            <p:ph type="body" idx="1"/>
          </p:nvPr>
        </p:nvSpPr>
        <p:spPr/>
        <p:txBody>
          <a:bodyPr/>
          <a:lstStyle/>
          <a:p>
            <a:r>
              <a:rPr kumimoji="1" lang="ja-JP" altLang="en-US"/>
              <a:t>目標：</a:t>
            </a:r>
            <a:r>
              <a:rPr kumimoji="1" lang="en-US" altLang="ja-JP"/>
              <a:t>14:23</a:t>
            </a:r>
          </a:p>
          <a:p>
            <a:r>
              <a:rPr kumimoji="1" lang="ja-JP" altLang="en-US"/>
              <a:t>累計：</a:t>
            </a:r>
            <a:r>
              <a:rPr kumimoji="1" lang="en-US" altLang="ja-JP"/>
              <a:t>1:23</a:t>
            </a:r>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　</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 Security by Design</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とは「情報セキュリティを企画、設計段階から組み込むための方策」で、開発プロセスの早い段階からセキュリティを考慮することで、開発システムのセキュリティを確保するという考え方です。従来のように、後づけでセキュリティ機能を追加したり、システムの導入直前に脆弱性診断などを実行</a:t>
            </a:r>
            <a:r>
              <a:rPr kumimoji="1" lang="ja-JP" altLang="en-US" sz="1200">
                <a:solidFill>
                  <a:prstClr val="black"/>
                </a:solidFill>
                <a:latin typeface="メイリオ"/>
                <a:ea typeface="メイリオ"/>
              </a:rPr>
              <a:t>したりする</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方法の場合、手戻りが多発することがあり、結果的に開発コストが増大する可能性があります。設計・企画段階からセキュリティ対策を行うことで、手戻りが少なくなり、コストの削減につながり、保守性のよいシステム・ソフトウェアになります。 　</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endParaRPr kumimoji="1" lang="en-US" altLang="ja-JP"/>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メイリオ"/>
                <a:ea typeface="メイリオ"/>
                <a:cs typeface="+mn-cs"/>
              </a:rPr>
              <a:t>Security by Design</a:t>
            </a:r>
            <a:r>
              <a:rPr kumimoji="1" lang="ja-JP" altLang="en-US" sz="1200" b="1" i="0" u="none" strike="noStrike" kern="1200" cap="none" spc="0" normalizeH="0" baseline="0" noProof="0">
                <a:ln>
                  <a:noFill/>
                </a:ln>
                <a:solidFill>
                  <a:prstClr val="black"/>
                </a:solidFill>
                <a:effectLst/>
                <a:uLnTx/>
                <a:uFillTx/>
                <a:latin typeface="メイリオ"/>
                <a:ea typeface="メイリオ"/>
                <a:cs typeface="+mn-cs"/>
              </a:rPr>
              <a:t>導入のメリット</a:t>
            </a:r>
            <a:endParaRPr kumimoji="1" lang="en-US" altLang="ja-JP" sz="1200" b="1" i="0" u="none" strike="noStrike" kern="1200" cap="none" spc="0" normalizeH="0" baseline="0" noProof="0">
              <a:ln>
                <a:noFill/>
              </a:ln>
              <a:solidFill>
                <a:prstClr val="black"/>
              </a:solidFill>
              <a:effectLst/>
              <a:uLnTx/>
              <a:uFillTx/>
              <a:latin typeface="メイリオ"/>
              <a:ea typeface="メイリオ"/>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solidFill>
                  <a:schemeClr val="tx1"/>
                </a:solidFill>
              </a:rPr>
              <a:t>手戻りが少なくなり、</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納期を守れる</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コストを削減できる</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保守性の高いソフトウェアができる</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endParaRPr kumimoji="1" lang="en-US" altLang="ja-JP"/>
          </a:p>
        </p:txBody>
      </p:sp>
      <p:sp>
        <p:nvSpPr>
          <p:cNvPr id="4" name="スライド番号プレースホルダー 3">
            <a:extLst>
              <a:ext uri="{FF2B5EF4-FFF2-40B4-BE49-F238E27FC236}">
                <a16:creationId xmlns:a16="http://schemas.microsoft.com/office/drawing/2014/main" id="{B5F6D9C3-6A2F-7C31-2648-6F53D011AAD1}"/>
              </a:ext>
            </a:extLst>
          </p:cNvPr>
          <p:cNvSpPr>
            <a:spLocks noGrp="1"/>
          </p:cNvSpPr>
          <p:nvPr>
            <p:ph type="sldNum" sz="quarter" idx="5"/>
          </p:nvPr>
        </p:nvSpPr>
        <p:spPr/>
        <p:txBody>
          <a:bodyPr/>
          <a:lstStyle/>
          <a:p>
            <a:fld id="{7D95702B-A176-47F2-94B3-59C819DD5A0E}" type="slidenum">
              <a:rPr kumimoji="1" lang="ja-JP" altLang="en-US" smtClean="0"/>
              <a:t>408</a:t>
            </a:fld>
            <a:endParaRPr kumimoji="1" lang="ja-JP" altLang="en-US"/>
          </a:p>
        </p:txBody>
      </p:sp>
    </p:spTree>
    <p:extLst>
      <p:ext uri="{BB962C8B-B14F-4D97-AF65-F5344CB8AC3E}">
        <p14:creationId xmlns:p14="http://schemas.microsoft.com/office/powerpoint/2010/main" val="1241275692"/>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97172-8D14-F248-43EC-7D2403394C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A5726F-BF6C-73B2-74C4-231F55D8215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15316B9-08E6-0750-ABF3-89820CE7B991}"/>
              </a:ext>
            </a:extLst>
          </p:cNvPr>
          <p:cNvSpPr>
            <a:spLocks noGrp="1"/>
          </p:cNvSpPr>
          <p:nvPr>
            <p:ph type="body" idx="1"/>
          </p:nvPr>
        </p:nvSpPr>
        <p:spPr/>
        <p:txBody>
          <a:bodyPr/>
          <a:lstStyle/>
          <a:p>
            <a:r>
              <a:rPr kumimoji="1" lang="ja-JP" altLang="en-US"/>
              <a:t>目標：</a:t>
            </a:r>
            <a:r>
              <a:rPr kumimoji="1" lang="en-US" altLang="ja-JP"/>
              <a:t>14:25</a:t>
            </a:r>
          </a:p>
          <a:p>
            <a:r>
              <a:rPr kumimoji="1" lang="ja-JP" altLang="en-US"/>
              <a:t>累計：</a:t>
            </a:r>
            <a:r>
              <a:rPr kumimoji="1" lang="en-US" altLang="ja-JP"/>
              <a:t>1:25</a:t>
            </a:r>
          </a:p>
          <a:p>
            <a:endParaRPr kumimoji="1" lang="en-US" altLang="ja-JP"/>
          </a:p>
          <a:p>
            <a:pPr algn="l"/>
            <a:r>
              <a:rPr lang="ja-JP" altLang="en-US" b="0" i="0">
                <a:solidFill>
                  <a:srgbClr val="000000"/>
                </a:solidFill>
                <a:effectLst/>
                <a:latin typeface="Söhne"/>
              </a:rPr>
              <a:t>セキュリティリスク分析では、システムプロファイルを作成し、その情報を基にセキュリティ脅威を特定し、リスク分析とセキュリティ対応方針を決定する。</a:t>
            </a:r>
          </a:p>
          <a:p>
            <a:endParaRPr lang="en-US" altLang="ja-JP" b="0" i="0">
              <a:solidFill>
                <a:srgbClr val="374151"/>
              </a:solidFill>
              <a:effectLst/>
              <a:latin typeface="Söhne"/>
            </a:endParaRPr>
          </a:p>
          <a:p>
            <a:r>
              <a:rPr lang="ja-JP" altLang="en-US" b="0" i="0">
                <a:solidFill>
                  <a:srgbClr val="374151"/>
                </a:solidFill>
                <a:effectLst/>
                <a:latin typeface="Söhne"/>
              </a:rPr>
              <a:t>セキュア調達では、セキュリティ要件に基づいて調達仕様書を策定し、責任範囲を明確化すると共に、セキュリティ基準を満たす委託先や安全なプロダクトを選定する。</a:t>
            </a:r>
            <a:br>
              <a:rPr lang="ja-JP" altLang="en-US" b="0" i="0">
                <a:solidFill>
                  <a:srgbClr val="000000"/>
                </a:solidFill>
                <a:effectLst/>
                <a:latin typeface="Söhne"/>
              </a:rPr>
            </a:br>
            <a:endParaRPr kumimoji="1" lang="en-US" altLang="ja-JP"/>
          </a:p>
        </p:txBody>
      </p:sp>
      <p:sp>
        <p:nvSpPr>
          <p:cNvPr id="4" name="スライド番号プレースホルダー 3">
            <a:extLst>
              <a:ext uri="{FF2B5EF4-FFF2-40B4-BE49-F238E27FC236}">
                <a16:creationId xmlns:a16="http://schemas.microsoft.com/office/drawing/2014/main" id="{5A7995D6-D881-3E56-CE66-76CF9DC1C6FC}"/>
              </a:ext>
            </a:extLst>
          </p:cNvPr>
          <p:cNvSpPr>
            <a:spLocks noGrp="1"/>
          </p:cNvSpPr>
          <p:nvPr>
            <p:ph type="sldNum" sz="quarter" idx="5"/>
          </p:nvPr>
        </p:nvSpPr>
        <p:spPr/>
        <p:txBody>
          <a:bodyPr/>
          <a:lstStyle/>
          <a:p>
            <a:fld id="{7D95702B-A176-47F2-94B3-59C819DD5A0E}" type="slidenum">
              <a:rPr kumimoji="1" lang="ja-JP" altLang="en-US" smtClean="0"/>
              <a:t>409</a:t>
            </a:fld>
            <a:endParaRPr kumimoji="1" lang="ja-JP" altLang="en-US"/>
          </a:p>
        </p:txBody>
      </p:sp>
    </p:spTree>
    <p:extLst>
      <p:ext uri="{BB962C8B-B14F-4D97-AF65-F5344CB8AC3E}">
        <p14:creationId xmlns:p14="http://schemas.microsoft.com/office/powerpoint/2010/main" val="2185452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14:54</a:t>
            </a:r>
          </a:p>
          <a:p>
            <a:r>
              <a:rPr kumimoji="1" lang="ja-JP" altLang="en-US"/>
              <a:t>累積時間：</a:t>
            </a:r>
            <a:r>
              <a:rPr kumimoji="1" lang="en-US" altLang="ja-JP"/>
              <a:t>01:54</a:t>
            </a:r>
          </a:p>
          <a:p>
            <a:endParaRPr kumimoji="1" lang="en-US" altLang="ja-JP"/>
          </a:p>
          <a:p>
            <a:r>
              <a:rPr kumimoji="1" lang="ja-JP" altLang="en-US"/>
              <a:t>とにかく緊急に狙われやすい大きな穴にしぼって、対策を実施していく。</a:t>
            </a:r>
            <a:endParaRPr kumimoji="1" lang="en-US" altLang="ja-JP"/>
          </a:p>
          <a:p>
            <a:endParaRPr kumimoji="1" lang="en-US" altLang="ja-JP"/>
          </a:p>
          <a:p>
            <a:r>
              <a:rPr kumimoji="1" lang="ja-JP" altLang="en-US"/>
              <a:t>被害事例と報告書内容を確認し、その中でもどのような対応が必要かを見極め、実施していく。</a:t>
            </a:r>
            <a:endParaRPr kumimoji="1" lang="en-US" altLang="ja-JP"/>
          </a:p>
          <a:p>
            <a:endParaRPr kumimoji="1" lang="en-US" altLang="ja-JP"/>
          </a:p>
          <a:p>
            <a:r>
              <a:rPr kumimoji="1" lang="ja-JP" altLang="en-US"/>
              <a:t>参考資料の詳細について別日のセミナーにて実施</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41</a:t>
            </a:fld>
            <a:endParaRPr kumimoji="1" lang="ja-JP" altLang="en-US"/>
          </a:p>
        </p:txBody>
      </p:sp>
    </p:spTree>
    <p:extLst>
      <p:ext uri="{BB962C8B-B14F-4D97-AF65-F5344CB8AC3E}">
        <p14:creationId xmlns:p14="http://schemas.microsoft.com/office/powerpoint/2010/main" val="1437263579"/>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2596D-5703-5BA9-ECFE-27FC036EB89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0337E0-D211-8555-0352-C249F624FA2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4378173-618B-1EA7-0FA8-A72F2957D452}"/>
              </a:ext>
            </a:extLst>
          </p:cNvPr>
          <p:cNvSpPr>
            <a:spLocks noGrp="1"/>
          </p:cNvSpPr>
          <p:nvPr>
            <p:ph type="body" idx="1"/>
          </p:nvPr>
        </p:nvSpPr>
        <p:spPr/>
        <p:txBody>
          <a:bodyPr/>
          <a:lstStyle/>
          <a:p>
            <a:r>
              <a:rPr kumimoji="1" lang="ja-JP" altLang="en-US"/>
              <a:t>目標：</a:t>
            </a:r>
            <a:r>
              <a:rPr kumimoji="1" lang="en-US" altLang="ja-JP"/>
              <a:t>14:26</a:t>
            </a:r>
          </a:p>
          <a:p>
            <a:r>
              <a:rPr kumimoji="1" lang="ja-JP" altLang="en-US"/>
              <a:t>累計：</a:t>
            </a:r>
            <a:r>
              <a:rPr kumimoji="1" lang="en-US" altLang="ja-JP"/>
              <a:t>1:26</a:t>
            </a:r>
          </a:p>
          <a:p>
            <a:endParaRPr kumimoji="1" lang="en-US" altLang="ja-JP"/>
          </a:p>
          <a:p>
            <a:r>
              <a:rPr kumimoji="1" lang="ja-JP" altLang="en-US"/>
              <a:t>設計と実装についての手順</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42649965-C4D6-7384-B6F7-794D87FCCD16}"/>
              </a:ext>
            </a:extLst>
          </p:cNvPr>
          <p:cNvSpPr>
            <a:spLocks noGrp="1"/>
          </p:cNvSpPr>
          <p:nvPr>
            <p:ph type="sldNum" sz="quarter" idx="5"/>
          </p:nvPr>
        </p:nvSpPr>
        <p:spPr/>
        <p:txBody>
          <a:bodyPr/>
          <a:lstStyle/>
          <a:p>
            <a:fld id="{7D95702B-A176-47F2-94B3-59C819DD5A0E}" type="slidenum">
              <a:rPr kumimoji="1" lang="ja-JP" altLang="en-US" smtClean="0"/>
              <a:t>410</a:t>
            </a:fld>
            <a:endParaRPr kumimoji="1" lang="ja-JP" altLang="en-US"/>
          </a:p>
        </p:txBody>
      </p:sp>
    </p:spTree>
    <p:extLst>
      <p:ext uri="{BB962C8B-B14F-4D97-AF65-F5344CB8AC3E}">
        <p14:creationId xmlns:p14="http://schemas.microsoft.com/office/powerpoint/2010/main" val="4178561532"/>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DE2ED-EA8F-38E9-C3E5-44FCCC80997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1EA9E2-E0A5-5738-9AAA-B3BCF18A894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7C97248-3633-858C-8894-78103EA0FF62}"/>
              </a:ext>
            </a:extLst>
          </p:cNvPr>
          <p:cNvSpPr>
            <a:spLocks noGrp="1"/>
          </p:cNvSpPr>
          <p:nvPr>
            <p:ph type="body" idx="1"/>
          </p:nvPr>
        </p:nvSpPr>
        <p:spPr/>
        <p:txBody>
          <a:bodyPr/>
          <a:lstStyle/>
          <a:p>
            <a:r>
              <a:rPr kumimoji="1" lang="ja-JP" altLang="en-US"/>
              <a:t>目標：</a:t>
            </a:r>
            <a:r>
              <a:rPr kumimoji="1" lang="en-US" altLang="ja-JP"/>
              <a:t>14:28</a:t>
            </a:r>
          </a:p>
          <a:p>
            <a:r>
              <a:rPr kumimoji="1" lang="ja-JP" altLang="en-US"/>
              <a:t>累計：</a:t>
            </a:r>
            <a:r>
              <a:rPr kumimoji="1" lang="en-US" altLang="ja-JP"/>
              <a:t>1:28</a:t>
            </a:r>
          </a:p>
          <a:p>
            <a:endParaRPr kumimoji="1" lang="en-US" altLang="ja-JP"/>
          </a:p>
          <a:p>
            <a:r>
              <a:rPr lang="ja-JP" altLang="en-US" b="0" i="0">
                <a:solidFill>
                  <a:srgbClr val="374151"/>
                </a:solidFill>
                <a:effectLst/>
                <a:latin typeface="Söhne"/>
              </a:rPr>
              <a:t>セキュリティテストでは、セキュリティ機能の検証と脆弱性診断を行い、検出されたバグと脆弱性に対してリスクに基づいた是正対応を実施する。</a:t>
            </a:r>
            <a:endParaRPr lang="en-US" altLang="ja-JP" b="0" i="0">
              <a:solidFill>
                <a:srgbClr val="374151"/>
              </a:solidFill>
              <a:effectLst/>
              <a:latin typeface="Söhne"/>
            </a:endParaRPr>
          </a:p>
          <a:p>
            <a:endParaRPr kumimoji="1" lang="en-US" altLang="ja-JP"/>
          </a:p>
          <a:p>
            <a:r>
              <a:rPr kumimoji="1" lang="ja-JP" altLang="en-US"/>
              <a:t>外部公開するような</a:t>
            </a:r>
            <a:r>
              <a:rPr kumimoji="1" lang="en-US" altLang="ja-JP"/>
              <a:t>Web</a:t>
            </a:r>
            <a:r>
              <a:rPr kumimoji="1" lang="ja-JP" altLang="en-US"/>
              <a:t>サーバの場合、必ず脆弱性診断を実施しするようにしてくだい。</a:t>
            </a:r>
            <a:endParaRPr kumimoji="1" lang="en-US" altLang="ja-JP"/>
          </a:p>
          <a:p>
            <a:r>
              <a:rPr kumimoji="1" lang="ja-JP" altLang="en-US"/>
              <a:t>脆弱性診断を実施することにより、現時点での</a:t>
            </a:r>
            <a:r>
              <a:rPr kumimoji="1" lang="en-US" altLang="ja-JP"/>
              <a:t>Web</a:t>
            </a:r>
            <a:r>
              <a:rPr kumimoji="1" lang="ja-JP" altLang="en-US"/>
              <a:t>サーバの穴となる脆弱性がわかります。</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67673BA1-EAB0-66A1-AC61-039861FD5B93}"/>
              </a:ext>
            </a:extLst>
          </p:cNvPr>
          <p:cNvSpPr>
            <a:spLocks noGrp="1"/>
          </p:cNvSpPr>
          <p:nvPr>
            <p:ph type="sldNum" sz="quarter" idx="5"/>
          </p:nvPr>
        </p:nvSpPr>
        <p:spPr/>
        <p:txBody>
          <a:bodyPr/>
          <a:lstStyle/>
          <a:p>
            <a:fld id="{7D95702B-A176-47F2-94B3-59C819DD5A0E}" type="slidenum">
              <a:rPr kumimoji="1" lang="ja-JP" altLang="en-US" smtClean="0"/>
              <a:t>411</a:t>
            </a:fld>
            <a:endParaRPr kumimoji="1" lang="ja-JP" altLang="en-US"/>
          </a:p>
        </p:txBody>
      </p:sp>
    </p:spTree>
    <p:extLst>
      <p:ext uri="{BB962C8B-B14F-4D97-AF65-F5344CB8AC3E}">
        <p14:creationId xmlns:p14="http://schemas.microsoft.com/office/powerpoint/2010/main" val="3949023238"/>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E4E12-C6E0-AB67-5376-14E5ECCCE4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FA4424-98E1-A1DC-1BD6-8CE04556BAE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A9D63B6-4051-CB24-45FD-93ED1C2F20CB}"/>
              </a:ext>
            </a:extLst>
          </p:cNvPr>
          <p:cNvSpPr>
            <a:spLocks noGrp="1"/>
          </p:cNvSpPr>
          <p:nvPr>
            <p:ph type="body" idx="1"/>
          </p:nvPr>
        </p:nvSpPr>
        <p:spPr/>
        <p:txBody>
          <a:bodyPr/>
          <a:lstStyle/>
          <a:p>
            <a:r>
              <a:rPr kumimoji="1" lang="ja-JP" altLang="en-US"/>
              <a:t>目標：</a:t>
            </a:r>
            <a:r>
              <a:rPr kumimoji="1" lang="en-US" altLang="ja-JP"/>
              <a:t>14:29</a:t>
            </a:r>
          </a:p>
          <a:p>
            <a:r>
              <a:rPr kumimoji="1" lang="ja-JP" altLang="en-US"/>
              <a:t>累計：</a:t>
            </a:r>
            <a:r>
              <a:rPr kumimoji="1" lang="en-US" altLang="ja-JP"/>
              <a:t>1:29</a:t>
            </a:r>
          </a:p>
          <a:p>
            <a:endParaRPr kumimoji="1" lang="en-US" altLang="ja-JP"/>
          </a:p>
          <a:p>
            <a:pPr algn="l"/>
            <a:r>
              <a:rPr lang="ja-JP" altLang="en-US" b="0" i="0">
                <a:solidFill>
                  <a:srgbClr val="000000"/>
                </a:solidFill>
                <a:effectLst/>
                <a:latin typeface="Söhne"/>
              </a:rPr>
              <a:t>セキュリティ運用準備とは、平時から有事に至るまでのセキュリティ運用体制と手順を整え、監視、検知、脅威分析、脆弱性対応、訓練を通じて確立することです。</a:t>
            </a:r>
          </a:p>
          <a:p>
            <a:pPr algn="l"/>
            <a:br>
              <a:rPr lang="ja-JP" altLang="en-US" b="0" i="0">
                <a:solidFill>
                  <a:srgbClr val="000000"/>
                </a:solidFill>
                <a:effectLst/>
                <a:latin typeface="Söhne"/>
              </a:rPr>
            </a:br>
            <a:r>
              <a:rPr lang="ja-JP" altLang="en-US" b="0" i="0">
                <a:solidFill>
                  <a:srgbClr val="000000"/>
                </a:solidFill>
                <a:effectLst/>
                <a:latin typeface="Söhne"/>
              </a:rPr>
              <a:t>セキュリティ運用は、日常の構成管理、監視、脅威分析、脆弱性対応から緊急時のインシデント対応まで、体系的なセキュリティ管理と対策の実施を含みます。</a:t>
            </a:r>
          </a:p>
          <a:p>
            <a:br>
              <a:rPr lang="ja-JP" altLang="en-US" b="0" i="0">
                <a:solidFill>
                  <a:srgbClr val="000000"/>
                </a:solidFill>
                <a:effectLst/>
                <a:latin typeface="Söhne"/>
              </a:rPr>
            </a:br>
            <a:endParaRPr kumimoji="1" lang="en-US" altLang="ja-JP"/>
          </a:p>
        </p:txBody>
      </p:sp>
      <p:sp>
        <p:nvSpPr>
          <p:cNvPr id="4" name="スライド番号プレースホルダー 3">
            <a:extLst>
              <a:ext uri="{FF2B5EF4-FFF2-40B4-BE49-F238E27FC236}">
                <a16:creationId xmlns:a16="http://schemas.microsoft.com/office/drawing/2014/main" id="{06F894A9-0C7E-A4B3-3DD3-A0D75BBCE50E}"/>
              </a:ext>
            </a:extLst>
          </p:cNvPr>
          <p:cNvSpPr>
            <a:spLocks noGrp="1"/>
          </p:cNvSpPr>
          <p:nvPr>
            <p:ph type="sldNum" sz="quarter" idx="5"/>
          </p:nvPr>
        </p:nvSpPr>
        <p:spPr/>
        <p:txBody>
          <a:bodyPr/>
          <a:lstStyle/>
          <a:p>
            <a:fld id="{7D95702B-A176-47F2-94B3-59C819DD5A0E}" type="slidenum">
              <a:rPr kumimoji="1" lang="ja-JP" altLang="en-US" smtClean="0"/>
              <a:t>412</a:t>
            </a:fld>
            <a:endParaRPr kumimoji="1" lang="ja-JP" altLang="en-US"/>
          </a:p>
        </p:txBody>
      </p:sp>
    </p:spTree>
    <p:extLst>
      <p:ext uri="{BB962C8B-B14F-4D97-AF65-F5344CB8AC3E}">
        <p14:creationId xmlns:p14="http://schemas.microsoft.com/office/powerpoint/2010/main" val="3770249944"/>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C5E61-5A28-3B1E-8837-7912B9713C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1420BC-66AC-A826-87B2-A9D714ED47E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F741F6C-4929-5CE7-C547-A9BE4656A93A}"/>
              </a:ext>
            </a:extLst>
          </p:cNvPr>
          <p:cNvSpPr>
            <a:spLocks noGrp="1"/>
          </p:cNvSpPr>
          <p:nvPr>
            <p:ph type="body" idx="1"/>
          </p:nvPr>
        </p:nvSpPr>
        <p:spPr/>
        <p:txBody>
          <a:bodyPr/>
          <a:lstStyle/>
          <a:p>
            <a:r>
              <a:rPr kumimoji="1" lang="ja-JP" altLang="en-US" dirty="0"/>
              <a:t>目標：</a:t>
            </a:r>
            <a:r>
              <a:rPr kumimoji="1" lang="en-US" altLang="ja-JP" dirty="0"/>
              <a:t>14:31</a:t>
            </a:r>
          </a:p>
          <a:p>
            <a:r>
              <a:rPr kumimoji="1" lang="ja-JP" altLang="en-US" dirty="0"/>
              <a:t>累計：</a:t>
            </a:r>
            <a:r>
              <a:rPr kumimoji="1" lang="en-US" altLang="ja-JP" dirty="0"/>
              <a:t>1:31</a:t>
            </a:r>
          </a:p>
          <a:p>
            <a:endParaRPr kumimoji="1" lang="en-US" altLang="ja-JP" dirty="0"/>
          </a:p>
          <a:p>
            <a:r>
              <a:rPr kumimoji="1" lang="ja-JP" altLang="en-US" sz="1200" b="1" dirty="0">
                <a:latin typeface="+mn-ea"/>
              </a:rPr>
              <a:t>ゼロトラストの定義</a:t>
            </a:r>
            <a:endParaRPr kumimoji="1" lang="en-US" altLang="ja-JP" sz="1200" b="1" dirty="0">
              <a:latin typeface="+mn-ea"/>
            </a:endParaRPr>
          </a:p>
          <a:p>
            <a:r>
              <a:rPr lang="ja-JP" altLang="en-US" sz="1200" b="0" i="0" dirty="0">
                <a:solidFill>
                  <a:srgbClr val="14141E"/>
                </a:solidFill>
                <a:effectLst/>
                <a:latin typeface="+mn-ea"/>
              </a:rPr>
              <a:t>ゼロトラスト（</a:t>
            </a:r>
            <a:r>
              <a:rPr lang="en-US" altLang="ja-JP" sz="1200" b="0" i="0" dirty="0">
                <a:solidFill>
                  <a:srgbClr val="14141E"/>
                </a:solidFill>
                <a:effectLst/>
                <a:latin typeface="+mn-ea"/>
              </a:rPr>
              <a:t>ZT</a:t>
            </a:r>
            <a:r>
              <a:rPr lang="ja-JP" altLang="en-US" sz="1200" b="0" i="0" dirty="0">
                <a:solidFill>
                  <a:srgbClr val="14141E"/>
                </a:solidFill>
                <a:effectLst/>
                <a:latin typeface="+mn-ea"/>
              </a:rPr>
              <a:t>）は、ネットワークが侵害されている場合であっても、情報システムやサービスにおいて、各リクエストを正確かつ最小の権限となるようにアクセス判断する際の不確実性を最小化するために設計された概念とアイデアの集合体のことで</a:t>
            </a:r>
            <a:r>
              <a:rPr lang="ja-JP" altLang="en-US" sz="1200" dirty="0">
                <a:solidFill>
                  <a:srgbClr val="14141E"/>
                </a:solidFill>
                <a:latin typeface="+mn-ea"/>
              </a:rPr>
              <a:t>す</a:t>
            </a:r>
            <a:r>
              <a:rPr lang="ja-JP" altLang="en-US" sz="1200" b="0" i="0" dirty="0">
                <a:solidFill>
                  <a:srgbClr val="14141E"/>
                </a:solidFill>
                <a:effectLst/>
                <a:latin typeface="+mn-ea"/>
              </a:rPr>
              <a:t>。</a:t>
            </a:r>
            <a:endParaRPr lang="en-US" altLang="ja-JP" sz="1200" b="0" i="0" dirty="0">
              <a:solidFill>
                <a:srgbClr val="14141E"/>
              </a:solidFill>
              <a:effectLst/>
              <a:latin typeface="+mn-ea"/>
            </a:endParaRPr>
          </a:p>
          <a:p>
            <a:endParaRPr lang="en-US" altLang="ja-JP" sz="1200" b="0" i="0" dirty="0">
              <a:solidFill>
                <a:srgbClr val="14141E"/>
              </a:solidFill>
              <a:effectLst/>
              <a:latin typeface="+mn-ea"/>
            </a:endParaRPr>
          </a:p>
          <a:p>
            <a:r>
              <a:rPr lang="ja-JP" altLang="en-US" b="0" i="0" dirty="0">
                <a:solidFill>
                  <a:srgbClr val="333333"/>
                </a:solidFill>
                <a:effectLst/>
                <a:latin typeface="Noto Sans JP"/>
              </a:rPr>
              <a:t>ゼロトラストの概念は決して新しいものではなく、</a:t>
            </a:r>
            <a:r>
              <a:rPr lang="en-US" altLang="ja-JP" b="0" i="0" dirty="0">
                <a:solidFill>
                  <a:srgbClr val="333333"/>
                </a:solidFill>
                <a:effectLst/>
                <a:latin typeface="Noto Sans JP"/>
              </a:rPr>
              <a:t>2010</a:t>
            </a:r>
            <a:r>
              <a:rPr lang="ja-JP" altLang="en-US" b="0" i="0" dirty="0">
                <a:solidFill>
                  <a:srgbClr val="333333"/>
                </a:solidFill>
                <a:effectLst/>
                <a:latin typeface="Noto Sans JP"/>
              </a:rPr>
              <a:t>年に米国の調査会社である</a:t>
            </a:r>
            <a:r>
              <a:rPr lang="en-US" altLang="ja-JP" b="0" i="0" dirty="0">
                <a:solidFill>
                  <a:srgbClr val="333333"/>
                </a:solidFill>
                <a:effectLst/>
                <a:latin typeface="Noto Sans JP"/>
              </a:rPr>
              <a:t>Forrester Research</a:t>
            </a:r>
            <a:r>
              <a:rPr lang="ja-JP" altLang="en-US" b="0" i="0" dirty="0">
                <a:solidFill>
                  <a:srgbClr val="333333"/>
                </a:solidFill>
                <a:effectLst/>
                <a:latin typeface="Noto Sans JP"/>
              </a:rPr>
              <a:t>社によって提唱されました。それまでは「社内は安全だが、外部は危険」という考えに基づき、社内ネットワークと社外ネットワークの境界線上にセキュリティ対策を施す「境界型防御」が主流でした。「境界型防御」が「</a:t>
            </a:r>
            <a:r>
              <a:rPr lang="en-US" altLang="ja-JP" b="0" i="0" dirty="0">
                <a:solidFill>
                  <a:srgbClr val="333333"/>
                </a:solidFill>
                <a:effectLst/>
                <a:latin typeface="Noto Sans JP"/>
              </a:rPr>
              <a:t>Trust but Verify</a:t>
            </a:r>
            <a:r>
              <a:rPr lang="ja-JP" altLang="en-US" b="0" i="0" dirty="0">
                <a:solidFill>
                  <a:srgbClr val="333333"/>
                </a:solidFill>
                <a:effectLst/>
                <a:latin typeface="Noto Sans JP"/>
              </a:rPr>
              <a:t>（信ぜよ、されど確認せよ）」であるのに対して、ゼロトラストは「</a:t>
            </a:r>
            <a:r>
              <a:rPr lang="en-US" altLang="ja-JP" b="0" i="0" dirty="0">
                <a:solidFill>
                  <a:srgbClr val="333333"/>
                </a:solidFill>
                <a:effectLst/>
                <a:latin typeface="Noto Sans JP"/>
              </a:rPr>
              <a:t>Verify and Never Trust</a:t>
            </a:r>
            <a:r>
              <a:rPr lang="ja-JP" altLang="en-US" b="0" i="0" dirty="0">
                <a:solidFill>
                  <a:srgbClr val="333333"/>
                </a:solidFill>
                <a:effectLst/>
                <a:latin typeface="Noto Sans JP"/>
              </a:rPr>
              <a:t>（決して信頼せず必ず確認せよ）」を前提としています。</a:t>
            </a:r>
            <a:endParaRPr lang="en-US" altLang="ja-JP" b="0" i="0" dirty="0">
              <a:solidFill>
                <a:srgbClr val="333333"/>
              </a:solidFill>
              <a:effectLst/>
              <a:latin typeface="Noto Sans JP"/>
            </a:endParaRPr>
          </a:p>
          <a:p>
            <a:r>
              <a:rPr lang="ja-JP" altLang="en-US" b="0" i="0" dirty="0">
                <a:solidFill>
                  <a:srgbClr val="333333"/>
                </a:solidFill>
                <a:effectLst/>
                <a:latin typeface="Noto Sans JP"/>
              </a:rPr>
              <a:t>つまり、ネットワークの内部と外部を区別することなく、守るべき情報資産やシステムにアクセスするものはすべて信用せずに検証することで、脅威を防ごうとします。</a:t>
            </a:r>
            <a:endParaRPr lang="en-US" altLang="ja-JP" sz="1200" b="0" i="0" dirty="0">
              <a:solidFill>
                <a:srgbClr val="14141E"/>
              </a:solidFill>
              <a:effectLst/>
              <a:latin typeface="+mn-ea"/>
            </a:endParaRPr>
          </a:p>
          <a:p>
            <a:endParaRPr kumimoji="1" lang="en-US" altLang="ja-JP" dirty="0"/>
          </a:p>
          <a:p>
            <a:r>
              <a:rPr lang="ja-JP" altLang="en-US" sz="1200" b="1" dirty="0"/>
              <a:t>境界防御モデルとゼロトラストの違い</a:t>
            </a:r>
          </a:p>
          <a:p>
            <a:pPr algn="l"/>
            <a:r>
              <a:rPr lang="ja-JP" altLang="en-US" sz="1200" b="0" i="0" dirty="0">
                <a:effectLst/>
                <a:latin typeface="+mn-ea"/>
              </a:rPr>
              <a:t>　境界防御モデルは、信用する領域（社内）と信用しない領域（社外）に境界を設け、組織が守るべき情報資産は信用する境界内部に</a:t>
            </a:r>
            <a:r>
              <a:rPr lang="ja-JP" altLang="en-US" sz="1200" dirty="0">
                <a:latin typeface="+mn-ea"/>
              </a:rPr>
              <a:t>存在する</a:t>
            </a:r>
            <a:r>
              <a:rPr lang="ja-JP" altLang="en-US" sz="1200" b="0" i="0" dirty="0">
                <a:effectLst/>
                <a:latin typeface="+mn-ea"/>
              </a:rPr>
              <a:t>という前提</a:t>
            </a:r>
            <a:r>
              <a:rPr lang="ja-JP" altLang="en-US" sz="1200" dirty="0">
                <a:latin typeface="+mn-ea"/>
              </a:rPr>
              <a:t>を</a:t>
            </a:r>
            <a:r>
              <a:rPr lang="ja-JP" altLang="en-US" sz="1200" b="0" i="0" dirty="0">
                <a:effectLst/>
                <a:latin typeface="+mn-ea"/>
              </a:rPr>
              <a:t>もとに</a:t>
            </a:r>
            <a:r>
              <a:rPr lang="ja-JP" altLang="en-US" sz="1200" dirty="0">
                <a:latin typeface="+mn-ea"/>
              </a:rPr>
              <a:t>、境界線でセキュリティ対策を講じることで、</a:t>
            </a:r>
            <a:r>
              <a:rPr lang="ja-JP" altLang="en-US" sz="1200" b="0" i="0" dirty="0">
                <a:effectLst/>
                <a:latin typeface="+mn-ea"/>
              </a:rPr>
              <a:t>境界外部からの脅威を防ぐ</a:t>
            </a:r>
            <a:r>
              <a:rPr lang="ja-JP" altLang="en-US" sz="1200" dirty="0">
                <a:latin typeface="+mn-ea"/>
              </a:rPr>
              <a:t>という</a:t>
            </a:r>
            <a:r>
              <a:rPr lang="ja-JP" altLang="en-US" sz="1200" b="0" i="0" dirty="0">
                <a:effectLst/>
                <a:latin typeface="+mn-ea"/>
              </a:rPr>
              <a:t>考え方です。</a:t>
            </a:r>
            <a:endParaRPr lang="en-US" altLang="ja-JP" sz="1200" b="0" i="0" dirty="0">
              <a:effectLst/>
              <a:latin typeface="+mn-ea"/>
            </a:endParaRPr>
          </a:p>
          <a:p>
            <a:pPr algn="l"/>
            <a:r>
              <a:rPr lang="ja-JP" altLang="en-US" sz="1200" dirty="0">
                <a:latin typeface="+mn-ea"/>
              </a:rPr>
              <a:t>　一方、</a:t>
            </a:r>
            <a:r>
              <a:rPr lang="ja-JP" altLang="en-US" sz="1200" i="0" dirty="0">
                <a:solidFill>
                  <a:srgbClr val="333333"/>
                </a:solidFill>
                <a:effectLst/>
                <a:latin typeface="Hiragino Kaku Gothic Pro"/>
              </a:rPr>
              <a:t>ゼロトラストは、「境界」の概念をなくし、守るべき情報資産にアクセスするものはすべて確認し、認証・認可を行うことで脅威を防ぐという考え方です。</a:t>
            </a:r>
            <a:endParaRPr lang="en-US" altLang="ja-JP" sz="1200" i="0" dirty="0">
              <a:solidFill>
                <a:srgbClr val="333333"/>
              </a:solidFill>
              <a:effectLst/>
              <a:latin typeface="Hiragino Kaku Gothic Pro"/>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F6A1992A-ADC2-3D52-693D-AE01632AD487}"/>
              </a:ext>
            </a:extLst>
          </p:cNvPr>
          <p:cNvSpPr>
            <a:spLocks noGrp="1"/>
          </p:cNvSpPr>
          <p:nvPr>
            <p:ph type="sldNum" sz="quarter" idx="5"/>
          </p:nvPr>
        </p:nvSpPr>
        <p:spPr/>
        <p:txBody>
          <a:bodyPr/>
          <a:lstStyle/>
          <a:p>
            <a:fld id="{7D95702B-A176-47F2-94B3-59C819DD5A0E}" type="slidenum">
              <a:rPr kumimoji="1" lang="ja-JP" altLang="en-US" smtClean="0"/>
              <a:t>413</a:t>
            </a:fld>
            <a:endParaRPr kumimoji="1" lang="ja-JP" altLang="en-US"/>
          </a:p>
        </p:txBody>
      </p:sp>
    </p:spTree>
    <p:extLst>
      <p:ext uri="{BB962C8B-B14F-4D97-AF65-F5344CB8AC3E}">
        <p14:creationId xmlns:p14="http://schemas.microsoft.com/office/powerpoint/2010/main" val="4279872137"/>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E2761-E632-6FD2-0380-12E1CF13A9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561636-747D-84FF-34AF-A0505961DFA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B5FCD6D-F54E-91E1-1D24-EE5B8FEF3C93}"/>
              </a:ext>
            </a:extLst>
          </p:cNvPr>
          <p:cNvSpPr>
            <a:spLocks noGrp="1"/>
          </p:cNvSpPr>
          <p:nvPr>
            <p:ph type="body" idx="1"/>
          </p:nvPr>
        </p:nvSpPr>
        <p:spPr/>
        <p:txBody>
          <a:bodyPr/>
          <a:lstStyle/>
          <a:p>
            <a:r>
              <a:rPr kumimoji="1" lang="ja-JP" altLang="en-US"/>
              <a:t>目標：</a:t>
            </a:r>
            <a:r>
              <a:rPr kumimoji="1" lang="en-US" altLang="ja-JP"/>
              <a:t>14:32</a:t>
            </a:r>
          </a:p>
          <a:p>
            <a:r>
              <a:rPr kumimoji="1" lang="ja-JP" altLang="en-US"/>
              <a:t>累計：</a:t>
            </a:r>
            <a:r>
              <a:rPr kumimoji="1" lang="en-US" altLang="ja-JP"/>
              <a:t>1:32</a:t>
            </a:r>
          </a:p>
          <a:p>
            <a:endParaRPr kumimoji="1" lang="en-US" altLang="ja-JP"/>
          </a:p>
          <a:p>
            <a:r>
              <a:rPr kumimoji="1" lang="ja-JP" altLang="en-US"/>
              <a:t>ゼロトラスト導入プロセス</a:t>
            </a:r>
            <a:endParaRPr kumimoji="1" lang="en-US" altLang="ja-JP"/>
          </a:p>
          <a:p>
            <a:r>
              <a:rPr kumimoji="1" lang="ja-JP" altLang="en-US"/>
              <a:t>大きく</a:t>
            </a:r>
            <a:r>
              <a:rPr kumimoji="1" lang="en-US" altLang="ja-JP"/>
              <a:t>7</a:t>
            </a:r>
            <a:r>
              <a:rPr kumimoji="1" lang="ja-JP" altLang="en-US"/>
              <a:t>つのプロセスで実装となる。</a:t>
            </a:r>
            <a:endParaRPr kumimoji="1" lang="en-US" altLang="ja-JP"/>
          </a:p>
        </p:txBody>
      </p:sp>
      <p:sp>
        <p:nvSpPr>
          <p:cNvPr id="4" name="スライド番号プレースホルダー 3">
            <a:extLst>
              <a:ext uri="{FF2B5EF4-FFF2-40B4-BE49-F238E27FC236}">
                <a16:creationId xmlns:a16="http://schemas.microsoft.com/office/drawing/2014/main" id="{544FA24E-409E-7433-C2DF-DCA2F22085EF}"/>
              </a:ext>
            </a:extLst>
          </p:cNvPr>
          <p:cNvSpPr>
            <a:spLocks noGrp="1"/>
          </p:cNvSpPr>
          <p:nvPr>
            <p:ph type="sldNum" sz="quarter" idx="5"/>
          </p:nvPr>
        </p:nvSpPr>
        <p:spPr/>
        <p:txBody>
          <a:bodyPr/>
          <a:lstStyle/>
          <a:p>
            <a:fld id="{7D95702B-A176-47F2-94B3-59C819DD5A0E}" type="slidenum">
              <a:rPr kumimoji="1" lang="ja-JP" altLang="en-US" smtClean="0"/>
              <a:t>414</a:t>
            </a:fld>
            <a:endParaRPr kumimoji="1" lang="ja-JP" altLang="en-US"/>
          </a:p>
        </p:txBody>
      </p:sp>
    </p:spTree>
    <p:extLst>
      <p:ext uri="{BB962C8B-B14F-4D97-AF65-F5344CB8AC3E}">
        <p14:creationId xmlns:p14="http://schemas.microsoft.com/office/powerpoint/2010/main" val="1112690300"/>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50A29-B117-4535-B98E-F22419F7B22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99926D-298D-A952-62C0-BAFCAB0096A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3BD8BB1-B841-BB27-7004-379C69FF0279}"/>
              </a:ext>
            </a:extLst>
          </p:cNvPr>
          <p:cNvSpPr>
            <a:spLocks noGrp="1"/>
          </p:cNvSpPr>
          <p:nvPr>
            <p:ph type="body" idx="1"/>
          </p:nvPr>
        </p:nvSpPr>
        <p:spPr/>
        <p:txBody>
          <a:bodyPr/>
          <a:lstStyle/>
          <a:p>
            <a:r>
              <a:rPr kumimoji="1" lang="ja-JP" altLang="en-US"/>
              <a:t>目標：</a:t>
            </a:r>
            <a:r>
              <a:rPr kumimoji="1" lang="en-US" altLang="ja-JP"/>
              <a:t>14:33</a:t>
            </a:r>
          </a:p>
          <a:p>
            <a:r>
              <a:rPr kumimoji="1" lang="ja-JP" altLang="en-US"/>
              <a:t>累計：</a:t>
            </a:r>
            <a:r>
              <a:rPr kumimoji="1" lang="en-US" altLang="ja-JP"/>
              <a:t>1:33</a:t>
            </a:r>
          </a:p>
          <a:p>
            <a:endParaRPr kumimoji="1" lang="en-US" altLang="ja-JP"/>
          </a:p>
          <a:p>
            <a:r>
              <a:rPr kumimoji="1" lang="ja-JP" altLang="en-US"/>
              <a:t>準備工程で現状を把握するところから始めます。</a:t>
            </a:r>
            <a:endParaRPr kumimoji="1" lang="en-US" altLang="ja-JP"/>
          </a:p>
          <a:p>
            <a:endParaRPr kumimoji="1" lang="en-US" altLang="ja-JP"/>
          </a:p>
          <a:p>
            <a:r>
              <a:rPr lang="ja-JP" altLang="en-US" b="0" i="0">
                <a:solidFill>
                  <a:srgbClr val="374151"/>
                </a:solidFill>
                <a:effectLst/>
                <a:latin typeface="Söhne"/>
              </a:rPr>
              <a:t>①</a:t>
            </a:r>
            <a:endParaRPr lang="en-US" altLang="ja-JP" b="0" i="0">
              <a:solidFill>
                <a:srgbClr val="374151"/>
              </a:solidFill>
              <a:effectLst/>
              <a:latin typeface="Söhne"/>
            </a:endParaRPr>
          </a:p>
          <a:p>
            <a:r>
              <a:rPr lang="ja-JP" altLang="en-US" b="0" i="0">
                <a:solidFill>
                  <a:srgbClr val="374151"/>
                </a:solidFill>
                <a:effectLst/>
                <a:latin typeface="Söhne"/>
              </a:rPr>
              <a:t>企業においては、ユーザとサービスそれぞれに関連するアカウントを管理し、最小権限の原則に従って各ユーザに適切なアクセス権を慎重に割り当てる必要があります。</a:t>
            </a:r>
            <a:endParaRPr lang="en-US" altLang="ja-JP" b="0" i="0">
              <a:solidFill>
                <a:srgbClr val="374151"/>
              </a:solidFill>
              <a:effectLst/>
              <a:latin typeface="Söhne"/>
            </a:endParaRPr>
          </a:p>
          <a:p>
            <a:endParaRPr kumimoji="1" lang="en-US" altLang="ja-JP"/>
          </a:p>
        </p:txBody>
      </p:sp>
      <p:sp>
        <p:nvSpPr>
          <p:cNvPr id="4" name="スライド番号プレースホルダー 3">
            <a:extLst>
              <a:ext uri="{FF2B5EF4-FFF2-40B4-BE49-F238E27FC236}">
                <a16:creationId xmlns:a16="http://schemas.microsoft.com/office/drawing/2014/main" id="{CB36D3DD-B720-B919-D080-7C4543D2D03F}"/>
              </a:ext>
            </a:extLst>
          </p:cNvPr>
          <p:cNvSpPr>
            <a:spLocks noGrp="1"/>
          </p:cNvSpPr>
          <p:nvPr>
            <p:ph type="sldNum" sz="quarter" idx="5"/>
          </p:nvPr>
        </p:nvSpPr>
        <p:spPr/>
        <p:txBody>
          <a:bodyPr/>
          <a:lstStyle/>
          <a:p>
            <a:fld id="{7D95702B-A176-47F2-94B3-59C819DD5A0E}" type="slidenum">
              <a:rPr kumimoji="1" lang="ja-JP" altLang="en-US" smtClean="0"/>
              <a:t>415</a:t>
            </a:fld>
            <a:endParaRPr kumimoji="1" lang="ja-JP" altLang="en-US"/>
          </a:p>
        </p:txBody>
      </p:sp>
    </p:spTree>
    <p:extLst>
      <p:ext uri="{BB962C8B-B14F-4D97-AF65-F5344CB8AC3E}">
        <p14:creationId xmlns:p14="http://schemas.microsoft.com/office/powerpoint/2010/main" val="1474866886"/>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E8EDA-B261-9DDE-4F39-D9E7C603AF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F8F9504-6E42-FBB2-3EB4-5E4FC601C1C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9D871FF-4DA0-D0F7-325F-AD87DA51D118}"/>
              </a:ext>
            </a:extLst>
          </p:cNvPr>
          <p:cNvSpPr>
            <a:spLocks noGrp="1"/>
          </p:cNvSpPr>
          <p:nvPr>
            <p:ph type="body" idx="1"/>
          </p:nvPr>
        </p:nvSpPr>
        <p:spPr/>
        <p:txBody>
          <a:bodyPr/>
          <a:lstStyle/>
          <a:p>
            <a:r>
              <a:rPr kumimoji="1" lang="ja-JP" altLang="en-US" dirty="0"/>
              <a:t>目標：</a:t>
            </a:r>
            <a:r>
              <a:rPr kumimoji="1" lang="en-US" altLang="ja-JP" dirty="0"/>
              <a:t>14:35</a:t>
            </a:r>
          </a:p>
          <a:p>
            <a:r>
              <a:rPr kumimoji="1" lang="ja-JP" altLang="en-US" dirty="0"/>
              <a:t>累計：</a:t>
            </a:r>
            <a:r>
              <a:rPr kumimoji="1" lang="en-US" altLang="ja-JP" dirty="0"/>
              <a:t>1:35</a:t>
            </a:r>
          </a:p>
          <a:p>
            <a:endParaRPr kumimoji="1" lang="en-US" altLang="ja-JP" dirty="0"/>
          </a:p>
          <a:p>
            <a:r>
              <a:rPr kumimoji="1" lang="ja-JP" altLang="en-US" dirty="0"/>
              <a:t>②</a:t>
            </a:r>
            <a:endParaRPr kumimoji="1" lang="en-US" altLang="ja-JP" dirty="0"/>
          </a:p>
          <a:p>
            <a:r>
              <a:rPr lang="ja-JP" altLang="en-US" b="0" i="0" dirty="0">
                <a:solidFill>
                  <a:srgbClr val="374151"/>
                </a:solidFill>
                <a:effectLst/>
                <a:latin typeface="Söhne"/>
              </a:rPr>
              <a:t>ゼロトラスト・アーキテクチャでは、企業内外のすべてのデバイスを識別し、監視し、資産として管理することが必要であり、これには「シャドー</a:t>
            </a:r>
            <a:r>
              <a:rPr lang="en-US" altLang="ja-JP" b="0" i="0" dirty="0">
                <a:solidFill>
                  <a:srgbClr val="374151"/>
                </a:solidFill>
                <a:effectLst/>
                <a:latin typeface="Söhne"/>
              </a:rPr>
              <a:t>IT</a:t>
            </a:r>
            <a:r>
              <a:rPr lang="ja-JP" altLang="en-US" b="0" i="0" dirty="0">
                <a:solidFill>
                  <a:srgbClr val="374151"/>
                </a:solidFill>
                <a:effectLst/>
                <a:latin typeface="Söhne"/>
              </a:rPr>
              <a:t>」も含まれ、管理データの入力を含む可視化が求められます。</a:t>
            </a:r>
            <a:endParaRPr kumimoji="1" lang="en-US" altLang="ja-JP" b="0" i="0" dirty="0">
              <a:solidFill>
                <a:srgbClr val="374151"/>
              </a:solidFill>
              <a:effectLst/>
              <a:latin typeface="Söhne"/>
            </a:endParaRPr>
          </a:p>
          <a:p>
            <a:endParaRPr kumimoji="1" lang="en-US" altLang="ja-JP" b="0" i="0" dirty="0">
              <a:solidFill>
                <a:srgbClr val="374151"/>
              </a:solidFill>
              <a:effectLst/>
              <a:latin typeface="Söhne"/>
            </a:endParaRPr>
          </a:p>
          <a:p>
            <a:r>
              <a:rPr kumimoji="1" lang="ja-JP" altLang="en-US" b="0" i="0" dirty="0">
                <a:solidFill>
                  <a:srgbClr val="374151"/>
                </a:solidFill>
                <a:effectLst/>
                <a:latin typeface="Söhne"/>
              </a:rPr>
              <a:t>③</a:t>
            </a:r>
            <a:endParaRPr kumimoji="1" lang="en-US" altLang="ja-JP" b="0" i="0" dirty="0">
              <a:solidFill>
                <a:srgbClr val="374151"/>
              </a:solidFill>
              <a:effectLst/>
              <a:latin typeface="Söhne"/>
            </a:endParaRPr>
          </a:p>
          <a:p>
            <a:r>
              <a:rPr lang="ja-JP" altLang="en-US" b="0" i="0" dirty="0">
                <a:solidFill>
                  <a:srgbClr val="374151"/>
                </a:solidFill>
                <a:effectLst/>
                <a:latin typeface="Söhne"/>
              </a:rPr>
              <a:t>ゼロトラストへの移行は、業務プロセスとデータフローを特定し、信用度レベルを割り当てた後、低ビジネスインパクトのプロセスから始めて認証・認可のリスクを抑えながら段階的に対象を拡大するようにする。つまり、ミニマムスタート</a:t>
            </a:r>
            <a:r>
              <a:rPr kumimoji="1" lang="ja-JP" altLang="en-US" b="0" i="0" dirty="0">
                <a:solidFill>
                  <a:srgbClr val="374151"/>
                </a:solidFill>
                <a:effectLst/>
                <a:latin typeface="Söhne"/>
              </a:rPr>
              <a:t>。</a:t>
            </a:r>
            <a:endParaRPr kumimoji="1" lang="en-US" altLang="ja-JP" b="0" i="0" dirty="0">
              <a:solidFill>
                <a:srgbClr val="374151"/>
              </a:solidFill>
              <a:effectLst/>
              <a:latin typeface="Söhne"/>
            </a:endParaRPr>
          </a:p>
          <a:p>
            <a:endParaRPr kumimoji="1" lang="en-US" altLang="ja-JP" b="0" i="0" dirty="0">
              <a:solidFill>
                <a:srgbClr val="374151"/>
              </a:solidFill>
              <a:effectLst/>
              <a:latin typeface="Söhne"/>
            </a:endParaRPr>
          </a:p>
          <a:p>
            <a:endParaRPr kumimoji="1" lang="en-US" altLang="ja-JP" b="0"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9793C112-636D-6820-E717-057988E8FF99}"/>
              </a:ext>
            </a:extLst>
          </p:cNvPr>
          <p:cNvSpPr>
            <a:spLocks noGrp="1"/>
          </p:cNvSpPr>
          <p:nvPr>
            <p:ph type="sldNum" sz="quarter" idx="5"/>
          </p:nvPr>
        </p:nvSpPr>
        <p:spPr/>
        <p:txBody>
          <a:bodyPr/>
          <a:lstStyle/>
          <a:p>
            <a:fld id="{7D95702B-A176-47F2-94B3-59C819DD5A0E}" type="slidenum">
              <a:rPr kumimoji="1" lang="ja-JP" altLang="en-US" smtClean="0"/>
              <a:t>416</a:t>
            </a:fld>
            <a:endParaRPr kumimoji="1" lang="ja-JP" altLang="en-US"/>
          </a:p>
        </p:txBody>
      </p:sp>
    </p:spTree>
    <p:extLst>
      <p:ext uri="{BB962C8B-B14F-4D97-AF65-F5344CB8AC3E}">
        <p14:creationId xmlns:p14="http://schemas.microsoft.com/office/powerpoint/2010/main" val="274163443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D4F12-0B2F-0E13-DFD3-F5C15FA112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37E601-885F-8BF9-2B62-A73877AA60E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7208D3A-7B7D-A176-F0D2-ADE1EF481A42}"/>
              </a:ext>
            </a:extLst>
          </p:cNvPr>
          <p:cNvSpPr>
            <a:spLocks noGrp="1"/>
          </p:cNvSpPr>
          <p:nvPr>
            <p:ph type="body" idx="1"/>
          </p:nvPr>
        </p:nvSpPr>
        <p:spPr/>
        <p:txBody>
          <a:bodyPr/>
          <a:lstStyle/>
          <a:p>
            <a:r>
              <a:rPr kumimoji="1" lang="ja-JP" altLang="en-US" dirty="0"/>
              <a:t>目標：</a:t>
            </a:r>
            <a:r>
              <a:rPr kumimoji="1" lang="en-US" altLang="ja-JP" dirty="0"/>
              <a:t>14:36</a:t>
            </a:r>
          </a:p>
          <a:p>
            <a:r>
              <a:rPr kumimoji="1" lang="ja-JP" altLang="en-US" dirty="0"/>
              <a:t>累計：</a:t>
            </a:r>
            <a:r>
              <a:rPr kumimoji="1" lang="en-US" altLang="ja-JP" dirty="0"/>
              <a:t>1:36</a:t>
            </a:r>
          </a:p>
          <a:p>
            <a:endParaRPr kumimoji="1" lang="en-US" altLang="ja-JP" dirty="0"/>
          </a:p>
          <a:p>
            <a:r>
              <a:rPr kumimoji="1" lang="ja-JP" altLang="en-US" b="0" i="0" dirty="0">
                <a:solidFill>
                  <a:srgbClr val="374151"/>
                </a:solidFill>
                <a:effectLst/>
                <a:latin typeface="Söhne"/>
              </a:rPr>
              <a:t>④</a:t>
            </a:r>
            <a:endParaRPr kumimoji="1" lang="en-US" altLang="ja-JP" b="0" i="0" dirty="0">
              <a:solidFill>
                <a:srgbClr val="374151"/>
              </a:solidFill>
              <a:effectLst/>
              <a:latin typeface="Söhne"/>
            </a:endParaRPr>
          </a:p>
          <a:p>
            <a:r>
              <a:rPr lang="ja-JP" altLang="en-US" b="0" i="0" dirty="0">
                <a:solidFill>
                  <a:srgbClr val="374151"/>
                </a:solidFill>
                <a:effectLst/>
                <a:latin typeface="Söhne"/>
              </a:rPr>
              <a:t>ゼロトラスト機能の導入に際しては、資産やワークフローを特定し、それらに影響を受ける全対象を識別した上で、使用リソースの信用度レベルの重み付けを行い、対象と導入範囲を決定します。</a:t>
            </a:r>
            <a:endParaRPr kumimoji="1" lang="en-US" altLang="ja-JP" b="0" i="0" dirty="0">
              <a:solidFill>
                <a:srgbClr val="374151"/>
              </a:solidFill>
              <a:effectLst/>
              <a:latin typeface="Söhne"/>
            </a:endParaRPr>
          </a:p>
          <a:p>
            <a:endParaRPr kumimoji="1" lang="en-US" altLang="ja-JP" b="0" i="0" dirty="0">
              <a:solidFill>
                <a:srgbClr val="374151"/>
              </a:solidFill>
              <a:effectLst/>
              <a:latin typeface="Söhne"/>
            </a:endParaRPr>
          </a:p>
          <a:p>
            <a:r>
              <a:rPr kumimoji="1" lang="ja-JP" altLang="en-US" b="0" i="0" dirty="0">
                <a:solidFill>
                  <a:srgbClr val="374151"/>
                </a:solidFill>
                <a:effectLst/>
                <a:latin typeface="Söhne"/>
              </a:rPr>
              <a:t>⑤</a:t>
            </a:r>
            <a:endParaRPr kumimoji="1" lang="en-US" altLang="ja-JP" b="0" i="0" dirty="0">
              <a:solidFill>
                <a:srgbClr val="374151"/>
              </a:solidFill>
              <a:effectLst/>
              <a:latin typeface="Söhne"/>
            </a:endParaRPr>
          </a:p>
          <a:p>
            <a:r>
              <a:rPr kumimoji="1" lang="ja-JP" altLang="en-US" sz="1200" kern="1200" dirty="0">
                <a:solidFill>
                  <a:schemeClr val="dk1"/>
                </a:solidFill>
                <a:effectLst/>
                <a:latin typeface="+mn-lt"/>
                <a:ea typeface="+mn-ea"/>
                <a:cs typeface="+mn-cs"/>
              </a:rPr>
              <a:t>④で策定した内容をもとに、導入箇所に適するソリューション、製品を検討します。</a:t>
            </a:r>
            <a:endParaRPr kumimoji="1" lang="en-US" altLang="ja-JP" sz="1200" kern="1200" dirty="0">
              <a:solidFill>
                <a:schemeClr val="dk1"/>
              </a:solidFill>
              <a:effectLst/>
              <a:latin typeface="+mn-lt"/>
              <a:ea typeface="+mn-ea"/>
              <a:cs typeface="+mn-cs"/>
            </a:endParaRPr>
          </a:p>
          <a:p>
            <a:endParaRPr kumimoji="1" lang="en-US" altLang="ja-JP" b="0"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2578F60C-352E-201F-A21C-D76D67CA4474}"/>
              </a:ext>
            </a:extLst>
          </p:cNvPr>
          <p:cNvSpPr>
            <a:spLocks noGrp="1"/>
          </p:cNvSpPr>
          <p:nvPr>
            <p:ph type="sldNum" sz="quarter" idx="5"/>
          </p:nvPr>
        </p:nvSpPr>
        <p:spPr/>
        <p:txBody>
          <a:bodyPr/>
          <a:lstStyle/>
          <a:p>
            <a:fld id="{7D95702B-A176-47F2-94B3-59C819DD5A0E}" type="slidenum">
              <a:rPr kumimoji="1" lang="ja-JP" altLang="en-US" smtClean="0"/>
              <a:t>417</a:t>
            </a:fld>
            <a:endParaRPr kumimoji="1" lang="ja-JP" altLang="en-US"/>
          </a:p>
        </p:txBody>
      </p:sp>
    </p:spTree>
    <p:extLst>
      <p:ext uri="{BB962C8B-B14F-4D97-AF65-F5344CB8AC3E}">
        <p14:creationId xmlns:p14="http://schemas.microsoft.com/office/powerpoint/2010/main" val="3644254779"/>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81FAD-2D3E-7782-4A52-4C9203F488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EEA4B0-5972-6B1E-DA46-923305123A4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17041BB-72CD-03CA-CD62-C379052C5874}"/>
              </a:ext>
            </a:extLst>
          </p:cNvPr>
          <p:cNvSpPr>
            <a:spLocks noGrp="1"/>
          </p:cNvSpPr>
          <p:nvPr>
            <p:ph type="body" idx="1"/>
          </p:nvPr>
        </p:nvSpPr>
        <p:spPr/>
        <p:txBody>
          <a:bodyPr/>
          <a:lstStyle/>
          <a:p>
            <a:r>
              <a:rPr kumimoji="1" lang="ja-JP" altLang="en-US"/>
              <a:t>目標：</a:t>
            </a:r>
            <a:r>
              <a:rPr kumimoji="1" lang="en-US" altLang="ja-JP"/>
              <a:t>14:38</a:t>
            </a:r>
          </a:p>
          <a:p>
            <a:r>
              <a:rPr kumimoji="1" lang="ja-JP" altLang="en-US"/>
              <a:t>累計：</a:t>
            </a:r>
            <a:r>
              <a:rPr kumimoji="1" lang="en-US" altLang="ja-JP"/>
              <a:t>1:38</a:t>
            </a:r>
          </a:p>
          <a:p>
            <a:endParaRPr kumimoji="1" lang="en-US" altLang="ja-JP"/>
          </a:p>
          <a:p>
            <a:endParaRPr kumimoji="1" lang="en-US" altLang="ja-JP" b="0" i="0">
              <a:solidFill>
                <a:srgbClr val="374151"/>
              </a:solidFill>
              <a:effectLst/>
              <a:latin typeface="Söhne"/>
            </a:endParaRPr>
          </a:p>
          <a:p>
            <a:r>
              <a:rPr kumimoji="1" lang="ja-JP" altLang="en-US" b="0" i="0">
                <a:solidFill>
                  <a:srgbClr val="374151"/>
                </a:solidFill>
                <a:effectLst/>
                <a:latin typeface="Söhne"/>
              </a:rPr>
              <a:t>⑥</a:t>
            </a:r>
            <a:endParaRPr kumimoji="1" lang="en-US" altLang="ja-JP" b="0" i="0">
              <a:solidFill>
                <a:srgbClr val="374151"/>
              </a:solidFill>
              <a:effectLst/>
              <a:latin typeface="Söhne"/>
            </a:endParaRPr>
          </a:p>
          <a:p>
            <a:r>
              <a:rPr lang="ja-JP" altLang="en-US" b="0" i="0">
                <a:solidFill>
                  <a:srgbClr val="374151"/>
                </a:solidFill>
                <a:effectLst/>
                <a:latin typeface="Söhne"/>
              </a:rPr>
              <a:t>初期導入時にはポリシー適用と初期動作を監視モードで確認し、その後システムを監視しながらセキュリティと業務効率のバランスを取りながら調整することが推奨されます。</a:t>
            </a:r>
            <a:endParaRPr lang="en-US" altLang="ja-JP" b="0" i="0">
              <a:solidFill>
                <a:srgbClr val="374151"/>
              </a:solidFill>
              <a:effectLst/>
              <a:latin typeface="Söhne"/>
            </a:endParaRPr>
          </a:p>
          <a:p>
            <a:endParaRPr kumimoji="1" lang="en-US" altLang="ja-JP" b="0" i="0">
              <a:solidFill>
                <a:srgbClr val="374151"/>
              </a:solidFill>
              <a:effectLst/>
              <a:latin typeface="Söhne"/>
            </a:endParaRPr>
          </a:p>
          <a:p>
            <a:r>
              <a:rPr kumimoji="1" lang="ja-JP" altLang="en-US" b="0" i="0">
                <a:solidFill>
                  <a:srgbClr val="374151"/>
                </a:solidFill>
                <a:effectLst/>
                <a:latin typeface="Söhne"/>
              </a:rPr>
              <a:t>⑦</a:t>
            </a:r>
            <a:endParaRPr kumimoji="1" lang="en-US" altLang="ja-JP" b="0" i="0">
              <a:solidFill>
                <a:srgbClr val="374151"/>
              </a:solidFill>
              <a:effectLst/>
              <a:latin typeface="Söhne"/>
            </a:endParaRPr>
          </a:p>
          <a:p>
            <a:r>
              <a:rPr lang="ja-JP" altLang="en-US" b="0" i="0">
                <a:solidFill>
                  <a:srgbClr val="374151"/>
                </a:solidFill>
                <a:effectLst/>
                <a:latin typeface="Söhne"/>
              </a:rPr>
              <a:t>運用フェーズでは、ネットワークと資産の監視、トラフィック記録を継続し、必要に応じてポリシーを変更や拡大しつつ、深刻な問題を避けるように対応します。</a:t>
            </a:r>
            <a:endParaRPr lang="en-US" altLang="ja-JP" b="0" i="0">
              <a:solidFill>
                <a:srgbClr val="374151"/>
              </a:solidFill>
              <a:effectLst/>
              <a:latin typeface="Söhne"/>
            </a:endParaRP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8EF8ED3E-77EE-D919-0E12-E8FD66F0D467}"/>
              </a:ext>
            </a:extLst>
          </p:cNvPr>
          <p:cNvSpPr>
            <a:spLocks noGrp="1"/>
          </p:cNvSpPr>
          <p:nvPr>
            <p:ph type="sldNum" sz="quarter" idx="5"/>
          </p:nvPr>
        </p:nvSpPr>
        <p:spPr/>
        <p:txBody>
          <a:bodyPr/>
          <a:lstStyle/>
          <a:p>
            <a:fld id="{7D95702B-A176-47F2-94B3-59C819DD5A0E}" type="slidenum">
              <a:rPr kumimoji="1" lang="ja-JP" altLang="en-US" smtClean="0"/>
              <a:t>418</a:t>
            </a:fld>
            <a:endParaRPr kumimoji="1" lang="ja-JP" altLang="en-US"/>
          </a:p>
        </p:txBody>
      </p:sp>
    </p:spTree>
    <p:extLst>
      <p:ext uri="{BB962C8B-B14F-4D97-AF65-F5344CB8AC3E}">
        <p14:creationId xmlns:p14="http://schemas.microsoft.com/office/powerpoint/2010/main" val="3534536814"/>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24F74-35AA-C901-B07D-DDC93CA462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EA1642-9B74-CA8D-92E1-DED938ED8CC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AE80C7C-F57F-0F8B-DBE6-7051D4BF1C18}"/>
              </a:ext>
            </a:extLst>
          </p:cNvPr>
          <p:cNvSpPr>
            <a:spLocks noGrp="1"/>
          </p:cNvSpPr>
          <p:nvPr>
            <p:ph type="body" idx="1"/>
          </p:nvPr>
        </p:nvSpPr>
        <p:spPr/>
        <p:txBody>
          <a:bodyPr/>
          <a:lstStyle/>
          <a:p>
            <a:r>
              <a:rPr kumimoji="1" lang="ja-JP" altLang="en-US" dirty="0"/>
              <a:t>目標：</a:t>
            </a:r>
            <a:r>
              <a:rPr kumimoji="1" lang="en-US" altLang="ja-JP" dirty="0"/>
              <a:t>14:39</a:t>
            </a:r>
          </a:p>
          <a:p>
            <a:r>
              <a:rPr kumimoji="1" lang="ja-JP" altLang="en-US" dirty="0"/>
              <a:t>累計：</a:t>
            </a:r>
            <a:r>
              <a:rPr kumimoji="1" lang="en-US" altLang="ja-JP" dirty="0"/>
              <a:t>1:39</a:t>
            </a:r>
          </a:p>
          <a:p>
            <a:endParaRPr kumimoji="1" lang="en-US" altLang="ja-JP" dirty="0"/>
          </a:p>
          <a:p>
            <a:r>
              <a:rPr kumimoji="1" lang="ja-JP" altLang="en-US" dirty="0"/>
              <a:t>用語説明</a:t>
            </a:r>
            <a:endParaRPr kumimoji="1" lang="en-US" altLang="ja-JP" dirty="0"/>
          </a:p>
          <a:p>
            <a:endParaRPr kumimoji="1" lang="en-US" altLang="ja-JP" dirty="0"/>
          </a:p>
          <a:p>
            <a:r>
              <a:rPr kumimoji="1" lang="en-US" altLang="ja-JP" dirty="0"/>
              <a:t>CASB</a:t>
            </a:r>
          </a:p>
          <a:p>
            <a:r>
              <a:rPr lang="en-US" altLang="ja-JP" b="0" i="0" dirty="0">
                <a:solidFill>
                  <a:srgbClr val="14141E"/>
                </a:solidFill>
                <a:effectLst/>
                <a:latin typeface="Open Sans" panose="020B0606030504020204" pitchFamily="34" charset="0"/>
              </a:rPr>
              <a:t>CASB</a:t>
            </a:r>
            <a:r>
              <a:rPr lang="ja-JP" altLang="en-US" b="0" i="0" dirty="0">
                <a:solidFill>
                  <a:srgbClr val="14141E"/>
                </a:solidFill>
                <a:effectLst/>
                <a:latin typeface="Open Sans" panose="020B0606030504020204" pitchFamily="34" charset="0"/>
              </a:rPr>
              <a:t>は「</a:t>
            </a:r>
            <a:r>
              <a:rPr lang="en-US" altLang="ja-JP" b="0" i="0" dirty="0">
                <a:solidFill>
                  <a:srgbClr val="14141E"/>
                </a:solidFill>
                <a:effectLst/>
                <a:latin typeface="Open Sans" panose="020B0606030504020204" pitchFamily="34" charset="0"/>
              </a:rPr>
              <a:t>Cloud Access Security Broker</a:t>
            </a:r>
            <a:r>
              <a:rPr lang="ja-JP" altLang="en-US" b="0" i="0" dirty="0">
                <a:solidFill>
                  <a:srgbClr val="14141E"/>
                </a:solidFill>
                <a:effectLst/>
                <a:latin typeface="Open Sans" panose="020B0606030504020204" pitchFamily="34" charset="0"/>
              </a:rPr>
              <a:t>」の略称で、企業によるクラウドサービス利用を適切に制御するための製品やサービスを指します。</a:t>
            </a:r>
            <a:endParaRPr kumimoji="1" lang="en-US" altLang="ja-JP" dirty="0"/>
          </a:p>
          <a:p>
            <a:r>
              <a:rPr lang="ja-JP" altLang="en-US" b="0" i="0" dirty="0">
                <a:solidFill>
                  <a:srgbClr val="14141E"/>
                </a:solidFill>
                <a:effectLst/>
                <a:latin typeface="Open Sans" panose="020B0606030504020204" pitchFamily="34" charset="0"/>
              </a:rPr>
              <a:t>「クラウドサービスの利用を可視化・制御するためのツールとして利用される」ものであると説明しています。</a:t>
            </a:r>
            <a:endParaRPr lang="en-US" altLang="ja-JP" b="0" i="0" dirty="0">
              <a:solidFill>
                <a:srgbClr val="14141E"/>
              </a:solidFill>
              <a:effectLst/>
              <a:latin typeface="Open Sans" panose="020B0606030504020204" pitchFamily="34" charset="0"/>
            </a:endParaRPr>
          </a:p>
          <a:p>
            <a:r>
              <a:rPr lang="ja-JP" altLang="en-US" b="0" i="0" dirty="0">
                <a:solidFill>
                  <a:srgbClr val="14141E"/>
                </a:solidFill>
                <a:effectLst/>
                <a:latin typeface="Open Sans" panose="020B0606030504020204" pitchFamily="34" charset="0"/>
              </a:rPr>
              <a:t>これにより、従業員やその他のユーザーがクラウドサービスを利用する際、そのアクセスを</a:t>
            </a:r>
            <a:r>
              <a:rPr lang="en-US" altLang="ja-JP" b="0" i="0" dirty="0">
                <a:solidFill>
                  <a:srgbClr val="14141E"/>
                </a:solidFill>
                <a:effectLst/>
                <a:latin typeface="Open Sans" panose="020B0606030504020204" pitchFamily="34" charset="0"/>
              </a:rPr>
              <a:t>CASB</a:t>
            </a:r>
            <a:r>
              <a:rPr lang="ja-JP" altLang="en-US" b="0" i="0" dirty="0">
                <a:solidFill>
                  <a:srgbClr val="14141E"/>
                </a:solidFill>
                <a:effectLst/>
                <a:latin typeface="Open Sans" panose="020B0606030504020204" pitchFamily="34" charset="0"/>
              </a:rPr>
              <a:t>により監視・制限することで、企業や組織の規定に則した用法の範囲内にコントロールします。</a:t>
            </a:r>
            <a:endParaRPr lang="en-US" altLang="ja-JP" b="0" i="0" dirty="0">
              <a:solidFill>
                <a:srgbClr val="14141E"/>
              </a:solidFill>
              <a:effectLst/>
              <a:latin typeface="Open Sans" panose="020B0606030504020204" pitchFamily="34" charset="0"/>
            </a:endParaRPr>
          </a:p>
          <a:p>
            <a:endParaRPr kumimoji="1" lang="en-US" altLang="ja-JP" b="0" i="0" dirty="0">
              <a:solidFill>
                <a:srgbClr val="14141E"/>
              </a:solidFill>
              <a:effectLst/>
              <a:latin typeface="Open Sans" panose="020B0606030504020204" pitchFamily="34" charset="0"/>
            </a:endParaRPr>
          </a:p>
          <a:p>
            <a:r>
              <a:rPr kumimoji="1" lang="en-US" altLang="ja-JP" b="0" i="0" dirty="0">
                <a:solidFill>
                  <a:srgbClr val="14141E"/>
                </a:solidFill>
                <a:effectLst/>
                <a:latin typeface="Open Sans" panose="020B0606030504020204" pitchFamily="34" charset="0"/>
              </a:rPr>
              <a:t>SWG</a:t>
            </a:r>
          </a:p>
          <a:p>
            <a:r>
              <a:rPr lang="ja-JP" altLang="en-US" b="0" i="0" dirty="0">
                <a:solidFill>
                  <a:srgbClr val="14141E"/>
                </a:solidFill>
                <a:effectLst/>
                <a:latin typeface="Open Sans" panose="020B0606030504020204" pitchFamily="34" charset="0"/>
              </a:rPr>
              <a:t>「外部への</a:t>
            </a:r>
            <a:r>
              <a:rPr lang="en-US" altLang="ja-JP" b="0" i="0" dirty="0">
                <a:solidFill>
                  <a:srgbClr val="14141E"/>
                </a:solidFill>
                <a:effectLst/>
                <a:latin typeface="Open Sans" panose="020B0606030504020204" pitchFamily="34" charset="0"/>
              </a:rPr>
              <a:t>Web</a:t>
            </a:r>
            <a:r>
              <a:rPr lang="ja-JP" altLang="en-US" b="0" i="0" dirty="0">
                <a:solidFill>
                  <a:srgbClr val="14141E"/>
                </a:solidFill>
                <a:effectLst/>
                <a:latin typeface="Open Sans" panose="020B0606030504020204" pitchFamily="34" charset="0"/>
              </a:rPr>
              <a:t>アクセス等を安全に行うためのクラウド型プロキシ」であると説明しています。</a:t>
            </a:r>
            <a:endParaRPr kumimoji="1" lang="en-US" altLang="ja-JP" b="0" i="0" dirty="0">
              <a:solidFill>
                <a:srgbClr val="14141E"/>
              </a:solidFill>
              <a:effectLst/>
              <a:latin typeface="Open Sans" panose="020B0606030504020204" pitchFamily="34" charset="0"/>
            </a:endParaRPr>
          </a:p>
          <a:p>
            <a:endParaRPr kumimoji="1" lang="en-US" altLang="ja-JP" dirty="0"/>
          </a:p>
          <a:p>
            <a:r>
              <a:rPr lang="en-US" altLang="ja-JP" b="0" i="0" dirty="0">
                <a:solidFill>
                  <a:srgbClr val="14141E"/>
                </a:solidFill>
                <a:effectLst/>
                <a:latin typeface="Open Sans" panose="020B0606030504020204" pitchFamily="34" charset="0"/>
              </a:rPr>
              <a:t>SWG</a:t>
            </a:r>
            <a:r>
              <a:rPr lang="ja-JP" altLang="en-US" b="0" i="0" dirty="0">
                <a:solidFill>
                  <a:srgbClr val="14141E"/>
                </a:solidFill>
                <a:effectLst/>
                <a:latin typeface="Open Sans" panose="020B0606030504020204" pitchFamily="34" charset="0"/>
              </a:rPr>
              <a:t>と</a:t>
            </a:r>
            <a:r>
              <a:rPr lang="en-US" altLang="ja-JP" b="0" i="0" dirty="0">
                <a:solidFill>
                  <a:srgbClr val="14141E"/>
                </a:solidFill>
                <a:effectLst/>
                <a:latin typeface="Open Sans" panose="020B0606030504020204" pitchFamily="34" charset="0"/>
              </a:rPr>
              <a:t>CASB</a:t>
            </a:r>
            <a:r>
              <a:rPr lang="ja-JP" altLang="en-US" b="0" i="0" dirty="0">
                <a:solidFill>
                  <a:srgbClr val="14141E"/>
                </a:solidFill>
                <a:effectLst/>
                <a:latin typeface="Open Sans" panose="020B0606030504020204" pitchFamily="34" charset="0"/>
              </a:rPr>
              <a:t>の違いは、</a:t>
            </a:r>
            <a:r>
              <a:rPr lang="en-US" altLang="ja-JP" b="0" i="0" dirty="0">
                <a:solidFill>
                  <a:srgbClr val="14141E"/>
                </a:solidFill>
                <a:effectLst/>
                <a:latin typeface="Open Sans" panose="020B0606030504020204" pitchFamily="34" charset="0"/>
              </a:rPr>
              <a:t>SWG</a:t>
            </a:r>
            <a:r>
              <a:rPr lang="ja-JP" altLang="en-US" b="0" i="0" dirty="0">
                <a:solidFill>
                  <a:srgbClr val="14141E"/>
                </a:solidFill>
                <a:effectLst/>
                <a:latin typeface="Open Sans" panose="020B0606030504020204" pitchFamily="34" charset="0"/>
              </a:rPr>
              <a:t>が</a:t>
            </a:r>
            <a:r>
              <a:rPr lang="en-US" altLang="ja-JP" b="0" i="0" dirty="0">
                <a:solidFill>
                  <a:srgbClr val="14141E"/>
                </a:solidFill>
                <a:effectLst/>
                <a:latin typeface="Open Sans" panose="020B0606030504020204" pitchFamily="34" charset="0"/>
              </a:rPr>
              <a:t>Web</a:t>
            </a:r>
            <a:r>
              <a:rPr lang="ja-JP" altLang="en-US" b="0" i="0" dirty="0">
                <a:solidFill>
                  <a:srgbClr val="14141E"/>
                </a:solidFill>
                <a:effectLst/>
                <a:latin typeface="Open Sans" panose="020B0606030504020204" pitchFamily="34" charset="0"/>
              </a:rPr>
              <a:t>トラフィック全域をカバーするのに対し、</a:t>
            </a:r>
            <a:r>
              <a:rPr lang="en-US" altLang="ja-JP" b="0" i="0" dirty="0">
                <a:solidFill>
                  <a:srgbClr val="14141E"/>
                </a:solidFill>
                <a:effectLst/>
                <a:latin typeface="Open Sans" panose="020B0606030504020204" pitchFamily="34" charset="0"/>
              </a:rPr>
              <a:t>CASB</a:t>
            </a:r>
            <a:r>
              <a:rPr lang="ja-JP" altLang="en-US" b="0" i="0" dirty="0">
                <a:solidFill>
                  <a:srgbClr val="14141E"/>
                </a:solidFill>
                <a:effectLst/>
                <a:latin typeface="Open Sans" panose="020B0606030504020204" pitchFamily="34" charset="0"/>
              </a:rPr>
              <a:t>はクラウドサービスの利用時に特化している点です。</a:t>
            </a:r>
            <a:r>
              <a:rPr lang="en-US" altLang="ja-JP" b="0" i="0" dirty="0">
                <a:solidFill>
                  <a:srgbClr val="14141E"/>
                </a:solidFill>
                <a:effectLst/>
                <a:latin typeface="Open Sans" panose="020B0606030504020204" pitchFamily="34" charset="0"/>
              </a:rPr>
              <a:t>SWG</a:t>
            </a:r>
            <a:r>
              <a:rPr lang="ja-JP" altLang="en-US" b="0" i="0" dirty="0">
                <a:solidFill>
                  <a:srgbClr val="14141E"/>
                </a:solidFill>
                <a:effectLst/>
                <a:latin typeface="Open Sans" panose="020B0606030504020204" pitchFamily="34" charset="0"/>
              </a:rPr>
              <a:t>でもクラウドサービスの監視は可能ですが、</a:t>
            </a:r>
            <a:r>
              <a:rPr lang="en-US" altLang="ja-JP" b="0" i="0" dirty="0">
                <a:solidFill>
                  <a:srgbClr val="14141E"/>
                </a:solidFill>
                <a:effectLst/>
                <a:latin typeface="Open Sans" panose="020B0606030504020204" pitchFamily="34" charset="0"/>
              </a:rPr>
              <a:t>CASB</a:t>
            </a:r>
            <a:r>
              <a:rPr lang="ja-JP" altLang="en-US" b="0" i="0" dirty="0">
                <a:solidFill>
                  <a:srgbClr val="14141E"/>
                </a:solidFill>
                <a:effectLst/>
                <a:latin typeface="Open Sans" panose="020B0606030504020204" pitchFamily="34" charset="0"/>
              </a:rPr>
              <a:t>の方がより細かな設定が可能です。</a:t>
            </a:r>
            <a:endParaRPr kumimoji="1" lang="en-US" altLang="ja-JP" dirty="0"/>
          </a:p>
          <a:p>
            <a:endParaRPr kumimoji="1" lang="en-US" altLang="ja-JP" dirty="0"/>
          </a:p>
          <a:p>
            <a:r>
              <a:rPr kumimoji="1" lang="en-US" altLang="ja-JP" dirty="0"/>
              <a:t>ZTNA</a:t>
            </a:r>
          </a:p>
          <a:p>
            <a:r>
              <a:rPr kumimoji="1" lang="en-US" altLang="ja-JP" dirty="0"/>
              <a:t>VPN</a:t>
            </a:r>
            <a:r>
              <a:rPr kumimoji="1" lang="ja-JP" altLang="en-US" dirty="0"/>
              <a:t>に代わるネットワークサービス。</a:t>
            </a:r>
            <a:endParaRPr kumimoji="1" lang="en-US" altLang="ja-JP" dirty="0"/>
          </a:p>
          <a:p>
            <a:r>
              <a:rPr kumimoji="1" lang="ja-JP" altLang="en-US" dirty="0"/>
              <a:t>すべてのトラフィックを疑う。をコンセプトに作られたサービス</a:t>
            </a:r>
            <a:endParaRPr kumimoji="1" lang="en-US" altLang="ja-JP" dirty="0"/>
          </a:p>
          <a:p>
            <a:r>
              <a:rPr kumimoji="1" lang="ja-JP" altLang="en-US" dirty="0"/>
              <a:t>リソースを</a:t>
            </a:r>
            <a:r>
              <a:rPr kumimoji="1" lang="en-US" altLang="ja-JP" dirty="0"/>
              <a:t>ZTNA</a:t>
            </a:r>
            <a:r>
              <a:rPr kumimoji="1" lang="ja-JP" altLang="en-US" dirty="0"/>
              <a:t>上で管理できるため、オンプレの機器依存にならない。</a:t>
            </a:r>
            <a:endParaRPr kumimoji="1" lang="en-US" altLang="ja-JP" dirty="0"/>
          </a:p>
          <a:p>
            <a:r>
              <a:rPr kumimoji="1" lang="ja-JP" altLang="en-US" dirty="0"/>
              <a:t>社内へのアクセスは、許可されたリソースにしかアクセスできないようになる。</a:t>
            </a:r>
            <a:endParaRPr kumimoji="1" lang="en-US" altLang="ja-JP" dirty="0"/>
          </a:p>
          <a:p>
            <a:endParaRPr kumimoji="1" lang="en-US" altLang="ja-JP" dirty="0"/>
          </a:p>
          <a:p>
            <a:r>
              <a:rPr kumimoji="1" lang="en-US" altLang="ja-JP" dirty="0"/>
              <a:t>SASE</a:t>
            </a:r>
          </a:p>
          <a:p>
            <a:r>
              <a:rPr lang="en-US" altLang="ja-JP" b="0" i="0" dirty="0">
                <a:solidFill>
                  <a:srgbClr val="14141E"/>
                </a:solidFill>
                <a:effectLst/>
                <a:latin typeface="Open Sans" panose="020B0606030504020204" pitchFamily="34" charset="0"/>
              </a:rPr>
              <a:t>SASE</a:t>
            </a:r>
            <a:r>
              <a:rPr lang="ja-JP" altLang="en-US" b="0" i="0" dirty="0">
                <a:solidFill>
                  <a:srgbClr val="14141E"/>
                </a:solidFill>
                <a:effectLst/>
                <a:latin typeface="Open Sans" panose="020B0606030504020204" pitchFamily="34" charset="0"/>
              </a:rPr>
              <a:t>とは、ネットワークとネットワークセキュリティを統合し、クラウドサービスとして提供するセキュリティフレームワークです。</a:t>
            </a:r>
            <a:r>
              <a:rPr lang="en-US" altLang="ja-JP" b="0" i="0" dirty="0">
                <a:solidFill>
                  <a:srgbClr val="14141E"/>
                </a:solidFill>
                <a:effectLst/>
                <a:latin typeface="Open Sans" panose="020B0606030504020204" pitchFamily="34" charset="0"/>
              </a:rPr>
              <a:t>SASE</a:t>
            </a:r>
            <a:r>
              <a:rPr lang="ja-JP" altLang="en-US" b="0" i="0" dirty="0">
                <a:solidFill>
                  <a:srgbClr val="14141E"/>
                </a:solidFill>
                <a:effectLst/>
                <a:latin typeface="Open Sans" panose="020B0606030504020204" pitchFamily="34" charset="0"/>
              </a:rPr>
              <a:t>は「</a:t>
            </a:r>
            <a:r>
              <a:rPr lang="en-US" altLang="ja-JP" b="0" i="0" dirty="0">
                <a:solidFill>
                  <a:srgbClr val="14141E"/>
                </a:solidFill>
                <a:effectLst/>
                <a:latin typeface="Open Sans" panose="020B0606030504020204" pitchFamily="34" charset="0"/>
              </a:rPr>
              <a:t>Secure Access Service Edge</a:t>
            </a:r>
            <a:r>
              <a:rPr lang="ja-JP" altLang="en-US" b="0" i="0" dirty="0">
                <a:solidFill>
                  <a:srgbClr val="14141E"/>
                </a:solidFill>
                <a:effectLst/>
                <a:latin typeface="Open Sans" panose="020B0606030504020204" pitchFamily="34" charset="0"/>
              </a:rPr>
              <a:t>」の略で、読み方は「サシー」です。</a:t>
            </a:r>
            <a:endParaRPr kumimoji="1" lang="en-US" altLang="ja-JP" dirty="0"/>
          </a:p>
          <a:p>
            <a:r>
              <a:rPr lang="en-US" altLang="ja-JP" b="0" i="0" dirty="0">
                <a:solidFill>
                  <a:srgbClr val="14141E"/>
                </a:solidFill>
                <a:effectLst/>
                <a:latin typeface="Open Sans" panose="020B0606030504020204" pitchFamily="34" charset="0"/>
              </a:rPr>
              <a:t>SD-WAN</a:t>
            </a:r>
            <a:r>
              <a:rPr lang="ja-JP" altLang="en-US" b="0" i="0" dirty="0">
                <a:solidFill>
                  <a:srgbClr val="14141E"/>
                </a:solidFill>
                <a:effectLst/>
                <a:latin typeface="Open Sans" panose="020B0606030504020204" pitchFamily="34" charset="0"/>
              </a:rPr>
              <a:t>、</a:t>
            </a:r>
            <a:r>
              <a:rPr lang="en-US" altLang="ja-JP" b="0" i="0" dirty="0">
                <a:solidFill>
                  <a:srgbClr val="14141E"/>
                </a:solidFill>
                <a:effectLst/>
                <a:latin typeface="Open Sans" panose="020B0606030504020204" pitchFamily="34" charset="0"/>
              </a:rPr>
              <a:t>SWG</a:t>
            </a:r>
            <a:r>
              <a:rPr lang="ja-JP" altLang="en-US" b="0" i="0" dirty="0">
                <a:solidFill>
                  <a:srgbClr val="14141E"/>
                </a:solidFill>
                <a:effectLst/>
                <a:latin typeface="Open Sans" panose="020B0606030504020204" pitchFamily="34" charset="0"/>
              </a:rPr>
              <a:t>、</a:t>
            </a:r>
            <a:r>
              <a:rPr lang="en-US" altLang="ja-JP" b="0" i="0" dirty="0">
                <a:solidFill>
                  <a:srgbClr val="14141E"/>
                </a:solidFill>
                <a:effectLst/>
                <a:latin typeface="Open Sans" panose="020B0606030504020204" pitchFamily="34" charset="0"/>
              </a:rPr>
              <a:t>CASB</a:t>
            </a:r>
            <a:r>
              <a:rPr lang="ja-JP" altLang="en-US" b="0" i="0" dirty="0">
                <a:solidFill>
                  <a:srgbClr val="14141E"/>
                </a:solidFill>
                <a:effectLst/>
                <a:latin typeface="Open Sans" panose="020B0606030504020204" pitchFamily="34" charset="0"/>
              </a:rPr>
              <a:t>、</a:t>
            </a:r>
            <a:r>
              <a:rPr lang="en-US" altLang="ja-JP" b="0" i="0" dirty="0">
                <a:solidFill>
                  <a:srgbClr val="14141E"/>
                </a:solidFill>
                <a:effectLst/>
                <a:latin typeface="Open Sans" panose="020B0606030504020204" pitchFamily="34" charset="0"/>
              </a:rPr>
              <a:t>ZTNA</a:t>
            </a:r>
            <a:r>
              <a:rPr lang="ja-JP" altLang="en-US" b="0" i="0" dirty="0">
                <a:solidFill>
                  <a:srgbClr val="14141E"/>
                </a:solidFill>
                <a:effectLst/>
                <a:latin typeface="Open Sans" panose="020B0606030504020204" pitchFamily="34" charset="0"/>
              </a:rPr>
              <a:t>を含む、サービスとしての統合ネットワークおよびセキュリティ機能を提供します。</a:t>
            </a:r>
            <a:endParaRPr kumimoji="1" lang="en-US" altLang="ja-JP" dirty="0"/>
          </a:p>
        </p:txBody>
      </p:sp>
      <p:sp>
        <p:nvSpPr>
          <p:cNvPr id="4" name="スライド番号プレースホルダー 3">
            <a:extLst>
              <a:ext uri="{FF2B5EF4-FFF2-40B4-BE49-F238E27FC236}">
                <a16:creationId xmlns:a16="http://schemas.microsoft.com/office/drawing/2014/main" id="{0C2226AF-91F0-7ED0-91B3-A1A5B80A042D}"/>
              </a:ext>
            </a:extLst>
          </p:cNvPr>
          <p:cNvSpPr>
            <a:spLocks noGrp="1"/>
          </p:cNvSpPr>
          <p:nvPr>
            <p:ph type="sldNum" sz="quarter" idx="5"/>
          </p:nvPr>
        </p:nvSpPr>
        <p:spPr/>
        <p:txBody>
          <a:bodyPr/>
          <a:lstStyle/>
          <a:p>
            <a:fld id="{7D95702B-A176-47F2-94B3-59C819DD5A0E}" type="slidenum">
              <a:rPr kumimoji="1" lang="ja-JP" altLang="en-US" smtClean="0"/>
              <a:t>419</a:t>
            </a:fld>
            <a:endParaRPr kumimoji="1" lang="ja-JP" altLang="en-US"/>
          </a:p>
        </p:txBody>
      </p:sp>
    </p:spTree>
    <p:extLst>
      <p:ext uri="{BB962C8B-B14F-4D97-AF65-F5344CB8AC3E}">
        <p14:creationId xmlns:p14="http://schemas.microsoft.com/office/powerpoint/2010/main" val="3040659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14:57</a:t>
            </a:r>
          </a:p>
          <a:p>
            <a:r>
              <a:rPr kumimoji="1" lang="ja-JP" altLang="en-US"/>
              <a:t>累積時間：</a:t>
            </a:r>
            <a:r>
              <a:rPr kumimoji="1" lang="en-US" altLang="ja-JP"/>
              <a:t>01:57</a:t>
            </a:r>
          </a:p>
          <a:p>
            <a:endParaRPr kumimoji="1" lang="en-US" altLang="ja-JP"/>
          </a:p>
          <a:p>
            <a:r>
              <a:rPr kumimoji="1" lang="ja-JP" altLang="en-US"/>
              <a:t>素早く多くの穴を塞ぐためには、ガイドラインに沿ったセキュリティ対策基準を設けることが重要。</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参考資料の詳細について別日のセミナーにて実施</a:t>
            </a:r>
            <a:endParaRPr kumimoji="1" lang="en-US" altLang="ja-JP"/>
          </a:p>
          <a:p>
            <a:endParaRPr kumimoji="1" lang="en-US" altLang="ja-JP"/>
          </a:p>
          <a:p>
            <a:r>
              <a:rPr kumimoji="1" lang="ja-JP" altLang="en-US"/>
              <a:t>大きな脆弱性対応が済んだ次のステップとして考慮するべきアプローチ方法。</a:t>
            </a:r>
            <a:endParaRPr kumimoji="1" lang="en-US" altLang="ja-JP"/>
          </a:p>
          <a:p>
            <a:r>
              <a:rPr kumimoji="1" lang="ja-JP" altLang="en-US"/>
              <a:t>継続的に実施していくセキュリティ対策の入り口となる考え方。</a:t>
            </a:r>
            <a:endParaRPr kumimoji="1" lang="en-US" altLang="ja-JP"/>
          </a:p>
          <a:p>
            <a:r>
              <a:rPr kumimoji="1" lang="ja-JP" altLang="en-US"/>
              <a:t>まずはガイドラインをベースに考え、セキュリティ対策を実施していく。</a:t>
            </a:r>
            <a:endParaRPr kumimoji="1" lang="en-US" altLang="ja-JP"/>
          </a:p>
          <a:p>
            <a:endParaRPr kumimoji="1" lang="en-US" altLang="ja-JP"/>
          </a:p>
          <a:p>
            <a:r>
              <a:rPr kumimoji="1" lang="ja-JP" altLang="en-US"/>
              <a:t>参加者の企業様はここ？？</a:t>
            </a:r>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42</a:t>
            </a:fld>
            <a:endParaRPr kumimoji="1" lang="ja-JP" altLang="en-US"/>
          </a:p>
        </p:txBody>
      </p:sp>
    </p:spTree>
    <p:extLst>
      <p:ext uri="{BB962C8B-B14F-4D97-AF65-F5344CB8AC3E}">
        <p14:creationId xmlns:p14="http://schemas.microsoft.com/office/powerpoint/2010/main" val="2671850976"/>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17581-EE1C-EB0B-9411-E8E40243D9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642E9B-1680-23AA-64E7-3DE79C092E0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86CC3D3-6922-9EBD-7539-7F319AF20FEE}"/>
              </a:ext>
            </a:extLst>
          </p:cNvPr>
          <p:cNvSpPr>
            <a:spLocks noGrp="1"/>
          </p:cNvSpPr>
          <p:nvPr>
            <p:ph type="body" idx="1"/>
          </p:nvPr>
        </p:nvSpPr>
        <p:spPr/>
        <p:txBody>
          <a:bodyPr/>
          <a:lstStyle/>
          <a:p>
            <a:r>
              <a:rPr kumimoji="1" lang="ja-JP" altLang="en-US"/>
              <a:t>目標：</a:t>
            </a:r>
            <a:r>
              <a:rPr kumimoji="1" lang="en-US" altLang="ja-JP"/>
              <a:t>13:27</a:t>
            </a:r>
          </a:p>
          <a:p>
            <a:r>
              <a:rPr kumimoji="1" lang="ja-JP" altLang="en-US"/>
              <a:t>累計：</a:t>
            </a:r>
            <a:r>
              <a:rPr kumimoji="1" lang="en-US" altLang="ja-JP"/>
              <a:t>0:27</a:t>
            </a:r>
          </a:p>
          <a:p>
            <a:endParaRPr kumimoji="1" lang="en-US" altLang="ja-JP"/>
          </a:p>
          <a:p>
            <a:r>
              <a:rPr kumimoji="1" lang="ja-JP" altLang="en-US"/>
              <a:t>事例概要</a:t>
            </a:r>
            <a:endParaRPr kumimoji="1" lang="en-US" altLang="ja-JP"/>
          </a:p>
          <a:p>
            <a:r>
              <a:rPr lang="ja-JP" altLang="en-US" b="0" i="0">
                <a:solidFill>
                  <a:srgbClr val="374151"/>
                </a:solidFill>
                <a:effectLst/>
                <a:latin typeface="Söhne"/>
              </a:rPr>
              <a:t>地方銀行は、営業職員にモバイル端末を配布し、高いセキュリティを持つ「</a:t>
            </a:r>
            <a:r>
              <a:rPr lang="en-US" altLang="ja-JP" b="0" i="0">
                <a:solidFill>
                  <a:srgbClr val="374151"/>
                </a:solidFill>
                <a:effectLst/>
                <a:latin typeface="Söhne"/>
              </a:rPr>
              <a:t>ZTNA</a:t>
            </a:r>
            <a:r>
              <a:rPr lang="ja-JP" altLang="en-US" b="0" i="0">
                <a:solidFill>
                  <a:srgbClr val="374151"/>
                </a:solidFill>
                <a:effectLst/>
                <a:latin typeface="Söhne"/>
              </a:rPr>
              <a:t>」を導入することで、場所を問わず安全なリモートアクセスを実現し、業務効率化と営業力強化を達成しました。</a:t>
            </a:r>
            <a:endParaRPr kumimoji="1" lang="en-US" altLang="ja-JP" b="0" i="0">
              <a:solidFill>
                <a:srgbClr val="374151"/>
              </a:solidFill>
              <a:effectLst/>
              <a:latin typeface="Söhne"/>
            </a:endParaRPr>
          </a:p>
          <a:p>
            <a:endParaRPr kumimoji="1" lang="en-US" altLang="ja-JP"/>
          </a:p>
          <a:p>
            <a:r>
              <a:rPr kumimoji="1" lang="ja-JP" altLang="en-US"/>
              <a:t>導入前の課題</a:t>
            </a:r>
            <a:endParaRPr kumimoji="1" lang="en-US" altLang="ja-JP"/>
          </a:p>
          <a:p>
            <a:pPr marL="0" indent="0">
              <a:buFont typeface="+mj-lt"/>
              <a:buNone/>
            </a:pPr>
            <a:r>
              <a:rPr kumimoji="1" lang="ja-JP" altLang="en-US" sz="1200" kern="1200">
                <a:solidFill>
                  <a:schemeClr val="dk1"/>
                </a:solidFill>
                <a:effectLst/>
                <a:latin typeface="+mn-ea"/>
                <a:ea typeface="+mn-ea"/>
                <a:cs typeface="+mn-cs"/>
              </a:rPr>
              <a:t>営業力強化に向けてモバイル端末の必要性が高まり、次の課題があげられました。</a:t>
            </a:r>
            <a:endParaRPr kumimoji="1" lang="en-US" altLang="ja-JP" sz="1200" kern="1200">
              <a:solidFill>
                <a:schemeClr val="dk1"/>
              </a:solidFill>
              <a:effectLst/>
              <a:latin typeface="+mn-ea"/>
              <a:ea typeface="+mn-ea"/>
              <a:cs typeface="+mn-cs"/>
            </a:endParaRPr>
          </a:p>
          <a:p>
            <a:pPr marL="171450" indent="-171450">
              <a:buFont typeface="Arial" panose="020B0604020202020204" pitchFamily="34" charset="0"/>
              <a:buChar char="•"/>
            </a:pPr>
            <a:r>
              <a:rPr kumimoji="1" lang="ja-JP" altLang="en-US" sz="1200" kern="1200">
                <a:solidFill>
                  <a:schemeClr val="dk1"/>
                </a:solidFill>
                <a:effectLst/>
                <a:latin typeface="+mn-ea"/>
                <a:ea typeface="+mn-ea"/>
                <a:cs typeface="+mn-cs"/>
              </a:rPr>
              <a:t>行内だけの運用だったモバイル端末活用を、いつでもどこでも働ける環境に拡大すること。</a:t>
            </a:r>
            <a:endParaRPr kumimoji="1" lang="en-US" altLang="ja-JP" sz="1200" kern="1200">
              <a:solidFill>
                <a:schemeClr val="dk1"/>
              </a:solidFill>
              <a:effectLst/>
              <a:latin typeface="+mn-ea"/>
              <a:ea typeface="+mn-ea"/>
              <a:cs typeface="+mn-cs"/>
            </a:endParaRPr>
          </a:p>
          <a:p>
            <a:pPr marL="171450" indent="-171450">
              <a:buFont typeface="Arial" panose="020B0604020202020204" pitchFamily="34" charset="0"/>
              <a:buChar char="•"/>
            </a:pPr>
            <a:r>
              <a:rPr kumimoji="1" lang="ja-JP" altLang="en-US" sz="1200" kern="1200">
                <a:solidFill>
                  <a:schemeClr val="dk1"/>
                </a:solidFill>
                <a:effectLst/>
                <a:latin typeface="+mn-ea"/>
                <a:ea typeface="+mn-ea"/>
                <a:cs typeface="+mn-cs"/>
              </a:rPr>
              <a:t>渉外用タブレットは、外から行内システムやファイルサーバにアクセスできる必要があること。</a:t>
            </a:r>
            <a:endParaRPr kumimoji="1" lang="en-US" altLang="ja-JP" sz="1200" kern="1200">
              <a:solidFill>
                <a:schemeClr val="dk1"/>
              </a:solidFill>
              <a:effectLst/>
              <a:latin typeface="+mn-ea"/>
              <a:ea typeface="+mn-ea"/>
              <a:cs typeface="+mn-cs"/>
            </a:endParaRPr>
          </a:p>
          <a:p>
            <a:pPr marL="171450" indent="-171450">
              <a:buFont typeface="Arial" panose="020B0604020202020204" pitchFamily="34" charset="0"/>
              <a:buChar char="•"/>
            </a:pPr>
            <a:r>
              <a:rPr kumimoji="1" lang="ja-JP" altLang="en-US" sz="1200" kern="1200">
                <a:solidFill>
                  <a:schemeClr val="dk1"/>
                </a:solidFill>
                <a:effectLst/>
                <a:latin typeface="+mn-ea"/>
                <a:ea typeface="+mn-ea"/>
                <a:cs typeface="+mn-cs"/>
              </a:rPr>
              <a:t>外部でモバイル端末を利用するためには、セキュリティや性能の担保が必要であること。</a:t>
            </a:r>
          </a:p>
          <a:p>
            <a:endParaRPr kumimoji="1" lang="en-US" altLang="ja-JP"/>
          </a:p>
          <a:p>
            <a:r>
              <a:rPr kumimoji="1" lang="ja-JP" altLang="en-US"/>
              <a:t>導入の決め手</a:t>
            </a:r>
            <a:endParaRPr kumimoji="1" lang="en-US" altLang="ja-JP"/>
          </a:p>
          <a:p>
            <a:pPr marL="0" indent="0">
              <a:buFont typeface="+mj-lt"/>
              <a:buNone/>
            </a:pPr>
            <a:r>
              <a:rPr kumimoji="1" lang="ja-JP" altLang="en-US" sz="1200" kern="1200">
                <a:solidFill>
                  <a:schemeClr val="dk1"/>
                </a:solidFill>
                <a:effectLst/>
                <a:latin typeface="+mn-ea"/>
                <a:ea typeface="+mn-ea"/>
                <a:cs typeface="+mn-cs"/>
              </a:rPr>
              <a:t>次の事項が導入の決め手となりました。</a:t>
            </a:r>
            <a:endParaRPr kumimoji="1" lang="en-US" altLang="ja-JP" sz="1200" kern="1200">
              <a:solidFill>
                <a:schemeClr val="dk1"/>
              </a:solidFill>
              <a:effectLst/>
              <a:latin typeface="+mn-ea"/>
              <a:ea typeface="+mn-ea"/>
              <a:cs typeface="+mn-cs"/>
            </a:endParaRPr>
          </a:p>
          <a:p>
            <a:pPr marL="171450" indent="-171450">
              <a:buFont typeface="Arial" panose="020B0604020202020204" pitchFamily="34" charset="0"/>
              <a:buChar char="•"/>
            </a:pPr>
            <a:r>
              <a:rPr kumimoji="1" lang="ja-JP" altLang="en-US" sz="1200" kern="1200">
                <a:solidFill>
                  <a:schemeClr val="dk1"/>
                </a:solidFill>
                <a:effectLst/>
                <a:latin typeface="+mn-ea"/>
                <a:ea typeface="+mn-ea"/>
                <a:cs typeface="+mn-cs"/>
              </a:rPr>
              <a:t>リモートアクセスとセキュリティのゼロトラスト機能が一体になっていること。</a:t>
            </a:r>
            <a:endParaRPr kumimoji="1" lang="en-US" altLang="ja-JP" sz="1200" kern="1200">
              <a:solidFill>
                <a:schemeClr val="dk1"/>
              </a:solidFill>
              <a:effectLst/>
              <a:latin typeface="+mn-ea"/>
              <a:ea typeface="+mn-ea"/>
              <a:cs typeface="+mn-cs"/>
            </a:endParaRPr>
          </a:p>
          <a:p>
            <a:pPr marL="171450" indent="-171450">
              <a:buFont typeface="Arial" panose="020B0604020202020204" pitchFamily="34" charset="0"/>
              <a:buChar char="•"/>
            </a:pPr>
            <a:r>
              <a:rPr kumimoji="1" lang="ja-JP" altLang="en-US" sz="1200" kern="1200">
                <a:solidFill>
                  <a:schemeClr val="dk1"/>
                </a:solidFill>
                <a:effectLst/>
                <a:latin typeface="+mn-ea"/>
                <a:ea typeface="+mn-ea"/>
                <a:cs typeface="+mn-cs"/>
              </a:rPr>
              <a:t>動作検証でリモートアクセス時の速度・安定性が高いこと。</a:t>
            </a:r>
          </a:p>
          <a:p>
            <a:endParaRPr kumimoji="1" lang="en-US" altLang="ja-JP"/>
          </a:p>
          <a:p>
            <a:r>
              <a:rPr kumimoji="1" lang="ja-JP" altLang="en-US"/>
              <a:t>導入後の効果</a:t>
            </a:r>
            <a:endParaRPr kumimoji="1" lang="en-US" altLang="ja-JP"/>
          </a:p>
          <a:p>
            <a:pPr marL="0" indent="0">
              <a:buFont typeface="Arial" panose="020B0604020202020204" pitchFamily="34" charset="0"/>
              <a:buNone/>
            </a:pPr>
            <a:r>
              <a:rPr kumimoji="1" lang="ja-JP" altLang="en-US" sz="1200" kern="1200">
                <a:solidFill>
                  <a:schemeClr val="dk1"/>
                </a:solidFill>
                <a:effectLst/>
                <a:latin typeface="+mn-ea"/>
                <a:ea typeface="+mn-ea"/>
                <a:cs typeface="+mn-cs"/>
              </a:rPr>
              <a:t>導入後の効果は次の通りです。</a:t>
            </a:r>
            <a:endParaRPr kumimoji="1" lang="en-US" altLang="ja-JP" sz="1200" kern="1200">
              <a:solidFill>
                <a:schemeClr val="dk1"/>
              </a:solidFill>
              <a:effectLst/>
              <a:latin typeface="+mn-ea"/>
              <a:ea typeface="+mn-ea"/>
              <a:cs typeface="+mn-cs"/>
            </a:endParaRPr>
          </a:p>
          <a:p>
            <a:pPr marL="171450" indent="-171450">
              <a:buFont typeface="Arial" panose="020B0604020202020204" pitchFamily="34" charset="0"/>
              <a:buChar char="•"/>
            </a:pPr>
            <a:r>
              <a:rPr kumimoji="1" lang="ja-JP" altLang="en-US" sz="1200" kern="1200">
                <a:solidFill>
                  <a:schemeClr val="dk1"/>
                </a:solidFill>
                <a:effectLst/>
                <a:latin typeface="+mn-ea"/>
                <a:ea typeface="+mn-ea"/>
                <a:cs typeface="+mn-cs"/>
              </a:rPr>
              <a:t>営業職員が行内に戻らず業務を遂行できるようになり、業務が効率化したこと。</a:t>
            </a:r>
            <a:endParaRPr kumimoji="1" lang="en-US" altLang="ja-JP" sz="1200" kern="1200">
              <a:solidFill>
                <a:schemeClr val="dk1"/>
              </a:solidFill>
              <a:effectLst/>
              <a:latin typeface="+mn-ea"/>
              <a:ea typeface="+mn-ea"/>
              <a:cs typeface="+mn-cs"/>
            </a:endParaRPr>
          </a:p>
          <a:p>
            <a:pPr marL="171450" indent="-171450">
              <a:buFont typeface="Arial" panose="020B0604020202020204" pitchFamily="34" charset="0"/>
              <a:buChar char="•"/>
            </a:pPr>
            <a:r>
              <a:rPr kumimoji="1" lang="ja-JP" altLang="en-US" sz="1200" kern="1200">
                <a:solidFill>
                  <a:schemeClr val="dk1"/>
                </a:solidFill>
                <a:effectLst/>
                <a:latin typeface="+mn-ea"/>
                <a:ea typeface="+mn-ea"/>
                <a:cs typeface="+mn-cs"/>
              </a:rPr>
              <a:t>許容した内容や業務だけの通信に限定できるので、安心して使用できること。</a:t>
            </a:r>
            <a:endParaRPr kumimoji="1" lang="en-US" altLang="ja-JP" sz="1200" kern="1200">
              <a:solidFill>
                <a:schemeClr val="dk1"/>
              </a:solidFill>
              <a:effectLst/>
              <a:latin typeface="+mn-ea"/>
              <a:ea typeface="+mn-ea"/>
              <a:cs typeface="+mn-cs"/>
            </a:endParaRPr>
          </a:p>
          <a:p>
            <a:pPr marL="171450" indent="-171450">
              <a:buFont typeface="Arial" panose="020B0604020202020204" pitchFamily="34" charset="0"/>
              <a:buChar char="•"/>
            </a:pPr>
            <a:r>
              <a:rPr kumimoji="1" lang="ja-JP" altLang="en-US" sz="1200" kern="1200">
                <a:solidFill>
                  <a:schemeClr val="dk1"/>
                </a:solidFill>
                <a:effectLst/>
                <a:latin typeface="+mn-ea"/>
                <a:ea typeface="+mn-ea"/>
                <a:cs typeface="+mn-cs"/>
              </a:rPr>
              <a:t>今後は渉外用タブレットを活用した業務改革の推進が見込まれること。</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666F183D-BCCB-F36A-FBBA-0D633DDA9C1F}"/>
              </a:ext>
            </a:extLst>
          </p:cNvPr>
          <p:cNvSpPr>
            <a:spLocks noGrp="1"/>
          </p:cNvSpPr>
          <p:nvPr>
            <p:ph type="sldNum" sz="quarter" idx="5"/>
          </p:nvPr>
        </p:nvSpPr>
        <p:spPr/>
        <p:txBody>
          <a:bodyPr/>
          <a:lstStyle/>
          <a:p>
            <a:fld id="{7D95702B-A176-47F2-94B3-59C819DD5A0E}" type="slidenum">
              <a:rPr kumimoji="1" lang="ja-JP" altLang="en-US" smtClean="0"/>
              <a:t>420</a:t>
            </a:fld>
            <a:endParaRPr kumimoji="1" lang="ja-JP" altLang="en-US"/>
          </a:p>
        </p:txBody>
      </p:sp>
    </p:spTree>
    <p:extLst>
      <p:ext uri="{BB962C8B-B14F-4D97-AF65-F5344CB8AC3E}">
        <p14:creationId xmlns:p14="http://schemas.microsoft.com/office/powerpoint/2010/main" val="1076088868"/>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96252-417D-771D-D6F5-9A0A8D3506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4454F0-F081-0D55-9848-356EB0A013A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924C860-127F-374B-8D1B-D263CDE108B8}"/>
              </a:ext>
            </a:extLst>
          </p:cNvPr>
          <p:cNvSpPr>
            <a:spLocks noGrp="1"/>
          </p:cNvSpPr>
          <p:nvPr>
            <p:ph type="body" idx="1"/>
          </p:nvPr>
        </p:nvSpPr>
        <p:spPr/>
        <p:txBody>
          <a:bodyPr/>
          <a:lstStyle/>
          <a:p>
            <a:r>
              <a:rPr kumimoji="1" lang="ja-JP" altLang="en-US"/>
              <a:t>目標：</a:t>
            </a:r>
            <a:r>
              <a:rPr kumimoji="1" lang="en-US" altLang="ja-JP"/>
              <a:t>14:42</a:t>
            </a:r>
          </a:p>
          <a:p>
            <a:r>
              <a:rPr kumimoji="1" lang="ja-JP" altLang="en-US"/>
              <a:t>累計：</a:t>
            </a:r>
            <a:r>
              <a:rPr kumimoji="1" lang="en-US" altLang="ja-JP"/>
              <a:t>1:42</a:t>
            </a:r>
          </a:p>
          <a:p>
            <a:endParaRPr kumimoji="1" lang="en-US" altLang="ja-JP"/>
          </a:p>
          <a:p>
            <a:r>
              <a:rPr kumimoji="1" lang="en-US" altLang="ja-JP"/>
              <a:t>IaaS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a:solidFill>
                  <a:schemeClr val="dk1"/>
                </a:solidFill>
                <a:effectLst/>
                <a:latin typeface="+mn-ea"/>
                <a:ea typeface="+mn-ea"/>
                <a:cs typeface="+mn-cs"/>
              </a:rPr>
              <a:t>IaaS</a:t>
            </a:r>
            <a:r>
              <a:rPr kumimoji="1" lang="ja-JP" altLang="en-US" sz="1200" kern="1200">
                <a:solidFill>
                  <a:schemeClr val="dk1"/>
                </a:solidFill>
                <a:effectLst/>
                <a:latin typeface="+mn-ea"/>
                <a:ea typeface="+mn-ea"/>
                <a:cs typeface="+mn-cs"/>
              </a:rPr>
              <a:t>とは、インターネット経由でネットワークやサーバ（</a:t>
            </a:r>
            <a:r>
              <a:rPr kumimoji="1" lang="en-US" altLang="ja-JP" sz="1200" kern="1200">
                <a:solidFill>
                  <a:schemeClr val="dk1"/>
                </a:solidFill>
                <a:effectLst/>
                <a:latin typeface="+mn-ea"/>
                <a:ea typeface="+mn-ea"/>
                <a:cs typeface="+mn-cs"/>
              </a:rPr>
              <a:t>CPU</a:t>
            </a:r>
            <a:r>
              <a:rPr kumimoji="1" lang="ja-JP" altLang="en-US" sz="1200" kern="1200">
                <a:solidFill>
                  <a:schemeClr val="dk1"/>
                </a:solidFill>
                <a:effectLst/>
                <a:latin typeface="+mn-ea"/>
                <a:ea typeface="+mn-ea"/>
                <a:cs typeface="+mn-cs"/>
              </a:rPr>
              <a:t>・メモリ・ストレージ）などのハードウェアやインフラ機能を提供するサービスのことです。</a:t>
            </a:r>
            <a:r>
              <a:rPr kumimoji="1" lang="en-US" altLang="ja-JP" sz="1200" kern="1200">
                <a:solidFill>
                  <a:schemeClr val="dk1"/>
                </a:solidFill>
                <a:effectLst/>
                <a:latin typeface="+mn-ea"/>
                <a:ea typeface="+mn-ea"/>
                <a:cs typeface="+mn-cs"/>
              </a:rPr>
              <a:t>IaaS</a:t>
            </a:r>
            <a:r>
              <a:rPr kumimoji="1" lang="ja-JP" altLang="en-US" sz="1200" kern="1200">
                <a:solidFill>
                  <a:schemeClr val="dk1"/>
                </a:solidFill>
                <a:effectLst/>
                <a:latin typeface="+mn-ea"/>
                <a:ea typeface="+mn-ea"/>
                <a:cs typeface="+mn-cs"/>
              </a:rPr>
              <a:t>を利用することで、従来は自社で購入、構築し、運用する必要があったハードウェアやインフラの機能を、必要なときに必要なだけ利用できます。</a:t>
            </a:r>
          </a:p>
          <a:p>
            <a:endParaRPr kumimoji="1" lang="en-US" altLang="ja-JP"/>
          </a:p>
          <a:p>
            <a:r>
              <a:rPr kumimoji="1" lang="en-US" altLang="ja-JP"/>
              <a:t>PaaS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a:solidFill>
                  <a:schemeClr val="dk1"/>
                </a:solidFill>
                <a:effectLst/>
                <a:latin typeface="+mn-ea"/>
                <a:ea typeface="+mn-ea"/>
                <a:cs typeface="+mn-cs"/>
              </a:rPr>
              <a:t>PaaS</a:t>
            </a:r>
            <a:r>
              <a:rPr kumimoji="1" lang="ja-JP" altLang="en-US" sz="1200" kern="1200">
                <a:solidFill>
                  <a:schemeClr val="dk1"/>
                </a:solidFill>
                <a:effectLst/>
                <a:latin typeface="+mn-ea"/>
                <a:ea typeface="+mn-ea"/>
                <a:cs typeface="+mn-cs"/>
              </a:rPr>
              <a:t>とは、インターネット経由でアプリケーションサーバやデータベースなどのアプリケーションを実行するためのプラットフォーム機能を提供するサービスのことです。</a:t>
            </a:r>
            <a:r>
              <a:rPr kumimoji="1" lang="en-US" altLang="ja-JP" sz="1200" kern="1200">
                <a:solidFill>
                  <a:schemeClr val="dk1"/>
                </a:solidFill>
                <a:effectLst/>
                <a:latin typeface="+mn-ea"/>
                <a:ea typeface="+mn-ea"/>
                <a:cs typeface="+mn-cs"/>
              </a:rPr>
              <a:t>PaaS</a:t>
            </a:r>
            <a:r>
              <a:rPr kumimoji="1" lang="ja-JP" altLang="en-US" sz="1200" kern="1200">
                <a:solidFill>
                  <a:schemeClr val="dk1"/>
                </a:solidFill>
                <a:effectLst/>
                <a:latin typeface="+mn-ea"/>
                <a:ea typeface="+mn-ea"/>
                <a:cs typeface="+mn-cs"/>
              </a:rPr>
              <a:t>を利用することで、アプリケーションの開発前段階で必要な開発環境の準備（サーバの設置や</a:t>
            </a:r>
            <a:r>
              <a:rPr kumimoji="1" lang="en-US" altLang="ja-JP" sz="1200" kern="1200">
                <a:solidFill>
                  <a:schemeClr val="dk1"/>
                </a:solidFill>
                <a:effectLst/>
                <a:latin typeface="+mn-ea"/>
                <a:ea typeface="+mn-ea"/>
                <a:cs typeface="+mn-cs"/>
              </a:rPr>
              <a:t>OS</a:t>
            </a:r>
            <a:r>
              <a:rPr kumimoji="1" lang="ja-JP" altLang="en-US" sz="1200" kern="1200">
                <a:solidFill>
                  <a:schemeClr val="dk1"/>
                </a:solidFill>
                <a:effectLst/>
                <a:latin typeface="+mn-ea"/>
                <a:ea typeface="+mn-ea"/>
                <a:cs typeface="+mn-cs"/>
              </a:rPr>
              <a:t>やミドルウェアのインストールと設定、ネットワークの設定など）を省略できます。</a:t>
            </a:r>
          </a:p>
          <a:p>
            <a:endParaRPr kumimoji="1" lang="en-US" altLang="ja-JP"/>
          </a:p>
          <a:p>
            <a:r>
              <a:rPr kumimoji="1" lang="en-US" altLang="ja-JP"/>
              <a:t>SaaS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a:solidFill>
                  <a:schemeClr val="dk1"/>
                </a:solidFill>
                <a:effectLst/>
                <a:latin typeface="+mn-ea"/>
                <a:ea typeface="+mn-ea"/>
                <a:cs typeface="+mn-cs"/>
              </a:rPr>
              <a:t>SaaS</a:t>
            </a:r>
            <a:r>
              <a:rPr kumimoji="1" lang="ja-JP" altLang="en-US" sz="1200" kern="1200">
                <a:solidFill>
                  <a:schemeClr val="dk1"/>
                </a:solidFill>
                <a:effectLst/>
                <a:latin typeface="+mn-ea"/>
                <a:ea typeface="+mn-ea"/>
                <a:cs typeface="+mn-cs"/>
              </a:rPr>
              <a:t>とは、インターネット経由で電子メール、顧客管理、財務会計などのアプリケーションソフトの機能を提供するサービスのことです。アカウントを持っていれば、インターネット経由でどこからでもアクセスすることができたり、チームでファイルやデータを共有できたりします。</a:t>
            </a:r>
          </a:p>
          <a:p>
            <a:endParaRPr kumimoji="1" lang="en-US" altLang="ja-JP"/>
          </a:p>
          <a:p>
            <a:r>
              <a:rPr kumimoji="1" lang="en-US" altLang="ja-JP" err="1"/>
              <a:t>NaaS</a:t>
            </a:r>
            <a:endParaRPr kumimoji="1" lang="en-US" altLang="ja-JP"/>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200" kern="1200" err="1">
                <a:solidFill>
                  <a:schemeClr val="dk1"/>
                </a:solidFill>
                <a:effectLst/>
                <a:latin typeface="+mn-ea"/>
                <a:ea typeface="+mn-ea"/>
                <a:cs typeface="+mn-cs"/>
              </a:rPr>
              <a:t>NaaS</a:t>
            </a:r>
            <a:r>
              <a:rPr kumimoji="1" lang="ja-JP" altLang="en-US" sz="1200" kern="1200">
                <a:solidFill>
                  <a:schemeClr val="dk1"/>
                </a:solidFill>
                <a:effectLst/>
                <a:latin typeface="+mn-ea"/>
                <a:ea typeface="+mn-ea"/>
                <a:cs typeface="+mn-cs"/>
              </a:rPr>
              <a:t>とは、インターネット経由でネットワークインフラを提供するサービスのことです。</a:t>
            </a:r>
            <a:endParaRPr kumimoji="1" lang="en-US" altLang="ja-JP" sz="1200" kern="1200">
              <a:solidFill>
                <a:schemeClr val="dk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en-US" altLang="ja-JP" sz="1200" kern="1200" err="1">
                <a:solidFill>
                  <a:schemeClr val="dk1"/>
                </a:solidFill>
                <a:effectLst/>
                <a:latin typeface="+mn-ea"/>
                <a:ea typeface="+mn-ea"/>
                <a:cs typeface="+mn-cs"/>
              </a:rPr>
              <a:t>NaaS</a:t>
            </a:r>
            <a:r>
              <a:rPr kumimoji="1" lang="ja-JP" altLang="en-US" sz="1200" kern="1200">
                <a:solidFill>
                  <a:schemeClr val="dk1"/>
                </a:solidFill>
                <a:effectLst/>
                <a:latin typeface="+mn-ea"/>
                <a:ea typeface="+mn-ea"/>
                <a:cs typeface="+mn-cs"/>
              </a:rPr>
              <a:t>の導入により、ネットワーク環境の変更に柔軟に対応できるようになります。</a:t>
            </a:r>
            <a:r>
              <a:rPr kumimoji="1" lang="en-US" altLang="ja-JP" sz="1200" kern="1200" err="1">
                <a:solidFill>
                  <a:schemeClr val="dk1"/>
                </a:solidFill>
                <a:effectLst/>
                <a:latin typeface="+mn-ea"/>
                <a:ea typeface="+mn-ea"/>
                <a:cs typeface="+mn-cs"/>
              </a:rPr>
              <a:t>NaaS</a:t>
            </a:r>
            <a:r>
              <a:rPr kumimoji="1" lang="ja-JP" altLang="en-US" sz="1200" kern="1200">
                <a:solidFill>
                  <a:schemeClr val="dk1"/>
                </a:solidFill>
                <a:effectLst/>
                <a:latin typeface="+mn-ea"/>
                <a:ea typeface="+mn-ea"/>
                <a:cs typeface="+mn-cs"/>
              </a:rPr>
              <a:t>に含まれる主要な機能として、</a:t>
            </a:r>
            <a:r>
              <a:rPr kumimoji="1" lang="en-US" altLang="ja-JP" sz="1200" kern="1200">
                <a:solidFill>
                  <a:schemeClr val="dk1"/>
                </a:solidFill>
                <a:effectLst/>
                <a:latin typeface="+mn-ea"/>
                <a:ea typeface="+mn-ea"/>
                <a:cs typeface="+mn-cs"/>
              </a:rPr>
              <a:t>SDN</a:t>
            </a:r>
            <a:r>
              <a:rPr kumimoji="1" lang="ja-JP" altLang="en-US" sz="1200" kern="1200">
                <a:solidFill>
                  <a:schemeClr val="dk1"/>
                </a:solidFill>
                <a:effectLst/>
                <a:latin typeface="+mn-ea"/>
                <a:ea typeface="+mn-ea"/>
                <a:cs typeface="+mn-cs"/>
              </a:rPr>
              <a:t>、</a:t>
            </a:r>
            <a:r>
              <a:rPr kumimoji="1" lang="en-US" altLang="ja-JP" sz="1200" kern="1200">
                <a:solidFill>
                  <a:schemeClr val="dk1"/>
                </a:solidFill>
                <a:effectLst/>
                <a:latin typeface="+mn-ea"/>
                <a:ea typeface="+mn-ea"/>
                <a:cs typeface="+mn-cs"/>
              </a:rPr>
              <a:t>SD-WAN</a:t>
            </a:r>
            <a:r>
              <a:rPr kumimoji="1" lang="ja-JP" altLang="en-US" sz="1200" kern="1200">
                <a:solidFill>
                  <a:schemeClr val="dk1"/>
                </a:solidFill>
                <a:effectLst/>
                <a:latin typeface="+mn-ea"/>
                <a:ea typeface="+mn-ea"/>
                <a:cs typeface="+mn-cs"/>
              </a:rPr>
              <a:t>などがあります。</a:t>
            </a:r>
            <a:endParaRPr kumimoji="1" lang="en-US" altLang="ja-JP" sz="1200" kern="1200">
              <a:solidFill>
                <a:schemeClr val="dk1"/>
              </a:solidFill>
              <a:effectLst/>
              <a:latin typeface="+mn-ea"/>
              <a:ea typeface="+mn-ea"/>
              <a:cs typeface="+mn-cs"/>
            </a:endParaRPr>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9A20A235-946A-C12B-5009-EE60B99CD6BD}"/>
              </a:ext>
            </a:extLst>
          </p:cNvPr>
          <p:cNvSpPr>
            <a:spLocks noGrp="1"/>
          </p:cNvSpPr>
          <p:nvPr>
            <p:ph type="sldNum" sz="quarter" idx="5"/>
          </p:nvPr>
        </p:nvSpPr>
        <p:spPr/>
        <p:txBody>
          <a:bodyPr/>
          <a:lstStyle/>
          <a:p>
            <a:fld id="{7D95702B-A176-47F2-94B3-59C819DD5A0E}" type="slidenum">
              <a:rPr kumimoji="1" lang="ja-JP" altLang="en-US" smtClean="0"/>
              <a:t>421</a:t>
            </a:fld>
            <a:endParaRPr kumimoji="1" lang="ja-JP" altLang="en-US"/>
          </a:p>
        </p:txBody>
      </p:sp>
    </p:spTree>
    <p:extLst>
      <p:ext uri="{BB962C8B-B14F-4D97-AF65-F5344CB8AC3E}">
        <p14:creationId xmlns:p14="http://schemas.microsoft.com/office/powerpoint/2010/main" val="2621373238"/>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762D1-EBDB-2343-6CA5-055754461EC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F518F4B-DF8F-09EF-1A5B-D48D1A13747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0A1DE6B-A00B-4CDF-4194-54773A704EDE}"/>
              </a:ext>
            </a:extLst>
          </p:cNvPr>
          <p:cNvSpPr>
            <a:spLocks noGrp="1"/>
          </p:cNvSpPr>
          <p:nvPr>
            <p:ph type="body" idx="1"/>
          </p:nvPr>
        </p:nvSpPr>
        <p:spPr/>
        <p:txBody>
          <a:bodyPr/>
          <a:lstStyle/>
          <a:p>
            <a:r>
              <a:rPr kumimoji="1" lang="ja-JP" altLang="en-US"/>
              <a:t>目標：</a:t>
            </a:r>
            <a:r>
              <a:rPr kumimoji="1" lang="en-US" altLang="ja-JP"/>
              <a:t>14:43</a:t>
            </a:r>
          </a:p>
          <a:p>
            <a:r>
              <a:rPr kumimoji="1" lang="ja-JP" altLang="en-US"/>
              <a:t>累計：</a:t>
            </a:r>
            <a:r>
              <a:rPr kumimoji="1" lang="en-US" altLang="ja-JP"/>
              <a:t>1:43</a:t>
            </a:r>
          </a:p>
          <a:p>
            <a:endParaRPr kumimoji="1" lang="en-US" altLang="ja-JP"/>
          </a:p>
          <a:p>
            <a:r>
              <a:rPr kumimoji="1" lang="en-US" altLang="ja-JP"/>
              <a:t>SDN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dk1"/>
                </a:solidFill>
                <a:effectLst/>
                <a:latin typeface="+mn-ea"/>
                <a:ea typeface="+mn-ea"/>
                <a:cs typeface="+mn-cs"/>
              </a:rPr>
              <a:t>　</a:t>
            </a:r>
            <a:r>
              <a:rPr kumimoji="1" lang="en-US" altLang="ja-JP" sz="1200" b="0" kern="1200">
                <a:solidFill>
                  <a:schemeClr val="dk1"/>
                </a:solidFill>
                <a:effectLst/>
                <a:latin typeface="+mn-ea"/>
                <a:ea typeface="+mn-ea"/>
                <a:cs typeface="+mn-cs"/>
              </a:rPr>
              <a:t>SDN</a:t>
            </a:r>
            <a:r>
              <a:rPr kumimoji="1" lang="ja-JP" altLang="en-US" sz="1200" b="0" kern="1200">
                <a:solidFill>
                  <a:schemeClr val="dk1"/>
                </a:solidFill>
                <a:effectLst/>
                <a:latin typeface="+mn-ea"/>
                <a:ea typeface="+mn-ea"/>
                <a:cs typeface="+mn-cs"/>
              </a:rPr>
              <a:t>とは、ソフトウェアを用いてネットワーク構成を動的に変更することです。ネットワークを構成している機器（ルータやサーバ、スイッチなど）を、ソフトウェアを介して一括制御することで、機器設定やネットワーク構成を柔軟に変更できます。</a:t>
            </a:r>
            <a:r>
              <a:rPr kumimoji="1" lang="en-US" altLang="ja-JP" sz="1200" b="0" kern="1200">
                <a:solidFill>
                  <a:schemeClr val="dk1"/>
                </a:solidFill>
                <a:effectLst/>
                <a:latin typeface="+mn-ea"/>
                <a:ea typeface="+mn-ea"/>
                <a:cs typeface="+mn-cs"/>
              </a:rPr>
              <a:t>SDN</a:t>
            </a:r>
            <a:r>
              <a:rPr kumimoji="1" lang="ja-JP" altLang="en-US" sz="1200" b="0" kern="1200">
                <a:solidFill>
                  <a:schemeClr val="dk1"/>
                </a:solidFill>
                <a:effectLst/>
                <a:latin typeface="+mn-ea"/>
                <a:ea typeface="+mn-ea"/>
                <a:cs typeface="+mn-cs"/>
              </a:rPr>
              <a:t>のメリットは、ネットワーク機器に対して一括で設定を行えることです。従来のルータ、スイッチといった物理的なネットワーク機器・製品は、</a:t>
            </a:r>
            <a:r>
              <a:rPr kumimoji="1" lang="en-US" altLang="ja-JP" sz="1200" b="0" kern="1200">
                <a:solidFill>
                  <a:schemeClr val="dk1"/>
                </a:solidFill>
                <a:effectLst/>
                <a:latin typeface="+mn-ea"/>
                <a:ea typeface="+mn-ea"/>
                <a:cs typeface="+mn-cs"/>
              </a:rPr>
              <a:t>1</a:t>
            </a:r>
            <a:r>
              <a:rPr kumimoji="1" lang="ja-JP" altLang="en-US" sz="1200" b="0" kern="1200">
                <a:solidFill>
                  <a:schemeClr val="dk1"/>
                </a:solidFill>
                <a:effectLst/>
                <a:latin typeface="+mn-ea"/>
                <a:ea typeface="+mn-ea"/>
                <a:cs typeface="+mn-cs"/>
              </a:rPr>
              <a:t>台ごとに個別に設定を行う必要があり、大規模なネットワーク構成を変更する際には、大きな作業負荷がかかりました。しかし、</a:t>
            </a:r>
            <a:r>
              <a:rPr kumimoji="1" lang="en-US" altLang="ja-JP" sz="1200" b="0" kern="1200">
                <a:solidFill>
                  <a:schemeClr val="dk1"/>
                </a:solidFill>
                <a:effectLst/>
                <a:latin typeface="+mn-ea"/>
                <a:ea typeface="+mn-ea"/>
                <a:cs typeface="+mn-cs"/>
              </a:rPr>
              <a:t>SDN</a:t>
            </a:r>
            <a:r>
              <a:rPr kumimoji="1" lang="ja-JP" altLang="en-US" sz="1200" b="0" kern="1200">
                <a:solidFill>
                  <a:schemeClr val="dk1"/>
                </a:solidFill>
                <a:effectLst/>
                <a:latin typeface="+mn-ea"/>
                <a:ea typeface="+mn-ea"/>
                <a:cs typeface="+mn-cs"/>
              </a:rPr>
              <a:t>を用いてネットワークを制御することで、管理が</a:t>
            </a:r>
            <a:r>
              <a:rPr kumimoji="1" lang="en-US" altLang="ja-JP" sz="1200" b="0" kern="1200">
                <a:solidFill>
                  <a:schemeClr val="dk1"/>
                </a:solidFill>
                <a:effectLst/>
                <a:latin typeface="+mn-ea"/>
                <a:ea typeface="+mn-ea"/>
                <a:cs typeface="+mn-cs"/>
              </a:rPr>
              <a:t>1</a:t>
            </a:r>
            <a:r>
              <a:rPr kumimoji="1" lang="ja-JP" altLang="en-US" sz="1200" b="0" kern="1200">
                <a:solidFill>
                  <a:schemeClr val="dk1"/>
                </a:solidFill>
                <a:effectLst/>
                <a:latin typeface="+mn-ea"/>
                <a:ea typeface="+mn-ea"/>
                <a:cs typeface="+mn-cs"/>
              </a:rPr>
              <a:t>か所で行えるようになるため、ネットワーク機器・製品ごとに個別設定が不要になり、作業負荷が大幅に軽減できます。</a:t>
            </a:r>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A0DF2A94-CE11-551E-8CC6-542250A64807}"/>
              </a:ext>
            </a:extLst>
          </p:cNvPr>
          <p:cNvSpPr>
            <a:spLocks noGrp="1"/>
          </p:cNvSpPr>
          <p:nvPr>
            <p:ph type="sldNum" sz="quarter" idx="5"/>
          </p:nvPr>
        </p:nvSpPr>
        <p:spPr/>
        <p:txBody>
          <a:bodyPr/>
          <a:lstStyle/>
          <a:p>
            <a:fld id="{7D95702B-A176-47F2-94B3-59C819DD5A0E}" type="slidenum">
              <a:rPr kumimoji="1" lang="ja-JP" altLang="en-US" smtClean="0"/>
              <a:t>422</a:t>
            </a:fld>
            <a:endParaRPr kumimoji="1" lang="ja-JP" altLang="en-US"/>
          </a:p>
        </p:txBody>
      </p:sp>
    </p:spTree>
    <p:extLst>
      <p:ext uri="{BB962C8B-B14F-4D97-AF65-F5344CB8AC3E}">
        <p14:creationId xmlns:p14="http://schemas.microsoft.com/office/powerpoint/2010/main" val="46908703"/>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72E04-75B9-7044-C70B-D445358301D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BAAB5C-E6D4-7E41-935E-D7AE1B4787F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96FECB5-DC10-CC14-4CA3-CEDEE74E9388}"/>
              </a:ext>
            </a:extLst>
          </p:cNvPr>
          <p:cNvSpPr>
            <a:spLocks noGrp="1"/>
          </p:cNvSpPr>
          <p:nvPr>
            <p:ph type="body" idx="1"/>
          </p:nvPr>
        </p:nvSpPr>
        <p:spPr/>
        <p:txBody>
          <a:bodyPr/>
          <a:lstStyle/>
          <a:p>
            <a:r>
              <a:rPr kumimoji="1" lang="ja-JP" altLang="en-US" dirty="0"/>
              <a:t>目標：</a:t>
            </a:r>
            <a:r>
              <a:rPr kumimoji="1" lang="en-US" altLang="ja-JP" dirty="0"/>
              <a:t>14:44</a:t>
            </a:r>
          </a:p>
          <a:p>
            <a:r>
              <a:rPr kumimoji="1" lang="ja-JP" altLang="en-US" dirty="0"/>
              <a:t>累計：</a:t>
            </a:r>
            <a:r>
              <a:rPr kumimoji="1" lang="en-US" altLang="ja-JP" dirty="0"/>
              <a:t>1:44</a:t>
            </a:r>
          </a:p>
          <a:p>
            <a:endParaRPr kumimoji="1" lang="en-US" altLang="ja-JP" dirty="0"/>
          </a:p>
          <a:p>
            <a:r>
              <a:rPr kumimoji="1" lang="en-US" altLang="ja-JP" sz="1200" b="0" kern="1200" dirty="0">
                <a:solidFill>
                  <a:schemeClr val="dk1"/>
                </a:solidFill>
                <a:effectLst/>
                <a:latin typeface="+mn-ea"/>
                <a:ea typeface="+mn-ea"/>
                <a:cs typeface="+mn-cs"/>
              </a:rPr>
              <a:t>SD-WAN</a:t>
            </a:r>
            <a:r>
              <a:rPr kumimoji="1" lang="ja-JP" altLang="en-US" sz="1200" b="0" kern="1200" dirty="0">
                <a:solidFill>
                  <a:schemeClr val="dk1"/>
                </a:solidFill>
                <a:effectLst/>
                <a:latin typeface="+mn-ea"/>
                <a:ea typeface="+mn-ea"/>
                <a:cs typeface="+mn-cs"/>
              </a:rPr>
              <a:t>とは、ネットワークをソフトウェアで制御する</a:t>
            </a:r>
            <a:r>
              <a:rPr kumimoji="1" lang="en-US" altLang="ja-JP" sz="1200" b="0" kern="1200" dirty="0">
                <a:solidFill>
                  <a:schemeClr val="dk1"/>
                </a:solidFill>
                <a:effectLst/>
                <a:latin typeface="+mn-ea"/>
                <a:ea typeface="+mn-ea"/>
                <a:cs typeface="+mn-cs"/>
              </a:rPr>
              <a:t>SDN</a:t>
            </a:r>
            <a:r>
              <a:rPr kumimoji="1" lang="ja-JP" altLang="en-US" sz="1200" b="0" kern="1200" dirty="0">
                <a:solidFill>
                  <a:schemeClr val="dk1"/>
                </a:solidFill>
                <a:effectLst/>
                <a:latin typeface="+mn-ea"/>
                <a:ea typeface="+mn-ea"/>
                <a:cs typeface="+mn-cs"/>
              </a:rPr>
              <a:t>を、物理的なネットワーク機器で構築した</a:t>
            </a:r>
            <a:r>
              <a:rPr kumimoji="1" lang="en-US" altLang="ja-JP" sz="1200" b="0" kern="1200" dirty="0">
                <a:solidFill>
                  <a:schemeClr val="dk1"/>
                </a:solidFill>
                <a:effectLst/>
                <a:latin typeface="+mn-ea"/>
                <a:ea typeface="+mn-ea"/>
                <a:cs typeface="+mn-cs"/>
                <a:hlinkClick r:id="rId3" action="ppaction://hlinksldjump"/>
              </a:rPr>
              <a:t>WAN</a:t>
            </a:r>
            <a:r>
              <a:rPr kumimoji="1" lang="ja-JP" altLang="en-US" sz="1200" b="0" kern="1200" dirty="0">
                <a:solidFill>
                  <a:schemeClr val="dk1"/>
                </a:solidFill>
                <a:effectLst/>
                <a:latin typeface="+mn-ea"/>
                <a:ea typeface="+mn-ea"/>
                <a:cs typeface="+mn-cs"/>
              </a:rPr>
              <a:t>に適用する技術のことです。企業の拠点間接続や、クラウド接続などにおいて柔軟なネットワーク構成を実現したり、ネットワーク上で発生する通信を適切に制御したりすることができます。</a:t>
            </a:r>
            <a:endParaRPr kumimoji="1" lang="en-US" altLang="ja-JP" sz="1200" b="0" kern="1200" dirty="0">
              <a:solidFill>
                <a:schemeClr val="dk1"/>
              </a:solidFill>
              <a:effectLst/>
              <a:latin typeface="+mn-ea"/>
              <a:ea typeface="+mn-ea"/>
              <a:cs typeface="+mn-cs"/>
            </a:endParaRPr>
          </a:p>
          <a:p>
            <a:r>
              <a:rPr kumimoji="1" lang="ja-JP" altLang="en-US" sz="1200" dirty="0">
                <a:solidFill>
                  <a:schemeClr val="dk1"/>
                </a:solidFill>
                <a:latin typeface="+mn-ea"/>
              </a:rPr>
              <a:t>　</a:t>
            </a:r>
            <a:r>
              <a:rPr kumimoji="1" lang="ja-JP" altLang="en-US" sz="1200" b="0" kern="1200" dirty="0">
                <a:solidFill>
                  <a:schemeClr val="dk1"/>
                </a:solidFill>
                <a:effectLst/>
                <a:latin typeface="+mn-ea"/>
                <a:ea typeface="+mn-ea"/>
                <a:cs typeface="+mn-cs"/>
              </a:rPr>
              <a:t>たとえば、拠点間の通信には閉域網（不特定多数のユーザが利用するインターネットとは異なり、関係者のみが接続できる通信回線）を使用し、信頼できるクラウドサービスには直接外部インターネットへ接続するように切り替えることで、トラフィックの最適化が行えます。</a:t>
            </a:r>
            <a:endParaRPr kumimoji="1" lang="en-US" altLang="ja-JP" sz="1200" b="0" kern="1200" dirty="0">
              <a:solidFill>
                <a:schemeClr val="dk1"/>
              </a:solidFill>
              <a:effectLst/>
              <a:latin typeface="+mn-ea"/>
              <a:ea typeface="+mn-ea"/>
              <a:cs typeface="+mn-cs"/>
            </a:endParaRPr>
          </a:p>
          <a:p>
            <a:endParaRPr kumimoji="1" lang="en-US" altLang="ja-JP" dirty="0"/>
          </a:p>
        </p:txBody>
      </p:sp>
      <p:sp>
        <p:nvSpPr>
          <p:cNvPr id="4" name="スライド番号プレースホルダー 3">
            <a:extLst>
              <a:ext uri="{FF2B5EF4-FFF2-40B4-BE49-F238E27FC236}">
                <a16:creationId xmlns:a16="http://schemas.microsoft.com/office/drawing/2014/main" id="{E627436A-5559-CB42-5E73-95CA5E4F888C}"/>
              </a:ext>
            </a:extLst>
          </p:cNvPr>
          <p:cNvSpPr>
            <a:spLocks noGrp="1"/>
          </p:cNvSpPr>
          <p:nvPr>
            <p:ph type="sldNum" sz="quarter" idx="5"/>
          </p:nvPr>
        </p:nvSpPr>
        <p:spPr/>
        <p:txBody>
          <a:bodyPr/>
          <a:lstStyle/>
          <a:p>
            <a:fld id="{7D95702B-A176-47F2-94B3-59C819DD5A0E}" type="slidenum">
              <a:rPr kumimoji="1" lang="ja-JP" altLang="en-US" smtClean="0"/>
              <a:t>423</a:t>
            </a:fld>
            <a:endParaRPr kumimoji="1" lang="ja-JP" altLang="en-US"/>
          </a:p>
        </p:txBody>
      </p:sp>
    </p:spTree>
    <p:extLst>
      <p:ext uri="{BB962C8B-B14F-4D97-AF65-F5344CB8AC3E}">
        <p14:creationId xmlns:p14="http://schemas.microsoft.com/office/powerpoint/2010/main" val="969079892"/>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9F69C-BAAA-45AF-608E-920751A9CF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5C9C62-35F6-DB53-2672-C5A060410DD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5BB5A6B-9040-374D-A7A9-A89885B0D305}"/>
              </a:ext>
            </a:extLst>
          </p:cNvPr>
          <p:cNvSpPr>
            <a:spLocks noGrp="1"/>
          </p:cNvSpPr>
          <p:nvPr>
            <p:ph type="body" idx="1"/>
          </p:nvPr>
        </p:nvSpPr>
        <p:spPr/>
        <p:txBody>
          <a:bodyPr/>
          <a:lstStyle/>
          <a:p>
            <a:r>
              <a:rPr kumimoji="1" lang="ja-JP" altLang="en-US"/>
              <a:t>目標：</a:t>
            </a:r>
            <a:r>
              <a:rPr kumimoji="1" lang="en-US" altLang="ja-JP"/>
              <a:t>14:45</a:t>
            </a:r>
          </a:p>
          <a:p>
            <a:r>
              <a:rPr kumimoji="1" lang="ja-JP" altLang="en-US"/>
              <a:t>累計：</a:t>
            </a:r>
            <a:r>
              <a:rPr kumimoji="1" lang="en-US" altLang="ja-JP"/>
              <a:t>1:45</a:t>
            </a:r>
          </a:p>
          <a:p>
            <a:endParaRPr kumimoji="1" lang="en-US" altLang="ja-JP"/>
          </a:p>
          <a:p>
            <a:r>
              <a:rPr kumimoji="1" lang="ja-JP" altLang="en-US"/>
              <a:t>表説明</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702A0A9E-5E23-A734-7749-EA4FF33370FC}"/>
              </a:ext>
            </a:extLst>
          </p:cNvPr>
          <p:cNvSpPr>
            <a:spLocks noGrp="1"/>
          </p:cNvSpPr>
          <p:nvPr>
            <p:ph type="sldNum" sz="quarter" idx="5"/>
          </p:nvPr>
        </p:nvSpPr>
        <p:spPr/>
        <p:txBody>
          <a:bodyPr/>
          <a:lstStyle/>
          <a:p>
            <a:fld id="{7D95702B-A176-47F2-94B3-59C819DD5A0E}" type="slidenum">
              <a:rPr kumimoji="1" lang="ja-JP" altLang="en-US" smtClean="0"/>
              <a:t>424</a:t>
            </a:fld>
            <a:endParaRPr kumimoji="1" lang="ja-JP" altLang="en-US"/>
          </a:p>
        </p:txBody>
      </p:sp>
    </p:spTree>
    <p:extLst>
      <p:ext uri="{BB962C8B-B14F-4D97-AF65-F5344CB8AC3E}">
        <p14:creationId xmlns:p14="http://schemas.microsoft.com/office/powerpoint/2010/main" val="2877452874"/>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9C0BD-B735-6707-CA24-035EF3AEA3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81CDFC-24C7-D862-4354-85C4925DB94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10FDA78-BC53-D819-FC7F-F95797172D81}"/>
              </a:ext>
            </a:extLst>
          </p:cNvPr>
          <p:cNvSpPr>
            <a:spLocks noGrp="1"/>
          </p:cNvSpPr>
          <p:nvPr>
            <p:ph type="body" idx="1"/>
          </p:nvPr>
        </p:nvSpPr>
        <p:spPr/>
        <p:txBody>
          <a:bodyPr/>
          <a:lstStyle/>
          <a:p>
            <a:r>
              <a:rPr kumimoji="1" lang="ja-JP" altLang="en-US"/>
              <a:t>目標：</a:t>
            </a:r>
            <a:r>
              <a:rPr kumimoji="1" lang="en-US" altLang="ja-JP"/>
              <a:t>14:46</a:t>
            </a:r>
          </a:p>
          <a:p>
            <a:r>
              <a:rPr kumimoji="1" lang="ja-JP" altLang="en-US"/>
              <a:t>累計：</a:t>
            </a:r>
            <a:r>
              <a:rPr kumimoji="1" lang="en-US" altLang="ja-JP"/>
              <a:t>1:46</a:t>
            </a:r>
          </a:p>
          <a:p>
            <a:endParaRPr kumimoji="1" lang="en-US" altLang="ja-JP"/>
          </a:p>
          <a:p>
            <a:r>
              <a:rPr kumimoji="1" lang="ja-JP" altLang="en-US"/>
              <a:t>表説明</a:t>
            </a: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90E249A1-0D5E-71ED-2FEA-912EA641A3D1}"/>
              </a:ext>
            </a:extLst>
          </p:cNvPr>
          <p:cNvSpPr>
            <a:spLocks noGrp="1"/>
          </p:cNvSpPr>
          <p:nvPr>
            <p:ph type="sldNum" sz="quarter" idx="5"/>
          </p:nvPr>
        </p:nvSpPr>
        <p:spPr/>
        <p:txBody>
          <a:bodyPr/>
          <a:lstStyle/>
          <a:p>
            <a:fld id="{7D95702B-A176-47F2-94B3-59C819DD5A0E}" type="slidenum">
              <a:rPr kumimoji="1" lang="ja-JP" altLang="en-US" smtClean="0"/>
              <a:t>425</a:t>
            </a:fld>
            <a:endParaRPr kumimoji="1" lang="ja-JP" altLang="en-US"/>
          </a:p>
        </p:txBody>
      </p:sp>
    </p:spTree>
    <p:extLst>
      <p:ext uri="{BB962C8B-B14F-4D97-AF65-F5344CB8AC3E}">
        <p14:creationId xmlns:p14="http://schemas.microsoft.com/office/powerpoint/2010/main" val="1839192414"/>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9A10F-E7E2-E47F-3800-23FA81722A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AABC2A-8D95-7EF8-26D3-7F9CE7AE43D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B45C6AB-68E3-3CAB-51F4-1E6A6421BD02}"/>
              </a:ext>
            </a:extLst>
          </p:cNvPr>
          <p:cNvSpPr>
            <a:spLocks noGrp="1"/>
          </p:cNvSpPr>
          <p:nvPr>
            <p:ph type="body" idx="1"/>
          </p:nvPr>
        </p:nvSpPr>
        <p:spPr/>
        <p:txBody>
          <a:bodyPr/>
          <a:lstStyle/>
          <a:p>
            <a:r>
              <a:rPr kumimoji="1" lang="ja-JP" altLang="en-US"/>
              <a:t>目標：</a:t>
            </a:r>
            <a:r>
              <a:rPr kumimoji="1" lang="en-US" altLang="ja-JP"/>
              <a:t>14:47</a:t>
            </a:r>
          </a:p>
          <a:p>
            <a:r>
              <a:rPr kumimoji="1" lang="ja-JP" altLang="en-US"/>
              <a:t>累計：</a:t>
            </a:r>
            <a:r>
              <a:rPr kumimoji="1" lang="en-US" altLang="ja-JP"/>
              <a:t>1:47</a:t>
            </a:r>
          </a:p>
          <a:p>
            <a:endParaRPr kumimoji="1" lang="en-US" altLang="ja-JP"/>
          </a:p>
          <a:p>
            <a:r>
              <a:rPr kumimoji="1" lang="ja-JP" altLang="en-US"/>
              <a:t>用語説明</a:t>
            </a: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D1920741-D7DE-2458-7B87-734EBE4E5E9E}"/>
              </a:ext>
            </a:extLst>
          </p:cNvPr>
          <p:cNvSpPr>
            <a:spLocks noGrp="1"/>
          </p:cNvSpPr>
          <p:nvPr>
            <p:ph type="sldNum" sz="quarter" idx="5"/>
          </p:nvPr>
        </p:nvSpPr>
        <p:spPr/>
        <p:txBody>
          <a:bodyPr/>
          <a:lstStyle/>
          <a:p>
            <a:fld id="{7D95702B-A176-47F2-94B3-59C819DD5A0E}" type="slidenum">
              <a:rPr kumimoji="1" lang="ja-JP" altLang="en-US" smtClean="0"/>
              <a:t>426</a:t>
            </a:fld>
            <a:endParaRPr kumimoji="1" lang="ja-JP" altLang="en-US"/>
          </a:p>
        </p:txBody>
      </p:sp>
    </p:spTree>
    <p:extLst>
      <p:ext uri="{BB962C8B-B14F-4D97-AF65-F5344CB8AC3E}">
        <p14:creationId xmlns:p14="http://schemas.microsoft.com/office/powerpoint/2010/main" val="3160149352"/>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11E15-190A-6E55-F837-C3115F6CEB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0EA6D5-884E-D62C-FB46-DCDBC696709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E8C37EF-6036-3DA7-7670-0D16E8E753B3}"/>
              </a:ext>
            </a:extLst>
          </p:cNvPr>
          <p:cNvSpPr>
            <a:spLocks noGrp="1"/>
          </p:cNvSpPr>
          <p:nvPr>
            <p:ph type="body" idx="1"/>
          </p:nvPr>
        </p:nvSpPr>
        <p:spPr/>
        <p:txBody>
          <a:bodyPr/>
          <a:lstStyle/>
          <a:p>
            <a:r>
              <a:rPr kumimoji="1" lang="ja-JP" altLang="en-US"/>
              <a:t>目標：</a:t>
            </a:r>
            <a:r>
              <a:rPr kumimoji="1" lang="en-US" altLang="ja-JP"/>
              <a:t>14:48</a:t>
            </a:r>
          </a:p>
          <a:p>
            <a:r>
              <a:rPr kumimoji="1" lang="ja-JP" altLang="en-US"/>
              <a:t>累計：</a:t>
            </a:r>
            <a:r>
              <a:rPr kumimoji="1" lang="en-US" altLang="ja-JP"/>
              <a:t>1:48</a:t>
            </a:r>
          </a:p>
          <a:p>
            <a:endParaRPr kumimoji="1" lang="en-US" altLang="ja-JP"/>
          </a:p>
          <a:p>
            <a:r>
              <a:rPr kumimoji="1" lang="ja-JP" altLang="en-US"/>
              <a:t>電子署名によって実現されるもの</a:t>
            </a:r>
            <a:endParaRPr kumimoji="1" lang="en-US" altLang="ja-JP"/>
          </a:p>
          <a:p>
            <a:r>
              <a:rPr kumimoji="1" lang="ja-JP" altLang="en-US"/>
              <a:t>電子署名は自分の秘密鍵で証明を作成し、公開鍵で検証することが可能</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E8A3FC41-8F61-0959-3A0D-04AD91D46F13}"/>
              </a:ext>
            </a:extLst>
          </p:cNvPr>
          <p:cNvSpPr>
            <a:spLocks noGrp="1"/>
          </p:cNvSpPr>
          <p:nvPr>
            <p:ph type="sldNum" sz="quarter" idx="5"/>
          </p:nvPr>
        </p:nvSpPr>
        <p:spPr/>
        <p:txBody>
          <a:bodyPr/>
          <a:lstStyle/>
          <a:p>
            <a:fld id="{7D95702B-A176-47F2-94B3-59C819DD5A0E}" type="slidenum">
              <a:rPr kumimoji="1" lang="ja-JP" altLang="en-US" smtClean="0"/>
              <a:t>427</a:t>
            </a:fld>
            <a:endParaRPr kumimoji="1" lang="ja-JP" altLang="en-US"/>
          </a:p>
        </p:txBody>
      </p:sp>
    </p:spTree>
    <p:extLst>
      <p:ext uri="{BB962C8B-B14F-4D97-AF65-F5344CB8AC3E}">
        <p14:creationId xmlns:p14="http://schemas.microsoft.com/office/powerpoint/2010/main" val="348461866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B70D1-7D42-7B01-08B5-9871262ED2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B8666B-6A67-A5E0-4844-A9D8CD86BF2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E3C5535-66DA-48CC-AA9F-67E67321901E}"/>
              </a:ext>
            </a:extLst>
          </p:cNvPr>
          <p:cNvSpPr>
            <a:spLocks noGrp="1"/>
          </p:cNvSpPr>
          <p:nvPr>
            <p:ph type="body" idx="1"/>
          </p:nvPr>
        </p:nvSpPr>
        <p:spPr/>
        <p:txBody>
          <a:bodyPr/>
          <a:lstStyle/>
          <a:p>
            <a:r>
              <a:rPr kumimoji="1" lang="ja-JP" altLang="en-US"/>
              <a:t>目標：</a:t>
            </a:r>
            <a:r>
              <a:rPr kumimoji="1" lang="en-US" altLang="ja-JP"/>
              <a:t>14:51</a:t>
            </a:r>
          </a:p>
          <a:p>
            <a:r>
              <a:rPr kumimoji="1" lang="ja-JP" altLang="en-US"/>
              <a:t>累計：</a:t>
            </a:r>
            <a:r>
              <a:rPr kumimoji="1" lang="en-US" altLang="ja-JP"/>
              <a:t>1:51</a:t>
            </a:r>
          </a:p>
          <a:p>
            <a:endParaRPr kumimoji="1" lang="en-US" altLang="ja-JP"/>
          </a:p>
          <a:p>
            <a:r>
              <a:rPr kumimoji="1" lang="ja-JP" altLang="en-US"/>
              <a:t>インシデントハンドリング説明</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C430BB10-AC23-2DBA-E7AB-DD2A1CB4E18D}"/>
              </a:ext>
            </a:extLst>
          </p:cNvPr>
          <p:cNvSpPr>
            <a:spLocks noGrp="1"/>
          </p:cNvSpPr>
          <p:nvPr>
            <p:ph type="sldNum" sz="quarter" idx="5"/>
          </p:nvPr>
        </p:nvSpPr>
        <p:spPr/>
        <p:txBody>
          <a:bodyPr/>
          <a:lstStyle/>
          <a:p>
            <a:fld id="{7D95702B-A176-47F2-94B3-59C819DD5A0E}" type="slidenum">
              <a:rPr kumimoji="1" lang="ja-JP" altLang="en-US" smtClean="0"/>
              <a:t>428</a:t>
            </a:fld>
            <a:endParaRPr kumimoji="1" lang="ja-JP" altLang="en-US"/>
          </a:p>
        </p:txBody>
      </p:sp>
    </p:spTree>
    <p:extLst>
      <p:ext uri="{BB962C8B-B14F-4D97-AF65-F5344CB8AC3E}">
        <p14:creationId xmlns:p14="http://schemas.microsoft.com/office/powerpoint/2010/main" val="994638980"/>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05866-7A6A-88F8-FEC7-F623C8E462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90B0D3-ACBD-2311-6FC1-6C734C63CA0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BEA7558-E32E-A624-D48F-A9A6DCFB47C1}"/>
              </a:ext>
            </a:extLst>
          </p:cNvPr>
          <p:cNvSpPr>
            <a:spLocks noGrp="1"/>
          </p:cNvSpPr>
          <p:nvPr>
            <p:ph type="body" idx="1"/>
          </p:nvPr>
        </p:nvSpPr>
        <p:spPr/>
        <p:txBody>
          <a:bodyPr/>
          <a:lstStyle/>
          <a:p>
            <a:r>
              <a:rPr kumimoji="1" lang="ja-JP" altLang="en-US" dirty="0"/>
              <a:t>目標：</a:t>
            </a:r>
            <a:r>
              <a:rPr kumimoji="1" lang="en-US" altLang="ja-JP" dirty="0"/>
              <a:t>14:52</a:t>
            </a:r>
          </a:p>
          <a:p>
            <a:r>
              <a:rPr kumimoji="1" lang="ja-JP" altLang="en-US" dirty="0"/>
              <a:t>累計：</a:t>
            </a:r>
            <a:r>
              <a:rPr kumimoji="1" lang="en-US" altLang="ja-JP" dirty="0"/>
              <a:t>1:52</a:t>
            </a:r>
          </a:p>
          <a:p>
            <a:endParaRPr kumimoji="1" lang="en-US" altLang="ja-JP" dirty="0"/>
          </a:p>
          <a:p>
            <a:r>
              <a:rPr kumimoji="1" lang="ja-JP" altLang="en-US" sz="1200" b="1" dirty="0"/>
              <a:t>フォレンジックを行う際の注意点</a:t>
            </a:r>
            <a:endParaRPr kumimoji="1" lang="en-US" altLang="ja-JP" sz="1200" b="1" dirty="0"/>
          </a:p>
          <a:p>
            <a:r>
              <a:rPr kumimoji="1" lang="ja-JP" altLang="en-US" sz="1200" dirty="0"/>
              <a:t>　フォレンジックを行う必要がある際は、専門の調査会社に依頼する選択肢も考慮することが大切です。なぜなら、フォレンジックには専門知識が必要であり、自社で対応しようとすると、証拠となるデータの収集・保全が困難になる可能性があるためです。たとえば、データのコピーが客観的証拠として認められない可能性や、誤操作によるデータの破損などがあります。事前に相談する専門の調査会社を決めておくことが大切です。</a:t>
            </a:r>
            <a:endParaRPr kumimoji="1" lang="en-US" altLang="ja-JP" sz="1200"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ACD0BC64-6E2C-0FD7-CB10-76EA289C6BCA}"/>
              </a:ext>
            </a:extLst>
          </p:cNvPr>
          <p:cNvSpPr>
            <a:spLocks noGrp="1"/>
          </p:cNvSpPr>
          <p:nvPr>
            <p:ph type="sldNum" sz="quarter" idx="5"/>
          </p:nvPr>
        </p:nvSpPr>
        <p:spPr/>
        <p:txBody>
          <a:bodyPr/>
          <a:lstStyle/>
          <a:p>
            <a:fld id="{7D95702B-A176-47F2-94B3-59C819DD5A0E}" type="slidenum">
              <a:rPr kumimoji="1" lang="ja-JP" altLang="en-US" smtClean="0"/>
              <a:t>429</a:t>
            </a:fld>
            <a:endParaRPr kumimoji="1" lang="ja-JP" altLang="en-US"/>
          </a:p>
        </p:txBody>
      </p:sp>
    </p:spTree>
    <p:extLst>
      <p:ext uri="{BB962C8B-B14F-4D97-AF65-F5344CB8AC3E}">
        <p14:creationId xmlns:p14="http://schemas.microsoft.com/office/powerpoint/2010/main" val="1026901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15:00</a:t>
            </a:r>
          </a:p>
          <a:p>
            <a:r>
              <a:rPr kumimoji="1" lang="ja-JP" altLang="en-US"/>
              <a:t>累積時間：</a:t>
            </a:r>
            <a:r>
              <a:rPr kumimoji="1" lang="en-US" altLang="ja-JP"/>
              <a:t>02:00</a:t>
            </a:r>
          </a:p>
          <a:p>
            <a:endParaRPr kumimoji="1" lang="en-US" altLang="ja-JP"/>
          </a:p>
          <a:p>
            <a:r>
              <a:rPr kumimoji="1" lang="ja-JP" altLang="en-US"/>
              <a:t>じっくりと、小さな穴を残さないように確実に塞ぐためには、網羅的な対策が定義されているフレームワークにそって実施する。</a:t>
            </a:r>
            <a:endParaRPr kumimoji="1" lang="en-US" altLang="ja-JP"/>
          </a:p>
          <a:p>
            <a:r>
              <a:rPr kumimoji="1" lang="ja-JP" altLang="en-US"/>
              <a:t>フレームワークに沿って実施するためには、多くの時間と多くのお金がかかる。</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43</a:t>
            </a:fld>
            <a:endParaRPr kumimoji="1" lang="ja-JP" altLang="en-US"/>
          </a:p>
        </p:txBody>
      </p:sp>
    </p:spTree>
    <p:extLst>
      <p:ext uri="{BB962C8B-B14F-4D97-AF65-F5344CB8AC3E}">
        <p14:creationId xmlns:p14="http://schemas.microsoft.com/office/powerpoint/2010/main" val="886537146"/>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66400-3FB3-2ADD-38CC-E787AE54E5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900800-16A0-570B-94B0-94500E5DE95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B588191-59C7-F4AC-ED4D-12C37D5EE10F}"/>
              </a:ext>
            </a:extLst>
          </p:cNvPr>
          <p:cNvSpPr>
            <a:spLocks noGrp="1"/>
          </p:cNvSpPr>
          <p:nvPr>
            <p:ph type="body" idx="1"/>
          </p:nvPr>
        </p:nvSpPr>
        <p:spPr/>
        <p:txBody>
          <a:bodyPr/>
          <a:lstStyle/>
          <a:p>
            <a:r>
              <a:rPr kumimoji="1" lang="ja-JP" altLang="en-US"/>
              <a:t>目標：</a:t>
            </a:r>
            <a:r>
              <a:rPr kumimoji="1" lang="en-US" altLang="ja-JP"/>
              <a:t>14:53</a:t>
            </a:r>
          </a:p>
          <a:p>
            <a:r>
              <a:rPr kumimoji="1" lang="ja-JP" altLang="en-US"/>
              <a:t>累計：</a:t>
            </a:r>
            <a:r>
              <a:rPr kumimoji="1" lang="en-US" altLang="ja-JP"/>
              <a:t>1:53</a:t>
            </a:r>
          </a:p>
          <a:p>
            <a:endParaRPr kumimoji="1" lang="en-US" altLang="ja-JP"/>
          </a:p>
          <a:p>
            <a:r>
              <a:rPr kumimoji="1" lang="ja-JP" altLang="en-US"/>
              <a:t>手順説明</a:t>
            </a:r>
            <a:endParaRPr kumimoji="1" lang="en-US" altLang="ja-JP"/>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50C34603-7CF3-19F7-6054-A1AF71B10AAE}"/>
              </a:ext>
            </a:extLst>
          </p:cNvPr>
          <p:cNvSpPr>
            <a:spLocks noGrp="1"/>
          </p:cNvSpPr>
          <p:nvPr>
            <p:ph type="sldNum" sz="quarter" idx="5"/>
          </p:nvPr>
        </p:nvSpPr>
        <p:spPr/>
        <p:txBody>
          <a:bodyPr/>
          <a:lstStyle/>
          <a:p>
            <a:fld id="{7D95702B-A176-47F2-94B3-59C819DD5A0E}" type="slidenum">
              <a:rPr kumimoji="1" lang="ja-JP" altLang="en-US" smtClean="0"/>
              <a:t>430</a:t>
            </a:fld>
            <a:endParaRPr kumimoji="1" lang="ja-JP" altLang="en-US"/>
          </a:p>
        </p:txBody>
      </p:sp>
    </p:spTree>
    <p:extLst>
      <p:ext uri="{BB962C8B-B14F-4D97-AF65-F5344CB8AC3E}">
        <p14:creationId xmlns:p14="http://schemas.microsoft.com/office/powerpoint/2010/main" val="2455206571"/>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5BBDD-E6A1-054C-FA23-528FFCF835C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940B97-E84E-2D87-C805-B8FF6167931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65B3A2A-303D-EFA2-FDA1-7FD254ADAA69}"/>
              </a:ext>
            </a:extLst>
          </p:cNvPr>
          <p:cNvSpPr>
            <a:spLocks noGrp="1"/>
          </p:cNvSpPr>
          <p:nvPr>
            <p:ph type="body" idx="1"/>
          </p:nvPr>
        </p:nvSpPr>
        <p:spPr/>
        <p:txBody>
          <a:bodyPr/>
          <a:lstStyle/>
          <a:p>
            <a:r>
              <a:rPr kumimoji="1" lang="ja-JP" altLang="en-US"/>
              <a:t>目標：</a:t>
            </a:r>
            <a:r>
              <a:rPr kumimoji="1" lang="en-US" altLang="ja-JP"/>
              <a:t>14:55</a:t>
            </a:r>
          </a:p>
          <a:p>
            <a:r>
              <a:rPr kumimoji="1" lang="ja-JP" altLang="en-US"/>
              <a:t>累計：</a:t>
            </a:r>
            <a:r>
              <a:rPr kumimoji="1" lang="en-US" altLang="ja-JP"/>
              <a:t>1:55</a:t>
            </a:r>
          </a:p>
          <a:p>
            <a:endParaRPr kumimoji="1" lang="en-US" altLang="ja-JP"/>
          </a:p>
          <a:p>
            <a:r>
              <a:rPr kumimoji="1" lang="ja-JP" altLang="en-US"/>
              <a:t>手順説明</a:t>
            </a:r>
            <a:endParaRPr kumimoji="1" lang="en-US" altLang="ja-JP"/>
          </a:p>
        </p:txBody>
      </p:sp>
      <p:sp>
        <p:nvSpPr>
          <p:cNvPr id="4" name="スライド番号プレースホルダー 3">
            <a:extLst>
              <a:ext uri="{FF2B5EF4-FFF2-40B4-BE49-F238E27FC236}">
                <a16:creationId xmlns:a16="http://schemas.microsoft.com/office/drawing/2014/main" id="{795BA459-A818-95B0-53F6-96CC72C65292}"/>
              </a:ext>
            </a:extLst>
          </p:cNvPr>
          <p:cNvSpPr>
            <a:spLocks noGrp="1"/>
          </p:cNvSpPr>
          <p:nvPr>
            <p:ph type="sldNum" sz="quarter" idx="5"/>
          </p:nvPr>
        </p:nvSpPr>
        <p:spPr/>
        <p:txBody>
          <a:bodyPr/>
          <a:lstStyle/>
          <a:p>
            <a:fld id="{7D95702B-A176-47F2-94B3-59C819DD5A0E}" type="slidenum">
              <a:rPr kumimoji="1" lang="ja-JP" altLang="en-US" smtClean="0"/>
              <a:t>431</a:t>
            </a:fld>
            <a:endParaRPr kumimoji="1" lang="ja-JP" altLang="en-US"/>
          </a:p>
        </p:txBody>
      </p:sp>
    </p:spTree>
    <p:extLst>
      <p:ext uri="{BB962C8B-B14F-4D97-AF65-F5344CB8AC3E}">
        <p14:creationId xmlns:p14="http://schemas.microsoft.com/office/powerpoint/2010/main" val="1858142523"/>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1D45D-3166-543F-62CA-6D7A517F911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FD63523-BDA3-BF1A-E527-609FC8A4D9C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A0AA165-2E89-06E8-31B9-C1D39B9286DC}"/>
              </a:ext>
            </a:extLst>
          </p:cNvPr>
          <p:cNvSpPr>
            <a:spLocks noGrp="1"/>
          </p:cNvSpPr>
          <p:nvPr>
            <p:ph type="body" idx="1"/>
          </p:nvPr>
        </p:nvSpPr>
        <p:spPr/>
        <p:txBody>
          <a:bodyPr/>
          <a:lstStyle/>
          <a:p>
            <a:r>
              <a:rPr kumimoji="1" lang="ja-JP" altLang="en-US" dirty="0"/>
              <a:t>目標：</a:t>
            </a:r>
            <a:r>
              <a:rPr kumimoji="1" lang="en-US" altLang="ja-JP" dirty="0"/>
              <a:t>14:55</a:t>
            </a:r>
          </a:p>
          <a:p>
            <a:r>
              <a:rPr kumimoji="1" lang="ja-JP" altLang="en-US" dirty="0"/>
              <a:t>累計：</a:t>
            </a:r>
            <a:r>
              <a:rPr kumimoji="1" lang="en-US" altLang="ja-JP" dirty="0"/>
              <a:t>1:55</a:t>
            </a:r>
          </a:p>
          <a:p>
            <a:endParaRPr kumimoji="1" lang="en-US" altLang="ja-JP" b="0" dirty="0"/>
          </a:p>
          <a:p>
            <a:r>
              <a:rPr kumimoji="1" lang="ja-JP" altLang="en-US" sz="1200" b="0" i="0" kern="1200" dirty="0">
                <a:solidFill>
                  <a:schemeClr val="dk1"/>
                </a:solidFill>
                <a:effectLst/>
                <a:latin typeface="+mn-lt"/>
                <a:ea typeface="+mn-ea"/>
                <a:cs typeface="+mn-cs"/>
              </a:rPr>
              <a:t>セキュリティ対策をした結果、効果があったのか、目標に近づいているかを判断するための取組として、監査について理解することを目的とします。</a:t>
            </a:r>
            <a:endParaRPr kumimoji="1" lang="en-US" altLang="ja-JP" sz="1200" b="0" i="0" kern="1200" dirty="0">
              <a:solidFill>
                <a:schemeClr val="dk1"/>
              </a:solidFill>
              <a:effectLst/>
              <a:latin typeface="+mn-lt"/>
              <a:ea typeface="+mn-ea"/>
              <a:cs typeface="+mn-cs"/>
            </a:endParaRPr>
          </a:p>
          <a:p>
            <a:endParaRPr kumimoji="1" lang="en-US" altLang="ja-JP" sz="12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内部監査および外部監査の重要性について理解すること。</a:t>
            </a:r>
            <a:endParaRPr kumimoji="1" lang="en-US" altLang="ja-JP" sz="1200" dirty="0">
              <a:solidFill>
                <a:schemeClr val="tx1"/>
              </a:solidFill>
              <a:latin typeface="+mn-ea"/>
              <a:ea typeface="+mn-ea"/>
            </a:endParaRPr>
          </a:p>
          <a:p>
            <a:endParaRPr kumimoji="1" lang="en-US" altLang="ja-JP" sz="1200" b="0" i="0" kern="1200" dirty="0">
              <a:solidFill>
                <a:schemeClr val="dk1"/>
              </a:solidFill>
              <a:effectLst/>
              <a:latin typeface="+mn-lt"/>
              <a:ea typeface="+mn-ea"/>
              <a:cs typeface="+mn-cs"/>
            </a:endParaRPr>
          </a:p>
          <a:p>
            <a:endParaRPr kumimoji="1" lang="ja-JP" altLang="en-US" b="0" dirty="0"/>
          </a:p>
        </p:txBody>
      </p:sp>
      <p:sp>
        <p:nvSpPr>
          <p:cNvPr id="4" name="スライド番号プレースホルダー 3">
            <a:extLst>
              <a:ext uri="{FF2B5EF4-FFF2-40B4-BE49-F238E27FC236}">
                <a16:creationId xmlns:a16="http://schemas.microsoft.com/office/drawing/2014/main" id="{5BD5FFE7-EE78-42A3-C9DD-7ADE300D7BBF}"/>
              </a:ext>
            </a:extLst>
          </p:cNvPr>
          <p:cNvSpPr>
            <a:spLocks noGrp="1"/>
          </p:cNvSpPr>
          <p:nvPr>
            <p:ph type="sldNum" sz="quarter" idx="5"/>
          </p:nvPr>
        </p:nvSpPr>
        <p:spPr/>
        <p:txBody>
          <a:bodyPr/>
          <a:lstStyle/>
          <a:p>
            <a:fld id="{7D95702B-A176-47F2-94B3-59C819DD5A0E}" type="slidenum">
              <a:rPr kumimoji="1" lang="ja-JP" altLang="en-US" smtClean="0"/>
              <a:t>432</a:t>
            </a:fld>
            <a:endParaRPr kumimoji="1" lang="ja-JP" altLang="en-US"/>
          </a:p>
        </p:txBody>
      </p:sp>
    </p:spTree>
    <p:extLst>
      <p:ext uri="{BB962C8B-B14F-4D97-AF65-F5344CB8AC3E}">
        <p14:creationId xmlns:p14="http://schemas.microsoft.com/office/powerpoint/2010/main" val="708680964"/>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152CF-6CD4-1B1B-648A-3B7071C429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6343A9-B263-0A4E-BBFC-8F1DF6387BF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AD7F563-1DC7-E26A-F061-8DC369242302}"/>
              </a:ext>
            </a:extLst>
          </p:cNvPr>
          <p:cNvSpPr>
            <a:spLocks noGrp="1"/>
          </p:cNvSpPr>
          <p:nvPr>
            <p:ph type="body" idx="1"/>
          </p:nvPr>
        </p:nvSpPr>
        <p:spPr/>
        <p:txBody>
          <a:bodyPr/>
          <a:lstStyle/>
          <a:p>
            <a:r>
              <a:rPr kumimoji="1" lang="ja-JP" altLang="en-US"/>
              <a:t>目標：</a:t>
            </a:r>
            <a:r>
              <a:rPr kumimoji="1" lang="en-US" altLang="ja-JP"/>
              <a:t>14:56</a:t>
            </a:r>
          </a:p>
          <a:p>
            <a:r>
              <a:rPr kumimoji="1" lang="ja-JP" altLang="en-US"/>
              <a:t>累計：</a:t>
            </a:r>
            <a:r>
              <a:rPr kumimoji="1" lang="en-US" altLang="ja-JP"/>
              <a:t>1:56</a:t>
            </a:r>
          </a:p>
          <a:p>
            <a:endParaRPr kumimoji="1" lang="en-US" altLang="ja-JP"/>
          </a:p>
          <a:p>
            <a:r>
              <a:rPr kumimoji="1" lang="ja-JP" altLang="en-US" sz="1200">
                <a:latin typeface="+mn-ea"/>
              </a:rPr>
              <a:t>内部監査とは、セキュリティのルールや扱っている文書などが、自社で規定した要求事項を満たしており、決められたルールに沿って業務が実施されているかをチェックすることです。　セキュリティのルールを整備して日が浅いうちは、関係者がルールを理解し、遵守しながら仕事ができているかを重視して判断します。運用に慣れてきたら、設けられた社内のルールや使っている文書の内容が適切か、その有効性を判断していきます。内部監査の視点を適合性から有効性へと移していくことで、</a:t>
            </a:r>
            <a:r>
              <a:rPr kumimoji="1" lang="ja-JP" altLang="en-US" sz="1200" b="1">
                <a:latin typeface="+mn-ea"/>
              </a:rPr>
              <a:t>ルールが形骸化し、目的が見失われている状態になることを防げる</a:t>
            </a:r>
            <a:r>
              <a:rPr kumimoji="1" lang="ja-JP" altLang="en-US" sz="1200">
                <a:latin typeface="+mn-ea"/>
              </a:rPr>
              <a:t>でしょう</a:t>
            </a:r>
            <a:endParaRPr kumimoji="1" lang="en-US" altLang="ja-JP" sz="1200">
              <a:latin typeface="+mn-ea"/>
            </a:endParaRP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37B4542F-5A61-CFB3-08FC-5C9A85069E5E}"/>
              </a:ext>
            </a:extLst>
          </p:cNvPr>
          <p:cNvSpPr>
            <a:spLocks noGrp="1"/>
          </p:cNvSpPr>
          <p:nvPr>
            <p:ph type="sldNum" sz="quarter" idx="5"/>
          </p:nvPr>
        </p:nvSpPr>
        <p:spPr/>
        <p:txBody>
          <a:bodyPr/>
          <a:lstStyle/>
          <a:p>
            <a:fld id="{7D95702B-A176-47F2-94B3-59C819DD5A0E}" type="slidenum">
              <a:rPr kumimoji="1" lang="ja-JP" altLang="en-US" smtClean="0"/>
              <a:t>433</a:t>
            </a:fld>
            <a:endParaRPr kumimoji="1" lang="ja-JP" altLang="en-US"/>
          </a:p>
        </p:txBody>
      </p:sp>
    </p:spTree>
    <p:extLst>
      <p:ext uri="{BB962C8B-B14F-4D97-AF65-F5344CB8AC3E}">
        <p14:creationId xmlns:p14="http://schemas.microsoft.com/office/powerpoint/2010/main" val="3822654505"/>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AD1F7-27DB-4259-45C1-91F663DE17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BF4EEA-2B24-A543-2891-29DAC02FC00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8B4D51B-6E0E-B8BE-1973-D8EA20655FC9}"/>
              </a:ext>
            </a:extLst>
          </p:cNvPr>
          <p:cNvSpPr>
            <a:spLocks noGrp="1"/>
          </p:cNvSpPr>
          <p:nvPr>
            <p:ph type="body" idx="1"/>
          </p:nvPr>
        </p:nvSpPr>
        <p:spPr/>
        <p:txBody>
          <a:bodyPr/>
          <a:lstStyle/>
          <a:p>
            <a:r>
              <a:rPr kumimoji="1" lang="ja-JP" altLang="en-US" dirty="0"/>
              <a:t>目標：</a:t>
            </a:r>
            <a:r>
              <a:rPr kumimoji="1" lang="en-US" altLang="ja-JP" dirty="0"/>
              <a:t>15:00</a:t>
            </a:r>
          </a:p>
          <a:p>
            <a:r>
              <a:rPr kumimoji="1" lang="ja-JP" altLang="en-US" dirty="0"/>
              <a:t>累計：</a:t>
            </a:r>
            <a:r>
              <a:rPr kumimoji="1" lang="en-US" altLang="ja-JP" dirty="0"/>
              <a:t>2:00</a:t>
            </a:r>
          </a:p>
          <a:p>
            <a:endParaRPr kumimoji="1" lang="en-US" altLang="ja-JP" dirty="0"/>
          </a:p>
          <a:p>
            <a:r>
              <a:rPr kumimoji="1" lang="ja-JP" altLang="en-US" sz="1200" dirty="0">
                <a:latin typeface="+mn-ea"/>
              </a:rPr>
              <a:t>外部監査とは、組織に所属しない外部の監査人が行う監査を指します。セキュリティの外部監査では、企業が保有する情報資産を守るための体制や環境が整っているかを第三者がチェックすることになります。情報漏えいやサイバー攻撃などのリスクに対して、外部監査を受けることはセキュリティ対策として有効な手段の</a:t>
            </a:r>
            <a:r>
              <a:rPr kumimoji="1" lang="en-US" altLang="ja-JP" sz="1200" dirty="0">
                <a:latin typeface="+mn-ea"/>
              </a:rPr>
              <a:t>1</a:t>
            </a:r>
            <a:r>
              <a:rPr kumimoji="1" lang="ja-JP" altLang="en-US" sz="1200" dirty="0">
                <a:latin typeface="+mn-ea"/>
              </a:rPr>
              <a:t>つです。近年では取引先企業を乗っ取り、そこを踏み台にしてメインターゲットとなる企業にサイバー攻撃を仕掛ける「サプライチェーン攻撃」が頻繫に起こっており、中小企業が大企業への攻撃の踏み台として狙われる可能性が高まっています。</a:t>
            </a:r>
            <a:endParaRPr kumimoji="1" lang="en-US" altLang="ja-JP" sz="1200" dirty="0">
              <a:latin typeface="+mn-ea"/>
            </a:endParaRPr>
          </a:p>
          <a:p>
            <a:r>
              <a:rPr kumimoji="1" lang="ja-JP" altLang="en-US" sz="1200" dirty="0">
                <a:latin typeface="+mn-ea"/>
              </a:rPr>
              <a:t>　情報セキュリティ監査を受ければ、</a:t>
            </a:r>
            <a:r>
              <a:rPr kumimoji="1" lang="ja-JP" altLang="en-US" sz="1200" b="1" dirty="0">
                <a:latin typeface="+mn-ea"/>
              </a:rPr>
              <a:t>自社のセキュリティ対策が正しく行われているかどうか確認でき、不十分な点を洗い出して迅速に対処することが可能になります</a:t>
            </a:r>
            <a:r>
              <a:rPr kumimoji="1" lang="ja-JP" altLang="en-US" sz="1200" dirty="0">
                <a:latin typeface="+mn-ea"/>
              </a:rPr>
              <a:t>。顧客や取引先に、セキュリティ対策を適切に行っていることがアピールできるので、会社や事業の規模も考慮しつつ、監査を受けることは重要です。経済産業省は、情報セキュリティの管理・監査について、</a:t>
            </a:r>
            <a:r>
              <a:rPr kumimoji="1" lang="en-US" altLang="ja-JP" sz="1200" dirty="0">
                <a:latin typeface="+mn-ea"/>
              </a:rPr>
              <a:t>2</a:t>
            </a:r>
            <a:r>
              <a:rPr kumimoji="1" lang="ja-JP" altLang="en-US" sz="1200" dirty="0">
                <a:latin typeface="+mn-ea"/>
              </a:rPr>
              <a:t>つの基準を発表しています。</a:t>
            </a:r>
            <a:endParaRPr kumimoji="1" lang="en-US" altLang="ja-JP" sz="1200" dirty="0">
              <a:latin typeface="+mn-ea"/>
            </a:endParaRPr>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3ABD303D-2F37-1117-6C99-54FABA8E6C48}"/>
              </a:ext>
            </a:extLst>
          </p:cNvPr>
          <p:cNvSpPr>
            <a:spLocks noGrp="1"/>
          </p:cNvSpPr>
          <p:nvPr>
            <p:ph type="sldNum" sz="quarter" idx="5"/>
          </p:nvPr>
        </p:nvSpPr>
        <p:spPr/>
        <p:txBody>
          <a:bodyPr/>
          <a:lstStyle/>
          <a:p>
            <a:fld id="{7D95702B-A176-47F2-94B3-59C819DD5A0E}" type="slidenum">
              <a:rPr kumimoji="1" lang="ja-JP" altLang="en-US" smtClean="0"/>
              <a:t>434</a:t>
            </a:fld>
            <a:endParaRPr kumimoji="1" lang="ja-JP" altLang="en-US"/>
          </a:p>
        </p:txBody>
      </p:sp>
    </p:spTree>
    <p:extLst>
      <p:ext uri="{BB962C8B-B14F-4D97-AF65-F5344CB8AC3E}">
        <p14:creationId xmlns:p14="http://schemas.microsoft.com/office/powerpoint/2010/main" val="213772529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100AD-F575-599A-A295-9C4888B48DC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9D57B3-ABF4-7485-2FA1-26EEE7FFEA3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52459CF-9830-6B7D-4926-5BCDB1848398}"/>
              </a:ext>
            </a:extLst>
          </p:cNvPr>
          <p:cNvSpPr>
            <a:spLocks noGrp="1"/>
          </p:cNvSpPr>
          <p:nvPr>
            <p:ph type="body" idx="1"/>
          </p:nvPr>
        </p:nvSpPr>
        <p:spPr/>
        <p:txBody>
          <a:bodyPr/>
          <a:lstStyle/>
          <a:p>
            <a:r>
              <a:rPr kumimoji="1" lang="ja-JP" altLang="en-US" b="0"/>
              <a:t>目標：</a:t>
            </a:r>
            <a:r>
              <a:rPr kumimoji="1" lang="en-US" altLang="ja-JP" b="0"/>
              <a:t>13:02</a:t>
            </a:r>
          </a:p>
          <a:p>
            <a:endParaRPr kumimoji="1" lang="en-US" altLang="ja-JP" b="0"/>
          </a:p>
          <a:p>
            <a:r>
              <a:rPr lang="ja-JP" altLang="en-US" sz="1200" spc="31">
                <a:latin typeface="+mn-ea"/>
                <a:cs typeface="Cascadia Mono" panose="020B0609020000020004" pitchFamily="49" charset="0"/>
              </a:rPr>
              <a:t>各章のポイントを振り返り、テキスト読後に実施してほしいことや、テキストの活用ポイント</a:t>
            </a:r>
            <a:r>
              <a:rPr kumimoji="1" lang="ja-JP" altLang="en-US" sz="1200" b="0" i="0" kern="1200">
                <a:solidFill>
                  <a:schemeClr val="dk1"/>
                </a:solidFill>
                <a:effectLst/>
                <a:latin typeface="+mn-lt"/>
                <a:ea typeface="+mn-ea"/>
                <a:cs typeface="+mn-cs"/>
              </a:rPr>
              <a:t>について学ぶことを目的とします。</a:t>
            </a:r>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a:p>
            <a:r>
              <a:rPr kumimoji="1" lang="ja-JP" altLang="en-US" sz="1200" b="0" i="0" kern="1200">
                <a:solidFill>
                  <a:schemeClr val="dk1"/>
                </a:solidFill>
                <a:effectLst/>
                <a:latin typeface="+mn-lt"/>
                <a:ea typeface="+mn-ea"/>
                <a:cs typeface="+mn-cs"/>
              </a:rPr>
              <a:t>達成目標</a:t>
            </a:r>
            <a:endParaRPr kumimoji="1" lang="en-US" altLang="ja-JP" sz="1200" b="0" i="0" kern="1200">
              <a:solidFill>
                <a:schemeClr val="dk1"/>
              </a:solidFill>
              <a:effectLst/>
              <a:latin typeface="+mn-lt"/>
              <a:ea typeface="+mn-ea"/>
              <a:cs typeface="+mn-cs"/>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各章ごとに振り返り、重要なポイントを再確認し、その概要を理解すること。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本テキストに記載の実施手順を活用し、今後、読者が自組織においてセキュリティ対策を実践するために必要な考え方、参考になる文献を把握すること。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情報セキュリティ担当者、情報システム管理者、経営者など、それぞれの立場で担うべき本テキストの活用方法を理解すること。</a:t>
            </a:r>
            <a:endParaRPr kumimoji="1" lang="en-US" altLang="ja-JP" sz="1200">
              <a:solidFill>
                <a:schemeClr val="tx1"/>
              </a:solidFill>
              <a:latin typeface="+mn-ea"/>
              <a:ea typeface="+mn-ea"/>
            </a:endParaRPr>
          </a:p>
          <a:p>
            <a:endParaRPr kumimoji="1" lang="ja-JP" altLang="en-US" b="0"/>
          </a:p>
        </p:txBody>
      </p:sp>
      <p:sp>
        <p:nvSpPr>
          <p:cNvPr id="4" name="スライド番号プレースホルダー 3">
            <a:extLst>
              <a:ext uri="{FF2B5EF4-FFF2-40B4-BE49-F238E27FC236}">
                <a16:creationId xmlns:a16="http://schemas.microsoft.com/office/drawing/2014/main" id="{246451F0-AD47-7FAC-14FD-A634833C3C30}"/>
              </a:ext>
            </a:extLst>
          </p:cNvPr>
          <p:cNvSpPr>
            <a:spLocks noGrp="1"/>
          </p:cNvSpPr>
          <p:nvPr>
            <p:ph type="sldNum" sz="quarter" idx="5"/>
          </p:nvPr>
        </p:nvSpPr>
        <p:spPr/>
        <p:txBody>
          <a:bodyPr/>
          <a:lstStyle/>
          <a:p>
            <a:fld id="{7D95702B-A176-47F2-94B3-59C819DD5A0E}" type="slidenum">
              <a:rPr kumimoji="1" lang="ja-JP" altLang="en-US" smtClean="0"/>
              <a:t>435</a:t>
            </a:fld>
            <a:endParaRPr kumimoji="1" lang="ja-JP" altLang="en-US"/>
          </a:p>
        </p:txBody>
      </p:sp>
    </p:spTree>
    <p:extLst>
      <p:ext uri="{BB962C8B-B14F-4D97-AF65-F5344CB8AC3E}">
        <p14:creationId xmlns:p14="http://schemas.microsoft.com/office/powerpoint/2010/main" val="2166849335"/>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E8E8F-662A-775E-639B-6B41091D26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FCDC83-BAF0-7F30-81EA-95DB2A1FB17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9CAD7E4-E229-5369-BBD3-E022640957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13:03</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　本テキストを通してセキュリティ対策を実践するために、自組織のレベルに応じて、認識すべき事項を把握した上で、参考となる章を選択した活用法が効果的です。</a:t>
            </a: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このアクションに沿って本テキストを活用してください。</a:t>
            </a:r>
            <a:endParaRPr kumimoji="1" lang="en-US" altLang="ja-JP" sz="1200"/>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a:t>1</a:t>
            </a:r>
            <a:r>
              <a:rPr kumimoji="1" lang="ja-JP" altLang="en-US" sz="1200" b="0"/>
              <a:t>．「</a:t>
            </a:r>
            <a:r>
              <a:rPr kumimoji="1" lang="en-US" altLang="ja-JP" sz="1200" b="0"/>
              <a:t>DX</a:t>
            </a:r>
            <a:r>
              <a:rPr kumimoji="1" lang="ja-JP" altLang="en-US" sz="1200" b="0"/>
              <a:t>の理解から対策の実践まで」のポイントを</a:t>
            </a:r>
            <a:r>
              <a:rPr kumimoji="1" lang="ja-JP" altLang="en-US" sz="1200" b="0">
                <a:solidFill>
                  <a:schemeClr val="accent2"/>
                </a:solidFill>
              </a:rPr>
              <a:t>再認識する</a:t>
            </a:r>
            <a:endParaRPr kumimoji="1" lang="en-US" altLang="ja-JP" sz="12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a:t>2</a:t>
            </a:r>
            <a:r>
              <a:rPr kumimoji="1" lang="ja-JP" altLang="en-US" sz="1200" b="0"/>
              <a:t>．経営者を含めた関係者と</a:t>
            </a:r>
            <a:r>
              <a:rPr kumimoji="1" lang="ja-JP" altLang="en-US" sz="1200" b="0">
                <a:solidFill>
                  <a:schemeClr val="accent2"/>
                </a:solidFill>
              </a:rPr>
              <a:t>共有する</a:t>
            </a:r>
            <a:endParaRPr kumimoji="1" lang="en-US" altLang="ja-JP" sz="12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a:t>3</a:t>
            </a:r>
            <a:r>
              <a:rPr kumimoji="1" lang="ja-JP" altLang="en-US" sz="1200" b="0"/>
              <a:t>．経営者のリーダーシップによって</a:t>
            </a:r>
            <a:r>
              <a:rPr kumimoji="1" lang="ja-JP" altLang="en-US" sz="1200" b="0">
                <a:solidFill>
                  <a:schemeClr val="accent2"/>
                </a:solidFill>
              </a:rPr>
              <a:t>社内体制を確立する</a:t>
            </a:r>
            <a:endParaRPr kumimoji="1" lang="en-US" altLang="ja-JP" sz="1200" b="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a:t>4</a:t>
            </a:r>
            <a:r>
              <a:rPr kumimoji="1" lang="ja-JP" altLang="en-US" sz="1200" b="0"/>
              <a:t>．具体的なアクションを起こして一歩ずつ</a:t>
            </a:r>
            <a:r>
              <a:rPr kumimoji="1" lang="ja-JP" altLang="en-US" sz="1200" b="0">
                <a:solidFill>
                  <a:schemeClr val="accent2"/>
                </a:solidFill>
              </a:rPr>
              <a:t>実践する</a:t>
            </a:r>
            <a:endParaRPr kumimoji="1" lang="en-US" altLang="ja-JP" sz="1200" b="0">
              <a:solidFill>
                <a:schemeClr val="accent2"/>
              </a:solidFill>
            </a:endParaRPr>
          </a:p>
          <a:p>
            <a:endParaRPr kumimoji="1" lang="en-US" altLang="ja-JP" b="0"/>
          </a:p>
          <a:p>
            <a:endParaRPr kumimoji="1" lang="en-US" altLang="ja-JP"/>
          </a:p>
        </p:txBody>
      </p:sp>
      <p:sp>
        <p:nvSpPr>
          <p:cNvPr id="4" name="スライド番号プレースホルダー 3">
            <a:extLst>
              <a:ext uri="{FF2B5EF4-FFF2-40B4-BE49-F238E27FC236}">
                <a16:creationId xmlns:a16="http://schemas.microsoft.com/office/drawing/2014/main" id="{F3B6F608-96C2-013F-AE05-5550E321A0FF}"/>
              </a:ext>
            </a:extLst>
          </p:cNvPr>
          <p:cNvSpPr>
            <a:spLocks noGrp="1"/>
          </p:cNvSpPr>
          <p:nvPr>
            <p:ph type="sldNum" sz="quarter" idx="5"/>
          </p:nvPr>
        </p:nvSpPr>
        <p:spPr/>
        <p:txBody>
          <a:bodyPr/>
          <a:lstStyle/>
          <a:p>
            <a:fld id="{7D95702B-A176-47F2-94B3-59C819DD5A0E}" type="slidenum">
              <a:rPr kumimoji="1" lang="ja-JP" altLang="en-US" smtClean="0"/>
              <a:t>436</a:t>
            </a:fld>
            <a:endParaRPr kumimoji="1" lang="ja-JP" altLang="en-US"/>
          </a:p>
        </p:txBody>
      </p:sp>
    </p:spTree>
    <p:extLst>
      <p:ext uri="{BB962C8B-B14F-4D97-AF65-F5344CB8AC3E}">
        <p14:creationId xmlns:p14="http://schemas.microsoft.com/office/powerpoint/2010/main" val="1444967741"/>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AA3C7-BFCD-F115-1562-2F537667AF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C39CA5-8B1A-C6AC-C838-C299A3E3D8A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A317A45-4428-DF22-8E3B-50F64124ED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13:03</a:t>
            </a:r>
          </a:p>
          <a:p>
            <a:endParaRPr kumimoji="1" lang="en-US" altLang="ja-JP" dirty="0"/>
          </a:p>
          <a:p>
            <a:r>
              <a:rPr kumimoji="1" lang="ja-JP" altLang="en-US" dirty="0"/>
              <a:t>大きなカテゴリごとに、テキストのどの章に記載されているかをまとめたもの。</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t>1</a:t>
            </a:r>
            <a:r>
              <a:rPr kumimoji="1" lang="ja-JP" altLang="en-US" sz="1200" b="0" dirty="0"/>
              <a:t>．「</a:t>
            </a:r>
            <a:r>
              <a:rPr kumimoji="1" lang="en-US" altLang="ja-JP" sz="1200" b="0" dirty="0"/>
              <a:t>DX</a:t>
            </a:r>
            <a:r>
              <a:rPr kumimoji="1" lang="ja-JP" altLang="en-US" sz="1200" b="0" dirty="0"/>
              <a:t>の理解から対策の実践まで」のポイントを</a:t>
            </a:r>
            <a:r>
              <a:rPr kumimoji="1" lang="ja-JP" altLang="en-US" sz="1200" b="0" dirty="0">
                <a:solidFill>
                  <a:schemeClr val="accent2"/>
                </a:solidFill>
              </a:rPr>
              <a:t>再認識する</a:t>
            </a:r>
            <a:endParaRPr kumimoji="1" lang="en-US" altLang="ja-JP" sz="1200" b="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b="1" dirty="0"/>
              <a:t>DX</a:t>
            </a:r>
            <a:r>
              <a:rPr lang="ja-JP" altLang="en-US" sz="800" b="1" dirty="0"/>
              <a:t>の推進の考え方の把握</a:t>
            </a:r>
            <a:endParaRPr kumimoji="1" lang="en-US" altLang="ja-JP" sz="8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i="0" dirty="0">
                <a:solidFill>
                  <a:srgbClr val="374151"/>
                </a:solidFill>
                <a:effectLst/>
                <a:latin typeface="Söhne"/>
              </a:rPr>
              <a:t>現代社会の</a:t>
            </a:r>
            <a:r>
              <a:rPr lang="en-US" altLang="ja-JP" sz="1400" b="0" i="0" dirty="0">
                <a:solidFill>
                  <a:srgbClr val="374151"/>
                </a:solidFill>
                <a:effectLst/>
                <a:latin typeface="Söhne"/>
              </a:rPr>
              <a:t>IT</a:t>
            </a:r>
            <a:r>
              <a:rPr lang="ja-JP" altLang="en-US" sz="1400" b="0" i="0" dirty="0">
                <a:solidFill>
                  <a:srgbClr val="374151"/>
                </a:solidFill>
                <a:effectLst/>
                <a:latin typeface="Söhne"/>
              </a:rPr>
              <a:t>動向と政府の基本方針</a:t>
            </a:r>
            <a:r>
              <a:rPr lang="en-US" altLang="ja-JP" sz="1400" b="0" i="0" dirty="0">
                <a:solidFill>
                  <a:srgbClr val="374151"/>
                </a:solidFill>
                <a:effectLst/>
                <a:latin typeface="Söhne"/>
              </a:rPr>
              <a:t>: Society5.0</a:t>
            </a:r>
            <a:r>
              <a:rPr lang="ja-JP" altLang="en-US" sz="1400" b="0" i="0" dirty="0">
                <a:solidFill>
                  <a:srgbClr val="374151"/>
                </a:solidFill>
                <a:effectLst/>
                <a:latin typeface="Söhne"/>
              </a:rPr>
              <a:t>、</a:t>
            </a:r>
            <a:r>
              <a:rPr lang="en-US" altLang="ja-JP" sz="1400" b="0" i="0" dirty="0">
                <a:solidFill>
                  <a:srgbClr val="374151"/>
                </a:solidFill>
                <a:effectLst/>
                <a:latin typeface="Söhne"/>
              </a:rPr>
              <a:t>DX</a:t>
            </a:r>
            <a:r>
              <a:rPr lang="ja-JP" altLang="en-US" sz="1400" b="0" i="0" dirty="0">
                <a:solidFill>
                  <a:srgbClr val="374151"/>
                </a:solidFill>
                <a:effectLst/>
                <a:latin typeface="Söhne"/>
              </a:rPr>
              <a:t>、およびデジタル・サイバーセキュリティの方向性と課題</a:t>
            </a:r>
            <a:endParaRPr lang="en-US" altLang="ja-JP" sz="1050"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solidFill>
                  <a:schemeClr val="bg1"/>
                </a:solidFill>
              </a:rPr>
              <a:t>セキュリティ対策の全容の認識</a:t>
            </a:r>
          </a:p>
          <a:p>
            <a:r>
              <a:rPr lang="ja-JP" altLang="en-US" b="0" i="0" dirty="0">
                <a:solidFill>
                  <a:srgbClr val="374151"/>
                </a:solidFill>
                <a:effectLst/>
                <a:latin typeface="Söhne"/>
              </a:rPr>
              <a:t>最新のサイバー攻撃の傾向と対応策、実際のインシデントから学ぶ脅威への対応方法、サイバーセキュリティの基本知識、組織のリスク状況に基づく対処法、企業経営におけるサイバーセキュリティの重要性、</a:t>
            </a:r>
            <a:r>
              <a:rPr lang="en-US" altLang="ja-JP" b="0" i="0" dirty="0">
                <a:solidFill>
                  <a:srgbClr val="374151"/>
                </a:solidFill>
                <a:effectLst/>
                <a:latin typeface="Söhne"/>
              </a:rPr>
              <a:t>NISC</a:t>
            </a:r>
            <a:r>
              <a:rPr lang="ja-JP" altLang="en-US" b="0" i="0" dirty="0">
                <a:solidFill>
                  <a:srgbClr val="374151"/>
                </a:solidFill>
                <a:effectLst/>
                <a:latin typeface="Söhne"/>
              </a:rPr>
              <a:t>の戦略とデジタルトランスフォーメーションとの関連、主要な法令、および</a:t>
            </a:r>
            <a:r>
              <a:rPr lang="en-US" altLang="ja-JP" b="0" i="0" dirty="0">
                <a:solidFill>
                  <a:srgbClr val="374151"/>
                </a:solidFill>
                <a:effectLst/>
                <a:latin typeface="Söhne"/>
              </a:rPr>
              <a:t>ISMS</a:t>
            </a:r>
            <a:r>
              <a:rPr lang="ja-JP" altLang="en-US" b="0" i="0" dirty="0">
                <a:solidFill>
                  <a:srgbClr val="374151"/>
                </a:solidFill>
                <a:effectLst/>
                <a:latin typeface="Söhne"/>
              </a:rPr>
              <a:t>を含むサイバーセキュリティ対策のフレームワークとその適用方法におよびます。また、</a:t>
            </a:r>
            <a:r>
              <a:rPr lang="en-US" altLang="ja-JP" b="0" i="0" dirty="0">
                <a:solidFill>
                  <a:srgbClr val="374151"/>
                </a:solidFill>
                <a:effectLst/>
                <a:latin typeface="Söhne"/>
              </a:rPr>
              <a:t>ISO/IEC 27000</a:t>
            </a:r>
            <a:r>
              <a:rPr lang="ja-JP" altLang="en-US" b="0" i="0" dirty="0">
                <a:solidFill>
                  <a:srgbClr val="374151"/>
                </a:solidFill>
                <a:effectLst/>
                <a:latin typeface="Söhne"/>
              </a:rPr>
              <a:t>シリーズにおける管理策や用語の定義とその関係性についても詳しく解説しています。</a:t>
            </a:r>
            <a:endParaRPr kumimoji="1" lang="en-US" altLang="ja-JP" b="0" dirty="0"/>
          </a:p>
        </p:txBody>
      </p:sp>
      <p:sp>
        <p:nvSpPr>
          <p:cNvPr id="4" name="スライド番号プレースホルダー 3">
            <a:extLst>
              <a:ext uri="{FF2B5EF4-FFF2-40B4-BE49-F238E27FC236}">
                <a16:creationId xmlns:a16="http://schemas.microsoft.com/office/drawing/2014/main" id="{96A620C7-17C6-7FC9-5885-2A7AD131C407}"/>
              </a:ext>
            </a:extLst>
          </p:cNvPr>
          <p:cNvSpPr>
            <a:spLocks noGrp="1"/>
          </p:cNvSpPr>
          <p:nvPr>
            <p:ph type="sldNum" sz="quarter" idx="5"/>
          </p:nvPr>
        </p:nvSpPr>
        <p:spPr/>
        <p:txBody>
          <a:bodyPr/>
          <a:lstStyle/>
          <a:p>
            <a:fld id="{7D95702B-A176-47F2-94B3-59C819DD5A0E}" type="slidenum">
              <a:rPr kumimoji="1" lang="ja-JP" altLang="en-US" smtClean="0"/>
              <a:t>437</a:t>
            </a:fld>
            <a:endParaRPr kumimoji="1" lang="ja-JP" altLang="en-US"/>
          </a:p>
        </p:txBody>
      </p:sp>
    </p:spTree>
    <p:extLst>
      <p:ext uri="{BB962C8B-B14F-4D97-AF65-F5344CB8AC3E}">
        <p14:creationId xmlns:p14="http://schemas.microsoft.com/office/powerpoint/2010/main" val="3632413552"/>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44AB5-CD40-08D2-9B57-A63CC8B99E9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58AAC52-8DC4-B1C3-8A30-381C308BE1D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577A923-A536-1DA7-184A-00D1A9734D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13:04</a:t>
            </a:r>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dirty="0"/>
              <a:t>自組織でのセキュリティ対策の実施項目の認識</a:t>
            </a:r>
            <a:endParaRPr kumimoji="1" lang="ja-JP" altLang="en-US" sz="8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0" i="0" dirty="0">
                <a:solidFill>
                  <a:srgbClr val="374151"/>
                </a:solidFill>
                <a:effectLst/>
                <a:latin typeface="Söhne"/>
              </a:rPr>
              <a:t>リスクマネジメントの基本概念、リスク評価の手法、リスク対応の戦略について解説します。</a:t>
            </a:r>
            <a:endParaRPr lang="en-US" altLang="ja-JP" sz="1050"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0" i="0" dirty="0">
                <a:solidFill>
                  <a:srgbClr val="374151"/>
                </a:solidFill>
                <a:effectLst/>
                <a:latin typeface="Söhne"/>
              </a:rPr>
              <a:t>さらに、セキュリティインシデントの事例を活用するクイックアプローチと、ガイドラインやテンプレートを用いたベースラインアプローチによる対策基準と実施手順の策定方法について説明します。</a:t>
            </a:r>
            <a:endParaRPr lang="en-US" altLang="ja-JP" sz="1050"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0" i="0" dirty="0">
                <a:solidFill>
                  <a:srgbClr val="374151"/>
                </a:solidFill>
                <a:effectLst/>
                <a:latin typeface="Söhne"/>
              </a:rPr>
              <a:t>また、情報セキュリティマネジメントシステム（</a:t>
            </a:r>
            <a:r>
              <a:rPr lang="en-US" altLang="ja-JP" sz="1050" b="0" i="0" dirty="0">
                <a:solidFill>
                  <a:srgbClr val="374151"/>
                </a:solidFill>
                <a:effectLst/>
                <a:latin typeface="Söhne"/>
              </a:rPr>
              <a:t>ISMS</a:t>
            </a:r>
            <a:r>
              <a:rPr lang="ja-JP" altLang="en-US" sz="1050" b="0" i="0" dirty="0">
                <a:solidFill>
                  <a:srgbClr val="374151"/>
                </a:solidFill>
                <a:effectLst/>
                <a:latin typeface="Söhne"/>
              </a:rPr>
              <a:t>）のフレームワークを使用して、体系的かつ網羅的なセキュリティ対策基準と実施手順を作成する方法についても詳しく紹介しています。</a:t>
            </a:r>
            <a:endParaRPr kumimoji="1" lang="en-US" altLang="ja-JP" sz="8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dirty="0">
                <a:solidFill>
                  <a:schemeClr val="bg1"/>
                </a:solidFill>
              </a:rPr>
              <a:t>自組織として実践準備</a:t>
            </a:r>
          </a:p>
          <a:p>
            <a:r>
              <a:rPr lang="ja-JP" altLang="en-US" b="0" i="0" dirty="0">
                <a:solidFill>
                  <a:srgbClr val="374151"/>
                </a:solidFill>
                <a:effectLst/>
                <a:latin typeface="Söhne"/>
              </a:rPr>
              <a:t>情報セキュリティ方針に基づく具体的なセキュリティ対策基準と実施手順の設定、およびその効果を評価するための監査方法について紹介しています。</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2DBCF77-CD66-B258-4CA9-D04B0FE68425}"/>
              </a:ext>
            </a:extLst>
          </p:cNvPr>
          <p:cNvSpPr>
            <a:spLocks noGrp="1"/>
          </p:cNvSpPr>
          <p:nvPr>
            <p:ph type="sldNum" sz="quarter" idx="5"/>
          </p:nvPr>
        </p:nvSpPr>
        <p:spPr/>
        <p:txBody>
          <a:bodyPr/>
          <a:lstStyle/>
          <a:p>
            <a:fld id="{7D95702B-A176-47F2-94B3-59C819DD5A0E}" type="slidenum">
              <a:rPr kumimoji="1" lang="ja-JP" altLang="en-US" smtClean="0"/>
              <a:t>438</a:t>
            </a:fld>
            <a:endParaRPr kumimoji="1" lang="ja-JP" altLang="en-US"/>
          </a:p>
        </p:txBody>
      </p:sp>
    </p:spTree>
    <p:extLst>
      <p:ext uri="{BB962C8B-B14F-4D97-AF65-F5344CB8AC3E}">
        <p14:creationId xmlns:p14="http://schemas.microsoft.com/office/powerpoint/2010/main" val="3070882620"/>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10768-D474-3D40-676E-283D5D3887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4270F6-4255-7B8B-4F96-20EFEE891F5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5E07C7C-2D56-27BD-F963-A95298F34B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13:05</a:t>
            </a:r>
            <a:endParaRPr kumimoji="1" lang="en-US" altLang="ja-JP" dirty="0"/>
          </a:p>
          <a:p>
            <a:endParaRPr kumimoji="1" lang="en-US" altLang="ja-JP" dirty="0"/>
          </a:p>
          <a:p>
            <a:r>
              <a:rPr kumimoji="1" lang="en-US" altLang="ja-JP" sz="1800" b="0" dirty="0"/>
              <a:t>2</a:t>
            </a:r>
            <a:r>
              <a:rPr kumimoji="1" lang="ja-JP" altLang="en-US" sz="1800" b="0" dirty="0"/>
              <a:t>．経営者を含めた関係者と</a:t>
            </a:r>
            <a:r>
              <a:rPr kumimoji="1" lang="ja-JP" altLang="en-US" sz="1800" b="0" dirty="0">
                <a:solidFill>
                  <a:schemeClr val="accent2"/>
                </a:solidFill>
              </a:rPr>
              <a:t>共有する</a:t>
            </a:r>
            <a:endParaRPr kumimoji="1" lang="en-US" altLang="ja-JP" sz="1800" b="0" dirty="0">
              <a:solidFill>
                <a:schemeClr val="accent2"/>
              </a:solidFill>
            </a:endParaRPr>
          </a:p>
          <a:p>
            <a:r>
              <a:rPr kumimoji="1" lang="ja-JP" altLang="en-US" sz="1200" dirty="0"/>
              <a:t>本テキストの「第</a:t>
            </a:r>
            <a:r>
              <a:rPr kumimoji="1" lang="en-US" altLang="ja-JP" sz="1200" dirty="0"/>
              <a:t>19</a:t>
            </a:r>
            <a:r>
              <a:rPr kumimoji="1" lang="ja-JP" altLang="en-US" sz="1200" dirty="0"/>
              <a:t>章</a:t>
            </a:r>
            <a:r>
              <a:rPr kumimoji="1" lang="en-US" altLang="ja-JP" sz="1200" dirty="0"/>
              <a:t>.</a:t>
            </a:r>
            <a:r>
              <a:rPr kumimoji="1" lang="ja-JP" altLang="en-US" sz="1200" dirty="0"/>
              <a:t> 総括編」をエグゼクティブサマリとして活用してください。記載内容を理解し、経営者および他関係者と共有します。</a:t>
            </a:r>
            <a:endParaRPr kumimoji="1" lang="en-US" altLang="ja-JP" sz="1200" dirty="0"/>
          </a:p>
          <a:p>
            <a:endParaRPr kumimoji="1" lang="en-US" altLang="ja-JP" b="0" dirty="0"/>
          </a:p>
          <a:p>
            <a:r>
              <a:rPr kumimoji="1" lang="en-US" altLang="ja-JP" sz="1800" b="0" dirty="0"/>
              <a:t>3</a:t>
            </a:r>
            <a:r>
              <a:rPr kumimoji="1" lang="ja-JP" altLang="en-US" sz="1800" b="0" dirty="0"/>
              <a:t>．経営者のリーダーシップによって</a:t>
            </a:r>
            <a:r>
              <a:rPr kumimoji="1" lang="ja-JP" altLang="en-US" sz="1800" b="0" dirty="0">
                <a:solidFill>
                  <a:schemeClr val="accent2"/>
                </a:solidFill>
              </a:rPr>
              <a:t>社内体制を整備する</a:t>
            </a:r>
            <a:endParaRPr kumimoji="1" lang="en-US" altLang="ja-JP" sz="1800" b="0" dirty="0">
              <a:solidFill>
                <a:schemeClr val="accent2"/>
              </a:solidFill>
            </a:endParaRPr>
          </a:p>
          <a:p>
            <a:r>
              <a:rPr lang="en-US" altLang="ja-JP" sz="1200" dirty="0"/>
              <a:t>Security by Design</a:t>
            </a:r>
            <a:r>
              <a:rPr lang="ja-JP" altLang="en-US" sz="1200" dirty="0"/>
              <a:t>の観点で、</a:t>
            </a:r>
            <a:r>
              <a:rPr lang="en-US" altLang="ja-JP" sz="1200" dirty="0"/>
              <a:t>IT</a:t>
            </a:r>
            <a:r>
              <a:rPr lang="ja-JP" altLang="en-US" sz="1200" dirty="0"/>
              <a:t>の導入（企画・計画・仕様策定・調達・運用・保守など）を実践するための</a:t>
            </a:r>
            <a:r>
              <a:rPr lang="en-US" altLang="ja-JP" sz="1200" dirty="0"/>
              <a:t>IT</a:t>
            </a:r>
            <a:r>
              <a:rPr lang="ja-JP" altLang="en-US" sz="1200" dirty="0"/>
              <a:t>人材を育成します。</a:t>
            </a:r>
            <a:endParaRPr lang="en-US" altLang="ja-JP" sz="1200" dirty="0"/>
          </a:p>
          <a:p>
            <a:r>
              <a:rPr kumimoji="1" lang="ja-JP" altLang="en-US" sz="1200" dirty="0"/>
              <a:t>人材育成の指針を検討する際は、デジタルスキル標準に示された指針を参考にすることが有効です。デジタルスキル標準は、「</a:t>
            </a:r>
            <a:r>
              <a:rPr kumimoji="1" lang="en-US" altLang="ja-JP" sz="1200" dirty="0"/>
              <a:t>DX</a:t>
            </a:r>
            <a:r>
              <a:rPr kumimoji="1" lang="ja-JP" altLang="en-US" sz="1200" dirty="0"/>
              <a:t>リテラシー標準」と「</a:t>
            </a:r>
            <a:r>
              <a:rPr kumimoji="1" lang="en-US" altLang="ja-JP" sz="1200" dirty="0"/>
              <a:t>DX</a:t>
            </a:r>
            <a:r>
              <a:rPr kumimoji="1" lang="ja-JP" altLang="en-US" sz="1200" dirty="0"/>
              <a:t>推進スキル標準」の</a:t>
            </a:r>
            <a:r>
              <a:rPr kumimoji="1" lang="en-US" altLang="ja-JP" sz="1200" dirty="0"/>
              <a:t>2</a:t>
            </a:r>
            <a:r>
              <a:rPr kumimoji="1" lang="ja-JP" altLang="en-US" sz="1200" dirty="0"/>
              <a:t>種類で構成されています。</a:t>
            </a:r>
          </a:p>
          <a:p>
            <a:endParaRPr kumimoji="1" lang="en-US" altLang="ja-JP" dirty="0"/>
          </a:p>
          <a:p>
            <a:r>
              <a:rPr kumimoji="1" lang="en-US" altLang="ja-JP" sz="1800" b="0" dirty="0"/>
              <a:t>4</a:t>
            </a:r>
            <a:r>
              <a:rPr kumimoji="1" lang="ja-JP" altLang="en-US" sz="1800" b="0" dirty="0"/>
              <a:t>．具体的なアクションを起こして一歩ずつ</a:t>
            </a:r>
            <a:r>
              <a:rPr kumimoji="1" lang="ja-JP" altLang="en-US" sz="1800" b="0" dirty="0">
                <a:solidFill>
                  <a:schemeClr val="accent2"/>
                </a:solidFill>
              </a:rPr>
              <a:t>実践する</a:t>
            </a:r>
            <a:endParaRPr kumimoji="1" lang="en-US" altLang="ja-JP" sz="1800" b="0" dirty="0">
              <a:solidFill>
                <a:schemeClr val="accent2"/>
              </a:solidFill>
            </a:endParaRPr>
          </a:p>
          <a:p>
            <a:r>
              <a:rPr lang="en-US" altLang="ja-JP" sz="1200" dirty="0"/>
              <a:t>Security by Design</a:t>
            </a:r>
            <a:r>
              <a:rPr lang="ja-JP" altLang="en-US" sz="1200" dirty="0"/>
              <a:t>を実践します。</a:t>
            </a:r>
            <a:r>
              <a:rPr lang="en-US" altLang="ja-JP" sz="1200" dirty="0"/>
              <a:t>DX</a:t>
            </a:r>
            <a:r>
              <a:rPr lang="ja-JP" altLang="en-US" sz="1200" dirty="0"/>
              <a:t>化、具体的な</a:t>
            </a:r>
            <a:r>
              <a:rPr lang="en-US" altLang="ja-JP" sz="1200" dirty="0"/>
              <a:t>IT</a:t>
            </a:r>
            <a:r>
              <a:rPr lang="ja-JP" altLang="en-US" sz="1200" dirty="0"/>
              <a:t>導入にあたって、セキュリティ対策を含めた実践を行います。</a:t>
            </a:r>
            <a:endParaRPr kumimoji="1" lang="en-US" altLang="ja-JP" sz="1200"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F82F8452-5457-F1CF-DDE2-7DA0D01CC8CC}"/>
              </a:ext>
            </a:extLst>
          </p:cNvPr>
          <p:cNvSpPr>
            <a:spLocks noGrp="1"/>
          </p:cNvSpPr>
          <p:nvPr>
            <p:ph type="sldNum" sz="quarter" idx="5"/>
          </p:nvPr>
        </p:nvSpPr>
        <p:spPr/>
        <p:txBody>
          <a:bodyPr/>
          <a:lstStyle/>
          <a:p>
            <a:fld id="{7D95702B-A176-47F2-94B3-59C819DD5A0E}" type="slidenum">
              <a:rPr kumimoji="1" lang="ja-JP" altLang="en-US" smtClean="0"/>
              <a:t>439</a:t>
            </a:fld>
            <a:endParaRPr kumimoji="1" lang="ja-JP" altLang="en-US"/>
          </a:p>
        </p:txBody>
      </p:sp>
    </p:spTree>
    <p:extLst>
      <p:ext uri="{BB962C8B-B14F-4D97-AF65-F5344CB8AC3E}">
        <p14:creationId xmlns:p14="http://schemas.microsoft.com/office/powerpoint/2010/main" val="3257490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48452-1275-ECEE-D42C-DF0F3EE0A5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35AFC49-C4FD-CD6B-5CE0-ADFBE23A4ED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640E6D4-FFC2-0F96-66EC-3C29C88792B4}"/>
              </a:ext>
            </a:extLst>
          </p:cNvPr>
          <p:cNvSpPr>
            <a:spLocks noGrp="1"/>
          </p:cNvSpPr>
          <p:nvPr>
            <p:ph type="body" idx="1"/>
          </p:nvPr>
        </p:nvSpPr>
        <p:spPr/>
        <p:txBody>
          <a:bodyPr/>
          <a:lstStyle/>
          <a:p>
            <a:r>
              <a:rPr kumimoji="1" lang="ja-JP" altLang="en-US"/>
              <a:t>目標：</a:t>
            </a:r>
            <a:r>
              <a:rPr kumimoji="1" lang="en-US" altLang="ja-JP"/>
              <a:t>13:06</a:t>
            </a:r>
          </a:p>
          <a:p>
            <a:r>
              <a:rPr kumimoji="1" lang="ja-JP" altLang="en-US"/>
              <a:t>累計：</a:t>
            </a:r>
            <a:r>
              <a:rPr kumimoji="1" lang="en-US" altLang="ja-JP"/>
              <a:t>0:06</a:t>
            </a:r>
          </a:p>
          <a:p>
            <a:endParaRPr kumimoji="1" lang="en-US" altLang="ja-JP"/>
          </a:p>
          <a:p>
            <a:r>
              <a:rPr kumimoji="1" lang="ja-JP" altLang="en-US"/>
              <a:t>今回のテーマは、「</a:t>
            </a:r>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企業経営で重要となる</a:t>
            </a:r>
            <a:r>
              <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投資と投資としてのサイバーセキュリティ対策」ということで、次の</a:t>
            </a:r>
            <a:r>
              <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つについて解説</a:t>
            </a:r>
            <a:endPar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a:p>
            <a:endPar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a:p>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１．これからの企業経営で必要な観点：社会の動向</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b="0"/>
              <a:t>社会の動向を把握し、現実社会とサイバー空間の繋がりを理解することができる。</a:t>
            </a:r>
          </a:p>
          <a:p>
            <a:endPar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a:p>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２．守りの</a:t>
            </a:r>
            <a:r>
              <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投資と攻めの</a:t>
            </a:r>
            <a:r>
              <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en-US" altLang="ja-JP" b="0"/>
              <a:t>IT</a:t>
            </a:r>
            <a:r>
              <a:rPr kumimoji="1" lang="ja-JP" altLang="en-US" b="0"/>
              <a:t>投資としての「守りの</a:t>
            </a:r>
            <a:r>
              <a:rPr kumimoji="1" lang="en-US" altLang="ja-JP" b="0"/>
              <a:t>IT</a:t>
            </a:r>
            <a:r>
              <a:rPr kumimoji="1" lang="ja-JP" altLang="en-US" b="0"/>
              <a:t>投資」と「攻めの</a:t>
            </a:r>
            <a:r>
              <a:rPr kumimoji="1" lang="en-US" altLang="ja-JP" b="0"/>
              <a:t>IT</a:t>
            </a:r>
            <a:r>
              <a:rPr kumimoji="1" lang="ja-JP" altLang="en-US" b="0"/>
              <a:t>投資」を理解することができる。</a:t>
            </a:r>
            <a:endPar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a:p>
            <a:endPar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a:p>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３．経営投資としてのサイバーセキュリティ対策</a:t>
            </a:r>
            <a:endPar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b="0"/>
              <a:t>経営投資としてのサイバーセキュリティ対策の重要性が理解できる。</a:t>
            </a:r>
            <a:endPar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a:p>
            <a:endPar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a:p>
            <a:r>
              <a:rPr kumimoji="1" lang="ja-JP" altLang="en-US"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テーマの目的は２つ。</a:t>
            </a:r>
            <a:endParaRPr kumimoji="1" lang="en-US" altLang="ja-JP" sz="1200" b="0"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a:p>
            <a:r>
              <a:rPr kumimoji="1" lang="ja-JP" altLang="en-US" b="0"/>
              <a:t>これからの企業経営で必要な観点となる社会の動向、</a:t>
            </a:r>
            <a:endParaRPr kumimoji="1" lang="en-US" altLang="ja-JP" b="0"/>
          </a:p>
          <a:p>
            <a:r>
              <a:rPr kumimoji="1" lang="ja-JP" altLang="en-US" b="0"/>
              <a:t>「守りの</a:t>
            </a:r>
            <a:r>
              <a:rPr kumimoji="1" lang="en-US" altLang="ja-JP" b="0"/>
              <a:t>IT</a:t>
            </a:r>
            <a:r>
              <a:rPr kumimoji="1" lang="ja-JP" altLang="en-US" b="0"/>
              <a:t>投資」や「攻めの</a:t>
            </a:r>
            <a:r>
              <a:rPr kumimoji="1" lang="en-US" altLang="ja-JP" b="0"/>
              <a:t>IT</a:t>
            </a:r>
            <a:r>
              <a:rPr kumimoji="1" lang="ja-JP" altLang="en-US" b="0"/>
              <a:t>投資」などの</a:t>
            </a:r>
            <a:r>
              <a:rPr kumimoji="1" lang="en-US" altLang="ja-JP" b="0"/>
              <a:t>IT</a:t>
            </a:r>
            <a:r>
              <a:rPr kumimoji="1" lang="ja-JP" altLang="en-US" b="0"/>
              <a:t>投資について学ぶことを目的とします。</a:t>
            </a:r>
            <a:endParaRPr kumimoji="1" lang="en-US" altLang="ja-JP" b="0"/>
          </a:p>
          <a:p>
            <a:r>
              <a:rPr kumimoji="1" lang="ja-JP" altLang="en-US" b="0"/>
              <a:t>また、経営投資としてのサイバーセキュリティ対策の重要性を明確にすることを目的とします。</a:t>
            </a:r>
          </a:p>
          <a:p>
            <a:endParaRPr kumimoji="1" lang="en-US" altLang="ja-JP" b="0"/>
          </a:p>
          <a:p>
            <a:endParaRPr kumimoji="1" lang="en-US" altLang="ja-JP" b="0"/>
          </a:p>
          <a:p>
            <a:endParaRPr kumimoji="1" lang="ja-JP" altLang="en-US" b="0"/>
          </a:p>
        </p:txBody>
      </p:sp>
      <p:sp>
        <p:nvSpPr>
          <p:cNvPr id="4" name="スライド番号プレースホルダー 3">
            <a:extLst>
              <a:ext uri="{FF2B5EF4-FFF2-40B4-BE49-F238E27FC236}">
                <a16:creationId xmlns:a16="http://schemas.microsoft.com/office/drawing/2014/main" id="{E0FF2EED-985C-CE02-7088-1ED084C612C4}"/>
              </a:ext>
            </a:extLst>
          </p:cNvPr>
          <p:cNvSpPr>
            <a:spLocks noGrp="1"/>
          </p:cNvSpPr>
          <p:nvPr>
            <p:ph type="sldNum" sz="quarter" idx="5"/>
          </p:nvPr>
        </p:nvSpPr>
        <p:spPr/>
        <p:txBody>
          <a:bodyPr/>
          <a:lstStyle/>
          <a:p>
            <a:fld id="{7D95702B-A176-47F2-94B3-59C819DD5A0E}" type="slidenum">
              <a:rPr kumimoji="1" lang="ja-JP" altLang="en-US" smtClean="0"/>
              <a:t>44</a:t>
            </a:fld>
            <a:endParaRPr kumimoji="1" lang="ja-JP" altLang="en-US"/>
          </a:p>
        </p:txBody>
      </p:sp>
    </p:spTree>
    <p:extLst>
      <p:ext uri="{BB962C8B-B14F-4D97-AF65-F5344CB8AC3E}">
        <p14:creationId xmlns:p14="http://schemas.microsoft.com/office/powerpoint/2010/main" val="3737720492"/>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5A95E-5D62-FEA7-421A-AA7A47FB29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E660FA-7ACA-4BD6-E906-7709651FCD6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D8ECB10-ABD4-99B5-D36E-5F14DF7508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13:06</a:t>
            </a:r>
          </a:p>
          <a:p>
            <a:endParaRPr kumimoji="1" lang="en-US" altLang="ja-JP"/>
          </a:p>
          <a:p>
            <a:endParaRPr kumimoji="1" lang="en-US" altLang="ja-JP"/>
          </a:p>
          <a:p>
            <a:r>
              <a:rPr kumimoji="1" lang="ja-JP" altLang="en-US"/>
              <a:t>これまでの振り返り（セミナー内容）</a:t>
            </a:r>
            <a:endParaRPr kumimoji="1" lang="en-US" altLang="ja-JP"/>
          </a:p>
          <a:p>
            <a:endParaRPr kumimoji="1" lang="en-US" altLang="ja-JP"/>
          </a:p>
          <a:p>
            <a:pPr marL="11206" marR="4483" algn="just">
              <a:lnSpc>
                <a:spcPct val="119400"/>
              </a:lnSpc>
              <a:spcBef>
                <a:spcPts val="84"/>
              </a:spcBef>
            </a:pPr>
            <a:r>
              <a:rPr lang="ja-JP" altLang="en-US" sz="1200" spc="31">
                <a:latin typeface="+mn-ea"/>
                <a:cs typeface="Cascadia Mono" panose="020B0609020000020004" pitchFamily="49" charset="0"/>
              </a:rPr>
              <a:t>本セミナーでは、中小企業のセキュリティを担う方々への育成のため、サイバーセキュリティ関連の情報や、実践的なセキュリティ対策について解説してきました。</a:t>
            </a:r>
            <a:endParaRPr kumimoji="1" lang="en-US" altLang="ja-JP" sz="1200" spc="31">
              <a:latin typeface="+mn-ea"/>
              <a:cs typeface="Cascadia Mono" panose="020B0609020000020004" pitchFamily="49" charset="0"/>
            </a:endParaRPr>
          </a:p>
          <a:p>
            <a:pPr marL="11206" marR="4483" algn="just">
              <a:lnSpc>
                <a:spcPct val="119400"/>
              </a:lnSpc>
              <a:spcBef>
                <a:spcPts val="84"/>
              </a:spcBef>
            </a:pPr>
            <a:r>
              <a:rPr kumimoji="1" lang="ja-JP" altLang="en-US" sz="1200" spc="31">
                <a:latin typeface="+mn-ea"/>
                <a:cs typeface="Cascadia Mono" panose="020B0609020000020004" pitchFamily="49" charset="0"/>
              </a:rPr>
              <a:t>ここからは各章ごとに、重要なポイントを要約してお伝えします。</a:t>
            </a:r>
            <a:endParaRPr kumimoji="1" lang="en-US" altLang="ja-JP" sz="1200" spc="31">
              <a:latin typeface="+mn-ea"/>
              <a:cs typeface="Cascadia Mono" panose="020B0609020000020004" pitchFamily="49" charset="0"/>
            </a:endParaRPr>
          </a:p>
          <a:p>
            <a:pPr marL="11206" marR="4483" algn="just">
              <a:lnSpc>
                <a:spcPct val="119400"/>
              </a:lnSpc>
              <a:spcBef>
                <a:spcPts val="84"/>
              </a:spcBef>
            </a:pPr>
            <a:endParaRPr kumimoji="1" lang="en-US" altLang="ja-JP" sz="1200" spc="31">
              <a:latin typeface="+mn-ea"/>
              <a:cs typeface="Cascadia Mono" panose="020B0609020000020004" pitchFamily="49" charset="0"/>
            </a:endParaRPr>
          </a:p>
          <a:p>
            <a:pPr marL="11206" marR="4483" algn="just">
              <a:lnSpc>
                <a:spcPct val="119400"/>
              </a:lnSpc>
              <a:spcBef>
                <a:spcPts val="84"/>
              </a:spcBef>
            </a:pP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B1AB3B75-7DFA-B34F-36FD-FA8B9B50D148}"/>
              </a:ext>
            </a:extLst>
          </p:cNvPr>
          <p:cNvSpPr>
            <a:spLocks noGrp="1"/>
          </p:cNvSpPr>
          <p:nvPr>
            <p:ph type="sldNum" sz="quarter" idx="5"/>
          </p:nvPr>
        </p:nvSpPr>
        <p:spPr/>
        <p:txBody>
          <a:bodyPr/>
          <a:lstStyle/>
          <a:p>
            <a:fld id="{7D95702B-A176-47F2-94B3-59C819DD5A0E}" type="slidenum">
              <a:rPr kumimoji="1" lang="ja-JP" altLang="en-US" smtClean="0"/>
              <a:t>440</a:t>
            </a:fld>
            <a:endParaRPr kumimoji="1" lang="ja-JP" altLang="en-US"/>
          </a:p>
        </p:txBody>
      </p:sp>
    </p:spTree>
    <p:extLst>
      <p:ext uri="{BB962C8B-B14F-4D97-AF65-F5344CB8AC3E}">
        <p14:creationId xmlns:p14="http://schemas.microsoft.com/office/powerpoint/2010/main" val="185850036"/>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DD014-E2D8-1224-D839-9A0BAB4675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8E4016-7AFF-9115-EF86-C5169F459D7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82C3116-E5CA-8FDB-C8F0-7D22BAF0A1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13:07</a:t>
            </a:r>
          </a:p>
          <a:p>
            <a:endParaRPr kumimoji="1" lang="en-US" altLang="ja-JP"/>
          </a:p>
          <a:p>
            <a:r>
              <a:rPr kumimoji="1" lang="ja-JP" altLang="en-US"/>
              <a:t>＜タイトルコール＞</a:t>
            </a:r>
            <a:endParaRPr kumimoji="1" lang="en-US" altLang="ja-JP"/>
          </a:p>
          <a:p>
            <a:endParaRPr kumimoji="1" lang="en-US" altLang="ja-JP"/>
          </a:p>
          <a:p>
            <a:r>
              <a:rPr kumimoji="1" lang="ja-JP" altLang="en-US"/>
              <a:t>章の目的</a:t>
            </a:r>
            <a:endParaRPr kumimoji="1" lang="en-US" altLang="ja-JP"/>
          </a:p>
          <a:p>
            <a:r>
              <a:rPr kumimoji="1" lang="ja-JP" altLang="en-US" sz="1200" b="0">
                <a:solidFill>
                  <a:schemeClr val="tx1"/>
                </a:solidFill>
              </a:rPr>
              <a:t>第</a:t>
            </a:r>
            <a:r>
              <a:rPr kumimoji="1" lang="en-US" altLang="ja-JP" sz="1200" b="0">
                <a:solidFill>
                  <a:schemeClr val="tx1"/>
                </a:solidFill>
              </a:rPr>
              <a:t>1</a:t>
            </a:r>
            <a:r>
              <a:rPr kumimoji="1" lang="ja-JP" altLang="en-US" sz="1200" b="0">
                <a:solidFill>
                  <a:schemeClr val="tx1"/>
                </a:solidFill>
              </a:rPr>
              <a:t>章では、現代社会の</a:t>
            </a:r>
            <a:r>
              <a:rPr kumimoji="1" lang="en-US" altLang="ja-JP" sz="1200" b="0">
                <a:solidFill>
                  <a:schemeClr val="tx1"/>
                </a:solidFill>
              </a:rPr>
              <a:t>IT</a:t>
            </a:r>
            <a:r>
              <a:rPr kumimoji="1" lang="ja-JP" altLang="en-US" sz="1200" b="0">
                <a:solidFill>
                  <a:schemeClr val="tx1"/>
                </a:solidFill>
              </a:rPr>
              <a:t>に関する情勢を学ぶことを。また、日本の政府が</a:t>
            </a:r>
            <a:r>
              <a:rPr kumimoji="1" lang="en-US" altLang="ja-JP" sz="1200" b="0">
                <a:solidFill>
                  <a:schemeClr val="tx1"/>
                </a:solidFill>
              </a:rPr>
              <a:t>Society5.0</a:t>
            </a:r>
            <a:r>
              <a:rPr kumimoji="1" lang="ja-JP" altLang="en-US" sz="1200" b="0">
                <a:solidFill>
                  <a:schemeClr val="tx1"/>
                </a:solidFill>
              </a:rPr>
              <a:t>の方向性を示す中で、企業がビジネスを発展させるために</a:t>
            </a:r>
            <a:r>
              <a:rPr kumimoji="1" lang="en-US" altLang="ja-JP" sz="1200" b="0">
                <a:solidFill>
                  <a:schemeClr val="tx1"/>
                </a:solidFill>
              </a:rPr>
              <a:t>DX</a:t>
            </a:r>
            <a:r>
              <a:rPr kumimoji="1" lang="ja-JP" altLang="en-US" sz="1200" b="0">
                <a:solidFill>
                  <a:schemeClr val="tx1"/>
                </a:solidFill>
              </a:rPr>
              <a:t>（デジタルトランスフォーメーション）を推進していく重要性を明確にすること。</a:t>
            </a:r>
            <a:endParaRPr kumimoji="1" lang="en-US" altLang="ja-JP" sz="1200" b="0">
              <a:solidFill>
                <a:schemeClr val="tx1"/>
              </a:solidFill>
            </a:endParaRPr>
          </a:p>
          <a:p>
            <a:endParaRPr kumimoji="1" lang="en-US" altLang="ja-JP" sz="1200" b="0">
              <a:solidFill>
                <a:schemeClr val="tx1"/>
              </a:solidFill>
            </a:endParaRPr>
          </a:p>
          <a:p>
            <a:r>
              <a:rPr kumimoji="1" lang="ja-JP" altLang="en-US"/>
              <a:t>達成目標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a:t>IT</a:t>
            </a:r>
            <a:r>
              <a:rPr kumimoji="1" lang="ja-JP" altLang="en-US" sz="1200"/>
              <a:t>に関する社会の動向を把握し、</a:t>
            </a:r>
            <a:r>
              <a:rPr kumimoji="1" lang="en-US" altLang="ja-JP" sz="1200"/>
              <a:t>Society5.0</a:t>
            </a:r>
            <a:r>
              <a:rPr kumimoji="1" lang="ja-JP" altLang="en-US" sz="1200"/>
              <a:t>と</a:t>
            </a:r>
            <a:r>
              <a:rPr kumimoji="1" lang="en-US" altLang="ja-JP" sz="1200"/>
              <a:t>DX</a:t>
            </a:r>
            <a:r>
              <a:rPr kumimoji="1" lang="ja-JP" altLang="en-US" sz="1200"/>
              <a:t>の関係性を理解すること。</a:t>
            </a:r>
          </a:p>
          <a:p>
            <a:endParaRPr kumimoji="1" lang="en-US" altLang="ja-JP"/>
          </a:p>
          <a:p>
            <a:r>
              <a:rPr kumimoji="1" lang="ja-JP" altLang="en-US"/>
              <a:t>＜内容読み上げ＞</a:t>
            </a:r>
            <a:endParaRPr kumimoji="1" lang="en-US" altLang="ja-JP"/>
          </a:p>
          <a:p>
            <a:endParaRPr kumimoji="1" lang="en-US" altLang="ja-JP"/>
          </a:p>
          <a:p>
            <a:r>
              <a:rPr kumimoji="1" lang="ja-JP" altLang="en-US"/>
              <a:t>全体概要</a:t>
            </a:r>
            <a:endParaRPr kumimoji="1" lang="en-US" altLang="ja-JP"/>
          </a:p>
          <a:p>
            <a:r>
              <a:rPr kumimoji="1" lang="ja-JP" altLang="en-US" sz="1200" b="0">
                <a:solidFill>
                  <a:schemeClr val="tx1"/>
                </a:solidFill>
              </a:rPr>
              <a:t>　現代社会は、急速な技術革新と経済のグローバル化によって大きな変化を迎えており、日本政府は</a:t>
            </a:r>
            <a:r>
              <a:rPr kumimoji="1" lang="en-US" altLang="ja-JP" sz="1200" b="0">
                <a:solidFill>
                  <a:schemeClr val="tx1"/>
                </a:solidFill>
              </a:rPr>
              <a:t>Society5.0</a:t>
            </a:r>
            <a:r>
              <a:rPr kumimoji="1" lang="ja-JP" altLang="en-US" sz="1200" b="0">
                <a:solidFill>
                  <a:schemeClr val="tx1"/>
                </a:solidFill>
              </a:rPr>
              <a:t>という新たな社会モデルの実現を</a:t>
            </a:r>
            <a:r>
              <a:rPr kumimoji="1" lang="ja-JP" altLang="en-US" sz="1200"/>
              <a:t>提唱し</a:t>
            </a:r>
            <a:r>
              <a:rPr kumimoji="1" lang="ja-JP" altLang="en-US" sz="1200" b="0">
                <a:solidFill>
                  <a:schemeClr val="tx1"/>
                </a:solidFill>
              </a:rPr>
              <a:t>ています。</a:t>
            </a:r>
            <a:r>
              <a:rPr kumimoji="1" lang="en-US" altLang="ja-JP" sz="1200" b="0">
                <a:solidFill>
                  <a:schemeClr val="tx1"/>
                </a:solidFill>
              </a:rPr>
              <a:t>Society5.0</a:t>
            </a:r>
            <a:r>
              <a:rPr kumimoji="1" lang="ja-JP" altLang="en-US" sz="1200" b="0">
                <a:solidFill>
                  <a:schemeClr val="tx1"/>
                </a:solidFill>
              </a:rPr>
              <a:t>では、デジタル技術を活用して社会の課題を解決し、人々の暮らしを向上させることが求められます。</a:t>
            </a:r>
            <a:r>
              <a:rPr kumimoji="1" lang="en-US" altLang="ja-JP" sz="1200" b="0">
                <a:solidFill>
                  <a:schemeClr val="tx1"/>
                </a:solidFill>
              </a:rPr>
              <a:t>AI</a:t>
            </a:r>
            <a:r>
              <a:rPr kumimoji="1" lang="ja-JP" altLang="en-US" sz="1200" b="0">
                <a:solidFill>
                  <a:schemeClr val="tx1"/>
                </a:solidFill>
              </a:rPr>
              <a:t>、ビッグデータなど最新技術が駆使され、効率的な社会システムや持続可能な産業構造の構築が進められます。</a:t>
            </a:r>
            <a:r>
              <a:rPr kumimoji="1" lang="en-US" altLang="ja-JP" sz="1200" b="0">
                <a:solidFill>
                  <a:schemeClr val="tx1"/>
                </a:solidFill>
              </a:rPr>
              <a:t>Society5.0</a:t>
            </a:r>
            <a:r>
              <a:rPr kumimoji="1" lang="ja-JP" altLang="en-US" sz="1200" b="0">
                <a:solidFill>
                  <a:schemeClr val="tx1"/>
                </a:solidFill>
              </a:rPr>
              <a:t>を実現するために、企業には</a:t>
            </a:r>
            <a:r>
              <a:rPr kumimoji="1" lang="en-US" altLang="ja-JP" sz="1200" b="0">
                <a:solidFill>
                  <a:schemeClr val="tx1"/>
                </a:solidFill>
              </a:rPr>
              <a:t>DX</a:t>
            </a:r>
            <a:r>
              <a:rPr kumimoji="1" lang="ja-JP" altLang="en-US" sz="1200" b="0">
                <a:solidFill>
                  <a:schemeClr val="tx1"/>
                </a:solidFill>
              </a:rPr>
              <a:t>（データやデジタル技術を活用して、顧客視点で新たな価値を創出すること）の推進が求められています。</a:t>
            </a:r>
            <a:endParaRPr kumimoji="1" lang="en-US" altLang="ja-JP" sz="1200" b="0">
              <a:solidFill>
                <a:schemeClr val="tx1"/>
              </a:solidFill>
            </a:endParaRPr>
          </a:p>
          <a:p>
            <a:endParaRPr kumimoji="1" lang="en-US" altLang="ja-JP"/>
          </a:p>
        </p:txBody>
      </p:sp>
      <p:sp>
        <p:nvSpPr>
          <p:cNvPr id="4" name="スライド番号プレースホルダー 3">
            <a:extLst>
              <a:ext uri="{FF2B5EF4-FFF2-40B4-BE49-F238E27FC236}">
                <a16:creationId xmlns:a16="http://schemas.microsoft.com/office/drawing/2014/main" id="{417C8AA9-9331-EB84-D5F7-A6C4A3A7851B}"/>
              </a:ext>
            </a:extLst>
          </p:cNvPr>
          <p:cNvSpPr>
            <a:spLocks noGrp="1"/>
          </p:cNvSpPr>
          <p:nvPr>
            <p:ph type="sldNum" sz="quarter" idx="5"/>
          </p:nvPr>
        </p:nvSpPr>
        <p:spPr/>
        <p:txBody>
          <a:bodyPr/>
          <a:lstStyle/>
          <a:p>
            <a:fld id="{7D95702B-A176-47F2-94B3-59C819DD5A0E}" type="slidenum">
              <a:rPr kumimoji="1" lang="ja-JP" altLang="en-US" smtClean="0"/>
              <a:t>441</a:t>
            </a:fld>
            <a:endParaRPr kumimoji="1" lang="ja-JP" altLang="en-US"/>
          </a:p>
        </p:txBody>
      </p:sp>
    </p:spTree>
    <p:extLst>
      <p:ext uri="{BB962C8B-B14F-4D97-AF65-F5344CB8AC3E}">
        <p14:creationId xmlns:p14="http://schemas.microsoft.com/office/powerpoint/2010/main" val="2471060070"/>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AB43C-0219-A04F-7605-1BE6A80B81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92A8DE-1C95-6B32-E937-A16082F283B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FF9B43F-0CA7-529E-6EB1-EA52078ACA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13:08</a:t>
            </a:r>
            <a:endParaRPr kumimoji="1" lang="en-US" altLang="ja-JP" b="1" dirty="0"/>
          </a:p>
          <a:p>
            <a:endParaRPr kumimoji="1" lang="en-US" altLang="ja-JP" dirty="0"/>
          </a:p>
          <a:p>
            <a:pPr marL="0" indent="0">
              <a:buFont typeface="Arial" panose="020B0604020202020204" pitchFamily="34" charset="0"/>
              <a:buNone/>
            </a:pPr>
            <a:r>
              <a:rPr lang="ja-JP" altLang="en-US" sz="1200" b="1" u="none" dirty="0">
                <a:solidFill>
                  <a:srgbClr val="374151"/>
                </a:solidFill>
                <a:latin typeface="メイリオ" panose="020B0604030504040204" pitchFamily="50" charset="-128"/>
                <a:ea typeface="メイリオ" panose="020B0604030504040204" pitchFamily="50" charset="-128"/>
              </a:rPr>
              <a:t>章を通した気づき・学び</a:t>
            </a:r>
            <a:endParaRPr lang="en-US" altLang="ja-JP" sz="1200" b="1" u="none" dirty="0">
              <a:solidFill>
                <a:srgbClr val="374151"/>
              </a:solidFill>
              <a:latin typeface="メイリオ" panose="020B0604030504040204" pitchFamily="50" charset="-128"/>
              <a:ea typeface="メイリオ" panose="020B0604030504040204" pitchFamily="50" charset="-128"/>
            </a:endParaRPr>
          </a:p>
          <a:p>
            <a:r>
              <a:rPr kumimoji="1" lang="ja-JP" altLang="en-US" sz="1200" b="0" dirty="0">
                <a:solidFill>
                  <a:schemeClr val="tx1"/>
                </a:solidFill>
                <a:latin typeface="+mn-ea"/>
              </a:rPr>
              <a:t>　企業や組織は、社会の動向</a:t>
            </a:r>
            <a:r>
              <a:rPr kumimoji="1" lang="ja-JP" altLang="en-US" sz="1200" dirty="0">
                <a:solidFill>
                  <a:schemeClr val="tx1"/>
                </a:solidFill>
                <a:latin typeface="+mn-ea"/>
              </a:rPr>
              <a:t>に関する情報を常に収集することが大切です。</a:t>
            </a:r>
            <a:r>
              <a:rPr kumimoji="1" lang="ja-JP" altLang="en-US" sz="1200" dirty="0">
                <a:latin typeface="+mn-ea"/>
              </a:rPr>
              <a:t>また、</a:t>
            </a:r>
            <a:r>
              <a:rPr lang="ja-JP" altLang="en-US" sz="1200" dirty="0">
                <a:solidFill>
                  <a:schemeClr val="tx1"/>
                </a:solidFill>
                <a:latin typeface="+mn-ea"/>
                <a:ea typeface="+mn-ea"/>
              </a:rPr>
              <a:t>ビジネス環境の激しい変化に対応するために</a:t>
            </a:r>
            <a:r>
              <a:rPr kumimoji="1" lang="en-US" altLang="ja-JP" sz="1200" b="0" dirty="0">
                <a:solidFill>
                  <a:schemeClr val="tx1"/>
                </a:solidFill>
                <a:latin typeface="+mn-ea"/>
              </a:rPr>
              <a:t>DX</a:t>
            </a:r>
            <a:r>
              <a:rPr kumimoji="1" lang="ja-JP" altLang="en-US" sz="1200" dirty="0">
                <a:solidFill>
                  <a:schemeClr val="tx1"/>
                </a:solidFill>
                <a:latin typeface="+mn-ea"/>
              </a:rPr>
              <a:t>を推進し、デジタル社会に適したビジネスモデル、組織、企業文化に変革していくことが必要です。</a:t>
            </a:r>
            <a:endParaRPr kumimoji="1" lang="en-US" altLang="ja-JP" sz="1200" b="0" dirty="0">
              <a:solidFill>
                <a:schemeClr val="tx1"/>
              </a:solidFill>
              <a:highlight>
                <a:srgbClr val="FFFF00"/>
              </a:highlight>
              <a:latin typeface="+mn-ea"/>
            </a:endParaRPr>
          </a:p>
          <a:p>
            <a:pPr marL="0" indent="0">
              <a:buFont typeface="Arial" panose="020B0604020202020204" pitchFamily="34" charset="0"/>
              <a:buNone/>
            </a:pPr>
            <a:endParaRPr lang="en-US" altLang="ja-JP" sz="1200" b="0" i="0" u="none" dirty="0">
              <a:solidFill>
                <a:srgbClr val="374151"/>
              </a:solidFill>
              <a:effectLst/>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200" b="1" u="none"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u="none" dirty="0">
                <a:solidFill>
                  <a:srgbClr val="374151"/>
                </a:solidFill>
                <a:effectLst/>
                <a:latin typeface="メイリオ" panose="020B0604030504040204" pitchFamily="50" charset="-128"/>
                <a:ea typeface="メイリオ" panose="020B0604030504040204" pitchFamily="50" charset="-128"/>
              </a:rPr>
              <a:t>中小企業はリソースが限られているため、ビジネス環境の変化に対応するために</a:t>
            </a:r>
            <a:r>
              <a:rPr lang="en-US" altLang="ja-JP" sz="1200" b="0" i="0" u="none" dirty="0">
                <a:solidFill>
                  <a:srgbClr val="374151"/>
                </a:solidFill>
                <a:effectLst/>
                <a:latin typeface="メイリオ" panose="020B0604030504040204" pitchFamily="50" charset="-128"/>
                <a:ea typeface="メイリオ" panose="020B0604030504040204" pitchFamily="50" charset="-128"/>
              </a:rPr>
              <a:t>DX</a:t>
            </a:r>
            <a:r>
              <a:rPr lang="ja-JP" altLang="en-US" sz="1200" b="0" i="0" u="none" dirty="0">
                <a:solidFill>
                  <a:srgbClr val="374151"/>
                </a:solidFill>
                <a:effectLst/>
                <a:latin typeface="メイリオ" panose="020B0604030504040204" pitchFamily="50" charset="-128"/>
                <a:ea typeface="メイリオ" panose="020B0604030504040204" pitchFamily="50" charset="-128"/>
              </a:rPr>
              <a:t>の推進が重要。</a:t>
            </a:r>
          </a:p>
          <a:p>
            <a:pPr marL="171450" indent="-171450">
              <a:buFont typeface="Arial" panose="020B0604020202020204" pitchFamily="34" charset="0"/>
              <a:buChar char="•"/>
            </a:pPr>
            <a:r>
              <a:rPr lang="ja-JP" altLang="en-US" sz="1200" b="0" i="0" u="none" dirty="0">
                <a:solidFill>
                  <a:srgbClr val="374151"/>
                </a:solidFill>
                <a:effectLst/>
                <a:latin typeface="メイリオ" panose="020B0604030504040204" pitchFamily="50" charset="-128"/>
                <a:ea typeface="メイリオ" panose="020B0604030504040204" pitchFamily="50" charset="-128"/>
              </a:rPr>
              <a:t>最新技術に関する知識と精通した人材が要求される。</a:t>
            </a:r>
          </a:p>
          <a:p>
            <a:pPr marL="171450" indent="-171450">
              <a:buFont typeface="Arial" panose="020B0604020202020204" pitchFamily="34" charset="0"/>
              <a:buChar char="•"/>
            </a:pPr>
            <a:r>
              <a:rPr lang="ja-JP" altLang="en-US" sz="1200" b="0" i="0" u="none" dirty="0">
                <a:solidFill>
                  <a:srgbClr val="374151"/>
                </a:solidFill>
                <a:effectLst/>
                <a:latin typeface="メイリオ" panose="020B0604030504040204" pitchFamily="50" charset="-128"/>
                <a:ea typeface="メイリオ" panose="020B0604030504040204" pitchFamily="50" charset="-128"/>
              </a:rPr>
              <a:t>データとデジタル技術の安全利用のためにセキュリティ対策が重要。</a:t>
            </a:r>
          </a:p>
          <a:p>
            <a:pPr marL="0" indent="0">
              <a:buFont typeface="Arial" panose="020B0604020202020204" pitchFamily="34" charset="0"/>
              <a:buNone/>
            </a:pPr>
            <a:endParaRPr kumimoji="1" lang="en-US" altLang="ja-JP" u="none" dirty="0"/>
          </a:p>
        </p:txBody>
      </p:sp>
      <p:sp>
        <p:nvSpPr>
          <p:cNvPr id="4" name="スライド番号プレースホルダー 3">
            <a:extLst>
              <a:ext uri="{FF2B5EF4-FFF2-40B4-BE49-F238E27FC236}">
                <a16:creationId xmlns:a16="http://schemas.microsoft.com/office/drawing/2014/main" id="{B1E35B5C-1F2C-06E2-38D2-57165D1546F5}"/>
              </a:ext>
            </a:extLst>
          </p:cNvPr>
          <p:cNvSpPr>
            <a:spLocks noGrp="1"/>
          </p:cNvSpPr>
          <p:nvPr>
            <p:ph type="sldNum" sz="quarter" idx="5"/>
          </p:nvPr>
        </p:nvSpPr>
        <p:spPr/>
        <p:txBody>
          <a:bodyPr/>
          <a:lstStyle/>
          <a:p>
            <a:fld id="{7D95702B-A176-47F2-94B3-59C819DD5A0E}" type="slidenum">
              <a:rPr kumimoji="1" lang="ja-JP" altLang="en-US" smtClean="0"/>
              <a:t>442</a:t>
            </a:fld>
            <a:endParaRPr kumimoji="1" lang="ja-JP" altLang="en-US"/>
          </a:p>
        </p:txBody>
      </p:sp>
    </p:spTree>
    <p:extLst>
      <p:ext uri="{BB962C8B-B14F-4D97-AF65-F5344CB8AC3E}">
        <p14:creationId xmlns:p14="http://schemas.microsoft.com/office/powerpoint/2010/main" val="2995528312"/>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38C23-82DF-2EA1-50F6-9B3A5A80B9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C1E6297-8E2A-3B04-EF45-F1C286C50B8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78BB922-FB87-9473-4107-C76D54B09C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13:10</a:t>
            </a:r>
          </a:p>
          <a:p>
            <a:endParaRPr kumimoji="1" lang="en-US" altLang="ja-JP"/>
          </a:p>
          <a:p>
            <a:r>
              <a:rPr kumimoji="1" lang="ja-JP" altLang="en-US"/>
              <a:t>＜タイトルコール＞</a:t>
            </a:r>
            <a:endParaRPr kumimoji="1" lang="en-US" altLang="ja-JP"/>
          </a:p>
          <a:p>
            <a:endParaRPr kumimoji="1" lang="en-US" altLang="ja-JP"/>
          </a:p>
          <a:p>
            <a:r>
              <a:rPr kumimoji="1" lang="ja-JP" altLang="en-US"/>
              <a:t>章の目的</a:t>
            </a:r>
            <a:endParaRPr kumimoji="1" lang="en-US" altLang="ja-JP"/>
          </a:p>
          <a:p>
            <a:r>
              <a:rPr kumimoji="1" lang="ja-JP" altLang="en-US" sz="1200" b="0" i="0" kern="1200">
                <a:solidFill>
                  <a:schemeClr val="dk1"/>
                </a:solidFill>
                <a:effectLst/>
                <a:latin typeface="+mn-ea"/>
                <a:ea typeface="+mn-ea"/>
                <a:cs typeface="+mn-cs"/>
              </a:rPr>
              <a:t>第</a:t>
            </a:r>
            <a:r>
              <a:rPr kumimoji="1" lang="en-US" altLang="ja-JP" sz="1200" b="0" i="0" kern="1200">
                <a:solidFill>
                  <a:schemeClr val="dk1"/>
                </a:solidFill>
                <a:effectLst/>
                <a:latin typeface="+mn-ea"/>
                <a:ea typeface="+mn-ea"/>
                <a:cs typeface="+mn-cs"/>
              </a:rPr>
              <a:t>2</a:t>
            </a:r>
            <a:r>
              <a:rPr kumimoji="1" lang="ja-JP" altLang="en-US" sz="1200" b="0" i="0" kern="1200">
                <a:solidFill>
                  <a:schemeClr val="dk1"/>
                </a:solidFill>
                <a:effectLst/>
                <a:latin typeface="+mn-ea"/>
                <a:ea typeface="+mn-ea"/>
                <a:cs typeface="+mn-cs"/>
              </a:rPr>
              <a:t>章では、近年のサイバー攻撃の傾向や手法を、実際のインシデント事例など通して把握し、それらの脅威に対する対策や、実際にインシデントが発生した場合の対応方法について理解することを目的とします。</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達成目標</a:t>
            </a:r>
            <a:endParaRPr kumimoji="1" lang="en-US" altLang="ja-JP" sz="1200" b="0" i="0" kern="1200">
              <a:solidFill>
                <a:schemeClr val="dk1"/>
              </a:solidFill>
              <a:effectLst/>
              <a:latin typeface="+mn-ea"/>
              <a:ea typeface="+mn-ea"/>
              <a:cs typeface="+mn-cs"/>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近年のサイバー攻撃の傾向や手法を理解すること。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実際の被害事例を通して脅威に対する対策や予防方法を理解すること。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脅威の検知から、復旧・再発防止処置までの流れを理解すること。</a:t>
            </a:r>
            <a:endParaRPr kumimoji="1" lang="en-US" altLang="ja-JP" sz="1200">
              <a:solidFill>
                <a:schemeClr val="tx1"/>
              </a:solidFill>
              <a:latin typeface="+mn-ea"/>
              <a:ea typeface="+mn-ea"/>
            </a:endParaRPr>
          </a:p>
          <a:p>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＜内容読み上げ＞</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キーワードの簡単な説明</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r>
              <a:rPr kumimoji="1" lang="ja-JP" altLang="en-US" sz="1200" b="1" i="0" kern="1200">
                <a:solidFill>
                  <a:schemeClr val="dk1"/>
                </a:solidFill>
                <a:effectLst/>
                <a:latin typeface="+mn-ea"/>
                <a:ea typeface="+mn-ea"/>
                <a:cs typeface="+mn-cs"/>
              </a:rPr>
              <a:t>情報セキュリティ白書、情報セキュリティ</a:t>
            </a:r>
            <a:r>
              <a:rPr kumimoji="1" lang="en-US" altLang="ja-JP" sz="1200" b="1" i="0" kern="1200">
                <a:solidFill>
                  <a:schemeClr val="dk1"/>
                </a:solidFill>
                <a:effectLst/>
                <a:latin typeface="+mn-ea"/>
                <a:ea typeface="+mn-ea"/>
                <a:cs typeface="+mn-cs"/>
              </a:rPr>
              <a:t>10</a:t>
            </a:r>
            <a:r>
              <a:rPr kumimoji="1" lang="ja-JP" altLang="en-US" sz="1200" b="1" i="0" kern="1200">
                <a:solidFill>
                  <a:schemeClr val="dk1"/>
                </a:solidFill>
                <a:effectLst/>
                <a:latin typeface="+mn-ea"/>
                <a:ea typeface="+mn-ea"/>
                <a:cs typeface="+mn-cs"/>
              </a:rPr>
              <a:t>大脅威</a:t>
            </a:r>
            <a:endParaRPr kumimoji="1" lang="en-US" altLang="ja-JP" sz="1200" b="1" i="0" kern="1200">
              <a:solidFill>
                <a:schemeClr val="dk1"/>
              </a:solidFill>
              <a:effectLst/>
              <a:latin typeface="+mn-ea"/>
              <a:ea typeface="+mn-ea"/>
              <a:cs typeface="+mn-cs"/>
            </a:endParaRPr>
          </a:p>
          <a:p>
            <a:r>
              <a:rPr kumimoji="1" lang="en-US" altLang="ja-JP" sz="1200" b="0" i="0" kern="1200">
                <a:solidFill>
                  <a:schemeClr val="dk1"/>
                </a:solidFill>
                <a:effectLst/>
                <a:latin typeface="+mn-ea"/>
                <a:ea typeface="+mn-ea"/>
                <a:cs typeface="+mn-cs"/>
              </a:rPr>
              <a:t>IPA</a:t>
            </a:r>
            <a:r>
              <a:rPr kumimoji="1" lang="ja-JP" altLang="en-US" sz="1200" b="0" i="0" kern="1200">
                <a:solidFill>
                  <a:schemeClr val="dk1"/>
                </a:solidFill>
                <a:effectLst/>
                <a:latin typeface="+mn-ea"/>
                <a:ea typeface="+mn-ea"/>
                <a:cs typeface="+mn-cs"/>
              </a:rPr>
              <a:t>の刊行物です。</a:t>
            </a:r>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皆様読まれましたでしょうか？</a:t>
            </a:r>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世の中の動向をセキュリティカットで認識していただくために適した書籍ですので、まだの方はぜひご一読ください。</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r>
              <a:rPr kumimoji="1" lang="ja-JP" altLang="en-US" sz="1200" b="1" i="0" kern="1200">
                <a:solidFill>
                  <a:schemeClr val="dk1"/>
                </a:solidFill>
                <a:effectLst/>
                <a:latin typeface="+mn-ea"/>
                <a:ea typeface="+mn-ea"/>
                <a:cs typeface="+mn-cs"/>
              </a:rPr>
              <a:t>ランサムウェア</a:t>
            </a:r>
            <a:endParaRPr kumimoji="1" lang="en-US" altLang="ja-JP" sz="1200" b="1"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業務を止めるだけでなく、お金まで要求される最悪なマルウェアですね。</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r>
              <a:rPr kumimoji="1" lang="ja-JP" altLang="en-US" sz="1200" b="1" i="0" kern="1200">
                <a:solidFill>
                  <a:schemeClr val="dk1"/>
                </a:solidFill>
                <a:effectLst/>
                <a:latin typeface="+mn-ea"/>
                <a:ea typeface="+mn-ea"/>
                <a:cs typeface="+mn-cs"/>
              </a:rPr>
              <a:t>サプライチェーン攻撃</a:t>
            </a:r>
            <a:endParaRPr kumimoji="1" lang="en-US" altLang="ja-JP" sz="1200" b="1"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本体に直接攻撃が届かないから、外堀から埋めていくような攻撃手法</a:t>
            </a:r>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本社にかかわりのある支社や工場、または取引先などが狙われて、大きな被害を出しています。</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先日東北の方で、セキュリティの意識向上のためにお話する機会があったのですが、主催側の担当者は、こんな田舎の会社なんか誰も狙わない。といって、セキュリティ対策を実施してくれない。</a:t>
            </a:r>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強盗であればその理屈もわかります。</a:t>
            </a:r>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サイバー攻撃はロケーションや規模は関係なく、インターネットにつないでいる時点でターゲット。攻撃者から見たらお客様となっていることの認識が必要です。</a:t>
            </a:r>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皆さんのパートナー企業さんにそのような認識をもたれているようなところがあったら、啓蒙してください。</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p:txBody>
      </p:sp>
      <p:sp>
        <p:nvSpPr>
          <p:cNvPr id="4" name="スライド番号プレースホルダー 3">
            <a:extLst>
              <a:ext uri="{FF2B5EF4-FFF2-40B4-BE49-F238E27FC236}">
                <a16:creationId xmlns:a16="http://schemas.microsoft.com/office/drawing/2014/main" id="{E3367FCD-6C92-A0E0-0D0F-0F6F2A223044}"/>
              </a:ext>
            </a:extLst>
          </p:cNvPr>
          <p:cNvSpPr>
            <a:spLocks noGrp="1"/>
          </p:cNvSpPr>
          <p:nvPr>
            <p:ph type="sldNum" sz="quarter" idx="5"/>
          </p:nvPr>
        </p:nvSpPr>
        <p:spPr/>
        <p:txBody>
          <a:bodyPr/>
          <a:lstStyle/>
          <a:p>
            <a:fld id="{7D95702B-A176-47F2-94B3-59C819DD5A0E}" type="slidenum">
              <a:rPr kumimoji="1" lang="ja-JP" altLang="en-US" smtClean="0"/>
              <a:t>443</a:t>
            </a:fld>
            <a:endParaRPr kumimoji="1" lang="ja-JP" altLang="en-US"/>
          </a:p>
        </p:txBody>
      </p:sp>
    </p:spTree>
    <p:extLst>
      <p:ext uri="{BB962C8B-B14F-4D97-AF65-F5344CB8AC3E}">
        <p14:creationId xmlns:p14="http://schemas.microsoft.com/office/powerpoint/2010/main" val="3806789130"/>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CD98-D69F-3900-E8FC-0AE7362E95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D81A50-4BB8-3F6F-0F36-6E595D292CF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F06EC1C-BCA2-1FF1-EE1C-05C27F83D0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13:11</a:t>
            </a:r>
            <a:endParaRPr kumimoji="1" lang="en-US" altLang="ja-JP"/>
          </a:p>
          <a:p>
            <a:endParaRPr kumimoji="1" lang="en-US" altLang="ja-JP"/>
          </a:p>
          <a:p>
            <a:r>
              <a:rPr lang="ja-JP" altLang="en-US" sz="1200" u="none">
                <a:solidFill>
                  <a:srgbClr val="374151"/>
                </a:solidFill>
                <a:latin typeface="メイリオ" panose="020B0604030504040204" pitchFamily="50" charset="-128"/>
                <a:ea typeface="メイリオ" panose="020B0604030504040204" pitchFamily="50" charset="-128"/>
              </a:rPr>
              <a:t>全体概要</a:t>
            </a:r>
            <a:endParaRPr lang="en-US" altLang="ja-JP" sz="1200" u="none">
              <a:solidFill>
                <a:srgbClr val="374151"/>
              </a:solidFill>
              <a:latin typeface="メイリオ" panose="020B0604030504040204" pitchFamily="50" charset="-128"/>
              <a:ea typeface="メイリオ" panose="020B0604030504040204" pitchFamily="50" charset="-128"/>
            </a:endParaRPr>
          </a:p>
          <a:p>
            <a:r>
              <a:rPr lang="ja-JP" altLang="en-US" sz="1200" b="0" spc="31">
                <a:latin typeface="+mn-ea"/>
                <a:cs typeface="Cascadia Mono" panose="020B0609020000020004" pitchFamily="49" charset="0"/>
              </a:rPr>
              <a:t>　情報セキュリティ白書、情報セキュリティ</a:t>
            </a:r>
            <a:r>
              <a:rPr lang="en-US" altLang="ja-JP" sz="1200" b="0" spc="31">
                <a:latin typeface="+mn-ea"/>
                <a:cs typeface="Cascadia Mono" panose="020B0609020000020004" pitchFamily="49" charset="0"/>
              </a:rPr>
              <a:t>10</a:t>
            </a:r>
            <a:r>
              <a:rPr lang="ja-JP" altLang="en-US" sz="1200" b="0" spc="31">
                <a:latin typeface="+mn-ea"/>
                <a:cs typeface="Cascadia Mono" panose="020B0609020000020004" pitchFamily="49" charset="0"/>
              </a:rPr>
              <a:t>大脅威、最近のインシデント事例</a:t>
            </a:r>
            <a:r>
              <a:rPr lang="ja-JP" altLang="en-US" sz="1200" spc="31">
                <a:latin typeface="+mn-ea"/>
                <a:cs typeface="Cascadia Mono" panose="020B0609020000020004" pitchFamily="49" charset="0"/>
              </a:rPr>
              <a:t>をもとに脅威事例を</a:t>
            </a:r>
            <a:r>
              <a:rPr lang="ja-JP" altLang="en-US" sz="1200" b="0" spc="31">
                <a:latin typeface="+mn-ea"/>
                <a:cs typeface="Cascadia Mono" panose="020B0609020000020004" pitchFamily="49" charset="0"/>
              </a:rPr>
              <a:t>紹介し、対策や対応方法を説明し</a:t>
            </a:r>
            <a:r>
              <a:rPr lang="ja-JP" altLang="en-US" sz="1200" spc="31">
                <a:latin typeface="+mn-ea"/>
                <a:cs typeface="Cascadia Mono" panose="020B0609020000020004" pitchFamily="49" charset="0"/>
              </a:rPr>
              <a:t>ています</a:t>
            </a:r>
            <a:r>
              <a:rPr lang="ja-JP" altLang="en-US" sz="1200" b="0" spc="31">
                <a:latin typeface="+mn-ea"/>
                <a:cs typeface="Cascadia Mono" panose="020B0609020000020004" pitchFamily="49" charset="0"/>
              </a:rPr>
              <a:t>。中でも、ランサムウェアやサプライチェーン攻撃は特に深刻な問題となっています。</a:t>
            </a:r>
            <a:r>
              <a:rPr lang="ja-JP" altLang="en-US" sz="1200" b="0" i="0">
                <a:effectLst/>
                <a:latin typeface="Söhne"/>
              </a:rPr>
              <a:t>これらの攻撃は、自社の業務だけでなく取引先からの信用にも悪影響を及ぼす可能性があることに注意する必要があります。</a:t>
            </a:r>
            <a:r>
              <a:rPr lang="ja-JP" altLang="en-US" sz="1200" b="0" spc="31">
                <a:latin typeface="+mn-ea"/>
                <a:cs typeface="Cascadia Mono" panose="020B0609020000020004" pitchFamily="49" charset="0"/>
              </a:rPr>
              <a:t>近年の攻撃は企業の規模に関係なく行われるため、中小企業にとっても、セキュリティ対策は不可欠なものになっています。</a:t>
            </a:r>
            <a:endParaRPr lang="ja-JP" altLang="en-US" sz="1200">
              <a:highlight>
                <a:srgbClr val="FFFF00"/>
              </a:highlight>
            </a:endParaRPr>
          </a:p>
          <a:p>
            <a:endParaRPr kumimoji="1" lang="en-US" altLang="ja-JP"/>
          </a:p>
          <a:p>
            <a:r>
              <a:rPr kumimoji="1" lang="ja-JP" altLang="en-US"/>
              <a:t>情報セキュリティの概況</a:t>
            </a:r>
            <a:endParaRPr kumimoji="1" lang="en-US" altLang="ja-JP"/>
          </a:p>
          <a:p>
            <a:r>
              <a:rPr lang="ja-JP" altLang="en-US" sz="1200" b="0" spc="31">
                <a:solidFill>
                  <a:schemeClr val="tx1"/>
                </a:solidFill>
                <a:latin typeface="+mn-ea"/>
                <a:cs typeface="Cascadia Mono" panose="020B0609020000020004" pitchFamily="49" charset="0"/>
              </a:rPr>
              <a:t>「情報セキュリティ白書」や「情報セキュリティ</a:t>
            </a:r>
            <a:r>
              <a:rPr lang="en-US" altLang="ja-JP" sz="1200" b="0" spc="31">
                <a:solidFill>
                  <a:schemeClr val="tx1"/>
                </a:solidFill>
                <a:latin typeface="+mn-ea"/>
                <a:cs typeface="Cascadia Mono" panose="020B0609020000020004" pitchFamily="49" charset="0"/>
              </a:rPr>
              <a:t>10</a:t>
            </a:r>
            <a:r>
              <a:rPr lang="ja-JP" altLang="en-US" sz="1200" b="0" spc="31">
                <a:solidFill>
                  <a:schemeClr val="tx1"/>
                </a:solidFill>
                <a:latin typeface="+mn-ea"/>
                <a:cs typeface="Cascadia Mono" panose="020B0609020000020004" pitchFamily="49" charset="0"/>
              </a:rPr>
              <a:t>大脅威」を用いて、最新の脅威・脆弱性情報、攻撃の傾向や手法、セキュリティリスクなどを把握し、適切な予防策や対策を講じることが大切です。</a:t>
            </a:r>
            <a:endParaRPr kumimoji="1" lang="en-US" altLang="ja-JP"/>
          </a:p>
        </p:txBody>
      </p:sp>
      <p:sp>
        <p:nvSpPr>
          <p:cNvPr id="4" name="スライド番号プレースホルダー 3">
            <a:extLst>
              <a:ext uri="{FF2B5EF4-FFF2-40B4-BE49-F238E27FC236}">
                <a16:creationId xmlns:a16="http://schemas.microsoft.com/office/drawing/2014/main" id="{FB9F7C4A-F40C-09D4-4F3D-7AC0BCE3F6B4}"/>
              </a:ext>
            </a:extLst>
          </p:cNvPr>
          <p:cNvSpPr>
            <a:spLocks noGrp="1"/>
          </p:cNvSpPr>
          <p:nvPr>
            <p:ph type="sldNum" sz="quarter" idx="5"/>
          </p:nvPr>
        </p:nvSpPr>
        <p:spPr/>
        <p:txBody>
          <a:bodyPr/>
          <a:lstStyle/>
          <a:p>
            <a:fld id="{7D95702B-A176-47F2-94B3-59C819DD5A0E}" type="slidenum">
              <a:rPr kumimoji="1" lang="ja-JP" altLang="en-US" smtClean="0"/>
              <a:t>444</a:t>
            </a:fld>
            <a:endParaRPr kumimoji="1" lang="ja-JP" altLang="en-US"/>
          </a:p>
        </p:txBody>
      </p:sp>
    </p:spTree>
    <p:extLst>
      <p:ext uri="{BB962C8B-B14F-4D97-AF65-F5344CB8AC3E}">
        <p14:creationId xmlns:p14="http://schemas.microsoft.com/office/powerpoint/2010/main" val="465004786"/>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BFC2D-4429-0356-AFFD-29444EF9D73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2E6F84-EBD6-BB05-0AE0-30085380B2D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CFB28BD-EF31-616B-858E-20063D97ED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13:13</a:t>
            </a:r>
            <a:endParaRPr kumimoji="1" lang="en-US" altLang="ja-JP" dirty="0"/>
          </a:p>
          <a:p>
            <a:endParaRPr kumimoji="1" lang="en-US" altLang="ja-JP" dirty="0"/>
          </a:p>
          <a:p>
            <a:r>
              <a:rPr lang="ja-JP" altLang="en-US" sz="1200" b="0" i="0" u="none" dirty="0">
                <a:solidFill>
                  <a:srgbClr val="374151"/>
                </a:solidFill>
                <a:effectLst/>
                <a:latin typeface="メイリオ" panose="020B0604030504040204" pitchFamily="50" charset="-128"/>
                <a:ea typeface="メイリオ" panose="020B0604030504040204" pitchFamily="50" charset="-128"/>
              </a:rPr>
              <a:t>重大インシデント事例から学ぶ課題解決</a:t>
            </a:r>
            <a:endParaRPr lang="en-US" altLang="ja-JP" sz="1200" b="0" i="0" u="none"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対応策の策定とリスク戦略の改善が必要。</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セキュリティ意識の向上が重要。</a:t>
            </a:r>
          </a:p>
          <a:p>
            <a:pPr marL="171450" indent="-171450">
              <a:buFont typeface="Arial" panose="020B0604020202020204" pitchFamily="34" charset="0"/>
              <a:buChar char="•"/>
            </a:pPr>
            <a:r>
              <a:rPr lang="en-US" altLang="ja-JP" sz="1200" b="0" i="0" dirty="0">
                <a:solidFill>
                  <a:srgbClr val="374151"/>
                </a:solidFill>
                <a:effectLst/>
                <a:latin typeface="メイリオ" panose="020B0604030504040204" pitchFamily="50" charset="-128"/>
                <a:ea typeface="メイリオ" panose="020B0604030504040204" pitchFamily="50" charset="-128"/>
              </a:rPr>
              <a:t>IoT</a:t>
            </a:r>
            <a:r>
              <a:rPr lang="ja-JP" altLang="en-US" sz="1200" b="0" i="0" dirty="0">
                <a:solidFill>
                  <a:srgbClr val="374151"/>
                </a:solidFill>
                <a:effectLst/>
                <a:latin typeface="メイリオ" panose="020B0604030504040204" pitchFamily="50" charset="-128"/>
                <a:ea typeface="メイリオ" panose="020B0604030504040204" pitchFamily="50" charset="-128"/>
              </a:rPr>
              <a:t>デバイス攻撃、サプライチェーンを介したメール攻撃、テレワークでの情報漏えい、ランサムウェア感染を含むインシデント事例を分析。</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何が失敗したか、どの攻撃手法が用いられたか、どの脆弱性が標的になったかを理解することが大切。</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dirty="0">
                <a:solidFill>
                  <a:srgbClr val="374151"/>
                </a:solidFill>
                <a:effectLst/>
                <a:latin typeface="メイリオ" panose="020B0604030504040204" pitchFamily="50" charset="-128"/>
                <a:ea typeface="メイリオ" panose="020B0604030504040204" pitchFamily="50" charset="-128"/>
              </a:rPr>
              <a:t>実際の被害事例から見るケーススタディ</a:t>
            </a:r>
            <a:endParaRPr lang="en-US" altLang="ja-JP" sz="1200" b="0" i="0" u="none" dirty="0">
              <a:solidFill>
                <a:srgbClr val="374151"/>
              </a:solidFill>
              <a:effectLst/>
              <a:latin typeface="メイリオ" panose="020B0604030504040204" pitchFamily="50" charset="-128"/>
              <a:ea typeface="メイリオ" panose="020B0604030504040204" pitchFamily="50" charset="-128"/>
            </a:endParaRPr>
          </a:p>
          <a:p>
            <a:r>
              <a:rPr kumimoji="1" lang="ja-JP" altLang="en-US" sz="1200" b="0" dirty="0">
                <a:solidFill>
                  <a:schemeClr val="tx1"/>
                </a:solidFill>
                <a:latin typeface="+mn-ea"/>
                <a:ea typeface="+mn-ea"/>
              </a:rPr>
              <a:t>実践的な問題解決に役立つスキルを養うため、不正アクセスやランサムウェアのインシデント事例を通じて、被害が起きた原因の分析内容、効果的なセキュリティ対策やベストプラクティスを紹介しています。</a:t>
            </a:r>
            <a:endParaRPr kumimoji="1" lang="en-US" altLang="ja-JP" dirty="0"/>
          </a:p>
        </p:txBody>
      </p:sp>
      <p:sp>
        <p:nvSpPr>
          <p:cNvPr id="4" name="スライド番号プレースホルダー 3">
            <a:extLst>
              <a:ext uri="{FF2B5EF4-FFF2-40B4-BE49-F238E27FC236}">
                <a16:creationId xmlns:a16="http://schemas.microsoft.com/office/drawing/2014/main" id="{B1528B33-0157-536A-37C7-BCAB4CAA0507}"/>
              </a:ext>
            </a:extLst>
          </p:cNvPr>
          <p:cNvSpPr>
            <a:spLocks noGrp="1"/>
          </p:cNvSpPr>
          <p:nvPr>
            <p:ph type="sldNum" sz="quarter" idx="5"/>
          </p:nvPr>
        </p:nvSpPr>
        <p:spPr/>
        <p:txBody>
          <a:bodyPr/>
          <a:lstStyle/>
          <a:p>
            <a:fld id="{7D95702B-A176-47F2-94B3-59C819DD5A0E}" type="slidenum">
              <a:rPr kumimoji="1" lang="ja-JP" altLang="en-US" smtClean="0"/>
              <a:t>445</a:t>
            </a:fld>
            <a:endParaRPr kumimoji="1" lang="ja-JP" altLang="en-US"/>
          </a:p>
        </p:txBody>
      </p:sp>
    </p:spTree>
    <p:extLst>
      <p:ext uri="{BB962C8B-B14F-4D97-AF65-F5344CB8AC3E}">
        <p14:creationId xmlns:p14="http://schemas.microsoft.com/office/powerpoint/2010/main" val="413321653"/>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3CD35-2419-B725-84C4-10C2D5CD26D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D81E76-623B-3F5C-8054-1EB57276485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8688E0C-F2B2-DA01-4D97-F2BB7640D4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13:15</a:t>
            </a:r>
            <a:endParaRPr kumimoji="1" lang="en-US" altLang="ja-JP" dirty="0"/>
          </a:p>
          <a:p>
            <a:endParaRPr kumimoji="1" lang="en-US" altLang="ja-JP" u="none" dirty="0"/>
          </a:p>
          <a:p>
            <a:r>
              <a:rPr lang="ja-JP" altLang="en-US" sz="1200" b="1" u="none" dirty="0">
                <a:solidFill>
                  <a:srgbClr val="374151"/>
                </a:solidFill>
                <a:latin typeface="メイリオ" panose="020B0604030504040204" pitchFamily="50" charset="-128"/>
                <a:ea typeface="メイリオ" panose="020B0604030504040204" pitchFamily="50" charset="-128"/>
              </a:rPr>
              <a:t>章を通した気づき・学び</a:t>
            </a:r>
            <a:endParaRPr lang="en-US" altLang="ja-JP" sz="1200" b="1" u="none" dirty="0">
              <a:solidFill>
                <a:srgbClr val="374151"/>
              </a:solidFill>
              <a:latin typeface="メイリオ" panose="020B0604030504040204" pitchFamily="50" charset="-128"/>
              <a:ea typeface="メイリオ" panose="020B0604030504040204" pitchFamily="50" charset="-128"/>
            </a:endParaRPr>
          </a:p>
          <a:p>
            <a:r>
              <a:rPr lang="ja-JP" altLang="en-US" sz="1200" b="0" spc="31" dirty="0">
                <a:solidFill>
                  <a:schemeClr val="tx1"/>
                </a:solidFill>
                <a:latin typeface="+mn-ea"/>
                <a:cs typeface="Cascadia Mono" panose="020B0609020000020004" pitchFamily="49" charset="0"/>
              </a:rPr>
              <a:t>　最新の脅威・脆弱性情報、攻撃の傾向や手法、セキュリティリスクなどを把握し、適切な予防策や対策を講じることが大切です。</a:t>
            </a:r>
            <a:r>
              <a:rPr lang="ja-JP" altLang="en-US" sz="1200" spc="31" dirty="0">
                <a:solidFill>
                  <a:schemeClr val="tx1"/>
                </a:solidFill>
                <a:latin typeface="+mn-ea"/>
                <a:cs typeface="Cascadia Mono" panose="020B0609020000020004" pitchFamily="49" charset="0"/>
              </a:rPr>
              <a:t>また、</a:t>
            </a:r>
            <a:r>
              <a:rPr kumimoji="1" lang="ja-JP" altLang="en-US" sz="1200" dirty="0">
                <a:solidFill>
                  <a:schemeClr val="tx1"/>
                </a:solidFill>
                <a:latin typeface="+mn-ea"/>
              </a:rPr>
              <a:t>インシデント事例を通して、自社でも起こり得るインシデントに対して適切な対応策を検討し、実施することが大切です。</a:t>
            </a:r>
            <a:endParaRPr kumimoji="1" lang="ja-JP" altLang="en-US" sz="1200" dirty="0">
              <a:solidFill>
                <a:schemeClr val="tx1"/>
              </a:solidFill>
              <a:highlight>
                <a:srgbClr val="FFFF00"/>
              </a:highlight>
              <a:latin typeface="+mn-ea"/>
            </a:endParaRPr>
          </a:p>
          <a:p>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r>
              <a:rPr lang="ja-JP" altLang="en-US" sz="1200" b="1" u="none"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脆弱性と脅威情報を最新の状態で把握する。</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→攻撃手口のトレンドをウォッチしてください。新しい攻撃手法で被害が出た時、自分たちの組織に同じ攻撃をされた時に耐えられるのかどうか。これを常に意識してね。</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セキュリティリスク評価には情報セキュリティ白書や</a:t>
            </a:r>
            <a:r>
              <a:rPr lang="en-US" altLang="ja-JP" sz="1200" b="0" i="0" dirty="0">
                <a:solidFill>
                  <a:srgbClr val="374151"/>
                </a:solidFill>
                <a:effectLst/>
                <a:latin typeface="メイリオ" panose="020B0604030504040204" pitchFamily="50" charset="-128"/>
                <a:ea typeface="メイリオ" panose="020B0604030504040204" pitchFamily="50" charset="-128"/>
              </a:rPr>
              <a:t>10</a:t>
            </a:r>
            <a:r>
              <a:rPr lang="ja-JP" altLang="en-US" sz="1200" b="0" i="0" dirty="0">
                <a:solidFill>
                  <a:srgbClr val="374151"/>
                </a:solidFill>
                <a:effectLst/>
                <a:latin typeface="メイリオ" panose="020B0604030504040204" pitchFamily="50" charset="-128"/>
                <a:ea typeface="メイリオ" panose="020B0604030504040204" pitchFamily="50" charset="-128"/>
              </a:rPr>
              <a:t>大脅威の情報が有効。</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適切な予防策や対策の策定には過去のインシデント事例の分析が役立つ。</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リスク戦略の改善とセキュリティ意識の向上が必要。</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未来のインシデントに備えるためには、原因とベストプラクティスを理解することが重要。</a:t>
            </a:r>
          </a:p>
          <a:p>
            <a:endParaRPr kumimoji="1" lang="en-US" altLang="ja-JP" dirty="0"/>
          </a:p>
        </p:txBody>
      </p:sp>
      <p:sp>
        <p:nvSpPr>
          <p:cNvPr id="4" name="スライド番号プレースホルダー 3">
            <a:extLst>
              <a:ext uri="{FF2B5EF4-FFF2-40B4-BE49-F238E27FC236}">
                <a16:creationId xmlns:a16="http://schemas.microsoft.com/office/drawing/2014/main" id="{22ADB280-EE77-E145-7221-2E4501373009}"/>
              </a:ext>
            </a:extLst>
          </p:cNvPr>
          <p:cNvSpPr>
            <a:spLocks noGrp="1"/>
          </p:cNvSpPr>
          <p:nvPr>
            <p:ph type="sldNum" sz="quarter" idx="5"/>
          </p:nvPr>
        </p:nvSpPr>
        <p:spPr/>
        <p:txBody>
          <a:bodyPr/>
          <a:lstStyle/>
          <a:p>
            <a:fld id="{7D95702B-A176-47F2-94B3-59C819DD5A0E}" type="slidenum">
              <a:rPr kumimoji="1" lang="ja-JP" altLang="en-US" smtClean="0"/>
              <a:t>446</a:t>
            </a:fld>
            <a:endParaRPr kumimoji="1" lang="ja-JP" altLang="en-US"/>
          </a:p>
        </p:txBody>
      </p:sp>
    </p:spTree>
    <p:extLst>
      <p:ext uri="{BB962C8B-B14F-4D97-AF65-F5344CB8AC3E}">
        <p14:creationId xmlns:p14="http://schemas.microsoft.com/office/powerpoint/2010/main" val="2115298092"/>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04D70-CBBE-CC84-8761-F95606619F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AFD2AC-192D-791C-05A1-6F8DED2F32D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0C8BB36-F280-29F9-8C7F-D8BA46BA1F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13:16</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章の目的</a:t>
            </a:r>
            <a:endParaRPr kumimoji="1" lang="en-US" altLang="ja-JP"/>
          </a:p>
          <a:p>
            <a:r>
              <a:rPr kumimoji="1" lang="ja-JP" altLang="en-US" sz="1200" b="0" i="0" kern="1200">
                <a:solidFill>
                  <a:schemeClr val="dk1"/>
                </a:solidFill>
                <a:effectLst/>
                <a:latin typeface="+mn-ea"/>
                <a:ea typeface="+mn-ea"/>
                <a:cs typeface="+mn-cs"/>
              </a:rPr>
              <a:t>第</a:t>
            </a:r>
            <a:r>
              <a:rPr kumimoji="1" lang="en-US" altLang="ja-JP" sz="1200" b="0" i="0" kern="1200">
                <a:solidFill>
                  <a:schemeClr val="dk1"/>
                </a:solidFill>
                <a:effectLst/>
                <a:latin typeface="+mn-ea"/>
                <a:ea typeface="+mn-ea"/>
                <a:cs typeface="+mn-cs"/>
              </a:rPr>
              <a:t>3</a:t>
            </a:r>
            <a:r>
              <a:rPr kumimoji="1" lang="ja-JP" altLang="en-US" sz="1200" b="0" i="0" kern="1200">
                <a:solidFill>
                  <a:schemeClr val="dk1"/>
                </a:solidFill>
                <a:effectLst/>
                <a:latin typeface="+mn-ea"/>
                <a:ea typeface="+mn-ea"/>
                <a:cs typeface="+mn-cs"/>
              </a:rPr>
              <a:t>章では、サイバーセキュリティの基本的な知識や対策などについて振り返りつつ、</a:t>
            </a:r>
            <a:r>
              <a:rPr kumimoji="1" lang="ja-JP" altLang="en-US" sz="1200" b="0">
                <a:solidFill>
                  <a:schemeClr val="tx1"/>
                </a:solidFill>
              </a:rPr>
              <a:t>自社のリスク状況や活用可能なリソースを考慮した、脅威に対する最適な対処方法を明確にすることを目的とします。</a:t>
            </a:r>
            <a:endParaRPr kumimoji="1" lang="en-US" altLang="ja-JP" sz="1200" b="0">
              <a:solidFill>
                <a:schemeClr val="tx1"/>
              </a:solidFill>
            </a:endParaRPr>
          </a:p>
          <a:p>
            <a:endParaRPr kumimoji="1" lang="en-US" altLang="ja-JP" sz="1200" b="0">
              <a:solidFill>
                <a:schemeClr val="tx1"/>
              </a:solidFill>
            </a:endParaRPr>
          </a:p>
          <a:p>
            <a:r>
              <a:rPr kumimoji="1" lang="ja-JP" altLang="en-US" sz="1200" b="0">
                <a:solidFill>
                  <a:schemeClr val="tx1"/>
                </a:solidFill>
              </a:rPr>
              <a:t>達成目標</a:t>
            </a:r>
            <a:endParaRPr kumimoji="1" lang="en-US" altLang="ja-JP" sz="1200" b="0">
              <a:solidFill>
                <a:schemeClr val="tx1"/>
              </a:solidFill>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en-US" altLang="ja-JP" sz="1200">
                <a:solidFill>
                  <a:schemeClr val="tx1"/>
                </a:solidFill>
                <a:latin typeface="+mn-ea"/>
                <a:ea typeface="+mn-ea"/>
              </a:rPr>
              <a:t>UTM</a:t>
            </a:r>
            <a:r>
              <a:rPr kumimoji="1" lang="ja-JP" altLang="en-US" sz="1200">
                <a:solidFill>
                  <a:schemeClr val="tx1"/>
                </a:solidFill>
                <a:latin typeface="+mn-ea"/>
                <a:ea typeface="+mn-ea"/>
              </a:rPr>
              <a:t>、</a:t>
            </a:r>
            <a:r>
              <a:rPr kumimoji="1" lang="en-US" altLang="ja-JP" sz="1200">
                <a:solidFill>
                  <a:schemeClr val="tx1"/>
                </a:solidFill>
                <a:latin typeface="+mn-ea"/>
                <a:ea typeface="+mn-ea"/>
              </a:rPr>
              <a:t>EDR</a:t>
            </a:r>
            <a:r>
              <a:rPr kumimoji="1" lang="ja-JP" altLang="en-US" sz="1200">
                <a:solidFill>
                  <a:schemeClr val="tx1"/>
                </a:solidFill>
                <a:latin typeface="+mn-ea"/>
                <a:ea typeface="+mn-ea"/>
              </a:rPr>
              <a:t>の機能を再確認すること。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サイバーセキュリティに関する基礎知識を身につける方法を確認すること。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b="0" i="0" kern="1200">
                <a:solidFill>
                  <a:schemeClr val="dk1"/>
                </a:solidFill>
                <a:effectLst/>
                <a:latin typeface="+mn-ea"/>
                <a:ea typeface="+mn-ea"/>
                <a:cs typeface="+mn-cs"/>
              </a:rPr>
              <a:t>企業が自ら実施できる基本的なセキュリティ対策を再確認すること。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b="0" i="0" kern="1200">
                <a:solidFill>
                  <a:schemeClr val="dk1"/>
                </a:solidFill>
                <a:effectLst/>
                <a:latin typeface="+mn-lt"/>
                <a:ea typeface="+mn-ea"/>
                <a:cs typeface="+mn-cs"/>
              </a:rPr>
              <a:t>リスクと活用可能なリソースを考慮した脅威への対処方法を理解すること。</a:t>
            </a:r>
            <a:endParaRPr kumimoji="1" lang="en-US" altLang="ja-JP" sz="1200">
              <a:solidFill>
                <a:schemeClr val="tx1"/>
              </a:solidFill>
              <a:latin typeface="+mn-ea"/>
              <a:ea typeface="+mn-ea"/>
            </a:endParaRPr>
          </a:p>
          <a:p>
            <a:endParaRPr kumimoji="1" lang="en-US" altLang="ja-JP"/>
          </a:p>
          <a:p>
            <a:r>
              <a:rPr kumimoji="1" lang="ja-JP" altLang="en-US"/>
              <a:t>＜内容読み上げ＞</a:t>
            </a:r>
            <a:endParaRPr kumimoji="1" lang="en-US" altLang="ja-JP"/>
          </a:p>
          <a:p>
            <a:r>
              <a:rPr kumimoji="1" lang="ja-JP" altLang="en-US"/>
              <a:t>実施内容は次の４点。</a:t>
            </a:r>
            <a:endParaRPr kumimoji="1" lang="en-US" altLang="ja-JP"/>
          </a:p>
        </p:txBody>
      </p:sp>
      <p:sp>
        <p:nvSpPr>
          <p:cNvPr id="4" name="スライド番号プレースホルダー 3">
            <a:extLst>
              <a:ext uri="{FF2B5EF4-FFF2-40B4-BE49-F238E27FC236}">
                <a16:creationId xmlns:a16="http://schemas.microsoft.com/office/drawing/2014/main" id="{60C8B034-2237-7592-D07C-0D59F33A2810}"/>
              </a:ext>
            </a:extLst>
          </p:cNvPr>
          <p:cNvSpPr>
            <a:spLocks noGrp="1"/>
          </p:cNvSpPr>
          <p:nvPr>
            <p:ph type="sldNum" sz="quarter" idx="5"/>
          </p:nvPr>
        </p:nvSpPr>
        <p:spPr/>
        <p:txBody>
          <a:bodyPr/>
          <a:lstStyle/>
          <a:p>
            <a:fld id="{7D95702B-A176-47F2-94B3-59C819DD5A0E}" type="slidenum">
              <a:rPr kumimoji="1" lang="ja-JP" altLang="en-US" smtClean="0"/>
              <a:t>447</a:t>
            </a:fld>
            <a:endParaRPr kumimoji="1" lang="ja-JP" altLang="en-US"/>
          </a:p>
        </p:txBody>
      </p:sp>
    </p:spTree>
    <p:extLst>
      <p:ext uri="{BB962C8B-B14F-4D97-AF65-F5344CB8AC3E}">
        <p14:creationId xmlns:p14="http://schemas.microsoft.com/office/powerpoint/2010/main" val="3897125948"/>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A215F-8DBA-1086-477A-2D1437009A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BDE772-2828-6C6D-07A9-3093290713E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C83445A-4AAC-1A0D-2F79-ECF97FBD79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13:18</a:t>
            </a:r>
            <a:endParaRPr kumimoji="1" lang="en-US" altLang="ja-JP" dirty="0"/>
          </a:p>
          <a:p>
            <a:endParaRPr kumimoji="1" lang="en-US" altLang="ja-JP" dirty="0"/>
          </a:p>
          <a:p>
            <a:r>
              <a:rPr lang="ja-JP" altLang="en-US" sz="1200" u="none" dirty="0">
                <a:solidFill>
                  <a:srgbClr val="374151"/>
                </a:solidFill>
                <a:latin typeface="メイリオ" panose="020B0604030504040204" pitchFamily="50" charset="-128"/>
                <a:ea typeface="メイリオ" panose="020B0604030504040204" pitchFamily="50" charset="-128"/>
              </a:rPr>
              <a:t>全体概要</a:t>
            </a:r>
            <a:endParaRPr lang="en-US" altLang="ja-JP" sz="1200" u="none"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kumimoji="1" lang="en-US" altLang="ja-JP" sz="1200" b="0" dirty="0">
                <a:solidFill>
                  <a:schemeClr val="tx1"/>
                </a:solidFill>
                <a:latin typeface="+mn-ea"/>
                <a:ea typeface="+mn-ea"/>
              </a:rPr>
              <a:t>UTM</a:t>
            </a:r>
            <a:r>
              <a:rPr kumimoji="1" lang="ja-JP" altLang="en-US" sz="1200" b="0" dirty="0">
                <a:solidFill>
                  <a:schemeClr val="tx1"/>
                </a:solidFill>
                <a:latin typeface="+mn-ea"/>
                <a:ea typeface="+mn-ea"/>
              </a:rPr>
              <a:t>、</a:t>
            </a:r>
            <a:r>
              <a:rPr kumimoji="1" lang="en-US" altLang="ja-JP" sz="1200" b="0" dirty="0">
                <a:solidFill>
                  <a:schemeClr val="tx1"/>
                </a:solidFill>
                <a:latin typeface="+mn-ea"/>
                <a:ea typeface="+mn-ea"/>
              </a:rPr>
              <a:t>EDR</a:t>
            </a:r>
            <a:r>
              <a:rPr kumimoji="1" lang="ja-JP" altLang="en-US" sz="1200" b="0" dirty="0">
                <a:solidFill>
                  <a:schemeClr val="tx1"/>
                </a:solidFill>
                <a:latin typeface="+mn-ea"/>
                <a:ea typeface="+mn-ea"/>
              </a:rPr>
              <a:t>の機能や、</a:t>
            </a:r>
            <a:r>
              <a:rPr kumimoji="1" lang="en-US" altLang="ja-JP" sz="1200" b="0" dirty="0">
                <a:solidFill>
                  <a:schemeClr val="tx1"/>
                </a:solidFill>
                <a:latin typeface="+mn-ea"/>
                <a:ea typeface="+mn-ea"/>
              </a:rPr>
              <a:t>IT</a:t>
            </a:r>
            <a:r>
              <a:rPr kumimoji="1" lang="ja-JP" altLang="en-US" sz="1200" b="0" dirty="0">
                <a:solidFill>
                  <a:schemeClr val="tx1"/>
                </a:solidFill>
                <a:latin typeface="+mn-ea"/>
                <a:ea typeface="+mn-ea"/>
              </a:rPr>
              <a:t>やセキュリティに関する網羅的な知識の取得状況を確認するために有効な情報処理技術者試験を紹介しています。</a:t>
            </a:r>
            <a:r>
              <a:rPr lang="ja-JP" altLang="en-US" sz="1200" b="0" spc="31" dirty="0">
                <a:solidFill>
                  <a:schemeClr val="tx1"/>
                </a:solidFill>
                <a:latin typeface="+mn-ea"/>
                <a:cs typeface="Cascadia Mono" panose="020B0609020000020004" pitchFamily="49" charset="0"/>
              </a:rPr>
              <a:t>中小企業がセキュリティ対策を進めるにあたり、</a:t>
            </a:r>
            <a:r>
              <a:rPr lang="en-US" altLang="ja-JP" sz="1200" spc="31" dirty="0">
                <a:latin typeface="+mn-ea"/>
                <a:cs typeface="Cascadia Mono" panose="020B0609020000020004" pitchFamily="49" charset="0"/>
              </a:rPr>
              <a:t>SECURITY ACTION</a:t>
            </a:r>
            <a:r>
              <a:rPr lang="ja-JP" altLang="en-US" sz="1200" b="0" spc="31" dirty="0">
                <a:solidFill>
                  <a:schemeClr val="tx1"/>
                </a:solidFill>
                <a:latin typeface="+mn-ea"/>
                <a:cs typeface="Cascadia Mono" panose="020B0609020000020004" pitchFamily="49" charset="0"/>
              </a:rPr>
              <a:t>（セキュリティ対策自己宣言）に取組</a:t>
            </a:r>
            <a:r>
              <a:rPr lang="ja-JP" altLang="en-US" sz="1200" spc="31" dirty="0">
                <a:latin typeface="+mn-ea"/>
                <a:cs typeface="Cascadia Mono" panose="020B0609020000020004" pitchFamily="49" charset="0"/>
              </a:rPr>
              <a:t>む</a:t>
            </a:r>
            <a:r>
              <a:rPr lang="ja-JP" altLang="en-US" sz="1200" b="0" spc="31" dirty="0">
                <a:solidFill>
                  <a:schemeClr val="tx1"/>
                </a:solidFill>
                <a:latin typeface="+mn-ea"/>
                <a:cs typeface="Cascadia Mono" panose="020B0609020000020004" pitchFamily="49" charset="0"/>
              </a:rPr>
              <a:t>ことを推奨します。その後、サイバーセキュリティの脅威に対処するための</a:t>
            </a:r>
            <a:r>
              <a:rPr lang="en-US" altLang="ja-JP" sz="1200" b="0" spc="31" dirty="0">
                <a:solidFill>
                  <a:schemeClr val="tx1"/>
                </a:solidFill>
                <a:latin typeface="+mn-ea"/>
                <a:cs typeface="Cascadia Mono" panose="020B0609020000020004" pitchFamily="49" charset="0"/>
              </a:rPr>
              <a:t>3</a:t>
            </a:r>
            <a:r>
              <a:rPr lang="ja-JP" altLang="en-US" sz="1200" b="0" spc="31" dirty="0">
                <a:solidFill>
                  <a:schemeClr val="tx1"/>
                </a:solidFill>
                <a:latin typeface="+mn-ea"/>
                <a:cs typeface="Cascadia Mono" panose="020B0609020000020004" pitchFamily="49" charset="0"/>
              </a:rPr>
              <a:t>つの段階的なアプローチ手法を用いて対策を進めましょう。</a:t>
            </a:r>
            <a:endParaRPr lang="en-US" altLang="ja-JP" sz="1200" b="0" spc="31" dirty="0">
              <a:solidFill>
                <a:schemeClr val="tx1"/>
              </a:solidFill>
              <a:latin typeface="+mn-ea"/>
              <a:cs typeface="Cascadia Mono" panose="020B0609020000020004" pitchFamily="49" charset="0"/>
            </a:endParaRPr>
          </a:p>
          <a:p>
            <a:pPr marL="0" indent="0">
              <a:buFont typeface="Arial" panose="020B0604020202020204" pitchFamily="34" charset="0"/>
              <a:buNone/>
            </a:pPr>
            <a:endParaRPr kumimoji="1" lang="en-US" altLang="ja-JP" dirty="0"/>
          </a:p>
          <a:p>
            <a:r>
              <a:rPr kumimoji="1" lang="ja-JP" altLang="en-US" dirty="0"/>
              <a:t>導入済みと想定するセキュリティ対策機能</a:t>
            </a:r>
            <a:endParaRPr kumimoji="1" lang="en-US" altLang="ja-JP" dirty="0"/>
          </a:p>
          <a:p>
            <a:r>
              <a:rPr kumimoji="1" lang="en-US" altLang="ja-JP" dirty="0"/>
              <a:t>UTM</a:t>
            </a:r>
            <a:r>
              <a:rPr kumimoji="1" lang="ja-JP" altLang="en-US" dirty="0"/>
              <a:t>と</a:t>
            </a:r>
            <a:r>
              <a:rPr kumimoji="1" lang="en-US" altLang="ja-JP" dirty="0"/>
              <a:t>EDR</a:t>
            </a:r>
            <a:r>
              <a:rPr kumimoji="1" lang="ja-JP" altLang="en-US" dirty="0"/>
              <a:t>の機能について説明</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B317D89C-FF91-D7DF-D249-959895F0FA04}"/>
              </a:ext>
            </a:extLst>
          </p:cNvPr>
          <p:cNvSpPr>
            <a:spLocks noGrp="1"/>
          </p:cNvSpPr>
          <p:nvPr>
            <p:ph type="sldNum" sz="quarter" idx="5"/>
          </p:nvPr>
        </p:nvSpPr>
        <p:spPr/>
        <p:txBody>
          <a:bodyPr/>
          <a:lstStyle/>
          <a:p>
            <a:fld id="{7D95702B-A176-47F2-94B3-59C819DD5A0E}" type="slidenum">
              <a:rPr kumimoji="1" lang="ja-JP" altLang="en-US" smtClean="0"/>
              <a:t>448</a:t>
            </a:fld>
            <a:endParaRPr kumimoji="1" lang="ja-JP" altLang="en-US"/>
          </a:p>
        </p:txBody>
      </p:sp>
    </p:spTree>
    <p:extLst>
      <p:ext uri="{BB962C8B-B14F-4D97-AF65-F5344CB8AC3E}">
        <p14:creationId xmlns:p14="http://schemas.microsoft.com/office/powerpoint/2010/main" val="1310716203"/>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7FEA-09C1-D3F7-A410-B14F48E448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35C01D-5B9A-3B46-A7F6-68E20EF58C5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EA1A35C-B83E-8BC8-CF2E-2BC4284FDF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13:20</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rPr>
              <a:t>各種資格試験から得るサイバーセキュリティの基礎知識</a:t>
            </a:r>
            <a:br>
              <a:rPr kumimoji="1" lang="en-US" altLang="ja-JP" sz="1200" b="1" dirty="0">
                <a:solidFill>
                  <a:schemeClr val="tx1"/>
                </a:solidFill>
              </a:rPr>
            </a:br>
            <a:r>
              <a:rPr kumimoji="1" lang="ja-JP" altLang="en-US" sz="1200" b="1" dirty="0">
                <a:solidFill>
                  <a:schemeClr val="tx1"/>
                </a:solidFill>
              </a:rPr>
              <a:t>　</a:t>
            </a:r>
            <a:r>
              <a:rPr kumimoji="1" lang="en-US" altLang="ja-JP" sz="1200" b="0" dirty="0">
                <a:solidFill>
                  <a:schemeClr val="tx1"/>
                </a:solidFill>
              </a:rPr>
              <a:t>IT</a:t>
            </a:r>
            <a:r>
              <a:rPr kumimoji="1" lang="ja-JP" altLang="en-US" sz="1200" b="0" dirty="0">
                <a:solidFill>
                  <a:schemeClr val="tx1"/>
                </a:solidFill>
              </a:rPr>
              <a:t>やセキュリティの知識を身につけることは重要です。従業員一人ひとりが</a:t>
            </a:r>
            <a:r>
              <a:rPr kumimoji="1" lang="en-US" altLang="ja-JP" sz="1200" b="0" dirty="0">
                <a:solidFill>
                  <a:schemeClr val="tx1"/>
                </a:solidFill>
              </a:rPr>
              <a:t>IT</a:t>
            </a:r>
            <a:r>
              <a:rPr kumimoji="1" lang="ja-JP" altLang="en-US" sz="1200" b="0" dirty="0">
                <a:solidFill>
                  <a:schemeClr val="tx1"/>
                </a:solidFill>
              </a:rPr>
              <a:t>やセキュリティの知識を身につけることで、組織の安全な運営や、組織のセキュリティレベルの向上に繋がります。</a:t>
            </a:r>
            <a:r>
              <a:rPr kumimoji="1" lang="en-US" altLang="ja-JP" sz="1200" b="0" dirty="0">
                <a:solidFill>
                  <a:schemeClr val="tx1"/>
                </a:solidFill>
              </a:rPr>
              <a:t>IT</a:t>
            </a:r>
            <a:r>
              <a:rPr kumimoji="1" lang="ja-JP" altLang="en-US" sz="1200" b="0" dirty="0">
                <a:solidFill>
                  <a:schemeClr val="tx1"/>
                </a:solidFill>
              </a:rPr>
              <a:t>やセキュリティに関する網羅的な知識の取得状況を確認するために、情報処理技術者試験などを受験するとよいでしょう。</a:t>
            </a:r>
            <a:endParaRPr kumimoji="1" lang="en-US" altLang="ja-JP" sz="1200" b="0" dirty="0">
              <a:solidFill>
                <a:schemeClr val="tx1"/>
              </a:solidFill>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dirty="0">
                <a:solidFill>
                  <a:schemeClr val="tx1"/>
                </a:solidFill>
                <a:uFill>
                  <a:solidFill>
                    <a:schemeClr val="bg1"/>
                  </a:solidFill>
                </a:uFill>
                <a:latin typeface="+mn-ea"/>
                <a:ea typeface="+mn-ea"/>
                <a:hlinkClick r:id="" action="ppaction://noaction">
                  <a:extLst>
                    <a:ext uri="{A12FA001-AC4F-418D-AE19-62706E023703}">
                      <ahyp:hlinkClr xmlns:ahyp="http://schemas.microsoft.com/office/drawing/2018/hyperlinkcolor" val="tx"/>
                    </a:ext>
                  </a:extLst>
                </a:hlinkClick>
              </a:rPr>
              <a:t>Security Action</a:t>
            </a:r>
            <a:r>
              <a:rPr kumimoji="1" lang="ja-JP" altLang="en-US" sz="1200" b="1" u="none" dirty="0">
                <a:solidFill>
                  <a:schemeClr val="tx1"/>
                </a:solidFill>
                <a:uFill>
                  <a:solidFill>
                    <a:schemeClr val="bg1"/>
                  </a:solidFill>
                </a:uFill>
                <a:latin typeface="+mn-ea"/>
                <a:ea typeface="+mn-ea"/>
                <a:hlinkClick r:id="" action="ppaction://noaction">
                  <a:extLst>
                    <a:ext uri="{A12FA001-AC4F-418D-AE19-62706E023703}">
                      <ahyp:hlinkClr xmlns:ahyp="http://schemas.microsoft.com/office/drawing/2018/hyperlinkcolor" val="tx"/>
                    </a:ext>
                  </a:extLst>
                </a:hlinkClick>
              </a:rPr>
              <a:t>（セキュリティ対策自己宣言</a:t>
            </a:r>
            <a:r>
              <a:rPr lang="ja-JP" altLang="en-US" sz="1200" b="1" u="none" dirty="0">
                <a:solidFill>
                  <a:schemeClr val="tx1"/>
                </a:solidFill>
                <a:uFill>
                  <a:solidFill>
                    <a:schemeClr val="bg1"/>
                  </a:solidFill>
                </a:uFill>
                <a:latin typeface="+mn-ea"/>
                <a:ea typeface="+mn-ea"/>
                <a:hlinkClick r:id="" action="ppaction://noaction">
                  <a:extLst>
                    <a:ext uri="{A12FA001-AC4F-418D-AE19-62706E023703}">
                      <ahyp:hlinkClr xmlns:ahyp="http://schemas.microsoft.com/office/drawing/2018/hyperlinkcolor" val="tx"/>
                    </a:ext>
                  </a:extLst>
                </a:hlinkClick>
              </a:rPr>
              <a:t>）</a:t>
            </a:r>
            <a:br>
              <a:rPr lang="en-US" altLang="ja-JP" sz="1200" b="0" u="none" dirty="0">
                <a:solidFill>
                  <a:schemeClr val="tx1"/>
                </a:solidFill>
                <a:uFill>
                  <a:solidFill>
                    <a:schemeClr val="bg1"/>
                  </a:solidFill>
                </a:uFill>
                <a:latin typeface="+mn-ea"/>
                <a:ea typeface="+mn-ea"/>
              </a:rPr>
            </a:br>
            <a:r>
              <a:rPr lang="ja-JP" altLang="en-US" sz="1200" b="0" u="none" dirty="0">
                <a:solidFill>
                  <a:schemeClr val="tx1"/>
                </a:solidFill>
                <a:uFill>
                  <a:solidFill>
                    <a:schemeClr val="bg1"/>
                  </a:solidFill>
                </a:uFill>
                <a:latin typeface="+mn-ea"/>
                <a:ea typeface="+mn-ea"/>
              </a:rPr>
              <a:t>　「</a:t>
            </a:r>
            <a:r>
              <a:rPr lang="en-US" altLang="ja-JP" sz="1200" b="0" u="none" dirty="0">
                <a:solidFill>
                  <a:schemeClr val="tx1"/>
                </a:solidFill>
                <a:uFill>
                  <a:solidFill>
                    <a:schemeClr val="bg1"/>
                  </a:solidFill>
                </a:uFill>
                <a:latin typeface="+mn-ea"/>
                <a:ea typeface="+mn-ea"/>
              </a:rPr>
              <a:t>SECURITY ACTION</a:t>
            </a:r>
            <a:r>
              <a:rPr lang="ja-JP" altLang="en-US" sz="1200" b="0" u="none" dirty="0">
                <a:solidFill>
                  <a:schemeClr val="tx1"/>
                </a:solidFill>
                <a:uFill>
                  <a:solidFill>
                    <a:schemeClr val="bg1"/>
                  </a:solidFill>
                </a:uFill>
                <a:latin typeface="+mn-ea"/>
                <a:ea typeface="+mn-ea"/>
              </a:rPr>
              <a:t>」に取組むことで、一つ星・二つ星を宣言でき、従業員のセキュリティに対する意識や対外的な信頼の向上に繋がります。一つ星・二つ星を宣言するには、次の事項に取組む必要があります。</a:t>
            </a:r>
            <a:endParaRPr lang="en-US" altLang="ja-JP" sz="1200" b="0" u="none" dirty="0">
              <a:solidFill>
                <a:schemeClr val="tx1"/>
              </a:solidFill>
              <a:uFill>
                <a:solidFill>
                  <a:schemeClr val="bg1"/>
                </a:solidFill>
              </a:uFill>
              <a:latin typeface="+mn-ea"/>
              <a:ea typeface="+mn-ea"/>
            </a:endParaRPr>
          </a:p>
          <a:p>
            <a:endParaRPr kumimoji="1" lang="en-US" altLang="ja-JP"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dirty="0">
                <a:solidFill>
                  <a:schemeClr val="tx1"/>
                </a:solidFill>
                <a:uFill>
                  <a:solidFill>
                    <a:schemeClr val="bg1"/>
                  </a:solidFill>
                </a:uFill>
                <a:latin typeface="+mn-ea"/>
                <a:ea typeface="+mn-ea"/>
                <a:hlinkClick r:id="" action="ppaction://noaction">
                  <a:extLst>
                    <a:ext uri="{A12FA001-AC4F-418D-AE19-62706E023703}">
                      <ahyp:hlinkClr xmlns:ahyp="http://schemas.microsoft.com/office/drawing/2018/hyperlinkcolor" val="tx"/>
                    </a:ext>
                  </a:extLst>
                </a:hlinkClick>
              </a:rPr>
              <a:t> </a:t>
            </a:r>
            <a:r>
              <a:rPr lang="ja-JP" altLang="en-US" sz="1200" b="1" u="none" dirty="0">
                <a:solidFill>
                  <a:schemeClr val="tx1"/>
                </a:solidFill>
                <a:uFill>
                  <a:solidFill>
                    <a:schemeClr val="bg1"/>
                  </a:solidFill>
                </a:uFill>
                <a:latin typeface="+mn-ea"/>
                <a:ea typeface="+mn-ea"/>
                <a:hlinkClick r:id="" action="ppaction://noaction">
                  <a:extLst>
                    <a:ext uri="{A12FA001-AC4F-418D-AE19-62706E023703}">
                      <ahyp:hlinkClr xmlns:ahyp="http://schemas.microsoft.com/office/drawing/2018/hyperlinkcolor" val="tx"/>
                    </a:ext>
                  </a:extLst>
                </a:hlinkClick>
              </a:rPr>
              <a:t>サイバーセキュリティ</a:t>
            </a:r>
            <a:r>
              <a:rPr kumimoji="1" lang="ja-JP" altLang="en-US" sz="1200" b="1" u="none" dirty="0">
                <a:solidFill>
                  <a:schemeClr val="tx1"/>
                </a:solidFill>
                <a:uFill>
                  <a:solidFill>
                    <a:schemeClr val="bg1"/>
                  </a:solidFill>
                </a:uFill>
                <a:latin typeface="+mn-ea"/>
                <a:ea typeface="+mn-ea"/>
                <a:hlinkClick r:id="" action="ppaction://noaction">
                  <a:extLst>
                    <a:ext uri="{A12FA001-AC4F-418D-AE19-62706E023703}">
                      <ahyp:hlinkClr xmlns:ahyp="http://schemas.microsoft.com/office/drawing/2018/hyperlinkcolor" val="tx"/>
                    </a:ext>
                  </a:extLst>
                </a:hlinkClick>
              </a:rPr>
              <a:t>アプローチ方法</a:t>
            </a:r>
            <a:br>
              <a:rPr kumimoji="1" lang="en-US" altLang="ja-JP" sz="1200" b="0" u="none" dirty="0">
                <a:solidFill>
                  <a:schemeClr val="tx1"/>
                </a:solidFill>
                <a:uFill>
                  <a:solidFill>
                    <a:schemeClr val="bg1"/>
                  </a:solidFill>
                </a:uFill>
                <a:latin typeface="+mn-ea"/>
                <a:ea typeface="+mn-ea"/>
              </a:rPr>
            </a:br>
            <a:r>
              <a:rPr kumimoji="1" lang="ja-JP" altLang="en-US" sz="1200" b="0" u="none" dirty="0">
                <a:solidFill>
                  <a:schemeClr val="tx1"/>
                </a:solidFill>
                <a:uFill>
                  <a:solidFill>
                    <a:schemeClr val="bg1"/>
                  </a:solidFill>
                </a:uFill>
                <a:latin typeface="+mn-ea"/>
                <a:ea typeface="+mn-ea"/>
              </a:rPr>
              <a:t>　サイバーセキュリティの脅威に対処するために、段階的なアプローチ手法をとることが重要です。自社が直面しているリスク状況および活用できるリソースを考慮し、最適なアプローチ手法を選択することが大切です。</a:t>
            </a:r>
            <a:endParaRPr kumimoji="1" lang="en-US" altLang="ja-JP" sz="1200" b="0" u="none" dirty="0">
              <a:solidFill>
                <a:schemeClr val="tx1"/>
              </a:solidFill>
              <a:uFill>
                <a:solidFill>
                  <a:schemeClr val="bg1"/>
                </a:solidFill>
              </a:u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uFill>
                <a:solidFill>
                  <a:schemeClr val="bg1"/>
                </a:solidFill>
              </a:u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uFill>
                  <a:solidFill>
                    <a:schemeClr val="bg1"/>
                  </a:solidFill>
                </a:uFill>
                <a:latin typeface="+mn-ea"/>
                <a:ea typeface="+mn-ea"/>
              </a:rPr>
              <a:t>ここでは頭出しだけで終わっており、詳しくは</a:t>
            </a:r>
            <a:r>
              <a:rPr kumimoji="1" lang="en-US" altLang="ja-JP" sz="1200" b="0" u="none" dirty="0">
                <a:solidFill>
                  <a:schemeClr val="tx1"/>
                </a:solidFill>
                <a:uFill>
                  <a:solidFill>
                    <a:schemeClr val="bg1"/>
                  </a:solidFill>
                </a:uFill>
                <a:latin typeface="+mn-ea"/>
                <a:ea typeface="+mn-ea"/>
              </a:rPr>
              <a:t>12</a:t>
            </a:r>
            <a:r>
              <a:rPr kumimoji="1" lang="ja-JP" altLang="en-US" sz="1200" b="0" u="none" dirty="0">
                <a:solidFill>
                  <a:schemeClr val="tx1"/>
                </a:solidFill>
                <a:uFill>
                  <a:solidFill>
                    <a:schemeClr val="bg1"/>
                  </a:solidFill>
                </a:uFill>
                <a:latin typeface="+mn-ea"/>
                <a:ea typeface="+mn-ea"/>
              </a:rPr>
              <a:t>章で説明しています。</a:t>
            </a:r>
            <a:endParaRPr kumimoji="1" lang="en-US" altLang="ja-JP" sz="1200" b="0" u="none" dirty="0">
              <a:solidFill>
                <a:schemeClr val="tx1"/>
              </a:solidFill>
              <a:uFill>
                <a:solidFill>
                  <a:schemeClr val="bg1"/>
                </a:solidFill>
              </a:uFill>
              <a:latin typeface="+mn-ea"/>
              <a:ea typeface="+mn-ea"/>
            </a:endParaRPr>
          </a:p>
          <a:p>
            <a:endParaRPr kumimoji="1" lang="en-US" altLang="ja-JP" u="none" dirty="0"/>
          </a:p>
        </p:txBody>
      </p:sp>
      <p:sp>
        <p:nvSpPr>
          <p:cNvPr id="4" name="スライド番号プレースホルダー 3">
            <a:extLst>
              <a:ext uri="{FF2B5EF4-FFF2-40B4-BE49-F238E27FC236}">
                <a16:creationId xmlns:a16="http://schemas.microsoft.com/office/drawing/2014/main" id="{E0819B2A-5FDE-9B57-AB86-16EB4FE39D1C}"/>
              </a:ext>
            </a:extLst>
          </p:cNvPr>
          <p:cNvSpPr>
            <a:spLocks noGrp="1"/>
          </p:cNvSpPr>
          <p:nvPr>
            <p:ph type="sldNum" sz="quarter" idx="5"/>
          </p:nvPr>
        </p:nvSpPr>
        <p:spPr/>
        <p:txBody>
          <a:bodyPr/>
          <a:lstStyle/>
          <a:p>
            <a:fld id="{7D95702B-A176-47F2-94B3-59C819DD5A0E}" type="slidenum">
              <a:rPr kumimoji="1" lang="ja-JP" altLang="en-US" smtClean="0"/>
              <a:t>449</a:t>
            </a:fld>
            <a:endParaRPr kumimoji="1" lang="ja-JP" altLang="en-US"/>
          </a:p>
        </p:txBody>
      </p:sp>
    </p:spTree>
    <p:extLst>
      <p:ext uri="{BB962C8B-B14F-4D97-AF65-F5344CB8AC3E}">
        <p14:creationId xmlns:p14="http://schemas.microsoft.com/office/powerpoint/2010/main" val="14972071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5BF24-1AC1-519C-97DD-75F61286C9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CCD2AB3-6E3D-0EE6-8B40-C2408779566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D6E3B91-ADE1-B829-F465-3B6720B02C29}"/>
              </a:ext>
            </a:extLst>
          </p:cNvPr>
          <p:cNvSpPr>
            <a:spLocks noGrp="1"/>
          </p:cNvSpPr>
          <p:nvPr>
            <p:ph type="body" idx="1"/>
          </p:nvPr>
        </p:nvSpPr>
        <p:spPr/>
        <p:txBody>
          <a:bodyPr/>
          <a:lstStyle/>
          <a:p>
            <a:r>
              <a:rPr kumimoji="1" lang="ja-JP" altLang="en-US" dirty="0"/>
              <a:t>目標：</a:t>
            </a:r>
            <a:r>
              <a:rPr kumimoji="1" lang="en-US" altLang="ja-JP" dirty="0"/>
              <a:t>13:10</a:t>
            </a:r>
          </a:p>
          <a:p>
            <a:r>
              <a:rPr kumimoji="1" lang="ja-JP" altLang="en-US" dirty="0"/>
              <a:t>累計：</a:t>
            </a:r>
            <a:r>
              <a:rPr kumimoji="1" lang="en-US" altLang="ja-JP" dirty="0"/>
              <a:t>0:10</a:t>
            </a:r>
          </a:p>
          <a:p>
            <a:endParaRPr kumimoji="1" lang="en-US" altLang="ja-JP" dirty="0"/>
          </a:p>
          <a:p>
            <a:r>
              <a:rPr kumimoji="1" lang="ja-JP" altLang="en-US" dirty="0"/>
              <a:t>現実社会とサイバー空間の繋がり、あまり意識していないが、すべてはインターネットにつながること。が前提です。</a:t>
            </a:r>
            <a:endParaRPr kumimoji="1" lang="en-US" altLang="ja-JP" dirty="0"/>
          </a:p>
          <a:p>
            <a:endParaRPr kumimoji="1" lang="en-US" altLang="ja-JP" dirty="0"/>
          </a:p>
          <a:p>
            <a:r>
              <a:rPr kumimoji="1" lang="ja-JP" altLang="en-US" dirty="0"/>
              <a:t>日本で商用インターネットが利用できるようになったのは</a:t>
            </a:r>
            <a:r>
              <a:rPr kumimoji="1" lang="en-US" altLang="ja-JP" dirty="0"/>
              <a:t>1993</a:t>
            </a:r>
            <a:r>
              <a:rPr kumimoji="1" lang="ja-JP" altLang="en-US" dirty="0"/>
              <a:t>年から。</a:t>
            </a:r>
            <a:endParaRPr kumimoji="1" lang="en-US" altLang="ja-JP" dirty="0"/>
          </a:p>
          <a:p>
            <a:endParaRPr kumimoji="1" lang="en-US" altLang="ja-JP" dirty="0"/>
          </a:p>
          <a:p>
            <a:r>
              <a:rPr kumimoji="1" lang="ja-JP" altLang="en-US" dirty="0"/>
              <a:t>日本でのインターネットの利用率を見ると、</a:t>
            </a:r>
            <a:endParaRPr kumimoji="1" lang="en-US" altLang="ja-JP" dirty="0"/>
          </a:p>
          <a:p>
            <a:endParaRPr kumimoji="1" lang="en-US" altLang="ja-JP" dirty="0"/>
          </a:p>
          <a:p>
            <a:r>
              <a:rPr kumimoji="1" lang="ja-JP" altLang="en-US" dirty="0"/>
              <a:t>世界で見た日本のインターネット普及率、</a:t>
            </a:r>
            <a:r>
              <a:rPr kumimoji="1" lang="en-US" altLang="ja-JP" dirty="0"/>
              <a:t>73</a:t>
            </a:r>
            <a:r>
              <a:rPr kumimoji="1" lang="ja-JP" altLang="en-US" dirty="0"/>
              <a:t>位（</a:t>
            </a:r>
            <a:r>
              <a:rPr kumimoji="1" lang="en-US" altLang="ja-JP" dirty="0"/>
              <a:t>2021</a:t>
            </a:r>
            <a:r>
              <a:rPr kumimoji="1" lang="ja-JP" altLang="en-US" dirty="0"/>
              <a:t>年）</a:t>
            </a:r>
            <a:endParaRPr kumimoji="1" lang="en-US" altLang="ja-JP" dirty="0"/>
          </a:p>
          <a:p>
            <a:endParaRPr kumimoji="1" lang="en-US" altLang="ja-JP" dirty="0"/>
          </a:p>
          <a:p>
            <a:r>
              <a:rPr kumimoji="1" lang="en-US" altLang="ja-JP" dirty="0"/>
              <a:t>1</a:t>
            </a:r>
            <a:r>
              <a:rPr kumimoji="1" lang="ja-JP" altLang="en-US" dirty="0"/>
              <a:t>位、</a:t>
            </a:r>
            <a:r>
              <a:rPr kumimoji="1" lang="en-US" altLang="ja-JP" dirty="0"/>
              <a:t>4</a:t>
            </a:r>
            <a:r>
              <a:rPr kumimoji="1" lang="ja-JP" altLang="en-US" dirty="0"/>
              <a:t>か国、利用率はすべて</a:t>
            </a:r>
            <a:r>
              <a:rPr kumimoji="1" lang="en-US" altLang="ja-JP" dirty="0"/>
              <a:t>100%</a:t>
            </a:r>
          </a:p>
          <a:p>
            <a:r>
              <a:rPr kumimoji="1" lang="ja-JP" altLang="en-US" dirty="0"/>
              <a:t>アラブ首長国連邦</a:t>
            </a:r>
            <a:endParaRPr kumimoji="1" lang="en-US" altLang="ja-JP" dirty="0"/>
          </a:p>
          <a:p>
            <a:r>
              <a:rPr kumimoji="1" lang="ja-JP" altLang="en-US" dirty="0"/>
              <a:t>サウジアラビア</a:t>
            </a:r>
            <a:endParaRPr kumimoji="1" lang="en-US" altLang="ja-JP" dirty="0"/>
          </a:p>
          <a:p>
            <a:r>
              <a:rPr kumimoji="1" lang="ja-JP" altLang="en-US" dirty="0"/>
              <a:t>カタール</a:t>
            </a:r>
            <a:endParaRPr kumimoji="1" lang="en-US" altLang="ja-JP" dirty="0"/>
          </a:p>
          <a:p>
            <a:r>
              <a:rPr kumimoji="1" lang="ja-JP" altLang="en-US" dirty="0"/>
              <a:t>バーレーン</a:t>
            </a:r>
            <a:endParaRPr kumimoji="1" lang="en-US" altLang="ja-JP" dirty="0"/>
          </a:p>
          <a:p>
            <a:endParaRPr kumimoji="1" lang="en-US" altLang="ja-JP" dirty="0"/>
          </a:p>
          <a:p>
            <a:r>
              <a:rPr kumimoji="1" lang="en-US" altLang="ja-JP" dirty="0"/>
              <a:t>G7</a:t>
            </a:r>
            <a:r>
              <a:rPr kumimoji="1" lang="ja-JP" altLang="en-US" dirty="0"/>
              <a:t>は？</a:t>
            </a:r>
            <a:endParaRPr kumimoji="1" lang="en-US" altLang="ja-JP" dirty="0"/>
          </a:p>
          <a:p>
            <a:r>
              <a:rPr kumimoji="1" lang="en-US" altLang="ja-JP" dirty="0"/>
              <a:t>16 </a:t>
            </a:r>
            <a:r>
              <a:rPr kumimoji="1" lang="ja-JP" altLang="en-US" dirty="0"/>
              <a:t>イギリス </a:t>
            </a:r>
            <a:r>
              <a:rPr kumimoji="1" lang="en-US" altLang="ja-JP" dirty="0"/>
              <a:t>96.68</a:t>
            </a:r>
          </a:p>
          <a:p>
            <a:r>
              <a:rPr kumimoji="1" lang="en-US" altLang="ja-JP" dirty="0"/>
              <a:t>28</a:t>
            </a:r>
            <a:r>
              <a:rPr kumimoji="1" lang="ja-JP" altLang="en-US" dirty="0"/>
              <a:t> カナダ </a:t>
            </a:r>
            <a:r>
              <a:rPr kumimoji="1" lang="en-US" altLang="ja-JP" dirty="0"/>
              <a:t>92.83</a:t>
            </a:r>
          </a:p>
          <a:p>
            <a:r>
              <a:rPr kumimoji="1" lang="en-US" altLang="ja-JP" dirty="0"/>
              <a:t>33 </a:t>
            </a:r>
            <a:r>
              <a:rPr kumimoji="1" lang="ja-JP" altLang="en-US" dirty="0"/>
              <a:t>アメリカ </a:t>
            </a:r>
            <a:r>
              <a:rPr kumimoji="1" lang="en-US" altLang="ja-JP" dirty="0"/>
              <a:t>91.75</a:t>
            </a:r>
          </a:p>
          <a:p>
            <a:r>
              <a:rPr kumimoji="1" lang="en-US" altLang="ja-JP" dirty="0"/>
              <a:t>34</a:t>
            </a:r>
            <a:r>
              <a:rPr kumimoji="1" lang="ja-JP" altLang="en-US" dirty="0"/>
              <a:t> ドイツ </a:t>
            </a:r>
            <a:r>
              <a:rPr kumimoji="1" lang="en-US" altLang="ja-JP" dirty="0"/>
              <a:t>991.43</a:t>
            </a:r>
          </a:p>
          <a:p>
            <a:r>
              <a:rPr kumimoji="1" lang="en-US" altLang="ja-JP" dirty="0"/>
              <a:t>58 </a:t>
            </a:r>
            <a:r>
              <a:rPr kumimoji="1" lang="ja-JP" altLang="en-US" dirty="0"/>
              <a:t>フランス </a:t>
            </a:r>
            <a:r>
              <a:rPr kumimoji="1" lang="en-US" altLang="ja-JP" dirty="0"/>
              <a:t>86.10</a:t>
            </a:r>
          </a:p>
          <a:p>
            <a:r>
              <a:rPr kumimoji="1" lang="en-US" altLang="ja-JP" dirty="0"/>
              <a:t>73 </a:t>
            </a:r>
            <a:r>
              <a:rPr kumimoji="1" lang="ja-JP" altLang="en-US" dirty="0"/>
              <a:t>日本 </a:t>
            </a:r>
            <a:r>
              <a:rPr kumimoji="1" lang="en-US" altLang="ja-JP" dirty="0"/>
              <a:t>82.91</a:t>
            </a:r>
          </a:p>
          <a:p>
            <a:r>
              <a:rPr kumimoji="1" lang="en-US" altLang="ja-JP" dirty="0"/>
              <a:t>110 </a:t>
            </a:r>
            <a:r>
              <a:rPr kumimoji="1" lang="ja-JP" altLang="en-US" dirty="0"/>
              <a:t>イタリア </a:t>
            </a:r>
            <a:r>
              <a:rPr kumimoji="1" lang="en-US" altLang="ja-JP" dirty="0"/>
              <a:t>74.86</a:t>
            </a:r>
          </a:p>
          <a:p>
            <a:endParaRPr kumimoji="1" lang="en-US" altLang="ja-JP" dirty="0"/>
          </a:p>
          <a:p>
            <a:r>
              <a:rPr kumimoji="1" lang="ja-JP" altLang="en-US" dirty="0"/>
              <a:t>インターネット接続速度ランキング</a:t>
            </a:r>
          </a:p>
        </p:txBody>
      </p:sp>
      <p:sp>
        <p:nvSpPr>
          <p:cNvPr id="4" name="スライド番号プレースホルダー 3">
            <a:extLst>
              <a:ext uri="{FF2B5EF4-FFF2-40B4-BE49-F238E27FC236}">
                <a16:creationId xmlns:a16="http://schemas.microsoft.com/office/drawing/2014/main" id="{B95B594A-A1C8-EA0C-BC1C-9BD80CD0B51E}"/>
              </a:ext>
            </a:extLst>
          </p:cNvPr>
          <p:cNvSpPr>
            <a:spLocks noGrp="1"/>
          </p:cNvSpPr>
          <p:nvPr>
            <p:ph type="sldNum" sz="quarter" idx="5"/>
          </p:nvPr>
        </p:nvSpPr>
        <p:spPr/>
        <p:txBody>
          <a:bodyPr/>
          <a:lstStyle/>
          <a:p>
            <a:fld id="{7D95702B-A176-47F2-94B3-59C819DD5A0E}" type="slidenum">
              <a:rPr kumimoji="1" lang="ja-JP" altLang="en-US" smtClean="0"/>
              <a:t>45</a:t>
            </a:fld>
            <a:endParaRPr kumimoji="1" lang="ja-JP" altLang="en-US"/>
          </a:p>
        </p:txBody>
      </p:sp>
    </p:spTree>
    <p:extLst>
      <p:ext uri="{BB962C8B-B14F-4D97-AF65-F5344CB8AC3E}">
        <p14:creationId xmlns:p14="http://schemas.microsoft.com/office/powerpoint/2010/main" val="54809974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389FB-3208-9614-F6AB-45859BC4BC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022505-B87D-90FC-8259-714103A868A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E3287BE-7B15-1B38-0165-2E942C854C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13:21</a:t>
            </a:r>
          </a:p>
          <a:p>
            <a:endParaRPr kumimoji="1" lang="en-US" altLang="ja-JP" dirty="0"/>
          </a:p>
          <a:p>
            <a:r>
              <a:rPr kumimoji="1" lang="ja-JP" altLang="en-US" sz="1200" b="1" dirty="0">
                <a:latin typeface="+mn-ea"/>
              </a:rPr>
              <a:t>章</a:t>
            </a:r>
            <a:r>
              <a:rPr kumimoji="1" lang="ja-JP" altLang="en-US" sz="1200" b="1" dirty="0">
                <a:solidFill>
                  <a:schemeClr val="tx1"/>
                </a:solidFill>
                <a:latin typeface="+mn-ea"/>
              </a:rPr>
              <a:t>を通した気づき・学び</a:t>
            </a:r>
            <a:endParaRPr kumimoji="1" lang="en-US" altLang="ja-JP" sz="1200" b="0" dirty="0">
              <a:solidFill>
                <a:schemeClr val="tx1"/>
              </a:solidFill>
              <a:latin typeface="+mn-ea"/>
            </a:endParaRPr>
          </a:p>
          <a:p>
            <a:r>
              <a:rPr kumimoji="1" lang="ja-JP" altLang="en-US" sz="1200" b="0" dirty="0">
                <a:solidFill>
                  <a:schemeClr val="tx1"/>
                </a:solidFill>
                <a:latin typeface="+mn-ea"/>
              </a:rPr>
              <a:t>　</a:t>
            </a:r>
            <a:r>
              <a:rPr kumimoji="1" lang="en-US" altLang="ja-JP" sz="1200" b="0" dirty="0">
                <a:solidFill>
                  <a:schemeClr val="tx1"/>
                </a:solidFill>
                <a:latin typeface="+mn-ea"/>
              </a:rPr>
              <a:t>IT</a:t>
            </a:r>
            <a:r>
              <a:rPr kumimoji="1" lang="ja-JP" altLang="en-US" sz="1200" b="0" dirty="0">
                <a:solidFill>
                  <a:schemeClr val="tx1"/>
                </a:solidFill>
                <a:latin typeface="+mn-ea"/>
              </a:rPr>
              <a:t>や情報セキュリティの知識を身につけ、</a:t>
            </a:r>
            <a:r>
              <a:rPr kumimoji="1" lang="ja-JP" altLang="en-US" sz="1200" b="0" dirty="0">
                <a:solidFill>
                  <a:schemeClr val="tx1"/>
                </a:solidFill>
                <a:latin typeface="+mn-ea"/>
                <a:ea typeface="+mn-ea"/>
              </a:rPr>
              <a:t>企業内外でセキュリティ専門の人材と協力できるようになることが大切です。セキュリティ対策をはじめるにあたり、</a:t>
            </a:r>
            <a:r>
              <a:rPr kumimoji="1" lang="en-US" altLang="ja-JP" sz="1200" b="0" dirty="0">
                <a:solidFill>
                  <a:schemeClr val="tx1"/>
                </a:solidFill>
                <a:latin typeface="+mn-ea"/>
              </a:rPr>
              <a:t>SECURITY</a:t>
            </a:r>
            <a:r>
              <a:rPr kumimoji="1" lang="ja-JP" altLang="en-US" sz="1200" dirty="0">
                <a:solidFill>
                  <a:schemeClr val="tx1"/>
                </a:solidFill>
                <a:latin typeface="+mn-ea"/>
              </a:rPr>
              <a:t> </a:t>
            </a:r>
            <a:r>
              <a:rPr kumimoji="1" lang="en-US" altLang="ja-JP" sz="1200" dirty="0">
                <a:solidFill>
                  <a:schemeClr val="tx1"/>
                </a:solidFill>
                <a:latin typeface="+mn-ea"/>
              </a:rPr>
              <a:t>ACTION</a:t>
            </a:r>
            <a:r>
              <a:rPr kumimoji="1" lang="ja-JP" altLang="en-US" sz="1200" dirty="0">
                <a:solidFill>
                  <a:schemeClr val="tx1"/>
                </a:solidFill>
                <a:latin typeface="+mn-ea"/>
              </a:rPr>
              <a:t>に取組み、従業員の意識を高め、対外的な信頼を向上させることが大切です。</a:t>
            </a:r>
            <a:endParaRPr kumimoji="1" lang="en-US" altLang="ja-JP" sz="1200" dirty="0">
              <a:solidFill>
                <a:schemeClr val="tx1"/>
              </a:solidFill>
              <a:latin typeface="+mn-ea"/>
            </a:endParaRPr>
          </a:p>
          <a:p>
            <a:endParaRPr kumimoji="1" lang="en-US" altLang="ja-JP" dirty="0"/>
          </a:p>
          <a:p>
            <a:r>
              <a:rPr lang="ja-JP" altLang="en-US" sz="1200" b="1" u="none"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情報処理技術者試験が</a:t>
            </a:r>
            <a:r>
              <a:rPr lang="en-US" altLang="ja-JP" sz="1200" b="0" i="0" dirty="0">
                <a:solidFill>
                  <a:srgbClr val="374151"/>
                </a:solidFill>
                <a:effectLst/>
                <a:latin typeface="メイリオ" panose="020B0604030504040204" pitchFamily="50" charset="-128"/>
                <a:ea typeface="メイリオ" panose="020B0604030504040204" pitchFamily="50" charset="-128"/>
              </a:rPr>
              <a:t>IT</a:t>
            </a:r>
            <a:r>
              <a:rPr lang="ja-JP" altLang="en-US" sz="1200" b="0" i="0" dirty="0">
                <a:solidFill>
                  <a:srgbClr val="374151"/>
                </a:solidFill>
                <a:effectLst/>
                <a:latin typeface="メイリオ" panose="020B0604030504040204" pitchFamily="50" charset="-128"/>
                <a:ea typeface="メイリオ" panose="020B0604030504040204" pitchFamily="50" charset="-128"/>
              </a:rPr>
              <a:t>とセキュリティ知識の習得状況の確認に有効。</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a:t>
            </a:r>
            <a:r>
              <a:rPr lang="en-US" altLang="ja-JP" sz="1200" b="0" i="0" dirty="0">
                <a:solidFill>
                  <a:srgbClr val="374151"/>
                </a:solidFill>
                <a:effectLst/>
                <a:latin typeface="メイリオ" panose="020B0604030504040204" pitchFamily="50" charset="-128"/>
                <a:ea typeface="メイリオ" panose="020B0604030504040204" pitchFamily="50" charset="-128"/>
              </a:rPr>
              <a:t>SECURITY ACTION</a:t>
            </a:r>
            <a:r>
              <a:rPr lang="ja-JP" altLang="en-US" sz="1200" b="0" i="0" dirty="0">
                <a:solidFill>
                  <a:srgbClr val="374151"/>
                </a:solidFill>
                <a:effectLst/>
                <a:latin typeface="メイリオ" panose="020B0604030504040204" pitchFamily="50" charset="-128"/>
                <a:ea typeface="メイリオ" panose="020B0604030504040204" pitchFamily="50" charset="-128"/>
              </a:rPr>
              <a:t>」制度は中小企業の情報セキュリティ対策に役立ち、従業員の意識と対外信頼を高める。</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サイバーセキュリティの脅威対処には効果的な</a:t>
            </a:r>
            <a:r>
              <a:rPr lang="en-US" altLang="ja-JP" sz="1200" b="0" i="0" dirty="0">
                <a:solidFill>
                  <a:srgbClr val="374151"/>
                </a:solidFill>
                <a:effectLst/>
                <a:latin typeface="メイリオ" panose="020B0604030504040204" pitchFamily="50" charset="-128"/>
                <a:ea typeface="メイリオ" panose="020B0604030504040204" pitchFamily="50" charset="-128"/>
              </a:rPr>
              <a:t>3</a:t>
            </a:r>
            <a:r>
              <a:rPr lang="ja-JP" altLang="en-US" sz="1200" b="0" i="0" dirty="0">
                <a:solidFill>
                  <a:srgbClr val="374151"/>
                </a:solidFill>
                <a:effectLst/>
                <a:latin typeface="メイリオ" panose="020B0604030504040204" pitchFamily="50" charset="-128"/>
                <a:ea typeface="メイリオ" panose="020B0604030504040204" pitchFamily="50" charset="-128"/>
              </a:rPr>
              <a:t>段階アプローチが存在。</a:t>
            </a:r>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3FC99C3C-96FF-DE91-6D7B-7442CBA25823}"/>
              </a:ext>
            </a:extLst>
          </p:cNvPr>
          <p:cNvSpPr>
            <a:spLocks noGrp="1"/>
          </p:cNvSpPr>
          <p:nvPr>
            <p:ph type="sldNum" sz="quarter" idx="5"/>
          </p:nvPr>
        </p:nvSpPr>
        <p:spPr/>
        <p:txBody>
          <a:bodyPr/>
          <a:lstStyle/>
          <a:p>
            <a:fld id="{7D95702B-A176-47F2-94B3-59C819DD5A0E}" type="slidenum">
              <a:rPr kumimoji="1" lang="ja-JP" altLang="en-US" smtClean="0"/>
              <a:t>450</a:t>
            </a:fld>
            <a:endParaRPr kumimoji="1" lang="ja-JP" altLang="en-US"/>
          </a:p>
        </p:txBody>
      </p:sp>
    </p:spTree>
    <p:extLst>
      <p:ext uri="{BB962C8B-B14F-4D97-AF65-F5344CB8AC3E}">
        <p14:creationId xmlns:p14="http://schemas.microsoft.com/office/powerpoint/2010/main" val="124666377"/>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9CC9D-974A-FE60-2B50-30698CBDA1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B511DDC-552E-8D7B-A1B5-E1C7AC02C5C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9AA8001-2DBA-B505-2A72-FCF8841D2B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13:23</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章の目的</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dk1"/>
                </a:solidFill>
                <a:effectLst/>
                <a:latin typeface="+mn-ea"/>
                <a:ea typeface="+mn-ea"/>
                <a:cs typeface="+mn-cs"/>
              </a:rPr>
              <a:t>　第</a:t>
            </a:r>
            <a:r>
              <a:rPr kumimoji="1" lang="en-US" altLang="ja-JP" sz="1200" b="0" i="0" kern="1200">
                <a:solidFill>
                  <a:schemeClr val="dk1"/>
                </a:solidFill>
                <a:effectLst/>
                <a:latin typeface="+mn-ea"/>
                <a:ea typeface="+mn-ea"/>
                <a:cs typeface="+mn-cs"/>
              </a:rPr>
              <a:t>4</a:t>
            </a:r>
            <a:r>
              <a:rPr kumimoji="1" lang="ja-JP" altLang="en-US" sz="1200" b="0" i="0" kern="1200">
                <a:solidFill>
                  <a:schemeClr val="dk1"/>
                </a:solidFill>
                <a:effectLst/>
                <a:latin typeface="+mn-ea"/>
                <a:ea typeface="+mn-ea"/>
                <a:cs typeface="+mn-cs"/>
              </a:rPr>
              <a:t>章では、これからの企業経営で必要な観点となる社会の動向、「守りの</a:t>
            </a:r>
            <a:r>
              <a:rPr kumimoji="1" lang="en-US" altLang="ja-JP" sz="1200" b="0" i="0" kern="1200">
                <a:solidFill>
                  <a:schemeClr val="dk1"/>
                </a:solidFill>
                <a:effectLst/>
                <a:latin typeface="+mn-ea"/>
                <a:ea typeface="+mn-ea"/>
                <a:cs typeface="+mn-cs"/>
              </a:rPr>
              <a:t>IT</a:t>
            </a:r>
            <a:r>
              <a:rPr kumimoji="1" lang="ja-JP" altLang="en-US" sz="1200" b="0" i="0" kern="1200">
                <a:solidFill>
                  <a:schemeClr val="dk1"/>
                </a:solidFill>
                <a:effectLst/>
                <a:latin typeface="+mn-ea"/>
                <a:ea typeface="+mn-ea"/>
                <a:cs typeface="+mn-cs"/>
              </a:rPr>
              <a:t>投資」や「攻めの</a:t>
            </a:r>
            <a:r>
              <a:rPr kumimoji="1" lang="en-US" altLang="ja-JP" sz="1200" b="0" i="0" kern="1200">
                <a:solidFill>
                  <a:schemeClr val="dk1"/>
                </a:solidFill>
                <a:effectLst/>
                <a:latin typeface="+mn-ea"/>
                <a:ea typeface="+mn-ea"/>
                <a:cs typeface="+mn-cs"/>
              </a:rPr>
              <a:t>IT</a:t>
            </a:r>
            <a:r>
              <a:rPr kumimoji="1" lang="ja-JP" altLang="en-US" sz="1200" b="0" i="0" kern="1200">
                <a:solidFill>
                  <a:schemeClr val="dk1"/>
                </a:solidFill>
                <a:effectLst/>
                <a:latin typeface="+mn-ea"/>
                <a:ea typeface="+mn-ea"/>
                <a:cs typeface="+mn-cs"/>
              </a:rPr>
              <a:t>投資」などの</a:t>
            </a:r>
            <a:r>
              <a:rPr kumimoji="1" lang="en-US" altLang="ja-JP" sz="1200" b="0" i="0" kern="1200">
                <a:solidFill>
                  <a:schemeClr val="dk1"/>
                </a:solidFill>
                <a:effectLst/>
                <a:latin typeface="+mn-ea"/>
                <a:ea typeface="+mn-ea"/>
                <a:cs typeface="+mn-cs"/>
              </a:rPr>
              <a:t>IT</a:t>
            </a:r>
            <a:r>
              <a:rPr kumimoji="1" lang="ja-JP" altLang="en-US" sz="1200" b="0" i="0" kern="1200">
                <a:solidFill>
                  <a:schemeClr val="dk1"/>
                </a:solidFill>
                <a:effectLst/>
                <a:latin typeface="+mn-ea"/>
                <a:ea typeface="+mn-ea"/>
                <a:cs typeface="+mn-cs"/>
              </a:rPr>
              <a:t>投資について理解することを目的とします。また、経営投資としてのサイバーセキュリティ対策の重要性を明確にすることを目的とします。</a:t>
            </a:r>
            <a:endParaRPr kumimoji="1" lang="en-US" altLang="ja-JP" sz="1200" b="0" i="0" kern="1200">
              <a:solidFill>
                <a:schemeClr val="dk1"/>
              </a:solidFill>
              <a:effectLst/>
              <a:latin typeface="+mn-ea"/>
              <a:ea typeface="+mn-ea"/>
              <a:cs typeface="+mn-cs"/>
            </a:endParaRPr>
          </a:p>
          <a:p>
            <a:endParaRPr kumimoji="1" lang="en-US" altLang="ja-JP"/>
          </a:p>
          <a:p>
            <a:endParaRPr kumimoji="1" lang="en-US" altLang="ja-JP"/>
          </a:p>
          <a:p>
            <a:r>
              <a:rPr kumimoji="1" lang="ja-JP" altLang="en-US"/>
              <a:t>達成目標</a:t>
            </a:r>
            <a:endParaRPr kumimoji="1" lang="en-US" altLang="ja-JP"/>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社会の動向を把握し、現実社会とサイバー空間の繋がりを理解すること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en-US" altLang="ja-JP" sz="1200">
                <a:solidFill>
                  <a:schemeClr val="tx1"/>
                </a:solidFill>
                <a:latin typeface="+mn-ea"/>
                <a:ea typeface="+mn-ea"/>
              </a:rPr>
              <a:t>IT</a:t>
            </a:r>
            <a:r>
              <a:rPr kumimoji="1" lang="ja-JP" altLang="en-US" sz="1200">
                <a:solidFill>
                  <a:schemeClr val="tx1"/>
                </a:solidFill>
                <a:latin typeface="+mn-ea"/>
                <a:ea typeface="+mn-ea"/>
              </a:rPr>
              <a:t>投資としての「守りの</a:t>
            </a:r>
            <a:r>
              <a:rPr kumimoji="1" lang="en-US" altLang="ja-JP" sz="1200">
                <a:solidFill>
                  <a:schemeClr val="tx1"/>
                </a:solidFill>
                <a:latin typeface="+mn-ea"/>
                <a:ea typeface="+mn-ea"/>
              </a:rPr>
              <a:t>IT</a:t>
            </a:r>
            <a:r>
              <a:rPr kumimoji="1" lang="ja-JP" altLang="en-US" sz="1200">
                <a:solidFill>
                  <a:schemeClr val="tx1"/>
                </a:solidFill>
                <a:latin typeface="+mn-ea"/>
                <a:ea typeface="+mn-ea"/>
              </a:rPr>
              <a:t>投資」と「攻めの</a:t>
            </a:r>
            <a:r>
              <a:rPr kumimoji="1" lang="en-US" altLang="ja-JP" sz="1200">
                <a:solidFill>
                  <a:schemeClr val="tx1"/>
                </a:solidFill>
                <a:latin typeface="+mn-ea"/>
                <a:ea typeface="+mn-ea"/>
              </a:rPr>
              <a:t>IT</a:t>
            </a:r>
            <a:r>
              <a:rPr kumimoji="1" lang="ja-JP" altLang="en-US" sz="1200">
                <a:solidFill>
                  <a:schemeClr val="tx1"/>
                </a:solidFill>
                <a:latin typeface="+mn-ea"/>
                <a:ea typeface="+mn-ea"/>
              </a:rPr>
              <a:t>投資」を理解すること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経営投資としてのサイバーセキュリティ対策の重要性を理解すること</a:t>
            </a:r>
            <a:endParaRPr kumimoji="1" lang="en-US" altLang="ja-JP" sz="1200">
              <a:solidFill>
                <a:schemeClr val="tx1"/>
              </a:solidFill>
              <a:latin typeface="+mn-ea"/>
              <a:ea typeface="+mn-ea"/>
            </a:endParaRPr>
          </a:p>
          <a:p>
            <a:endParaRPr kumimoji="1" lang="en-US" altLang="ja-JP"/>
          </a:p>
          <a:p>
            <a:r>
              <a:rPr kumimoji="1" lang="ja-JP" altLang="en-US"/>
              <a:t>＜内容読み上げ＞</a:t>
            </a:r>
            <a:endParaRPr kumimoji="1" lang="en-US" altLang="ja-JP"/>
          </a:p>
        </p:txBody>
      </p:sp>
      <p:sp>
        <p:nvSpPr>
          <p:cNvPr id="4" name="スライド番号プレースホルダー 3">
            <a:extLst>
              <a:ext uri="{FF2B5EF4-FFF2-40B4-BE49-F238E27FC236}">
                <a16:creationId xmlns:a16="http://schemas.microsoft.com/office/drawing/2014/main" id="{A36B4A7B-FA80-C276-52B0-46443C520882}"/>
              </a:ext>
            </a:extLst>
          </p:cNvPr>
          <p:cNvSpPr>
            <a:spLocks noGrp="1"/>
          </p:cNvSpPr>
          <p:nvPr>
            <p:ph type="sldNum" sz="quarter" idx="5"/>
          </p:nvPr>
        </p:nvSpPr>
        <p:spPr/>
        <p:txBody>
          <a:bodyPr/>
          <a:lstStyle/>
          <a:p>
            <a:fld id="{7D95702B-A176-47F2-94B3-59C819DD5A0E}" type="slidenum">
              <a:rPr kumimoji="1" lang="ja-JP" altLang="en-US" smtClean="0"/>
              <a:t>451</a:t>
            </a:fld>
            <a:endParaRPr kumimoji="1" lang="ja-JP" altLang="en-US"/>
          </a:p>
        </p:txBody>
      </p:sp>
    </p:spTree>
    <p:extLst>
      <p:ext uri="{BB962C8B-B14F-4D97-AF65-F5344CB8AC3E}">
        <p14:creationId xmlns:p14="http://schemas.microsoft.com/office/powerpoint/2010/main" val="1946738833"/>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E4CF7-AF3E-4FEC-D50E-0D1C7CA4EA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C231358-44ED-E64C-9C0F-3D3F55F0ECF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2CC6C10-7CD2-1B2D-2684-89FE5E76CE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13:24</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spc="31" dirty="0">
                <a:latin typeface="+mn-ea"/>
                <a:cs typeface="Cascadia Mono" panose="020B0609020000020004" pitchFamily="49" charset="0"/>
              </a:rPr>
              <a:t>全体概要</a:t>
            </a:r>
            <a:br>
              <a:rPr lang="ja-JP" altLang="en-US" sz="1200" dirty="0">
                <a:latin typeface="+mn-ea"/>
              </a:rPr>
            </a:br>
            <a:r>
              <a:rPr lang="ja-JP" altLang="en-US" sz="1200" dirty="0">
                <a:latin typeface="+mn-ea"/>
              </a:rPr>
              <a:t>　</a:t>
            </a:r>
            <a:r>
              <a:rPr lang="ja-JP" altLang="en-US" sz="1200" b="0" i="0" dirty="0">
                <a:effectLst/>
                <a:latin typeface="+mn-ea"/>
              </a:rPr>
              <a:t>社会の動向を踏まえ、企業がセキュリティ対策と同時に進めるべき</a:t>
            </a:r>
            <a:r>
              <a:rPr lang="en-US" altLang="ja-JP" sz="1200" dirty="0">
                <a:latin typeface="+mn-ea"/>
              </a:rPr>
              <a:t>IT</a:t>
            </a:r>
            <a:r>
              <a:rPr lang="ja-JP" altLang="en-US" sz="1200" b="0" i="0" dirty="0">
                <a:effectLst/>
                <a:latin typeface="+mn-ea"/>
              </a:rPr>
              <a:t>活用について説明し</a:t>
            </a:r>
            <a:r>
              <a:rPr lang="ja-JP" altLang="en-US" sz="1200" dirty="0">
                <a:latin typeface="+mn-ea"/>
              </a:rPr>
              <a:t>ています</a:t>
            </a:r>
            <a:r>
              <a:rPr lang="ja-JP" altLang="en-US" sz="1200" b="0" i="0" dirty="0">
                <a:effectLst/>
                <a:latin typeface="+mn-ea"/>
              </a:rPr>
              <a:t>。</a:t>
            </a:r>
            <a:r>
              <a:rPr lang="ja-JP" altLang="en-US" sz="1200" b="0" i="0" dirty="0">
                <a:solidFill>
                  <a:srgbClr val="0F0F0F"/>
                </a:solidFill>
                <a:effectLst/>
                <a:latin typeface="Söhne"/>
              </a:rPr>
              <a:t>従来の業務効率化やコスト削減といった</a:t>
            </a:r>
            <a:r>
              <a:rPr lang="ja-JP" altLang="en-US" sz="1200" b="0" i="0" dirty="0">
                <a:effectLst/>
                <a:latin typeface="+mn-ea"/>
              </a:rPr>
              <a:t>守りの</a:t>
            </a:r>
            <a:r>
              <a:rPr lang="en-US" altLang="ja-JP" sz="1200" b="0" i="0" dirty="0">
                <a:effectLst/>
                <a:latin typeface="+mn-ea"/>
              </a:rPr>
              <a:t>IT</a:t>
            </a:r>
            <a:r>
              <a:rPr lang="ja-JP" altLang="en-US" sz="1200" b="0" i="0" dirty="0">
                <a:effectLst/>
                <a:latin typeface="+mn-ea"/>
              </a:rPr>
              <a:t>投資と、</a:t>
            </a:r>
            <a:r>
              <a:rPr lang="en-US" altLang="ja-JP" sz="1200" b="0" i="0" dirty="0">
                <a:effectLst/>
                <a:latin typeface="+mn-ea"/>
              </a:rPr>
              <a:t>DX</a:t>
            </a:r>
            <a:r>
              <a:rPr lang="ja-JP" altLang="en-US" sz="1200" b="0" i="0" dirty="0">
                <a:effectLst/>
                <a:latin typeface="+mn-ea"/>
              </a:rPr>
              <a:t>に向けた攻めの</a:t>
            </a:r>
            <a:r>
              <a:rPr lang="en-US" altLang="ja-JP" sz="1200" b="0" i="0" dirty="0">
                <a:effectLst/>
                <a:latin typeface="+mn-ea"/>
              </a:rPr>
              <a:t>IT</a:t>
            </a:r>
            <a:r>
              <a:rPr lang="ja-JP" altLang="en-US" sz="1200" b="0" i="0" dirty="0">
                <a:effectLst/>
                <a:latin typeface="+mn-ea"/>
              </a:rPr>
              <a:t>投資の特徴や違い、主要なデジタル技術の活用方法について簡潔に紹介しています。経営者主体のサイバーセキュリティ対策の必要性と要点を説明しています。</a:t>
            </a:r>
            <a:endParaRPr kumimoji="1" lang="en-US" altLang="ja-JP" sz="1200" b="0" dirty="0">
              <a:latin typeface="+mn-ea"/>
            </a:endParaRPr>
          </a:p>
          <a:p>
            <a:endParaRPr kumimoji="1" lang="en-US" altLang="ja-JP" dirty="0"/>
          </a:p>
          <a:p>
            <a:r>
              <a:rPr lang="ja-JP" altLang="en-US" sz="1200" u="none" dirty="0">
                <a:solidFill>
                  <a:srgbClr val="374151"/>
                </a:solidFill>
                <a:latin typeface="メイリオ" panose="020B0604030504040204" pitchFamily="50" charset="-128"/>
                <a:ea typeface="メイリオ" panose="020B0604030504040204" pitchFamily="50" charset="-128"/>
              </a:rPr>
              <a:t>これからの企業経営で必要な観点：社会の動向</a:t>
            </a:r>
            <a:endParaRPr lang="en-US" altLang="ja-JP" sz="1200" u="none"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社会動向と現実社会とサイバー空間の連携を説明。</a:t>
            </a: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現代は技術進化と競争激化により、革新的なアイデアと迅速な行動が必要。</a:t>
            </a:r>
          </a:p>
          <a:p>
            <a:pPr marL="171450" indent="-171450">
              <a:buFont typeface="Arial" panose="020B0604020202020204" pitchFamily="34" charset="0"/>
              <a:buChar char="•"/>
            </a:pPr>
            <a:r>
              <a:rPr lang="en-US" altLang="ja-JP" sz="1200" dirty="0">
                <a:solidFill>
                  <a:srgbClr val="374151"/>
                </a:solidFill>
                <a:latin typeface="メイリオ" panose="020B0604030504040204" pitchFamily="50" charset="-128"/>
                <a:ea typeface="メイリオ" panose="020B0604030504040204" pitchFamily="50" charset="-128"/>
              </a:rPr>
              <a:t>Society5.0</a:t>
            </a:r>
            <a:r>
              <a:rPr lang="ja-JP" altLang="en-US" sz="1200" dirty="0">
                <a:solidFill>
                  <a:srgbClr val="374151"/>
                </a:solidFill>
                <a:latin typeface="メイリオ" panose="020B0604030504040204" pitchFamily="50" charset="-128"/>
                <a:ea typeface="メイリオ" panose="020B0604030504040204" pitchFamily="50" charset="-128"/>
              </a:rPr>
              <a:t>が経済発展と社会課題解決のために提唱されている。</a:t>
            </a: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日本のデジタル化遅れの原因と現状の</a:t>
            </a:r>
            <a:r>
              <a:rPr lang="en-US" altLang="ja-JP" sz="1200" dirty="0">
                <a:solidFill>
                  <a:srgbClr val="374151"/>
                </a:solidFill>
                <a:latin typeface="メイリオ" panose="020B0604030504040204" pitchFamily="50" charset="-128"/>
                <a:ea typeface="メイリオ" panose="020B0604030504040204" pitchFamily="50" charset="-128"/>
              </a:rPr>
              <a:t>DX</a:t>
            </a:r>
            <a:r>
              <a:rPr lang="ja-JP" altLang="en-US" sz="1200" dirty="0">
                <a:solidFill>
                  <a:srgbClr val="374151"/>
                </a:solidFill>
                <a:latin typeface="メイリオ" panose="020B0604030504040204" pitchFamily="50" charset="-128"/>
                <a:ea typeface="メイリオ" panose="020B0604030504040204" pitchFamily="50" charset="-128"/>
              </a:rPr>
              <a:t>取組を米国と比較</a:t>
            </a:r>
            <a:endParaRPr lang="en-US" altLang="ja-JP" sz="12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dirty="0"/>
          </a:p>
        </p:txBody>
      </p:sp>
      <p:sp>
        <p:nvSpPr>
          <p:cNvPr id="4" name="スライド番号プレースホルダー 3">
            <a:extLst>
              <a:ext uri="{FF2B5EF4-FFF2-40B4-BE49-F238E27FC236}">
                <a16:creationId xmlns:a16="http://schemas.microsoft.com/office/drawing/2014/main" id="{02DFA1D8-46F5-D858-5B14-CDDFC6759799}"/>
              </a:ext>
            </a:extLst>
          </p:cNvPr>
          <p:cNvSpPr>
            <a:spLocks noGrp="1"/>
          </p:cNvSpPr>
          <p:nvPr>
            <p:ph type="sldNum" sz="quarter" idx="5"/>
          </p:nvPr>
        </p:nvSpPr>
        <p:spPr/>
        <p:txBody>
          <a:bodyPr/>
          <a:lstStyle/>
          <a:p>
            <a:fld id="{7D95702B-A176-47F2-94B3-59C819DD5A0E}" type="slidenum">
              <a:rPr kumimoji="1" lang="ja-JP" altLang="en-US" smtClean="0"/>
              <a:t>452</a:t>
            </a:fld>
            <a:endParaRPr kumimoji="1" lang="ja-JP" altLang="en-US"/>
          </a:p>
        </p:txBody>
      </p:sp>
    </p:spTree>
    <p:extLst>
      <p:ext uri="{BB962C8B-B14F-4D97-AF65-F5344CB8AC3E}">
        <p14:creationId xmlns:p14="http://schemas.microsoft.com/office/powerpoint/2010/main" val="3229883740"/>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F20A1-2F0F-A876-4FEC-F90E8A59DB0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A2636C-B4F4-E2B1-3F46-560D7C51EEC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B9EB918-922B-9DF2-CA96-F2154183F9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13:26</a:t>
            </a:r>
            <a:endParaRPr kumimoji="1" lang="en-US" altLang="ja-JP" dirty="0"/>
          </a:p>
          <a:p>
            <a:endParaRPr kumimoji="1" lang="en-US" altLang="ja-JP" dirty="0"/>
          </a:p>
          <a:p>
            <a:pPr marL="0" indent="0">
              <a:buFont typeface="Wingdings" panose="05000000000000000000" pitchFamily="2" charset="2"/>
              <a:buNone/>
            </a:pPr>
            <a:r>
              <a:rPr kumimoji="1" lang="ja-JP" altLang="en-US" sz="1200" b="1" dirty="0">
                <a:solidFill>
                  <a:schemeClr val="tx1"/>
                </a:solidFill>
              </a:rPr>
              <a:t>守りの</a:t>
            </a:r>
            <a:r>
              <a:rPr kumimoji="1" lang="en-US" altLang="ja-JP" sz="1200" b="1" dirty="0">
                <a:solidFill>
                  <a:schemeClr val="tx1"/>
                </a:solidFill>
              </a:rPr>
              <a:t>IT</a:t>
            </a:r>
            <a:r>
              <a:rPr kumimoji="1" lang="ja-JP" altLang="en-US" sz="1200" b="1" dirty="0">
                <a:solidFill>
                  <a:schemeClr val="tx1"/>
                </a:solidFill>
              </a:rPr>
              <a:t>投資と攻めの</a:t>
            </a:r>
            <a:r>
              <a:rPr kumimoji="1" lang="en-US" altLang="ja-JP" sz="1200" b="1" dirty="0">
                <a:solidFill>
                  <a:schemeClr val="tx1"/>
                </a:solidFill>
              </a:rPr>
              <a:t>IT</a:t>
            </a:r>
            <a:r>
              <a:rPr kumimoji="1" lang="ja-JP" altLang="en-US" sz="1200" b="1" dirty="0">
                <a:solidFill>
                  <a:schemeClr val="tx1"/>
                </a:solidFill>
              </a:rPr>
              <a:t>投資</a:t>
            </a:r>
            <a:endParaRPr kumimoji="1" lang="en-US" altLang="ja-JP" sz="1200" b="0" dirty="0">
              <a:solidFill>
                <a:schemeClr val="tx1"/>
              </a:solidFill>
            </a:endParaRPr>
          </a:p>
          <a:p>
            <a:pPr marL="0" indent="0">
              <a:buFont typeface="Arial" panose="020B0604020202020204" pitchFamily="34" charset="0"/>
              <a:buNone/>
            </a:pPr>
            <a:r>
              <a:rPr kumimoji="1" lang="ja-JP" altLang="en-US" sz="1200" b="0" dirty="0">
                <a:solidFill>
                  <a:schemeClr val="tx1"/>
                </a:solidFill>
              </a:rPr>
              <a:t>守りの</a:t>
            </a:r>
            <a:r>
              <a:rPr kumimoji="1" lang="en-US" altLang="ja-JP" sz="1200" b="0" dirty="0">
                <a:solidFill>
                  <a:schemeClr val="tx1"/>
                </a:solidFill>
              </a:rPr>
              <a:t>IT</a:t>
            </a:r>
            <a:r>
              <a:rPr kumimoji="1" lang="ja-JP" altLang="en-US" sz="1200" b="0" dirty="0">
                <a:solidFill>
                  <a:schemeClr val="tx1"/>
                </a:solidFill>
              </a:rPr>
              <a:t>投資と攻めの</a:t>
            </a:r>
            <a:r>
              <a:rPr kumimoji="1" lang="en-US" altLang="ja-JP" sz="1200" b="0" dirty="0">
                <a:solidFill>
                  <a:schemeClr val="tx1"/>
                </a:solidFill>
              </a:rPr>
              <a:t>IT</a:t>
            </a:r>
            <a:r>
              <a:rPr kumimoji="1" lang="ja-JP" altLang="en-US" sz="1200" b="0" dirty="0">
                <a:solidFill>
                  <a:schemeClr val="tx1"/>
                </a:solidFill>
              </a:rPr>
              <a:t>投資</a:t>
            </a:r>
            <a:br>
              <a:rPr kumimoji="1" lang="en-US" altLang="ja-JP" sz="1200" b="0" dirty="0">
                <a:solidFill>
                  <a:schemeClr val="tx1"/>
                </a:solidFill>
              </a:rPr>
            </a:br>
            <a:r>
              <a:rPr kumimoji="1" lang="ja-JP" altLang="en-US" sz="1200" b="0" dirty="0">
                <a:solidFill>
                  <a:schemeClr val="tx1"/>
                </a:solidFill>
              </a:rPr>
              <a:t>　</a:t>
            </a:r>
            <a:r>
              <a:rPr kumimoji="0" lang="ja-JP" altLang="en-US" sz="1200" b="0" i="0" u="none" strike="noStrike" kern="1200" cap="none" spc="0" normalizeH="0" baseline="0" noProof="0" dirty="0">
                <a:ln>
                  <a:noFill/>
                </a:ln>
                <a:solidFill>
                  <a:schemeClr val="tx1"/>
                </a:solidFill>
                <a:effectLst/>
                <a:uLnTx/>
                <a:uFillTx/>
                <a:latin typeface="+mn-lt"/>
                <a:ea typeface="+mn-ea"/>
                <a:cs typeface="+mn-cs"/>
              </a:rPr>
              <a:t>「攻めの</a:t>
            </a:r>
            <a:r>
              <a:rPr kumimoji="0" lang="en-US" altLang="ja-JP" sz="1200" b="0" i="0" u="none" strike="noStrike" kern="1200" cap="none" spc="0" normalizeH="0" baseline="0" noProof="0" dirty="0">
                <a:ln>
                  <a:noFill/>
                </a:ln>
                <a:solidFill>
                  <a:schemeClr val="tx1"/>
                </a:solidFill>
                <a:effectLst/>
                <a:uLnTx/>
                <a:uFillTx/>
                <a:latin typeface="+mn-lt"/>
                <a:ea typeface="+mn-ea"/>
                <a:cs typeface="+mn-cs"/>
              </a:rPr>
              <a:t>IT</a:t>
            </a:r>
            <a:r>
              <a:rPr kumimoji="0" lang="ja-JP" altLang="en-US" sz="1200" b="0" i="0" u="none" strike="noStrike" kern="1200" cap="none" spc="0" normalizeH="0" baseline="0" noProof="0" dirty="0">
                <a:ln>
                  <a:noFill/>
                </a:ln>
                <a:solidFill>
                  <a:schemeClr val="tx1"/>
                </a:solidFill>
                <a:effectLst/>
                <a:uLnTx/>
                <a:uFillTx/>
                <a:latin typeface="+mn-lt"/>
                <a:ea typeface="+mn-ea"/>
                <a:cs typeface="+mn-cs"/>
              </a:rPr>
              <a:t>投資」では、</a:t>
            </a:r>
            <a:r>
              <a:rPr kumimoji="0" lang="en-US" altLang="ja-JP" sz="1200" b="0" i="0" u="none" strike="noStrike" kern="1200" cap="none" spc="0" normalizeH="0" baseline="0" noProof="0" dirty="0">
                <a:ln>
                  <a:noFill/>
                </a:ln>
                <a:solidFill>
                  <a:schemeClr val="tx1"/>
                </a:solidFill>
                <a:effectLst/>
                <a:uLnTx/>
                <a:uFillTx/>
                <a:latin typeface="+mn-lt"/>
                <a:ea typeface="+mn-ea"/>
                <a:cs typeface="+mn-cs"/>
              </a:rPr>
              <a:t>IT</a:t>
            </a:r>
            <a:r>
              <a:rPr kumimoji="0" lang="ja-JP" altLang="en-US" sz="1200" b="0" i="0" u="none" strike="noStrike" kern="1200" cap="none" spc="0" normalizeH="0" baseline="0" noProof="0" dirty="0">
                <a:ln>
                  <a:noFill/>
                </a:ln>
                <a:solidFill>
                  <a:schemeClr val="tx1"/>
                </a:solidFill>
                <a:effectLst/>
                <a:uLnTx/>
                <a:uFillTx/>
                <a:latin typeface="+mn-lt"/>
                <a:ea typeface="+mn-ea"/>
                <a:cs typeface="+mn-cs"/>
              </a:rPr>
              <a:t>を活用して既存のビジネスの変革、新たな事業展開や新しいビジネスモデルの創出を行うことによって、新規市場の創出、収益拡大、販売力のアップを目指します。一方、「守りの</a:t>
            </a:r>
            <a:r>
              <a:rPr kumimoji="0" lang="en-US" altLang="ja-JP" sz="1200" b="0" i="0" u="none" strike="noStrike" kern="1200" cap="none" spc="0" normalizeH="0" baseline="0" noProof="0" dirty="0">
                <a:ln>
                  <a:noFill/>
                </a:ln>
                <a:solidFill>
                  <a:schemeClr val="tx1"/>
                </a:solidFill>
                <a:effectLst/>
                <a:uLnTx/>
                <a:uFillTx/>
                <a:latin typeface="+mn-lt"/>
                <a:ea typeface="+mn-ea"/>
                <a:cs typeface="+mn-cs"/>
              </a:rPr>
              <a:t>IT </a:t>
            </a:r>
            <a:r>
              <a:rPr kumimoji="0" lang="ja-JP" altLang="en-US" sz="1200" b="0" i="0" u="none" strike="noStrike" kern="1200" cap="none" spc="0" normalizeH="0" baseline="0" noProof="0" dirty="0">
                <a:ln>
                  <a:noFill/>
                </a:ln>
                <a:solidFill>
                  <a:schemeClr val="tx1"/>
                </a:solidFill>
                <a:effectLst/>
                <a:uLnTx/>
                <a:uFillTx/>
                <a:latin typeface="+mn-lt"/>
                <a:ea typeface="+mn-ea"/>
                <a:cs typeface="+mn-cs"/>
              </a:rPr>
              <a:t>投資」では、</a:t>
            </a:r>
            <a:r>
              <a:rPr kumimoji="0" lang="en-US" altLang="ja-JP" sz="1200" b="0" i="0" u="none" strike="noStrike" kern="1200" cap="none" spc="0" normalizeH="0" baseline="0" noProof="0" dirty="0">
                <a:ln>
                  <a:noFill/>
                </a:ln>
                <a:solidFill>
                  <a:schemeClr val="tx1"/>
                </a:solidFill>
                <a:effectLst/>
                <a:uLnTx/>
                <a:uFillTx/>
                <a:latin typeface="+mn-lt"/>
                <a:ea typeface="+mn-ea"/>
                <a:cs typeface="+mn-cs"/>
              </a:rPr>
              <a:t>IT</a:t>
            </a:r>
            <a:r>
              <a:rPr kumimoji="0" lang="ja-JP" altLang="en-US" sz="1200" b="0" i="0" u="none" strike="noStrike" kern="1200" cap="none" spc="0" normalizeH="0" baseline="0" noProof="0" dirty="0">
                <a:ln>
                  <a:noFill/>
                </a:ln>
                <a:solidFill>
                  <a:schemeClr val="tx1"/>
                </a:solidFill>
                <a:effectLst/>
                <a:uLnTx/>
                <a:uFillTx/>
                <a:latin typeface="+mn-lt"/>
                <a:ea typeface="+mn-ea"/>
                <a:cs typeface="+mn-cs"/>
              </a:rPr>
              <a:t>による業務の効率化やコスト削減を目指します。攻めと守りを意識し、両者のバランスをとることが大切です。</a:t>
            </a:r>
            <a:endParaRPr kumimoji="0" lang="en-US" altLang="ja-JP" sz="1200" b="0" i="0" u="none" strike="noStrike" kern="1200" cap="none" spc="0" normalizeH="0" baseline="0" noProof="0" dirty="0">
              <a:ln>
                <a:noFill/>
              </a:ln>
              <a:solidFill>
                <a:schemeClr val="tx1"/>
              </a:solidFill>
              <a:effectLst/>
              <a:uLnTx/>
              <a:uFillTx/>
              <a:latin typeface="+mn-lt"/>
              <a:ea typeface="+mn-ea"/>
              <a:cs typeface="+mn-cs"/>
            </a:endParaRPr>
          </a:p>
          <a:p>
            <a:pPr marL="0" indent="0">
              <a:buFont typeface="Arial" panose="020B0604020202020204" pitchFamily="34" charset="0"/>
              <a:buNone/>
            </a:pPr>
            <a:endParaRPr kumimoji="0" lang="en-US" altLang="ja-JP"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b="0" i="0" dirty="0">
                <a:solidFill>
                  <a:srgbClr val="374151"/>
                </a:solidFill>
                <a:effectLst/>
                <a:latin typeface="Söhne"/>
              </a:rPr>
              <a:t>日本の多くの企業が「守り」の投資に偏りがちであると指摘されているため、これからは「攻め」の</a:t>
            </a:r>
            <a:r>
              <a:rPr lang="en-US" altLang="ja-JP" b="0" i="0" dirty="0">
                <a:solidFill>
                  <a:srgbClr val="374151"/>
                </a:solidFill>
                <a:effectLst/>
                <a:latin typeface="Söhne"/>
              </a:rPr>
              <a:t>IT</a:t>
            </a:r>
            <a:r>
              <a:rPr lang="ja-JP" altLang="en-US" b="0" i="0" dirty="0">
                <a:solidFill>
                  <a:srgbClr val="374151"/>
                </a:solidFill>
                <a:effectLst/>
                <a:latin typeface="Söhne"/>
              </a:rPr>
              <a:t>投資を強化し、市場での競争力を上げることが重要です。</a:t>
            </a:r>
            <a:endParaRPr lang="en-US" altLang="ja-JP" b="0" i="0" dirty="0">
              <a:solidFill>
                <a:srgbClr val="374151"/>
              </a:solidFill>
              <a:effectLst/>
              <a:latin typeface="Söhne"/>
            </a:endParaRPr>
          </a:p>
          <a:p>
            <a:pPr marL="0" indent="0">
              <a:buFont typeface="Arial" panose="020B0604020202020204" pitchFamily="34" charset="0"/>
              <a:buNone/>
            </a:pPr>
            <a:endParaRPr kumimoji="0" lang="en-US" altLang="ja-JP" sz="1200" b="0" i="0" u="none" strike="noStrike" kern="1200" cap="none" spc="0" normalizeH="0" baseline="0" noProof="0" dirty="0">
              <a:ln>
                <a:noFill/>
              </a:ln>
              <a:solidFill>
                <a:schemeClr val="tx1"/>
              </a:solidFill>
              <a:effectLst/>
              <a:uLnTx/>
              <a:uFillTx/>
              <a:latin typeface="+mn-lt"/>
              <a:ea typeface="+mn-ea"/>
              <a:cs typeface="+mn-cs"/>
            </a:endParaRPr>
          </a:p>
          <a:p>
            <a:pPr marL="0" indent="0">
              <a:buFont typeface="Arial" panose="020B0604020202020204" pitchFamily="34" charset="0"/>
              <a:buNone/>
            </a:pPr>
            <a:endParaRPr kumimoji="0" lang="en-US" altLang="ja-JP"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1" dirty="0">
                <a:solidFill>
                  <a:schemeClr val="tx1"/>
                </a:solidFill>
              </a:rPr>
              <a:t>経営投資としてのサイバーセキュリティ対策</a:t>
            </a:r>
            <a:br>
              <a:rPr kumimoji="1" lang="en-US" altLang="ja-JP" sz="1200" b="1" dirty="0">
                <a:solidFill>
                  <a:schemeClr val="tx1"/>
                </a:solidFill>
              </a:rPr>
            </a:br>
            <a:r>
              <a:rPr kumimoji="1" lang="ja-JP" altLang="en-US" sz="1200" b="1" dirty="0">
                <a:solidFill>
                  <a:schemeClr val="tx1"/>
                </a:solidFill>
              </a:rPr>
              <a:t>　</a:t>
            </a:r>
            <a:r>
              <a:rPr kumimoji="1" lang="en-US" altLang="ja-JP" sz="1200" b="0" dirty="0">
                <a:solidFill>
                  <a:schemeClr val="tx1"/>
                </a:solidFill>
              </a:rPr>
              <a:t>DX</a:t>
            </a:r>
            <a:r>
              <a:rPr kumimoji="1" lang="ja-JP" altLang="en-US" sz="1200" b="0" dirty="0">
                <a:solidFill>
                  <a:schemeClr val="tx1"/>
                </a:solidFill>
              </a:rPr>
              <a:t>推進と並行してサイバーセキュリティの確保に取組むことが重要です。サイバーセキュリティ対策をおろそかにすれば、サイバー攻撃の標的となり、経営を揺るがすような被害にあう可能性があります。</a:t>
            </a:r>
            <a:r>
              <a:rPr kumimoji="1" lang="ja-JP" altLang="en-US" sz="1200" b="0" i="0" u="none" strike="noStrike" kern="1200" dirty="0">
                <a:solidFill>
                  <a:srgbClr val="000000"/>
                </a:solidFill>
                <a:effectLst/>
                <a:latin typeface="メイリオ" panose="020B0604030504040204" pitchFamily="50" charset="-128"/>
                <a:ea typeface="メイリオ" panose="020B0604030504040204" pitchFamily="50" charset="-128"/>
              </a:rPr>
              <a:t>サイバーセキュリティ対策には経営判断が必要になるため、経営者が主体となって指揮をすることが大切です。経営者が重視すべきポイントは、次の</a:t>
            </a:r>
            <a:r>
              <a:rPr kumimoji="1" lang="en-US" altLang="ja-JP" sz="1200" b="0" i="0" u="none" strike="noStrike" kern="1200" dirty="0">
                <a:solidFill>
                  <a:srgbClr val="000000"/>
                </a:solidFill>
                <a:effectLst/>
                <a:latin typeface="メイリオ" panose="020B0604030504040204" pitchFamily="50" charset="-128"/>
                <a:ea typeface="メイリオ" panose="020B0604030504040204" pitchFamily="50" charset="-128"/>
              </a:rPr>
              <a:t>3</a:t>
            </a:r>
            <a:r>
              <a:rPr kumimoji="1" lang="ja-JP" altLang="en-US" sz="1200" b="0" i="0" u="none" strike="noStrike" kern="1200" dirty="0">
                <a:solidFill>
                  <a:srgbClr val="000000"/>
                </a:solidFill>
                <a:effectLst/>
                <a:latin typeface="メイリオ" panose="020B0604030504040204" pitchFamily="50" charset="-128"/>
                <a:ea typeface="メイリオ" panose="020B0604030504040204" pitchFamily="50" charset="-128"/>
              </a:rPr>
              <a:t>つです。</a:t>
            </a:r>
            <a:endParaRPr kumimoji="1" lang="ja-JP" altLang="en-US" sz="1200" b="0" dirty="0">
              <a:solidFill>
                <a:schemeClr val="tx1"/>
              </a:solidFill>
            </a:endParaRPr>
          </a:p>
          <a:p>
            <a:pPr marL="0" indent="0">
              <a:buFont typeface="Arial" panose="020B0604020202020204" pitchFamily="34" charset="0"/>
              <a:buNone/>
            </a:pPr>
            <a:endParaRPr kumimoji="1" lang="en-US" altLang="ja-JP" dirty="0"/>
          </a:p>
        </p:txBody>
      </p:sp>
      <p:sp>
        <p:nvSpPr>
          <p:cNvPr id="4" name="スライド番号プレースホルダー 3">
            <a:extLst>
              <a:ext uri="{FF2B5EF4-FFF2-40B4-BE49-F238E27FC236}">
                <a16:creationId xmlns:a16="http://schemas.microsoft.com/office/drawing/2014/main" id="{9D46F79A-DCB8-AAED-92AF-CA2CB6D53224}"/>
              </a:ext>
            </a:extLst>
          </p:cNvPr>
          <p:cNvSpPr>
            <a:spLocks noGrp="1"/>
          </p:cNvSpPr>
          <p:nvPr>
            <p:ph type="sldNum" sz="quarter" idx="5"/>
          </p:nvPr>
        </p:nvSpPr>
        <p:spPr/>
        <p:txBody>
          <a:bodyPr/>
          <a:lstStyle/>
          <a:p>
            <a:fld id="{7D95702B-A176-47F2-94B3-59C819DD5A0E}" type="slidenum">
              <a:rPr kumimoji="1" lang="ja-JP" altLang="en-US" smtClean="0"/>
              <a:t>453</a:t>
            </a:fld>
            <a:endParaRPr kumimoji="1" lang="ja-JP" altLang="en-US"/>
          </a:p>
        </p:txBody>
      </p:sp>
    </p:spTree>
    <p:extLst>
      <p:ext uri="{BB962C8B-B14F-4D97-AF65-F5344CB8AC3E}">
        <p14:creationId xmlns:p14="http://schemas.microsoft.com/office/powerpoint/2010/main" val="809625518"/>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A2F6B-4B31-F0E5-F49C-F2324EBED8C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6FF8C5-7CF2-392D-FBA8-7201853D304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E3CB359-B0A2-3832-9D69-9531347CF0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13:28</a:t>
            </a:r>
            <a:endParaRPr kumimoji="1" lang="en-US" altLang="ja-JP" dirty="0"/>
          </a:p>
          <a:p>
            <a:endParaRPr kumimoji="1" lang="en-US" altLang="ja-JP" dirty="0"/>
          </a:p>
          <a:p>
            <a:r>
              <a:rPr kumimoji="1" lang="ja-JP" altLang="en-US" sz="1200" b="1" dirty="0">
                <a:latin typeface="+mn-ea"/>
              </a:rPr>
              <a:t>章</a:t>
            </a:r>
            <a:r>
              <a:rPr kumimoji="1" lang="ja-JP" altLang="en-US" sz="1200" b="1" dirty="0">
                <a:solidFill>
                  <a:schemeClr val="tx1"/>
                </a:solidFill>
                <a:latin typeface="+mn-ea"/>
              </a:rPr>
              <a:t>を通した気づき・学び</a:t>
            </a:r>
            <a:endParaRPr lang="en-US" altLang="ja-JP" sz="1200" b="0" i="0" dirty="0">
              <a:solidFill>
                <a:schemeClr val="tx1"/>
              </a:solidFill>
              <a:effectLst/>
              <a:latin typeface="+mn-ea"/>
            </a:endParaRPr>
          </a:p>
          <a:p>
            <a:r>
              <a:rPr lang="ja-JP" altLang="en-US" sz="1200" b="0" i="0" dirty="0">
                <a:solidFill>
                  <a:schemeClr val="tx1"/>
                </a:solidFill>
                <a:effectLst/>
                <a:latin typeface="+mn-ea"/>
              </a:rPr>
              <a:t>　</a:t>
            </a:r>
            <a:r>
              <a:rPr lang="en-US" altLang="ja-JP" sz="1200" b="0" i="0" dirty="0">
                <a:solidFill>
                  <a:schemeClr val="tx1"/>
                </a:solidFill>
                <a:effectLst/>
                <a:latin typeface="+mn-ea"/>
              </a:rPr>
              <a:t>Society5.0</a:t>
            </a:r>
            <a:r>
              <a:rPr lang="ja-JP" altLang="en-US" sz="1200" b="0" i="0" dirty="0">
                <a:solidFill>
                  <a:schemeClr val="tx1"/>
                </a:solidFill>
                <a:effectLst/>
                <a:latin typeface="+mn-ea"/>
              </a:rPr>
              <a:t>が提唱される中、企業はデジタル技術を用いてビジネスモデルを変革し、顧客視点で新たな価値を創出する</a:t>
            </a:r>
            <a:r>
              <a:rPr lang="en-US" altLang="ja-JP" sz="1200" b="0" i="0" dirty="0">
                <a:solidFill>
                  <a:schemeClr val="tx1"/>
                </a:solidFill>
                <a:effectLst/>
                <a:latin typeface="+mn-ea"/>
              </a:rPr>
              <a:t>DX</a:t>
            </a:r>
            <a:r>
              <a:rPr lang="ja-JP" altLang="en-US" sz="1200" b="0" i="0" dirty="0">
                <a:solidFill>
                  <a:schemeClr val="tx1"/>
                </a:solidFill>
                <a:effectLst/>
                <a:latin typeface="+mn-ea"/>
              </a:rPr>
              <a:t>を推進するため、</a:t>
            </a:r>
            <a:r>
              <a:rPr lang="ja-JP" altLang="en-US" sz="1200" dirty="0">
                <a:solidFill>
                  <a:schemeClr val="tx1"/>
                </a:solidFill>
                <a:latin typeface="+mn-ea"/>
              </a:rPr>
              <a:t>「</a:t>
            </a:r>
            <a:r>
              <a:rPr lang="ja-JP" altLang="en-US" sz="1200" b="0" i="0" dirty="0">
                <a:solidFill>
                  <a:schemeClr val="tx1"/>
                </a:solidFill>
                <a:effectLst/>
                <a:latin typeface="+mn-ea"/>
              </a:rPr>
              <a:t>攻めの</a:t>
            </a:r>
            <a:r>
              <a:rPr lang="en-US" altLang="ja-JP" sz="1200" b="0" i="0" dirty="0">
                <a:solidFill>
                  <a:schemeClr val="tx1"/>
                </a:solidFill>
                <a:effectLst/>
                <a:latin typeface="+mn-ea"/>
              </a:rPr>
              <a:t>IT</a:t>
            </a:r>
            <a:r>
              <a:rPr lang="ja-JP" altLang="en-US" sz="1200" b="0" i="0" dirty="0">
                <a:solidFill>
                  <a:schemeClr val="tx1"/>
                </a:solidFill>
                <a:effectLst/>
                <a:latin typeface="+mn-ea"/>
              </a:rPr>
              <a:t>投資」を行うことが大切です。</a:t>
            </a:r>
            <a:r>
              <a:rPr kumimoji="1" lang="ja-JP" altLang="en-US" sz="1200" b="0" i="0" u="none" strike="noStrike" kern="1200" dirty="0">
                <a:solidFill>
                  <a:srgbClr val="000000"/>
                </a:solidFill>
                <a:effectLst/>
                <a:latin typeface="メイリオ" panose="020B0604030504040204" pitchFamily="50" charset="-128"/>
                <a:ea typeface="メイリオ" panose="020B0604030504040204" pitchFamily="50" charset="-128"/>
              </a:rPr>
              <a:t>サイバーセキュリティ対策は、経営者が主体となって指揮をすることが大切です。</a:t>
            </a:r>
            <a:endParaRPr kumimoji="1" lang="en-US" altLang="ja-JP" sz="1200" b="0" i="0" u="none" strike="noStrike" kern="1200" dirty="0">
              <a:solidFill>
                <a:srgbClr val="000000"/>
              </a:solidFill>
              <a:effectLst/>
              <a:latin typeface="メイリオ" panose="020B0604030504040204" pitchFamily="50" charset="-128"/>
              <a:ea typeface="メイリオ" panose="020B0604030504040204" pitchFamily="50" charset="-128"/>
            </a:endParaRPr>
          </a:p>
          <a:p>
            <a:endParaRPr kumimoji="1" lang="en-US" altLang="ja-JP" dirty="0"/>
          </a:p>
          <a:p>
            <a:r>
              <a:rPr lang="ja-JP" altLang="en-US" sz="1200" u="none"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0" i="0" u="none"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現実社会とサイバー空間の連携、</a:t>
            </a:r>
            <a:r>
              <a:rPr lang="en-US" altLang="ja-JP" sz="1200" b="0" i="0" dirty="0">
                <a:solidFill>
                  <a:srgbClr val="374151"/>
                </a:solidFill>
                <a:effectLst/>
                <a:latin typeface="メイリオ" panose="020B0604030504040204" pitchFamily="50" charset="-128"/>
                <a:ea typeface="メイリオ" panose="020B0604030504040204" pitchFamily="50" charset="-128"/>
              </a:rPr>
              <a:t>Society5.0</a:t>
            </a:r>
            <a:r>
              <a:rPr lang="ja-JP" altLang="en-US" sz="1200" b="0" i="0" dirty="0">
                <a:solidFill>
                  <a:srgbClr val="374151"/>
                </a:solidFill>
                <a:effectLst/>
                <a:latin typeface="メイリオ" panose="020B0604030504040204" pitchFamily="50" charset="-128"/>
                <a:ea typeface="メイリオ" panose="020B0604030504040204" pitchFamily="50" charset="-128"/>
              </a:rPr>
              <a:t>など社会動向の理解が企業経営で重要。</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「攻め」と「守り」の</a:t>
            </a:r>
            <a:r>
              <a:rPr lang="en-US" altLang="ja-JP" sz="1200" b="0" i="0" dirty="0">
                <a:solidFill>
                  <a:srgbClr val="374151"/>
                </a:solidFill>
                <a:effectLst/>
                <a:latin typeface="メイリオ" panose="020B0604030504040204" pitchFamily="50" charset="-128"/>
                <a:ea typeface="メイリオ" panose="020B0604030504040204" pitchFamily="50" charset="-128"/>
              </a:rPr>
              <a:t>IT</a:t>
            </a:r>
            <a:r>
              <a:rPr lang="ja-JP" altLang="en-US" sz="1200" b="0" i="0" dirty="0">
                <a:solidFill>
                  <a:srgbClr val="374151"/>
                </a:solidFill>
                <a:effectLst/>
                <a:latin typeface="メイリオ" panose="020B0604030504040204" pitchFamily="50" charset="-128"/>
                <a:ea typeface="メイリオ" panose="020B0604030504040204" pitchFamily="50" charset="-128"/>
              </a:rPr>
              <a:t>投資を理解し、特に攻めの</a:t>
            </a:r>
            <a:r>
              <a:rPr lang="en-US" altLang="ja-JP" sz="1200" b="0" i="0" dirty="0">
                <a:solidFill>
                  <a:srgbClr val="374151"/>
                </a:solidFill>
                <a:effectLst/>
                <a:latin typeface="メイリオ" panose="020B0604030504040204" pitchFamily="50" charset="-128"/>
                <a:ea typeface="メイリオ" panose="020B0604030504040204" pitchFamily="50" charset="-128"/>
              </a:rPr>
              <a:t>IT</a:t>
            </a:r>
            <a:r>
              <a:rPr lang="ja-JP" altLang="en-US" sz="1200" b="0" i="0" dirty="0">
                <a:solidFill>
                  <a:srgbClr val="374151"/>
                </a:solidFill>
                <a:effectLst/>
                <a:latin typeface="メイリオ" panose="020B0604030504040204" pitchFamily="50" charset="-128"/>
                <a:ea typeface="メイリオ" panose="020B0604030504040204" pitchFamily="50" charset="-128"/>
              </a:rPr>
              <a:t>投資への取組が必要。</a:t>
            </a:r>
          </a:p>
          <a:p>
            <a:pPr marL="171450" indent="-171450">
              <a:buFont typeface="Arial" panose="020B0604020202020204" pitchFamily="34" charset="0"/>
              <a:buChar char="•"/>
            </a:pPr>
            <a:r>
              <a:rPr lang="en-US" altLang="ja-JP" sz="1200" b="0" i="0" dirty="0">
                <a:solidFill>
                  <a:srgbClr val="374151"/>
                </a:solidFill>
                <a:effectLst/>
                <a:latin typeface="メイリオ" panose="020B0604030504040204" pitchFamily="50" charset="-128"/>
                <a:ea typeface="メイリオ" panose="020B0604030504040204" pitchFamily="50" charset="-128"/>
              </a:rPr>
              <a:t>DX</a:t>
            </a:r>
            <a:r>
              <a:rPr lang="ja-JP" altLang="en-US" sz="1200" b="0" i="0" dirty="0">
                <a:solidFill>
                  <a:srgbClr val="374151"/>
                </a:solidFill>
                <a:effectLst/>
                <a:latin typeface="メイリオ" panose="020B0604030504040204" pitchFamily="50" charset="-128"/>
                <a:ea typeface="メイリオ" panose="020B0604030504040204" pitchFamily="50" charset="-128"/>
              </a:rPr>
              <a:t>推進とデータ・デジタル技術活用に伴い、サイバーセキュリティ対策が重要。</a:t>
            </a:r>
          </a:p>
          <a:p>
            <a:endParaRPr kumimoji="1" lang="en-US" altLang="ja-JP" dirty="0"/>
          </a:p>
        </p:txBody>
      </p:sp>
      <p:sp>
        <p:nvSpPr>
          <p:cNvPr id="4" name="スライド番号プレースホルダー 3">
            <a:extLst>
              <a:ext uri="{FF2B5EF4-FFF2-40B4-BE49-F238E27FC236}">
                <a16:creationId xmlns:a16="http://schemas.microsoft.com/office/drawing/2014/main" id="{47FAFF8D-FE73-3F3E-4118-D8FECADA1DE5}"/>
              </a:ext>
            </a:extLst>
          </p:cNvPr>
          <p:cNvSpPr>
            <a:spLocks noGrp="1"/>
          </p:cNvSpPr>
          <p:nvPr>
            <p:ph type="sldNum" sz="quarter" idx="5"/>
          </p:nvPr>
        </p:nvSpPr>
        <p:spPr/>
        <p:txBody>
          <a:bodyPr/>
          <a:lstStyle/>
          <a:p>
            <a:fld id="{7D95702B-A176-47F2-94B3-59C819DD5A0E}" type="slidenum">
              <a:rPr kumimoji="1" lang="ja-JP" altLang="en-US" smtClean="0"/>
              <a:t>454</a:t>
            </a:fld>
            <a:endParaRPr kumimoji="1" lang="ja-JP" altLang="en-US"/>
          </a:p>
        </p:txBody>
      </p:sp>
    </p:spTree>
    <p:extLst>
      <p:ext uri="{BB962C8B-B14F-4D97-AF65-F5344CB8AC3E}">
        <p14:creationId xmlns:p14="http://schemas.microsoft.com/office/powerpoint/2010/main" val="547374648"/>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01928-2F60-13DE-821F-8D2260A6553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96311C-E13E-0C59-3EAC-423B2C579FB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B048ED9-9F93-34F0-3DA8-4313199890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13:29</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章の目的</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dk1"/>
                </a:solidFill>
                <a:effectLst/>
                <a:latin typeface="+mn-lt"/>
                <a:ea typeface="+mn-ea"/>
                <a:cs typeface="+mn-cs"/>
              </a:rPr>
              <a:t>　第</a:t>
            </a:r>
            <a:r>
              <a:rPr kumimoji="1" lang="en-US" altLang="ja-JP" sz="1200" b="0" i="0" kern="1200">
                <a:solidFill>
                  <a:schemeClr val="dk1"/>
                </a:solidFill>
                <a:effectLst/>
                <a:latin typeface="+mn-lt"/>
                <a:ea typeface="+mn-ea"/>
                <a:cs typeface="+mn-cs"/>
              </a:rPr>
              <a:t>5</a:t>
            </a:r>
            <a:r>
              <a:rPr kumimoji="1" lang="ja-JP" altLang="en-US" sz="1200" b="0" i="0" kern="1200">
                <a:solidFill>
                  <a:schemeClr val="dk1"/>
                </a:solidFill>
                <a:effectLst/>
                <a:latin typeface="+mn-lt"/>
                <a:ea typeface="+mn-ea"/>
                <a:cs typeface="+mn-cs"/>
              </a:rPr>
              <a:t>章では、政府が発表している国の基本方針や、国が目指している社会を実現するための計画を通じて、</a:t>
            </a:r>
            <a:r>
              <a:rPr kumimoji="1" lang="en-US" altLang="ja-JP" sz="1200" b="0" i="0" kern="1200">
                <a:solidFill>
                  <a:schemeClr val="dk1"/>
                </a:solidFill>
                <a:effectLst/>
                <a:latin typeface="+mn-lt"/>
                <a:ea typeface="+mn-ea"/>
                <a:cs typeface="+mn-cs"/>
              </a:rPr>
              <a:t>IT</a:t>
            </a:r>
            <a:r>
              <a:rPr kumimoji="1" lang="ja-JP" altLang="en-US" sz="1200" b="0" i="0" kern="1200">
                <a:solidFill>
                  <a:schemeClr val="dk1"/>
                </a:solidFill>
                <a:effectLst/>
                <a:latin typeface="+mn-lt"/>
                <a:ea typeface="+mn-ea"/>
                <a:cs typeface="+mn-cs"/>
              </a:rPr>
              <a:t>、デジタル技術の活用やサイバーセキュリティ対策の方向性・課題について理解することを目的とします。</a:t>
            </a:r>
            <a:endParaRPr kumimoji="1" lang="en-US" altLang="ja-JP" sz="1200" b="0" i="0" kern="1200">
              <a:solidFill>
                <a:schemeClr val="dk1"/>
              </a:solidFill>
              <a:effectLst/>
              <a:latin typeface="+mn-lt"/>
              <a:ea typeface="+mn-ea"/>
              <a:cs typeface="+mn-cs"/>
            </a:endParaRPr>
          </a:p>
          <a:p>
            <a:endParaRPr kumimoji="1" lang="en-US" altLang="ja-JP"/>
          </a:p>
          <a:p>
            <a:r>
              <a:rPr kumimoji="1" lang="ja-JP" altLang="en-US"/>
              <a:t>達成目標</a:t>
            </a:r>
            <a:endParaRPr kumimoji="1" lang="en-US" altLang="ja-JP"/>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国の基本方針にデジタルがどのように影響を与えており、それによりどのような社会を目指しているかを理解すること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デジタル社会におけるサイバーセキュリティ対策の重要性を理解すること</a:t>
            </a:r>
          </a:p>
          <a:p>
            <a:endParaRPr kumimoji="1" lang="en-US" altLang="ja-JP"/>
          </a:p>
          <a:p>
            <a:r>
              <a:rPr kumimoji="1" lang="ja-JP" altLang="en-US"/>
              <a:t>＜内容の読み上げ＞</a:t>
            </a:r>
            <a:endParaRPr kumimoji="1" lang="en-US" altLang="ja-JP"/>
          </a:p>
        </p:txBody>
      </p:sp>
      <p:sp>
        <p:nvSpPr>
          <p:cNvPr id="4" name="スライド番号プレースホルダー 3">
            <a:extLst>
              <a:ext uri="{FF2B5EF4-FFF2-40B4-BE49-F238E27FC236}">
                <a16:creationId xmlns:a16="http://schemas.microsoft.com/office/drawing/2014/main" id="{C29CB500-15E2-AE3A-A838-BCF7FB914E75}"/>
              </a:ext>
            </a:extLst>
          </p:cNvPr>
          <p:cNvSpPr>
            <a:spLocks noGrp="1"/>
          </p:cNvSpPr>
          <p:nvPr>
            <p:ph type="sldNum" sz="quarter" idx="5"/>
          </p:nvPr>
        </p:nvSpPr>
        <p:spPr/>
        <p:txBody>
          <a:bodyPr/>
          <a:lstStyle/>
          <a:p>
            <a:fld id="{7D95702B-A176-47F2-94B3-59C819DD5A0E}" type="slidenum">
              <a:rPr kumimoji="1" lang="ja-JP" altLang="en-US" smtClean="0"/>
              <a:t>455</a:t>
            </a:fld>
            <a:endParaRPr kumimoji="1" lang="ja-JP" altLang="en-US"/>
          </a:p>
        </p:txBody>
      </p:sp>
    </p:spTree>
    <p:extLst>
      <p:ext uri="{BB962C8B-B14F-4D97-AF65-F5344CB8AC3E}">
        <p14:creationId xmlns:p14="http://schemas.microsoft.com/office/powerpoint/2010/main" val="2678026514"/>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975B7-F7F4-4E2C-894F-3D9AE60618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2D2EA8-7F70-1BAD-C788-31A4EACBB23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34CDFD7-FB16-AF81-6393-49357B2D09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13:31</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b="1" spc="31" dirty="0">
                <a:solidFill>
                  <a:schemeClr val="tx1"/>
                </a:solidFill>
                <a:latin typeface="+mn-ea"/>
                <a:cs typeface="Cascadia Mono" panose="020B0609020000020004" pitchFamily="49" charset="0"/>
              </a:rPr>
              <a:t>全体概要</a:t>
            </a:r>
            <a:endParaRPr lang="en-US" altLang="ja-JP" sz="1200" b="1" spc="31" dirty="0">
              <a:solidFill>
                <a:schemeClr val="tx1"/>
              </a:solidFill>
              <a:latin typeface="+mn-ea"/>
              <a:cs typeface="Cascadia Mono" panose="020B0609020000020004" pitchFamily="49"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spc="31" dirty="0">
                <a:latin typeface="+mn-ea"/>
                <a:cs typeface="Cascadia Mono" panose="020B0609020000020004" pitchFamily="49" charset="0"/>
              </a:rPr>
              <a:t>　国によるデジタル社会に関する方針や政策、デジタル分野の取組におけるサイバーセキュリティの位置</a:t>
            </a:r>
            <a:r>
              <a:rPr lang="ja-JP" altLang="en-US" sz="1200" spc="31" dirty="0">
                <a:cs typeface="Cascadia Mono" panose="020B0609020000020004" pitchFamily="49" charset="0"/>
              </a:rPr>
              <a:t>付け</a:t>
            </a:r>
            <a:r>
              <a:rPr lang="ja-JP" altLang="en-US" sz="1200" spc="31" dirty="0">
                <a:latin typeface="+mn-ea"/>
                <a:cs typeface="Cascadia Mono" panose="020B0609020000020004" pitchFamily="49" charset="0"/>
              </a:rPr>
              <a:t>について解説しています。政府が目指しているデジタル社会として</a:t>
            </a:r>
            <a:r>
              <a:rPr lang="en-US" altLang="ja-JP" sz="1200" spc="31" dirty="0">
                <a:latin typeface="+mn-ea"/>
                <a:cs typeface="Cascadia Mono" panose="020B0609020000020004" pitchFamily="49" charset="0"/>
              </a:rPr>
              <a:t>Society5.0</a:t>
            </a:r>
            <a:r>
              <a:rPr lang="ja-JP" altLang="en-US" sz="1200" spc="31" dirty="0">
                <a:latin typeface="+mn-ea"/>
                <a:cs typeface="Cascadia Mono" panose="020B0609020000020004" pitchFamily="49" charset="0"/>
              </a:rPr>
              <a:t>を取り上げ、</a:t>
            </a:r>
            <a:r>
              <a:rPr lang="en-US" altLang="ja-JP" sz="1200" spc="31" dirty="0">
                <a:latin typeface="+mn-ea"/>
                <a:cs typeface="Cascadia Mono" panose="020B0609020000020004" pitchFamily="49" charset="0"/>
              </a:rPr>
              <a:t>DX</a:t>
            </a:r>
            <a:r>
              <a:rPr lang="ja-JP" altLang="en-US" sz="1200" spc="31" dirty="0">
                <a:latin typeface="+mn-ea"/>
                <a:cs typeface="Cascadia Mono" panose="020B0609020000020004" pitchFamily="49" charset="0"/>
              </a:rPr>
              <a:t>については事例を交えて中小企業の優位性を説明しています。</a:t>
            </a:r>
            <a:endParaRPr lang="ja-JP" altLang="en-US" sz="1200" b="0" spc="31" dirty="0">
              <a:solidFill>
                <a:schemeClr val="tx1"/>
              </a:solidFill>
              <a:latin typeface="+mn-ea"/>
              <a:cs typeface="Cascadia Mono" panose="020B0609020000020004" pitchFamily="49" charset="0"/>
            </a:endParaRPr>
          </a:p>
          <a:p>
            <a:endParaRPr kumimoji="1" lang="en-US" altLang="ja-JP" u="sng" dirty="0"/>
          </a:p>
          <a:p>
            <a:r>
              <a:rPr lang="ja-JP" altLang="en-US" sz="1200" b="1" u="none" dirty="0">
                <a:solidFill>
                  <a:srgbClr val="374151"/>
                </a:solidFill>
                <a:latin typeface="メイリオ" panose="020B0604030504040204" pitchFamily="50" charset="-128"/>
                <a:ea typeface="メイリオ" panose="020B0604030504040204" pitchFamily="50" charset="-128"/>
              </a:rPr>
              <a:t>国の基本方針および実施計画の要約</a:t>
            </a:r>
            <a:endParaRPr lang="en-US" altLang="ja-JP" sz="1200" b="1" u="none"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en-US" altLang="ja-JP" sz="1200" b="0" i="0" dirty="0">
                <a:solidFill>
                  <a:srgbClr val="374151"/>
                </a:solidFill>
                <a:effectLst/>
                <a:latin typeface="メイリオ" panose="020B0604030504040204" pitchFamily="50" charset="-128"/>
                <a:ea typeface="メイリオ" panose="020B0604030504040204" pitchFamily="50" charset="-128"/>
              </a:rPr>
              <a:t>IT</a:t>
            </a:r>
            <a:r>
              <a:rPr lang="ja-JP" altLang="en-US" sz="1200" b="0" i="0" dirty="0">
                <a:solidFill>
                  <a:srgbClr val="374151"/>
                </a:solidFill>
                <a:effectLst/>
                <a:latin typeface="メイリオ" panose="020B0604030504040204" pitchFamily="50" charset="-128"/>
                <a:ea typeface="メイリオ" panose="020B0604030504040204" pitchFamily="50" charset="-128"/>
              </a:rPr>
              <a:t>・セキュリティ関連施策は「経済財政運営と改革の基本方針」に基づく。</a:t>
            </a:r>
          </a:p>
          <a:p>
            <a:pPr marL="171450" indent="-171450">
              <a:buFont typeface="Arial" panose="020B0604020202020204" pitchFamily="34" charset="0"/>
              <a:buChar char="•"/>
            </a:pPr>
            <a:r>
              <a:rPr lang="en-US" altLang="ja-JP" sz="1200" b="0" i="0" dirty="0">
                <a:solidFill>
                  <a:srgbClr val="374151"/>
                </a:solidFill>
                <a:effectLst/>
                <a:latin typeface="メイリオ" panose="020B0604030504040204" pitchFamily="50" charset="-128"/>
                <a:ea typeface="メイリオ" panose="020B0604030504040204" pitchFamily="50" charset="-128"/>
              </a:rPr>
              <a:t>2023</a:t>
            </a:r>
            <a:r>
              <a:rPr lang="ja-JP" altLang="en-US" sz="1200" b="0" i="0" dirty="0">
                <a:solidFill>
                  <a:srgbClr val="374151"/>
                </a:solidFill>
                <a:effectLst/>
                <a:latin typeface="メイリオ" panose="020B0604030504040204" pitchFamily="50" charset="-128"/>
                <a:ea typeface="メイリオ" panose="020B0604030504040204" pitchFamily="50" charset="-128"/>
              </a:rPr>
              <a:t>年度の方針には「サプライチェーンの強靭化」と「</a:t>
            </a:r>
            <a:r>
              <a:rPr lang="en-US" altLang="ja-JP" sz="1200" b="0" i="0" dirty="0">
                <a:solidFill>
                  <a:srgbClr val="374151"/>
                </a:solidFill>
                <a:effectLst/>
                <a:latin typeface="メイリオ" panose="020B0604030504040204" pitchFamily="50" charset="-128"/>
                <a:ea typeface="メイリオ" panose="020B0604030504040204" pitchFamily="50" charset="-128"/>
              </a:rPr>
              <a:t>DX</a:t>
            </a:r>
            <a:r>
              <a:rPr lang="ja-JP" altLang="en-US" sz="1200" b="0" i="0" dirty="0">
                <a:solidFill>
                  <a:srgbClr val="374151"/>
                </a:solidFill>
                <a:effectLst/>
                <a:latin typeface="メイリオ" panose="020B0604030504040204" pitchFamily="50" charset="-128"/>
                <a:ea typeface="メイリオ" panose="020B0604030504040204" pitchFamily="50" charset="-128"/>
              </a:rPr>
              <a:t>の加速」が含まれる。</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701E8D60-E22A-8E68-D00C-CDF089E823DC}"/>
              </a:ext>
            </a:extLst>
          </p:cNvPr>
          <p:cNvSpPr>
            <a:spLocks noGrp="1"/>
          </p:cNvSpPr>
          <p:nvPr>
            <p:ph type="sldNum" sz="quarter" idx="5"/>
          </p:nvPr>
        </p:nvSpPr>
        <p:spPr/>
        <p:txBody>
          <a:bodyPr/>
          <a:lstStyle/>
          <a:p>
            <a:fld id="{7D95702B-A176-47F2-94B3-59C819DD5A0E}" type="slidenum">
              <a:rPr kumimoji="1" lang="ja-JP" altLang="en-US" smtClean="0"/>
              <a:t>456</a:t>
            </a:fld>
            <a:endParaRPr kumimoji="1" lang="ja-JP" altLang="en-US"/>
          </a:p>
        </p:txBody>
      </p:sp>
    </p:spTree>
    <p:extLst>
      <p:ext uri="{BB962C8B-B14F-4D97-AF65-F5344CB8AC3E}">
        <p14:creationId xmlns:p14="http://schemas.microsoft.com/office/powerpoint/2010/main" val="41214253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002A4-5A6A-4514-1876-70F6E2E4BF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093B03-A44D-310E-FE15-0A68F56BE4B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8A56503-CADE-1330-49A3-789091A315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13:32</a:t>
            </a:r>
            <a:endParaRPr kumimoji="1" lang="en-US" altLang="ja-JP" dirty="0"/>
          </a:p>
          <a:p>
            <a:endParaRPr kumimoji="1" lang="en-US" altLang="ja-JP" dirty="0"/>
          </a:p>
          <a:p>
            <a:pPr marL="0" indent="0">
              <a:buFont typeface="Arial" panose="020B0604020202020204" pitchFamily="34" charset="0"/>
              <a:buNone/>
            </a:pPr>
            <a:r>
              <a:rPr lang="ja-JP" altLang="en-US" sz="1200" b="1" u="none" dirty="0">
                <a:solidFill>
                  <a:srgbClr val="374151"/>
                </a:solidFill>
                <a:latin typeface="メイリオ" panose="020B0604030504040204" pitchFamily="50" charset="-128"/>
                <a:ea typeface="メイリオ" panose="020B0604030504040204" pitchFamily="50" charset="-128"/>
              </a:rPr>
              <a:t>国の基本方針および実施計画の要約</a:t>
            </a:r>
            <a:endParaRPr lang="en-US" altLang="ja-JP" sz="1200" b="1" u="none"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国の基本方針に従い、</a:t>
            </a:r>
            <a:r>
              <a:rPr lang="en-US" altLang="ja-JP" sz="1200" dirty="0">
                <a:solidFill>
                  <a:srgbClr val="374151"/>
                </a:solidFill>
                <a:latin typeface="メイリオ" panose="020B0604030504040204" pitchFamily="50" charset="-128"/>
                <a:ea typeface="メイリオ" panose="020B0604030504040204" pitchFamily="50" charset="-128"/>
              </a:rPr>
              <a:t>IT</a:t>
            </a:r>
            <a:r>
              <a:rPr lang="ja-JP" altLang="en-US" sz="1200" dirty="0">
                <a:solidFill>
                  <a:srgbClr val="374151"/>
                </a:solidFill>
                <a:latin typeface="メイリオ" panose="020B0604030504040204" pitchFamily="50" charset="-128"/>
                <a:ea typeface="メイリオ" panose="020B0604030504040204" pitchFamily="50" charset="-128"/>
              </a:rPr>
              <a:t>・セキュリティ関連施策の実施計画が策定。</a:t>
            </a:r>
          </a:p>
          <a:p>
            <a:pPr marL="171450" indent="-171450">
              <a:buFont typeface="Arial" panose="020B0604020202020204" pitchFamily="34" charset="0"/>
              <a:buChar char="•"/>
            </a:pPr>
            <a:r>
              <a:rPr lang="en-US" altLang="ja-JP" sz="1200" dirty="0">
                <a:solidFill>
                  <a:srgbClr val="374151"/>
                </a:solidFill>
                <a:latin typeface="メイリオ" panose="020B0604030504040204" pitchFamily="50" charset="-128"/>
                <a:ea typeface="メイリオ" panose="020B0604030504040204" pitchFamily="50" charset="-128"/>
              </a:rPr>
              <a:t>2023</a:t>
            </a:r>
            <a:r>
              <a:rPr lang="ja-JP" altLang="en-US" sz="1200" dirty="0">
                <a:solidFill>
                  <a:srgbClr val="374151"/>
                </a:solidFill>
                <a:latin typeface="メイリオ" panose="020B0604030504040204" pitchFamily="50" charset="-128"/>
                <a:ea typeface="メイリオ" panose="020B0604030504040204" pitchFamily="50" charset="-128"/>
              </a:rPr>
              <a:t>年度の方針には「サプライチェーンの強靭化」と「</a:t>
            </a:r>
            <a:r>
              <a:rPr lang="en-US" altLang="ja-JP" sz="1200" dirty="0">
                <a:solidFill>
                  <a:srgbClr val="374151"/>
                </a:solidFill>
                <a:latin typeface="メイリオ" panose="020B0604030504040204" pitchFamily="50" charset="-128"/>
                <a:ea typeface="メイリオ" panose="020B0604030504040204" pitchFamily="50" charset="-128"/>
              </a:rPr>
              <a:t>DX</a:t>
            </a:r>
            <a:r>
              <a:rPr lang="ja-JP" altLang="en-US" sz="1200" dirty="0">
                <a:solidFill>
                  <a:srgbClr val="374151"/>
                </a:solidFill>
                <a:latin typeface="メイリオ" panose="020B0604030504040204" pitchFamily="50" charset="-128"/>
                <a:ea typeface="メイリオ" panose="020B0604030504040204" pitchFamily="50" charset="-128"/>
              </a:rPr>
              <a:t>の加速」が含まれる。</a:t>
            </a:r>
            <a:endParaRPr lang="en-US" altLang="ja-JP" sz="12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1200" u="sng" dirty="0">
              <a:solidFill>
                <a:srgbClr val="374151"/>
              </a:solidFill>
              <a:latin typeface="メイリオ" panose="020B0604030504040204" pitchFamily="50" charset="-128"/>
              <a:ea typeface="メイリオ" panose="020B0604030504040204" pitchFamily="50" charset="-128"/>
            </a:endParaRPr>
          </a:p>
          <a:p>
            <a:r>
              <a:rPr lang="ja-JP" altLang="en-US" sz="1200" b="1" u="none" dirty="0">
                <a:solidFill>
                  <a:srgbClr val="374151"/>
                </a:solidFill>
                <a:latin typeface="メイリオ" panose="020B0604030504040204" pitchFamily="50" charset="-128"/>
                <a:ea typeface="メイリオ" panose="020B0604030504040204" pitchFamily="50" charset="-128"/>
              </a:rPr>
              <a:t>政府機関が目指す社会の方向性とサイバーセキュリティ課題</a:t>
            </a:r>
            <a:endParaRPr lang="en-US" altLang="ja-JP" sz="1200" b="1" u="none" dirty="0">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政府は「経済財政運営と改革の基本方針」に基づく「デジタル社会の実現に向けた重点計画」を策定。</a:t>
            </a:r>
          </a:p>
          <a:p>
            <a:pPr marL="171450" indent="-171450">
              <a:buFont typeface="Arial" panose="020B0604020202020204" pitchFamily="34" charset="0"/>
              <a:buChar char="•"/>
            </a:pPr>
            <a:r>
              <a:rPr lang="ja-JP" altLang="en-US" sz="1200" dirty="0">
                <a:solidFill>
                  <a:srgbClr val="374151"/>
                </a:solidFill>
                <a:latin typeface="メイリオ" panose="020B0604030504040204" pitchFamily="50" charset="-128"/>
                <a:ea typeface="メイリオ" panose="020B0604030504040204" pitchFamily="50" charset="-128"/>
              </a:rPr>
              <a:t>重点計画の「産業のデジタル化」部分には「中小企業の</a:t>
            </a:r>
            <a:r>
              <a:rPr lang="en-US" altLang="ja-JP" sz="1200" dirty="0">
                <a:solidFill>
                  <a:srgbClr val="374151"/>
                </a:solidFill>
                <a:latin typeface="メイリオ" panose="020B0604030504040204" pitchFamily="50" charset="-128"/>
                <a:ea typeface="メイリオ" panose="020B0604030504040204" pitchFamily="50" charset="-128"/>
              </a:rPr>
              <a:t>DX</a:t>
            </a:r>
            <a:r>
              <a:rPr lang="ja-JP" altLang="en-US" sz="1200" dirty="0">
                <a:solidFill>
                  <a:srgbClr val="374151"/>
                </a:solidFill>
                <a:latin typeface="メイリオ" panose="020B0604030504040204" pitchFamily="50" charset="-128"/>
                <a:ea typeface="メイリオ" panose="020B0604030504040204" pitchFamily="50" charset="-128"/>
              </a:rPr>
              <a:t>推進」と「中小企業のデジタル化支援」が含まれる。</a:t>
            </a:r>
            <a:endParaRPr lang="en-US" altLang="ja-JP" sz="1200" dirty="0">
              <a:solidFill>
                <a:srgbClr val="374151"/>
              </a:solidFill>
              <a:latin typeface="メイリオ" panose="020B0604030504040204" pitchFamily="50" charset="-128"/>
              <a:ea typeface="メイリオ" panose="020B0604030504040204" pitchFamily="50" charset="-128"/>
            </a:endParaRPr>
          </a:p>
          <a:p>
            <a:endParaRPr kumimoji="1" lang="en-US" altLang="ja-JP" dirty="0"/>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schemeClr val="tx1"/>
                </a:solidFill>
                <a:effectLst/>
                <a:uLnTx/>
                <a:uFillTx/>
                <a:latin typeface="+mn-ea"/>
                <a:ea typeface="+mn-ea"/>
                <a:cs typeface="+mn-cs"/>
              </a:rPr>
              <a:t>各分野における基本的な施策</a:t>
            </a:r>
          </a:p>
          <a:p>
            <a:pPr marL="228600" indent="-228600">
              <a:buFont typeface="+mj-lt"/>
              <a:buAutoNum type="arabicPeriod"/>
            </a:pPr>
            <a:r>
              <a:rPr lang="ja-JP" altLang="en-US" sz="1200" b="0" dirty="0">
                <a:solidFill>
                  <a:srgbClr val="333333"/>
                </a:solidFill>
                <a:latin typeface="+mn-ea"/>
                <a:ea typeface="+mn-ea"/>
              </a:rPr>
              <a:t>国民に対する行政サービスのデジタル化</a:t>
            </a:r>
            <a:endParaRPr lang="en-US" altLang="ja-JP" sz="1200" b="0" dirty="0">
              <a:solidFill>
                <a:srgbClr val="333333"/>
              </a:solidFill>
              <a:latin typeface="+mn-ea"/>
              <a:ea typeface="+mn-ea"/>
            </a:endParaRPr>
          </a:p>
          <a:p>
            <a:pPr marL="228600" indent="-228600">
              <a:buFont typeface="+mj-lt"/>
              <a:buAutoNum type="arabicPeriod"/>
            </a:pPr>
            <a:r>
              <a:rPr lang="ja-JP" altLang="en-US" sz="1200" b="0" dirty="0">
                <a:solidFill>
                  <a:srgbClr val="333333"/>
                </a:solidFill>
                <a:latin typeface="+mn-ea"/>
                <a:ea typeface="+mn-ea"/>
              </a:rPr>
              <a:t>安全・安心で便利な暮らしのデジタル化</a:t>
            </a:r>
            <a:endParaRPr lang="en-US" altLang="ja-JP" sz="1200" dirty="0">
              <a:solidFill>
                <a:srgbClr val="333333"/>
              </a:solidFill>
              <a:latin typeface="+mn-ea"/>
            </a:endParaRPr>
          </a:p>
          <a:p>
            <a:pPr marL="228600" indent="-228600">
              <a:buFont typeface="+mj-lt"/>
              <a:buAutoNum type="arabicPeriod"/>
            </a:pPr>
            <a:r>
              <a:rPr lang="ja-JP" altLang="en-US" sz="1200" b="0" dirty="0">
                <a:solidFill>
                  <a:srgbClr val="333333"/>
                </a:solidFill>
                <a:latin typeface="+mn-ea"/>
                <a:ea typeface="+mn-ea"/>
              </a:rPr>
              <a:t>アクセシビリティの確保</a:t>
            </a:r>
            <a:endParaRPr lang="en-US" altLang="ja-JP" sz="1200" dirty="0">
              <a:solidFill>
                <a:srgbClr val="333333"/>
              </a:solidFill>
              <a:latin typeface="+mn-ea"/>
            </a:endParaRPr>
          </a:p>
          <a:p>
            <a:pPr marL="228600" indent="-228600">
              <a:buFont typeface="+mj-lt"/>
              <a:buAutoNum type="arabicPeriod"/>
            </a:pPr>
            <a:r>
              <a:rPr lang="ja-JP" altLang="en-US" sz="1200" dirty="0">
                <a:solidFill>
                  <a:srgbClr val="333333"/>
                </a:solidFill>
                <a:latin typeface="+mn-ea"/>
                <a:ea typeface="+mn-ea"/>
              </a:rPr>
              <a:t>産業のデジタル化</a:t>
            </a:r>
            <a:endParaRPr lang="en-US" altLang="ja-JP" sz="1200" dirty="0">
              <a:solidFill>
                <a:srgbClr val="333333"/>
              </a:solidFill>
              <a:latin typeface="+mn-ea"/>
            </a:endParaRPr>
          </a:p>
          <a:p>
            <a:pPr marL="228600" indent="-228600">
              <a:buFont typeface="+mj-lt"/>
              <a:buAutoNum type="arabicPeriod"/>
            </a:pPr>
            <a:r>
              <a:rPr lang="ja-JP" altLang="en-US" sz="1200" b="0" dirty="0">
                <a:solidFill>
                  <a:srgbClr val="333333"/>
                </a:solidFill>
                <a:latin typeface="+mn-ea"/>
                <a:ea typeface="+mn-ea"/>
              </a:rPr>
              <a:t>デジタル社会を支えるシステム・技術</a:t>
            </a:r>
            <a:r>
              <a:rPr lang="ja-JP" altLang="en-US" sz="1200" dirty="0">
                <a:latin typeface="+mn-ea"/>
                <a:ea typeface="+mn-ea"/>
              </a:rPr>
              <a:t> </a:t>
            </a:r>
            <a:endParaRPr lang="en-US" altLang="ja-JP" sz="1200" dirty="0">
              <a:latin typeface="+mn-ea"/>
            </a:endParaRPr>
          </a:p>
          <a:p>
            <a:pPr marL="228600" indent="-228600">
              <a:buFont typeface="+mj-lt"/>
              <a:buAutoNum type="arabicPeriod"/>
            </a:pPr>
            <a:r>
              <a:rPr lang="ja-JP" altLang="en-US" sz="1200" b="0" dirty="0">
                <a:solidFill>
                  <a:srgbClr val="333333"/>
                </a:solidFill>
                <a:latin typeface="+mn-ea"/>
                <a:ea typeface="+mn-ea"/>
              </a:rPr>
              <a:t>デジタル社会のライフスタイル・人材</a:t>
            </a:r>
            <a:br>
              <a:rPr kumimoji="1" lang="en-US" altLang="ja-JP" sz="1200" b="0" i="0" u="none" strike="noStrike" kern="1200" dirty="0">
                <a:solidFill>
                  <a:schemeClr val="tx1"/>
                </a:solidFill>
                <a:effectLst/>
                <a:latin typeface="+mn-ea"/>
                <a:ea typeface="+mn-ea"/>
              </a:rPr>
            </a:br>
            <a:endParaRPr kumimoji="1" lang="en-US" altLang="ja-JP" dirty="0"/>
          </a:p>
        </p:txBody>
      </p:sp>
      <p:sp>
        <p:nvSpPr>
          <p:cNvPr id="4" name="スライド番号プレースホルダー 3">
            <a:extLst>
              <a:ext uri="{FF2B5EF4-FFF2-40B4-BE49-F238E27FC236}">
                <a16:creationId xmlns:a16="http://schemas.microsoft.com/office/drawing/2014/main" id="{DAA3BAD1-6FCC-37A7-62D0-062B6F95746E}"/>
              </a:ext>
            </a:extLst>
          </p:cNvPr>
          <p:cNvSpPr>
            <a:spLocks noGrp="1"/>
          </p:cNvSpPr>
          <p:nvPr>
            <p:ph type="sldNum" sz="quarter" idx="5"/>
          </p:nvPr>
        </p:nvSpPr>
        <p:spPr/>
        <p:txBody>
          <a:bodyPr/>
          <a:lstStyle/>
          <a:p>
            <a:fld id="{7D95702B-A176-47F2-94B3-59C819DD5A0E}" type="slidenum">
              <a:rPr kumimoji="1" lang="ja-JP" altLang="en-US" smtClean="0"/>
              <a:t>457</a:t>
            </a:fld>
            <a:endParaRPr kumimoji="1" lang="ja-JP" altLang="en-US"/>
          </a:p>
        </p:txBody>
      </p:sp>
    </p:spTree>
    <p:extLst>
      <p:ext uri="{BB962C8B-B14F-4D97-AF65-F5344CB8AC3E}">
        <p14:creationId xmlns:p14="http://schemas.microsoft.com/office/powerpoint/2010/main" val="4224034978"/>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E9851-0648-1B10-6EC2-82EBB7A463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2F6FEC9-94A5-8230-8917-159C41BCD1A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964E5F0-1E0A-E992-FF9A-8E63881434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13:34</a:t>
            </a:r>
            <a:endParaRPr kumimoji="1" lang="en-US" altLang="ja-JP" dirty="0"/>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schemeClr val="tx1"/>
                </a:solidFill>
                <a:effectLst/>
                <a:uLnTx/>
                <a:uFillTx/>
                <a:latin typeface="+mn-ea"/>
                <a:ea typeface="+mn-ea"/>
                <a:cs typeface="+mn-cs"/>
              </a:rPr>
              <a:t>デジタル社会を実現していくための</a:t>
            </a:r>
            <a:r>
              <a:rPr kumimoji="1" lang="en-US" altLang="ja-JP" sz="1200" b="1" i="0" u="none" strike="noStrike" kern="1200" cap="none" spc="0" normalizeH="0" baseline="0" noProof="0" dirty="0">
                <a:ln>
                  <a:noFill/>
                </a:ln>
                <a:solidFill>
                  <a:schemeClr val="tx1"/>
                </a:solidFill>
                <a:effectLst/>
                <a:uLnTx/>
                <a:uFillTx/>
                <a:latin typeface="+mn-ea"/>
                <a:ea typeface="+mn-ea"/>
                <a:cs typeface="+mn-cs"/>
              </a:rPr>
              <a:t>7</a:t>
            </a:r>
            <a:r>
              <a:rPr kumimoji="1" lang="ja-JP" altLang="en-US" sz="1200" b="1" i="0" u="none" strike="noStrike" kern="1200" cap="none" spc="0" normalizeH="0" baseline="0" noProof="0" dirty="0">
                <a:ln>
                  <a:noFill/>
                </a:ln>
                <a:solidFill>
                  <a:schemeClr val="tx1"/>
                </a:solidFill>
                <a:effectLst/>
                <a:uLnTx/>
                <a:uFillTx/>
                <a:latin typeface="+mn-ea"/>
                <a:ea typeface="+mn-ea"/>
                <a:cs typeface="+mn-cs"/>
              </a:rPr>
              <a:t>つの戦略的な政策</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cs typeface="+mn-cs"/>
              </a:rPr>
              <a:t>　「デジタル社会の実現に向けた重点計画」には、日本がデジタル社会を実現していくための政府の取組として、</a:t>
            </a:r>
            <a:r>
              <a:rPr kumimoji="1" lang="en-US" altLang="ja-JP" sz="1200" b="0" i="0" u="none" strike="noStrike" kern="1200" cap="none" spc="0" normalizeH="0" baseline="0" noProof="0" dirty="0">
                <a:ln>
                  <a:noFill/>
                </a:ln>
                <a:solidFill>
                  <a:prstClr val="black"/>
                </a:solidFill>
                <a:effectLst/>
                <a:uLnTx/>
                <a:uFillTx/>
                <a:cs typeface="+mn-cs"/>
              </a:rPr>
              <a:t>7</a:t>
            </a:r>
            <a:r>
              <a:rPr kumimoji="1" lang="ja-JP" altLang="en-US" sz="1200" b="0" i="0" u="none" strike="noStrike" kern="1200" cap="none" spc="0" normalizeH="0" baseline="0" noProof="0" dirty="0">
                <a:ln>
                  <a:noFill/>
                </a:ln>
                <a:solidFill>
                  <a:prstClr val="black"/>
                </a:solidFill>
                <a:effectLst/>
                <a:uLnTx/>
                <a:uFillTx/>
                <a:cs typeface="+mn-cs"/>
              </a:rPr>
              <a:t>つの戦略的な政策が掲げられています。この</a:t>
            </a:r>
            <a:r>
              <a:rPr kumimoji="1" lang="en-US" altLang="ja-JP" sz="1200" b="0" i="0" u="none" strike="noStrike" kern="1200" cap="none" spc="0" normalizeH="0" baseline="0" noProof="0" dirty="0">
                <a:ln>
                  <a:noFill/>
                </a:ln>
                <a:solidFill>
                  <a:prstClr val="black"/>
                </a:solidFill>
                <a:effectLst/>
                <a:uLnTx/>
                <a:uFillTx/>
                <a:cs typeface="+mn-cs"/>
              </a:rPr>
              <a:t>4</a:t>
            </a:r>
            <a:r>
              <a:rPr kumimoji="1" lang="ja-JP" altLang="en-US" sz="1200" b="0" i="0" u="none" strike="noStrike" kern="1200" cap="none" spc="0" normalizeH="0" baseline="0" noProof="0" dirty="0">
                <a:ln>
                  <a:noFill/>
                </a:ln>
                <a:solidFill>
                  <a:prstClr val="black"/>
                </a:solidFill>
                <a:effectLst/>
                <a:uLnTx/>
                <a:uFillTx/>
                <a:cs typeface="+mn-cs"/>
              </a:rPr>
              <a:t>番目が「サイバーセキュリティなどの安全・安心の確保」となっています。</a:t>
            </a:r>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rPr>
              <a:t>中小企業がデジタルトランスフォーメーション推進における優位な点</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rPr>
              <a:t>参考情報が豊富</a:t>
            </a:r>
            <a:br>
              <a:rPr kumimoji="1" lang="ja-JP" altLang="en-US" sz="1200" dirty="0">
                <a:solidFill>
                  <a:schemeClr val="tx1"/>
                </a:solidFill>
              </a:rPr>
            </a:br>
            <a:r>
              <a:rPr kumimoji="1" lang="ja-JP" altLang="en-US" sz="1200" dirty="0">
                <a:solidFill>
                  <a:schemeClr val="tx1"/>
                </a:solidFill>
              </a:rPr>
              <a:t>　</a:t>
            </a:r>
            <a:r>
              <a:rPr kumimoji="1" lang="en-US" altLang="ja-JP" sz="1200" dirty="0">
                <a:solidFill>
                  <a:schemeClr val="tx1"/>
                </a:solidFill>
              </a:rPr>
              <a:t>DX</a:t>
            </a:r>
            <a:r>
              <a:rPr kumimoji="1" lang="ja-JP" altLang="en-US" sz="1200" dirty="0">
                <a:solidFill>
                  <a:schemeClr val="tx1"/>
                </a:solidFill>
              </a:rPr>
              <a:t>を既に手掛けている中小企業や、デジタルトランスフォーメーションを順調に進めている企業のやり方を参考にすることができる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rPr>
              <a:t>環境が整備されている</a:t>
            </a:r>
            <a:br>
              <a:rPr kumimoji="1" lang="ja-JP" altLang="en-US" sz="1200" dirty="0">
                <a:solidFill>
                  <a:schemeClr val="tx1"/>
                </a:solidFill>
              </a:rPr>
            </a:br>
            <a:r>
              <a:rPr kumimoji="1" lang="ja-JP" altLang="en-US" sz="1200" dirty="0">
                <a:solidFill>
                  <a:schemeClr val="tx1"/>
                </a:solidFill>
              </a:rPr>
              <a:t>　先行者や大企業などにより既に整備されたプラットフォームを利用し、新たなビジネスに取組むことができる</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rPr>
              <a:t>環境の変化に素早く対応しやすい</a:t>
            </a:r>
            <a:br>
              <a:rPr kumimoji="1" lang="ja-JP" altLang="en-US" sz="1200" dirty="0">
                <a:solidFill>
                  <a:schemeClr val="tx1"/>
                </a:solidFill>
              </a:rPr>
            </a:br>
            <a:r>
              <a:rPr kumimoji="1" lang="ja-JP" altLang="en-US" sz="1200" dirty="0">
                <a:solidFill>
                  <a:schemeClr val="tx1"/>
                </a:solidFill>
              </a:rPr>
              <a:t>　経営者が即断即決し、新しい取組に臨みやすい利点がある。そのため、変革のスピードにおいて優位性を持つことができる</a:t>
            </a:r>
          </a:p>
          <a:p>
            <a:endParaRPr kumimoji="1" lang="en-US" altLang="ja-JP" dirty="0"/>
          </a:p>
        </p:txBody>
      </p:sp>
      <p:sp>
        <p:nvSpPr>
          <p:cNvPr id="4" name="スライド番号プレースホルダー 3">
            <a:extLst>
              <a:ext uri="{FF2B5EF4-FFF2-40B4-BE49-F238E27FC236}">
                <a16:creationId xmlns:a16="http://schemas.microsoft.com/office/drawing/2014/main" id="{26CFD202-E6E9-5864-7358-238B26E9E09B}"/>
              </a:ext>
            </a:extLst>
          </p:cNvPr>
          <p:cNvSpPr>
            <a:spLocks noGrp="1"/>
          </p:cNvSpPr>
          <p:nvPr>
            <p:ph type="sldNum" sz="quarter" idx="5"/>
          </p:nvPr>
        </p:nvSpPr>
        <p:spPr/>
        <p:txBody>
          <a:bodyPr/>
          <a:lstStyle/>
          <a:p>
            <a:fld id="{7D95702B-A176-47F2-94B3-59C819DD5A0E}" type="slidenum">
              <a:rPr kumimoji="1" lang="ja-JP" altLang="en-US" smtClean="0"/>
              <a:t>458</a:t>
            </a:fld>
            <a:endParaRPr kumimoji="1" lang="ja-JP" altLang="en-US"/>
          </a:p>
        </p:txBody>
      </p:sp>
    </p:spTree>
    <p:extLst>
      <p:ext uri="{BB962C8B-B14F-4D97-AF65-F5344CB8AC3E}">
        <p14:creationId xmlns:p14="http://schemas.microsoft.com/office/powerpoint/2010/main" val="2173864001"/>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E8BAA-D5ED-E38E-78DA-BB7BC1835F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5C7BCB5-61B2-5AA4-29C1-08DD93D53A7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87C5797-B4E6-D159-0AF4-C1A98E86CC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13:36</a:t>
            </a:r>
            <a:endParaRPr kumimoji="1" lang="en-US" altLang="ja-JP" dirty="0"/>
          </a:p>
          <a:p>
            <a:endParaRPr kumimoji="1" lang="en-US" altLang="ja-JP" dirty="0"/>
          </a:p>
          <a:p>
            <a:r>
              <a:rPr kumimoji="1" lang="ja-JP" altLang="en-US" sz="1200" b="1" dirty="0">
                <a:latin typeface="+mn-ea"/>
              </a:rPr>
              <a:t>章</a:t>
            </a:r>
            <a:r>
              <a:rPr kumimoji="1" lang="ja-JP" altLang="en-US" sz="1200" b="1" dirty="0">
                <a:solidFill>
                  <a:schemeClr val="tx1"/>
                </a:solidFill>
                <a:latin typeface="+mn-ea"/>
              </a:rPr>
              <a:t>を通した気づき・学び</a:t>
            </a:r>
            <a:endParaRPr lang="en-US" altLang="ja-JP" sz="1200" u="none" strike="noStrike" dirty="0">
              <a:effectLst/>
            </a:endParaRPr>
          </a:p>
          <a:p>
            <a:r>
              <a:rPr lang="ja-JP" altLang="en-US" sz="1200" spc="31" dirty="0">
                <a:latin typeface="+mn-ea"/>
                <a:cs typeface="Cascadia Mono" panose="020B0609020000020004" pitchFamily="49" charset="0"/>
              </a:rPr>
              <a:t>　デジタルの活用が進むとともに、サイバー攻撃などのサイバーセキュリティのリスクも高まっています。企業は自社の</a:t>
            </a:r>
            <a:r>
              <a:rPr lang="en-US" altLang="ja-JP" sz="1200" spc="31" dirty="0">
                <a:latin typeface="+mn-ea"/>
                <a:cs typeface="Cascadia Mono" panose="020B0609020000020004" pitchFamily="49" charset="0"/>
              </a:rPr>
              <a:t>IT</a:t>
            </a:r>
            <a:r>
              <a:rPr lang="ja-JP" altLang="en-US" sz="1200" spc="31" dirty="0">
                <a:latin typeface="+mn-ea"/>
                <a:cs typeface="Cascadia Mono" panose="020B0609020000020004" pitchFamily="49" charset="0"/>
              </a:rPr>
              <a:t>活用状況を認識しつつ、必要な知識・スキルを身につけた人材を育成・確保することが必要です。</a:t>
            </a:r>
            <a:endParaRPr kumimoji="1" lang="en-US" altLang="ja-JP" sz="1200" b="0" dirty="0">
              <a:solidFill>
                <a:schemeClr val="tx1"/>
              </a:solidFill>
              <a:latin typeface="+mn-ea"/>
            </a:endParaRPr>
          </a:p>
          <a:p>
            <a:endParaRPr kumimoji="1" lang="en-US" altLang="ja-JP" dirty="0"/>
          </a:p>
          <a:p>
            <a:r>
              <a:rPr lang="ja-JP" altLang="en-US" sz="1200" u="none"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0" i="0" u="none"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国の基本方針と社会実現計画を通じて、</a:t>
            </a:r>
            <a:r>
              <a:rPr lang="en-US" altLang="ja-JP" sz="1200" b="0" i="0" dirty="0">
                <a:solidFill>
                  <a:srgbClr val="374151"/>
                </a:solidFill>
                <a:effectLst/>
                <a:latin typeface="メイリオ" panose="020B0604030504040204" pitchFamily="50" charset="-128"/>
                <a:ea typeface="メイリオ" panose="020B0604030504040204" pitchFamily="50" charset="-128"/>
              </a:rPr>
              <a:t>IT</a:t>
            </a:r>
            <a:r>
              <a:rPr lang="ja-JP" altLang="en-US" sz="1200" b="0" i="0" dirty="0">
                <a:solidFill>
                  <a:srgbClr val="374151"/>
                </a:solidFill>
                <a:effectLst/>
                <a:latin typeface="メイリオ" panose="020B0604030504040204" pitchFamily="50" charset="-128"/>
                <a:ea typeface="メイリオ" panose="020B0604030504040204" pitchFamily="50" charset="-128"/>
              </a:rPr>
              <a:t>、デジタル、サイバーセキュリティの方向性・課題を学ぶ。</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中小企業の優位性を理解し、</a:t>
            </a:r>
            <a:r>
              <a:rPr lang="en-US" altLang="ja-JP" sz="1200" b="0" i="0" dirty="0">
                <a:solidFill>
                  <a:srgbClr val="374151"/>
                </a:solidFill>
                <a:effectLst/>
                <a:latin typeface="メイリオ" panose="020B0604030504040204" pitchFamily="50" charset="-128"/>
                <a:ea typeface="メイリオ" panose="020B0604030504040204" pitchFamily="50" charset="-128"/>
              </a:rPr>
              <a:t>DX</a:t>
            </a:r>
            <a:r>
              <a:rPr lang="ja-JP" altLang="en-US" sz="1200" b="0" i="0" dirty="0">
                <a:solidFill>
                  <a:srgbClr val="374151"/>
                </a:solidFill>
                <a:effectLst/>
                <a:latin typeface="メイリオ" panose="020B0604030504040204" pitchFamily="50" charset="-128"/>
                <a:ea typeface="メイリオ" panose="020B0604030504040204" pitchFamily="50" charset="-128"/>
              </a:rPr>
              <a:t>に積極的に取組むことが組織成長に重要。</a:t>
            </a:r>
          </a:p>
          <a:p>
            <a:endParaRPr kumimoji="1" lang="en-US" altLang="ja-JP" dirty="0"/>
          </a:p>
        </p:txBody>
      </p:sp>
      <p:sp>
        <p:nvSpPr>
          <p:cNvPr id="4" name="スライド番号プレースホルダー 3">
            <a:extLst>
              <a:ext uri="{FF2B5EF4-FFF2-40B4-BE49-F238E27FC236}">
                <a16:creationId xmlns:a16="http://schemas.microsoft.com/office/drawing/2014/main" id="{2C024856-6346-D0C1-B4E2-8D29E4F67055}"/>
              </a:ext>
            </a:extLst>
          </p:cNvPr>
          <p:cNvSpPr>
            <a:spLocks noGrp="1"/>
          </p:cNvSpPr>
          <p:nvPr>
            <p:ph type="sldNum" sz="quarter" idx="5"/>
          </p:nvPr>
        </p:nvSpPr>
        <p:spPr/>
        <p:txBody>
          <a:bodyPr/>
          <a:lstStyle/>
          <a:p>
            <a:fld id="{7D95702B-A176-47F2-94B3-59C819DD5A0E}" type="slidenum">
              <a:rPr kumimoji="1" lang="ja-JP" altLang="en-US" smtClean="0"/>
              <a:t>459</a:t>
            </a:fld>
            <a:endParaRPr kumimoji="1" lang="ja-JP" altLang="en-US"/>
          </a:p>
        </p:txBody>
      </p:sp>
    </p:spTree>
    <p:extLst>
      <p:ext uri="{BB962C8B-B14F-4D97-AF65-F5344CB8AC3E}">
        <p14:creationId xmlns:p14="http://schemas.microsoft.com/office/powerpoint/2010/main" val="8006000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99F95-6C01-7C30-E83C-D4B3EE5BE97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072D8B-1E7C-B289-BB4C-860D3832755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2BBECDB-8707-D844-AC1D-22622A0EAF5A}"/>
              </a:ext>
            </a:extLst>
          </p:cNvPr>
          <p:cNvSpPr>
            <a:spLocks noGrp="1"/>
          </p:cNvSpPr>
          <p:nvPr>
            <p:ph type="body" idx="1"/>
          </p:nvPr>
        </p:nvSpPr>
        <p:spPr/>
        <p:txBody>
          <a:bodyPr/>
          <a:lstStyle/>
          <a:p>
            <a:r>
              <a:rPr kumimoji="1" lang="ja-JP" altLang="en-US"/>
              <a:t>目標：</a:t>
            </a:r>
            <a:r>
              <a:rPr kumimoji="1" lang="en-US" altLang="ja-JP"/>
              <a:t>13:12</a:t>
            </a:r>
          </a:p>
          <a:p>
            <a:r>
              <a:rPr kumimoji="1" lang="ja-JP" altLang="en-US"/>
              <a:t>累計：</a:t>
            </a:r>
            <a:r>
              <a:rPr kumimoji="1" lang="en-US" altLang="ja-JP"/>
              <a:t>0:12</a:t>
            </a:r>
          </a:p>
          <a:p>
            <a:endParaRPr lang="en-US" altLang="ja-JP" b="0" i="0">
              <a:solidFill>
                <a:srgbClr val="374151"/>
              </a:solidFill>
              <a:effectLst/>
              <a:latin typeface="Söhne"/>
            </a:endParaRPr>
          </a:p>
          <a:p>
            <a:r>
              <a:rPr lang="en-US" altLang="ja-JP" b="0" i="0">
                <a:solidFill>
                  <a:srgbClr val="374151"/>
                </a:solidFill>
                <a:effectLst/>
                <a:latin typeface="Söhne"/>
              </a:rPr>
              <a:t>IT</a:t>
            </a:r>
            <a:r>
              <a:rPr lang="ja-JP" altLang="en-US" b="0" i="0">
                <a:solidFill>
                  <a:srgbClr val="374151"/>
                </a:solidFill>
                <a:effectLst/>
                <a:latin typeface="Söhne"/>
              </a:rPr>
              <a:t>の進展により、私たちが使うサービスが便利になった。</a:t>
            </a:r>
            <a:endParaRPr lang="en-US" altLang="ja-JP" b="0" i="0">
              <a:solidFill>
                <a:srgbClr val="374151"/>
              </a:solidFill>
              <a:effectLst/>
              <a:latin typeface="Söhne"/>
            </a:endParaRPr>
          </a:p>
          <a:p>
            <a:endParaRPr lang="en-US" altLang="ja-JP" b="0" i="0">
              <a:solidFill>
                <a:srgbClr val="374151"/>
              </a:solidFill>
              <a:effectLst/>
              <a:latin typeface="Söhne"/>
            </a:endParaRPr>
          </a:p>
          <a:p>
            <a:r>
              <a:rPr lang="en-US" altLang="ja-JP" b="0" i="0">
                <a:solidFill>
                  <a:srgbClr val="374151"/>
                </a:solidFill>
                <a:effectLst/>
                <a:latin typeface="Söhne"/>
              </a:rPr>
              <a:t>Web</a:t>
            </a:r>
            <a:r>
              <a:rPr lang="ja-JP" altLang="en-US" b="0" i="0">
                <a:solidFill>
                  <a:srgbClr val="374151"/>
                </a:solidFill>
                <a:effectLst/>
                <a:latin typeface="Söhne"/>
              </a:rPr>
              <a:t>の最初は情報を発信するだけ。昔は</a:t>
            </a:r>
            <a:r>
              <a:rPr lang="en-US" altLang="ja-JP" b="0" i="0">
                <a:solidFill>
                  <a:srgbClr val="374151"/>
                </a:solidFill>
                <a:effectLst/>
                <a:latin typeface="Söhne"/>
              </a:rPr>
              <a:t>HTML</a:t>
            </a:r>
            <a:r>
              <a:rPr lang="ja-JP" altLang="en-US" b="0" i="0">
                <a:solidFill>
                  <a:srgbClr val="374151"/>
                </a:solidFill>
                <a:effectLst/>
                <a:latin typeface="Söhne"/>
              </a:rPr>
              <a:t>のコードをテキストで書いていた。</a:t>
            </a:r>
            <a:endParaRPr lang="en-US" altLang="ja-JP" b="0" i="0">
              <a:solidFill>
                <a:srgbClr val="374151"/>
              </a:solidFill>
              <a:effectLst/>
              <a:latin typeface="Söhne"/>
            </a:endParaRPr>
          </a:p>
          <a:p>
            <a:r>
              <a:rPr lang="ja-JP" altLang="en-US" b="0" i="0">
                <a:solidFill>
                  <a:srgbClr val="374151"/>
                </a:solidFill>
                <a:effectLst/>
                <a:latin typeface="Söhne"/>
              </a:rPr>
              <a:t>今は</a:t>
            </a:r>
            <a:r>
              <a:rPr lang="en-US" altLang="ja-JP" b="0" i="0">
                <a:solidFill>
                  <a:srgbClr val="374151"/>
                </a:solidFill>
                <a:effectLst/>
                <a:latin typeface="Söhne"/>
              </a:rPr>
              <a:t>CMS</a:t>
            </a:r>
            <a:r>
              <a:rPr lang="ja-JP" altLang="en-US" b="0" i="0">
                <a:solidFill>
                  <a:srgbClr val="374151"/>
                </a:solidFill>
                <a:effectLst/>
                <a:latin typeface="Söhne"/>
              </a:rPr>
              <a:t>などのツールを使って作成する時代。</a:t>
            </a:r>
            <a:endParaRPr lang="en-US" altLang="ja-JP" b="0" i="0">
              <a:solidFill>
                <a:srgbClr val="374151"/>
              </a:solidFill>
              <a:effectLst/>
              <a:latin typeface="Söhne"/>
            </a:endParaRPr>
          </a:p>
          <a:p>
            <a:endParaRPr lang="en-US" altLang="ja-JP" b="0" i="0">
              <a:solidFill>
                <a:srgbClr val="374151"/>
              </a:solidFill>
              <a:effectLst/>
              <a:latin typeface="Söhne"/>
            </a:endParaRPr>
          </a:p>
          <a:p>
            <a:r>
              <a:rPr lang="ja-JP" altLang="en-US" b="0" i="0">
                <a:solidFill>
                  <a:srgbClr val="374151"/>
                </a:solidFill>
                <a:effectLst/>
                <a:latin typeface="Söhne"/>
              </a:rPr>
              <a:t>インターネットで簡単に情報を得たり、ショッピングを比較したりできる。</a:t>
            </a:r>
            <a:endParaRPr lang="en-US" altLang="ja-JP" b="0" i="0">
              <a:solidFill>
                <a:srgbClr val="374151"/>
              </a:solidFill>
              <a:effectLst/>
              <a:latin typeface="Söhne"/>
            </a:endParaRPr>
          </a:p>
          <a:p>
            <a:r>
              <a:rPr lang="ja-JP" altLang="en-US" b="0" i="0">
                <a:solidFill>
                  <a:srgbClr val="374151"/>
                </a:solidFill>
                <a:effectLst/>
                <a:latin typeface="Söhne"/>
              </a:rPr>
              <a:t>スマホや</a:t>
            </a:r>
            <a:r>
              <a:rPr lang="en-US" altLang="ja-JP" b="0" i="0">
                <a:solidFill>
                  <a:srgbClr val="374151"/>
                </a:solidFill>
                <a:effectLst/>
                <a:latin typeface="Söhne"/>
              </a:rPr>
              <a:t>SNS</a:t>
            </a:r>
            <a:r>
              <a:rPr lang="ja-JP" altLang="en-US" b="0" i="0">
                <a:solidFill>
                  <a:srgbClr val="374151"/>
                </a:solidFill>
                <a:effectLst/>
                <a:latin typeface="Söhne"/>
              </a:rPr>
              <a:t>のおかげで、みんなの意見や情報がすぐに世界中に広まるようになった。</a:t>
            </a:r>
            <a:endParaRPr lang="en-US" altLang="ja-JP" b="0" i="0">
              <a:solidFill>
                <a:srgbClr val="374151"/>
              </a:solidFill>
              <a:effectLst/>
              <a:latin typeface="Söhne"/>
            </a:endParaRPr>
          </a:p>
          <a:p>
            <a:r>
              <a:rPr lang="ja-JP" altLang="en-US" b="0" i="0">
                <a:solidFill>
                  <a:srgbClr val="374151"/>
                </a:solidFill>
                <a:effectLst/>
                <a:latin typeface="Söhne"/>
              </a:rPr>
              <a:t>でも、これに対応するため、</a:t>
            </a:r>
            <a:r>
              <a:rPr lang="en-US" altLang="ja-JP" b="0" i="0">
                <a:solidFill>
                  <a:srgbClr val="374151"/>
                </a:solidFill>
                <a:effectLst/>
                <a:latin typeface="Söhne"/>
              </a:rPr>
              <a:t>IT</a:t>
            </a:r>
            <a:r>
              <a:rPr lang="ja-JP" altLang="en-US" b="0" i="0">
                <a:solidFill>
                  <a:srgbClr val="374151"/>
                </a:solidFill>
                <a:effectLst/>
                <a:latin typeface="Söhne"/>
              </a:rPr>
              <a:t>関連の会社は新しいサービスをどんどん作り出さなきゃいけない。</a:t>
            </a:r>
            <a:endParaRPr lang="en-US" altLang="ja-JP" b="0" i="0">
              <a:solidFill>
                <a:srgbClr val="374151"/>
              </a:solidFill>
              <a:effectLst/>
              <a:latin typeface="Söhne"/>
            </a:endParaRPr>
          </a:p>
          <a:p>
            <a:r>
              <a:rPr lang="ja-JP" altLang="en-US" b="0" i="0">
                <a:solidFill>
                  <a:srgbClr val="374151"/>
                </a:solidFill>
                <a:effectLst/>
                <a:latin typeface="Söhne"/>
              </a:rPr>
              <a:t>そして、未来の社会の姿として、デジタルと実生活の結びつきが強くなる「</a:t>
            </a:r>
            <a:r>
              <a:rPr lang="en-US" altLang="ja-JP" b="0" i="0">
                <a:solidFill>
                  <a:srgbClr val="374151"/>
                </a:solidFill>
                <a:effectLst/>
                <a:latin typeface="Söhne"/>
              </a:rPr>
              <a:t>Society5.0</a:t>
            </a:r>
            <a:r>
              <a:rPr lang="ja-JP" altLang="en-US" b="0" i="0">
                <a:solidFill>
                  <a:srgbClr val="374151"/>
                </a:solidFill>
                <a:effectLst/>
                <a:latin typeface="Söhne"/>
              </a:rPr>
              <a:t>」っていう考え方も出てきてる。</a:t>
            </a:r>
            <a:endParaRPr lang="en-US" altLang="ja-JP" b="0" i="0">
              <a:solidFill>
                <a:srgbClr val="374151"/>
              </a:solidFill>
              <a:effectLst/>
              <a:latin typeface="Söhne"/>
            </a:endParaRPr>
          </a:p>
          <a:p>
            <a:endParaRPr kumimoji="1" lang="en-US" altLang="ja-JP" b="0" i="0">
              <a:solidFill>
                <a:srgbClr val="374151"/>
              </a:solidFill>
              <a:effectLst/>
              <a:latin typeface="Söhne"/>
            </a:endParaRPr>
          </a:p>
          <a:p>
            <a:endParaRPr kumimoji="1" lang="ja-JP" altLang="en-US"/>
          </a:p>
        </p:txBody>
      </p:sp>
      <p:sp>
        <p:nvSpPr>
          <p:cNvPr id="4" name="スライド番号プレースホルダー 3">
            <a:extLst>
              <a:ext uri="{FF2B5EF4-FFF2-40B4-BE49-F238E27FC236}">
                <a16:creationId xmlns:a16="http://schemas.microsoft.com/office/drawing/2014/main" id="{50FEA598-5660-DA77-B845-56462B98E9ED}"/>
              </a:ext>
            </a:extLst>
          </p:cNvPr>
          <p:cNvSpPr>
            <a:spLocks noGrp="1"/>
          </p:cNvSpPr>
          <p:nvPr>
            <p:ph type="sldNum" sz="quarter" idx="5"/>
          </p:nvPr>
        </p:nvSpPr>
        <p:spPr/>
        <p:txBody>
          <a:bodyPr/>
          <a:lstStyle/>
          <a:p>
            <a:fld id="{7D95702B-A176-47F2-94B3-59C819DD5A0E}" type="slidenum">
              <a:rPr kumimoji="1" lang="ja-JP" altLang="en-US" smtClean="0"/>
              <a:t>46</a:t>
            </a:fld>
            <a:endParaRPr kumimoji="1" lang="ja-JP" altLang="en-US"/>
          </a:p>
        </p:txBody>
      </p:sp>
    </p:spTree>
    <p:extLst>
      <p:ext uri="{BB962C8B-B14F-4D97-AF65-F5344CB8AC3E}">
        <p14:creationId xmlns:p14="http://schemas.microsoft.com/office/powerpoint/2010/main" val="1845920117"/>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94332-0AA9-2D91-5C6C-7C975CD101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061139-5C9C-B998-35CE-27D6F1CB17A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2BED9AF-DFEC-6413-563C-17B6B31EDB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13:37</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目的</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dk1"/>
                </a:solidFill>
                <a:effectLst/>
                <a:latin typeface="+mn-ea"/>
                <a:ea typeface="+mn-ea"/>
                <a:cs typeface="+mn-cs"/>
              </a:rPr>
              <a:t>　第</a:t>
            </a:r>
            <a:r>
              <a:rPr kumimoji="1" lang="en-US" altLang="ja-JP" sz="1200" b="0" i="0" kern="1200">
                <a:solidFill>
                  <a:schemeClr val="dk1"/>
                </a:solidFill>
                <a:effectLst/>
                <a:latin typeface="+mn-ea"/>
                <a:ea typeface="+mn-ea"/>
                <a:cs typeface="+mn-cs"/>
              </a:rPr>
              <a:t>6</a:t>
            </a:r>
            <a:r>
              <a:rPr kumimoji="1" lang="ja-JP" altLang="en-US" sz="1200" b="0" i="0" kern="1200">
                <a:solidFill>
                  <a:schemeClr val="dk1"/>
                </a:solidFill>
                <a:effectLst/>
                <a:latin typeface="+mn-ea"/>
                <a:ea typeface="+mn-ea"/>
                <a:cs typeface="+mn-cs"/>
              </a:rPr>
              <a:t>章は、</a:t>
            </a:r>
            <a:r>
              <a:rPr kumimoji="1" lang="en-US" altLang="ja-JP" sz="1200" b="0" i="0" kern="1200">
                <a:solidFill>
                  <a:schemeClr val="dk1"/>
                </a:solidFill>
                <a:effectLst/>
                <a:latin typeface="+mn-ea"/>
                <a:ea typeface="+mn-ea"/>
                <a:cs typeface="+mn-cs"/>
              </a:rPr>
              <a:t>NISC</a:t>
            </a:r>
            <a:r>
              <a:rPr kumimoji="1" lang="ja-JP" altLang="en-US" sz="1200" b="0" i="0" kern="1200">
                <a:solidFill>
                  <a:schemeClr val="dk1"/>
                </a:solidFill>
                <a:effectLst/>
                <a:latin typeface="+mn-ea"/>
                <a:ea typeface="+mn-ea"/>
                <a:cs typeface="+mn-cs"/>
              </a:rPr>
              <a:t>の「サイバーセキュリティ戦略」を通じて、</a:t>
            </a:r>
            <a:r>
              <a:rPr kumimoji="1" lang="en-US" altLang="ja-JP" sz="1200" b="0" i="0" kern="1200">
                <a:solidFill>
                  <a:schemeClr val="dk1"/>
                </a:solidFill>
                <a:effectLst/>
                <a:latin typeface="+mn-ea"/>
                <a:ea typeface="+mn-ea"/>
                <a:cs typeface="+mn-cs"/>
              </a:rPr>
              <a:t>DX</a:t>
            </a:r>
            <a:r>
              <a:rPr kumimoji="1" lang="ja-JP" altLang="en-US" sz="1200" b="0" i="0" kern="1200">
                <a:solidFill>
                  <a:schemeClr val="dk1"/>
                </a:solidFill>
                <a:effectLst/>
                <a:latin typeface="+mn-ea"/>
                <a:ea typeface="+mn-ea"/>
                <a:cs typeface="+mn-cs"/>
              </a:rPr>
              <a:t>とサイバーセキュリティの確保を同時に推進する重要性について理解することを目的とします。また、サイバーセキュリティに関連する法令として、個人情報保護法と</a:t>
            </a:r>
            <a:r>
              <a:rPr kumimoji="1" lang="en-US" altLang="ja-JP" sz="1200" b="0" i="0" kern="1200">
                <a:solidFill>
                  <a:schemeClr val="dk1"/>
                </a:solidFill>
                <a:effectLst/>
                <a:latin typeface="+mn-ea"/>
                <a:ea typeface="+mn-ea"/>
                <a:cs typeface="+mn-cs"/>
              </a:rPr>
              <a:t>GDPR</a:t>
            </a:r>
            <a:r>
              <a:rPr kumimoji="1" lang="ja-JP" altLang="en-US" sz="1200" b="0" i="0" kern="1200">
                <a:solidFill>
                  <a:schemeClr val="dk1"/>
                </a:solidFill>
                <a:effectLst/>
                <a:latin typeface="+mn-ea"/>
                <a:ea typeface="+mn-ea"/>
                <a:cs typeface="+mn-cs"/>
              </a:rPr>
              <a:t>について説明しています。</a:t>
            </a:r>
            <a:endParaRPr kumimoji="1" lang="en-US" altLang="ja-JP" sz="1200" b="0" i="0" kern="1200">
              <a:solidFill>
                <a:schemeClr val="dk1"/>
              </a:solidFill>
              <a:effectLst/>
              <a:latin typeface="+mn-ea"/>
              <a:ea typeface="+mn-ea"/>
              <a:cs typeface="+mn-cs"/>
            </a:endParaRPr>
          </a:p>
          <a:p>
            <a:endParaRPr kumimoji="1" lang="en-US" altLang="ja-JP"/>
          </a:p>
          <a:p>
            <a:r>
              <a:rPr kumimoji="1" lang="ja-JP" altLang="en-US"/>
              <a:t>達成目標</a:t>
            </a:r>
            <a:endParaRPr kumimoji="1" lang="en-US" altLang="ja-JP"/>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日本におけるサイバーセキュリティに関する方針や施策について理解すること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サイバーセキュリティに関する知識やスキルを身につける必要性について理解すること</a:t>
            </a: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個人情報関連の法令を理解すること</a:t>
            </a:r>
            <a:endParaRPr kumimoji="1" lang="en-US" altLang="ja-JP" sz="1200">
              <a:solidFill>
                <a:schemeClr val="tx1"/>
              </a:solidFill>
              <a:latin typeface="+mn-ea"/>
              <a:ea typeface="+mn-ea"/>
            </a:endParaRPr>
          </a:p>
          <a:p>
            <a:endParaRPr kumimoji="1" lang="en-US" altLang="ja-JP"/>
          </a:p>
          <a:p>
            <a:r>
              <a:rPr kumimoji="1" lang="ja-JP" altLang="en-US"/>
              <a:t>＜内容読み上げ＞</a:t>
            </a:r>
            <a:endParaRPr kumimoji="1" lang="en-US" altLang="ja-JP"/>
          </a:p>
          <a:p>
            <a:r>
              <a:rPr kumimoji="1" lang="en-US" altLang="ja-JP"/>
              <a:t>NISC</a:t>
            </a:r>
            <a:r>
              <a:rPr kumimoji="1" lang="ja-JP" altLang="en-US"/>
              <a:t>：日本語では「内閣サイバーセキュリティセンター」</a:t>
            </a: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5E50FC02-44D2-1971-DC47-BE2D9E0B69CD}"/>
              </a:ext>
            </a:extLst>
          </p:cNvPr>
          <p:cNvSpPr>
            <a:spLocks noGrp="1"/>
          </p:cNvSpPr>
          <p:nvPr>
            <p:ph type="sldNum" sz="quarter" idx="5"/>
          </p:nvPr>
        </p:nvSpPr>
        <p:spPr/>
        <p:txBody>
          <a:bodyPr/>
          <a:lstStyle/>
          <a:p>
            <a:fld id="{7D95702B-A176-47F2-94B3-59C819DD5A0E}" type="slidenum">
              <a:rPr kumimoji="1" lang="ja-JP" altLang="en-US" smtClean="0"/>
              <a:t>460</a:t>
            </a:fld>
            <a:endParaRPr kumimoji="1" lang="ja-JP" altLang="en-US"/>
          </a:p>
        </p:txBody>
      </p:sp>
    </p:spTree>
    <p:extLst>
      <p:ext uri="{BB962C8B-B14F-4D97-AF65-F5344CB8AC3E}">
        <p14:creationId xmlns:p14="http://schemas.microsoft.com/office/powerpoint/2010/main" val="16796318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2A606-67CF-603F-EEEF-BE91798E0D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AD7CD6F-7B90-8C1C-0027-23A5B38DD0A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E2A282C-2912-465B-EA26-79877424F9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13:39</a:t>
            </a:r>
            <a:endParaRPr kumimoji="1" lang="en-US" altLang="ja-JP"/>
          </a:p>
          <a:p>
            <a:endParaRPr kumimoji="1" lang="en-US" altLang="ja-JP"/>
          </a:p>
          <a:p>
            <a:pPr defTabSz="914400">
              <a:defRPr/>
            </a:pPr>
            <a:r>
              <a:rPr kumimoji="1" lang="en-US" altLang="ja-JP" sz="1200" b="1"/>
              <a:t>6</a:t>
            </a:r>
            <a:r>
              <a:rPr kumimoji="1" lang="ja-JP" altLang="en-US" sz="1200" b="1">
                <a:solidFill>
                  <a:schemeClr val="tx1"/>
                </a:solidFill>
              </a:rPr>
              <a:t>章の全体概要</a:t>
            </a:r>
            <a:r>
              <a:rPr lang="ja-JP" altLang="en-US" sz="1200" spc="31">
                <a:latin typeface="+mn-ea"/>
                <a:cs typeface="Cascadia Mono" panose="020B0609020000020004" pitchFamily="49" charset="0"/>
              </a:rPr>
              <a:t>　</a:t>
            </a:r>
            <a:endParaRPr lang="en-US" altLang="ja-JP" sz="1200" spc="31">
              <a:latin typeface="+mn-ea"/>
              <a:cs typeface="Cascadia Mono" panose="020B0609020000020004" pitchFamily="49"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spc="31">
                <a:latin typeface="+mn-ea"/>
                <a:cs typeface="Cascadia Mono" panose="020B0609020000020004" pitchFamily="49" charset="0"/>
              </a:rPr>
              <a:t>　サイバーセキュリティについては、</a:t>
            </a:r>
            <a:r>
              <a:rPr lang="en-US" altLang="ja-JP" sz="1200" spc="31">
                <a:latin typeface="+mn-ea"/>
                <a:cs typeface="Cascadia Mono" panose="020B0609020000020004" pitchFamily="49" charset="0"/>
              </a:rPr>
              <a:t>NISC</a:t>
            </a:r>
            <a:r>
              <a:rPr lang="ja-JP" altLang="en-US" sz="1200" spc="31">
                <a:latin typeface="+mn-ea"/>
                <a:cs typeface="Cascadia Mono" panose="020B0609020000020004" pitchFamily="49" charset="0"/>
              </a:rPr>
              <a:t>の「サイバーセキュリティ戦略」を紹介するとともに、</a:t>
            </a:r>
            <a:r>
              <a:rPr lang="en-US" altLang="ja-JP" sz="1200" spc="31">
                <a:latin typeface="+mn-ea"/>
                <a:cs typeface="Cascadia Mono" panose="020B0609020000020004" pitchFamily="49" charset="0"/>
              </a:rPr>
              <a:t>DX with Cybersecurity</a:t>
            </a:r>
            <a:r>
              <a:rPr lang="ja-JP" altLang="en-US" sz="1200" spc="31">
                <a:latin typeface="+mn-ea"/>
                <a:cs typeface="Cascadia Mono" panose="020B0609020000020004" pitchFamily="49" charset="0"/>
              </a:rPr>
              <a:t>の考え方について解説しています。デジタルの活用が進むとともに、サイバーセキュリティのリスクも高まっています。企業は自社の</a:t>
            </a:r>
            <a:r>
              <a:rPr lang="en-US" altLang="ja-JP" sz="1200" spc="31">
                <a:latin typeface="+mn-ea"/>
                <a:cs typeface="Cascadia Mono" panose="020B0609020000020004" pitchFamily="49" charset="0"/>
              </a:rPr>
              <a:t>IT</a:t>
            </a:r>
            <a:r>
              <a:rPr lang="ja-JP" altLang="en-US" sz="1200" spc="31">
                <a:latin typeface="+mn-ea"/>
                <a:cs typeface="Cascadia Mono" panose="020B0609020000020004" pitchFamily="49" charset="0"/>
              </a:rPr>
              <a:t>活用状況を認識しつつ、必要な知識・スキルを身につけた人材を育成・確保するとともに、適切なサイバーセキュリティ対策を実施することが重要です。</a:t>
            </a:r>
            <a:endParaRPr lang="ja-JP" altLang="en-US" sz="1200" b="0" spc="31">
              <a:solidFill>
                <a:schemeClr val="tx1"/>
              </a:solidFill>
              <a:latin typeface="+mn-ea"/>
              <a:cs typeface="Cascadia Mono" panose="020B0609020000020004" pitchFamily="49" charset="0"/>
            </a:endParaRPr>
          </a:p>
          <a:p>
            <a:endParaRPr kumimoji="1" lang="en-US" altLang="ja-JP"/>
          </a:p>
        </p:txBody>
      </p:sp>
      <p:sp>
        <p:nvSpPr>
          <p:cNvPr id="4" name="スライド番号プレースホルダー 3">
            <a:extLst>
              <a:ext uri="{FF2B5EF4-FFF2-40B4-BE49-F238E27FC236}">
                <a16:creationId xmlns:a16="http://schemas.microsoft.com/office/drawing/2014/main" id="{639CD8BD-DF37-6775-F1D9-FB50A86E3FDB}"/>
              </a:ext>
            </a:extLst>
          </p:cNvPr>
          <p:cNvSpPr>
            <a:spLocks noGrp="1"/>
          </p:cNvSpPr>
          <p:nvPr>
            <p:ph type="sldNum" sz="quarter" idx="5"/>
          </p:nvPr>
        </p:nvSpPr>
        <p:spPr/>
        <p:txBody>
          <a:bodyPr/>
          <a:lstStyle/>
          <a:p>
            <a:fld id="{7D95702B-A176-47F2-94B3-59C819DD5A0E}" type="slidenum">
              <a:rPr kumimoji="1" lang="ja-JP" altLang="en-US" smtClean="0"/>
              <a:t>461</a:t>
            </a:fld>
            <a:endParaRPr kumimoji="1" lang="ja-JP" altLang="en-US"/>
          </a:p>
        </p:txBody>
      </p:sp>
    </p:spTree>
    <p:extLst>
      <p:ext uri="{BB962C8B-B14F-4D97-AF65-F5344CB8AC3E}">
        <p14:creationId xmlns:p14="http://schemas.microsoft.com/office/powerpoint/2010/main" val="2599427528"/>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E8951-B9D2-2611-02C4-2F42767619E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E452FD-FDF6-C7A9-4094-1A164536861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EE45990-F6BC-C9AC-BD6E-085DA8F5C3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13:42</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baseline="0" dirty="0">
                <a:solidFill>
                  <a:schemeClr val="tx1"/>
                </a:solidFill>
                <a:uFill>
                  <a:solidFill>
                    <a:schemeClr val="bg1"/>
                  </a:solidFill>
                </a:uFill>
                <a:latin typeface="+mn-ea"/>
                <a:ea typeface="+mn-ea"/>
              </a:rPr>
              <a:t>NISC</a:t>
            </a:r>
            <a:r>
              <a:rPr kumimoji="1" lang="ja-JP" altLang="en-US" sz="1200" b="1" u="none" baseline="0" dirty="0">
                <a:solidFill>
                  <a:schemeClr val="tx1"/>
                </a:solidFill>
                <a:uFill>
                  <a:solidFill>
                    <a:schemeClr val="bg1"/>
                  </a:solidFill>
                </a:uFill>
                <a:latin typeface="+mn-ea"/>
                <a:ea typeface="+mn-ea"/>
              </a:rPr>
              <a:t>：サイバーセキュリティ戦略</a:t>
            </a:r>
            <a:endParaRPr kumimoji="1" lang="en-US" altLang="ja-JP" sz="1200" b="1" u="none" baseline="0" dirty="0">
              <a:solidFill>
                <a:schemeClr val="tx1"/>
              </a:solidFill>
              <a:uFill>
                <a:solidFill>
                  <a:schemeClr val="bg1"/>
                </a:solidFill>
              </a:uFill>
              <a:latin typeface="+mn-ea"/>
              <a:ea typeface="+mn-ea"/>
            </a:endParaRPr>
          </a:p>
          <a:p>
            <a:pPr marL="171450" lvl="0" indent="-171450">
              <a:buFont typeface="Arial" panose="020B0604020202020204" pitchFamily="34" charset="0"/>
              <a:buChar char="•"/>
            </a:pPr>
            <a:r>
              <a:rPr kumimoji="1" lang="ja-JP" altLang="en-US" sz="1200" b="0" u="none" baseline="0" dirty="0">
                <a:solidFill>
                  <a:schemeClr val="tx1"/>
                </a:solidFill>
                <a:uFill>
                  <a:solidFill>
                    <a:schemeClr val="bg1"/>
                  </a:solidFill>
                </a:uFill>
                <a:latin typeface="+mn-ea"/>
                <a:ea typeface="+mn-ea"/>
              </a:rPr>
              <a:t>サイバーセキュリティ戦略</a:t>
            </a:r>
            <a:br>
              <a:rPr kumimoji="1" lang="en-US" altLang="ja-JP" sz="1200" b="0" u="none" baseline="0" dirty="0">
                <a:solidFill>
                  <a:schemeClr val="tx1"/>
                </a:solidFill>
                <a:uFill>
                  <a:solidFill>
                    <a:schemeClr val="bg1"/>
                  </a:solidFill>
                </a:uFill>
                <a:latin typeface="+mn-ea"/>
                <a:ea typeface="+mn-ea"/>
              </a:rPr>
            </a:br>
            <a:r>
              <a:rPr kumimoji="1" lang="ja-JP" altLang="en-US" sz="1200" b="0" u="none" baseline="0" dirty="0">
                <a:solidFill>
                  <a:schemeClr val="tx1"/>
                </a:solidFill>
                <a:uFill>
                  <a:solidFill>
                    <a:schemeClr val="bg1"/>
                  </a:solidFill>
                </a:uFill>
                <a:latin typeface="+mn-ea"/>
                <a:ea typeface="+mn-ea"/>
              </a:rPr>
              <a:t>　</a:t>
            </a:r>
            <a:r>
              <a:rPr kumimoji="1" lang="ja-JP" altLang="en-US" sz="1200" b="0" dirty="0">
                <a:solidFill>
                  <a:schemeClr val="tx1"/>
                </a:solidFill>
              </a:rPr>
              <a:t>国家レベルでサイバーセキュリティの確保に取組むための基本的な方針や目標を定めた「サイバーセキュリティ戦略」について全体概要と、中小企業に関連する内容について説明しています。</a:t>
            </a:r>
            <a:endParaRPr kumimoji="1" lang="en-US" altLang="ja-JP" sz="1200" b="0" u="none" baseline="0" dirty="0">
              <a:solidFill>
                <a:schemeClr val="tx1"/>
              </a:solidFill>
              <a:uFill>
                <a:solidFill>
                  <a:schemeClr val="bg1"/>
                </a:solidFill>
              </a:uFill>
              <a:latin typeface="+mn-ea"/>
              <a:ea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企業経営のためのサイバーセキュリティの考え方</a:t>
            </a:r>
            <a:b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　</a:t>
            </a:r>
            <a:r>
              <a:rPr lang="ja-JP" altLang="en-US" sz="1200" b="0" dirty="0">
                <a:solidFill>
                  <a:schemeClr val="tx1"/>
                </a:solidFill>
                <a:latin typeface="+mn-ea"/>
                <a:ea typeface="+mn-ea"/>
              </a:rPr>
              <a:t>サイバーセキュリティ対策を行うにあたって、基本的認識や留意事項を理解し、自社の現状の</a:t>
            </a:r>
            <a:r>
              <a:rPr lang="en-US" altLang="ja-JP" sz="1200" b="0" dirty="0">
                <a:solidFill>
                  <a:schemeClr val="tx1"/>
                </a:solidFill>
                <a:latin typeface="+mn-ea"/>
                <a:ea typeface="+mn-ea"/>
              </a:rPr>
              <a:t>IT</a:t>
            </a:r>
            <a:r>
              <a:rPr lang="ja-JP" altLang="en-US" sz="1200" b="0" dirty="0">
                <a:solidFill>
                  <a:schemeClr val="tx1"/>
                </a:solidFill>
                <a:latin typeface="+mn-ea"/>
                <a:ea typeface="+mn-ea"/>
              </a:rPr>
              <a:t>活用状況や、セキュリティ対策の取組レベルに応じた対策を行うことが大切です。</a:t>
            </a:r>
            <a:endPar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DX with Cybersecurity</a:t>
            </a:r>
            <a:b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　</a:t>
            </a:r>
            <a:r>
              <a:rPr kumimoji="1" lang="en-US" altLang="ja-JP" sz="1200" b="0" dirty="0">
                <a:solidFill>
                  <a:schemeClr val="tx1"/>
                </a:solidFill>
                <a:latin typeface="+mn-ea"/>
                <a:ea typeface="+mn-ea"/>
              </a:rPr>
              <a:t>DX</a:t>
            </a:r>
            <a:r>
              <a:rPr kumimoji="1" lang="ja-JP" altLang="en-US" sz="1200" b="0" dirty="0">
                <a:solidFill>
                  <a:schemeClr val="tx1"/>
                </a:solidFill>
                <a:latin typeface="+mn-ea"/>
                <a:ea typeface="+mn-ea"/>
              </a:rPr>
              <a:t>とサイバーセキュリティ確保に向けた取組を同時に推進すること（</a:t>
            </a:r>
            <a:r>
              <a:rPr kumimoji="1" lang="en-US" altLang="ja-JP" sz="1200" b="0" dirty="0">
                <a:solidFill>
                  <a:schemeClr val="tx1"/>
                </a:solidFill>
                <a:latin typeface="+mn-ea"/>
                <a:ea typeface="+mn-ea"/>
              </a:rPr>
              <a:t>DX with Cybersecurity</a:t>
            </a:r>
            <a:r>
              <a:rPr kumimoji="1" lang="ja-JP" altLang="en-US" sz="1200" b="0" dirty="0">
                <a:solidFill>
                  <a:schemeClr val="tx1"/>
                </a:solidFill>
                <a:latin typeface="+mn-ea"/>
                <a:ea typeface="+mn-ea"/>
              </a:rPr>
              <a:t>）が不可欠になっています。中小企業が</a:t>
            </a:r>
            <a:r>
              <a:rPr kumimoji="1" lang="en-US" altLang="ja-JP" sz="1200" b="0" dirty="0">
                <a:solidFill>
                  <a:schemeClr val="tx1"/>
                </a:solidFill>
                <a:latin typeface="+mn-ea"/>
                <a:ea typeface="+mn-ea"/>
              </a:rPr>
              <a:t>DX with Cybersecurity</a:t>
            </a:r>
            <a:r>
              <a:rPr kumimoji="1" lang="ja-JP" altLang="en-US" sz="1200" b="0" dirty="0">
                <a:solidFill>
                  <a:schemeClr val="tx1"/>
                </a:solidFill>
                <a:latin typeface="+mn-ea"/>
                <a:ea typeface="+mn-ea"/>
              </a:rPr>
              <a:t>を推進するにあたり、人材やスキル不足などさまざまな課題が存在しています。これらの課題に対する対策として、「デジタルスキル標準（</a:t>
            </a:r>
            <a:r>
              <a:rPr kumimoji="1" lang="en-US" altLang="ja-JP" sz="1200" b="0" dirty="0">
                <a:solidFill>
                  <a:schemeClr val="tx1"/>
                </a:solidFill>
                <a:latin typeface="+mn-ea"/>
                <a:ea typeface="+mn-ea"/>
              </a:rPr>
              <a:t>DSS</a:t>
            </a:r>
            <a:r>
              <a:rPr kumimoji="1" lang="ja-JP" altLang="en-US" sz="1200" b="0" dirty="0">
                <a:solidFill>
                  <a:schemeClr val="tx1"/>
                </a:solidFill>
                <a:latin typeface="+mn-ea"/>
                <a:ea typeface="+mn-ea"/>
              </a:rPr>
              <a:t>）」</a:t>
            </a:r>
            <a:r>
              <a:rPr kumimoji="1" lang="ja-JP" altLang="en-US" sz="1200" b="0" u="sng" baseline="0" dirty="0">
                <a:solidFill>
                  <a:schemeClr val="tx1"/>
                </a:solidFill>
                <a:uFill>
                  <a:solidFill>
                    <a:schemeClr val="bg1"/>
                  </a:solidFill>
                </a:uFill>
                <a:latin typeface="+mn-ea"/>
                <a:ea typeface="+mn-ea"/>
              </a:rPr>
              <a:t>、「プラス・セキュリティ」について説明しています。</a:t>
            </a:r>
            <a:endParaRPr kumimoji="1" lang="ja-JP" altLang="en-US" sz="1200" b="0" dirty="0">
              <a:solidFill>
                <a:schemeClr val="tx1"/>
              </a:solidFill>
              <a:latin typeface="+mn-ea"/>
              <a:ea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dirty="0">
                <a:solidFill>
                  <a:schemeClr val="tx1"/>
                </a:solidFill>
                <a:latin typeface="+mn-ea"/>
                <a:ea typeface="+mn-ea"/>
              </a:rPr>
              <a:t>デジタルスキル標準（</a:t>
            </a:r>
            <a:r>
              <a:rPr kumimoji="1" lang="en-US" altLang="ja-JP" sz="1200" b="0" dirty="0">
                <a:solidFill>
                  <a:schemeClr val="tx1"/>
                </a:solidFill>
                <a:latin typeface="+mn-ea"/>
                <a:ea typeface="+mn-ea"/>
              </a:rPr>
              <a:t>DSS</a:t>
            </a:r>
            <a:r>
              <a:rPr kumimoji="1" lang="ja-JP" altLang="en-US" sz="1200" b="0" dirty="0">
                <a:solidFill>
                  <a:schemeClr val="tx1"/>
                </a:solidFill>
                <a:latin typeface="+mn-ea"/>
                <a:ea typeface="+mn-ea"/>
              </a:rPr>
              <a:t>）</a:t>
            </a:r>
            <a:br>
              <a:rPr kumimoji="1" lang="en-US" altLang="ja-JP" sz="1200" b="0" dirty="0">
                <a:solidFill>
                  <a:schemeClr val="tx1"/>
                </a:solidFill>
                <a:latin typeface="+mn-ea"/>
                <a:ea typeface="+mn-ea"/>
              </a:rPr>
            </a:br>
            <a:r>
              <a:rPr kumimoji="1" lang="ja-JP" altLang="en-US" sz="1200" b="0" dirty="0">
                <a:solidFill>
                  <a:schemeClr val="tx1"/>
                </a:solidFill>
                <a:latin typeface="+mn-ea"/>
                <a:ea typeface="+mn-ea"/>
              </a:rPr>
              <a:t>　デジタルスキル標準（</a:t>
            </a:r>
            <a:r>
              <a:rPr kumimoji="1" lang="en-US" altLang="ja-JP" sz="1200" b="0" dirty="0">
                <a:solidFill>
                  <a:schemeClr val="tx1"/>
                </a:solidFill>
                <a:latin typeface="+mn-ea"/>
                <a:ea typeface="+mn-ea"/>
              </a:rPr>
              <a:t>DSS</a:t>
            </a:r>
            <a:r>
              <a:rPr kumimoji="1" lang="ja-JP" altLang="en-US" sz="1200" b="0" dirty="0">
                <a:solidFill>
                  <a:schemeClr val="tx1"/>
                </a:solidFill>
                <a:latin typeface="+mn-ea"/>
                <a:ea typeface="+mn-ea"/>
              </a:rPr>
              <a:t>）では、すべてのビジネスパーソンが</a:t>
            </a:r>
            <a:r>
              <a:rPr kumimoji="1" lang="en-US" altLang="ja-JP" sz="1200" b="0" dirty="0">
                <a:solidFill>
                  <a:schemeClr val="tx1"/>
                </a:solidFill>
                <a:latin typeface="+mn-ea"/>
                <a:ea typeface="+mn-ea"/>
              </a:rPr>
              <a:t>DX</a:t>
            </a:r>
            <a:r>
              <a:rPr kumimoji="1" lang="ja-JP" altLang="en-US" sz="1200" b="0" dirty="0">
                <a:solidFill>
                  <a:schemeClr val="tx1"/>
                </a:solidFill>
                <a:latin typeface="+mn-ea"/>
                <a:ea typeface="+mn-ea"/>
              </a:rPr>
              <a:t>に関する基礎的な知識、スキル、マインドセットを身につけるための学習指針を「</a:t>
            </a:r>
            <a:r>
              <a:rPr kumimoji="1" lang="en-US" altLang="ja-JP" sz="1200" b="0" dirty="0">
                <a:solidFill>
                  <a:schemeClr val="tx1"/>
                </a:solidFill>
                <a:latin typeface="+mn-ea"/>
                <a:ea typeface="+mn-ea"/>
              </a:rPr>
              <a:t>DX</a:t>
            </a:r>
            <a:r>
              <a:rPr kumimoji="1" lang="ja-JP" altLang="en-US" sz="1200" b="0" dirty="0">
                <a:solidFill>
                  <a:schemeClr val="tx1"/>
                </a:solidFill>
                <a:latin typeface="+mn-ea"/>
                <a:ea typeface="+mn-ea"/>
              </a:rPr>
              <a:t>リテラシー標準」として策定しています。社員に対して、</a:t>
            </a:r>
            <a:r>
              <a:rPr kumimoji="1" lang="en-US" altLang="ja-JP" sz="1200" b="0" dirty="0">
                <a:solidFill>
                  <a:schemeClr val="tx1"/>
                </a:solidFill>
                <a:latin typeface="+mn-ea"/>
                <a:ea typeface="+mn-ea"/>
              </a:rPr>
              <a:t>DX</a:t>
            </a:r>
            <a:r>
              <a:rPr kumimoji="1" lang="ja-JP" altLang="en-US" sz="1200" b="0" dirty="0">
                <a:solidFill>
                  <a:schemeClr val="tx1"/>
                </a:solidFill>
                <a:latin typeface="+mn-ea"/>
                <a:ea typeface="+mn-ea"/>
              </a:rPr>
              <a:t>に関するリテラシーを身につけさせるための育成方法を検討する際に、指針として活用することができます。</a:t>
            </a:r>
            <a:endParaRPr kumimoji="1" lang="en-US" altLang="ja-JP" sz="1200" b="0" u="none" baseline="0" dirty="0">
              <a:solidFill>
                <a:schemeClr val="tx1"/>
              </a:solidFill>
              <a:uFill>
                <a:solidFill>
                  <a:schemeClr val="bg1"/>
                </a:solidFill>
              </a:uFill>
              <a:latin typeface="+mn-ea"/>
              <a:ea typeface="+mn-ea"/>
            </a:endParaRPr>
          </a:p>
          <a:p>
            <a:pPr marL="171450" indent="-171450">
              <a:buFont typeface="Arial" panose="020B0604020202020204" pitchFamily="34" charset="0"/>
              <a:buChar char="•"/>
            </a:pPr>
            <a:r>
              <a:rPr kumimoji="1" lang="ja-JP" altLang="en-US" sz="1200" b="0" u="none" baseline="0" dirty="0">
                <a:solidFill>
                  <a:schemeClr val="tx1"/>
                </a:solidFill>
                <a:uFill>
                  <a:solidFill>
                    <a:schemeClr val="bg1"/>
                  </a:solidFill>
                </a:uFill>
                <a:latin typeface="+mn-ea"/>
                <a:ea typeface="+mn-ea"/>
              </a:rPr>
              <a:t>プラス・セキュリティ</a:t>
            </a:r>
            <a:br>
              <a:rPr kumimoji="1" lang="en-US" altLang="ja-JP" sz="1200" b="0" u="none" baseline="0" dirty="0">
                <a:solidFill>
                  <a:schemeClr val="tx1"/>
                </a:solidFill>
                <a:uFill>
                  <a:solidFill>
                    <a:schemeClr val="bg1"/>
                  </a:solidFill>
                </a:uFill>
                <a:latin typeface="+mn-ea"/>
                <a:ea typeface="+mn-ea"/>
              </a:rPr>
            </a:br>
            <a:r>
              <a:rPr kumimoji="1" lang="ja-JP" altLang="en-US" sz="1200" b="0" u="none" baseline="0" dirty="0">
                <a:solidFill>
                  <a:schemeClr val="tx1"/>
                </a:solidFill>
                <a:uFill>
                  <a:solidFill>
                    <a:schemeClr val="bg1"/>
                  </a:solidFill>
                </a:uFill>
                <a:latin typeface="+mn-ea"/>
                <a:ea typeface="+mn-ea"/>
              </a:rPr>
              <a:t>　プラス・セキュリティとは、「自らの業務遂行にあたってセキュリティを意識し、必要かつ十分なセキュリティ対策を実現できる能力を身につけること、あるいは身につけている状態のこと」です。</a:t>
            </a:r>
            <a:br>
              <a:rPr kumimoji="1" lang="en-US" altLang="ja-JP" sz="1200" b="0" u="none" baseline="0" dirty="0">
                <a:solidFill>
                  <a:schemeClr val="tx1"/>
                </a:solidFill>
                <a:uFill>
                  <a:solidFill>
                    <a:schemeClr val="bg1"/>
                  </a:solidFill>
                </a:uFill>
                <a:latin typeface="+mn-ea"/>
                <a:ea typeface="+mn-ea"/>
              </a:rPr>
            </a:br>
            <a:r>
              <a:rPr kumimoji="1" lang="ja-JP" altLang="en-US" sz="1200" b="0" u="none" baseline="0" dirty="0">
                <a:solidFill>
                  <a:schemeClr val="tx1"/>
                </a:solidFill>
                <a:uFill>
                  <a:solidFill>
                    <a:schemeClr val="bg1"/>
                  </a:solidFill>
                </a:uFill>
                <a:latin typeface="+mn-ea"/>
                <a:ea typeface="+mn-ea"/>
              </a:rPr>
              <a:t>　サイバーセキュリティ体制を適切に機能させるため、経営者は、デジタル部門、事業部門、管理部門などの従業員にサイバーセキュリティに対する意識を高め、業務遂行に必要なセキュリティ対策を実施できる能力を身につけさせるよう育成することが大切です。具体的には、自社で実施しなければならないサイバーセキュリティ関連タスクの一部を担っていること、およびその責任・権限を組織として明確化し、担当者に自覚させることが重要です。</a:t>
            </a:r>
            <a:endParaRPr kumimoji="1" lang="en-US" altLang="ja-JP" sz="1200" b="0" u="none" baseline="0" dirty="0">
              <a:solidFill>
                <a:schemeClr val="tx1"/>
              </a:solidFill>
              <a:uFill>
                <a:solidFill>
                  <a:schemeClr val="bg1"/>
                </a:solidFill>
              </a:uFill>
              <a:latin typeface="+mn-ea"/>
              <a:ea typeface="+mn-ea"/>
            </a:endParaRPr>
          </a:p>
          <a:p>
            <a:pPr marL="0" indent="0">
              <a:buFont typeface="Arial" panose="020B0604020202020204" pitchFamily="34" charset="0"/>
              <a:buNone/>
            </a:pPr>
            <a:endParaRPr kumimoji="1" lang="en-US" altLang="ja-JP" sz="1200" b="0" u="none" baseline="0" dirty="0">
              <a:solidFill>
                <a:schemeClr val="tx1"/>
              </a:solidFill>
              <a:uFill>
                <a:solidFill>
                  <a:schemeClr val="bg1"/>
                </a:solidFill>
              </a:uFill>
              <a:latin typeface="+mn-ea"/>
              <a:ea typeface="+mn-ea"/>
            </a:endParaRPr>
          </a:p>
          <a:p>
            <a:pPr marL="0" indent="0">
              <a:buFont typeface="Arial" panose="020B0604020202020204" pitchFamily="34" charset="0"/>
              <a:buNone/>
            </a:pPr>
            <a:endParaRPr kumimoji="1" lang="en-US" altLang="ja-JP" sz="1200" b="0" u="none" baseline="0" dirty="0">
              <a:solidFill>
                <a:schemeClr val="tx1"/>
              </a:solidFill>
              <a:uFill>
                <a:solidFill>
                  <a:schemeClr val="bg1"/>
                </a:solidFill>
              </a:uFill>
              <a:latin typeface="+mn-ea"/>
              <a:ea typeface="+mn-ea"/>
            </a:endParaRPr>
          </a:p>
          <a:p>
            <a:pPr marL="0" indent="0">
              <a:buFont typeface="Wingdings" panose="05000000000000000000" pitchFamily="2" charset="2"/>
              <a:buNone/>
            </a:pPr>
            <a:r>
              <a:rPr kumimoji="1" lang="ja-JP" altLang="en-US" sz="1200" b="1" u="none" baseline="0" dirty="0">
                <a:solidFill>
                  <a:schemeClr val="tx1"/>
                </a:solidFill>
                <a:uFill>
                  <a:solidFill>
                    <a:schemeClr val="bg1"/>
                  </a:solidFill>
                </a:uFill>
                <a:latin typeface="+mn-ea"/>
                <a:ea typeface="+mn-ea"/>
              </a:rPr>
              <a:t>関連法令</a:t>
            </a:r>
            <a:endParaRPr kumimoji="1" lang="en-US" altLang="ja-JP" sz="1200" b="1" u="none" baseline="0" dirty="0">
              <a:solidFill>
                <a:schemeClr val="tx1"/>
              </a:solidFill>
              <a:uFill>
                <a:solidFill>
                  <a:schemeClr val="bg1"/>
                </a:solidFill>
              </a:uFill>
              <a:latin typeface="+mn-ea"/>
              <a:ea typeface="+mn-ea"/>
            </a:endParaRPr>
          </a:p>
          <a:p>
            <a:pPr marL="171450" lvl="0" indent="-171450">
              <a:buFont typeface="Arial" panose="020B0604020202020204" pitchFamily="34" charset="0"/>
              <a:buChar char="•"/>
            </a:pPr>
            <a:r>
              <a:rPr kumimoji="1" lang="zh-TW" altLang="en-US" sz="1200" b="0" u="none" baseline="0" dirty="0">
                <a:solidFill>
                  <a:schemeClr val="tx1"/>
                </a:solidFill>
                <a:uFill>
                  <a:solidFill>
                    <a:schemeClr val="bg1"/>
                  </a:solidFill>
                </a:uFill>
                <a:latin typeface="+mn-ea"/>
                <a:ea typeface="+mn-ea"/>
              </a:rPr>
              <a:t>個人情報保護法</a:t>
            </a:r>
            <a:br>
              <a:rPr kumimoji="1" lang="en-US" altLang="zh-TW" sz="1200" b="0" u="none" baseline="0" dirty="0">
                <a:solidFill>
                  <a:schemeClr val="tx1"/>
                </a:solidFill>
                <a:uFill>
                  <a:solidFill>
                    <a:schemeClr val="bg1"/>
                  </a:solidFill>
                </a:uFill>
                <a:latin typeface="+mn-ea"/>
                <a:ea typeface="+mn-ea"/>
              </a:rPr>
            </a:br>
            <a:r>
              <a:rPr kumimoji="1" lang="ja-JP" altLang="en-US" sz="1200" b="0" u="none" baseline="0" dirty="0">
                <a:solidFill>
                  <a:schemeClr val="tx1"/>
                </a:solidFill>
                <a:uFill>
                  <a:solidFill>
                    <a:schemeClr val="bg1"/>
                  </a:solidFill>
                </a:uFill>
                <a:latin typeface="+mn-ea"/>
                <a:ea typeface="+mn-ea"/>
              </a:rPr>
              <a:t>　消費者や取引先から預かっている個人情報を適切に取扱うことは、企業の権利や利益を守ることに繋がる非常に重要な取組となります。</a:t>
            </a:r>
            <a:endParaRPr kumimoji="1" lang="en-US" altLang="zh-TW" sz="1200" b="0" u="none" baseline="0" dirty="0">
              <a:solidFill>
                <a:schemeClr val="tx1"/>
              </a:solidFill>
              <a:uFill>
                <a:solidFill>
                  <a:schemeClr val="bg1"/>
                </a:solidFill>
              </a:uFill>
              <a:latin typeface="+mn-ea"/>
              <a:ea typeface="+mn-ea"/>
            </a:endParaRPr>
          </a:p>
          <a:p>
            <a:pPr marL="171450" lvl="0" indent="-171450">
              <a:buFont typeface="Arial" panose="020B0604020202020204" pitchFamily="34" charset="0"/>
              <a:buChar char="•"/>
            </a:pPr>
            <a:r>
              <a:rPr kumimoji="1" lang="en-US" altLang="ja-JP" sz="1200" b="0" u="none" baseline="0" dirty="0">
                <a:solidFill>
                  <a:schemeClr val="tx1"/>
                </a:solidFill>
                <a:uFill>
                  <a:solidFill>
                    <a:schemeClr val="bg1"/>
                  </a:solidFill>
                </a:uFill>
                <a:latin typeface="+mn-ea"/>
                <a:ea typeface="+mn-ea"/>
              </a:rPr>
              <a:t>GDPR</a:t>
            </a:r>
            <a:r>
              <a:rPr kumimoji="1" lang="ja-JP" altLang="en-US" sz="1200" b="0" u="none" baseline="0" dirty="0">
                <a:solidFill>
                  <a:schemeClr val="tx1"/>
                </a:solidFill>
                <a:uFill>
                  <a:solidFill>
                    <a:schemeClr val="bg1"/>
                  </a:solidFill>
                </a:uFill>
                <a:latin typeface="+mn-ea"/>
                <a:ea typeface="+mn-ea"/>
              </a:rPr>
              <a:t>（</a:t>
            </a:r>
            <a:r>
              <a:rPr kumimoji="1" lang="en-US" altLang="ja-JP" sz="1200" b="0" u="none" baseline="0" dirty="0">
                <a:solidFill>
                  <a:schemeClr val="tx1"/>
                </a:solidFill>
                <a:uFill>
                  <a:solidFill>
                    <a:schemeClr val="bg1"/>
                  </a:solidFill>
                </a:uFill>
                <a:latin typeface="+mn-ea"/>
                <a:ea typeface="+mn-ea"/>
              </a:rPr>
              <a:t>EU</a:t>
            </a:r>
            <a:r>
              <a:rPr kumimoji="1" lang="ja-JP" altLang="en-US" sz="1200" b="0" u="none" baseline="0" dirty="0">
                <a:solidFill>
                  <a:schemeClr val="tx1"/>
                </a:solidFill>
                <a:uFill>
                  <a:solidFill>
                    <a:schemeClr val="bg1"/>
                  </a:solidFill>
                </a:uFill>
                <a:latin typeface="+mn-ea"/>
                <a:ea typeface="+mn-ea"/>
              </a:rPr>
              <a:t>一般データ保護規則）</a:t>
            </a:r>
            <a:br>
              <a:rPr kumimoji="1" lang="en-US" altLang="ja-JP" sz="1200" b="0" u="none" baseline="0" dirty="0">
                <a:solidFill>
                  <a:schemeClr val="tx1"/>
                </a:solidFill>
                <a:uFill>
                  <a:solidFill>
                    <a:schemeClr val="bg1"/>
                  </a:solidFill>
                </a:uFill>
                <a:latin typeface="+mn-ea"/>
                <a:ea typeface="+mn-ea"/>
              </a:rPr>
            </a:br>
            <a:r>
              <a:rPr kumimoji="1" lang="ja-JP" altLang="en-US" sz="1200" b="0" u="none" baseline="0" dirty="0">
                <a:solidFill>
                  <a:schemeClr val="tx1"/>
                </a:solidFill>
                <a:uFill>
                  <a:solidFill>
                    <a:schemeClr val="bg1"/>
                  </a:solidFill>
                </a:uFill>
                <a:latin typeface="+mn-ea"/>
                <a:ea typeface="+mn-ea"/>
              </a:rPr>
              <a:t>　</a:t>
            </a:r>
            <a:r>
              <a:rPr kumimoji="1" lang="en-US" altLang="ja-JP" sz="1200" b="0" u="none" baseline="0" dirty="0">
                <a:solidFill>
                  <a:schemeClr val="tx1"/>
                </a:solidFill>
                <a:uFill>
                  <a:solidFill>
                    <a:schemeClr val="bg1"/>
                  </a:solidFill>
                </a:uFill>
                <a:latin typeface="+mn-ea"/>
                <a:ea typeface="+mn-ea"/>
              </a:rPr>
              <a:t>GDPR</a:t>
            </a:r>
            <a:r>
              <a:rPr kumimoji="1" lang="ja-JP" altLang="en-US" sz="1200" b="0" u="none" baseline="0" dirty="0">
                <a:solidFill>
                  <a:schemeClr val="tx1"/>
                </a:solidFill>
                <a:uFill>
                  <a:solidFill>
                    <a:schemeClr val="bg1"/>
                  </a:solidFill>
                </a:uFill>
                <a:latin typeface="+mn-ea"/>
                <a:ea typeface="+mn-ea"/>
              </a:rPr>
              <a:t>とは、個人データの保護とプライバシーの権利を強化するために、欧州連合（</a:t>
            </a:r>
            <a:r>
              <a:rPr kumimoji="1" lang="en-US" altLang="ja-JP" sz="1200" b="0" u="none" baseline="0" dirty="0">
                <a:solidFill>
                  <a:schemeClr val="tx1"/>
                </a:solidFill>
                <a:uFill>
                  <a:solidFill>
                    <a:schemeClr val="bg1"/>
                  </a:solidFill>
                </a:uFill>
                <a:latin typeface="+mn-ea"/>
                <a:ea typeface="+mn-ea"/>
              </a:rPr>
              <a:t>EU</a:t>
            </a:r>
            <a:r>
              <a:rPr kumimoji="1" lang="ja-JP" altLang="en-US" sz="1200" b="0" u="none" baseline="0" dirty="0">
                <a:solidFill>
                  <a:schemeClr val="tx1"/>
                </a:solidFill>
                <a:uFill>
                  <a:solidFill>
                    <a:schemeClr val="bg1"/>
                  </a:solidFill>
                </a:uFill>
                <a:latin typeface="+mn-ea"/>
                <a:ea typeface="+mn-ea"/>
              </a:rPr>
              <a:t>）加盟国に適用される重要な法令です</a:t>
            </a:r>
            <a:r>
              <a:rPr lang="ja-JP" altLang="en-US" sz="1200" b="0" i="0" u="none" dirty="0">
                <a:solidFill>
                  <a:schemeClr val="tx1"/>
                </a:solidFill>
                <a:effectLst/>
                <a:latin typeface="+mn-ea"/>
              </a:rPr>
              <a:t>。</a:t>
            </a:r>
            <a:r>
              <a:rPr lang="en-US" altLang="ja-JP" sz="1200" b="0" i="0" u="none" dirty="0">
                <a:solidFill>
                  <a:schemeClr val="tx1"/>
                </a:solidFill>
                <a:effectLst/>
                <a:latin typeface="+mn-ea"/>
              </a:rPr>
              <a:t>EU</a:t>
            </a:r>
            <a:r>
              <a:rPr lang="ja-JP" altLang="en-US" sz="1200" b="0" i="0" u="none" dirty="0">
                <a:solidFill>
                  <a:schemeClr val="tx1"/>
                </a:solidFill>
                <a:effectLst/>
                <a:latin typeface="+mn-ea"/>
              </a:rPr>
              <a:t>で活動する企業だけではなく、</a:t>
            </a:r>
            <a:r>
              <a:rPr lang="en-US" altLang="ja-JP" sz="1200" b="0" i="0" u="none" dirty="0">
                <a:solidFill>
                  <a:schemeClr val="tx1"/>
                </a:solidFill>
                <a:effectLst/>
                <a:latin typeface="+mn-ea"/>
              </a:rPr>
              <a:t>EU</a:t>
            </a:r>
            <a:r>
              <a:rPr lang="ja-JP" altLang="en-US" sz="1200" b="0" i="0" u="none" dirty="0">
                <a:solidFill>
                  <a:schemeClr val="tx1"/>
                </a:solidFill>
                <a:effectLst/>
                <a:latin typeface="+mn-ea"/>
              </a:rPr>
              <a:t>加盟国の居住者の個人データを取扱う企業は、企業規模に関係なく、</a:t>
            </a:r>
            <a:r>
              <a:rPr lang="en-US" altLang="ja-JP" sz="1200" b="0" i="0" u="none" dirty="0">
                <a:solidFill>
                  <a:schemeClr val="tx1"/>
                </a:solidFill>
                <a:effectLst/>
                <a:latin typeface="+mn-ea"/>
              </a:rPr>
              <a:t>GDPR</a:t>
            </a:r>
            <a:r>
              <a:rPr lang="ja-JP" altLang="en-US" sz="1200" b="0" i="0" u="none" dirty="0">
                <a:solidFill>
                  <a:schemeClr val="tx1"/>
                </a:solidFill>
                <a:effectLst/>
                <a:latin typeface="+mn-ea"/>
              </a:rPr>
              <a:t>が適用されるため、</a:t>
            </a:r>
            <a:r>
              <a:rPr lang="en-US" altLang="ja-JP" sz="1200" b="0" i="0" u="none" dirty="0">
                <a:solidFill>
                  <a:schemeClr val="tx1"/>
                </a:solidFill>
                <a:effectLst/>
                <a:latin typeface="+mn-ea"/>
              </a:rPr>
              <a:t>GDPR</a:t>
            </a:r>
            <a:r>
              <a:rPr lang="ja-JP" altLang="en-US" sz="1200" b="0" i="0" u="none" dirty="0">
                <a:solidFill>
                  <a:schemeClr val="tx1"/>
                </a:solidFill>
                <a:effectLst/>
                <a:latin typeface="+mn-ea"/>
              </a:rPr>
              <a:t>を理解し遵守することが必要になります。</a:t>
            </a:r>
            <a:endParaRPr kumimoji="1" lang="ja-JP" altLang="en-US" sz="1200" b="0" u="none" baseline="0" dirty="0">
              <a:solidFill>
                <a:schemeClr val="tx1"/>
              </a:solidFill>
              <a:uFill>
                <a:solidFill>
                  <a:schemeClr val="bg1"/>
                </a:solidFill>
              </a:uFill>
              <a:latin typeface="+mn-ea"/>
              <a:ea typeface="+mn-ea"/>
            </a:endParaRPr>
          </a:p>
          <a:p>
            <a:pPr marL="0" indent="0">
              <a:buFont typeface="Arial" panose="020B0604020202020204" pitchFamily="34" charset="0"/>
              <a:buNone/>
            </a:pPr>
            <a:endParaRPr kumimoji="1" lang="en-US" altLang="ja-JP" dirty="0"/>
          </a:p>
        </p:txBody>
      </p:sp>
      <p:sp>
        <p:nvSpPr>
          <p:cNvPr id="4" name="スライド番号プレースホルダー 3">
            <a:extLst>
              <a:ext uri="{FF2B5EF4-FFF2-40B4-BE49-F238E27FC236}">
                <a16:creationId xmlns:a16="http://schemas.microsoft.com/office/drawing/2014/main" id="{E1F3DD1E-FC92-6D9E-9B76-49EDD257088F}"/>
              </a:ext>
            </a:extLst>
          </p:cNvPr>
          <p:cNvSpPr>
            <a:spLocks noGrp="1"/>
          </p:cNvSpPr>
          <p:nvPr>
            <p:ph type="sldNum" sz="quarter" idx="5"/>
          </p:nvPr>
        </p:nvSpPr>
        <p:spPr/>
        <p:txBody>
          <a:bodyPr/>
          <a:lstStyle/>
          <a:p>
            <a:fld id="{7D95702B-A176-47F2-94B3-59C819DD5A0E}" type="slidenum">
              <a:rPr kumimoji="1" lang="ja-JP" altLang="en-US" smtClean="0"/>
              <a:t>462</a:t>
            </a:fld>
            <a:endParaRPr kumimoji="1" lang="ja-JP" altLang="en-US"/>
          </a:p>
        </p:txBody>
      </p:sp>
    </p:spTree>
    <p:extLst>
      <p:ext uri="{BB962C8B-B14F-4D97-AF65-F5344CB8AC3E}">
        <p14:creationId xmlns:p14="http://schemas.microsoft.com/office/powerpoint/2010/main" val="3669355977"/>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A6888-16DC-4174-7BE1-7AB3992404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39C589-4FF3-A73D-5B30-23112566382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916AE4F-2744-27D5-897A-DB3815D822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13:43</a:t>
            </a:r>
            <a:endParaRPr kumimoji="1" lang="en-US" altLang="ja-JP"/>
          </a:p>
          <a:p>
            <a:endParaRPr kumimoji="1" lang="en-US" altLang="ja-JP"/>
          </a:p>
          <a:p>
            <a:r>
              <a:rPr kumimoji="1" lang="ja-JP" altLang="en-US" sz="1200" b="1">
                <a:latin typeface="+mn-ea"/>
              </a:rPr>
              <a:t>章</a:t>
            </a:r>
            <a:r>
              <a:rPr kumimoji="1" lang="ja-JP" altLang="en-US" sz="1200" b="1">
                <a:solidFill>
                  <a:schemeClr val="tx1"/>
                </a:solidFill>
                <a:latin typeface="+mn-ea"/>
              </a:rPr>
              <a:t>を通した気づき・学び</a:t>
            </a:r>
            <a:endParaRPr lang="en-US" altLang="ja-JP" sz="1200" u="none" strike="noStrike">
              <a:effectLst/>
            </a:endParaRPr>
          </a:p>
          <a:p>
            <a:r>
              <a:rPr lang="ja-JP" altLang="en-US" sz="1200" u="none" strike="noStrike">
                <a:effectLst/>
              </a:rPr>
              <a:t>　</a:t>
            </a:r>
            <a:r>
              <a:rPr kumimoji="1" lang="ja-JP" altLang="en-US" sz="1200"/>
              <a:t>日本政府が打ち出しているサイバーセキュリティ戦略を理解し、関連する知識やスキルを身につけることが大切です。</a:t>
            </a:r>
          </a:p>
          <a:p>
            <a:endParaRPr kumimoji="1" lang="en-US" altLang="ja-JP"/>
          </a:p>
          <a:p>
            <a:r>
              <a:rPr lang="ja-JP" altLang="en-US" sz="1200" u="none">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0" i="0" u="none">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国家レベルでサイバーセキュリティを確保する方針や目標を理解する。</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サイバーセキュリティ対策を経営のための必要な投資と位置付ける。</a:t>
            </a:r>
          </a:p>
          <a:p>
            <a:pPr marL="171450" indent="-171450">
              <a:buFont typeface="Arial" panose="020B0604020202020204" pitchFamily="34" charset="0"/>
              <a:buChar char="•"/>
            </a:pPr>
            <a:r>
              <a:rPr lang="en-US" altLang="ja-JP" sz="1200" b="0" i="0">
                <a:solidFill>
                  <a:srgbClr val="374151"/>
                </a:solidFill>
                <a:effectLst/>
                <a:latin typeface="メイリオ" panose="020B0604030504040204" pitchFamily="50" charset="-128"/>
                <a:ea typeface="メイリオ" panose="020B0604030504040204" pitchFamily="50" charset="-128"/>
              </a:rPr>
              <a:t>DX</a:t>
            </a:r>
            <a:r>
              <a:rPr lang="ja-JP" altLang="en-US" sz="1200" b="0" i="0">
                <a:solidFill>
                  <a:srgbClr val="374151"/>
                </a:solidFill>
                <a:effectLst/>
                <a:latin typeface="メイリオ" panose="020B0604030504040204" pitchFamily="50" charset="-128"/>
                <a:ea typeface="メイリオ" panose="020B0604030504040204" pitchFamily="50" charset="-128"/>
              </a:rPr>
              <a:t>推進と同時にサイバーセキュリティ対策の重要性を認識し、必要なセキュリティ能力（プラス・セキュリティ）を身につける。</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個人情報保護法や</a:t>
            </a:r>
            <a:r>
              <a:rPr lang="en-US" altLang="ja-JP" sz="1200" b="0" i="0">
                <a:solidFill>
                  <a:srgbClr val="374151"/>
                </a:solidFill>
                <a:effectLst/>
                <a:latin typeface="メイリオ" panose="020B0604030504040204" pitchFamily="50" charset="-128"/>
                <a:ea typeface="メイリオ" panose="020B0604030504040204" pitchFamily="50" charset="-128"/>
              </a:rPr>
              <a:t>GDPR</a:t>
            </a:r>
            <a:r>
              <a:rPr lang="ja-JP" altLang="en-US" sz="1200" b="0" i="0">
                <a:solidFill>
                  <a:srgbClr val="374151"/>
                </a:solidFill>
                <a:effectLst/>
                <a:latin typeface="メイリオ" panose="020B0604030504040204" pitchFamily="50" charset="-128"/>
                <a:ea typeface="メイリオ" panose="020B0604030504040204" pitchFamily="50" charset="-128"/>
              </a:rPr>
              <a:t>を含むサイバーセキュリティ関連法令の遵守と、個人情報の高レベル取扱いの重要性。</a:t>
            </a:r>
          </a:p>
          <a:p>
            <a:endParaRPr kumimoji="1" lang="en-US" altLang="ja-JP"/>
          </a:p>
        </p:txBody>
      </p:sp>
      <p:sp>
        <p:nvSpPr>
          <p:cNvPr id="4" name="スライド番号プレースホルダー 3">
            <a:extLst>
              <a:ext uri="{FF2B5EF4-FFF2-40B4-BE49-F238E27FC236}">
                <a16:creationId xmlns:a16="http://schemas.microsoft.com/office/drawing/2014/main" id="{11471A52-CFDD-4A34-00C1-73E808FCA77E}"/>
              </a:ext>
            </a:extLst>
          </p:cNvPr>
          <p:cNvSpPr>
            <a:spLocks noGrp="1"/>
          </p:cNvSpPr>
          <p:nvPr>
            <p:ph type="sldNum" sz="quarter" idx="5"/>
          </p:nvPr>
        </p:nvSpPr>
        <p:spPr/>
        <p:txBody>
          <a:bodyPr/>
          <a:lstStyle/>
          <a:p>
            <a:fld id="{7D95702B-A176-47F2-94B3-59C819DD5A0E}" type="slidenum">
              <a:rPr kumimoji="1" lang="ja-JP" altLang="en-US" smtClean="0"/>
              <a:t>463</a:t>
            </a:fld>
            <a:endParaRPr kumimoji="1" lang="ja-JP" altLang="en-US"/>
          </a:p>
        </p:txBody>
      </p:sp>
    </p:spTree>
    <p:extLst>
      <p:ext uri="{BB962C8B-B14F-4D97-AF65-F5344CB8AC3E}">
        <p14:creationId xmlns:p14="http://schemas.microsoft.com/office/powerpoint/2010/main" val="3109784444"/>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6E4FD-2189-9120-0543-B68E92B1E8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C9AF6A-AC41-75FF-2CA8-AC87BBE751E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2BC846F-93B7-18CE-84CD-1D53F323D5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13:45</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章の目的</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dk1"/>
                </a:solidFill>
                <a:effectLst/>
                <a:latin typeface="+mn-ea"/>
                <a:ea typeface="+mn-ea"/>
                <a:cs typeface="+mn-cs"/>
              </a:rPr>
              <a:t>　第</a:t>
            </a:r>
            <a:r>
              <a:rPr kumimoji="1" lang="en-US" altLang="ja-JP" sz="1200" b="0" i="0" kern="1200">
                <a:solidFill>
                  <a:schemeClr val="dk1"/>
                </a:solidFill>
                <a:effectLst/>
                <a:latin typeface="+mn-ea"/>
                <a:ea typeface="+mn-ea"/>
                <a:cs typeface="+mn-cs"/>
              </a:rPr>
              <a:t>7</a:t>
            </a:r>
            <a:r>
              <a:rPr kumimoji="1" lang="ja-JP" altLang="en-US" sz="1200" b="0" i="0" kern="1200">
                <a:solidFill>
                  <a:schemeClr val="dk1"/>
                </a:solidFill>
                <a:effectLst/>
                <a:latin typeface="+mn-ea"/>
                <a:ea typeface="+mn-ea"/>
                <a:cs typeface="+mn-cs"/>
              </a:rPr>
              <a:t>章では、</a:t>
            </a:r>
            <a:r>
              <a:rPr kumimoji="1" lang="en-US" altLang="ja-JP" sz="1200" b="0" i="0" kern="1200">
                <a:solidFill>
                  <a:schemeClr val="dk1"/>
                </a:solidFill>
                <a:effectLst/>
                <a:latin typeface="+mn-ea"/>
                <a:ea typeface="+mn-ea"/>
                <a:cs typeface="+mn-cs"/>
              </a:rPr>
              <a:t>ISMS</a:t>
            </a:r>
            <a:r>
              <a:rPr kumimoji="1" lang="ja-JP" altLang="en-US" sz="1200" b="0" i="0" kern="1200">
                <a:solidFill>
                  <a:schemeClr val="dk1"/>
                </a:solidFill>
                <a:effectLst/>
                <a:latin typeface="+mn-ea"/>
                <a:ea typeface="+mn-ea"/>
                <a:cs typeface="+mn-cs"/>
              </a:rPr>
              <a:t>をはじめとしたサイバーセキュリティ対策における代表的なフレームワークを理解し、それぞれの内容について知識を身につけることを目的とします。</a:t>
            </a:r>
            <a:endParaRPr kumimoji="1" lang="en-US" altLang="ja-JP" sz="1200" b="0" i="0" kern="1200">
              <a:solidFill>
                <a:schemeClr val="dk1"/>
              </a:solidFill>
              <a:effectLst/>
              <a:latin typeface="+mn-ea"/>
              <a:ea typeface="+mn-ea"/>
              <a:cs typeface="+mn-cs"/>
            </a:endParaRPr>
          </a:p>
          <a:p>
            <a:endParaRPr kumimoji="1" lang="en-US" altLang="ja-JP"/>
          </a:p>
          <a:p>
            <a:r>
              <a:rPr kumimoji="1" lang="ja-JP" altLang="en-US"/>
              <a:t>達成目標</a:t>
            </a:r>
            <a:endParaRPr kumimoji="1" lang="en-US" altLang="ja-JP"/>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サイバーセキュリティ対策においてフレームワークを活用することの重要性について理解すること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各フレームワークの目的や必要性などの特徴について理解すること</a:t>
            </a:r>
            <a:endParaRPr kumimoji="1" lang="en-US" altLang="ja-JP" sz="1200">
              <a:solidFill>
                <a:schemeClr val="tx1"/>
              </a:solidFill>
              <a:latin typeface="+mn-ea"/>
              <a:ea typeface="+mn-ea"/>
            </a:endParaRPr>
          </a:p>
          <a:p>
            <a:endParaRPr kumimoji="1" lang="en-US" altLang="ja-JP"/>
          </a:p>
          <a:p>
            <a:r>
              <a:rPr kumimoji="1" lang="ja-JP" altLang="en-US"/>
              <a:t>＜内容読み上げ＞</a:t>
            </a:r>
            <a:endParaRPr kumimoji="1" lang="en-US" altLang="ja-JP"/>
          </a:p>
        </p:txBody>
      </p:sp>
      <p:sp>
        <p:nvSpPr>
          <p:cNvPr id="4" name="スライド番号プレースホルダー 3">
            <a:extLst>
              <a:ext uri="{FF2B5EF4-FFF2-40B4-BE49-F238E27FC236}">
                <a16:creationId xmlns:a16="http://schemas.microsoft.com/office/drawing/2014/main" id="{809A7985-E8F8-46A3-CC61-81737D1B52DB}"/>
              </a:ext>
            </a:extLst>
          </p:cNvPr>
          <p:cNvSpPr>
            <a:spLocks noGrp="1"/>
          </p:cNvSpPr>
          <p:nvPr>
            <p:ph type="sldNum" sz="quarter" idx="5"/>
          </p:nvPr>
        </p:nvSpPr>
        <p:spPr/>
        <p:txBody>
          <a:bodyPr/>
          <a:lstStyle/>
          <a:p>
            <a:fld id="{7D95702B-A176-47F2-94B3-59C819DD5A0E}" type="slidenum">
              <a:rPr kumimoji="1" lang="ja-JP" altLang="en-US" smtClean="0"/>
              <a:t>464</a:t>
            </a:fld>
            <a:endParaRPr kumimoji="1" lang="ja-JP" altLang="en-US"/>
          </a:p>
        </p:txBody>
      </p:sp>
    </p:spTree>
    <p:extLst>
      <p:ext uri="{BB962C8B-B14F-4D97-AF65-F5344CB8AC3E}">
        <p14:creationId xmlns:p14="http://schemas.microsoft.com/office/powerpoint/2010/main" val="1215621854"/>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DF20-5C72-F2E3-C383-1FF1ECA322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B0F308-7876-692F-2E90-572689B5D26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28311EA-F1B2-918B-E625-D05929DC3B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13:46</a:t>
            </a:r>
            <a:endParaRPr kumimoji="1" lang="en-US" altLang="ja-JP"/>
          </a:p>
          <a:p>
            <a:endParaRPr kumimoji="1" lang="en-US" altLang="ja-JP"/>
          </a:p>
          <a:p>
            <a:pPr defTabSz="914400">
              <a:defRPr/>
            </a:pPr>
            <a:r>
              <a:rPr kumimoji="1" lang="en-US" altLang="ja-JP" sz="1200" b="1"/>
              <a:t>7</a:t>
            </a:r>
            <a:r>
              <a:rPr kumimoji="1" lang="ja-JP" altLang="en-US" sz="1200" b="1">
                <a:solidFill>
                  <a:schemeClr val="tx1"/>
                </a:solidFill>
              </a:rPr>
              <a:t>章の全体概要</a:t>
            </a:r>
            <a:r>
              <a:rPr lang="ja-JP" altLang="en-US" sz="1200" spc="31">
                <a:latin typeface="+mn-ea"/>
                <a:cs typeface="Cascadia Mono" panose="020B0609020000020004" pitchFamily="49" charset="0"/>
              </a:rPr>
              <a:t>　</a:t>
            </a:r>
            <a:endParaRPr lang="en-US" altLang="ja-JP" sz="1200" spc="31">
              <a:latin typeface="+mn-ea"/>
              <a:cs typeface="Cascadia Mono" panose="020B0609020000020004" pitchFamily="49"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spc="31">
                <a:latin typeface="+mn-ea"/>
                <a:cs typeface="Cascadia Mono" panose="020B0609020000020004" pitchFamily="49" charset="0"/>
              </a:rPr>
              <a:t>　セキュリティ対策に関連するフレームワークの特徴や概要、そして各フレームワークの要素や要件について解説しています。セキュリティ対策は、やみくもに進めてしまうとかえって複雑になってしまい、余計に手間がかかり、内容に抜け漏れが発生する可能性があります。漏れなく効果的に対策を実施するために、企業はセキュリティフレームワークを使用し、自社の課題・目的に即した対応方針を選択することが重要です。</a:t>
            </a:r>
            <a:endParaRPr lang="ja-JP" altLang="en-US" sz="1200" b="0" spc="31">
              <a:solidFill>
                <a:schemeClr val="tx1"/>
              </a:solidFill>
              <a:latin typeface="+mn-ea"/>
              <a:cs typeface="Cascadia Mono" panose="020B0609020000020004" pitchFamily="49" charset="0"/>
            </a:endParaRPr>
          </a:p>
          <a:p>
            <a:endParaRPr kumimoji="1" lang="en-US" altLang="ja-JP"/>
          </a:p>
          <a:p>
            <a:r>
              <a:rPr lang="ja-JP" altLang="en-US" sz="1400" b="1" u="none">
                <a:solidFill>
                  <a:srgbClr val="374151"/>
                </a:solidFill>
                <a:latin typeface="メイリオ" panose="020B0604030504040204" pitchFamily="50" charset="-128"/>
                <a:ea typeface="メイリオ" panose="020B0604030504040204" pitchFamily="50" charset="-128"/>
              </a:rPr>
              <a:t>セキュリティフレームワークの概要</a:t>
            </a:r>
            <a:endParaRPr lang="en-US" altLang="ja-JP" sz="1400" b="1" u="none">
              <a:solidFill>
                <a:srgbClr val="37415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en-US" altLang="ja-JP" sz="1200">
                <a:solidFill>
                  <a:srgbClr val="374151"/>
                </a:solidFill>
                <a:latin typeface="メイリオ" panose="020B0604030504040204" pitchFamily="50" charset="-128"/>
                <a:ea typeface="メイリオ" panose="020B0604030504040204" pitchFamily="50" charset="-128"/>
              </a:rPr>
              <a:t>ISMS</a:t>
            </a:r>
            <a:r>
              <a:rPr lang="ja-JP" altLang="en-US" sz="1200">
                <a:solidFill>
                  <a:srgbClr val="374151"/>
                </a:solidFill>
                <a:latin typeface="メイリオ" panose="020B0604030504040204" pitchFamily="50" charset="-128"/>
                <a:ea typeface="メイリオ" panose="020B0604030504040204" pitchFamily="50" charset="-128"/>
              </a:rPr>
              <a:t>（情報セキュリティマネジメントシステム）</a:t>
            </a:r>
            <a:r>
              <a:rPr lang="en-US" altLang="ja-JP" sz="1200">
                <a:solidFill>
                  <a:srgbClr val="374151"/>
                </a:solidFill>
                <a:latin typeface="メイリオ" panose="020B0604030504040204" pitchFamily="50" charset="-128"/>
                <a:ea typeface="メイリオ" panose="020B0604030504040204" pitchFamily="50" charset="-128"/>
              </a:rPr>
              <a:t>[ISO/IEC27001, 27002]</a:t>
            </a:r>
          </a:p>
          <a:p>
            <a:pPr marL="171450" indent="-171450">
              <a:buFont typeface="Arial" panose="020B0604020202020204" pitchFamily="34" charset="0"/>
              <a:buChar char="•"/>
            </a:pPr>
            <a:r>
              <a:rPr lang="en-US" altLang="ja-JP" sz="1200">
                <a:solidFill>
                  <a:srgbClr val="374151"/>
                </a:solidFill>
                <a:latin typeface="メイリオ" panose="020B0604030504040204" pitchFamily="50" charset="-128"/>
                <a:ea typeface="メイリオ" panose="020B0604030504040204" pitchFamily="50" charset="-128"/>
              </a:rPr>
              <a:t>ISO/IEC27017</a:t>
            </a:r>
          </a:p>
          <a:p>
            <a:pPr marL="171450" indent="-171450">
              <a:buFont typeface="Arial" panose="020B0604020202020204" pitchFamily="34" charset="0"/>
              <a:buChar char="•"/>
            </a:pPr>
            <a:r>
              <a:rPr lang="en-US" altLang="ja-JP" sz="1200">
                <a:solidFill>
                  <a:srgbClr val="374151"/>
                </a:solidFill>
                <a:latin typeface="メイリオ" panose="020B0604030504040204" pitchFamily="50" charset="-128"/>
                <a:ea typeface="メイリオ" panose="020B0604030504040204" pitchFamily="50" charset="-128"/>
              </a:rPr>
              <a:t>CSF</a:t>
            </a:r>
            <a:r>
              <a:rPr lang="ja-JP" altLang="en-US" sz="1200">
                <a:solidFill>
                  <a:srgbClr val="374151"/>
                </a:solidFill>
                <a:latin typeface="メイリオ" panose="020B0604030504040204" pitchFamily="50" charset="-128"/>
                <a:ea typeface="メイリオ" panose="020B0604030504040204" pitchFamily="50" charset="-128"/>
              </a:rPr>
              <a:t>（サイバーセキュリティフレームワーク）</a:t>
            </a:r>
          </a:p>
          <a:p>
            <a:pPr marL="171450" indent="-171450">
              <a:buFont typeface="Arial" panose="020B0604020202020204" pitchFamily="34" charset="0"/>
              <a:buChar char="•"/>
            </a:pPr>
            <a:r>
              <a:rPr lang="en-US" altLang="ja-JP" sz="1200">
                <a:solidFill>
                  <a:srgbClr val="374151"/>
                </a:solidFill>
                <a:latin typeface="メイリオ" panose="020B0604030504040204" pitchFamily="50" charset="-128"/>
                <a:ea typeface="メイリオ" panose="020B0604030504040204" pitchFamily="50" charset="-128"/>
              </a:rPr>
              <a:t>CPSF</a:t>
            </a:r>
            <a:r>
              <a:rPr lang="ja-JP" altLang="en-US" sz="1200">
                <a:solidFill>
                  <a:srgbClr val="374151"/>
                </a:solidFill>
                <a:latin typeface="メイリオ" panose="020B0604030504040204" pitchFamily="50" charset="-128"/>
                <a:ea typeface="メイリオ" panose="020B0604030504040204" pitchFamily="50" charset="-128"/>
              </a:rPr>
              <a:t>（サイバー・フィジカル・セキュリティ対策フレームワーク）</a:t>
            </a:r>
          </a:p>
          <a:p>
            <a:pPr marL="171450" indent="-171450">
              <a:buFont typeface="Arial" panose="020B0604020202020204" pitchFamily="34" charset="0"/>
              <a:buChar char="•"/>
            </a:pPr>
            <a:r>
              <a:rPr lang="ja-JP" altLang="en-US" sz="1200">
                <a:solidFill>
                  <a:srgbClr val="374151"/>
                </a:solidFill>
                <a:latin typeface="メイリオ" panose="020B0604030504040204" pitchFamily="50" charset="-128"/>
                <a:ea typeface="メイリオ" panose="020B0604030504040204" pitchFamily="50" charset="-128"/>
              </a:rPr>
              <a:t>サイバーセキュリティ経営ガイドライン</a:t>
            </a:r>
          </a:p>
          <a:p>
            <a:pPr marL="171450" indent="-171450">
              <a:buFont typeface="Arial" panose="020B0604020202020204" pitchFamily="34" charset="0"/>
              <a:buChar char="•"/>
            </a:pPr>
            <a:r>
              <a:rPr lang="en-US" altLang="ja-JP" sz="1200">
                <a:solidFill>
                  <a:srgbClr val="374151"/>
                </a:solidFill>
                <a:latin typeface="メイリオ" panose="020B0604030504040204" pitchFamily="50" charset="-128"/>
                <a:ea typeface="メイリオ" panose="020B0604030504040204" pitchFamily="50" charset="-128"/>
              </a:rPr>
              <a:t>PCI DSS</a:t>
            </a:r>
          </a:p>
          <a:p>
            <a:pPr marL="171450" indent="-171450">
              <a:buFont typeface="Arial" panose="020B0604020202020204" pitchFamily="34" charset="0"/>
              <a:buChar char="•"/>
            </a:pPr>
            <a:r>
              <a:rPr lang="en-US" altLang="ja-JP" sz="1200">
                <a:solidFill>
                  <a:srgbClr val="374151"/>
                </a:solidFill>
                <a:latin typeface="メイリオ" panose="020B0604030504040204" pitchFamily="50" charset="-128"/>
                <a:ea typeface="メイリオ" panose="020B0604030504040204" pitchFamily="50" charset="-128"/>
              </a:rPr>
              <a:t>PMS</a:t>
            </a:r>
            <a:r>
              <a:rPr lang="ja-JP" altLang="en-US" sz="1200">
                <a:solidFill>
                  <a:srgbClr val="374151"/>
                </a:solidFill>
                <a:latin typeface="メイリオ" panose="020B0604030504040204" pitchFamily="50" charset="-128"/>
                <a:ea typeface="メイリオ" panose="020B0604030504040204" pitchFamily="50" charset="-128"/>
              </a:rPr>
              <a:t>（個人情報保護マネジメントシステム）</a:t>
            </a:r>
          </a:p>
          <a:p>
            <a:pPr marL="171450" indent="-171450">
              <a:buFont typeface="Arial" panose="020B0604020202020204" pitchFamily="34" charset="0"/>
              <a:buChar char="•"/>
            </a:pPr>
            <a:r>
              <a:rPr lang="en-US" altLang="ja-JP" sz="1200">
                <a:solidFill>
                  <a:srgbClr val="374151"/>
                </a:solidFill>
                <a:latin typeface="メイリオ" panose="020B0604030504040204" pitchFamily="50" charset="-128"/>
                <a:ea typeface="メイリオ" panose="020B0604030504040204" pitchFamily="50" charset="-128"/>
              </a:rPr>
              <a:t>CIS Controls</a:t>
            </a:r>
          </a:p>
          <a:p>
            <a:pPr marL="171450" indent="-171450">
              <a:buFont typeface="Arial" panose="020B0604020202020204" pitchFamily="34" charset="0"/>
              <a:buChar char="•"/>
            </a:pPr>
            <a:r>
              <a:rPr lang="en-US" altLang="ja-JP" sz="1200">
                <a:solidFill>
                  <a:srgbClr val="374151"/>
                </a:solidFill>
                <a:latin typeface="メイリオ" panose="020B0604030504040204" pitchFamily="50" charset="-128"/>
                <a:ea typeface="メイリオ" panose="020B0604030504040204" pitchFamily="50" charset="-128"/>
              </a:rPr>
              <a:t>ISA/IEC62443</a:t>
            </a:r>
            <a:endParaRPr kumimoji="1" lang="en-US" altLang="ja-JP"/>
          </a:p>
        </p:txBody>
      </p:sp>
      <p:sp>
        <p:nvSpPr>
          <p:cNvPr id="4" name="スライド番号プレースホルダー 3">
            <a:extLst>
              <a:ext uri="{FF2B5EF4-FFF2-40B4-BE49-F238E27FC236}">
                <a16:creationId xmlns:a16="http://schemas.microsoft.com/office/drawing/2014/main" id="{97FB026F-D51D-F26F-9373-079A7C2AAB6F}"/>
              </a:ext>
            </a:extLst>
          </p:cNvPr>
          <p:cNvSpPr>
            <a:spLocks noGrp="1"/>
          </p:cNvSpPr>
          <p:nvPr>
            <p:ph type="sldNum" sz="quarter" idx="5"/>
          </p:nvPr>
        </p:nvSpPr>
        <p:spPr/>
        <p:txBody>
          <a:bodyPr/>
          <a:lstStyle/>
          <a:p>
            <a:fld id="{7D95702B-A176-47F2-94B3-59C819DD5A0E}" type="slidenum">
              <a:rPr kumimoji="1" lang="ja-JP" altLang="en-US" smtClean="0"/>
              <a:t>465</a:t>
            </a:fld>
            <a:endParaRPr kumimoji="1" lang="ja-JP" altLang="en-US"/>
          </a:p>
        </p:txBody>
      </p:sp>
    </p:spTree>
    <p:extLst>
      <p:ext uri="{BB962C8B-B14F-4D97-AF65-F5344CB8AC3E}">
        <p14:creationId xmlns:p14="http://schemas.microsoft.com/office/powerpoint/2010/main" val="1251418390"/>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F5B93-3CCA-9901-3643-E0D259B4B30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D92E71-2F94-7897-ECD8-5CC1879531C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7428C4F-BBE7-337A-92CF-7D06EBB045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13:48</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rPr>
              <a:t>情報セキュリティマネジメントシステム（</a:t>
            </a:r>
            <a:r>
              <a:rPr kumimoji="1" lang="en-US" altLang="ja-JP" sz="1200" b="1" dirty="0">
                <a:solidFill>
                  <a:schemeClr val="tx1"/>
                </a:solidFill>
                <a:latin typeface="+mn-ea"/>
              </a:rPr>
              <a:t>ISMS</a:t>
            </a:r>
            <a:r>
              <a:rPr kumimoji="1" lang="ja-JP" altLang="en-US" sz="1200" b="1" dirty="0">
                <a:solidFill>
                  <a:schemeClr val="tx1"/>
                </a:solidFill>
                <a:latin typeface="+mn-ea"/>
              </a:rPr>
              <a:t>）</a:t>
            </a:r>
            <a:r>
              <a:rPr kumimoji="1" lang="ja-JP" altLang="en-US" sz="1200" b="0" dirty="0">
                <a:solidFill>
                  <a:schemeClr val="tx1"/>
                </a:solidFill>
                <a:latin typeface="+mn-ea"/>
              </a:rPr>
              <a:t>　</a:t>
            </a:r>
            <a:br>
              <a:rPr kumimoji="1" lang="en-US" altLang="ja-JP" sz="1200" b="0" dirty="0">
                <a:solidFill>
                  <a:schemeClr val="tx1"/>
                </a:solidFill>
                <a:latin typeface="+mn-ea"/>
              </a:rPr>
            </a:br>
            <a:r>
              <a:rPr kumimoji="1" lang="ja-JP" altLang="en-US" sz="1200" b="0" dirty="0">
                <a:solidFill>
                  <a:schemeClr val="tx1"/>
                </a:solidFill>
                <a:latin typeface="+mn-ea"/>
              </a:rPr>
              <a:t>　</a:t>
            </a:r>
            <a:r>
              <a:rPr kumimoji="1" lang="en-US" altLang="ja-JP" sz="1200" b="0" dirty="0">
                <a:solidFill>
                  <a:schemeClr val="tx1"/>
                </a:solidFill>
                <a:latin typeface="+mn-ea"/>
              </a:rPr>
              <a:t>ISMS</a:t>
            </a:r>
            <a:r>
              <a:rPr kumimoji="1" lang="ja-JP" altLang="en-US" sz="1200" b="0" dirty="0">
                <a:solidFill>
                  <a:schemeClr val="tx1"/>
                </a:solidFill>
                <a:latin typeface="+mn-ea"/>
              </a:rPr>
              <a:t>とは、</a:t>
            </a:r>
            <a:r>
              <a:rPr kumimoji="1" lang="ja-JP" altLang="en-US" sz="1200" b="0" dirty="0">
                <a:solidFill>
                  <a:schemeClr val="tx1"/>
                </a:solidFill>
              </a:rPr>
              <a:t>組織の情報セキュリティリスクを適切に管理するための仕組みのことです。 </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ISMS</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は、</a:t>
            </a:r>
            <a:r>
              <a:rPr lang="ja-JP" altLang="en-US" sz="1200" b="0" dirty="0">
                <a:solidFill>
                  <a:prstClr val="black"/>
                </a:solidFill>
                <a:latin typeface="+mn-ea"/>
                <a:ea typeface="+mn-ea"/>
              </a:rPr>
              <a:t>セキュリティフレームワークの中でも代表的なものです。</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ISMS</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が達成すべきことは、リスクマネジメントプロセスを適用することによって情報の機密性、完全性および可用性をバランスよく維持・改善し、リスクの適切な管理を実現し、信頼を利害関係者に与えることです。</a:t>
            </a:r>
            <a:endParaRPr kumimoji="1" lang="en-US" altLang="ja-JP" sz="1200" b="0" dirty="0">
              <a:solidFill>
                <a:schemeClr val="tx1"/>
              </a:solidFill>
              <a:latin typeface="+mn-ea"/>
            </a:endParaRPr>
          </a:p>
          <a:p>
            <a:endParaRPr kumimoji="1" lang="en-US" altLang="ja-JP" dirty="0"/>
          </a:p>
          <a:p>
            <a:pPr marL="0" indent="0">
              <a:buFont typeface="Wingdings" panose="05000000000000000000" pitchFamily="2" charset="2"/>
              <a:buNone/>
            </a:pPr>
            <a:r>
              <a:rPr kumimoji="1" lang="en-US" altLang="ja-JP" sz="1200" b="1" dirty="0">
                <a:solidFill>
                  <a:schemeClr val="tx1"/>
                </a:solidFill>
                <a:latin typeface="+mn-ea"/>
              </a:rPr>
              <a:t>NIST </a:t>
            </a:r>
            <a:r>
              <a:rPr kumimoji="1" lang="ja-JP" altLang="en-US" sz="1200" b="1" dirty="0">
                <a:solidFill>
                  <a:schemeClr val="tx1"/>
                </a:solidFill>
                <a:latin typeface="+mn-ea"/>
              </a:rPr>
              <a:t>サイバーセキュリティフレームワーク（</a:t>
            </a:r>
            <a:r>
              <a:rPr kumimoji="1" lang="en-US" altLang="ja-JP" sz="1200" b="1" dirty="0">
                <a:solidFill>
                  <a:schemeClr val="tx1"/>
                </a:solidFill>
                <a:latin typeface="+mn-ea"/>
              </a:rPr>
              <a:t>CSF</a:t>
            </a:r>
            <a:r>
              <a:rPr kumimoji="1" lang="ja-JP" altLang="en-US" sz="1200" b="1" dirty="0">
                <a:solidFill>
                  <a:schemeClr val="tx1"/>
                </a:solidFill>
                <a:latin typeface="+mn-ea"/>
              </a:rPr>
              <a:t>）</a:t>
            </a:r>
            <a:br>
              <a:rPr kumimoji="1" lang="en-US" altLang="ja-JP" sz="1200" b="0" dirty="0">
                <a:solidFill>
                  <a:schemeClr val="tx1"/>
                </a:solidFill>
                <a:latin typeface="+mn-ea"/>
              </a:rPr>
            </a:br>
            <a:r>
              <a:rPr kumimoji="1" lang="ja-JP" altLang="en-US" sz="1200" b="0" dirty="0">
                <a:solidFill>
                  <a:schemeClr val="tx1"/>
                </a:solidFill>
                <a:latin typeface="+mn-ea"/>
              </a:rPr>
              <a:t>　サイバーセキュリティフレームワーク（</a:t>
            </a:r>
            <a:r>
              <a:rPr kumimoji="1" lang="en-US" altLang="ja-JP" sz="1200" b="0" dirty="0">
                <a:solidFill>
                  <a:schemeClr val="tx1"/>
                </a:solidFill>
                <a:latin typeface="+mn-ea"/>
              </a:rPr>
              <a:t>CSF</a:t>
            </a:r>
            <a:r>
              <a:rPr kumimoji="1" lang="ja-JP" altLang="en-US" sz="1200" b="0" dirty="0">
                <a:solidFill>
                  <a:schemeClr val="tx1"/>
                </a:solidFill>
                <a:latin typeface="+mn-ea"/>
              </a:rPr>
              <a:t>）は、</a:t>
            </a:r>
            <a:r>
              <a:rPr kumimoji="1" lang="en-US" altLang="ja-JP" sz="1200" b="0" dirty="0">
                <a:solidFill>
                  <a:schemeClr val="tx1"/>
                </a:solidFill>
                <a:latin typeface="+mn-ea"/>
              </a:rPr>
              <a:t>NIST</a:t>
            </a:r>
            <a:r>
              <a:rPr kumimoji="1" lang="ja-JP" altLang="en-US" sz="1200" b="0" dirty="0">
                <a:solidFill>
                  <a:schemeClr val="tx1"/>
                </a:solidFill>
                <a:latin typeface="+mn-ea"/>
              </a:rPr>
              <a:t>が作成したサイバー攻撃対策に重点をおいたフレームワークであり、防御にとどまらず、検知・対応・復旧といったインシデント対応が含まれています。多様な企業に適用できるように要求事項が汎用的になっています。</a:t>
            </a:r>
            <a:r>
              <a:rPr kumimoji="1" lang="en-US" altLang="ja-JP" sz="1200" b="0" dirty="0">
                <a:solidFill>
                  <a:schemeClr val="tx1"/>
                </a:solidFill>
                <a:latin typeface="+mn-ea"/>
              </a:rPr>
              <a:t>CSF</a:t>
            </a:r>
            <a:r>
              <a:rPr kumimoji="1" lang="ja-JP" altLang="en-US" sz="1200" b="0" dirty="0">
                <a:solidFill>
                  <a:schemeClr val="tx1"/>
                </a:solidFill>
                <a:latin typeface="+mn-ea"/>
              </a:rPr>
              <a:t>は、組織がセキュリティ対策を継続的に改善するため、 ①コア（サイバーセキュリティ対策の一覧）、②ティア（対策状況を数値化するための成熟度評価基準）、③プロファイル（サイバーセキュリティ対策の現状とあるべき姿を記述するためのフレームワーク）の</a:t>
            </a:r>
            <a:r>
              <a:rPr kumimoji="1" lang="en-US" altLang="ja-JP" sz="1200" b="0" dirty="0">
                <a:solidFill>
                  <a:schemeClr val="tx1"/>
                </a:solidFill>
                <a:latin typeface="+mn-ea"/>
              </a:rPr>
              <a:t>3</a:t>
            </a:r>
            <a:r>
              <a:rPr kumimoji="1" lang="ja-JP" altLang="en-US" sz="1200" b="0" dirty="0">
                <a:solidFill>
                  <a:schemeClr val="tx1"/>
                </a:solidFill>
                <a:latin typeface="+mn-ea"/>
              </a:rPr>
              <a:t>つの要素で構成されています。</a:t>
            </a:r>
            <a:br>
              <a:rPr kumimoji="1" lang="en-US" altLang="ja-JP" sz="1200" b="0" dirty="0">
                <a:solidFill>
                  <a:schemeClr val="tx1"/>
                </a:solidFill>
                <a:latin typeface="+mn-ea"/>
              </a:rPr>
            </a:br>
            <a:endParaRPr kumimoji="1" lang="en-US" altLang="ja-JP" sz="1200" b="0" dirty="0">
              <a:solidFill>
                <a:schemeClr val="tx1"/>
              </a:solidFill>
              <a:latin typeface="+mn-ea"/>
            </a:endParaRPr>
          </a:p>
        </p:txBody>
      </p:sp>
      <p:sp>
        <p:nvSpPr>
          <p:cNvPr id="4" name="スライド番号プレースホルダー 3">
            <a:extLst>
              <a:ext uri="{FF2B5EF4-FFF2-40B4-BE49-F238E27FC236}">
                <a16:creationId xmlns:a16="http://schemas.microsoft.com/office/drawing/2014/main" id="{28ADE2EF-DAA3-3995-1E74-7BEEF23345A2}"/>
              </a:ext>
            </a:extLst>
          </p:cNvPr>
          <p:cNvSpPr>
            <a:spLocks noGrp="1"/>
          </p:cNvSpPr>
          <p:nvPr>
            <p:ph type="sldNum" sz="quarter" idx="5"/>
          </p:nvPr>
        </p:nvSpPr>
        <p:spPr/>
        <p:txBody>
          <a:bodyPr/>
          <a:lstStyle/>
          <a:p>
            <a:fld id="{7D95702B-A176-47F2-94B3-59C819DD5A0E}" type="slidenum">
              <a:rPr kumimoji="1" lang="ja-JP" altLang="en-US" smtClean="0"/>
              <a:t>466</a:t>
            </a:fld>
            <a:endParaRPr kumimoji="1" lang="ja-JP" altLang="en-US"/>
          </a:p>
        </p:txBody>
      </p:sp>
    </p:spTree>
    <p:extLst>
      <p:ext uri="{BB962C8B-B14F-4D97-AF65-F5344CB8AC3E}">
        <p14:creationId xmlns:p14="http://schemas.microsoft.com/office/powerpoint/2010/main" val="4095590961"/>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1D291-490A-0D7F-C9AF-1A3AD5338CC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073284-ACE7-41EE-B534-F7A65284FC2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C2E22A4-232F-8793-FB05-3D494689FC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13:50</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tx1"/>
                </a:solidFill>
                <a:latin typeface="+mn-ea"/>
              </a:rPr>
              <a:t>サイバー・フィジカル・セキュリティ対策フレームワーク（</a:t>
            </a:r>
            <a:r>
              <a:rPr kumimoji="1" lang="en-US" altLang="ja-JP" sz="1200" b="1">
                <a:solidFill>
                  <a:schemeClr val="tx1"/>
                </a:solidFill>
                <a:latin typeface="+mn-ea"/>
              </a:rPr>
              <a:t>CPSF</a:t>
            </a:r>
            <a:r>
              <a:rPr kumimoji="1" lang="ja-JP" altLang="en-US" sz="1200" b="1">
                <a:solidFill>
                  <a:schemeClr val="tx1"/>
                </a:solidFill>
                <a:latin typeface="+mn-ea"/>
              </a:rPr>
              <a:t>）</a:t>
            </a:r>
            <a:br>
              <a:rPr kumimoji="1" lang="en-US" altLang="ja-JP" sz="1200" b="0">
                <a:solidFill>
                  <a:schemeClr val="tx1"/>
                </a:solidFill>
                <a:latin typeface="+mn-ea"/>
              </a:rPr>
            </a:br>
            <a:r>
              <a:rPr kumimoji="1" lang="ja-JP" altLang="en-US" sz="1200" b="0">
                <a:solidFill>
                  <a:schemeClr val="tx1"/>
                </a:solidFill>
                <a:latin typeface="+mn-ea"/>
              </a:rPr>
              <a:t>　サイバー・フィジカル・セキュリティ対策フレームワーク（</a:t>
            </a:r>
            <a:r>
              <a:rPr kumimoji="1" lang="en-US" altLang="ja-JP" sz="1200" b="0">
                <a:solidFill>
                  <a:schemeClr val="tx1"/>
                </a:solidFill>
                <a:latin typeface="+mn-ea"/>
              </a:rPr>
              <a:t>CPSF</a:t>
            </a:r>
            <a:r>
              <a:rPr kumimoji="1" lang="ja-JP" altLang="en-US" sz="1200" b="0">
                <a:solidFill>
                  <a:schemeClr val="tx1"/>
                </a:solidFill>
                <a:latin typeface="+mn-ea"/>
              </a:rPr>
              <a:t>）は、</a:t>
            </a:r>
            <a:r>
              <a:rPr kumimoji="1" lang="en-US" altLang="ja-JP" sz="1200" b="0">
                <a:solidFill>
                  <a:schemeClr val="tx1"/>
                </a:solidFill>
                <a:latin typeface="+mn-ea"/>
              </a:rPr>
              <a:t>ISMS</a:t>
            </a:r>
            <a:r>
              <a:rPr kumimoji="1" lang="ja-JP" altLang="en-US" sz="1200" b="0">
                <a:solidFill>
                  <a:schemeClr val="tx1"/>
                </a:solidFill>
                <a:latin typeface="+mn-ea"/>
              </a:rPr>
              <a:t>や</a:t>
            </a:r>
            <a:r>
              <a:rPr kumimoji="1" lang="en-US" altLang="ja-JP" sz="1200" b="0">
                <a:solidFill>
                  <a:schemeClr val="tx1"/>
                </a:solidFill>
                <a:latin typeface="+mn-ea"/>
              </a:rPr>
              <a:t>CSF</a:t>
            </a:r>
            <a:r>
              <a:rPr kumimoji="1" lang="ja-JP" altLang="en-US" sz="1200" b="0">
                <a:solidFill>
                  <a:schemeClr val="tx1"/>
                </a:solidFill>
                <a:latin typeface="+mn-ea"/>
              </a:rPr>
              <a:t>のフレームワークの内容を包含しつつ、サイバー空間とフィジカル空間双方のセキュリティ対策に対応したフレームワークです。</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tx1"/>
                </a:solidFill>
                <a:latin typeface="+mn-ea"/>
              </a:rPr>
              <a:t>サイバーセキュリティ経営ガイドライン</a:t>
            </a:r>
            <a:br>
              <a:rPr kumimoji="1" lang="en-US" altLang="ja-JP" sz="1200" b="1">
                <a:solidFill>
                  <a:schemeClr val="tx1"/>
                </a:solidFill>
                <a:latin typeface="+mn-ea"/>
              </a:rPr>
            </a:br>
            <a:r>
              <a:rPr kumimoji="1" lang="ja-JP" altLang="en-US" sz="1200" b="1">
                <a:solidFill>
                  <a:schemeClr val="tx1"/>
                </a:solidFill>
                <a:latin typeface="+mn-ea"/>
              </a:rPr>
              <a:t>　</a:t>
            </a:r>
            <a:r>
              <a:rPr kumimoji="1" lang="ja-JP" altLang="en-US" sz="1200" b="0">
                <a:solidFill>
                  <a:schemeClr val="tx1"/>
                </a:solidFill>
                <a:latin typeface="+mn-ea"/>
              </a:rPr>
              <a:t>サイバーセキュリティ経営ガイドラインは、</a:t>
            </a:r>
            <a:r>
              <a:rPr lang="ja-JP" altLang="en-US" sz="1200" b="0">
                <a:solidFill>
                  <a:schemeClr val="tx1"/>
                </a:solidFill>
                <a:effectLst/>
                <a:latin typeface="+mn-ea"/>
                <a:ea typeface="+mn-ea"/>
              </a:rPr>
              <a:t>経営者がサイバーセキュリティ対策を実行する際に認識するべき事項と、サイバーセキュリティ対策の責任者（</a:t>
            </a:r>
            <a:r>
              <a:rPr lang="en-US" altLang="ja-JP" sz="1200" b="0">
                <a:solidFill>
                  <a:schemeClr val="tx1"/>
                </a:solidFill>
                <a:effectLst/>
                <a:latin typeface="+mn-ea"/>
                <a:ea typeface="+mn-ea"/>
              </a:rPr>
              <a:t>CISO</a:t>
            </a:r>
            <a:r>
              <a:rPr lang="ja-JP" altLang="en-US" sz="1200" b="0">
                <a:solidFill>
                  <a:schemeClr val="tx1"/>
                </a:solidFill>
                <a:effectLst/>
                <a:latin typeface="+mn-ea"/>
                <a:ea typeface="+mn-ea"/>
              </a:rPr>
              <a:t>など）に指示するべき事項を包括的にまとめています。</a:t>
            </a:r>
            <a:r>
              <a:rPr kumimoji="1" lang="ja-JP" altLang="en-US" sz="1200" b="0">
                <a:solidFill>
                  <a:schemeClr val="tx1"/>
                </a:solidFill>
                <a:latin typeface="+mn-ea"/>
                <a:ea typeface="+mn-ea"/>
              </a:rPr>
              <a:t>経営者が主体となって</a:t>
            </a:r>
            <a:r>
              <a:rPr lang="ja-JP" altLang="en-US" sz="1200" b="0">
                <a:solidFill>
                  <a:schemeClr val="tx1"/>
                </a:solidFill>
                <a:effectLst/>
                <a:latin typeface="+mn-ea"/>
                <a:ea typeface="+mn-ea"/>
              </a:rPr>
              <a:t>サイバーセキュリティ対策を実施する際に参考にできます。</a:t>
            </a:r>
            <a:endParaRPr kumimoji="1" lang="ja-JP" altLang="en-US" sz="1200" b="0">
              <a:solidFill>
                <a:schemeClr val="tx1"/>
              </a:solidFill>
              <a:latin typeface="+mn-ea"/>
            </a:endParaRPr>
          </a:p>
          <a:p>
            <a:endParaRPr kumimoji="1" lang="en-US" altLang="ja-JP"/>
          </a:p>
        </p:txBody>
      </p:sp>
      <p:sp>
        <p:nvSpPr>
          <p:cNvPr id="4" name="スライド番号プレースホルダー 3">
            <a:extLst>
              <a:ext uri="{FF2B5EF4-FFF2-40B4-BE49-F238E27FC236}">
                <a16:creationId xmlns:a16="http://schemas.microsoft.com/office/drawing/2014/main" id="{0D211A1C-13B6-DF05-24F6-6FA2583BFEB7}"/>
              </a:ext>
            </a:extLst>
          </p:cNvPr>
          <p:cNvSpPr>
            <a:spLocks noGrp="1"/>
          </p:cNvSpPr>
          <p:nvPr>
            <p:ph type="sldNum" sz="quarter" idx="5"/>
          </p:nvPr>
        </p:nvSpPr>
        <p:spPr/>
        <p:txBody>
          <a:bodyPr/>
          <a:lstStyle/>
          <a:p>
            <a:fld id="{7D95702B-A176-47F2-94B3-59C819DD5A0E}" type="slidenum">
              <a:rPr kumimoji="1" lang="ja-JP" altLang="en-US" smtClean="0"/>
              <a:t>467</a:t>
            </a:fld>
            <a:endParaRPr kumimoji="1" lang="ja-JP" altLang="en-US"/>
          </a:p>
        </p:txBody>
      </p:sp>
    </p:spTree>
    <p:extLst>
      <p:ext uri="{BB962C8B-B14F-4D97-AF65-F5344CB8AC3E}">
        <p14:creationId xmlns:p14="http://schemas.microsoft.com/office/powerpoint/2010/main" val="930548972"/>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7B1BF-7824-83AE-D962-655248904F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B1D4B9-9A20-2A87-730F-E942475E161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33EAD9E-E4DF-1B10-E963-D32CCC8634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13:52</a:t>
            </a:r>
            <a:endParaRPr kumimoji="1" lang="en-US" altLang="ja-JP"/>
          </a:p>
          <a:p>
            <a:endParaRPr kumimoji="1" lang="en-US" altLang="ja-JP"/>
          </a:p>
          <a:p>
            <a:r>
              <a:rPr kumimoji="1" lang="ja-JP" altLang="en-US" sz="1200" b="1">
                <a:latin typeface="+mn-ea"/>
              </a:rPr>
              <a:t>章</a:t>
            </a:r>
            <a:r>
              <a:rPr kumimoji="1" lang="ja-JP" altLang="en-US" sz="1200" b="1">
                <a:solidFill>
                  <a:schemeClr val="tx1"/>
                </a:solidFill>
                <a:latin typeface="+mn-ea"/>
              </a:rPr>
              <a:t>を通した気づき・学び</a:t>
            </a:r>
            <a:endParaRPr lang="en-US" altLang="ja-JP" sz="1200" u="none" strike="noStrike">
              <a:effectLst/>
            </a:endParaRPr>
          </a:p>
          <a:p>
            <a:r>
              <a:rPr lang="ja-JP" altLang="en-US" sz="1200" spc="31">
                <a:latin typeface="+mn-ea"/>
                <a:cs typeface="Cascadia Mono" panose="020B0609020000020004" pitchFamily="49" charset="0"/>
              </a:rPr>
              <a:t>　セキュリティ対策を漏れなく効果的に実施するためには、セキュリティフレームワークを使用することが有効です。さまざまなセキュリティフレームワークがある中、自社の課題や目的に即したものを選択することが大切です。</a:t>
            </a:r>
            <a:endParaRPr kumimoji="1" lang="en-US" altLang="ja-JP" sz="1200" b="0">
              <a:solidFill>
                <a:schemeClr val="tx1"/>
              </a:solidFill>
              <a:latin typeface="+mn-ea"/>
            </a:endParaRPr>
          </a:p>
          <a:p>
            <a:endParaRPr kumimoji="1" lang="en-US" altLang="ja-JP"/>
          </a:p>
          <a:p>
            <a:r>
              <a:rPr lang="ja-JP" altLang="en-US" sz="1200" b="1" u="none">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フレームワークに沿ってセキュリティ対策を進めることで、効果的な対策実施と信頼向上が可能。</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セキュリティ対策フレームワークは複数存在するが、</a:t>
            </a:r>
            <a:r>
              <a:rPr lang="en-US" altLang="ja-JP" sz="1200" b="0" i="0">
                <a:solidFill>
                  <a:srgbClr val="374151"/>
                </a:solidFill>
                <a:effectLst/>
                <a:latin typeface="メイリオ" panose="020B0604030504040204" pitchFamily="50" charset="-128"/>
                <a:ea typeface="メイリオ" panose="020B0604030504040204" pitchFamily="50" charset="-128"/>
              </a:rPr>
              <a:t>ISMS</a:t>
            </a:r>
            <a:r>
              <a:rPr lang="ja-JP" altLang="en-US" sz="1200" b="0" i="0">
                <a:solidFill>
                  <a:srgbClr val="374151"/>
                </a:solidFill>
                <a:effectLst/>
                <a:latin typeface="メイリオ" panose="020B0604030504040204" pitchFamily="50" charset="-128"/>
                <a:ea typeface="メイリオ" panose="020B0604030504040204" pitchFamily="50" charset="-128"/>
              </a:rPr>
              <a:t>を基本枠組みとして使用。</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必要に応じて、業種や重点領域に特化したフレームワークで補完するのが有効。</a:t>
            </a:r>
          </a:p>
          <a:p>
            <a:endParaRPr kumimoji="1" lang="en-US" altLang="ja-JP"/>
          </a:p>
        </p:txBody>
      </p:sp>
      <p:sp>
        <p:nvSpPr>
          <p:cNvPr id="4" name="スライド番号プレースホルダー 3">
            <a:extLst>
              <a:ext uri="{FF2B5EF4-FFF2-40B4-BE49-F238E27FC236}">
                <a16:creationId xmlns:a16="http://schemas.microsoft.com/office/drawing/2014/main" id="{456F277C-1C77-1A62-4D35-50EECF036C1E}"/>
              </a:ext>
            </a:extLst>
          </p:cNvPr>
          <p:cNvSpPr>
            <a:spLocks noGrp="1"/>
          </p:cNvSpPr>
          <p:nvPr>
            <p:ph type="sldNum" sz="quarter" idx="5"/>
          </p:nvPr>
        </p:nvSpPr>
        <p:spPr/>
        <p:txBody>
          <a:bodyPr/>
          <a:lstStyle/>
          <a:p>
            <a:fld id="{7D95702B-A176-47F2-94B3-59C819DD5A0E}" type="slidenum">
              <a:rPr kumimoji="1" lang="ja-JP" altLang="en-US" smtClean="0"/>
              <a:t>468</a:t>
            </a:fld>
            <a:endParaRPr kumimoji="1" lang="ja-JP" altLang="en-US"/>
          </a:p>
        </p:txBody>
      </p:sp>
    </p:spTree>
    <p:extLst>
      <p:ext uri="{BB962C8B-B14F-4D97-AF65-F5344CB8AC3E}">
        <p14:creationId xmlns:p14="http://schemas.microsoft.com/office/powerpoint/2010/main" val="2105643972"/>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B89D6-3244-AFBA-A203-C53549FED1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AC77268-096C-9354-4505-DEEF3078B77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31E9CB8-CFBC-CBE5-79F6-2B8372E6FF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13:53</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章の目的</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dk1"/>
                </a:solidFill>
                <a:effectLst/>
                <a:latin typeface="+mn-ea"/>
                <a:ea typeface="+mn-ea"/>
                <a:cs typeface="+mn-cs"/>
              </a:rPr>
              <a:t>　第</a:t>
            </a:r>
            <a:r>
              <a:rPr kumimoji="1" lang="en-US" altLang="ja-JP" sz="1200" b="0" i="0" kern="1200">
                <a:solidFill>
                  <a:schemeClr val="dk1"/>
                </a:solidFill>
                <a:effectLst/>
                <a:latin typeface="+mn-ea"/>
                <a:ea typeface="+mn-ea"/>
                <a:cs typeface="+mn-cs"/>
              </a:rPr>
              <a:t>8</a:t>
            </a:r>
            <a:r>
              <a:rPr kumimoji="1" lang="ja-JP" altLang="en-US" sz="1200" b="0" i="0" kern="1200">
                <a:solidFill>
                  <a:schemeClr val="dk1"/>
                </a:solidFill>
                <a:effectLst/>
                <a:latin typeface="+mn-ea"/>
                <a:ea typeface="+mn-ea"/>
                <a:cs typeface="+mn-cs"/>
              </a:rPr>
              <a:t>章では、</a:t>
            </a:r>
            <a:r>
              <a:rPr kumimoji="1" lang="en-US" altLang="ja-JP" sz="1200" b="0" i="0" kern="1200">
                <a:solidFill>
                  <a:schemeClr val="dk1"/>
                </a:solidFill>
                <a:effectLst/>
                <a:latin typeface="+mn-ea"/>
                <a:ea typeface="+mn-ea"/>
                <a:cs typeface="+mn-cs"/>
              </a:rPr>
              <a:t>ISMS</a:t>
            </a:r>
            <a:r>
              <a:rPr kumimoji="1" lang="ja-JP" altLang="en-US" sz="1200" b="0" i="0" kern="1200">
                <a:solidFill>
                  <a:schemeClr val="dk1"/>
                </a:solidFill>
                <a:effectLst/>
                <a:latin typeface="+mn-ea"/>
                <a:ea typeface="+mn-ea"/>
                <a:cs typeface="+mn-cs"/>
              </a:rPr>
              <a:t>を前提としたサイバーセキュリティ対策における基準を</a:t>
            </a:r>
            <a:r>
              <a:rPr kumimoji="1" lang="en-US" altLang="ja-JP" sz="1200" b="0" i="0" kern="1200">
                <a:solidFill>
                  <a:schemeClr val="dk1"/>
                </a:solidFill>
                <a:effectLst/>
                <a:latin typeface="+mn-ea"/>
                <a:ea typeface="+mn-ea"/>
                <a:cs typeface="+mn-cs"/>
              </a:rPr>
              <a:t>3</a:t>
            </a:r>
            <a:r>
              <a:rPr kumimoji="1" lang="ja-JP" altLang="en-US" sz="1200" b="0" i="0" kern="1200">
                <a:solidFill>
                  <a:schemeClr val="dk1"/>
                </a:solidFill>
                <a:effectLst/>
                <a:latin typeface="+mn-ea"/>
                <a:ea typeface="+mn-ea"/>
                <a:cs typeface="+mn-cs"/>
              </a:rPr>
              <a:t>段階にレベル分けし、各基準の手法について理解することを目的とします。</a:t>
            </a:r>
            <a:endParaRPr kumimoji="1" lang="en-US" altLang="ja-JP" sz="1200" b="0" i="0" kern="1200">
              <a:solidFill>
                <a:schemeClr val="dk1"/>
              </a:solidFill>
              <a:effectLst/>
              <a:latin typeface="+mn-ea"/>
              <a:ea typeface="+mn-ea"/>
              <a:cs typeface="+mn-cs"/>
            </a:endParaRPr>
          </a:p>
          <a:p>
            <a:endParaRPr kumimoji="1" lang="en-US" altLang="ja-JP"/>
          </a:p>
          <a:p>
            <a:r>
              <a:rPr kumimoji="1" lang="ja-JP" altLang="en-US"/>
              <a:t>達成目標</a:t>
            </a:r>
            <a:endParaRPr kumimoji="1" lang="en-US" altLang="ja-JP"/>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サイバーセキュリティ対策における複数のアプローチ方法と、それぞれのアプローチ手法の特徴について理解すること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各アプローチ手法について理解し、どのアプローチ手法を実施するべきか選択できるようになること</a:t>
            </a:r>
            <a:endParaRPr kumimoji="1" lang="en-US" altLang="ja-JP" sz="1200">
              <a:solidFill>
                <a:schemeClr val="tx1"/>
              </a:solidFill>
              <a:latin typeface="+mn-ea"/>
              <a:ea typeface="+mn-ea"/>
            </a:endParaRPr>
          </a:p>
          <a:p>
            <a:endParaRPr kumimoji="1" lang="en-US" altLang="ja-JP"/>
          </a:p>
          <a:p>
            <a:r>
              <a:rPr kumimoji="1" lang="ja-JP" altLang="en-US"/>
              <a:t>＜内容読み上げ＞</a:t>
            </a:r>
            <a:endParaRPr kumimoji="1" lang="en-US" altLang="ja-JP"/>
          </a:p>
        </p:txBody>
      </p:sp>
      <p:sp>
        <p:nvSpPr>
          <p:cNvPr id="4" name="スライド番号プレースホルダー 3">
            <a:extLst>
              <a:ext uri="{FF2B5EF4-FFF2-40B4-BE49-F238E27FC236}">
                <a16:creationId xmlns:a16="http://schemas.microsoft.com/office/drawing/2014/main" id="{A60A8C7A-2563-229D-C229-599DDED0243E}"/>
              </a:ext>
            </a:extLst>
          </p:cNvPr>
          <p:cNvSpPr>
            <a:spLocks noGrp="1"/>
          </p:cNvSpPr>
          <p:nvPr>
            <p:ph type="sldNum" sz="quarter" idx="5"/>
          </p:nvPr>
        </p:nvSpPr>
        <p:spPr/>
        <p:txBody>
          <a:bodyPr/>
          <a:lstStyle/>
          <a:p>
            <a:fld id="{7D95702B-A176-47F2-94B3-59C819DD5A0E}" type="slidenum">
              <a:rPr kumimoji="1" lang="ja-JP" altLang="en-US" smtClean="0"/>
              <a:t>469</a:t>
            </a:fld>
            <a:endParaRPr kumimoji="1" lang="ja-JP" altLang="en-US"/>
          </a:p>
        </p:txBody>
      </p:sp>
    </p:spTree>
    <p:extLst>
      <p:ext uri="{BB962C8B-B14F-4D97-AF65-F5344CB8AC3E}">
        <p14:creationId xmlns:p14="http://schemas.microsoft.com/office/powerpoint/2010/main" val="2453030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BF207-E6FF-748B-81E1-8624107F47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81BDEA-5C4F-134F-1CBF-F9E46765E54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16AAEFCF-D404-2541-95EA-B2C7709B0943}"/>
              </a:ext>
            </a:extLst>
          </p:cNvPr>
          <p:cNvSpPr>
            <a:spLocks noGrp="1"/>
          </p:cNvSpPr>
          <p:nvPr>
            <p:ph type="body" idx="1"/>
          </p:nvPr>
        </p:nvSpPr>
        <p:spPr/>
        <p:txBody>
          <a:bodyPr/>
          <a:lstStyle/>
          <a:p>
            <a:r>
              <a:rPr kumimoji="1" lang="ja-JP" altLang="en-US"/>
              <a:t>目標：</a:t>
            </a:r>
            <a:r>
              <a:rPr kumimoji="1" lang="en-US" altLang="ja-JP"/>
              <a:t>13:17</a:t>
            </a:r>
          </a:p>
          <a:p>
            <a:r>
              <a:rPr kumimoji="1" lang="ja-JP" altLang="en-US"/>
              <a:t>累計：</a:t>
            </a:r>
            <a:r>
              <a:rPr kumimoji="1" lang="en-US" altLang="ja-JP"/>
              <a:t>0:17</a:t>
            </a:r>
          </a:p>
          <a:p>
            <a:endParaRPr lang="en-US" altLang="ja-JP" b="0" i="0">
              <a:solidFill>
                <a:srgbClr val="374151"/>
              </a:solidFill>
              <a:effectLst/>
              <a:latin typeface="Söhne"/>
            </a:endParaRPr>
          </a:p>
          <a:p>
            <a:r>
              <a:rPr lang="en-US" altLang="ja-JP" b="0" i="0">
                <a:solidFill>
                  <a:srgbClr val="374151"/>
                </a:solidFill>
                <a:effectLst/>
                <a:latin typeface="Söhne"/>
              </a:rPr>
              <a:t>Society5.0</a:t>
            </a:r>
            <a:r>
              <a:rPr lang="ja-JP" altLang="en-US" b="0" i="0">
                <a:solidFill>
                  <a:srgbClr val="374151"/>
                </a:solidFill>
                <a:effectLst/>
                <a:latin typeface="Söhne"/>
              </a:rPr>
              <a:t>の社会では、企業が製品やサービスを作って提供する過程（サプライチェーン）が変わる。</a:t>
            </a:r>
            <a:endParaRPr lang="en-US" altLang="ja-JP" b="0" i="0">
              <a:solidFill>
                <a:srgbClr val="374151"/>
              </a:solidFill>
              <a:effectLst/>
              <a:latin typeface="Söhne"/>
            </a:endParaRPr>
          </a:p>
          <a:p>
            <a:r>
              <a:rPr lang="ja-JP" altLang="en-US" b="0" i="0">
                <a:solidFill>
                  <a:srgbClr val="374151"/>
                </a:solidFill>
                <a:effectLst/>
                <a:latin typeface="Söhne"/>
              </a:rPr>
              <a:t>今までの物理的な流れだけじゃなく、デジタルな部分との結びつきが大事になる。</a:t>
            </a:r>
            <a:endParaRPr lang="en-US" altLang="ja-JP" b="0" i="0">
              <a:solidFill>
                <a:srgbClr val="374151"/>
              </a:solidFill>
              <a:effectLst/>
              <a:latin typeface="Söhne"/>
            </a:endParaRPr>
          </a:p>
          <a:p>
            <a:endParaRPr lang="en-US" altLang="ja-JP" b="0" i="0">
              <a:solidFill>
                <a:srgbClr val="374151"/>
              </a:solidFill>
              <a:effectLst/>
              <a:latin typeface="Söhne"/>
            </a:endParaRPr>
          </a:p>
          <a:p>
            <a:r>
              <a:rPr lang="ja-JP" altLang="en-US" b="0" i="0">
                <a:solidFill>
                  <a:srgbClr val="374151"/>
                </a:solidFill>
                <a:effectLst/>
                <a:latin typeface="Söhne"/>
              </a:rPr>
              <a:t>技術的には、</a:t>
            </a:r>
            <a:r>
              <a:rPr lang="en-US" altLang="ja-JP" b="0" i="0">
                <a:solidFill>
                  <a:srgbClr val="374151"/>
                </a:solidFill>
                <a:effectLst/>
                <a:latin typeface="Söhne"/>
              </a:rPr>
              <a:t>IoT</a:t>
            </a:r>
            <a:r>
              <a:rPr lang="ja-JP" altLang="en-US" b="0" i="0">
                <a:solidFill>
                  <a:srgbClr val="374151"/>
                </a:solidFill>
                <a:effectLst/>
                <a:latin typeface="Söhne"/>
              </a:rPr>
              <a:t>や</a:t>
            </a:r>
            <a:r>
              <a:rPr lang="en-US" altLang="ja-JP" b="0" i="0">
                <a:solidFill>
                  <a:srgbClr val="374151"/>
                </a:solidFill>
                <a:effectLst/>
                <a:latin typeface="Söhne"/>
              </a:rPr>
              <a:t>AI</a:t>
            </a:r>
            <a:r>
              <a:rPr lang="ja-JP" altLang="en-US" b="0" i="0">
                <a:solidFill>
                  <a:srgbClr val="374151"/>
                </a:solidFill>
                <a:effectLst/>
                <a:latin typeface="Söhne"/>
              </a:rPr>
              <a:t>を使って、物の動きや情報をネット上でチェック・制御することが増える。</a:t>
            </a:r>
            <a:endParaRPr lang="en-US" altLang="ja-JP" b="0" i="0">
              <a:solidFill>
                <a:srgbClr val="374151"/>
              </a:solidFill>
              <a:effectLst/>
              <a:latin typeface="Söhne"/>
            </a:endParaRPr>
          </a:p>
          <a:p>
            <a:r>
              <a:rPr lang="ja-JP" altLang="en-US" b="0" i="0">
                <a:solidFill>
                  <a:srgbClr val="374151"/>
                </a:solidFill>
                <a:effectLst/>
                <a:latin typeface="Söhne"/>
              </a:rPr>
              <a:t>他の会社との情報の共有も簡単にできるようになる。</a:t>
            </a:r>
            <a:endParaRPr lang="en-US" altLang="ja-JP" b="0" i="0">
              <a:solidFill>
                <a:srgbClr val="374151"/>
              </a:solidFill>
              <a:effectLst/>
              <a:latin typeface="Söhne"/>
            </a:endParaRPr>
          </a:p>
          <a:p>
            <a:endParaRPr lang="en-US" altLang="ja-JP" b="0" i="0">
              <a:solidFill>
                <a:srgbClr val="374151"/>
              </a:solidFill>
              <a:effectLst/>
              <a:latin typeface="Söhne"/>
            </a:endParaRPr>
          </a:p>
          <a:p>
            <a:r>
              <a:rPr lang="ja-JP" altLang="en-US" b="0" i="0">
                <a:solidFill>
                  <a:srgbClr val="374151"/>
                </a:solidFill>
                <a:effectLst/>
                <a:latin typeface="Söhne"/>
              </a:rPr>
              <a:t>その結果、物理的な部分とデジタルな部分が一緒になり、サプライチェーンがもっとスムーズになる。</a:t>
            </a:r>
            <a:endParaRPr lang="en-US" altLang="ja-JP" b="0" i="0">
              <a:solidFill>
                <a:srgbClr val="374151"/>
              </a:solidFill>
              <a:effectLst/>
              <a:latin typeface="Söhne"/>
            </a:endParaRPr>
          </a:p>
          <a:p>
            <a:endParaRPr kumimoji="1" lang="ja-JP" altLang="en-US"/>
          </a:p>
        </p:txBody>
      </p:sp>
      <p:sp>
        <p:nvSpPr>
          <p:cNvPr id="4" name="スライド番号プレースホルダー 3">
            <a:extLst>
              <a:ext uri="{FF2B5EF4-FFF2-40B4-BE49-F238E27FC236}">
                <a16:creationId xmlns:a16="http://schemas.microsoft.com/office/drawing/2014/main" id="{FD8B5E9B-AC91-8B5B-FC2C-068027CF11C2}"/>
              </a:ext>
            </a:extLst>
          </p:cNvPr>
          <p:cNvSpPr>
            <a:spLocks noGrp="1"/>
          </p:cNvSpPr>
          <p:nvPr>
            <p:ph type="sldNum" sz="quarter" idx="5"/>
          </p:nvPr>
        </p:nvSpPr>
        <p:spPr/>
        <p:txBody>
          <a:bodyPr/>
          <a:lstStyle/>
          <a:p>
            <a:fld id="{7D95702B-A176-47F2-94B3-59C819DD5A0E}" type="slidenum">
              <a:rPr kumimoji="1" lang="ja-JP" altLang="en-US" smtClean="0"/>
              <a:t>47</a:t>
            </a:fld>
            <a:endParaRPr kumimoji="1" lang="ja-JP" altLang="en-US"/>
          </a:p>
        </p:txBody>
      </p:sp>
    </p:spTree>
    <p:extLst>
      <p:ext uri="{BB962C8B-B14F-4D97-AF65-F5344CB8AC3E}">
        <p14:creationId xmlns:p14="http://schemas.microsoft.com/office/powerpoint/2010/main" val="1096695324"/>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743A0-3D70-B5A9-812C-4AA08C1450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F68E65-08A7-683C-B583-86E3FA8E942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8C0711A-978A-3B09-EC39-044A72512B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13:55</a:t>
            </a:r>
            <a:endParaRPr kumimoji="1" lang="en-US" altLang="ja-JP"/>
          </a:p>
          <a:p>
            <a:endParaRPr kumimoji="1" lang="en-US" altLang="ja-JP"/>
          </a:p>
          <a:p>
            <a:pPr defTabSz="914400">
              <a:defRPr/>
            </a:pPr>
            <a:r>
              <a:rPr kumimoji="1" lang="en-US" altLang="ja-JP" sz="1200" b="1">
                <a:solidFill>
                  <a:schemeClr val="tx1"/>
                </a:solidFill>
              </a:rPr>
              <a:t>8</a:t>
            </a:r>
            <a:r>
              <a:rPr kumimoji="1" lang="ja-JP" altLang="en-US" sz="1200" b="1">
                <a:solidFill>
                  <a:schemeClr val="tx1"/>
                </a:solidFill>
              </a:rPr>
              <a:t>章の全体概要</a:t>
            </a:r>
            <a:endParaRPr lang="en-US" altLang="ja-JP" sz="1200">
              <a:latin typeface="+mn-ea"/>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a:latin typeface="+mn-ea"/>
              </a:rPr>
              <a:t>　最初にセキュリティポリシーの構成（</a:t>
            </a:r>
            <a:r>
              <a:rPr kumimoji="1" lang="ja-JP" altLang="en-US" sz="1200">
                <a:latin typeface="+mn-ea"/>
              </a:rPr>
              <a:t>「基本方針」「対策基準」「実施手順・運用規則など」）について説明</a:t>
            </a:r>
            <a:r>
              <a:rPr lang="ja-JP" altLang="en-US" sz="1200">
                <a:latin typeface="+mn-ea"/>
              </a:rPr>
              <a:t>しています。</a:t>
            </a:r>
            <a:r>
              <a:rPr lang="ja-JP" altLang="en-US" sz="1200" b="0" i="0">
                <a:effectLst/>
                <a:latin typeface="+mn-ea"/>
              </a:rPr>
              <a:t>企業が現在の状況や目標に合わせた「対策基準」を策定する際に活用できる、レベル感の異なる</a:t>
            </a:r>
            <a:r>
              <a:rPr lang="en-US" altLang="ja-JP" sz="1200" b="0" i="0">
                <a:effectLst/>
                <a:latin typeface="+mn-ea"/>
              </a:rPr>
              <a:t>3</a:t>
            </a:r>
            <a:r>
              <a:rPr lang="ja-JP" altLang="en-US" sz="1200" b="0" i="0">
                <a:effectLst/>
                <a:latin typeface="+mn-ea"/>
              </a:rPr>
              <a:t>つのアプローチ手法（ </a:t>
            </a:r>
            <a:r>
              <a:rPr lang="en-US" altLang="ja-JP" sz="1200" b="0" i="0">
                <a:effectLst/>
                <a:latin typeface="+mn-ea"/>
              </a:rPr>
              <a:t>LV.1 </a:t>
            </a:r>
            <a:r>
              <a:rPr lang="ja-JP" altLang="en-US" sz="1200" b="0" i="0">
                <a:effectLst/>
                <a:latin typeface="+mn-ea"/>
              </a:rPr>
              <a:t>クイックアプローチ、</a:t>
            </a:r>
            <a:r>
              <a:rPr lang="en-US" altLang="ja-JP" sz="1200" b="0" i="0">
                <a:effectLst/>
                <a:latin typeface="+mn-ea"/>
              </a:rPr>
              <a:t>LV.2 </a:t>
            </a:r>
            <a:r>
              <a:rPr lang="ja-JP" altLang="en-US" sz="1200" b="0" i="0">
                <a:effectLst/>
                <a:latin typeface="+mn-ea"/>
              </a:rPr>
              <a:t>ベースラインアプローチ、</a:t>
            </a:r>
            <a:r>
              <a:rPr lang="en-US" altLang="ja-JP" sz="1200" b="0" i="0">
                <a:effectLst/>
                <a:latin typeface="+mn-ea"/>
              </a:rPr>
              <a:t>LV.3 </a:t>
            </a:r>
            <a:r>
              <a:rPr lang="ja-JP" altLang="en-US" sz="1200" b="0" i="0">
                <a:effectLst/>
                <a:latin typeface="+mn-ea"/>
              </a:rPr>
              <a:t>網羅的アプローチ）を紹介しています。</a:t>
            </a:r>
            <a:endParaRPr lang="ja-JP" altLang="en-US" sz="1200" b="0" spc="31">
              <a:solidFill>
                <a:schemeClr val="tx1"/>
              </a:solidFill>
              <a:latin typeface="+mn-ea"/>
              <a:cs typeface="Cascadia Mono" panose="020B0609020000020004" pitchFamily="49" charset="0"/>
            </a:endParaRPr>
          </a:p>
          <a:p>
            <a:endParaRPr kumimoji="1" lang="en-US" altLang="ja-JP"/>
          </a:p>
        </p:txBody>
      </p:sp>
      <p:sp>
        <p:nvSpPr>
          <p:cNvPr id="4" name="スライド番号プレースホルダー 3">
            <a:extLst>
              <a:ext uri="{FF2B5EF4-FFF2-40B4-BE49-F238E27FC236}">
                <a16:creationId xmlns:a16="http://schemas.microsoft.com/office/drawing/2014/main" id="{B3442DA3-058D-1373-AA9C-C4B2F1CF969E}"/>
              </a:ext>
            </a:extLst>
          </p:cNvPr>
          <p:cNvSpPr>
            <a:spLocks noGrp="1"/>
          </p:cNvSpPr>
          <p:nvPr>
            <p:ph type="sldNum" sz="quarter" idx="5"/>
          </p:nvPr>
        </p:nvSpPr>
        <p:spPr/>
        <p:txBody>
          <a:bodyPr/>
          <a:lstStyle/>
          <a:p>
            <a:fld id="{7D95702B-A176-47F2-94B3-59C819DD5A0E}" type="slidenum">
              <a:rPr kumimoji="1" lang="ja-JP" altLang="en-US" smtClean="0"/>
              <a:t>470</a:t>
            </a:fld>
            <a:endParaRPr kumimoji="1" lang="ja-JP" altLang="en-US"/>
          </a:p>
        </p:txBody>
      </p:sp>
    </p:spTree>
    <p:extLst>
      <p:ext uri="{BB962C8B-B14F-4D97-AF65-F5344CB8AC3E}">
        <p14:creationId xmlns:p14="http://schemas.microsoft.com/office/powerpoint/2010/main" val="978339395"/>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7482A-4A87-D298-949F-78D5C9D77B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83817E-4323-8DA4-5E1F-A745E24C414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A190B03-6F7F-3130-B434-744A4785FC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13:56</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u="none" baseline="0">
                <a:solidFill>
                  <a:schemeClr val="tx1"/>
                </a:solidFill>
                <a:uFill>
                  <a:solidFill>
                    <a:schemeClr val="bg1"/>
                  </a:solidFill>
                </a:uFill>
                <a:latin typeface="+mn-ea"/>
                <a:ea typeface="+mn-ea"/>
              </a:rPr>
              <a:t>対策基準の策定</a:t>
            </a:r>
            <a:endParaRPr kumimoji="1" lang="en-US" altLang="ja-JP" sz="1200" b="1" u="none" baseline="0">
              <a:solidFill>
                <a:schemeClr val="tx1"/>
              </a:solidFill>
              <a:uFill>
                <a:solidFill>
                  <a:schemeClr val="bg1"/>
                </a:solidFill>
              </a:uFill>
              <a:latin typeface="+mn-ea"/>
              <a:ea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u="none" baseline="0">
                <a:solidFill>
                  <a:schemeClr val="tx1"/>
                </a:solidFill>
                <a:uFill>
                  <a:solidFill>
                    <a:schemeClr val="bg1"/>
                  </a:solidFill>
                </a:uFill>
                <a:latin typeface="+mn-ea"/>
                <a:ea typeface="+mn-ea"/>
              </a:rPr>
              <a:t>セキュリティ対策基準の概要</a:t>
            </a:r>
            <a:br>
              <a:rPr kumimoji="1" lang="en-US" altLang="ja-JP" sz="1200" b="0" u="none" baseline="0">
                <a:solidFill>
                  <a:schemeClr val="tx1"/>
                </a:solidFill>
                <a:uFill>
                  <a:solidFill>
                    <a:schemeClr val="bg1"/>
                  </a:solidFill>
                </a:uFill>
                <a:latin typeface="+mn-ea"/>
                <a:ea typeface="+mn-ea"/>
              </a:rPr>
            </a:br>
            <a:r>
              <a:rPr kumimoji="1" lang="ja-JP" altLang="en-US" sz="1200" b="0" u="none" baseline="0">
                <a:solidFill>
                  <a:schemeClr val="tx1"/>
                </a:solidFill>
                <a:uFill>
                  <a:solidFill>
                    <a:schemeClr val="bg1"/>
                  </a:solidFill>
                </a:uFill>
                <a:latin typeface="+mn-ea"/>
                <a:ea typeface="+mn-ea"/>
              </a:rPr>
              <a:t>　情報セキュリティポリシーは、</a:t>
            </a:r>
            <a:r>
              <a:rPr kumimoji="1" lang="ja-JP" altLang="en-US" sz="1200" b="0" u="none">
                <a:solidFill>
                  <a:schemeClr val="tx1"/>
                </a:solidFill>
                <a:latin typeface="+mn-ea"/>
              </a:rPr>
              <a:t>「基本方針」「対策基準」「実施手順・運用規則など」で構成されます。「</a:t>
            </a:r>
            <a:r>
              <a:rPr kumimoji="1" lang="ja-JP" altLang="en-US" sz="1200" b="0" u="none" baseline="0">
                <a:solidFill>
                  <a:schemeClr val="tx1"/>
                </a:solidFill>
                <a:uFill>
                  <a:solidFill>
                    <a:schemeClr val="bg1"/>
                  </a:solidFill>
                </a:uFill>
                <a:latin typeface="+mn-ea"/>
                <a:ea typeface="+mn-ea"/>
              </a:rPr>
              <a:t>対策基準」を外部に公開することで、セキュリティ対策の実施を内外に示し、説明責任を果たせます。</a:t>
            </a:r>
            <a:r>
              <a:rPr kumimoji="1" lang="ja-JP" altLang="en-US" sz="1200" b="0" u="none">
                <a:solidFill>
                  <a:schemeClr val="tx1"/>
                </a:solidFill>
              </a:rPr>
              <a:t>対策基準の内容を定める際は、網羅的なフレームワークを参考にすることが推奨されます。</a:t>
            </a:r>
            <a:endParaRPr kumimoji="1" lang="en-US" altLang="ja-JP" sz="1200" b="0" u="none" baseline="0">
              <a:solidFill>
                <a:schemeClr val="tx1"/>
              </a:solidFill>
              <a:uFill>
                <a:solidFill>
                  <a:schemeClr val="bg1"/>
                </a:solidFill>
              </a:uFill>
              <a:latin typeface="+mn-ea"/>
              <a:ea typeface="+mn-ea"/>
            </a:endParaRPr>
          </a:p>
          <a:p>
            <a:endParaRPr kumimoji="1" lang="en-US" altLang="ja-JP"/>
          </a:p>
        </p:txBody>
      </p:sp>
      <p:sp>
        <p:nvSpPr>
          <p:cNvPr id="4" name="スライド番号プレースホルダー 3">
            <a:extLst>
              <a:ext uri="{FF2B5EF4-FFF2-40B4-BE49-F238E27FC236}">
                <a16:creationId xmlns:a16="http://schemas.microsoft.com/office/drawing/2014/main" id="{02D22B4E-ED8F-4DC7-A02D-31BA8CEB700A}"/>
              </a:ext>
            </a:extLst>
          </p:cNvPr>
          <p:cNvSpPr>
            <a:spLocks noGrp="1"/>
          </p:cNvSpPr>
          <p:nvPr>
            <p:ph type="sldNum" sz="quarter" idx="5"/>
          </p:nvPr>
        </p:nvSpPr>
        <p:spPr/>
        <p:txBody>
          <a:bodyPr/>
          <a:lstStyle/>
          <a:p>
            <a:fld id="{7D95702B-A176-47F2-94B3-59C819DD5A0E}" type="slidenum">
              <a:rPr kumimoji="1" lang="ja-JP" altLang="en-US" smtClean="0"/>
              <a:t>471</a:t>
            </a:fld>
            <a:endParaRPr kumimoji="1" lang="ja-JP" altLang="en-US"/>
          </a:p>
        </p:txBody>
      </p:sp>
    </p:spTree>
    <p:extLst>
      <p:ext uri="{BB962C8B-B14F-4D97-AF65-F5344CB8AC3E}">
        <p14:creationId xmlns:p14="http://schemas.microsoft.com/office/powerpoint/2010/main" val="2202682156"/>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50BE8-3121-3724-2425-5CC3EDC14CA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F5A652-55D4-25B5-12EE-CF2BBEC66FC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D694D31-F6A1-0CEF-2874-C1EC511750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13:58</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u="none" baseline="0">
                <a:solidFill>
                  <a:schemeClr val="tx1"/>
                </a:solidFill>
                <a:uFill>
                  <a:solidFill>
                    <a:schemeClr val="bg1"/>
                  </a:solidFill>
                </a:uFill>
                <a:latin typeface="+mn-ea"/>
                <a:ea typeface="+mn-ea"/>
              </a:rPr>
              <a:t>対策基準策定のアプローチ方法</a:t>
            </a:r>
            <a:br>
              <a:rPr kumimoji="1" lang="en-US" altLang="ja-JP" sz="1200" b="1" u="none" baseline="0">
                <a:solidFill>
                  <a:schemeClr val="tx1"/>
                </a:solidFill>
                <a:uFill>
                  <a:solidFill>
                    <a:schemeClr val="bg1"/>
                  </a:solidFill>
                </a:uFill>
                <a:latin typeface="+mn-ea"/>
                <a:ea typeface="+mn-ea"/>
              </a:rPr>
            </a:br>
            <a:r>
              <a:rPr kumimoji="1" lang="ja-JP" altLang="en-US" sz="1200" b="0" u="none" baseline="0">
                <a:solidFill>
                  <a:schemeClr val="tx1"/>
                </a:solidFill>
                <a:uFill>
                  <a:solidFill>
                    <a:schemeClr val="bg1"/>
                  </a:solidFill>
                </a:uFill>
                <a:latin typeface="+mn-ea"/>
                <a:ea typeface="+mn-ea"/>
              </a:rPr>
              <a:t>　対策基準を作成するアプローチ方法には、レベル感の異なる</a:t>
            </a:r>
            <a:r>
              <a:rPr kumimoji="1" lang="en-US" altLang="ja-JP" sz="1200" b="0" u="none" baseline="0">
                <a:solidFill>
                  <a:schemeClr val="tx1"/>
                </a:solidFill>
                <a:uFill>
                  <a:solidFill>
                    <a:schemeClr val="bg1"/>
                  </a:solidFill>
                </a:uFill>
                <a:latin typeface="+mn-ea"/>
                <a:ea typeface="+mn-ea"/>
              </a:rPr>
              <a:t>3</a:t>
            </a:r>
            <a:r>
              <a:rPr kumimoji="1" lang="ja-JP" altLang="en-US" sz="1200" b="0" u="none" baseline="0">
                <a:solidFill>
                  <a:schemeClr val="tx1"/>
                </a:solidFill>
                <a:uFill>
                  <a:solidFill>
                    <a:schemeClr val="bg1"/>
                  </a:solidFill>
                </a:uFill>
                <a:latin typeface="+mn-ea"/>
                <a:ea typeface="+mn-ea"/>
              </a:rPr>
              <a:t>つの手法（ </a:t>
            </a:r>
            <a:r>
              <a:rPr kumimoji="1" lang="en-US" altLang="ja-JP" sz="1200" b="0" u="none" baseline="0">
                <a:solidFill>
                  <a:schemeClr val="tx1"/>
                </a:solidFill>
                <a:uFill>
                  <a:solidFill>
                    <a:schemeClr val="bg1"/>
                  </a:solidFill>
                </a:uFill>
                <a:latin typeface="+mn-ea"/>
                <a:ea typeface="+mn-ea"/>
              </a:rPr>
              <a:t>LV.1 </a:t>
            </a:r>
            <a:r>
              <a:rPr kumimoji="1" lang="ja-JP" altLang="en-US" sz="1200" b="0" u="none" baseline="0">
                <a:solidFill>
                  <a:schemeClr val="tx1"/>
                </a:solidFill>
                <a:uFill>
                  <a:solidFill>
                    <a:schemeClr val="bg1"/>
                  </a:solidFill>
                </a:uFill>
                <a:latin typeface="+mn-ea"/>
                <a:ea typeface="+mn-ea"/>
              </a:rPr>
              <a:t>クイックアプローチ、</a:t>
            </a:r>
            <a:r>
              <a:rPr kumimoji="1" lang="en-US" altLang="ja-JP" sz="1200" b="0" u="none" baseline="0">
                <a:solidFill>
                  <a:schemeClr val="tx1"/>
                </a:solidFill>
                <a:uFill>
                  <a:solidFill>
                    <a:schemeClr val="bg1"/>
                  </a:solidFill>
                </a:uFill>
                <a:latin typeface="+mn-ea"/>
                <a:ea typeface="+mn-ea"/>
              </a:rPr>
              <a:t>LV.2 </a:t>
            </a:r>
            <a:r>
              <a:rPr kumimoji="1" lang="ja-JP" altLang="en-US" sz="1200" b="0" u="none" baseline="0">
                <a:solidFill>
                  <a:schemeClr val="tx1"/>
                </a:solidFill>
                <a:uFill>
                  <a:solidFill>
                    <a:schemeClr val="bg1"/>
                  </a:solidFill>
                </a:uFill>
                <a:latin typeface="+mn-ea"/>
                <a:ea typeface="+mn-ea"/>
              </a:rPr>
              <a:t>ベースラインアプローチ、</a:t>
            </a:r>
            <a:r>
              <a:rPr kumimoji="1" lang="en-US" altLang="ja-JP" sz="1200" b="0" u="none" baseline="0">
                <a:solidFill>
                  <a:schemeClr val="tx1"/>
                </a:solidFill>
                <a:uFill>
                  <a:solidFill>
                    <a:schemeClr val="bg1"/>
                  </a:solidFill>
                </a:uFill>
                <a:latin typeface="+mn-ea"/>
                <a:ea typeface="+mn-ea"/>
              </a:rPr>
              <a:t>LV.3 </a:t>
            </a:r>
            <a:r>
              <a:rPr kumimoji="1" lang="ja-JP" altLang="en-US" sz="1200" b="0" u="none" baseline="0">
                <a:solidFill>
                  <a:schemeClr val="tx1"/>
                </a:solidFill>
                <a:uFill>
                  <a:solidFill>
                    <a:schemeClr val="bg1"/>
                  </a:solidFill>
                </a:uFill>
                <a:latin typeface="+mn-ea"/>
                <a:ea typeface="+mn-ea"/>
              </a:rPr>
              <a:t>網羅的アプローチ）があります。</a:t>
            </a:r>
            <a:endParaRPr kumimoji="1" lang="ja-JP" altLang="en-US" sz="1200" b="0" u="none" baseline="0">
              <a:solidFill>
                <a:schemeClr val="tx1"/>
              </a:solidFill>
              <a:highlight>
                <a:srgbClr val="FFFF00"/>
              </a:highlight>
              <a:uFill>
                <a:solidFill>
                  <a:schemeClr val="bg1"/>
                </a:solidFill>
              </a:uFill>
              <a:latin typeface="+mn-ea"/>
              <a:ea typeface="+mn-ea"/>
            </a:endParaRPr>
          </a:p>
          <a:p>
            <a:endParaRPr kumimoji="1" lang="en-US" altLang="ja-JP" b="1"/>
          </a:p>
          <a:p>
            <a:r>
              <a:rPr kumimoji="1" lang="ja-JP" altLang="en-US" b="0"/>
              <a:t>＜特徴とケースを簡潔に説明＞</a:t>
            </a:r>
            <a:endParaRPr kumimoji="1" lang="en-US" altLang="ja-JP" b="0"/>
          </a:p>
          <a:p>
            <a:endParaRPr kumimoji="1" lang="en-US" altLang="ja-JP" b="1"/>
          </a:p>
          <a:p>
            <a:r>
              <a:rPr kumimoji="1" lang="ja-JP" altLang="en-US"/>
              <a:t>これから社内ポリシーを策定する場合はベースラインから始める。</a:t>
            </a:r>
            <a:endParaRPr kumimoji="1" lang="en-US" altLang="ja-JP"/>
          </a:p>
          <a:p>
            <a:r>
              <a:rPr kumimoji="1" lang="ja-JP" altLang="en-US"/>
              <a:t>すでにポリシーがある会社は、より網羅的になるように実施する。</a:t>
            </a:r>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76323B92-D380-A835-4B80-8F91168E519A}"/>
              </a:ext>
            </a:extLst>
          </p:cNvPr>
          <p:cNvSpPr>
            <a:spLocks noGrp="1"/>
          </p:cNvSpPr>
          <p:nvPr>
            <p:ph type="sldNum" sz="quarter" idx="5"/>
          </p:nvPr>
        </p:nvSpPr>
        <p:spPr/>
        <p:txBody>
          <a:bodyPr/>
          <a:lstStyle/>
          <a:p>
            <a:fld id="{7D95702B-A176-47F2-94B3-59C819DD5A0E}" type="slidenum">
              <a:rPr kumimoji="1" lang="ja-JP" altLang="en-US" smtClean="0"/>
              <a:t>472</a:t>
            </a:fld>
            <a:endParaRPr kumimoji="1" lang="ja-JP" altLang="en-US"/>
          </a:p>
        </p:txBody>
      </p:sp>
    </p:spTree>
    <p:extLst>
      <p:ext uri="{BB962C8B-B14F-4D97-AF65-F5344CB8AC3E}">
        <p14:creationId xmlns:p14="http://schemas.microsoft.com/office/powerpoint/2010/main" val="526050545"/>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054AF-AAF0-BD03-B216-219D6192B6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45C2D0-651A-1AF5-F7D1-908D7401077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4E75910-3FB5-442A-4FEC-657AABCFC9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14:00</a:t>
            </a:r>
            <a:endParaRPr kumimoji="1" lang="en-US" altLang="ja-JP"/>
          </a:p>
          <a:p>
            <a:endParaRPr kumimoji="1" lang="en-US" altLang="ja-JP"/>
          </a:p>
          <a:p>
            <a:r>
              <a:rPr kumimoji="1" lang="ja-JP" altLang="en-US" sz="1200" b="1">
                <a:latin typeface="+mn-ea"/>
              </a:rPr>
              <a:t>章</a:t>
            </a:r>
            <a:r>
              <a:rPr kumimoji="1" lang="ja-JP" altLang="en-US" sz="1200" b="1">
                <a:solidFill>
                  <a:schemeClr val="tx1"/>
                </a:solidFill>
                <a:latin typeface="+mn-ea"/>
              </a:rPr>
              <a:t>を通した気づき・学び</a:t>
            </a:r>
            <a:endParaRPr lang="en-US" altLang="ja-JP" sz="1200" u="none" strike="noStrike">
              <a:effectLst/>
            </a:endParaRPr>
          </a:p>
          <a:p>
            <a:r>
              <a:rPr lang="ja-JP" altLang="en-US" sz="1200" u="none" strike="noStrike">
                <a:effectLst/>
              </a:rPr>
              <a:t>　状況に応じて適切なサイバーセキュリティ対策のアプローチ手法を選択し、セキュリティ対策の実施を内外に示すため、対策基準を策定することが大切です。</a:t>
            </a:r>
            <a:endParaRPr kumimoji="1" lang="en-US" altLang="ja-JP" sz="1200" b="0">
              <a:solidFill>
                <a:schemeClr val="tx1"/>
              </a:solidFill>
              <a:latin typeface="+mn-ea"/>
            </a:endParaRPr>
          </a:p>
          <a:p>
            <a:endParaRPr kumimoji="1" lang="en-US" altLang="ja-JP"/>
          </a:p>
          <a:p>
            <a:r>
              <a:rPr lang="ja-JP" altLang="en-US" sz="1200" b="1" u="none">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対策基準を外部に公開し、セキュリティ対策の実施と説明責任を果たす。</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実施手順を策定した対策基準に基づいて作成することが重要。</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対策基準の策定には、「クイックアプローチ」「ベースラインアプローチ」が可能。</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網羅的な対策には</a:t>
            </a:r>
            <a:r>
              <a:rPr lang="en-US" altLang="ja-JP" sz="1200" b="0" i="0">
                <a:solidFill>
                  <a:srgbClr val="374151"/>
                </a:solidFill>
                <a:effectLst/>
                <a:latin typeface="メイリオ" panose="020B0604030504040204" pitchFamily="50" charset="-128"/>
                <a:ea typeface="メイリオ" panose="020B0604030504040204" pitchFamily="50" charset="-128"/>
              </a:rPr>
              <a:t>ISMS</a:t>
            </a:r>
            <a:r>
              <a:rPr lang="ja-JP" altLang="en-US" sz="1200" b="0" i="0">
                <a:solidFill>
                  <a:srgbClr val="374151"/>
                </a:solidFill>
                <a:effectLst/>
                <a:latin typeface="メイリオ" panose="020B0604030504040204" pitchFamily="50" charset="-128"/>
                <a:ea typeface="メイリオ" panose="020B0604030504040204" pitchFamily="50" charset="-128"/>
              </a:rPr>
              <a:t>を参考にした「網羅的アプローチ」が推奨される。</a:t>
            </a:r>
          </a:p>
          <a:p>
            <a:endParaRPr kumimoji="1" lang="en-US" altLang="ja-JP"/>
          </a:p>
          <a:p>
            <a:r>
              <a:rPr kumimoji="1" lang="ja-JP" altLang="en-US"/>
              <a:t>＜休憩＞</a:t>
            </a:r>
            <a:endParaRPr kumimoji="1" lang="en-US" altLang="ja-JP"/>
          </a:p>
        </p:txBody>
      </p:sp>
      <p:sp>
        <p:nvSpPr>
          <p:cNvPr id="4" name="スライド番号プレースホルダー 3">
            <a:extLst>
              <a:ext uri="{FF2B5EF4-FFF2-40B4-BE49-F238E27FC236}">
                <a16:creationId xmlns:a16="http://schemas.microsoft.com/office/drawing/2014/main" id="{F0373E90-0855-287F-0C80-D94E82018EB6}"/>
              </a:ext>
            </a:extLst>
          </p:cNvPr>
          <p:cNvSpPr>
            <a:spLocks noGrp="1"/>
          </p:cNvSpPr>
          <p:nvPr>
            <p:ph type="sldNum" sz="quarter" idx="5"/>
          </p:nvPr>
        </p:nvSpPr>
        <p:spPr/>
        <p:txBody>
          <a:bodyPr/>
          <a:lstStyle/>
          <a:p>
            <a:fld id="{7D95702B-A176-47F2-94B3-59C819DD5A0E}" type="slidenum">
              <a:rPr kumimoji="1" lang="ja-JP" altLang="en-US" smtClean="0"/>
              <a:t>473</a:t>
            </a:fld>
            <a:endParaRPr kumimoji="1" lang="ja-JP" altLang="en-US"/>
          </a:p>
        </p:txBody>
      </p:sp>
    </p:spTree>
    <p:extLst>
      <p:ext uri="{BB962C8B-B14F-4D97-AF65-F5344CB8AC3E}">
        <p14:creationId xmlns:p14="http://schemas.microsoft.com/office/powerpoint/2010/main" val="2259359139"/>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BA42-174B-08F7-6045-8EF306436A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C911DB-0478-6EEC-2ACE-B4234669CDD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454F31A-0B48-FBC6-DD5E-EC24150E24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再開：</a:t>
            </a:r>
            <a:r>
              <a:rPr kumimoji="1" lang="en-US" altLang="ja-JP" b="0"/>
              <a:t>14:05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14:06</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目標</a:t>
            </a:r>
            <a:endParaRPr kumimoji="1" lang="en-US" altLang="ja-JP"/>
          </a:p>
          <a:p>
            <a:r>
              <a:rPr kumimoji="1" lang="ja-JP" altLang="en-US" sz="1200" b="0" i="0" kern="1200">
                <a:solidFill>
                  <a:schemeClr val="dk1"/>
                </a:solidFill>
                <a:effectLst/>
                <a:latin typeface="+mn-lt"/>
                <a:ea typeface="+mn-ea"/>
                <a:cs typeface="+mn-cs"/>
              </a:rPr>
              <a:t>第</a:t>
            </a:r>
            <a:r>
              <a:rPr kumimoji="1" lang="en-US" altLang="ja-JP" sz="1200" b="0" i="0" kern="1200">
                <a:solidFill>
                  <a:schemeClr val="dk1"/>
                </a:solidFill>
                <a:effectLst/>
                <a:latin typeface="+mn-lt"/>
                <a:ea typeface="+mn-ea"/>
                <a:cs typeface="+mn-cs"/>
              </a:rPr>
              <a:t>9</a:t>
            </a:r>
            <a:r>
              <a:rPr kumimoji="1" lang="ja-JP" altLang="en-US" sz="1200" b="0" i="0" kern="1200">
                <a:solidFill>
                  <a:schemeClr val="dk1"/>
                </a:solidFill>
                <a:effectLst/>
                <a:latin typeface="+mn-lt"/>
                <a:ea typeface="+mn-ea"/>
                <a:cs typeface="+mn-cs"/>
              </a:rPr>
              <a:t>章では、</a:t>
            </a:r>
            <a:r>
              <a:rPr kumimoji="1" lang="en-US" altLang="ja-JP" sz="1200" b="0" i="0" kern="1200">
                <a:solidFill>
                  <a:schemeClr val="dk1"/>
                </a:solidFill>
                <a:effectLst/>
                <a:latin typeface="+mn-lt"/>
                <a:ea typeface="+mn-ea"/>
                <a:cs typeface="+mn-cs"/>
              </a:rPr>
              <a:t>ISO/IEC 27002</a:t>
            </a:r>
            <a:r>
              <a:rPr kumimoji="1" lang="ja-JP" altLang="en-US" sz="1200" b="0" i="0" kern="1200">
                <a:solidFill>
                  <a:schemeClr val="dk1"/>
                </a:solidFill>
                <a:effectLst/>
                <a:latin typeface="+mn-lt"/>
                <a:ea typeface="+mn-ea"/>
                <a:cs typeface="+mn-cs"/>
              </a:rPr>
              <a:t>における管理策（リスク対応のための対策）の分類と構成について理解することを目的とします。</a:t>
            </a:r>
            <a:endParaRPr kumimoji="1" lang="en-US" altLang="ja-JP" sz="1200" b="0" i="0" kern="1200">
              <a:solidFill>
                <a:schemeClr val="dk1"/>
              </a:solidFill>
              <a:effectLst/>
              <a:latin typeface="+mn-lt"/>
              <a:ea typeface="+mn-ea"/>
              <a:cs typeface="+mn-cs"/>
            </a:endParaRPr>
          </a:p>
          <a:p>
            <a:endParaRPr kumimoji="1" lang="en-US" altLang="ja-JP" sz="1200" b="0" i="0" kern="1200">
              <a:solidFill>
                <a:schemeClr val="dk1"/>
              </a:solidFill>
              <a:effectLst/>
              <a:latin typeface="+mn-lt"/>
              <a:ea typeface="+mn-ea"/>
              <a:cs typeface="+mn-cs"/>
            </a:endParaRPr>
          </a:p>
          <a:p>
            <a:r>
              <a:rPr kumimoji="1" lang="ja-JP" altLang="en-US" sz="1200" b="0" i="0" kern="1200">
                <a:solidFill>
                  <a:schemeClr val="dk1"/>
                </a:solidFill>
                <a:effectLst/>
                <a:latin typeface="+mn-lt"/>
                <a:ea typeface="+mn-ea"/>
                <a:cs typeface="+mn-cs"/>
              </a:rPr>
              <a:t>達成目標</a:t>
            </a:r>
            <a:endParaRPr kumimoji="1" lang="en-US" altLang="ja-JP" sz="1200" b="0" i="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a:solidFill>
                  <a:schemeClr val="tx1"/>
                </a:solidFill>
                <a:latin typeface="+mn-ea"/>
                <a:ea typeface="+mn-ea"/>
              </a:rPr>
              <a:t>ISMS</a:t>
            </a:r>
            <a:r>
              <a:rPr kumimoji="1" lang="ja-JP" altLang="en-US" sz="1200">
                <a:solidFill>
                  <a:schemeClr val="tx1"/>
                </a:solidFill>
                <a:latin typeface="+mn-ea"/>
                <a:ea typeface="+mn-ea"/>
              </a:rPr>
              <a:t>の管理策について、テーマと属性という観点を学んだ上で管理策の構成を理解すること</a:t>
            </a:r>
            <a:endParaRPr kumimoji="1" lang="en-US" altLang="ja-JP" sz="1200">
              <a:solidFill>
                <a:schemeClr val="tx1"/>
              </a:solidFill>
              <a:latin typeface="+mn-ea"/>
              <a:ea typeface="+mn-ea"/>
            </a:endParaRPr>
          </a:p>
          <a:p>
            <a:endParaRPr kumimoji="1" lang="en-US" altLang="ja-JP" sz="1200" b="0" i="0" kern="1200">
              <a:solidFill>
                <a:schemeClr val="dk1"/>
              </a:solidFill>
              <a:effectLst/>
              <a:latin typeface="+mn-lt"/>
              <a:ea typeface="+mn-ea"/>
              <a:cs typeface="+mn-cs"/>
            </a:endParaRPr>
          </a:p>
          <a:p>
            <a:pPr defTabSz="914400">
              <a:defRPr/>
            </a:pPr>
            <a:r>
              <a:rPr kumimoji="1" lang="ja-JP" altLang="en-US" sz="1200" b="0"/>
              <a:t>＜内容の読み上げ</a:t>
            </a:r>
            <a:r>
              <a:rPr kumimoji="1" lang="en-US" altLang="ja-JP" sz="1200" b="0"/>
              <a:t>&gt;</a:t>
            </a:r>
          </a:p>
          <a:p>
            <a:pPr defTabSz="914400">
              <a:defRPr/>
            </a:pPr>
            <a:endParaRPr kumimoji="1" lang="en-US" altLang="ja-JP" sz="1200" b="0"/>
          </a:p>
          <a:p>
            <a:pPr defTabSz="914400">
              <a:defRPr/>
            </a:pPr>
            <a:r>
              <a:rPr kumimoji="1" lang="en-US" altLang="ja-JP" sz="1200" b="1"/>
              <a:t>9</a:t>
            </a:r>
            <a:r>
              <a:rPr kumimoji="1" lang="ja-JP" altLang="en-US" sz="1200" b="1">
                <a:solidFill>
                  <a:schemeClr val="tx1"/>
                </a:solidFill>
              </a:rPr>
              <a:t>章の全体概要</a:t>
            </a:r>
            <a:r>
              <a:rPr kumimoji="1" lang="ja-JP" altLang="en-US" sz="1200" b="0" i="0" u="none" strike="noStrike" kern="1200" cap="none" spc="0" normalizeH="0" baseline="0" noProof="0">
                <a:ln>
                  <a:noFill/>
                </a:ln>
                <a:effectLst/>
                <a:uLnTx/>
                <a:uFillTx/>
                <a:latin typeface="+mn-ea"/>
                <a:cs typeface="+mn-cs"/>
              </a:rPr>
              <a:t>　</a:t>
            </a:r>
            <a:endParaRPr kumimoji="1" lang="en-US" altLang="ja-JP" sz="1200" b="0" i="0" u="none" strike="noStrike" kern="1200" cap="none" spc="0" normalizeH="0" baseline="0" noProof="0">
              <a:ln>
                <a:noFill/>
              </a:ln>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a:latin typeface="+mn-ea"/>
              </a:rPr>
              <a:t>　</a:t>
            </a:r>
            <a:r>
              <a:rPr kumimoji="1" lang="en-US" altLang="ja-JP" sz="1200" b="0" i="0" u="none" strike="noStrike" kern="1200" cap="none" spc="0" normalizeH="0" baseline="0" noProof="0">
                <a:ln>
                  <a:noFill/>
                </a:ln>
                <a:effectLst/>
                <a:uLnTx/>
                <a:uFillTx/>
                <a:latin typeface="+mn-ea"/>
                <a:cs typeface="+mn-cs"/>
              </a:rPr>
              <a:t>ISMS</a:t>
            </a:r>
            <a:r>
              <a:rPr kumimoji="1" lang="ja-JP" altLang="en-US" sz="1200" b="0" i="0" u="none" strike="noStrike" kern="1200" cap="none" spc="0" normalizeH="0" baseline="0" noProof="0">
                <a:ln>
                  <a:noFill/>
                </a:ln>
                <a:effectLst/>
                <a:uLnTx/>
                <a:uFillTx/>
                <a:latin typeface="+mn-ea"/>
                <a:cs typeface="+mn-cs"/>
              </a:rPr>
              <a:t>の管理策を示した規格である</a:t>
            </a:r>
            <a:r>
              <a:rPr kumimoji="1" lang="en-US" altLang="ja-JP" sz="1200" b="0" i="0" u="none" strike="noStrike" kern="1200" cap="none" spc="0" normalizeH="0" baseline="0" noProof="0">
                <a:ln>
                  <a:noFill/>
                </a:ln>
                <a:effectLst/>
                <a:uLnTx/>
                <a:uFillTx/>
                <a:latin typeface="+mn-ea"/>
                <a:cs typeface="+mn-cs"/>
              </a:rPr>
              <a:t>ISO/IEC 27002</a:t>
            </a:r>
            <a:r>
              <a:rPr kumimoji="1" lang="ja-JP" altLang="en-US" sz="1200" b="0" i="0" u="none" strike="noStrike" kern="1200" cap="none" spc="0" normalizeH="0" baseline="0" noProof="0">
                <a:ln>
                  <a:noFill/>
                </a:ln>
                <a:effectLst/>
                <a:uLnTx/>
                <a:uFillTx/>
                <a:latin typeface="+mn-ea"/>
                <a:cs typeface="+mn-cs"/>
              </a:rPr>
              <a:t>について説明していま</a:t>
            </a:r>
            <a:r>
              <a:rPr kumimoji="1" lang="ja-JP" altLang="en-US" sz="1200">
                <a:latin typeface="+mn-ea"/>
              </a:rPr>
              <a:t>す</a:t>
            </a:r>
            <a:r>
              <a:rPr kumimoji="1" lang="ja-JP" altLang="en-US" sz="1200" b="0" i="0" u="none" strike="noStrike" kern="1200" cap="none" spc="0" normalizeH="0" baseline="0" noProof="0">
                <a:ln>
                  <a:noFill/>
                </a:ln>
                <a:effectLst/>
                <a:uLnTx/>
                <a:uFillTx/>
                <a:latin typeface="+mn-ea"/>
                <a:cs typeface="+mn-cs"/>
              </a:rPr>
              <a:t>。</a:t>
            </a:r>
            <a:endParaRPr lang="ja-JP" altLang="en-US" sz="1200" b="0" spc="31">
              <a:solidFill>
                <a:schemeClr val="tx1"/>
              </a:solidFill>
              <a:latin typeface="+mn-ea"/>
              <a:cs typeface="Cascadia Mono" panose="020B0609020000020004" pitchFamily="49" charset="0"/>
            </a:endParaRP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ABA7E029-1024-2D8F-E1B5-DE798E51A651}"/>
              </a:ext>
            </a:extLst>
          </p:cNvPr>
          <p:cNvSpPr>
            <a:spLocks noGrp="1"/>
          </p:cNvSpPr>
          <p:nvPr>
            <p:ph type="sldNum" sz="quarter" idx="5"/>
          </p:nvPr>
        </p:nvSpPr>
        <p:spPr/>
        <p:txBody>
          <a:bodyPr/>
          <a:lstStyle/>
          <a:p>
            <a:fld id="{7D95702B-A176-47F2-94B3-59C819DD5A0E}" type="slidenum">
              <a:rPr kumimoji="1" lang="ja-JP" altLang="en-US" smtClean="0"/>
              <a:t>474</a:t>
            </a:fld>
            <a:endParaRPr kumimoji="1" lang="ja-JP" altLang="en-US"/>
          </a:p>
        </p:txBody>
      </p:sp>
    </p:spTree>
    <p:extLst>
      <p:ext uri="{BB962C8B-B14F-4D97-AF65-F5344CB8AC3E}">
        <p14:creationId xmlns:p14="http://schemas.microsoft.com/office/powerpoint/2010/main" val="3420943676"/>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8C5B8-94DD-CB46-104A-6D036B6AB4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F37A03-2692-C1D6-C5E3-CDCAD436040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75BF543-1964-7563-B4BC-47E2495BF5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14:08</a:t>
            </a:r>
            <a:endParaRPr kumimoji="1" lang="en-US" altLang="ja-JP"/>
          </a:p>
          <a:p>
            <a:endParaRPr kumimoji="1" lang="en-US" altLang="ja-JP"/>
          </a:p>
          <a:p>
            <a:pPr marL="0" indent="0">
              <a:buFont typeface="Wingdings" panose="05000000000000000000" pitchFamily="2" charset="2"/>
              <a:buNone/>
            </a:pPr>
            <a:r>
              <a:rPr kumimoji="1" lang="ja-JP" altLang="en-US" sz="1200" b="1" i="0" u="none" strike="noStrike" kern="1200" cap="none" spc="0" normalizeH="0" baseline="0" noProof="0">
                <a:ln>
                  <a:noFill/>
                </a:ln>
                <a:solidFill>
                  <a:schemeClr val="tx1"/>
                </a:solidFill>
                <a:effectLst/>
                <a:uLnTx/>
                <a:uFill>
                  <a:solidFill>
                    <a:prstClr val="white"/>
                  </a:solidFill>
                </a:uFill>
                <a:latin typeface="+mn-ea"/>
                <a:ea typeface="+mn-ea"/>
                <a:cs typeface="+mn-cs"/>
              </a:rPr>
              <a:t>管理策の分類と構成</a:t>
            </a:r>
          </a:p>
          <a:p>
            <a:pPr marL="0" lvl="0" indent="0">
              <a:buFont typeface="Arial" panose="020B0604020202020204" pitchFamily="34" charset="0"/>
              <a:buNone/>
            </a:pP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管理策：</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ISO/IEC 27002</a:t>
            </a:r>
            <a:b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　管理策の数は、</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2013</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年版では</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14</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分野</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114</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項目でしたが、</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2022</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年版ではいくつかが統合されて</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82</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項目になり、新しく</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11</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項目が追加され、合計で</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93</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項目となりました。</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2022</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年版では、この</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93</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の管理策が「組織的管理策」「人的管理策」「物理的管理策」「技術的管理策」の </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4</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つのカテゴリに分類されています。また、「属性（</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attribute</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 」という新しい概念が導入されました。この属性という概念が導入されたことで、管理策のフィルタリング、並び替え、提示がしやすくなりました。</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ISMS</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を構築する際には、これらの管理策から、自社にあったものを選択し、対策基準として採用します。</a:t>
            </a:r>
            <a:endParaRPr kumimoji="1" lang="en-US" altLang="ja-JP" sz="1200" b="0" i="0" u="none" strike="noStrike" kern="1200" cap="none" spc="0" normalizeH="0" baseline="0" noProof="0">
              <a:ln>
                <a:noFill/>
              </a:ln>
              <a:solidFill>
                <a:schemeClr val="tx1"/>
              </a:solidFill>
              <a:effectLst/>
              <a:highlight>
                <a:srgbClr val="FFFF00"/>
              </a:highlight>
              <a:uLnTx/>
              <a:uFill>
                <a:solidFill>
                  <a:prstClr val="white"/>
                </a:solidFill>
              </a:uFill>
              <a:latin typeface="+mn-ea"/>
              <a:ea typeface="+mn-ea"/>
              <a:cs typeface="+mn-cs"/>
            </a:endParaRPr>
          </a:p>
          <a:p>
            <a:endParaRPr kumimoji="1" lang="en-US" altLang="ja-JP"/>
          </a:p>
        </p:txBody>
      </p:sp>
      <p:sp>
        <p:nvSpPr>
          <p:cNvPr id="4" name="スライド番号プレースホルダー 3">
            <a:extLst>
              <a:ext uri="{FF2B5EF4-FFF2-40B4-BE49-F238E27FC236}">
                <a16:creationId xmlns:a16="http://schemas.microsoft.com/office/drawing/2014/main" id="{A02C8B62-565B-50D6-8C65-EB677805528C}"/>
              </a:ext>
            </a:extLst>
          </p:cNvPr>
          <p:cNvSpPr>
            <a:spLocks noGrp="1"/>
          </p:cNvSpPr>
          <p:nvPr>
            <p:ph type="sldNum" sz="quarter" idx="5"/>
          </p:nvPr>
        </p:nvSpPr>
        <p:spPr/>
        <p:txBody>
          <a:bodyPr/>
          <a:lstStyle/>
          <a:p>
            <a:fld id="{7D95702B-A176-47F2-94B3-59C819DD5A0E}" type="slidenum">
              <a:rPr kumimoji="1" lang="ja-JP" altLang="en-US" smtClean="0"/>
              <a:t>475</a:t>
            </a:fld>
            <a:endParaRPr kumimoji="1" lang="ja-JP" altLang="en-US"/>
          </a:p>
        </p:txBody>
      </p:sp>
    </p:spTree>
    <p:extLst>
      <p:ext uri="{BB962C8B-B14F-4D97-AF65-F5344CB8AC3E}">
        <p14:creationId xmlns:p14="http://schemas.microsoft.com/office/powerpoint/2010/main" val="492120336"/>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20A-22A6-F010-B994-DF0BE14719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4CFA22-6033-2FD1-0D5C-B1C26366E2C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43BD6AF-2FA9-DD50-D12C-E9A940DB0F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14:09</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tx1"/>
                </a:solidFill>
                <a:effectLst/>
                <a:uLnTx/>
                <a:uFill>
                  <a:solidFill>
                    <a:prstClr val="white"/>
                  </a:solidFill>
                </a:uFill>
                <a:latin typeface="+mn-lt"/>
                <a:ea typeface="+mn-ea"/>
                <a:cs typeface="+mn-cs"/>
              </a:rPr>
              <a:t>管理策のテーマと属性</a:t>
            </a:r>
            <a:br>
              <a:rPr kumimoji="1" lang="en-US" altLang="ja-JP" sz="1200" b="1"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管理策のテーマと属性について説明しています。</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テーマとは、</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ISO/IEC 27002</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の箇条</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5</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8</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に示される</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4</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種の管理策での分類（組織的・人的・物理的・技術的）のことです。</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属性とは、テーマとは別の視点で、より細かに管理策をみるためのものです。各管理策に属性が付与されたことにより、検索性が向上し、管理策のフィルタリング、並び替え、提示がしやすくなりました。</a:t>
            </a:r>
          </a:p>
          <a:p>
            <a:endParaRPr kumimoji="1" lang="en-US" altLang="ja-JP"/>
          </a:p>
        </p:txBody>
      </p:sp>
      <p:sp>
        <p:nvSpPr>
          <p:cNvPr id="4" name="スライド番号プレースホルダー 3">
            <a:extLst>
              <a:ext uri="{FF2B5EF4-FFF2-40B4-BE49-F238E27FC236}">
                <a16:creationId xmlns:a16="http://schemas.microsoft.com/office/drawing/2014/main" id="{A4B9A96C-34E3-E069-5F4D-A5034C826DDE}"/>
              </a:ext>
            </a:extLst>
          </p:cNvPr>
          <p:cNvSpPr>
            <a:spLocks noGrp="1"/>
          </p:cNvSpPr>
          <p:nvPr>
            <p:ph type="sldNum" sz="quarter" idx="5"/>
          </p:nvPr>
        </p:nvSpPr>
        <p:spPr/>
        <p:txBody>
          <a:bodyPr/>
          <a:lstStyle/>
          <a:p>
            <a:fld id="{7D95702B-A176-47F2-94B3-59C819DD5A0E}" type="slidenum">
              <a:rPr kumimoji="1" lang="ja-JP" altLang="en-US" smtClean="0"/>
              <a:t>476</a:t>
            </a:fld>
            <a:endParaRPr kumimoji="1" lang="ja-JP" altLang="en-US"/>
          </a:p>
        </p:txBody>
      </p:sp>
    </p:spTree>
    <p:extLst>
      <p:ext uri="{BB962C8B-B14F-4D97-AF65-F5344CB8AC3E}">
        <p14:creationId xmlns:p14="http://schemas.microsoft.com/office/powerpoint/2010/main" val="3179975510"/>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295C1-2EE4-8C4A-CBFB-34D56FE736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B4056B-886E-6108-D54C-D91D998F94A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10CC381-174B-C0B7-D3DA-FEEB22F492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14:11</a:t>
            </a:r>
            <a:endParaRPr kumimoji="1" lang="en-US" altLang="ja-JP"/>
          </a:p>
          <a:p>
            <a:endParaRPr kumimoji="1" lang="en-US" altLang="ja-JP"/>
          </a:p>
          <a:p>
            <a:r>
              <a:rPr kumimoji="1" lang="ja-JP" altLang="en-US" sz="1200" b="1">
                <a:latin typeface="+mn-ea"/>
              </a:rPr>
              <a:t>章</a:t>
            </a:r>
            <a:r>
              <a:rPr kumimoji="1" lang="ja-JP" altLang="en-US" sz="1200" b="1">
                <a:solidFill>
                  <a:schemeClr val="tx1"/>
                </a:solidFill>
                <a:latin typeface="+mn-ea"/>
              </a:rPr>
              <a:t>を通した気づき・学び</a:t>
            </a:r>
            <a:endParaRPr lang="en-US" altLang="ja-JP" sz="1200" u="none" strike="noStrike">
              <a:effectLst/>
            </a:endParaRPr>
          </a:p>
          <a:p>
            <a:r>
              <a:rPr lang="ja-JP" altLang="en-US" sz="1200" u="none" strike="noStrike">
                <a:effectLst/>
              </a:rPr>
              <a:t>　企業や組織は</a:t>
            </a:r>
            <a:r>
              <a:rPr lang="en-US" altLang="ja-JP" sz="1200" u="none" strike="noStrike">
                <a:effectLst/>
              </a:rPr>
              <a:t>ISO/IEC 27002</a:t>
            </a:r>
            <a:r>
              <a:rPr lang="ja-JP" altLang="en-US" sz="1200" u="none" strike="noStrike">
                <a:effectLst/>
              </a:rPr>
              <a:t>に示された管理策から組織に必要なものを選択</a:t>
            </a:r>
            <a:r>
              <a:rPr lang="ja-JP" altLang="en-US" sz="1200"/>
              <a:t>することが重要です。</a:t>
            </a:r>
            <a:endParaRPr kumimoji="1" lang="en-US" altLang="ja-JP" sz="1200" b="0">
              <a:solidFill>
                <a:schemeClr val="tx1"/>
              </a:solidFill>
              <a:latin typeface="+mn-ea"/>
            </a:endParaRPr>
          </a:p>
          <a:p>
            <a:endParaRPr lang="en-US" altLang="ja-JP" sz="1200" b="0" i="0">
              <a:solidFill>
                <a:srgbClr val="374151"/>
              </a:solidFill>
              <a:effectLst/>
              <a:latin typeface="メイリオ" panose="020B0604030504040204" pitchFamily="50" charset="-128"/>
              <a:ea typeface="メイリオ" panose="020B0604030504040204" pitchFamily="50" charset="-128"/>
            </a:endParaRPr>
          </a:p>
          <a:p>
            <a:r>
              <a:rPr lang="ja-JP" altLang="en-US" sz="1200" u="none">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0" i="0" u="none">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en-US" altLang="ja-JP" sz="1200" b="0" i="0">
                <a:solidFill>
                  <a:srgbClr val="374151"/>
                </a:solidFill>
                <a:effectLst/>
                <a:latin typeface="メイリオ" panose="020B0604030504040204" pitchFamily="50" charset="-128"/>
                <a:ea typeface="メイリオ" panose="020B0604030504040204" pitchFamily="50" charset="-128"/>
              </a:rPr>
              <a:t>ISMS</a:t>
            </a:r>
            <a:r>
              <a:rPr lang="ja-JP" altLang="en-US" sz="1200" b="0" i="0">
                <a:solidFill>
                  <a:srgbClr val="374151"/>
                </a:solidFill>
                <a:effectLst/>
                <a:latin typeface="メイリオ" panose="020B0604030504040204" pitchFamily="50" charset="-128"/>
                <a:ea typeface="メイリオ" panose="020B0604030504040204" pitchFamily="50" charset="-128"/>
              </a:rPr>
              <a:t>において、リスク対応の対策として管理策があり、</a:t>
            </a:r>
            <a:r>
              <a:rPr lang="en-US" altLang="ja-JP" sz="1200" b="0" i="0">
                <a:solidFill>
                  <a:srgbClr val="374151"/>
                </a:solidFill>
                <a:effectLst/>
                <a:latin typeface="メイリオ" panose="020B0604030504040204" pitchFamily="50" charset="-128"/>
                <a:ea typeface="メイリオ" panose="020B0604030504040204" pitchFamily="50" charset="-128"/>
              </a:rPr>
              <a:t>ISO/IEC 27002:2022</a:t>
            </a:r>
            <a:r>
              <a:rPr lang="ja-JP" altLang="en-US" sz="1200" b="0" i="0">
                <a:solidFill>
                  <a:srgbClr val="374151"/>
                </a:solidFill>
                <a:effectLst/>
                <a:latin typeface="メイリオ" panose="020B0604030504040204" pitchFamily="50" charset="-128"/>
                <a:ea typeface="メイリオ" panose="020B0604030504040204" pitchFamily="50" charset="-128"/>
              </a:rPr>
              <a:t>で</a:t>
            </a:r>
            <a:r>
              <a:rPr lang="en-US" altLang="ja-JP" sz="1200" b="0" i="0">
                <a:solidFill>
                  <a:srgbClr val="374151"/>
                </a:solidFill>
                <a:effectLst/>
                <a:latin typeface="メイリオ" panose="020B0604030504040204" pitchFamily="50" charset="-128"/>
                <a:ea typeface="メイリオ" panose="020B0604030504040204" pitchFamily="50" charset="-128"/>
              </a:rPr>
              <a:t>93</a:t>
            </a:r>
            <a:r>
              <a:rPr lang="ja-JP" altLang="en-US" sz="1200" b="0" i="0">
                <a:solidFill>
                  <a:srgbClr val="374151"/>
                </a:solidFill>
                <a:effectLst/>
                <a:latin typeface="メイリオ" panose="020B0604030504040204" pitchFamily="50" charset="-128"/>
                <a:ea typeface="メイリオ" panose="020B0604030504040204" pitchFamily="50" charset="-128"/>
              </a:rPr>
              <a:t>項目が示されている。</a:t>
            </a:r>
          </a:p>
          <a:p>
            <a:pPr marL="171450" indent="-171450">
              <a:buFont typeface="Arial" panose="020B0604020202020204" pitchFamily="34" charset="0"/>
              <a:buChar char="•"/>
            </a:pPr>
            <a:r>
              <a:rPr lang="en-US" altLang="ja-JP" sz="1200" b="0" i="0">
                <a:solidFill>
                  <a:srgbClr val="374151"/>
                </a:solidFill>
                <a:effectLst/>
                <a:latin typeface="メイリオ" panose="020B0604030504040204" pitchFamily="50" charset="-128"/>
                <a:ea typeface="メイリオ" panose="020B0604030504040204" pitchFamily="50" charset="-128"/>
              </a:rPr>
              <a:t>ISO/IEC 27002:2022</a:t>
            </a:r>
            <a:r>
              <a:rPr lang="ja-JP" altLang="en-US" sz="1200" b="0" i="0">
                <a:solidFill>
                  <a:srgbClr val="374151"/>
                </a:solidFill>
                <a:effectLst/>
                <a:latin typeface="メイリオ" panose="020B0604030504040204" pitchFamily="50" charset="-128"/>
                <a:ea typeface="メイリオ" panose="020B0604030504040204" pitchFamily="50" charset="-128"/>
              </a:rPr>
              <a:t>の管理策には</a:t>
            </a:r>
            <a:r>
              <a:rPr lang="en-US" altLang="ja-JP" sz="1200" b="0" i="0">
                <a:solidFill>
                  <a:srgbClr val="374151"/>
                </a:solidFill>
                <a:effectLst/>
                <a:latin typeface="メイリオ" panose="020B0604030504040204" pitchFamily="50" charset="-128"/>
                <a:ea typeface="メイリオ" panose="020B0604030504040204" pitchFamily="50" charset="-128"/>
              </a:rPr>
              <a:t>4</a:t>
            </a:r>
            <a:r>
              <a:rPr lang="ja-JP" altLang="en-US" sz="1200" b="0" i="0">
                <a:solidFill>
                  <a:srgbClr val="374151"/>
                </a:solidFill>
                <a:effectLst/>
                <a:latin typeface="メイリオ" panose="020B0604030504040204" pitchFamily="50" charset="-128"/>
                <a:ea typeface="メイリオ" panose="020B0604030504040204" pitchFamily="50" charset="-128"/>
              </a:rPr>
              <a:t>つのテーマと</a:t>
            </a:r>
            <a:r>
              <a:rPr lang="en-US" altLang="ja-JP" sz="1200" b="0" i="0">
                <a:solidFill>
                  <a:srgbClr val="374151"/>
                </a:solidFill>
                <a:effectLst/>
                <a:latin typeface="メイリオ" panose="020B0604030504040204" pitchFamily="50" charset="-128"/>
                <a:ea typeface="メイリオ" panose="020B0604030504040204" pitchFamily="50" charset="-128"/>
              </a:rPr>
              <a:t>5</a:t>
            </a:r>
            <a:r>
              <a:rPr lang="ja-JP" altLang="en-US" sz="1200" b="0" i="0">
                <a:solidFill>
                  <a:srgbClr val="374151"/>
                </a:solidFill>
                <a:effectLst/>
                <a:latin typeface="メイリオ" panose="020B0604030504040204" pitchFamily="50" charset="-128"/>
                <a:ea typeface="メイリオ" panose="020B0604030504040204" pitchFamily="50" charset="-128"/>
              </a:rPr>
              <a:t>つの属性があり、これらを参考に組織に必要なセキュリティ対策を選択することが重要。</a:t>
            </a:r>
          </a:p>
          <a:p>
            <a:endParaRPr kumimoji="1" lang="en-US" altLang="ja-JP"/>
          </a:p>
        </p:txBody>
      </p:sp>
      <p:sp>
        <p:nvSpPr>
          <p:cNvPr id="4" name="スライド番号プレースホルダー 3">
            <a:extLst>
              <a:ext uri="{FF2B5EF4-FFF2-40B4-BE49-F238E27FC236}">
                <a16:creationId xmlns:a16="http://schemas.microsoft.com/office/drawing/2014/main" id="{836540F3-8F95-17D6-D571-64CEF35DA732}"/>
              </a:ext>
            </a:extLst>
          </p:cNvPr>
          <p:cNvSpPr>
            <a:spLocks noGrp="1"/>
          </p:cNvSpPr>
          <p:nvPr>
            <p:ph type="sldNum" sz="quarter" idx="5"/>
          </p:nvPr>
        </p:nvSpPr>
        <p:spPr/>
        <p:txBody>
          <a:bodyPr/>
          <a:lstStyle/>
          <a:p>
            <a:fld id="{7D95702B-A176-47F2-94B3-59C819DD5A0E}" type="slidenum">
              <a:rPr kumimoji="1" lang="ja-JP" altLang="en-US" smtClean="0"/>
              <a:t>477</a:t>
            </a:fld>
            <a:endParaRPr kumimoji="1" lang="ja-JP" altLang="en-US"/>
          </a:p>
        </p:txBody>
      </p:sp>
    </p:spTree>
    <p:extLst>
      <p:ext uri="{BB962C8B-B14F-4D97-AF65-F5344CB8AC3E}">
        <p14:creationId xmlns:p14="http://schemas.microsoft.com/office/powerpoint/2010/main" val="2379580456"/>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F1EC3-CB48-CA0C-5FBB-F1C5CE3C65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5F20A5-3590-B64C-ECF8-2728A1C30B5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4E51155-529E-DFD8-6830-79C1D4B0AB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14:12</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目的</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tx1"/>
                </a:solidFill>
                <a:effectLst/>
                <a:latin typeface="+mn-ea"/>
                <a:ea typeface="+mn-ea"/>
                <a:cs typeface="+mn-cs"/>
              </a:rPr>
              <a:t>　第</a:t>
            </a:r>
            <a:r>
              <a:rPr kumimoji="1" lang="en-US" altLang="ja-JP" sz="1200" b="0" i="0" kern="1200">
                <a:solidFill>
                  <a:schemeClr val="tx1"/>
                </a:solidFill>
                <a:effectLst/>
                <a:latin typeface="+mn-ea"/>
                <a:ea typeface="+mn-ea"/>
                <a:cs typeface="+mn-cs"/>
              </a:rPr>
              <a:t>10</a:t>
            </a:r>
            <a:r>
              <a:rPr kumimoji="1" lang="ja-JP" altLang="en-US" sz="1200" b="0" i="0" kern="1200">
                <a:solidFill>
                  <a:schemeClr val="tx1"/>
                </a:solidFill>
                <a:effectLst/>
                <a:latin typeface="+mn-ea"/>
                <a:ea typeface="+mn-ea"/>
                <a:cs typeface="+mn-cs"/>
              </a:rPr>
              <a:t>章では、</a:t>
            </a:r>
            <a:r>
              <a:rPr kumimoji="1" lang="en-US" altLang="ja-JP" sz="1200" b="0" i="0" kern="1200">
                <a:solidFill>
                  <a:schemeClr val="tx1"/>
                </a:solidFill>
                <a:effectLst/>
                <a:latin typeface="+mn-ea"/>
                <a:ea typeface="+mn-ea"/>
                <a:cs typeface="+mn-cs"/>
              </a:rPr>
              <a:t>ISO/IEC 27000</a:t>
            </a:r>
            <a:r>
              <a:rPr kumimoji="1" lang="ja-JP" altLang="en-US" sz="1200" b="0" i="0" kern="1200">
                <a:solidFill>
                  <a:schemeClr val="tx1"/>
                </a:solidFill>
                <a:effectLst/>
                <a:latin typeface="+mn-ea"/>
                <a:ea typeface="+mn-ea"/>
                <a:cs typeface="+mn-cs"/>
              </a:rPr>
              <a:t>に記述されている「リスク」、「脅威」、「脆弱性」、「管理策」といった用語の定義、それらの用語の関係性、脅威や脆弱性の識別方法を理解することを目的とします。</a:t>
            </a:r>
            <a:endParaRPr kumimoji="1" lang="en-US" altLang="ja-JP" sz="1200" b="0" i="0" kern="1200">
              <a:solidFill>
                <a:schemeClr val="tx1"/>
              </a:solidFill>
              <a:effectLst/>
              <a:latin typeface="+mn-ea"/>
              <a:ea typeface="+mn-ea"/>
              <a:cs typeface="+mn-cs"/>
            </a:endParaRPr>
          </a:p>
          <a:p>
            <a:endParaRPr kumimoji="1" lang="en-US" altLang="ja-JP"/>
          </a:p>
          <a:p>
            <a:r>
              <a:rPr kumimoji="1" lang="ja-JP" altLang="en-US"/>
              <a:t>達成目標</a:t>
            </a:r>
            <a:endParaRPr kumimoji="1" lang="en-US" altLang="ja-JP"/>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en-US" altLang="ja-JP" sz="1200" b="0" i="0" kern="1200">
                <a:solidFill>
                  <a:schemeClr val="tx1"/>
                </a:solidFill>
                <a:effectLst/>
                <a:latin typeface="+mn-ea"/>
                <a:ea typeface="+mn-ea"/>
                <a:cs typeface="+mn-cs"/>
              </a:rPr>
              <a:t>ISO/IEC 27000</a:t>
            </a:r>
            <a:r>
              <a:rPr kumimoji="1" lang="ja-JP" altLang="en-US" sz="1200" b="0" i="0" kern="1200">
                <a:solidFill>
                  <a:schemeClr val="tx1"/>
                </a:solidFill>
                <a:effectLst/>
                <a:latin typeface="+mn-ea"/>
                <a:ea typeface="+mn-ea"/>
                <a:cs typeface="+mn-cs"/>
              </a:rPr>
              <a:t>に定義されている「リスク」、「脅威」、「脆弱性」、「管理策」の定義を理解すること</a:t>
            </a:r>
            <a:endParaRPr kumimoji="1" lang="en-US" altLang="ja-JP" sz="1200" b="0" i="0" kern="1200">
              <a:solidFill>
                <a:schemeClr val="tx1"/>
              </a:solidFill>
              <a:effectLst/>
              <a:latin typeface="+mn-ea"/>
              <a:ea typeface="+mn-ea"/>
              <a:cs typeface="+mn-cs"/>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lang="ja-JP" altLang="en-US" sz="1200" b="0" i="0">
                <a:solidFill>
                  <a:schemeClr val="tx1"/>
                </a:solidFill>
                <a:effectLst/>
                <a:latin typeface="+mn-ea"/>
                <a:ea typeface="+mn-ea"/>
              </a:rPr>
              <a:t>「リスク」、「脅威」、「脆弱性」などの関係性を理解すること</a:t>
            </a:r>
            <a:endParaRPr lang="en-US" altLang="ja-JP" sz="1200" b="0" i="0">
              <a:solidFill>
                <a:schemeClr val="tx1"/>
              </a:solidFill>
              <a:effectLst/>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lang="ja-JP" altLang="en-US" sz="1200" b="0" i="0">
                <a:solidFill>
                  <a:schemeClr val="tx1"/>
                </a:solidFill>
                <a:effectLst/>
                <a:latin typeface="+mn-ea"/>
                <a:ea typeface="+mn-ea"/>
              </a:rPr>
              <a:t>脆弱性、脅威の識別方法を理解すること</a:t>
            </a:r>
            <a:endParaRPr kumimoji="1" lang="en-US" altLang="ja-JP" sz="1200" b="0" i="0" kern="1200">
              <a:solidFill>
                <a:schemeClr val="tx1"/>
              </a:solidFill>
              <a:effectLst/>
              <a:latin typeface="+mn-ea"/>
              <a:ea typeface="+mn-ea"/>
              <a:cs typeface="+mn-cs"/>
            </a:endParaRPr>
          </a:p>
          <a:p>
            <a:endParaRPr kumimoji="1" lang="en-US" altLang="ja-JP"/>
          </a:p>
          <a:p>
            <a:r>
              <a:rPr kumimoji="1" lang="ja-JP" altLang="en-US"/>
              <a:t>＜内容読み上げ＞</a:t>
            </a:r>
            <a:endParaRPr kumimoji="1" lang="en-US" altLang="ja-JP"/>
          </a:p>
          <a:p>
            <a:endParaRPr kumimoji="1" lang="en-US" altLang="ja-JP"/>
          </a:p>
          <a:p>
            <a:r>
              <a:rPr kumimoji="1" lang="en-US" altLang="ja-JP" sz="1200" b="1">
                <a:solidFill>
                  <a:schemeClr val="tx1"/>
                </a:solidFill>
              </a:rPr>
              <a:t>10</a:t>
            </a:r>
            <a:r>
              <a:rPr kumimoji="1" lang="ja-JP" altLang="en-US" sz="1200" b="1">
                <a:solidFill>
                  <a:schemeClr val="tx1"/>
                </a:solidFill>
              </a:rPr>
              <a:t>章の全体概要</a:t>
            </a:r>
            <a:r>
              <a:rPr lang="ja-JP" altLang="en-US" sz="1200"/>
              <a:t>　</a:t>
            </a:r>
            <a:endParaRPr lang="en-US" altLang="ja-JP" sz="1200"/>
          </a:p>
          <a:p>
            <a:r>
              <a:rPr lang="ja-JP" altLang="en-US" sz="1200"/>
              <a:t>リスクマネジメントを理解するために必要となる「リスク」、「脆弱性」、「脅威」といった用語の定義と関係性、さらに「脅威」、「脆弱性」の識別方法について説明しています。</a:t>
            </a:r>
            <a:endParaRPr lang="en-US" altLang="ja-JP" sz="1200"/>
          </a:p>
          <a:p>
            <a:endParaRPr kumimoji="1" lang="en-US" altLang="ja-JP"/>
          </a:p>
        </p:txBody>
      </p:sp>
      <p:sp>
        <p:nvSpPr>
          <p:cNvPr id="4" name="スライド番号プレースホルダー 3">
            <a:extLst>
              <a:ext uri="{FF2B5EF4-FFF2-40B4-BE49-F238E27FC236}">
                <a16:creationId xmlns:a16="http://schemas.microsoft.com/office/drawing/2014/main" id="{4D8A7E7F-389A-4D66-A107-38BF85166240}"/>
              </a:ext>
            </a:extLst>
          </p:cNvPr>
          <p:cNvSpPr>
            <a:spLocks noGrp="1"/>
          </p:cNvSpPr>
          <p:nvPr>
            <p:ph type="sldNum" sz="quarter" idx="5"/>
          </p:nvPr>
        </p:nvSpPr>
        <p:spPr/>
        <p:txBody>
          <a:bodyPr/>
          <a:lstStyle/>
          <a:p>
            <a:fld id="{7D95702B-A176-47F2-94B3-59C819DD5A0E}" type="slidenum">
              <a:rPr kumimoji="1" lang="ja-JP" altLang="en-US" smtClean="0"/>
              <a:t>478</a:t>
            </a:fld>
            <a:endParaRPr kumimoji="1" lang="ja-JP" altLang="en-US"/>
          </a:p>
        </p:txBody>
      </p:sp>
    </p:spTree>
    <p:extLst>
      <p:ext uri="{BB962C8B-B14F-4D97-AF65-F5344CB8AC3E}">
        <p14:creationId xmlns:p14="http://schemas.microsoft.com/office/powerpoint/2010/main" val="86283436"/>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691A7-3A7F-18A9-1481-CABAF1E13B1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B30E80-E530-6E27-E2B4-659893544CD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1A10889-A216-443F-F825-EF6A241FB2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14:14</a:t>
            </a:r>
            <a:endParaRPr kumimoji="1" lang="en-US" altLang="ja-JP" dirty="0"/>
          </a:p>
          <a:p>
            <a:endParaRPr kumimoji="1" lang="en-US" altLang="ja-JP" dirty="0"/>
          </a:p>
          <a:p>
            <a:pPr marL="0" indent="0">
              <a:buFont typeface="Wingdings" panose="05000000000000000000" pitchFamily="2" charset="2"/>
              <a:buNone/>
            </a:pPr>
            <a:r>
              <a:rPr kumimoji="1" lang="ja-JP" altLang="en-US"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用語の定義および関係性と識別方法</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用語の定義と関係性</a:t>
            </a:r>
            <a:b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　企業や組織にはセキュリティ上のリスクが存在しています。これらのリスクを効率的に管理するには、リスクマネジメントを行う必要があります。リスクマネジメントを理解するために必要となる「脅威」、「脆弱性」、「リスク」といった用語の定義や関係性を説明しています。</a:t>
            </a:r>
            <a:b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（例）</a:t>
            </a:r>
            <a:r>
              <a:rPr lang="ja-JP" altLang="en-US" sz="1200" b="0" dirty="0">
                <a:solidFill>
                  <a:srgbClr val="333333"/>
                </a:solidFill>
                <a:latin typeface="+mn-ea"/>
              </a:rPr>
              <a:t>業務用ノートパソコンに関する脅威や脆弱性、管理策の関係</a:t>
            </a:r>
            <a:endParaRPr lang="en-US" altLang="ja-JP" sz="1200" b="0" dirty="0">
              <a:solidFill>
                <a:srgbClr val="333333"/>
              </a:solidFill>
              <a:latin typeface="+mn-ea"/>
            </a:endParaRPr>
          </a:p>
          <a:p>
            <a:endParaRPr kumimoji="1" lang="en-US" altLang="ja-JP" dirty="0"/>
          </a:p>
        </p:txBody>
      </p:sp>
      <p:sp>
        <p:nvSpPr>
          <p:cNvPr id="4" name="スライド番号プレースホルダー 3">
            <a:extLst>
              <a:ext uri="{FF2B5EF4-FFF2-40B4-BE49-F238E27FC236}">
                <a16:creationId xmlns:a16="http://schemas.microsoft.com/office/drawing/2014/main" id="{43E05A8F-7A9A-9E39-2A20-C84B47F34C93}"/>
              </a:ext>
            </a:extLst>
          </p:cNvPr>
          <p:cNvSpPr>
            <a:spLocks noGrp="1"/>
          </p:cNvSpPr>
          <p:nvPr>
            <p:ph type="sldNum" sz="quarter" idx="5"/>
          </p:nvPr>
        </p:nvSpPr>
        <p:spPr/>
        <p:txBody>
          <a:bodyPr/>
          <a:lstStyle/>
          <a:p>
            <a:fld id="{7D95702B-A176-47F2-94B3-59C819DD5A0E}" type="slidenum">
              <a:rPr kumimoji="1" lang="ja-JP" altLang="en-US" smtClean="0"/>
              <a:t>479</a:t>
            </a:fld>
            <a:endParaRPr kumimoji="1" lang="ja-JP" altLang="en-US"/>
          </a:p>
        </p:txBody>
      </p:sp>
    </p:spTree>
    <p:extLst>
      <p:ext uri="{BB962C8B-B14F-4D97-AF65-F5344CB8AC3E}">
        <p14:creationId xmlns:p14="http://schemas.microsoft.com/office/powerpoint/2010/main" val="2112733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0F29E-138E-DA0F-F2C0-4F2A09FA34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3246C0-5E07-272E-D2B5-7903B1B1A35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DD46474-BCF8-4991-282A-52118E2D7013}"/>
              </a:ext>
            </a:extLst>
          </p:cNvPr>
          <p:cNvSpPr>
            <a:spLocks noGrp="1"/>
          </p:cNvSpPr>
          <p:nvPr>
            <p:ph type="body" idx="1"/>
          </p:nvPr>
        </p:nvSpPr>
        <p:spPr/>
        <p:txBody>
          <a:bodyPr/>
          <a:lstStyle/>
          <a:p>
            <a:r>
              <a:rPr kumimoji="1" lang="ja-JP" altLang="en-US"/>
              <a:t>目標：</a:t>
            </a:r>
            <a:r>
              <a:rPr kumimoji="1" lang="en-US" altLang="ja-JP"/>
              <a:t>13:18</a:t>
            </a:r>
          </a:p>
          <a:p>
            <a:r>
              <a:rPr kumimoji="1" lang="ja-JP" altLang="en-US"/>
              <a:t>累計：</a:t>
            </a:r>
            <a:r>
              <a:rPr kumimoji="1" lang="en-US" altLang="ja-JP"/>
              <a:t>0:18</a:t>
            </a:r>
          </a:p>
          <a:p>
            <a:endParaRPr kumimoji="1" lang="en-US" altLang="ja-JP"/>
          </a:p>
        </p:txBody>
      </p:sp>
      <p:sp>
        <p:nvSpPr>
          <p:cNvPr id="4" name="スライド番号プレースホルダー 3">
            <a:extLst>
              <a:ext uri="{FF2B5EF4-FFF2-40B4-BE49-F238E27FC236}">
                <a16:creationId xmlns:a16="http://schemas.microsoft.com/office/drawing/2014/main" id="{F752B32F-EB03-4444-F08E-17D1883643DD}"/>
              </a:ext>
            </a:extLst>
          </p:cNvPr>
          <p:cNvSpPr>
            <a:spLocks noGrp="1"/>
          </p:cNvSpPr>
          <p:nvPr>
            <p:ph type="sldNum" sz="quarter" idx="5"/>
          </p:nvPr>
        </p:nvSpPr>
        <p:spPr/>
        <p:txBody>
          <a:bodyPr/>
          <a:lstStyle/>
          <a:p>
            <a:fld id="{7D95702B-A176-47F2-94B3-59C819DD5A0E}" type="slidenum">
              <a:rPr kumimoji="1" lang="ja-JP" altLang="en-US" smtClean="0"/>
              <a:t>48</a:t>
            </a:fld>
            <a:endParaRPr kumimoji="1" lang="ja-JP" altLang="en-US"/>
          </a:p>
        </p:txBody>
      </p:sp>
    </p:spTree>
    <p:extLst>
      <p:ext uri="{BB962C8B-B14F-4D97-AF65-F5344CB8AC3E}">
        <p14:creationId xmlns:p14="http://schemas.microsoft.com/office/powerpoint/2010/main" val="435991976"/>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FBEC6-54A9-5D4D-3FCF-490F2468BE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D4C523-8A3D-9CF1-CF91-BF92128A049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ADB709D-5D18-40A7-D101-4F7CA3FE50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14:16</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tx1"/>
                </a:solidFill>
                <a:effectLst/>
                <a:uLnTx/>
                <a:uFill>
                  <a:solidFill>
                    <a:prstClr val="white"/>
                  </a:solidFill>
                </a:uFill>
                <a:latin typeface="+mn-lt"/>
                <a:ea typeface="+mn-ea"/>
                <a:cs typeface="+mn-cs"/>
              </a:rPr>
              <a:t>脅威の識別</a:t>
            </a:r>
            <a:br>
              <a:rPr kumimoji="1" lang="en-US" altLang="ja-JP" sz="1200" b="1"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a:solidFill>
                  <a:schemeClr val="tx1"/>
                </a:solidFill>
              </a:rPr>
              <a:t>　</a:t>
            </a:r>
            <a:r>
              <a:rPr lang="ja-JP" altLang="en-US" sz="1200" b="0" u="none" strike="noStrike">
                <a:solidFill>
                  <a:schemeClr val="tx1"/>
                </a:solidFill>
                <a:effectLst/>
              </a:rPr>
              <a:t>脅威は「脆弱性」につけい</a:t>
            </a:r>
            <a:r>
              <a:rPr lang="ja-JP" altLang="en-US" sz="1200" b="0">
                <a:solidFill>
                  <a:schemeClr val="tx1"/>
                </a:solidFill>
              </a:rPr>
              <a:t>り</a:t>
            </a:r>
            <a:r>
              <a:rPr lang="ja-JP" altLang="en-US" sz="1200" b="0" u="none" strike="noStrike">
                <a:solidFill>
                  <a:schemeClr val="tx1"/>
                </a:solidFill>
                <a:effectLst/>
              </a:rPr>
              <a:t>顕在化すること</a:t>
            </a:r>
            <a:r>
              <a:rPr lang="ja-JP" altLang="en-US" sz="1200" b="0">
                <a:solidFill>
                  <a:schemeClr val="tx1"/>
                </a:solidFill>
              </a:rPr>
              <a:t>で、組織に損失や損害を与える事故を生じさせます</a:t>
            </a:r>
            <a:r>
              <a:rPr lang="ja-JP" altLang="en-US" sz="1200" b="0" u="none" strike="noStrike">
                <a:solidFill>
                  <a:schemeClr val="tx1"/>
                </a:solidFill>
                <a:effectLst/>
              </a:rPr>
              <a:t>。脅威を、</a:t>
            </a:r>
            <a:r>
              <a:rPr kumimoji="1" lang="ja-JP" altLang="en-US" sz="1200" b="0">
                <a:solidFill>
                  <a:schemeClr val="tx1"/>
                </a:solidFill>
              </a:rPr>
              <a:t>人為的脅威（意図的脅威、偶発的脅威）と環境的脅威に区別して把握することで、必要なセキュリティ対策を整理しやすくなります。</a:t>
            </a:r>
            <a:endParaRPr kumimoji="1" lang="en-US" altLang="ja-JP" sz="1200" b="0">
              <a:solidFill>
                <a:schemeClr val="tx1"/>
              </a:solidFill>
            </a:endParaRPr>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tx1"/>
                </a:solidFill>
                <a:effectLst/>
                <a:uLnTx/>
                <a:uFill>
                  <a:solidFill>
                    <a:prstClr val="white"/>
                  </a:solidFill>
                </a:uFill>
                <a:latin typeface="+mn-lt"/>
                <a:ea typeface="+mn-ea"/>
                <a:cs typeface="+mn-cs"/>
              </a:rPr>
              <a:t>脆弱性の識別</a:t>
            </a:r>
            <a:br>
              <a:rPr kumimoji="1" lang="en-US" altLang="ja-JP" sz="1200" b="1"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脆弱性があるだけでインシデントが発生するわけではありません。しかし、脆弱性は脅威を顕在化させ、インシデントの発生確率を高める可能性があります。脆弱性を減らすためには、適切な管理策を実施する必要があります。脆弱性は管理策の欠如を同時に意味しているため、脆弱性を識別することは必要な管理策を識別するのに役立ちます。</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89B90992-AEFA-D98B-DB4F-CDF96B0DD6F3}"/>
              </a:ext>
            </a:extLst>
          </p:cNvPr>
          <p:cNvSpPr>
            <a:spLocks noGrp="1"/>
          </p:cNvSpPr>
          <p:nvPr>
            <p:ph type="sldNum" sz="quarter" idx="5"/>
          </p:nvPr>
        </p:nvSpPr>
        <p:spPr/>
        <p:txBody>
          <a:bodyPr/>
          <a:lstStyle/>
          <a:p>
            <a:fld id="{7D95702B-A176-47F2-94B3-59C819DD5A0E}" type="slidenum">
              <a:rPr kumimoji="1" lang="ja-JP" altLang="en-US" smtClean="0"/>
              <a:t>480</a:t>
            </a:fld>
            <a:endParaRPr kumimoji="1" lang="ja-JP" altLang="en-US"/>
          </a:p>
        </p:txBody>
      </p:sp>
    </p:spTree>
    <p:extLst>
      <p:ext uri="{BB962C8B-B14F-4D97-AF65-F5344CB8AC3E}">
        <p14:creationId xmlns:p14="http://schemas.microsoft.com/office/powerpoint/2010/main" val="1636387349"/>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34086-DA37-4F09-48BA-988F11DFBB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845FE9-56E8-4D07-78F5-1675C26E227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7E9DC43-61B9-1297-4161-861E4DCD7B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14:18</a:t>
            </a:r>
            <a:endParaRPr kumimoji="1" lang="en-US" altLang="ja-JP"/>
          </a:p>
          <a:p>
            <a:endParaRPr kumimoji="1" lang="en-US" altLang="ja-JP"/>
          </a:p>
          <a:p>
            <a:r>
              <a:rPr kumimoji="1" lang="ja-JP" altLang="en-US" sz="1200" b="1">
                <a:latin typeface="+mn-ea"/>
              </a:rPr>
              <a:t>章</a:t>
            </a:r>
            <a:r>
              <a:rPr kumimoji="1" lang="ja-JP" altLang="en-US" sz="1200" b="1">
                <a:solidFill>
                  <a:schemeClr val="tx1"/>
                </a:solidFill>
                <a:latin typeface="+mn-ea"/>
              </a:rPr>
              <a:t>を通した気づき・学び</a:t>
            </a:r>
            <a:endParaRPr lang="en-US" altLang="ja-JP" sz="1200" u="none" strike="noStrike">
              <a:effectLst/>
            </a:endParaRPr>
          </a:p>
          <a:p>
            <a:r>
              <a:rPr lang="ja-JP" altLang="en-US" sz="1200" u="none" strike="noStrike">
                <a:effectLst/>
              </a:rPr>
              <a:t>　リスクマネジメントで使用される「脅威」、「脆弱性」、「リスク」といった用語の定義や関係性を理解することが大切です。また「脅威」、「脆弱性」の識別方法について理解することが大切です。</a:t>
            </a:r>
            <a:endParaRPr kumimoji="1" lang="en-US" altLang="ja-JP" sz="1200" b="0">
              <a:solidFill>
                <a:schemeClr val="tx1"/>
              </a:solidFill>
              <a:latin typeface="+mn-ea"/>
            </a:endParaRPr>
          </a:p>
          <a:p>
            <a:endParaRPr kumimoji="1" lang="en-US" altLang="ja-JP"/>
          </a:p>
          <a:p>
            <a:r>
              <a:rPr lang="ja-JP" altLang="en-US" sz="1200" b="1" u="none">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リスクは「脅威」「脆弱性」「資産の価値」のいずれかが増加することによって増大する。</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リスクを減少させるためには、「脅威」「脆弱性」「資産の価値」を識別し、保護要求事項を特定し、適切なセーフガードを実施する必要がある。</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15BC9DA8-3236-7E3D-8682-20C06B5F26AE}"/>
              </a:ext>
            </a:extLst>
          </p:cNvPr>
          <p:cNvSpPr>
            <a:spLocks noGrp="1"/>
          </p:cNvSpPr>
          <p:nvPr>
            <p:ph type="sldNum" sz="quarter" idx="5"/>
          </p:nvPr>
        </p:nvSpPr>
        <p:spPr/>
        <p:txBody>
          <a:bodyPr/>
          <a:lstStyle/>
          <a:p>
            <a:fld id="{7D95702B-A176-47F2-94B3-59C819DD5A0E}" type="slidenum">
              <a:rPr kumimoji="1" lang="ja-JP" altLang="en-US" smtClean="0"/>
              <a:t>481</a:t>
            </a:fld>
            <a:endParaRPr kumimoji="1" lang="ja-JP" altLang="en-US"/>
          </a:p>
        </p:txBody>
      </p:sp>
    </p:spTree>
    <p:extLst>
      <p:ext uri="{BB962C8B-B14F-4D97-AF65-F5344CB8AC3E}">
        <p14:creationId xmlns:p14="http://schemas.microsoft.com/office/powerpoint/2010/main" val="4108832179"/>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54278-7464-11BC-2205-6AF65A803B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5B474F-B2E0-249A-A4F8-D299D0F5CE5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8EDC19D-BC73-B3A5-3FF3-63045761C0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14:19</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目的</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dk1"/>
                </a:solidFill>
                <a:effectLst/>
                <a:latin typeface="+mn-ea"/>
                <a:ea typeface="+mn-ea"/>
                <a:cs typeface="+mn-cs"/>
              </a:rPr>
              <a:t>　第</a:t>
            </a:r>
            <a:r>
              <a:rPr kumimoji="1" lang="en-US" altLang="ja-JP" sz="1200" b="0" i="0" kern="1200">
                <a:solidFill>
                  <a:schemeClr val="dk1"/>
                </a:solidFill>
                <a:effectLst/>
                <a:latin typeface="+mn-ea"/>
                <a:ea typeface="+mn-ea"/>
                <a:cs typeface="+mn-cs"/>
              </a:rPr>
              <a:t>11</a:t>
            </a:r>
            <a:r>
              <a:rPr kumimoji="1" lang="ja-JP" altLang="en-US" sz="1200" b="0" i="0" kern="1200">
                <a:solidFill>
                  <a:schemeClr val="dk1"/>
                </a:solidFill>
                <a:effectLst/>
                <a:latin typeface="+mn-ea"/>
                <a:ea typeface="+mn-ea"/>
                <a:cs typeface="+mn-cs"/>
              </a:rPr>
              <a:t>章では、リスクマネジメントの概要と、リスクマネジメントプロセスにおけるリスクアセスメントの手法やリスク対応の考え方を理解することを目的とします。</a:t>
            </a:r>
            <a:endParaRPr kumimoji="1" lang="en-US" altLang="ja-JP" sz="1200" b="0" i="0" kern="1200">
              <a:solidFill>
                <a:schemeClr val="dk1"/>
              </a:solidFill>
              <a:effectLst/>
              <a:latin typeface="+mn-ea"/>
              <a:ea typeface="+mn-ea"/>
              <a:cs typeface="+mn-cs"/>
            </a:endParaRPr>
          </a:p>
          <a:p>
            <a:endParaRPr kumimoji="1" lang="en-US" altLang="ja-JP"/>
          </a:p>
          <a:p>
            <a:r>
              <a:rPr kumimoji="1" lang="ja-JP" altLang="en-US"/>
              <a:t>達成目標</a:t>
            </a:r>
            <a:endParaRPr kumimoji="1" lang="en-US" altLang="ja-JP"/>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リスクマネジメントの意義について理解すること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リスクマネジメントプロセスの全体像を理解すること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リスクアセスメント、リスク対応のプロセスを理解すること</a:t>
            </a:r>
            <a:endParaRPr kumimoji="1" lang="en-US" altLang="ja-JP" sz="1200">
              <a:solidFill>
                <a:schemeClr val="tx1"/>
              </a:solidFill>
              <a:latin typeface="+mn-ea"/>
              <a:ea typeface="+mn-ea"/>
            </a:endParaRPr>
          </a:p>
          <a:p>
            <a:endParaRPr kumimoji="1" lang="en-US" altLang="ja-JP"/>
          </a:p>
          <a:p>
            <a:r>
              <a:rPr kumimoji="1" lang="ja-JP" altLang="en-US"/>
              <a:t>＜内容読み上げ＞</a:t>
            </a:r>
            <a:endParaRPr kumimoji="1" lang="en-US" altLang="ja-JP"/>
          </a:p>
        </p:txBody>
      </p:sp>
      <p:sp>
        <p:nvSpPr>
          <p:cNvPr id="4" name="スライド番号プレースホルダー 3">
            <a:extLst>
              <a:ext uri="{FF2B5EF4-FFF2-40B4-BE49-F238E27FC236}">
                <a16:creationId xmlns:a16="http://schemas.microsoft.com/office/drawing/2014/main" id="{F04A1A1B-44AD-4BDB-8C3C-83372DD994C7}"/>
              </a:ext>
            </a:extLst>
          </p:cNvPr>
          <p:cNvSpPr>
            <a:spLocks noGrp="1"/>
          </p:cNvSpPr>
          <p:nvPr>
            <p:ph type="sldNum" sz="quarter" idx="5"/>
          </p:nvPr>
        </p:nvSpPr>
        <p:spPr/>
        <p:txBody>
          <a:bodyPr/>
          <a:lstStyle/>
          <a:p>
            <a:fld id="{7D95702B-A176-47F2-94B3-59C819DD5A0E}" type="slidenum">
              <a:rPr kumimoji="1" lang="ja-JP" altLang="en-US" smtClean="0"/>
              <a:t>482</a:t>
            </a:fld>
            <a:endParaRPr kumimoji="1" lang="ja-JP" altLang="en-US"/>
          </a:p>
        </p:txBody>
      </p:sp>
    </p:spTree>
    <p:extLst>
      <p:ext uri="{BB962C8B-B14F-4D97-AF65-F5344CB8AC3E}">
        <p14:creationId xmlns:p14="http://schemas.microsoft.com/office/powerpoint/2010/main" val="1271857217"/>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44D99-9EA8-4956-9A76-984F2EB6BF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8638F9-C815-3332-E91D-10711BBD1CC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3B41CFA-CD50-0662-8FBC-35CBCBCF2F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14:21</a:t>
            </a:r>
            <a:endParaRPr kumimoji="1" lang="en-US" altLang="ja-JP"/>
          </a:p>
          <a:p>
            <a:endParaRPr kumimoji="1" lang="en-US" altLang="ja-JP"/>
          </a:p>
          <a:p>
            <a:pPr defTabSz="914400">
              <a:defRPr/>
            </a:pPr>
            <a:r>
              <a:rPr kumimoji="1" lang="en-US" altLang="ja-JP" sz="1200" b="1">
                <a:solidFill>
                  <a:schemeClr val="tx1"/>
                </a:solidFill>
              </a:rPr>
              <a:t>11</a:t>
            </a:r>
            <a:r>
              <a:rPr kumimoji="1" lang="ja-JP" altLang="en-US" sz="1200" b="1">
                <a:solidFill>
                  <a:schemeClr val="tx1"/>
                </a:solidFill>
              </a:rPr>
              <a:t>章の全体概要</a:t>
            </a:r>
            <a:r>
              <a:rPr lang="ja-JP" altLang="en-US" sz="1200" b="0" spc="31">
                <a:solidFill>
                  <a:schemeClr val="tx1"/>
                </a:solidFill>
                <a:latin typeface="+mn-ea"/>
                <a:cs typeface="Cascadia Mono" panose="020B0609020000020004" pitchFamily="49" charset="0"/>
              </a:rPr>
              <a:t>　</a:t>
            </a:r>
            <a:endParaRPr lang="en-US" altLang="ja-JP" sz="1200" b="0" spc="31">
              <a:solidFill>
                <a:schemeClr val="tx1"/>
              </a:solidFill>
              <a:latin typeface="+mn-ea"/>
              <a:cs typeface="Cascadia Mono" panose="020B0609020000020004" pitchFamily="49"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b="0" spc="31">
                <a:solidFill>
                  <a:schemeClr val="tx1"/>
                </a:solidFill>
                <a:latin typeface="+mn-ea"/>
                <a:cs typeface="Cascadia Mono" panose="020B0609020000020004" pitchFamily="49" charset="0"/>
              </a:rPr>
              <a:t>　リスクマネジメントプロセスに沿って、リスク基準の確立、リスクアセスメント、リスク対応について手法なども交えながら解説しています。リスクマネジメントはセキュリティ対策にとって必要ですが、顕在化していないリスクについて考えることが難しい場合もあるでしょう。リスクマネジメントプロセスにおける各段階での考え方や手法を用いることで、円滑なリスク特定、分析と対応策の検討を実施できます。</a:t>
            </a:r>
          </a:p>
          <a:p>
            <a:endParaRPr kumimoji="1" lang="en-US" altLang="ja-JP"/>
          </a:p>
          <a:p>
            <a:pPr marL="0" indent="0">
              <a:buFont typeface="Wingdings" panose="05000000000000000000" pitchFamily="2" charset="2"/>
              <a:buNone/>
            </a:pPr>
            <a:r>
              <a:rPr kumimoji="1" lang="ja-JP" altLang="en-US" sz="1200" b="1" i="0" u="none" strike="noStrike" kern="1200" cap="none" spc="0" normalizeH="0" baseline="0" noProof="0">
                <a:ln>
                  <a:noFill/>
                </a:ln>
                <a:solidFill>
                  <a:schemeClr val="tx1"/>
                </a:solidFill>
                <a:effectLst/>
                <a:uLnTx/>
                <a:uFill>
                  <a:solidFill>
                    <a:prstClr val="white"/>
                  </a:solidFill>
                </a:uFill>
                <a:latin typeface="+mn-lt"/>
                <a:ea typeface="+mn-ea"/>
                <a:cs typeface="+mn-cs"/>
              </a:rPr>
              <a:t>リスクマネジメント：概要</a:t>
            </a:r>
          </a:p>
          <a:p>
            <a:pPr marL="171450" lvl="0" indent="-171450">
              <a:buFont typeface="Arial" panose="020B0604020202020204" pitchFamily="34" charset="0"/>
              <a:buChar char="•"/>
            </a:pP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リスクマネジメントプロセス（</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31000</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リスクを効率的に管理し、発生する可能性がある損失を回避、低減、移転、受容などのプロセス全体のことを「リスクマネジメント」と言います。</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リスクマネジメントの国際規格として</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 31000</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があります。</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リスク対応にあたり、リスクマネジメントプロセスにおける「リスクアセスメント」が必須です。</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リスクアセスメントとは、組織や企業が抱える資産に対するリスクの洗い出しや分析、評価を行い、リスク対応の優先順位付けをしていくプロセスです。</a:t>
            </a:r>
          </a:p>
          <a:p>
            <a:pPr marL="171450" lvl="0" indent="-171450">
              <a:buFont typeface="Arial" panose="020B0604020202020204" pitchFamily="34" charset="0"/>
              <a:buChar char="•"/>
            </a:pP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情報セキュリティリスクマネジメント（</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ISO/IEC 27005</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ISO/IEC 27005</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は、情報セキュリティにおけるリスクマネジメントに関する国際規格です。</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 31000</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と整合性があり、情報セキュリティに特化した内容になっています。</a:t>
            </a:r>
          </a:p>
          <a:p>
            <a:pPr marL="171450" lvl="0" indent="-171450">
              <a:buFont typeface="Arial" panose="020B0604020202020204" pitchFamily="34" charset="0"/>
              <a:buChar char="•"/>
            </a:pP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ISO/IEC 27001</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におけるリスクマネジメント手順</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ISO/IEC 27001</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は</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ISMS</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の枠組みを提供し、その中で必要となるリスクマネジメントの具体的な手法やプロセスの詳細を提供しているのが、</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ISO/IEC 27005</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です。</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ISO/IEC 27001</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の活動は、</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ISO/IEC 27005</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におけるリスクマネジメントプロセスと関連付けて整理できます。</a:t>
            </a:r>
          </a:p>
          <a:p>
            <a:endParaRPr kumimoji="1" lang="en-US" altLang="ja-JP"/>
          </a:p>
        </p:txBody>
      </p:sp>
      <p:sp>
        <p:nvSpPr>
          <p:cNvPr id="4" name="スライド番号プレースホルダー 3">
            <a:extLst>
              <a:ext uri="{FF2B5EF4-FFF2-40B4-BE49-F238E27FC236}">
                <a16:creationId xmlns:a16="http://schemas.microsoft.com/office/drawing/2014/main" id="{59E858F1-25F9-8D04-C656-89B847A457AA}"/>
              </a:ext>
            </a:extLst>
          </p:cNvPr>
          <p:cNvSpPr>
            <a:spLocks noGrp="1"/>
          </p:cNvSpPr>
          <p:nvPr>
            <p:ph type="sldNum" sz="quarter" idx="5"/>
          </p:nvPr>
        </p:nvSpPr>
        <p:spPr/>
        <p:txBody>
          <a:bodyPr/>
          <a:lstStyle/>
          <a:p>
            <a:fld id="{7D95702B-A176-47F2-94B3-59C819DD5A0E}" type="slidenum">
              <a:rPr kumimoji="1" lang="ja-JP" altLang="en-US" smtClean="0"/>
              <a:t>483</a:t>
            </a:fld>
            <a:endParaRPr kumimoji="1" lang="ja-JP" altLang="en-US"/>
          </a:p>
        </p:txBody>
      </p:sp>
    </p:spTree>
    <p:extLst>
      <p:ext uri="{BB962C8B-B14F-4D97-AF65-F5344CB8AC3E}">
        <p14:creationId xmlns:p14="http://schemas.microsoft.com/office/powerpoint/2010/main" val="1746048882"/>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08E26-EC97-BD46-667D-431FD9C585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27A127-545B-6B31-E5EF-197D29EFF8E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40E8D1B-FD42-BBF6-CA52-31F571AF1D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14:23</a:t>
            </a:r>
            <a:endParaRPr kumimoji="1" lang="en-US" altLang="ja-JP"/>
          </a:p>
          <a:p>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prstClr val="black"/>
                </a:solidFill>
                <a:latin typeface="+mn-ea"/>
              </a:rPr>
              <a:t>　リスクマネジメント全体の流れは下記の図の通りです。</a:t>
            </a:r>
            <a:r>
              <a:rPr lang="ja-JP" altLang="en-US" sz="1200" b="0">
                <a:solidFill>
                  <a:prstClr val="black"/>
                </a:solidFill>
                <a:latin typeface="+mn-ea"/>
                <a:ea typeface="+mn-ea"/>
              </a:rPr>
              <a:t>リスクアセスメントで</a:t>
            </a:r>
            <a:r>
              <a:rPr lang="ja-JP" altLang="en-US" sz="1200" b="0">
                <a:solidFill>
                  <a:prstClr val="black"/>
                </a:solidFill>
                <a:latin typeface="+mn-ea"/>
              </a:rPr>
              <a:t>は</a:t>
            </a:r>
            <a:r>
              <a:rPr lang="ja-JP" altLang="en-US" sz="1200" b="0">
                <a:solidFill>
                  <a:prstClr val="black"/>
                </a:solidFill>
                <a:latin typeface="+mn-ea"/>
                <a:ea typeface="+mn-ea"/>
              </a:rPr>
              <a:t>、組織や企業が抱える資産に対するリスクの洗い出しや分析、評価を行い、リスク基準と比較してリスク対応が必要かどうか判断します</a:t>
            </a:r>
            <a:r>
              <a:rPr lang="ja-JP" altLang="en-US" sz="1200" b="0">
                <a:solidFill>
                  <a:prstClr val="black"/>
                </a:solidFill>
                <a:latin typeface="+mn-ea"/>
              </a:rPr>
              <a:t>。リスク評価の結果をもとに、「低減」、「移転」、「回避」、受容（保有）」からリスク対応を選択します。</a:t>
            </a:r>
            <a:endParaRPr lang="en-US" altLang="ja-JP" sz="1200" b="0">
              <a:solidFill>
                <a:prstClr val="black"/>
              </a:solidFill>
              <a:latin typeface="+mn-ea"/>
            </a:endParaRP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8C439837-D5C5-5077-C60F-E5585F2A786D}"/>
              </a:ext>
            </a:extLst>
          </p:cNvPr>
          <p:cNvSpPr>
            <a:spLocks noGrp="1"/>
          </p:cNvSpPr>
          <p:nvPr>
            <p:ph type="sldNum" sz="quarter" idx="5"/>
          </p:nvPr>
        </p:nvSpPr>
        <p:spPr/>
        <p:txBody>
          <a:bodyPr/>
          <a:lstStyle/>
          <a:p>
            <a:fld id="{7D95702B-A176-47F2-94B3-59C819DD5A0E}" type="slidenum">
              <a:rPr kumimoji="1" lang="ja-JP" altLang="en-US" smtClean="0"/>
              <a:t>484</a:t>
            </a:fld>
            <a:endParaRPr kumimoji="1" lang="ja-JP" altLang="en-US"/>
          </a:p>
        </p:txBody>
      </p:sp>
    </p:spTree>
    <p:extLst>
      <p:ext uri="{BB962C8B-B14F-4D97-AF65-F5344CB8AC3E}">
        <p14:creationId xmlns:p14="http://schemas.microsoft.com/office/powerpoint/2010/main" val="1673140021"/>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5D47-1F08-73D5-136A-D831A23F39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F62472D-7AFF-18C5-FCFD-F368CB5C007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7440F47-F4F1-5484-BD71-60E4122FCC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14:25</a:t>
            </a:r>
            <a:endParaRPr kumimoji="1" lang="en-US" altLang="ja-JP"/>
          </a:p>
          <a:p>
            <a:endParaRPr kumimoji="1" lang="en-US" altLang="ja-JP"/>
          </a:p>
          <a:p>
            <a:r>
              <a:rPr kumimoji="1" lang="ja-JP" altLang="en-US" sz="1200" b="1">
                <a:latin typeface="+mn-ea"/>
              </a:rPr>
              <a:t>章</a:t>
            </a:r>
            <a:r>
              <a:rPr kumimoji="1" lang="ja-JP" altLang="en-US" sz="1200" b="1">
                <a:solidFill>
                  <a:schemeClr val="tx1"/>
                </a:solidFill>
                <a:latin typeface="+mn-ea"/>
              </a:rPr>
              <a:t>を通した気づき・学び</a:t>
            </a:r>
            <a:endParaRPr kumimoji="1" lang="en-US" altLang="ja-JP" sz="1200" b="1">
              <a:solidFill>
                <a:schemeClr val="tx1"/>
              </a:solidFill>
              <a:latin typeface="+mn-ea"/>
            </a:endParaRPr>
          </a:p>
          <a:p>
            <a:r>
              <a:rPr lang="ja-JP" altLang="en-US" sz="1200" u="none" strike="noStrike">
                <a:effectLst/>
              </a:rPr>
              <a:t>　リスクマネジメントはセキュリティ対策にとって欠かせないものですが、顕在化していないリスクについて考えることが難しい場合もあります。リスクマネジメントプロセスにおける各段階の考え方や手法を用いることで、円滑なリスク特定、分析と対応策の検討を実施できます。</a:t>
            </a:r>
            <a:endParaRPr lang="en-US" altLang="ja-JP" sz="1200" u="none" strike="noStrike">
              <a:effectLst/>
            </a:endParaRPr>
          </a:p>
          <a:p>
            <a:endParaRPr kumimoji="1" lang="en-US" altLang="ja-JP"/>
          </a:p>
          <a:p>
            <a:endParaRPr kumimoji="1" lang="en-US" altLang="ja-JP"/>
          </a:p>
          <a:p>
            <a:r>
              <a:rPr lang="ja-JP" altLang="en-US" sz="1200" b="1" u="none">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リスク対応にはリスクマネジメントプロセスにおけるリスクアセスメントが必要である。</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リスクアセスメントは「リスク特定」、「リスク分析」、「リスク評価」を実施する。</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リスク対応はリスクアセスメントの結果をもとに「リスク回避」、「リスク低減」、「リスク移転」、「リスク受容」から選択する。</a:t>
            </a:r>
          </a:p>
          <a:p>
            <a:endParaRPr kumimoji="1" lang="en-US" altLang="ja-JP"/>
          </a:p>
        </p:txBody>
      </p:sp>
      <p:sp>
        <p:nvSpPr>
          <p:cNvPr id="4" name="スライド番号プレースホルダー 3">
            <a:extLst>
              <a:ext uri="{FF2B5EF4-FFF2-40B4-BE49-F238E27FC236}">
                <a16:creationId xmlns:a16="http://schemas.microsoft.com/office/drawing/2014/main" id="{2696FC63-1106-1B27-7293-46AB57E8E5D4}"/>
              </a:ext>
            </a:extLst>
          </p:cNvPr>
          <p:cNvSpPr>
            <a:spLocks noGrp="1"/>
          </p:cNvSpPr>
          <p:nvPr>
            <p:ph type="sldNum" sz="quarter" idx="5"/>
          </p:nvPr>
        </p:nvSpPr>
        <p:spPr/>
        <p:txBody>
          <a:bodyPr/>
          <a:lstStyle/>
          <a:p>
            <a:fld id="{7D95702B-A176-47F2-94B3-59C819DD5A0E}" type="slidenum">
              <a:rPr kumimoji="1" lang="ja-JP" altLang="en-US" smtClean="0"/>
              <a:t>485</a:t>
            </a:fld>
            <a:endParaRPr kumimoji="1" lang="ja-JP" altLang="en-US"/>
          </a:p>
        </p:txBody>
      </p:sp>
    </p:spTree>
    <p:extLst>
      <p:ext uri="{BB962C8B-B14F-4D97-AF65-F5344CB8AC3E}">
        <p14:creationId xmlns:p14="http://schemas.microsoft.com/office/powerpoint/2010/main" val="81935471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85E52-B24D-BAF0-CA4A-FC05AF99626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316BF4-40EA-D699-F9BD-3E7ADC76B5E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30FA713-3C60-9B21-CB7B-DB2870B974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14:26</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目的</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dk1"/>
                </a:solidFill>
                <a:effectLst/>
                <a:latin typeface="+mn-ea"/>
                <a:ea typeface="+mn-ea"/>
                <a:cs typeface="+mn-cs"/>
              </a:rPr>
              <a:t>　第</a:t>
            </a:r>
            <a:r>
              <a:rPr kumimoji="1" lang="en-US" altLang="ja-JP" sz="1200" b="0" i="0" kern="1200">
                <a:solidFill>
                  <a:schemeClr val="dk1"/>
                </a:solidFill>
                <a:effectLst/>
                <a:latin typeface="+mn-ea"/>
                <a:ea typeface="+mn-ea"/>
                <a:cs typeface="+mn-cs"/>
              </a:rPr>
              <a:t>12</a:t>
            </a:r>
            <a:r>
              <a:rPr kumimoji="1" lang="ja-JP" altLang="en-US" sz="1200" b="0" i="0" kern="1200">
                <a:solidFill>
                  <a:schemeClr val="dk1"/>
                </a:solidFill>
                <a:effectLst/>
                <a:latin typeface="+mn-ea"/>
                <a:ea typeface="+mn-ea"/>
                <a:cs typeface="+mn-cs"/>
              </a:rPr>
              <a:t>章では、</a:t>
            </a:r>
            <a:r>
              <a:rPr lang="ja-JP" altLang="en-US" sz="1200" u="sng" strike="noStrike" baseline="0">
                <a:solidFill>
                  <a:schemeClr val="tx1"/>
                </a:solidFill>
                <a:effectLst/>
                <a:uFill>
                  <a:solidFill>
                    <a:schemeClr val="bg1"/>
                  </a:solidFill>
                </a:uFill>
                <a:latin typeface="+mn-ea"/>
                <a:ea typeface="+mn-ea"/>
                <a:hlinkClick r:id="rId3" action="ppaction://hlinksldjump">
                  <a:extLst>
                    <a:ext uri="{A12FA001-AC4F-418D-AE19-62706E023703}">
                      <ahyp:hlinkClr xmlns:ahyp="http://schemas.microsoft.com/office/drawing/2018/hyperlinkcolor" val="tx"/>
                    </a:ext>
                  </a:extLst>
                </a:hlinkClick>
              </a:rPr>
              <a:t>セキュリティ</a:t>
            </a:r>
            <a:r>
              <a:rPr kumimoji="1" lang="ja-JP" altLang="en-US" sz="1200">
                <a:latin typeface="+mn-ea"/>
              </a:rPr>
              <a:t>インシデント事例を参考にする</a:t>
            </a:r>
            <a:r>
              <a:rPr kumimoji="1" lang="ja-JP" altLang="en-US" sz="1200" b="0" i="0" kern="1200">
                <a:solidFill>
                  <a:schemeClr val="dk1"/>
                </a:solidFill>
                <a:effectLst/>
                <a:latin typeface="+mn-ea"/>
                <a:ea typeface="+mn-ea"/>
                <a:cs typeface="+mn-cs"/>
              </a:rPr>
              <a:t>クイックアプローチと、</a:t>
            </a:r>
            <a:r>
              <a:rPr kumimoji="1" lang="ja-JP" altLang="en-US" sz="1200">
                <a:latin typeface="+mn-ea"/>
              </a:rPr>
              <a:t>ガイドラインやひな形などの資料を参考にする</a:t>
            </a:r>
            <a:r>
              <a:rPr kumimoji="1" lang="ja-JP" altLang="en-US" sz="1200" b="0" i="0" kern="1200">
                <a:solidFill>
                  <a:schemeClr val="dk1"/>
                </a:solidFill>
                <a:effectLst/>
                <a:latin typeface="+mn-ea"/>
                <a:ea typeface="+mn-ea"/>
                <a:cs typeface="+mn-cs"/>
              </a:rPr>
              <a:t>ベースラインアプローチにおける対策基準・実施手順の策定方法の理解を目的とします。</a:t>
            </a:r>
            <a:endParaRPr kumimoji="1" lang="en-US" altLang="ja-JP" sz="1200" b="0" i="0" kern="1200">
              <a:solidFill>
                <a:schemeClr val="dk1"/>
              </a:solidFill>
              <a:effectLst/>
              <a:latin typeface="+mn-ea"/>
              <a:ea typeface="+mn-ea"/>
              <a:cs typeface="+mn-cs"/>
            </a:endParaRPr>
          </a:p>
          <a:p>
            <a:endParaRPr kumimoji="1" lang="en-US" altLang="ja-JP"/>
          </a:p>
          <a:p>
            <a:r>
              <a:rPr kumimoji="1" lang="ja-JP" altLang="en-US"/>
              <a:t>達成目標</a:t>
            </a:r>
            <a:endParaRPr kumimoji="1" lang="en-US" altLang="ja-JP"/>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クイックアプローチ手法を用いて、対策基準・実施手順を策定する方法を理解すること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ベースラインアプローチ手法を用いて、対策基準・実施手順を策定する方法を理解すること</a:t>
            </a:r>
            <a:endParaRPr kumimoji="1" lang="en-US" altLang="ja-JP" sz="1200">
              <a:solidFill>
                <a:schemeClr val="tx1"/>
              </a:solidFill>
              <a:latin typeface="+mn-ea"/>
              <a:ea typeface="+mn-ea"/>
            </a:endParaRPr>
          </a:p>
          <a:p>
            <a:endParaRPr kumimoji="1" lang="en-US" altLang="ja-JP"/>
          </a:p>
          <a:p>
            <a:r>
              <a:rPr kumimoji="1" lang="ja-JP" altLang="en-US"/>
              <a:t>＜内容読み上げ＞</a:t>
            </a: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280055AE-2D50-1FFA-E150-2636338CC906}"/>
              </a:ext>
            </a:extLst>
          </p:cNvPr>
          <p:cNvSpPr>
            <a:spLocks noGrp="1"/>
          </p:cNvSpPr>
          <p:nvPr>
            <p:ph type="sldNum" sz="quarter" idx="5"/>
          </p:nvPr>
        </p:nvSpPr>
        <p:spPr/>
        <p:txBody>
          <a:bodyPr/>
          <a:lstStyle/>
          <a:p>
            <a:fld id="{7D95702B-A176-47F2-94B3-59C819DD5A0E}" type="slidenum">
              <a:rPr kumimoji="1" lang="ja-JP" altLang="en-US" smtClean="0"/>
              <a:t>486</a:t>
            </a:fld>
            <a:endParaRPr kumimoji="1" lang="ja-JP" altLang="en-US"/>
          </a:p>
        </p:txBody>
      </p:sp>
    </p:spTree>
    <p:extLst>
      <p:ext uri="{BB962C8B-B14F-4D97-AF65-F5344CB8AC3E}">
        <p14:creationId xmlns:p14="http://schemas.microsoft.com/office/powerpoint/2010/main" val="162553890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9BAD6-2BAD-D394-4675-BA677C829F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EB3591-C40E-ECEB-C731-D3858835BF6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C848217-B5AC-CD2B-7DF4-D1E7F11AFF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14:28</a:t>
            </a:r>
            <a:endParaRPr kumimoji="1" lang="en-US" altLang="ja-JP" dirty="0"/>
          </a:p>
          <a:p>
            <a:endParaRPr kumimoji="1" lang="en-US" altLang="ja-JP" dirty="0"/>
          </a:p>
          <a:p>
            <a:pPr defTabSz="914400">
              <a:defRPr/>
            </a:pPr>
            <a:r>
              <a:rPr kumimoji="1" lang="en-US" altLang="ja-JP" sz="1200" b="1" dirty="0">
                <a:solidFill>
                  <a:schemeClr val="tx1"/>
                </a:solidFill>
              </a:rPr>
              <a:t>12</a:t>
            </a:r>
            <a:r>
              <a:rPr kumimoji="1" lang="ja-JP" altLang="en-US" sz="1200" b="1" dirty="0">
                <a:solidFill>
                  <a:schemeClr val="tx1"/>
                </a:solidFill>
              </a:rPr>
              <a:t>章の全体概要</a:t>
            </a:r>
            <a:r>
              <a:rPr lang="ja-JP" altLang="en-US" sz="1200" b="0" spc="31" dirty="0">
                <a:solidFill>
                  <a:schemeClr val="tx1"/>
                </a:solidFill>
                <a:latin typeface="+mn-ea"/>
                <a:cs typeface="Cascadia Mono" panose="020B0609020000020004" pitchFamily="49" charset="0"/>
              </a:rPr>
              <a:t>　</a:t>
            </a:r>
            <a:endParaRPr lang="en-US" altLang="ja-JP" sz="1200" b="0" spc="31" dirty="0">
              <a:solidFill>
                <a:schemeClr val="tx1"/>
              </a:solidFill>
              <a:latin typeface="+mn-ea"/>
              <a:cs typeface="Cascadia Mono" panose="020B0609020000020004" pitchFamily="49"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spc="31" dirty="0">
                <a:latin typeface="+mn-ea"/>
                <a:cs typeface="Cascadia Mono" panose="020B0609020000020004" pitchFamily="49" charset="0"/>
              </a:rPr>
              <a:t>　</a:t>
            </a:r>
            <a:r>
              <a:rPr lang="ja-JP" altLang="en-US" sz="1200" b="0" spc="31" dirty="0">
                <a:solidFill>
                  <a:schemeClr val="tx1"/>
                </a:solidFill>
                <a:latin typeface="+mn-ea"/>
                <a:cs typeface="Cascadia Mono" panose="020B0609020000020004" pitchFamily="49" charset="0"/>
              </a:rPr>
              <a:t>クイックアプローチ、ベースラインアプローチについて説明しています。クイックアプローチは、実際のセキュリティインシデントの事例について、自社での発生可能性や被害規模を検討した上で対策基準や実施手順を策定していくため、社会的に影響の大きい事案への対策がとりやすいでしょう。ベースラインアプローチは、ガイドラインやひな形などによる既存の手法を参考にして対策基準や実施手順を策定していくため、自社に適した参考元があれば、それをもとに簡易な手順で策定ができ</a:t>
            </a:r>
            <a:r>
              <a:rPr lang="ja-JP" altLang="en-US" sz="1200" spc="31" dirty="0">
                <a:latin typeface="+mn-ea"/>
                <a:cs typeface="Cascadia Mono" panose="020B0609020000020004" pitchFamily="49" charset="0"/>
              </a:rPr>
              <a:t>るでしょう</a:t>
            </a:r>
            <a:r>
              <a:rPr lang="ja-JP" altLang="en-US" sz="1200" b="0" spc="31" dirty="0">
                <a:solidFill>
                  <a:schemeClr val="tx1"/>
                </a:solidFill>
                <a:latin typeface="+mn-ea"/>
                <a:cs typeface="Cascadia Mono" panose="020B0609020000020004" pitchFamily="49" charset="0"/>
              </a:rPr>
              <a:t>。</a:t>
            </a:r>
          </a:p>
          <a:p>
            <a:endParaRPr kumimoji="1" lang="en-US" altLang="ja-JP" dirty="0"/>
          </a:p>
          <a:p>
            <a:endParaRPr kumimoji="1" lang="en-US" altLang="ja-JP" dirty="0"/>
          </a:p>
          <a:p>
            <a:pPr marL="0" indent="0">
              <a:buFont typeface="Wingdings" panose="05000000000000000000" pitchFamily="2" charset="2"/>
              <a:buNone/>
            </a:pPr>
            <a:r>
              <a:rPr kumimoji="1" lang="en-US" altLang="ja-JP"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【LV.1 </a:t>
            </a:r>
            <a:r>
              <a:rPr kumimoji="1" lang="ja-JP" altLang="en-US"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クイックアプローチ</a:t>
            </a:r>
            <a:r>
              <a:rPr kumimoji="1" lang="en-US" altLang="ja-JP"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】【LV.2 </a:t>
            </a:r>
            <a:r>
              <a:rPr kumimoji="1" lang="ja-JP" altLang="en-US"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ベースラインアプローチ</a:t>
            </a:r>
            <a:r>
              <a:rPr kumimoji="1" lang="en-US" altLang="ja-JP"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a:t>
            </a:r>
            <a:r>
              <a:rPr kumimoji="1" lang="ja-JP" altLang="en-US"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の概要</a:t>
            </a:r>
          </a:p>
          <a:p>
            <a:pPr marL="171450" lvl="0" indent="-171450">
              <a:buFont typeface="Arial" panose="020B0604020202020204" pitchFamily="34" charset="0"/>
              <a:buChar char="•"/>
            </a:pPr>
            <a: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LV.1 </a:t>
            </a: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クイックアプローチ・</a:t>
            </a:r>
            <a: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LV.2 </a:t>
            </a: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ベースラインアプローチ</a:t>
            </a:r>
            <a:b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　セキュリティ対策基準を策定し、具体的な実施手順を明確にすることで、情報漏えいなどのリスク対策を行います。</a:t>
            </a:r>
            <a:b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　</a:t>
            </a:r>
            <a: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LV.1 </a:t>
            </a: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クイックアプローチとは、即時の対応や緊急事態への対処が必要な事例に対して、対策基準や実施手順を策定していくアプローチ手法です。</a:t>
            </a:r>
            <a:b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　</a:t>
            </a:r>
            <a: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LV.2 </a:t>
            </a: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ベースラインアプローチとは、ガイドラインなどを参考に対策基準や実施手順を策定するアプローチ手法です。</a:t>
            </a:r>
          </a:p>
          <a:p>
            <a:endParaRPr kumimoji="1" lang="en-US" altLang="ja-JP" dirty="0"/>
          </a:p>
        </p:txBody>
      </p:sp>
      <p:sp>
        <p:nvSpPr>
          <p:cNvPr id="4" name="スライド番号プレースホルダー 3">
            <a:extLst>
              <a:ext uri="{FF2B5EF4-FFF2-40B4-BE49-F238E27FC236}">
                <a16:creationId xmlns:a16="http://schemas.microsoft.com/office/drawing/2014/main" id="{2A9C7B2D-A5F7-5DEE-0330-8C5C3B5F7D06}"/>
              </a:ext>
            </a:extLst>
          </p:cNvPr>
          <p:cNvSpPr>
            <a:spLocks noGrp="1"/>
          </p:cNvSpPr>
          <p:nvPr>
            <p:ph type="sldNum" sz="quarter" idx="5"/>
          </p:nvPr>
        </p:nvSpPr>
        <p:spPr/>
        <p:txBody>
          <a:bodyPr/>
          <a:lstStyle/>
          <a:p>
            <a:fld id="{7D95702B-A176-47F2-94B3-59C819DD5A0E}" type="slidenum">
              <a:rPr kumimoji="1" lang="ja-JP" altLang="en-US" smtClean="0"/>
              <a:t>487</a:t>
            </a:fld>
            <a:endParaRPr kumimoji="1" lang="ja-JP" altLang="en-US"/>
          </a:p>
        </p:txBody>
      </p:sp>
    </p:spTree>
    <p:extLst>
      <p:ext uri="{BB962C8B-B14F-4D97-AF65-F5344CB8AC3E}">
        <p14:creationId xmlns:p14="http://schemas.microsoft.com/office/powerpoint/2010/main" val="2973237428"/>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D67A6-F08E-2909-ABFF-62014CCF943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B95894-B330-05B0-71D7-5167F1CD036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8171A1C-0249-2C6E-A27D-4018DFF61B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14:30</a:t>
            </a:r>
            <a:endParaRPr kumimoji="1" lang="en-US" altLang="ja-JP"/>
          </a:p>
          <a:p>
            <a:endParaRPr kumimoji="1" lang="en-US" altLang="ja-JP"/>
          </a:p>
          <a:p>
            <a:pPr marL="0" indent="0">
              <a:buFont typeface="Wingdings" panose="05000000000000000000" pitchFamily="2" charset="2"/>
              <a:buNone/>
            </a:pPr>
            <a:r>
              <a:rPr kumimoji="1" lang="en-US" altLang="ja-JP" sz="1100" b="1" i="0" u="none" strike="noStrike" kern="1200" cap="none" spc="0" normalizeH="0" baseline="0" noProof="0">
                <a:ln>
                  <a:noFill/>
                </a:ln>
                <a:solidFill>
                  <a:schemeClr val="tx1"/>
                </a:solidFill>
                <a:effectLst/>
                <a:uLnTx/>
                <a:uFill>
                  <a:solidFill>
                    <a:prstClr val="white"/>
                  </a:solidFill>
                </a:uFill>
                <a:latin typeface="+mn-lt"/>
                <a:ea typeface="+mn-ea"/>
                <a:cs typeface="+mn-cs"/>
              </a:rPr>
              <a:t>【LV.1 </a:t>
            </a:r>
            <a:r>
              <a:rPr kumimoji="1" lang="ja-JP" altLang="en-US" sz="1100" b="1" i="0" u="none" strike="noStrike" kern="1200" cap="none" spc="0" normalizeH="0" baseline="0" noProof="0">
                <a:ln>
                  <a:noFill/>
                </a:ln>
                <a:solidFill>
                  <a:schemeClr val="tx1"/>
                </a:solidFill>
                <a:effectLst/>
                <a:uLnTx/>
                <a:uFill>
                  <a:solidFill>
                    <a:prstClr val="white"/>
                  </a:solidFill>
                </a:uFill>
                <a:latin typeface="+mn-lt"/>
                <a:ea typeface="+mn-ea"/>
                <a:cs typeface="+mn-cs"/>
              </a:rPr>
              <a:t>クイックアプローチ</a:t>
            </a:r>
            <a:r>
              <a:rPr kumimoji="1" lang="en-US" altLang="ja-JP" sz="1100" b="1" i="0" u="none" strike="noStrike" kern="1200" cap="none" spc="0" normalizeH="0" baseline="0" noProof="0">
                <a:ln>
                  <a:noFill/>
                </a:ln>
                <a:solidFill>
                  <a:schemeClr val="tx1"/>
                </a:solidFill>
                <a:effectLst/>
                <a:uLnTx/>
                <a:uFill>
                  <a:solidFill>
                    <a:prstClr val="white"/>
                  </a:solidFill>
                </a:uFill>
                <a:latin typeface="+mn-lt"/>
                <a:ea typeface="+mn-ea"/>
                <a:cs typeface="+mn-cs"/>
              </a:rPr>
              <a:t>】</a:t>
            </a:r>
            <a:r>
              <a:rPr kumimoji="1" lang="ja-JP" altLang="en-US" sz="1100" b="1" i="0" u="none" strike="noStrike" kern="1200" cap="none" spc="0" normalizeH="0" baseline="0" noProof="0">
                <a:ln>
                  <a:noFill/>
                </a:ln>
                <a:solidFill>
                  <a:schemeClr val="tx1"/>
                </a:solidFill>
                <a:effectLst/>
                <a:uLnTx/>
                <a:uFill>
                  <a:solidFill>
                    <a:prstClr val="white"/>
                  </a:solidFill>
                </a:uFill>
                <a:latin typeface="+mn-lt"/>
                <a:ea typeface="+mn-ea"/>
                <a:cs typeface="+mn-cs"/>
              </a:rPr>
              <a:t>セキュリティインシデント事例を参考とした実施手順</a:t>
            </a:r>
          </a:p>
          <a:p>
            <a:pPr marL="171450" lvl="0" indent="-171450">
              <a:buFont typeface="Arial" panose="020B0604020202020204" pitchFamily="34" charset="0"/>
              <a:buChar char="•"/>
            </a:pP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セキュリティインシデント事例を参考とした実施手順</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クイックアプローチでは、自社で発生する可能性が高い、または実際に発生したときの被害が大きいと考えられるセキュリティインシデント事例を参考に、対策基準を策定します。決定した対策基準をもとに、具体的に実施する内容（実施手順）を作成します。対策基準・実施手順作成の手順を説明しています。</a:t>
            </a:r>
          </a:p>
          <a:p>
            <a:endParaRPr kumimoji="1" lang="en-US" altLang="ja-JP"/>
          </a:p>
          <a:p>
            <a:pPr marL="0" indent="0">
              <a:buFont typeface="Wingdings" panose="05000000000000000000" pitchFamily="2" charset="2"/>
              <a:buNone/>
            </a:pPr>
            <a:r>
              <a:rPr kumimoji="1" lang="en-US" altLang="ja-JP" sz="1200" b="1" i="0" u="none" strike="noStrike" kern="1200" cap="none" spc="0" normalizeH="0" baseline="0" noProof="0">
                <a:ln>
                  <a:noFill/>
                </a:ln>
                <a:solidFill>
                  <a:schemeClr val="tx1"/>
                </a:solidFill>
                <a:effectLst/>
                <a:uLnTx/>
                <a:uFill>
                  <a:solidFill>
                    <a:prstClr val="white"/>
                  </a:solidFill>
                </a:uFill>
                <a:latin typeface="+mn-lt"/>
                <a:ea typeface="+mn-ea"/>
                <a:cs typeface="+mn-cs"/>
              </a:rPr>
              <a:t> 【LV.2 </a:t>
            </a:r>
            <a:r>
              <a:rPr kumimoji="1" lang="ja-JP" altLang="en-US" sz="1200" b="1" i="0" u="none" strike="noStrike" kern="1200" cap="none" spc="0" normalizeH="0" baseline="0" noProof="0">
                <a:ln>
                  <a:noFill/>
                </a:ln>
                <a:solidFill>
                  <a:schemeClr val="tx1"/>
                </a:solidFill>
                <a:effectLst/>
                <a:uLnTx/>
                <a:uFill>
                  <a:solidFill>
                    <a:prstClr val="white"/>
                  </a:solidFill>
                </a:uFill>
                <a:latin typeface="+mn-lt"/>
                <a:ea typeface="+mn-ea"/>
                <a:cs typeface="+mn-cs"/>
              </a:rPr>
              <a:t>ベースラインアプローチ</a:t>
            </a:r>
            <a:r>
              <a:rPr kumimoji="1" lang="en-US" altLang="ja-JP" sz="1200" b="1" i="0" u="none" strike="noStrike" kern="1200" cap="none" spc="0" normalizeH="0" baseline="0" noProof="0">
                <a:ln>
                  <a:noFill/>
                </a:ln>
                <a:solidFill>
                  <a:schemeClr val="tx1"/>
                </a:solidFill>
                <a:effectLst/>
                <a:uLnTx/>
                <a:uFill>
                  <a:solidFill>
                    <a:prstClr val="white"/>
                  </a:solidFill>
                </a:uFill>
                <a:latin typeface="+mn-lt"/>
                <a:ea typeface="+mn-ea"/>
                <a:cs typeface="+mn-cs"/>
              </a:rPr>
              <a:t>】</a:t>
            </a:r>
            <a:r>
              <a:rPr kumimoji="1" lang="ja-JP" altLang="en-US" sz="1200" b="1" i="0" u="none" strike="noStrike" kern="1200" cap="none" spc="0" normalizeH="0" baseline="0" noProof="0">
                <a:ln>
                  <a:noFill/>
                </a:ln>
                <a:solidFill>
                  <a:schemeClr val="tx1"/>
                </a:solidFill>
                <a:effectLst/>
                <a:uLnTx/>
                <a:uFill>
                  <a:solidFill>
                    <a:prstClr val="white"/>
                  </a:solidFill>
                </a:uFill>
                <a:latin typeface="+mn-lt"/>
                <a:ea typeface="+mn-ea"/>
                <a:cs typeface="+mn-cs"/>
              </a:rPr>
              <a:t>ガイドラインを参考とした実施手順</a:t>
            </a:r>
          </a:p>
          <a:p>
            <a:pPr marL="171450" lvl="0" indent="-171450">
              <a:buFont typeface="Arial" panose="020B0604020202020204" pitchFamily="34" charset="0"/>
              <a:buChar char="•"/>
            </a:pP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情報セキュリティ対策ガイドラインの活用</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ベースラインアプローチは、ガイドラインやひな形などの資料を参考に対策基準、実施手順を作成するという方法です。</a:t>
            </a:r>
            <a:endParaRPr kumimoji="1" lang="ja-JP" altLang="en-US" sz="1200" b="0" i="0" u="none" strike="noStrike" kern="1200" cap="none" spc="0" normalizeH="0" baseline="0" noProof="0">
              <a:ln>
                <a:noFill/>
              </a:ln>
              <a:solidFill>
                <a:schemeClr val="tx1"/>
              </a:solidFill>
              <a:effectLst/>
              <a:highlight>
                <a:srgbClr val="FFFF00"/>
              </a:highlight>
              <a:uLnTx/>
              <a:uFill>
                <a:solidFill>
                  <a:prstClr val="white"/>
                </a:solidFill>
              </a:uFill>
              <a:latin typeface="+mn-lt"/>
              <a:ea typeface="+mn-ea"/>
              <a:cs typeface="+mn-cs"/>
            </a:endParaRPr>
          </a:p>
          <a:p>
            <a:endParaRPr kumimoji="1" lang="en-US" altLang="ja-JP"/>
          </a:p>
        </p:txBody>
      </p:sp>
      <p:sp>
        <p:nvSpPr>
          <p:cNvPr id="4" name="スライド番号プレースホルダー 3">
            <a:extLst>
              <a:ext uri="{FF2B5EF4-FFF2-40B4-BE49-F238E27FC236}">
                <a16:creationId xmlns:a16="http://schemas.microsoft.com/office/drawing/2014/main" id="{A734680F-E515-061A-621B-171A208F43C3}"/>
              </a:ext>
            </a:extLst>
          </p:cNvPr>
          <p:cNvSpPr>
            <a:spLocks noGrp="1"/>
          </p:cNvSpPr>
          <p:nvPr>
            <p:ph type="sldNum" sz="quarter" idx="5"/>
          </p:nvPr>
        </p:nvSpPr>
        <p:spPr/>
        <p:txBody>
          <a:bodyPr/>
          <a:lstStyle/>
          <a:p>
            <a:fld id="{7D95702B-A176-47F2-94B3-59C819DD5A0E}" type="slidenum">
              <a:rPr kumimoji="1" lang="ja-JP" altLang="en-US" smtClean="0"/>
              <a:t>488</a:t>
            </a:fld>
            <a:endParaRPr kumimoji="1" lang="ja-JP" altLang="en-US"/>
          </a:p>
        </p:txBody>
      </p:sp>
    </p:spTree>
    <p:extLst>
      <p:ext uri="{BB962C8B-B14F-4D97-AF65-F5344CB8AC3E}">
        <p14:creationId xmlns:p14="http://schemas.microsoft.com/office/powerpoint/2010/main" val="1826833369"/>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14050-FD15-0F89-6E24-547BB54D146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EF34869-5962-F35C-1B3C-1641EBDCA15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961B952-DE63-08F7-F405-00AD72FAFC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14:32</a:t>
            </a:r>
            <a:endParaRPr kumimoji="1" lang="en-US" altLang="ja-JP" dirty="0"/>
          </a:p>
          <a:p>
            <a:endParaRPr kumimoji="1" lang="en-US" altLang="ja-JP" dirty="0"/>
          </a:p>
          <a:p>
            <a:r>
              <a:rPr kumimoji="1" lang="ja-JP" altLang="en-US" sz="1200" b="1" dirty="0">
                <a:latin typeface="+mn-ea"/>
              </a:rPr>
              <a:t>章</a:t>
            </a:r>
            <a:r>
              <a:rPr kumimoji="1" lang="ja-JP" altLang="en-US" sz="1200" b="1" dirty="0">
                <a:solidFill>
                  <a:schemeClr val="tx1"/>
                </a:solidFill>
                <a:latin typeface="+mn-ea"/>
              </a:rPr>
              <a:t>を通した気づき・学び</a:t>
            </a:r>
            <a:endParaRPr kumimoji="1" lang="en-US" altLang="ja-JP" sz="1200" b="1" dirty="0">
              <a:solidFill>
                <a:schemeClr val="tx1"/>
              </a:solidFill>
              <a:latin typeface="+mn-ea"/>
            </a:endParaRPr>
          </a:p>
          <a:p>
            <a:r>
              <a:rPr lang="ja-JP" altLang="en-US" sz="1200" u="none" strike="noStrike" dirty="0">
                <a:effectLst/>
              </a:rPr>
              <a:t>　緊急性や即効性についてはクイックアプローチ、ベースラインアプローチが勝りますが、じっくりと対策を検討する余裕がある場合、網羅的アプローチに取組むことが大切です。</a:t>
            </a:r>
            <a:endParaRPr lang="en-US" altLang="ja-JP" sz="1200" u="none" strike="noStrike" dirty="0">
              <a:effectLst/>
            </a:endParaRPr>
          </a:p>
          <a:p>
            <a:endParaRPr kumimoji="1" lang="en-US" altLang="ja-JP" dirty="0"/>
          </a:p>
          <a:p>
            <a:endParaRPr kumimoji="1" lang="en-US" altLang="ja-JP" dirty="0"/>
          </a:p>
          <a:p>
            <a:r>
              <a:rPr lang="ja-JP" altLang="en-US" sz="1200" b="1" u="none"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クイックアプローチ：実際のセキュリティインシデントに基づいて発生可能性や被害規模を考慮し、社会的影響の大きいまたは緊急性の高い事象に対策を取りやすいアプローチ。</a:t>
            </a: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ベースラインアプローチ：既存の手法を参考にして自社に適した対策基準や実施手順を簡易に策定できるアプローチ。</a:t>
            </a:r>
          </a:p>
          <a:p>
            <a:endParaRPr kumimoji="1" lang="en-US" altLang="ja-JP" dirty="0"/>
          </a:p>
        </p:txBody>
      </p:sp>
      <p:sp>
        <p:nvSpPr>
          <p:cNvPr id="4" name="スライド番号プレースホルダー 3">
            <a:extLst>
              <a:ext uri="{FF2B5EF4-FFF2-40B4-BE49-F238E27FC236}">
                <a16:creationId xmlns:a16="http://schemas.microsoft.com/office/drawing/2014/main" id="{0A38C926-61E7-E061-B2A4-276CB0ADABC3}"/>
              </a:ext>
            </a:extLst>
          </p:cNvPr>
          <p:cNvSpPr>
            <a:spLocks noGrp="1"/>
          </p:cNvSpPr>
          <p:nvPr>
            <p:ph type="sldNum" sz="quarter" idx="5"/>
          </p:nvPr>
        </p:nvSpPr>
        <p:spPr/>
        <p:txBody>
          <a:bodyPr/>
          <a:lstStyle/>
          <a:p>
            <a:fld id="{7D95702B-A176-47F2-94B3-59C819DD5A0E}" type="slidenum">
              <a:rPr kumimoji="1" lang="ja-JP" altLang="en-US" smtClean="0"/>
              <a:t>489</a:t>
            </a:fld>
            <a:endParaRPr kumimoji="1" lang="ja-JP" altLang="en-US"/>
          </a:p>
        </p:txBody>
      </p:sp>
    </p:spTree>
    <p:extLst>
      <p:ext uri="{BB962C8B-B14F-4D97-AF65-F5344CB8AC3E}">
        <p14:creationId xmlns:p14="http://schemas.microsoft.com/office/powerpoint/2010/main" val="2997044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E4A8-6E8C-2188-2AB7-0BD65A8D10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D59EC4-E865-D430-2E38-72C3D95FCA6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3D57B9C-6DE8-5933-D269-8315419A6F68}"/>
              </a:ext>
            </a:extLst>
          </p:cNvPr>
          <p:cNvSpPr>
            <a:spLocks noGrp="1"/>
          </p:cNvSpPr>
          <p:nvPr>
            <p:ph type="body" idx="1"/>
          </p:nvPr>
        </p:nvSpPr>
        <p:spPr/>
        <p:txBody>
          <a:bodyPr/>
          <a:lstStyle/>
          <a:p>
            <a:r>
              <a:rPr kumimoji="1" lang="ja-JP" altLang="en-US" dirty="0"/>
              <a:t>目標：</a:t>
            </a:r>
            <a:r>
              <a:rPr kumimoji="1" lang="en-US" altLang="ja-JP" dirty="0"/>
              <a:t>13:23</a:t>
            </a:r>
          </a:p>
          <a:p>
            <a:r>
              <a:rPr kumimoji="1" lang="ja-JP" altLang="en-US" dirty="0"/>
              <a:t>累計：</a:t>
            </a:r>
            <a:r>
              <a:rPr kumimoji="1" lang="en-US" altLang="ja-JP" dirty="0"/>
              <a:t>0:23</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我が国の</a:t>
            </a:r>
            <a:r>
              <a:rPr lang="en-US" altLang="ja-JP" sz="1200" b="0" i="0" dirty="0">
                <a:solidFill>
                  <a:srgbClr val="374151"/>
                </a:solidFill>
                <a:effectLst/>
                <a:latin typeface="メイリオ" panose="020B0604030504040204" pitchFamily="50" charset="-128"/>
                <a:ea typeface="メイリオ" panose="020B0604030504040204" pitchFamily="50" charset="-128"/>
              </a:rPr>
              <a:t>ICT</a:t>
            </a:r>
            <a:r>
              <a:rPr lang="ja-JP" altLang="en-US" sz="1200" b="0" i="0" dirty="0">
                <a:solidFill>
                  <a:srgbClr val="374151"/>
                </a:solidFill>
                <a:effectLst/>
                <a:latin typeface="メイリオ" panose="020B0604030504040204" pitchFamily="50" charset="-128"/>
                <a:ea typeface="メイリオ" panose="020B0604030504040204" pitchFamily="50" charset="-128"/>
              </a:rPr>
              <a:t>投資は</a:t>
            </a:r>
            <a:r>
              <a:rPr lang="en-US" altLang="ja-JP" sz="1200" b="0" i="0" dirty="0">
                <a:solidFill>
                  <a:srgbClr val="374151"/>
                </a:solidFill>
                <a:effectLst/>
                <a:latin typeface="メイリオ" panose="020B0604030504040204" pitchFamily="50" charset="-128"/>
                <a:ea typeface="メイリオ" panose="020B0604030504040204" pitchFamily="50" charset="-128"/>
              </a:rPr>
              <a:t>1997</a:t>
            </a:r>
            <a:r>
              <a:rPr lang="ja-JP" altLang="en-US" sz="1200" b="0" i="0" dirty="0">
                <a:solidFill>
                  <a:srgbClr val="374151"/>
                </a:solidFill>
                <a:effectLst/>
                <a:latin typeface="メイリオ" panose="020B0604030504040204" pitchFamily="50" charset="-128"/>
                <a:ea typeface="メイリオ" panose="020B0604030504040204" pitchFamily="50" charset="-128"/>
              </a:rPr>
              <a:t>年をピークに減少中。</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en-US" altLang="ja-JP" sz="1200" b="0" i="0" dirty="0">
                <a:solidFill>
                  <a:srgbClr val="374151"/>
                </a:solidFill>
                <a:effectLst/>
                <a:latin typeface="メイリオ" panose="020B0604030504040204" pitchFamily="50" charset="-128"/>
                <a:ea typeface="メイリオ" panose="020B0604030504040204" pitchFamily="50" charset="-128"/>
              </a:rPr>
              <a:t>1997</a:t>
            </a:r>
            <a:r>
              <a:rPr lang="ja-JP" altLang="en-US" sz="1200" b="0" i="0" dirty="0">
                <a:solidFill>
                  <a:srgbClr val="374151"/>
                </a:solidFill>
                <a:effectLst/>
                <a:latin typeface="メイリオ" panose="020B0604030504040204" pitchFamily="50" charset="-128"/>
                <a:ea typeface="メイリオ" panose="020B0604030504040204" pitchFamily="50" charset="-128"/>
              </a:rPr>
              <a:t>年</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　日本：約</a:t>
            </a:r>
            <a:r>
              <a:rPr lang="en-US" altLang="ja-JP" sz="1200" b="0" i="0" dirty="0">
                <a:solidFill>
                  <a:srgbClr val="374151"/>
                </a:solidFill>
                <a:effectLst/>
                <a:latin typeface="メイリオ" panose="020B0604030504040204" pitchFamily="50" charset="-128"/>
                <a:ea typeface="メイリオ" panose="020B0604030504040204" pitchFamily="50" charset="-128"/>
              </a:rPr>
              <a:t>20</a:t>
            </a:r>
            <a:r>
              <a:rPr lang="ja-JP" altLang="en-US" sz="1200" b="0" i="0" dirty="0">
                <a:solidFill>
                  <a:srgbClr val="374151"/>
                </a:solidFill>
                <a:effectLst/>
                <a:latin typeface="メイリオ" panose="020B0604030504040204" pitchFamily="50" charset="-128"/>
                <a:ea typeface="メイリオ" panose="020B0604030504040204" pitchFamily="50" charset="-128"/>
              </a:rPr>
              <a:t>兆円</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　米国：約</a:t>
            </a:r>
            <a:r>
              <a:rPr lang="en-US" altLang="ja-JP" sz="1200" b="0" i="0" dirty="0">
                <a:solidFill>
                  <a:srgbClr val="374151"/>
                </a:solidFill>
                <a:effectLst/>
                <a:latin typeface="メイリオ" panose="020B0604030504040204" pitchFamily="50" charset="-128"/>
                <a:ea typeface="メイリオ" panose="020B0604030504040204" pitchFamily="50" charset="-128"/>
              </a:rPr>
              <a:t>0.28</a:t>
            </a:r>
            <a:r>
              <a:rPr lang="ja-JP" altLang="en-US" sz="1200" b="0" i="0" dirty="0">
                <a:solidFill>
                  <a:srgbClr val="374151"/>
                </a:solidFill>
                <a:effectLst/>
                <a:latin typeface="メイリオ" panose="020B0604030504040204" pitchFamily="50" charset="-128"/>
                <a:ea typeface="メイリオ" panose="020B0604030504040204" pitchFamily="50" charset="-128"/>
              </a:rPr>
              <a:t>兆ドル＝約</a:t>
            </a:r>
            <a:r>
              <a:rPr lang="en-US" altLang="ja-JP" sz="1200" b="0" i="0" dirty="0">
                <a:solidFill>
                  <a:srgbClr val="374151"/>
                </a:solidFill>
                <a:effectLst/>
                <a:latin typeface="メイリオ" panose="020B0604030504040204" pitchFamily="50" charset="-128"/>
                <a:ea typeface="メイリオ" panose="020B0604030504040204" pitchFamily="50" charset="-128"/>
              </a:rPr>
              <a:t>33.6</a:t>
            </a:r>
            <a:r>
              <a:rPr lang="ja-JP" altLang="en-US" sz="1200" b="0" i="0" dirty="0">
                <a:solidFill>
                  <a:srgbClr val="374151"/>
                </a:solidFill>
                <a:effectLst/>
                <a:latin typeface="メイリオ" panose="020B0604030504040204" pitchFamily="50" charset="-128"/>
                <a:ea typeface="メイリオ" panose="020B0604030504040204" pitchFamily="50" charset="-128"/>
              </a:rPr>
              <a:t>兆円（当時のレート </a:t>
            </a:r>
            <a:r>
              <a:rPr lang="en-US" altLang="ja-JP" sz="1200" b="0" i="0" dirty="0">
                <a:solidFill>
                  <a:srgbClr val="374151"/>
                </a:solidFill>
                <a:effectLst/>
                <a:latin typeface="メイリオ" panose="020B0604030504040204" pitchFamily="50" charset="-128"/>
                <a:ea typeface="メイリオ" panose="020B0604030504040204" pitchFamily="50" charset="-128"/>
              </a:rPr>
              <a:t>120</a:t>
            </a:r>
            <a:r>
              <a:rPr lang="ja-JP" altLang="en-US" sz="1200" b="0" i="0" dirty="0">
                <a:solidFill>
                  <a:srgbClr val="374151"/>
                </a:solidFill>
                <a:effectLst/>
                <a:latin typeface="メイリオ" panose="020B0604030504040204" pitchFamily="50" charset="-128"/>
                <a:ea typeface="メイリオ" panose="020B0604030504040204" pitchFamily="50" charset="-128"/>
              </a:rPr>
              <a:t>円）</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　その差 約</a:t>
            </a:r>
            <a:r>
              <a:rPr lang="en-US" altLang="ja-JP" sz="1200" b="0" i="0" dirty="0">
                <a:solidFill>
                  <a:srgbClr val="374151"/>
                </a:solidFill>
                <a:effectLst/>
                <a:latin typeface="メイリオ" panose="020B0604030504040204" pitchFamily="50" charset="-128"/>
                <a:ea typeface="メイリオ" panose="020B0604030504040204" pitchFamily="50" charset="-128"/>
              </a:rPr>
              <a:t>1.5</a:t>
            </a:r>
            <a:r>
              <a:rPr lang="ja-JP" altLang="en-US" sz="1200" b="0" i="0" dirty="0">
                <a:solidFill>
                  <a:srgbClr val="374151"/>
                </a:solidFill>
                <a:effectLst/>
                <a:latin typeface="メイリオ" panose="020B0604030504040204" pitchFamily="50" charset="-128"/>
                <a:ea typeface="メイリオ" panose="020B0604030504040204" pitchFamily="50" charset="-128"/>
              </a:rPr>
              <a:t>倍</a:t>
            </a:r>
            <a:br>
              <a:rPr lang="en-US" altLang="ja-JP" sz="1200" b="0" i="0" dirty="0">
                <a:solidFill>
                  <a:srgbClr val="374151"/>
                </a:solidFill>
                <a:effectLst/>
                <a:latin typeface="メイリオ" panose="020B0604030504040204" pitchFamily="50" charset="-128"/>
                <a:ea typeface="メイリオ" panose="020B0604030504040204" pitchFamily="50" charset="-128"/>
              </a:rPr>
            </a:b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en-US" altLang="ja-JP" sz="1200" b="0" i="0" dirty="0">
                <a:solidFill>
                  <a:srgbClr val="374151"/>
                </a:solidFill>
                <a:effectLst/>
                <a:latin typeface="メイリオ" panose="020B0604030504040204" pitchFamily="50" charset="-128"/>
                <a:ea typeface="メイリオ" panose="020B0604030504040204" pitchFamily="50" charset="-128"/>
              </a:rPr>
              <a:t>2017</a:t>
            </a:r>
            <a:r>
              <a:rPr lang="ja-JP" altLang="en-US" sz="1200" b="0" i="0" dirty="0">
                <a:solidFill>
                  <a:srgbClr val="374151"/>
                </a:solidFill>
                <a:effectLst/>
                <a:latin typeface="メイリオ" panose="020B0604030504040204" pitchFamily="50" charset="-128"/>
                <a:ea typeface="メイリオ" panose="020B0604030504040204" pitchFamily="50" charset="-128"/>
              </a:rPr>
              <a:t>年</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　日本：約</a:t>
            </a:r>
            <a:r>
              <a:rPr lang="en-US" altLang="ja-JP" sz="1200" b="0" i="0" dirty="0">
                <a:solidFill>
                  <a:srgbClr val="374151"/>
                </a:solidFill>
                <a:effectLst/>
                <a:latin typeface="メイリオ" panose="020B0604030504040204" pitchFamily="50" charset="-128"/>
                <a:ea typeface="メイリオ" panose="020B0604030504040204" pitchFamily="50" charset="-128"/>
              </a:rPr>
              <a:t>16.3</a:t>
            </a:r>
            <a:r>
              <a:rPr lang="ja-JP" altLang="en-US" sz="1200" b="0" i="0" dirty="0">
                <a:solidFill>
                  <a:srgbClr val="374151"/>
                </a:solidFill>
                <a:effectLst/>
                <a:latin typeface="メイリオ" panose="020B0604030504040204" pitchFamily="50" charset="-128"/>
                <a:ea typeface="メイリオ" panose="020B0604030504040204" pitchFamily="50" charset="-128"/>
              </a:rPr>
              <a:t>兆円</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　米国：約</a:t>
            </a:r>
            <a:r>
              <a:rPr lang="en-US" altLang="ja-JP" sz="1200" b="0" i="0" dirty="0">
                <a:solidFill>
                  <a:srgbClr val="374151"/>
                </a:solidFill>
                <a:effectLst/>
                <a:latin typeface="メイリオ" panose="020B0604030504040204" pitchFamily="50" charset="-128"/>
                <a:ea typeface="メイリオ" panose="020B0604030504040204" pitchFamily="50" charset="-128"/>
              </a:rPr>
              <a:t>0.66</a:t>
            </a:r>
            <a:r>
              <a:rPr lang="ja-JP" altLang="en-US" sz="1200" b="0" i="0" dirty="0">
                <a:solidFill>
                  <a:srgbClr val="374151"/>
                </a:solidFill>
                <a:effectLst/>
                <a:latin typeface="メイリオ" panose="020B0604030504040204" pitchFamily="50" charset="-128"/>
                <a:ea typeface="メイリオ" panose="020B0604030504040204" pitchFamily="50" charset="-128"/>
              </a:rPr>
              <a:t>兆ドル＝約</a:t>
            </a:r>
            <a:r>
              <a:rPr lang="en-US" altLang="ja-JP" sz="1200" b="0" i="0" dirty="0">
                <a:solidFill>
                  <a:srgbClr val="374151"/>
                </a:solidFill>
                <a:effectLst/>
                <a:latin typeface="メイリオ" panose="020B0604030504040204" pitchFamily="50" charset="-128"/>
                <a:ea typeface="メイリオ" panose="020B0604030504040204" pitchFamily="50" charset="-128"/>
              </a:rPr>
              <a:t>72.6</a:t>
            </a:r>
            <a:r>
              <a:rPr lang="ja-JP" altLang="en-US" sz="1200" b="0" i="0" dirty="0">
                <a:solidFill>
                  <a:srgbClr val="374151"/>
                </a:solidFill>
                <a:effectLst/>
                <a:latin typeface="メイリオ" panose="020B0604030504040204" pitchFamily="50" charset="-128"/>
                <a:ea typeface="メイリオ" panose="020B0604030504040204" pitchFamily="50" charset="-128"/>
              </a:rPr>
              <a:t>兆円（当時のレート </a:t>
            </a:r>
            <a:r>
              <a:rPr lang="en-US" altLang="ja-JP" sz="1200" b="0" i="0" dirty="0">
                <a:solidFill>
                  <a:srgbClr val="374151"/>
                </a:solidFill>
                <a:effectLst/>
                <a:latin typeface="メイリオ" panose="020B0604030504040204" pitchFamily="50" charset="-128"/>
                <a:ea typeface="メイリオ" panose="020B0604030504040204" pitchFamily="50" charset="-128"/>
              </a:rPr>
              <a:t>110</a:t>
            </a:r>
            <a:r>
              <a:rPr lang="ja-JP" altLang="en-US" sz="1200" b="0" i="0" dirty="0">
                <a:solidFill>
                  <a:srgbClr val="374151"/>
                </a:solidFill>
                <a:effectLst/>
                <a:latin typeface="メイリオ" panose="020B0604030504040204" pitchFamily="50" charset="-128"/>
                <a:ea typeface="メイリオ" panose="020B0604030504040204" pitchFamily="50" charset="-128"/>
              </a:rPr>
              <a:t>円）</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　その差 約</a:t>
            </a:r>
            <a:r>
              <a:rPr lang="en-US" altLang="ja-JP" sz="1200" b="0" i="0" dirty="0">
                <a:solidFill>
                  <a:srgbClr val="374151"/>
                </a:solidFill>
                <a:effectLst/>
                <a:latin typeface="メイリオ" panose="020B0604030504040204" pitchFamily="50" charset="-128"/>
                <a:ea typeface="メイリオ" panose="020B0604030504040204" pitchFamily="50" charset="-128"/>
              </a:rPr>
              <a:t>4.5</a:t>
            </a:r>
            <a:r>
              <a:rPr lang="ja-JP" altLang="en-US" sz="1200" b="0" i="0" dirty="0">
                <a:solidFill>
                  <a:srgbClr val="374151"/>
                </a:solidFill>
                <a:effectLst/>
                <a:latin typeface="メイリオ" panose="020B0604030504040204" pitchFamily="50" charset="-128"/>
                <a:ea typeface="メイリオ" panose="020B0604030504040204" pitchFamily="50" charset="-128"/>
              </a:rPr>
              <a:t>倍</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en-US" altLang="ja-JP" sz="1200" b="0" i="0" dirty="0">
                <a:solidFill>
                  <a:srgbClr val="374151"/>
                </a:solidFill>
                <a:effectLst/>
                <a:latin typeface="メイリオ" panose="020B0604030504040204" pitchFamily="50" charset="-128"/>
                <a:ea typeface="メイリオ" panose="020B0604030504040204" pitchFamily="50" charset="-128"/>
              </a:rPr>
              <a:t>ICT</a:t>
            </a:r>
            <a:r>
              <a:rPr lang="ja-JP" altLang="en-US" sz="1200" b="0" i="0" dirty="0">
                <a:solidFill>
                  <a:srgbClr val="374151"/>
                </a:solidFill>
                <a:effectLst/>
                <a:latin typeface="メイリオ" panose="020B0604030504040204" pitchFamily="50" charset="-128"/>
                <a:ea typeface="メイリオ" panose="020B0604030504040204" pitchFamily="50" charset="-128"/>
              </a:rPr>
              <a:t>投資の</a:t>
            </a:r>
            <a:r>
              <a:rPr lang="en-US" altLang="ja-JP" sz="1200" b="0" i="0" dirty="0">
                <a:solidFill>
                  <a:srgbClr val="374151"/>
                </a:solidFill>
                <a:effectLst/>
                <a:latin typeface="メイリオ" panose="020B0604030504040204" pitchFamily="50" charset="-128"/>
                <a:ea typeface="メイリオ" panose="020B0604030504040204" pitchFamily="50" charset="-128"/>
              </a:rPr>
              <a:t>8</a:t>
            </a:r>
            <a:r>
              <a:rPr lang="ja-JP" altLang="en-US" sz="1200" b="0" i="0" dirty="0">
                <a:solidFill>
                  <a:srgbClr val="374151"/>
                </a:solidFill>
                <a:effectLst/>
                <a:latin typeface="メイリオ" panose="020B0604030504040204" pitchFamily="50" charset="-128"/>
                <a:ea typeface="メイリオ" panose="020B0604030504040204" pitchFamily="50" charset="-128"/>
              </a:rPr>
              <a:t>割は現行ビジネス維持・運営に使われ、レガシーシステムが多い。</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レガシーを直訳すると「伝統」「遺産」　ロマンあふれる意味です。</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レガシーシステムといった場合は、「時代遅れ」という意味。ロマンどころか不満しかあふれてこない。</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時代遅れのシステムが刷新されずに残っている。刷新されずに、ではなく、刷新できずに。これが問題。</a:t>
            </a:r>
            <a:br>
              <a:rPr lang="en-US" altLang="ja-JP" sz="1200" b="0" i="0" dirty="0">
                <a:solidFill>
                  <a:srgbClr val="374151"/>
                </a:solidFill>
                <a:effectLst/>
                <a:latin typeface="メイリオ" panose="020B0604030504040204" pitchFamily="50" charset="-128"/>
                <a:ea typeface="メイリオ" panose="020B0604030504040204" pitchFamily="50" charset="-128"/>
              </a:rPr>
            </a:b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日本企業はパッケージソフトウェアでも何でもカスタマイズを求める。</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独自性を出そうとしてなんでもカスタマイズする。その対応は</a:t>
            </a:r>
            <a:r>
              <a:rPr lang="en-US" altLang="ja-JP" sz="1200" b="0" i="0" dirty="0">
                <a:solidFill>
                  <a:srgbClr val="374151"/>
                </a:solidFill>
                <a:effectLst/>
                <a:latin typeface="メイリオ" panose="020B0604030504040204" pitchFamily="50" charset="-128"/>
                <a:ea typeface="メイリオ" panose="020B0604030504040204" pitchFamily="50" charset="-128"/>
              </a:rPr>
              <a:t>SI</a:t>
            </a:r>
            <a:r>
              <a:rPr lang="ja-JP" altLang="en-US" sz="1200" b="0" i="0" dirty="0">
                <a:solidFill>
                  <a:srgbClr val="374151"/>
                </a:solidFill>
                <a:effectLst/>
                <a:latin typeface="メイリオ" panose="020B0604030504040204" pitchFamily="50" charset="-128"/>
                <a:ea typeface="メイリオ" panose="020B0604030504040204" pitchFamily="50" charset="-128"/>
              </a:rPr>
              <a:t>ベンダー。</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en-US" altLang="ja-JP" sz="1200" b="0" i="0" dirty="0">
                <a:solidFill>
                  <a:srgbClr val="374151"/>
                </a:solidFill>
                <a:effectLst/>
                <a:latin typeface="メイリオ" panose="020B0604030504040204" pitchFamily="50" charset="-128"/>
                <a:ea typeface="メイリオ" panose="020B0604030504040204" pitchFamily="50" charset="-128"/>
              </a:rPr>
              <a:t>SI</a:t>
            </a:r>
            <a:r>
              <a:rPr lang="ja-JP" altLang="en-US" sz="1200" b="0" i="0" dirty="0">
                <a:solidFill>
                  <a:srgbClr val="374151"/>
                </a:solidFill>
                <a:effectLst/>
                <a:latin typeface="メイリオ" panose="020B0604030504040204" pitchFamily="50" charset="-128"/>
                <a:ea typeface="メイリオ" panose="020B0604030504040204" pitchFamily="50" charset="-128"/>
              </a:rPr>
              <a:t>ベンダーが対応するから、ユーザーに言われるがままユーザーメリットを考えずに開発し、複雑化。</a:t>
            </a:r>
            <a:r>
              <a:rPr lang="en-US" altLang="ja-JP" sz="1200" b="0" i="0" dirty="0">
                <a:solidFill>
                  <a:srgbClr val="374151"/>
                </a:solidFill>
                <a:effectLst/>
                <a:latin typeface="メイリオ" panose="020B0604030504040204" pitchFamily="50" charset="-128"/>
                <a:ea typeface="メイリオ" panose="020B0604030504040204" pitchFamily="50" charset="-128"/>
              </a:rPr>
              <a:t>SI</a:t>
            </a:r>
            <a:r>
              <a:rPr lang="ja-JP" altLang="en-US" sz="1200" b="0" i="0" dirty="0">
                <a:solidFill>
                  <a:srgbClr val="374151"/>
                </a:solidFill>
                <a:effectLst/>
                <a:latin typeface="メイリオ" panose="020B0604030504040204" pitchFamily="50" charset="-128"/>
                <a:ea typeface="メイリオ" panose="020B0604030504040204" pitchFamily="50" charset="-128"/>
              </a:rPr>
              <a:t>ベンダーの担当者がやめると誰もわからなくなる。</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結果として「現状維持」になる。</a:t>
            </a:r>
            <a:br>
              <a:rPr lang="en-US" altLang="ja-JP" sz="1200" b="0" i="0" dirty="0">
                <a:solidFill>
                  <a:srgbClr val="374151"/>
                </a:solidFill>
                <a:effectLst/>
                <a:latin typeface="メイリオ" panose="020B0604030504040204" pitchFamily="50" charset="-128"/>
                <a:ea typeface="メイリオ" panose="020B0604030504040204" pitchFamily="50" charset="-128"/>
              </a:rPr>
            </a:b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日本は業務にソフトウェアをあわせる。という動き。</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海外は、ソフトウェアに業務を合わせる。という動き。</a:t>
            </a:r>
            <a:br>
              <a:rPr lang="en-US" altLang="ja-JP" sz="1200" b="0" i="0" dirty="0">
                <a:solidFill>
                  <a:srgbClr val="374151"/>
                </a:solidFill>
                <a:effectLst/>
                <a:latin typeface="メイリオ" panose="020B0604030504040204" pitchFamily="50" charset="-128"/>
                <a:ea typeface="メイリオ" panose="020B0604030504040204" pitchFamily="50" charset="-128"/>
              </a:rPr>
            </a:b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パッケージソフトウェアは、特定の業務での最大公約数を合わせもった機能を備えている。</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パッケージを開発している企業は、ターゲットとする業界に精通しているため、この機能があれば、この業務はできる。</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というベストプラクティスを満載して提供している。</a:t>
            </a:r>
            <a:br>
              <a:rPr lang="en-US" altLang="ja-JP" sz="1200" b="0" i="0" dirty="0">
                <a:solidFill>
                  <a:srgbClr val="374151"/>
                </a:solidFill>
                <a:effectLst/>
                <a:latin typeface="メイリオ" panose="020B0604030504040204" pitchFamily="50" charset="-128"/>
                <a:ea typeface="メイリオ" panose="020B0604030504040204" pitchFamily="50" charset="-128"/>
              </a:rPr>
            </a:b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海外はとても合理的な考え方でパッケージ導入を進めている。</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現代の変化に適応するアジャイル開発が推奨されるが、ウォーターフォール型が主流でアジャイル導入が遅れている。</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ウォーターフォール型とアジャイル型というのは、開発プロセスの違いです。</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ウォーターフォールは、要件定義、設計、製造、テスト、リリース のプロセスで開発するもので、基本的に仕様変更が発生しないことを前提とした開発。</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アジャイル型は、企画、イテレーション、リリースのサイクルをぐるぐる回す開発プロセスで、イテレーションは、設計、製造、テスト、改善を短いスパンで実行する単位。</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仕様変更を前提とした</a:t>
            </a:r>
            <a:r>
              <a:rPr lang="en-US" altLang="ja-JP" sz="1200" b="0" i="0" dirty="0">
                <a:solidFill>
                  <a:srgbClr val="374151"/>
                </a:solidFill>
                <a:effectLst/>
                <a:latin typeface="メイリオ" panose="020B0604030504040204" pitchFamily="50" charset="-128"/>
                <a:ea typeface="メイリオ" panose="020B0604030504040204" pitchFamily="50" charset="-128"/>
              </a:rPr>
              <a:t>Web</a:t>
            </a:r>
            <a:r>
              <a:rPr lang="ja-JP" altLang="en-US" sz="1200" b="0" i="0" dirty="0">
                <a:solidFill>
                  <a:srgbClr val="374151"/>
                </a:solidFill>
                <a:effectLst/>
                <a:latin typeface="メイリオ" panose="020B0604030504040204" pitchFamily="50" charset="-128"/>
                <a:ea typeface="メイリオ" panose="020B0604030504040204" pitchFamily="50" charset="-128"/>
              </a:rPr>
              <a:t>サービスや、機能カットでのミニマムスタートなどに適した開発手法。</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オープン化、クラウド化、業務・データ標準化の対応が遅れ、業務効率化・データ活用が不十分。</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オープン化やクラウド化ができないのは、パッケージのカスタマイズが原因。データも分散され、結果として移行が難しくなっている。</a:t>
            </a:r>
          </a:p>
          <a:p>
            <a:endParaRPr lang="en-US" altLang="ja-JP" b="0" i="0" dirty="0">
              <a:solidFill>
                <a:srgbClr val="374151"/>
              </a:solidFill>
              <a:effectLst/>
              <a:latin typeface="Söhne"/>
            </a:endParaRPr>
          </a:p>
          <a:p>
            <a:r>
              <a:rPr lang="ja-JP" altLang="en-US" b="0" i="0" dirty="0">
                <a:solidFill>
                  <a:srgbClr val="374151"/>
                </a:solidFill>
                <a:effectLst/>
                <a:latin typeface="Söhne"/>
              </a:rPr>
              <a:t>以上の情報から、我が国の</a:t>
            </a:r>
            <a:r>
              <a:rPr lang="en-US" altLang="ja-JP" b="0" i="0" dirty="0">
                <a:solidFill>
                  <a:srgbClr val="374151"/>
                </a:solidFill>
                <a:effectLst/>
                <a:latin typeface="Söhne"/>
              </a:rPr>
              <a:t>ICT</a:t>
            </a:r>
            <a:r>
              <a:rPr lang="ja-JP" altLang="en-US" b="0" i="0" dirty="0">
                <a:solidFill>
                  <a:srgbClr val="374151"/>
                </a:solidFill>
                <a:effectLst/>
                <a:latin typeface="Söhne"/>
              </a:rPr>
              <a:t>関連の取組や投資の方針に関して、過去のやり方からの脱却や新しい開発手法の導入が必要とされる背景が示されている。</a:t>
            </a:r>
            <a:endParaRPr lang="en-US" altLang="ja-JP" b="0" i="0" dirty="0">
              <a:solidFill>
                <a:srgbClr val="374151"/>
              </a:solidFill>
              <a:effectLst/>
              <a:latin typeface="Söhne"/>
            </a:endParaRPr>
          </a:p>
          <a:p>
            <a:endParaRPr kumimoji="1" lang="en-US" altLang="ja-JP" dirty="0"/>
          </a:p>
        </p:txBody>
      </p:sp>
      <p:sp>
        <p:nvSpPr>
          <p:cNvPr id="4" name="スライド番号プレースホルダー 3">
            <a:extLst>
              <a:ext uri="{FF2B5EF4-FFF2-40B4-BE49-F238E27FC236}">
                <a16:creationId xmlns:a16="http://schemas.microsoft.com/office/drawing/2014/main" id="{ECA93EC8-6395-B573-70FA-72BC4325E7F4}"/>
              </a:ext>
            </a:extLst>
          </p:cNvPr>
          <p:cNvSpPr>
            <a:spLocks noGrp="1"/>
          </p:cNvSpPr>
          <p:nvPr>
            <p:ph type="sldNum" sz="quarter" idx="5"/>
          </p:nvPr>
        </p:nvSpPr>
        <p:spPr/>
        <p:txBody>
          <a:bodyPr/>
          <a:lstStyle/>
          <a:p>
            <a:fld id="{7D95702B-A176-47F2-94B3-59C819DD5A0E}" type="slidenum">
              <a:rPr kumimoji="1" lang="ja-JP" altLang="en-US" smtClean="0"/>
              <a:t>49</a:t>
            </a:fld>
            <a:endParaRPr kumimoji="1" lang="ja-JP" altLang="en-US"/>
          </a:p>
        </p:txBody>
      </p:sp>
    </p:spTree>
    <p:extLst>
      <p:ext uri="{BB962C8B-B14F-4D97-AF65-F5344CB8AC3E}">
        <p14:creationId xmlns:p14="http://schemas.microsoft.com/office/powerpoint/2010/main" val="827608131"/>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361B5-ED8E-B3CA-8267-E98B89886FC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7D3B13-D7CA-BE95-6C06-21D5A397055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66F6A0F-A1AC-5252-4709-74C5BACF22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14:33</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目的</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a:solidFill>
                  <a:schemeClr val="dk1"/>
                </a:solidFill>
                <a:effectLst/>
                <a:latin typeface="+mn-ea"/>
                <a:ea typeface="+mn-ea"/>
                <a:cs typeface="+mn-cs"/>
              </a:rPr>
              <a:t>　第</a:t>
            </a:r>
            <a:r>
              <a:rPr kumimoji="1" lang="en-US" altLang="ja-JP" sz="1200" b="0" i="0" kern="1200">
                <a:solidFill>
                  <a:schemeClr val="dk1"/>
                </a:solidFill>
                <a:effectLst/>
                <a:latin typeface="+mn-ea"/>
                <a:ea typeface="+mn-ea"/>
                <a:cs typeface="+mn-cs"/>
              </a:rPr>
              <a:t>13</a:t>
            </a:r>
            <a:r>
              <a:rPr kumimoji="1" lang="ja-JP" altLang="en-US" sz="1200" b="0" i="0" kern="1200">
                <a:solidFill>
                  <a:schemeClr val="dk1"/>
                </a:solidFill>
                <a:effectLst/>
                <a:latin typeface="+mn-ea"/>
                <a:ea typeface="+mn-ea"/>
                <a:cs typeface="+mn-cs"/>
              </a:rPr>
              <a:t>章では、情報セキュリティマネジメントシステム（</a:t>
            </a:r>
            <a:r>
              <a:rPr kumimoji="1" lang="en-US" altLang="ja-JP" sz="1200" b="0" i="0" kern="1200">
                <a:solidFill>
                  <a:schemeClr val="dk1"/>
                </a:solidFill>
                <a:effectLst/>
                <a:latin typeface="+mn-ea"/>
                <a:ea typeface="+mn-ea"/>
                <a:cs typeface="+mn-cs"/>
              </a:rPr>
              <a:t>ISMS</a:t>
            </a:r>
            <a:r>
              <a:rPr kumimoji="1" lang="ja-JP" altLang="en-US" sz="1200" b="0" i="0" kern="1200">
                <a:solidFill>
                  <a:schemeClr val="dk1"/>
                </a:solidFill>
                <a:effectLst/>
                <a:latin typeface="+mn-ea"/>
                <a:ea typeface="+mn-ea"/>
                <a:cs typeface="+mn-cs"/>
              </a:rPr>
              <a:t>）のフレームワークを用いて、体系的・網羅的にセキュリティ対策基準、実施手順を作成する網羅的アプローチについて理解することを目的とします。</a:t>
            </a:r>
            <a:endParaRPr kumimoji="1" lang="en-US" altLang="ja-JP" sz="1200" b="0" i="0" kern="1200">
              <a:solidFill>
                <a:schemeClr val="dk1"/>
              </a:solidFill>
              <a:effectLst/>
              <a:latin typeface="+mn-ea"/>
              <a:ea typeface="+mn-ea"/>
              <a:cs typeface="+mn-cs"/>
            </a:endParaRPr>
          </a:p>
          <a:p>
            <a:endParaRPr kumimoji="1" lang="en-US" altLang="ja-JP"/>
          </a:p>
          <a:p>
            <a:r>
              <a:rPr kumimoji="1" lang="ja-JP" altLang="en-US"/>
              <a:t>達成目標</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solidFill>
                  <a:schemeClr val="tx1"/>
                </a:solidFill>
                <a:latin typeface="+mn-ea"/>
                <a:ea typeface="+mn-ea"/>
              </a:rPr>
              <a:t>網羅的アプローチ手法を用いて、対策基準・実施手順を策定する方法を理解すること</a:t>
            </a:r>
            <a:endParaRPr kumimoji="1" lang="en-US" altLang="ja-JP" sz="1200">
              <a:solidFill>
                <a:schemeClr val="tx1"/>
              </a:solidFill>
              <a:latin typeface="+mn-ea"/>
              <a:ea typeface="+mn-ea"/>
            </a:endParaRPr>
          </a:p>
          <a:p>
            <a:endParaRPr kumimoji="1" lang="en-US" altLang="ja-JP"/>
          </a:p>
          <a:p>
            <a:r>
              <a:rPr kumimoji="1" lang="ja-JP" altLang="en-US"/>
              <a:t>＜内容読み上げ＞</a:t>
            </a:r>
            <a:endParaRPr kumimoji="1" lang="en-US" altLang="ja-JP"/>
          </a:p>
        </p:txBody>
      </p:sp>
      <p:sp>
        <p:nvSpPr>
          <p:cNvPr id="4" name="スライド番号プレースホルダー 3">
            <a:extLst>
              <a:ext uri="{FF2B5EF4-FFF2-40B4-BE49-F238E27FC236}">
                <a16:creationId xmlns:a16="http://schemas.microsoft.com/office/drawing/2014/main" id="{9F7F5160-0937-304E-A8D0-B799BAB48475}"/>
              </a:ext>
            </a:extLst>
          </p:cNvPr>
          <p:cNvSpPr>
            <a:spLocks noGrp="1"/>
          </p:cNvSpPr>
          <p:nvPr>
            <p:ph type="sldNum" sz="quarter" idx="5"/>
          </p:nvPr>
        </p:nvSpPr>
        <p:spPr/>
        <p:txBody>
          <a:bodyPr/>
          <a:lstStyle/>
          <a:p>
            <a:fld id="{7D95702B-A176-47F2-94B3-59C819DD5A0E}" type="slidenum">
              <a:rPr kumimoji="1" lang="ja-JP" altLang="en-US" smtClean="0"/>
              <a:t>490</a:t>
            </a:fld>
            <a:endParaRPr kumimoji="1" lang="ja-JP" altLang="en-US"/>
          </a:p>
        </p:txBody>
      </p:sp>
    </p:spTree>
    <p:extLst>
      <p:ext uri="{BB962C8B-B14F-4D97-AF65-F5344CB8AC3E}">
        <p14:creationId xmlns:p14="http://schemas.microsoft.com/office/powerpoint/2010/main" val="327643675"/>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3A87-C759-FECA-6EF3-E23C49DB2C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BF3793-0FA4-4013-17F5-55D0F281D2F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51E90B4-668A-C2B7-3A80-252A064849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14:35</a:t>
            </a:r>
            <a:endParaRPr kumimoji="1" lang="en-US" altLang="ja-JP"/>
          </a:p>
          <a:p>
            <a:endParaRPr kumimoji="1" lang="en-US" altLang="ja-JP"/>
          </a:p>
          <a:p>
            <a:pPr defTabSz="914400">
              <a:defRPr/>
            </a:pPr>
            <a:r>
              <a:rPr kumimoji="1" lang="en-US" altLang="ja-JP" sz="1200" b="1">
                <a:solidFill>
                  <a:schemeClr val="tx1"/>
                </a:solidFill>
              </a:rPr>
              <a:t>13</a:t>
            </a:r>
            <a:r>
              <a:rPr kumimoji="1" lang="ja-JP" altLang="en-US" sz="1200" b="1">
                <a:solidFill>
                  <a:schemeClr val="tx1"/>
                </a:solidFill>
              </a:rPr>
              <a:t>章の全体概要</a:t>
            </a:r>
            <a:r>
              <a:rPr lang="ja-JP" altLang="en-US" sz="1200">
                <a:latin typeface="+mn-ea"/>
              </a:rPr>
              <a:t>　</a:t>
            </a:r>
            <a:endParaRPr lang="en-US" altLang="ja-JP" sz="1200">
              <a:latin typeface="+mn-ea"/>
            </a:endParaRPr>
          </a:p>
          <a:p>
            <a:pPr defTabSz="914400">
              <a:defRPr/>
            </a:pPr>
            <a:r>
              <a:rPr lang="ja-JP" altLang="en-US" sz="1200">
                <a:latin typeface="+mn-ea"/>
              </a:rPr>
              <a:t>　網羅的アプローチは、</a:t>
            </a:r>
            <a:r>
              <a:rPr lang="en-US" altLang="ja-JP" sz="1200">
                <a:latin typeface="+mn-ea"/>
              </a:rPr>
              <a:t>ISMS</a:t>
            </a:r>
            <a:r>
              <a:rPr lang="ja-JP" altLang="en-US" sz="1200">
                <a:latin typeface="+mn-ea"/>
              </a:rPr>
              <a:t>などのフレームワークを利用して、対策基準や実施手順を策定する方法です。時間はかかりますが、会社としてセキュリティを確保するにあたって高いレベルでのセキュリティ対策ができるでしょう。緊急性や即効性についてはクイックアプローチ、ベースラインアプローチが勝りますが、じっくりと対策を検討する余裕がある場合、網羅的アプローチを推奨します。</a:t>
            </a:r>
          </a:p>
          <a:p>
            <a:pPr marL="0" indent="0">
              <a:buFont typeface="Wingdings" panose="05000000000000000000" pitchFamily="2" charset="2"/>
              <a:buNone/>
            </a:pPr>
            <a:endParaRPr kumimoji="1" lang="en-US" altLang="ja-JP" sz="1200" b="0" i="0" u="none" strike="noStrike" kern="1200" cap="none" spc="0" normalizeH="0" baseline="0" noProof="0">
              <a:ln>
                <a:noFill/>
              </a:ln>
              <a:solidFill>
                <a:schemeClr val="tx1"/>
              </a:solidFill>
              <a:effectLst/>
              <a:uLnTx/>
              <a:uFillTx/>
              <a:latin typeface="+mn-lt"/>
              <a:ea typeface="+mn-ea"/>
              <a:cs typeface="+mn-cs"/>
            </a:endParaRPr>
          </a:p>
          <a:p>
            <a:pPr marL="0" indent="0">
              <a:buFont typeface="Wingdings" panose="05000000000000000000" pitchFamily="2" charset="2"/>
              <a:buNone/>
            </a:pPr>
            <a:r>
              <a:rPr kumimoji="1" lang="en-US" altLang="ja-JP" sz="1200" b="1" i="0" u="none" strike="noStrike" kern="1200" cap="none" spc="0" normalizeH="0" baseline="0" noProof="0">
                <a:ln>
                  <a:noFill/>
                </a:ln>
                <a:solidFill>
                  <a:schemeClr val="tx1"/>
                </a:solidFill>
                <a:effectLst/>
                <a:uLnTx/>
                <a:uFill>
                  <a:solidFill>
                    <a:prstClr val="white"/>
                  </a:solidFill>
                </a:uFill>
                <a:latin typeface="+mn-lt"/>
                <a:ea typeface="+mn-ea"/>
                <a:cs typeface="+mn-cs"/>
              </a:rPr>
              <a:t> 【LV.3 </a:t>
            </a:r>
            <a:r>
              <a:rPr kumimoji="1" lang="ja-JP" altLang="en-US" sz="1200" b="1" i="0" u="none" strike="noStrike" kern="1200" cap="none" spc="0" normalizeH="0" baseline="0" noProof="0">
                <a:ln>
                  <a:noFill/>
                </a:ln>
                <a:solidFill>
                  <a:schemeClr val="tx1"/>
                </a:solidFill>
                <a:effectLst/>
                <a:uLnTx/>
                <a:uFill>
                  <a:solidFill>
                    <a:prstClr val="white"/>
                  </a:solidFill>
                </a:uFill>
                <a:latin typeface="+mn-lt"/>
                <a:ea typeface="+mn-ea"/>
                <a:cs typeface="+mn-cs"/>
              </a:rPr>
              <a:t>網羅的アプローチ</a:t>
            </a:r>
            <a:r>
              <a:rPr kumimoji="1" lang="en-US" altLang="ja-JP" sz="1200" b="1" i="0" u="none" strike="noStrike" kern="1200" cap="none" spc="0" normalizeH="0" baseline="0" noProof="0">
                <a:ln>
                  <a:noFill/>
                </a:ln>
                <a:solidFill>
                  <a:schemeClr val="tx1"/>
                </a:solidFill>
                <a:effectLst/>
                <a:uLnTx/>
                <a:uFill>
                  <a:solidFill>
                    <a:prstClr val="white"/>
                  </a:solidFill>
                </a:uFill>
                <a:latin typeface="+mn-lt"/>
                <a:ea typeface="+mn-ea"/>
                <a:cs typeface="+mn-cs"/>
              </a:rPr>
              <a:t>】</a:t>
            </a:r>
            <a:r>
              <a:rPr kumimoji="1" lang="ja-JP" altLang="en-US" sz="1200" b="1" i="0" u="none" strike="noStrike" kern="1200" cap="none" spc="0" normalizeH="0" baseline="0" noProof="0">
                <a:ln>
                  <a:noFill/>
                </a:ln>
                <a:solidFill>
                  <a:schemeClr val="tx1"/>
                </a:solidFill>
                <a:effectLst/>
                <a:uLnTx/>
                <a:uFill>
                  <a:solidFill>
                    <a:prstClr val="white"/>
                  </a:solidFill>
                </a:uFill>
                <a:latin typeface="+mn-lt"/>
                <a:ea typeface="+mn-ea"/>
                <a:cs typeface="+mn-cs"/>
              </a:rPr>
              <a:t>の概要</a:t>
            </a:r>
          </a:p>
          <a:p>
            <a:pPr marL="171450" lvl="0" indent="-171450">
              <a:buFont typeface="Arial" panose="020B0604020202020204" pitchFamily="34" charset="0"/>
              <a:buChar char="•"/>
            </a:pP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LV.3 </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網羅的アプローチ</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網羅的アプローチでは、フレームワークとして</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ISMS</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を用いて、体系的・網羅的にセキュリティ対策基準、実施手順を作成します。</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ISMS</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のフレームワークに沿うため、技術的対策といった一部の内容に限らず、運用や監査についても含めて対策基準、実施手順を策定します。</a:t>
            </a:r>
            <a:r>
              <a:rPr kumimoji="1" lang="en-US" altLang="ja-JP" sz="1200" b="0" i="0" u="none" strike="noStrike" kern="1200" cap="none" spc="0" normalizeH="0" baseline="0" noProof="0">
                <a:ln>
                  <a:noFill/>
                </a:ln>
                <a:solidFill>
                  <a:prstClr val="black"/>
                </a:solidFill>
                <a:effectLst/>
                <a:uLnTx/>
                <a:uFillTx/>
                <a:latin typeface="+mn-lt"/>
                <a:ea typeface="+mn-ea"/>
                <a:cs typeface="+mn-cs"/>
              </a:rPr>
              <a:t>ISMS</a:t>
            </a:r>
            <a:r>
              <a:rPr kumimoji="1" lang="ja-JP" altLang="en-US" sz="1200" b="0" i="0" u="none" strike="noStrike" kern="1200" cap="none" spc="0" normalizeH="0" baseline="0" noProof="0">
                <a:ln>
                  <a:noFill/>
                </a:ln>
                <a:solidFill>
                  <a:prstClr val="black"/>
                </a:solidFill>
                <a:effectLst/>
                <a:uLnTx/>
                <a:uFillTx/>
                <a:latin typeface="+mn-lt"/>
                <a:ea typeface="+mn-ea"/>
                <a:cs typeface="+mn-cs"/>
              </a:rPr>
              <a:t>における</a:t>
            </a:r>
            <a:r>
              <a:rPr kumimoji="1" lang="en-US" altLang="ja-JP" sz="1200" b="0" i="0" u="none" strike="noStrike" kern="1200" cap="none" spc="0" normalizeH="0" baseline="0" noProof="0">
                <a:ln>
                  <a:noFill/>
                </a:ln>
                <a:solidFill>
                  <a:prstClr val="black"/>
                </a:solidFill>
                <a:effectLst/>
                <a:uLnTx/>
                <a:uFillTx/>
                <a:latin typeface="+mn-lt"/>
                <a:ea typeface="+mn-ea"/>
                <a:cs typeface="+mn-cs"/>
              </a:rPr>
              <a:t>PDCA</a:t>
            </a:r>
            <a:r>
              <a:rPr kumimoji="1" lang="ja-JP" altLang="en-US" sz="1200" b="0" i="0" u="none" strike="noStrike" kern="1200" cap="none" spc="0" normalizeH="0" baseline="0" noProof="0">
                <a:ln>
                  <a:noFill/>
                </a:ln>
                <a:solidFill>
                  <a:prstClr val="black"/>
                </a:solidFill>
                <a:effectLst/>
                <a:uLnTx/>
                <a:uFillTx/>
                <a:latin typeface="+mn-lt"/>
                <a:ea typeface="+mn-ea"/>
                <a:cs typeface="+mn-cs"/>
              </a:rPr>
              <a:t>サイクルを回すために重要となるドキュメントの作成方法や、実施すべき事項について焦点を当てて説明していきます。</a:t>
            </a:r>
            <a:br>
              <a:rPr kumimoji="1" lang="en-US" altLang="ja-JP" sz="1200" b="0" i="0" u="none" strike="noStrike" kern="1200" cap="none" spc="0" normalizeH="0" baseline="0" noProof="0">
                <a:ln>
                  <a:noFill/>
                </a:ln>
                <a:solidFill>
                  <a:prstClr val="black"/>
                </a:solidFill>
                <a:effectLst/>
                <a:uLnTx/>
                <a:uFillTx/>
                <a:latin typeface="+mn-lt"/>
                <a:ea typeface="+mn-ea"/>
                <a:cs typeface="+mn-cs"/>
              </a:rPr>
            </a:br>
            <a:r>
              <a:rPr kumimoji="1" lang="ja-JP" altLang="en-US" sz="1200" b="0" i="0" u="none" strike="noStrike" kern="1200" cap="none" spc="0" normalizeH="0" baseline="0" noProof="0">
                <a:ln>
                  <a:noFill/>
                </a:ln>
                <a:solidFill>
                  <a:prstClr val="black"/>
                </a:solidFill>
                <a:effectLst/>
                <a:uLnTx/>
                <a:uFillTx/>
                <a:latin typeface="+mn-lt"/>
                <a:ea typeface="+mn-ea"/>
                <a:cs typeface="+mn-cs"/>
              </a:rPr>
              <a:t>　</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網羅的アプローチのメリットは、</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ISMS</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要求事項の導入が可能なことです。デメリットは、時間とコストがかかることです。</a:t>
            </a:r>
            <a:endParaRPr lang="ja-JP" altLang="en-US" sz="1200"/>
          </a:p>
          <a:p>
            <a:endParaRPr kumimoji="1" lang="en-US" altLang="ja-JP"/>
          </a:p>
        </p:txBody>
      </p:sp>
      <p:sp>
        <p:nvSpPr>
          <p:cNvPr id="4" name="スライド番号プレースホルダー 3">
            <a:extLst>
              <a:ext uri="{FF2B5EF4-FFF2-40B4-BE49-F238E27FC236}">
                <a16:creationId xmlns:a16="http://schemas.microsoft.com/office/drawing/2014/main" id="{C5615441-E557-D33F-274B-018D9ABA2425}"/>
              </a:ext>
            </a:extLst>
          </p:cNvPr>
          <p:cNvSpPr>
            <a:spLocks noGrp="1"/>
          </p:cNvSpPr>
          <p:nvPr>
            <p:ph type="sldNum" sz="quarter" idx="5"/>
          </p:nvPr>
        </p:nvSpPr>
        <p:spPr/>
        <p:txBody>
          <a:bodyPr/>
          <a:lstStyle/>
          <a:p>
            <a:fld id="{7D95702B-A176-47F2-94B3-59C819DD5A0E}" type="slidenum">
              <a:rPr kumimoji="1" lang="ja-JP" altLang="en-US" smtClean="0"/>
              <a:t>491</a:t>
            </a:fld>
            <a:endParaRPr kumimoji="1" lang="ja-JP" altLang="en-US"/>
          </a:p>
        </p:txBody>
      </p:sp>
    </p:spTree>
    <p:extLst>
      <p:ext uri="{BB962C8B-B14F-4D97-AF65-F5344CB8AC3E}">
        <p14:creationId xmlns:p14="http://schemas.microsoft.com/office/powerpoint/2010/main" val="2900987542"/>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2AE23-C9D2-39F3-46E9-ABF4C118A1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A355E2-8E0E-FA50-8C08-64998731F34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0D6BF3C-88AE-0198-ECF7-355CC61FA3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14:37</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【LV.3 </a:t>
            </a:r>
            <a:r>
              <a:rPr kumimoji="1" lang="ja-JP" altLang="en-US"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網羅的アプローチ</a:t>
            </a:r>
            <a:r>
              <a:rPr kumimoji="1" lang="en-US" altLang="ja-JP"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a:t>
            </a:r>
            <a:r>
              <a:rPr kumimoji="1" lang="ja-JP" altLang="en-US"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フレームワークを参考とした実施手順</a:t>
            </a:r>
            <a:br>
              <a:rPr kumimoji="1" lang="en-US" altLang="ja-JP"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br>
            <a:r>
              <a:rPr kumimoji="1" lang="ja-JP" altLang="en-US" sz="1200" b="1" i="0" u="none" strike="noStrike" kern="1200" cap="none" spc="0" normalizeH="0" baseline="0" noProof="0" dirty="0">
                <a:ln>
                  <a:noFill/>
                </a:ln>
                <a:solidFill>
                  <a:schemeClr val="tx1"/>
                </a:solidFill>
                <a:effectLst/>
                <a:uLnTx/>
                <a:uFill>
                  <a:solidFill>
                    <a:prstClr val="white"/>
                  </a:solidFill>
                </a:uFill>
                <a:latin typeface="+mn-lt"/>
                <a:ea typeface="+mn-ea"/>
                <a:cs typeface="+mn-cs"/>
              </a:rPr>
              <a:t>　</a:t>
            </a:r>
            <a: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ISMS</a:t>
            </a: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は、</a:t>
            </a:r>
            <a: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PDCA</a:t>
            </a: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サイクルに則って運用することとなります。</a:t>
            </a:r>
            <a: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ISMS</a:t>
            </a: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における</a:t>
            </a:r>
            <a: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PDCA</a:t>
            </a: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サイクルを回すために重要となるドキュメントの作成方法や、実施すべき事項について焦点を当てて説明しています。</a:t>
            </a:r>
            <a:br>
              <a:rPr kumimoji="1" lang="en-US" altLang="ja-JP"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rPr>
              <a:t>　</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ISMS</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の要求事項を定めている</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ISO/IEC 27001</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の</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1</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から</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3</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はそれぞれ「</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1.</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適用範囲」「</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引用規格」「</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3.</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用語および定義」なので、実質的な要求事項は「</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4. </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組織の状況」から「</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10. </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改善」までの</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7</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項目となっています。</a:t>
            </a:r>
            <a:endParaRPr kumimoji="1" lang="ja-JP" altLang="en-US" sz="1200" b="0" i="0" u="none" strike="noStrike" kern="1200" cap="none" spc="0" normalizeH="0" baseline="0" noProof="0" dirty="0">
              <a:ln>
                <a:noFill/>
              </a:ln>
              <a:solidFill>
                <a:schemeClr val="tx1"/>
              </a:solidFill>
              <a:effectLst/>
              <a:uLnTx/>
              <a:uFill>
                <a:solidFill>
                  <a:prstClr val="white"/>
                </a:solidFill>
              </a:uFill>
              <a:latin typeface="+mn-lt"/>
              <a:ea typeface="+mn-ea"/>
              <a:cs typeface="+mn-cs"/>
            </a:endParaRPr>
          </a:p>
          <a:p>
            <a:endParaRPr kumimoji="1" lang="en-US" altLang="ja-JP" dirty="0"/>
          </a:p>
          <a:p>
            <a:pPr>
              <a:defRPr/>
            </a:pPr>
            <a:r>
              <a:rPr kumimoji="1" lang="en-US" altLang="ja-JP" sz="1200" b="1" dirty="0">
                <a:solidFill>
                  <a:schemeClr val="tx1"/>
                </a:solidFill>
                <a:latin typeface="+mn-ea"/>
                <a:ea typeface="+mn-ea"/>
              </a:rPr>
              <a:t>4. </a:t>
            </a:r>
            <a:r>
              <a:rPr kumimoji="1" lang="ja-JP" altLang="en-US" sz="1200" b="1" dirty="0">
                <a:solidFill>
                  <a:schemeClr val="tx1"/>
                </a:solidFill>
                <a:latin typeface="+mn-ea"/>
                <a:ea typeface="+mn-ea"/>
              </a:rPr>
              <a:t>組織の状況</a:t>
            </a:r>
          </a:p>
          <a:p>
            <a:pPr>
              <a:defRPr/>
            </a:pPr>
            <a:r>
              <a:rPr kumimoji="1" lang="ja-JP" altLang="en-US" sz="1200" b="0" dirty="0">
                <a:solidFill>
                  <a:schemeClr val="tx1"/>
                </a:solidFill>
                <a:latin typeface="+mn-ea"/>
                <a:ea typeface="+mn-ea"/>
              </a:rPr>
              <a:t>　組織の内情や取り巻く状況、利害関係者のニーズを把握した上で</a:t>
            </a:r>
            <a:r>
              <a:rPr kumimoji="1" lang="en-US" altLang="ja-JP" sz="1200" b="0" dirty="0">
                <a:solidFill>
                  <a:schemeClr val="tx1"/>
                </a:solidFill>
                <a:latin typeface="+mn-ea"/>
                <a:ea typeface="+mn-ea"/>
              </a:rPr>
              <a:t>ISMS</a:t>
            </a:r>
            <a:r>
              <a:rPr kumimoji="1" lang="ja-JP" altLang="en-US" sz="1200" b="0" dirty="0">
                <a:solidFill>
                  <a:schemeClr val="tx1"/>
                </a:solidFill>
                <a:latin typeface="+mn-ea"/>
                <a:ea typeface="+mn-ea"/>
              </a:rPr>
              <a:t>の適用範囲を決定することを要求している。</a:t>
            </a:r>
          </a:p>
          <a:p>
            <a:pPr>
              <a:defRPr/>
            </a:pPr>
            <a:r>
              <a:rPr kumimoji="1" lang="en-US" altLang="ja-JP" sz="1200" b="1" dirty="0">
                <a:solidFill>
                  <a:schemeClr val="tx1"/>
                </a:solidFill>
                <a:latin typeface="+mn-ea"/>
                <a:ea typeface="+mn-ea"/>
              </a:rPr>
              <a:t>5. </a:t>
            </a:r>
            <a:r>
              <a:rPr kumimoji="1" lang="ja-JP" altLang="en-US" sz="1200" b="1" dirty="0">
                <a:solidFill>
                  <a:schemeClr val="tx1"/>
                </a:solidFill>
                <a:latin typeface="+mn-ea"/>
                <a:ea typeface="+mn-ea"/>
              </a:rPr>
              <a:t>リーダーシップ</a:t>
            </a:r>
          </a:p>
          <a:p>
            <a:pPr>
              <a:defRPr/>
            </a:pPr>
            <a:r>
              <a:rPr kumimoji="1" lang="ja-JP" altLang="en-US" sz="1200" b="0" dirty="0">
                <a:solidFill>
                  <a:schemeClr val="tx1"/>
                </a:solidFill>
                <a:latin typeface="+mn-ea"/>
                <a:ea typeface="+mn-ea"/>
              </a:rPr>
              <a:t>　トップマネジメントが主導して</a:t>
            </a:r>
            <a:r>
              <a:rPr kumimoji="1" lang="en-US" altLang="ja-JP" sz="1200" b="0" dirty="0">
                <a:solidFill>
                  <a:schemeClr val="tx1"/>
                </a:solidFill>
                <a:latin typeface="+mn-ea"/>
                <a:ea typeface="+mn-ea"/>
              </a:rPr>
              <a:t>ISMS</a:t>
            </a:r>
            <a:r>
              <a:rPr kumimoji="1" lang="ja-JP" altLang="en-US" sz="1200" b="0" dirty="0">
                <a:solidFill>
                  <a:schemeClr val="tx1"/>
                </a:solidFill>
                <a:latin typeface="+mn-ea"/>
                <a:ea typeface="+mn-ea"/>
              </a:rPr>
              <a:t>を構築することを要求している。（トップマネジメントが実施するべきことのまとめ）</a:t>
            </a:r>
          </a:p>
          <a:p>
            <a:pPr>
              <a:defRPr/>
            </a:pPr>
            <a:r>
              <a:rPr kumimoji="1" lang="en-US" altLang="ja-JP" sz="1200" b="1" dirty="0">
                <a:solidFill>
                  <a:schemeClr val="tx1"/>
                </a:solidFill>
                <a:latin typeface="+mn-ea"/>
                <a:ea typeface="+mn-ea"/>
              </a:rPr>
              <a:t>6. </a:t>
            </a:r>
            <a:r>
              <a:rPr kumimoji="1" lang="ja-JP" altLang="en-US" sz="1200" b="1" dirty="0">
                <a:solidFill>
                  <a:schemeClr val="tx1"/>
                </a:solidFill>
                <a:latin typeface="+mn-ea"/>
                <a:ea typeface="+mn-ea"/>
              </a:rPr>
              <a:t>計画</a:t>
            </a:r>
          </a:p>
          <a:p>
            <a:pPr>
              <a:defRPr/>
            </a:pPr>
            <a:r>
              <a:rPr kumimoji="1" lang="ja-JP" altLang="en-US" sz="1200" b="0" dirty="0">
                <a:solidFill>
                  <a:schemeClr val="tx1"/>
                </a:solidFill>
                <a:latin typeface="+mn-ea"/>
                <a:ea typeface="+mn-ea"/>
              </a:rPr>
              <a:t>　</a:t>
            </a:r>
            <a:r>
              <a:rPr kumimoji="1" lang="en-US" altLang="ja-JP" sz="1200" b="0" dirty="0">
                <a:solidFill>
                  <a:schemeClr val="tx1"/>
                </a:solidFill>
                <a:latin typeface="+mn-ea"/>
                <a:ea typeface="+mn-ea"/>
              </a:rPr>
              <a:t>ISMS</a:t>
            </a:r>
            <a:r>
              <a:rPr kumimoji="1" lang="ja-JP" altLang="en-US" sz="1200" b="0" dirty="0">
                <a:solidFill>
                  <a:schemeClr val="tx1"/>
                </a:solidFill>
                <a:latin typeface="+mn-ea"/>
                <a:ea typeface="+mn-ea"/>
              </a:rPr>
              <a:t>の計画を立てる際の要求事項。</a:t>
            </a:r>
          </a:p>
          <a:p>
            <a:pPr>
              <a:defRPr/>
            </a:pPr>
            <a:r>
              <a:rPr kumimoji="1" lang="en-US" altLang="ja-JP" sz="1200" b="1" dirty="0">
                <a:solidFill>
                  <a:schemeClr val="tx1"/>
                </a:solidFill>
                <a:latin typeface="+mn-ea"/>
                <a:ea typeface="+mn-ea"/>
              </a:rPr>
              <a:t>7. </a:t>
            </a:r>
            <a:r>
              <a:rPr kumimoji="1" lang="ja-JP" altLang="en-US" sz="1200" b="1" dirty="0">
                <a:solidFill>
                  <a:schemeClr val="tx1"/>
                </a:solidFill>
                <a:latin typeface="+mn-ea"/>
                <a:ea typeface="+mn-ea"/>
              </a:rPr>
              <a:t>支援</a:t>
            </a:r>
          </a:p>
          <a:p>
            <a:pPr>
              <a:defRPr/>
            </a:pPr>
            <a:r>
              <a:rPr kumimoji="1" lang="ja-JP" altLang="en-US" sz="1200" b="0" dirty="0">
                <a:solidFill>
                  <a:schemeClr val="tx1"/>
                </a:solidFill>
                <a:latin typeface="+mn-ea"/>
                <a:ea typeface="+mn-ea"/>
              </a:rPr>
              <a:t>　構成員の教育など、</a:t>
            </a:r>
            <a:r>
              <a:rPr kumimoji="1" lang="en-US" altLang="ja-JP" sz="1200" b="0" dirty="0">
                <a:solidFill>
                  <a:schemeClr val="tx1"/>
                </a:solidFill>
                <a:latin typeface="+mn-ea"/>
                <a:ea typeface="+mn-ea"/>
              </a:rPr>
              <a:t>ISMS </a:t>
            </a:r>
            <a:r>
              <a:rPr kumimoji="1" lang="ja-JP" altLang="en-US" sz="1200" b="0" dirty="0">
                <a:solidFill>
                  <a:schemeClr val="tx1"/>
                </a:solidFill>
                <a:latin typeface="+mn-ea"/>
                <a:ea typeface="+mn-ea"/>
              </a:rPr>
              <a:t>構築にあたり組織が構成員に行うべきサポートを要求している。</a:t>
            </a:r>
          </a:p>
          <a:p>
            <a:pPr>
              <a:defRPr/>
            </a:pPr>
            <a:r>
              <a:rPr kumimoji="1" lang="en-US" altLang="ja-JP" sz="1200" b="1" dirty="0">
                <a:solidFill>
                  <a:schemeClr val="tx1"/>
                </a:solidFill>
                <a:latin typeface="+mn-ea"/>
                <a:ea typeface="+mn-ea"/>
              </a:rPr>
              <a:t>8. </a:t>
            </a:r>
            <a:r>
              <a:rPr kumimoji="1" lang="ja-JP" altLang="en-US" sz="1200" b="1" dirty="0">
                <a:solidFill>
                  <a:schemeClr val="tx1"/>
                </a:solidFill>
                <a:latin typeface="+mn-ea"/>
                <a:ea typeface="+mn-ea"/>
              </a:rPr>
              <a:t>運用</a:t>
            </a:r>
          </a:p>
          <a:p>
            <a:pPr>
              <a:defRPr/>
            </a:pPr>
            <a:r>
              <a:rPr kumimoji="1" lang="ja-JP" altLang="en-US" sz="1200" b="0" dirty="0">
                <a:solidFill>
                  <a:schemeClr val="tx1"/>
                </a:solidFill>
                <a:latin typeface="+mn-ea"/>
                <a:ea typeface="+mn-ea"/>
              </a:rPr>
              <a:t>　</a:t>
            </a:r>
            <a:r>
              <a:rPr kumimoji="1" lang="en-US" altLang="ja-JP" sz="1200" b="0" dirty="0">
                <a:solidFill>
                  <a:schemeClr val="tx1"/>
                </a:solidFill>
                <a:latin typeface="+mn-ea"/>
                <a:ea typeface="+mn-ea"/>
              </a:rPr>
              <a:t>ISMS</a:t>
            </a:r>
            <a:r>
              <a:rPr kumimoji="1" lang="ja-JP" altLang="en-US" sz="1200" b="0" dirty="0">
                <a:solidFill>
                  <a:schemeClr val="tx1"/>
                </a:solidFill>
                <a:latin typeface="+mn-ea"/>
                <a:ea typeface="+mn-ea"/>
              </a:rPr>
              <a:t>を実行する際の要求事項。</a:t>
            </a:r>
          </a:p>
          <a:p>
            <a:pPr>
              <a:defRPr/>
            </a:pPr>
            <a:r>
              <a:rPr kumimoji="1" lang="en-US" altLang="ja-JP" sz="1200" b="1" dirty="0">
                <a:solidFill>
                  <a:schemeClr val="tx1"/>
                </a:solidFill>
                <a:latin typeface="+mn-ea"/>
                <a:ea typeface="+mn-ea"/>
              </a:rPr>
              <a:t>9. </a:t>
            </a:r>
            <a:r>
              <a:rPr kumimoji="1" lang="ja-JP" altLang="en-US" sz="1200" b="1" dirty="0">
                <a:solidFill>
                  <a:schemeClr val="tx1"/>
                </a:solidFill>
                <a:latin typeface="+mn-ea"/>
                <a:ea typeface="+mn-ea"/>
              </a:rPr>
              <a:t>パフォーマンス評価</a:t>
            </a:r>
          </a:p>
          <a:p>
            <a:pPr>
              <a:defRPr/>
            </a:pPr>
            <a:r>
              <a:rPr kumimoji="1" lang="ja-JP" altLang="en-US" sz="1200" b="0" dirty="0">
                <a:solidFill>
                  <a:schemeClr val="tx1"/>
                </a:solidFill>
                <a:latin typeface="+mn-ea"/>
                <a:ea typeface="+mn-ea"/>
              </a:rPr>
              <a:t>　適切な</a:t>
            </a:r>
            <a:r>
              <a:rPr kumimoji="1" lang="en-US" altLang="ja-JP" sz="1200" b="0" dirty="0">
                <a:solidFill>
                  <a:schemeClr val="tx1"/>
                </a:solidFill>
                <a:latin typeface="+mn-ea"/>
                <a:ea typeface="+mn-ea"/>
              </a:rPr>
              <a:t>ISMS</a:t>
            </a:r>
            <a:r>
              <a:rPr kumimoji="1" lang="ja-JP" altLang="en-US" sz="1200" b="0" dirty="0">
                <a:solidFill>
                  <a:schemeClr val="tx1"/>
                </a:solidFill>
                <a:latin typeface="+mn-ea"/>
                <a:ea typeface="+mn-ea"/>
              </a:rPr>
              <a:t>が構築・運用できているか評価する際の要求事項。</a:t>
            </a:r>
          </a:p>
          <a:p>
            <a:pPr>
              <a:defRPr/>
            </a:pPr>
            <a:r>
              <a:rPr kumimoji="1" lang="en-US" altLang="ja-JP" sz="1200" b="1" dirty="0">
                <a:solidFill>
                  <a:schemeClr val="tx1"/>
                </a:solidFill>
                <a:latin typeface="+mn-ea"/>
                <a:ea typeface="+mn-ea"/>
              </a:rPr>
              <a:t>10. </a:t>
            </a:r>
            <a:r>
              <a:rPr kumimoji="1" lang="ja-JP" altLang="en-US" sz="1200" b="1" dirty="0">
                <a:solidFill>
                  <a:schemeClr val="tx1"/>
                </a:solidFill>
                <a:latin typeface="+mn-ea"/>
                <a:ea typeface="+mn-ea"/>
              </a:rPr>
              <a:t>改善</a:t>
            </a:r>
          </a:p>
          <a:p>
            <a:pPr>
              <a:defRPr/>
            </a:pPr>
            <a:r>
              <a:rPr kumimoji="1" lang="en-US" altLang="ja-JP" sz="1200" b="0" dirty="0">
                <a:solidFill>
                  <a:schemeClr val="tx1"/>
                </a:solidFill>
                <a:latin typeface="+mn-ea"/>
                <a:ea typeface="+mn-ea"/>
              </a:rPr>
              <a:t>ISMS</a:t>
            </a:r>
            <a:r>
              <a:rPr kumimoji="1" lang="ja-JP" altLang="en-US" sz="1200" b="0" dirty="0">
                <a:solidFill>
                  <a:schemeClr val="tx1"/>
                </a:solidFill>
                <a:latin typeface="+mn-ea"/>
                <a:ea typeface="+mn-ea"/>
              </a:rPr>
              <a:t>の是正処置やリスク、改善の機会、</a:t>
            </a:r>
            <a:r>
              <a:rPr kumimoji="1" lang="en-US" altLang="ja-JP" sz="1200" b="0" dirty="0">
                <a:solidFill>
                  <a:schemeClr val="tx1"/>
                </a:solidFill>
                <a:latin typeface="+mn-ea"/>
                <a:ea typeface="+mn-ea"/>
              </a:rPr>
              <a:t>ISMS</a:t>
            </a:r>
            <a:r>
              <a:rPr kumimoji="1" lang="ja-JP" altLang="en-US" sz="1200" b="0" dirty="0">
                <a:solidFill>
                  <a:schemeClr val="tx1"/>
                </a:solidFill>
                <a:latin typeface="+mn-ea"/>
                <a:ea typeface="+mn-ea"/>
              </a:rPr>
              <a:t>認証の不適格があった場合の対処法。</a:t>
            </a:r>
          </a:p>
          <a:p>
            <a:endParaRPr kumimoji="1" lang="en-US" altLang="ja-JP" dirty="0"/>
          </a:p>
        </p:txBody>
      </p:sp>
      <p:sp>
        <p:nvSpPr>
          <p:cNvPr id="4" name="スライド番号プレースホルダー 3">
            <a:extLst>
              <a:ext uri="{FF2B5EF4-FFF2-40B4-BE49-F238E27FC236}">
                <a16:creationId xmlns:a16="http://schemas.microsoft.com/office/drawing/2014/main" id="{CA609E6A-CEF7-5E9A-1EC4-A510FD1505D6}"/>
              </a:ext>
            </a:extLst>
          </p:cNvPr>
          <p:cNvSpPr>
            <a:spLocks noGrp="1"/>
          </p:cNvSpPr>
          <p:nvPr>
            <p:ph type="sldNum" sz="quarter" idx="5"/>
          </p:nvPr>
        </p:nvSpPr>
        <p:spPr/>
        <p:txBody>
          <a:bodyPr/>
          <a:lstStyle/>
          <a:p>
            <a:fld id="{7D95702B-A176-47F2-94B3-59C819DD5A0E}" type="slidenum">
              <a:rPr kumimoji="1" lang="ja-JP" altLang="en-US" smtClean="0"/>
              <a:t>492</a:t>
            </a:fld>
            <a:endParaRPr kumimoji="1" lang="ja-JP" altLang="en-US"/>
          </a:p>
        </p:txBody>
      </p:sp>
    </p:spTree>
    <p:extLst>
      <p:ext uri="{BB962C8B-B14F-4D97-AF65-F5344CB8AC3E}">
        <p14:creationId xmlns:p14="http://schemas.microsoft.com/office/powerpoint/2010/main" val="917092822"/>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42206-1D8C-30F3-856E-DF56756983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001F7F-E049-2E0A-C8F3-89E02898534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D7C3D13-0610-ADBC-3F86-3609FC3792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14:38</a:t>
            </a:r>
            <a:endParaRPr kumimoji="1" lang="en-US" altLang="ja-JP"/>
          </a:p>
          <a:p>
            <a:endParaRPr kumimoji="1" lang="en-US" altLang="ja-JP"/>
          </a:p>
          <a:p>
            <a:r>
              <a:rPr kumimoji="1" lang="ja-JP" altLang="en-US" sz="1200" b="1">
                <a:latin typeface="+mn-ea"/>
              </a:rPr>
              <a:t>章</a:t>
            </a:r>
            <a:r>
              <a:rPr kumimoji="1" lang="ja-JP" altLang="en-US" sz="1200" b="1">
                <a:solidFill>
                  <a:schemeClr val="tx1"/>
                </a:solidFill>
                <a:latin typeface="+mn-ea"/>
              </a:rPr>
              <a:t>を通した気づき・学び</a:t>
            </a:r>
            <a:endParaRPr kumimoji="1" lang="en-US" altLang="ja-JP" sz="1200" b="1">
              <a:solidFill>
                <a:schemeClr val="tx1"/>
              </a:solidFill>
              <a:latin typeface="+mn-ea"/>
            </a:endParaRPr>
          </a:p>
          <a:p>
            <a:r>
              <a:rPr lang="ja-JP" altLang="en-US" sz="1200" u="none" strike="noStrike">
                <a:effectLst/>
              </a:rPr>
              <a:t>　</a:t>
            </a:r>
            <a:r>
              <a:rPr lang="en-US" altLang="ja-JP" sz="1200" u="none" strike="noStrike">
                <a:effectLst/>
              </a:rPr>
              <a:t>ISMS</a:t>
            </a:r>
            <a:r>
              <a:rPr lang="ja-JP" altLang="en-US" sz="1200" u="none" strike="noStrike">
                <a:effectLst/>
              </a:rPr>
              <a:t>を用いる網羅的アプローチを実施することで、単にセキュリティ対策を検討するだけではなく、</a:t>
            </a:r>
            <a:r>
              <a:rPr lang="en-US" altLang="ja-JP" sz="1200" u="none" strike="noStrike">
                <a:effectLst/>
              </a:rPr>
              <a:t>PDCA</a:t>
            </a:r>
            <a:r>
              <a:rPr lang="ja-JP" altLang="en-US" sz="1200" u="none" strike="noStrike">
                <a:effectLst/>
              </a:rPr>
              <a:t>サイクルによって</a:t>
            </a:r>
            <a:r>
              <a:rPr lang="en-US" altLang="ja-JP" sz="1200" u="none" strike="noStrike">
                <a:effectLst/>
              </a:rPr>
              <a:t>ISMS</a:t>
            </a:r>
            <a:r>
              <a:rPr lang="ja-JP" altLang="en-US" sz="1200" u="none" strike="noStrike">
                <a:effectLst/>
              </a:rPr>
              <a:t>自体を継続的に改善し、より自社に適した対策を検討できるようになります。</a:t>
            </a:r>
            <a:endParaRPr lang="en-US" altLang="ja-JP" sz="1200" u="none" strike="noStrike">
              <a:effectLst/>
            </a:endParaRPr>
          </a:p>
          <a:p>
            <a:endParaRPr kumimoji="1" lang="en-US" altLang="ja-JP"/>
          </a:p>
          <a:p>
            <a:r>
              <a:rPr lang="ja-JP" altLang="en-US" sz="1200" b="1" u="none">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a:t>
            </a:r>
            <a:r>
              <a:rPr lang="en-US" altLang="ja-JP" sz="1200" b="0" i="0">
                <a:solidFill>
                  <a:srgbClr val="374151"/>
                </a:solidFill>
                <a:effectLst/>
                <a:latin typeface="メイリオ" panose="020B0604030504040204" pitchFamily="50" charset="-128"/>
                <a:ea typeface="メイリオ" panose="020B0604030504040204" pitchFamily="50" charset="-128"/>
              </a:rPr>
              <a:t>4. </a:t>
            </a:r>
            <a:r>
              <a:rPr lang="ja-JP" altLang="en-US" sz="1200" b="0" i="0">
                <a:solidFill>
                  <a:srgbClr val="374151"/>
                </a:solidFill>
                <a:effectLst/>
                <a:latin typeface="メイリオ" panose="020B0604030504040204" pitchFamily="50" charset="-128"/>
                <a:ea typeface="メイリオ" panose="020B0604030504040204" pitchFamily="50" charset="-128"/>
              </a:rPr>
              <a:t>組織の状況」から「</a:t>
            </a:r>
            <a:r>
              <a:rPr lang="en-US" altLang="ja-JP" sz="1200" b="0" i="0">
                <a:solidFill>
                  <a:srgbClr val="374151"/>
                </a:solidFill>
                <a:effectLst/>
                <a:latin typeface="メイリオ" panose="020B0604030504040204" pitchFamily="50" charset="-128"/>
                <a:ea typeface="メイリオ" panose="020B0604030504040204" pitchFamily="50" charset="-128"/>
              </a:rPr>
              <a:t>10. </a:t>
            </a:r>
            <a:r>
              <a:rPr lang="ja-JP" altLang="en-US" sz="1200" b="0" i="0">
                <a:solidFill>
                  <a:srgbClr val="374151"/>
                </a:solidFill>
                <a:effectLst/>
                <a:latin typeface="メイリオ" panose="020B0604030504040204" pitchFamily="50" charset="-128"/>
                <a:ea typeface="メイリオ" panose="020B0604030504040204" pitchFamily="50" charset="-128"/>
              </a:rPr>
              <a:t>改善」までの</a:t>
            </a:r>
            <a:r>
              <a:rPr lang="en-US" altLang="ja-JP" sz="1200" b="0" i="0">
                <a:solidFill>
                  <a:srgbClr val="374151"/>
                </a:solidFill>
                <a:effectLst/>
                <a:latin typeface="メイリオ" panose="020B0604030504040204" pitchFamily="50" charset="-128"/>
                <a:ea typeface="メイリオ" panose="020B0604030504040204" pitchFamily="50" charset="-128"/>
              </a:rPr>
              <a:t>7</a:t>
            </a:r>
            <a:r>
              <a:rPr lang="ja-JP" altLang="en-US" sz="1200" b="0" i="0">
                <a:solidFill>
                  <a:srgbClr val="374151"/>
                </a:solidFill>
                <a:effectLst/>
                <a:latin typeface="メイリオ" panose="020B0604030504040204" pitchFamily="50" charset="-128"/>
                <a:ea typeface="メイリオ" panose="020B0604030504040204" pitchFamily="50" charset="-128"/>
              </a:rPr>
              <a:t>項目で必要なドキュメントの作成手順を理解すること。</a:t>
            </a:r>
          </a:p>
          <a:p>
            <a:pPr marL="171450" indent="-171450">
              <a:buFont typeface="Arial" panose="020B0604020202020204" pitchFamily="34" charset="0"/>
              <a:buChar char="•"/>
            </a:pPr>
            <a:r>
              <a:rPr lang="en-US" altLang="ja-JP" sz="1200" b="0" i="0">
                <a:solidFill>
                  <a:srgbClr val="374151"/>
                </a:solidFill>
                <a:effectLst/>
                <a:latin typeface="メイリオ" panose="020B0604030504040204" pitchFamily="50" charset="-128"/>
                <a:ea typeface="メイリオ" panose="020B0604030504040204" pitchFamily="50" charset="-128"/>
              </a:rPr>
              <a:t>ISMS</a:t>
            </a:r>
            <a:r>
              <a:rPr lang="ja-JP" altLang="en-US" sz="1200" b="0" i="0">
                <a:solidFill>
                  <a:srgbClr val="374151"/>
                </a:solidFill>
                <a:effectLst/>
                <a:latin typeface="メイリオ" panose="020B0604030504040204" pitchFamily="50" charset="-128"/>
                <a:ea typeface="メイリオ" panose="020B0604030504040204" pitchFamily="50" charset="-128"/>
              </a:rPr>
              <a:t>マネジメントプロセスを取り込み、</a:t>
            </a:r>
            <a:r>
              <a:rPr lang="en-US" altLang="ja-JP" sz="1200" b="0" i="0">
                <a:solidFill>
                  <a:srgbClr val="374151"/>
                </a:solidFill>
                <a:effectLst/>
                <a:latin typeface="メイリオ" panose="020B0604030504040204" pitchFamily="50" charset="-128"/>
                <a:ea typeface="メイリオ" panose="020B0604030504040204" pitchFamily="50" charset="-128"/>
              </a:rPr>
              <a:t>PDCA</a:t>
            </a:r>
            <a:r>
              <a:rPr lang="ja-JP" altLang="en-US" sz="1200" b="0" i="0">
                <a:solidFill>
                  <a:srgbClr val="374151"/>
                </a:solidFill>
                <a:effectLst/>
                <a:latin typeface="メイリオ" panose="020B0604030504040204" pitchFamily="50" charset="-128"/>
                <a:ea typeface="メイリオ" panose="020B0604030504040204" pitchFamily="50" charset="-128"/>
              </a:rPr>
              <a:t>サイクルを回すこと。</a:t>
            </a:r>
          </a:p>
          <a:p>
            <a:endParaRPr kumimoji="1" lang="en-US" altLang="ja-JP"/>
          </a:p>
        </p:txBody>
      </p:sp>
      <p:sp>
        <p:nvSpPr>
          <p:cNvPr id="4" name="スライド番号プレースホルダー 3">
            <a:extLst>
              <a:ext uri="{FF2B5EF4-FFF2-40B4-BE49-F238E27FC236}">
                <a16:creationId xmlns:a16="http://schemas.microsoft.com/office/drawing/2014/main" id="{DA7EF90E-EEF6-2180-0817-8BAA71404956}"/>
              </a:ext>
            </a:extLst>
          </p:cNvPr>
          <p:cNvSpPr>
            <a:spLocks noGrp="1"/>
          </p:cNvSpPr>
          <p:nvPr>
            <p:ph type="sldNum" sz="quarter" idx="5"/>
          </p:nvPr>
        </p:nvSpPr>
        <p:spPr/>
        <p:txBody>
          <a:bodyPr/>
          <a:lstStyle/>
          <a:p>
            <a:fld id="{7D95702B-A176-47F2-94B3-59C819DD5A0E}" type="slidenum">
              <a:rPr kumimoji="1" lang="ja-JP" altLang="en-US" smtClean="0"/>
              <a:t>493</a:t>
            </a:fld>
            <a:endParaRPr kumimoji="1" lang="ja-JP" altLang="en-US"/>
          </a:p>
        </p:txBody>
      </p:sp>
    </p:spTree>
    <p:extLst>
      <p:ext uri="{BB962C8B-B14F-4D97-AF65-F5344CB8AC3E}">
        <p14:creationId xmlns:p14="http://schemas.microsoft.com/office/powerpoint/2010/main" val="568730382"/>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06D72-53C8-4845-C3F5-0D5995931E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6958D2-7191-14B3-7F46-03B35DC462A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2AF28D7-8418-4DCF-D146-1ED62503B2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14:40</a:t>
            </a:r>
            <a:endParaRPr kumimoji="1" lang="en-US" altLang="ja-JP"/>
          </a:p>
          <a:p>
            <a:endParaRPr kumimoji="1" lang="en-US" altLang="ja-JP"/>
          </a:p>
          <a:p>
            <a:r>
              <a:rPr kumimoji="1" lang="ja-JP" altLang="en-US"/>
              <a:t>＜タイトルコール＞</a:t>
            </a:r>
            <a:endParaRPr kumimoji="1" lang="en-US" altLang="ja-JP"/>
          </a:p>
          <a:p>
            <a:endParaRPr kumimoji="1" lang="en-US" altLang="ja-JP"/>
          </a:p>
          <a:p>
            <a:r>
              <a:rPr kumimoji="1" lang="ja-JP" altLang="en-US"/>
              <a:t>目的</a:t>
            </a:r>
            <a:endParaRPr kumimoji="1" lang="en-US" altLang="ja-JP"/>
          </a:p>
          <a:p>
            <a:r>
              <a:rPr kumimoji="1" lang="ja-JP" altLang="en-US" sz="1200" b="0" i="0" kern="1200">
                <a:solidFill>
                  <a:schemeClr val="dk1"/>
                </a:solidFill>
                <a:effectLst/>
                <a:latin typeface="+mn-ea"/>
                <a:ea typeface="+mn-ea"/>
                <a:cs typeface="+mn-cs"/>
              </a:rPr>
              <a:t>情報セキュリティ方針に従ってセキュリティ対策を実施するための具体的な規則としての「対策基準」と、セキュリティ対策の実施手順や方法である「実施手順」について理解することを目的とします。</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達成目標</a:t>
            </a:r>
            <a:endParaRPr kumimoji="1" lang="en-US" altLang="ja-JP" sz="1200" b="0" i="0" kern="1200">
              <a:solidFill>
                <a:schemeClr val="dk1"/>
              </a:solidFill>
              <a:effectLst/>
              <a:latin typeface="+mn-ea"/>
              <a:ea typeface="+mn-ea"/>
              <a:cs typeface="+mn-cs"/>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管理策をもとに、対策基準を策定する手順を理解すること。</a:t>
            </a:r>
            <a:endParaRPr kumimoji="1" lang="en-US" altLang="ja-JP" sz="1200">
              <a:solidFill>
                <a:schemeClr val="tx1"/>
              </a:solidFill>
              <a:latin typeface="+mn-ea"/>
              <a:ea typeface="+mn-ea"/>
            </a:endParaRPr>
          </a:p>
          <a:p>
            <a:pPr marL="285750" marR="0" lvl="0" indent="-285750" algn="l" defTabSz="914400" rtl="0" eaLnBrk="1" fontAlgn="auto" latinLnBrk="0" hangingPunct="1">
              <a:lnSpc>
                <a:spcPts val="1500"/>
              </a:lnSpc>
              <a:spcBef>
                <a:spcPts val="1000"/>
              </a:spcBef>
              <a:spcAft>
                <a:spcPts val="0"/>
              </a:spcAft>
              <a:buClrTx/>
              <a:buSzTx/>
              <a:buFont typeface="Wingdings" panose="05000000000000000000" pitchFamily="2" charset="2"/>
              <a:buChar char="p"/>
              <a:tabLst/>
              <a:defRPr/>
            </a:pPr>
            <a:r>
              <a:rPr kumimoji="1" lang="ja-JP" altLang="en-US" sz="1200">
                <a:solidFill>
                  <a:schemeClr val="tx1"/>
                </a:solidFill>
                <a:latin typeface="+mn-ea"/>
                <a:ea typeface="+mn-ea"/>
              </a:rPr>
              <a:t>策定した対策基準をもとに、具体的な実施手順を策定する方法を理解すること。</a:t>
            </a:r>
            <a:endParaRPr kumimoji="1" lang="en-US" altLang="ja-JP" sz="1200">
              <a:solidFill>
                <a:schemeClr val="tx1"/>
              </a:solidFill>
              <a:latin typeface="+mn-ea"/>
              <a:ea typeface="+mn-ea"/>
            </a:endParaRPr>
          </a:p>
          <a:p>
            <a:endParaRPr kumimoji="1" lang="en-US" altLang="ja-JP" sz="1200" b="0" i="0" kern="1200">
              <a:solidFill>
                <a:schemeClr val="dk1"/>
              </a:solidFill>
              <a:effectLst/>
              <a:latin typeface="+mn-ea"/>
              <a:ea typeface="+mn-ea"/>
              <a:cs typeface="+mn-cs"/>
            </a:endParaRPr>
          </a:p>
          <a:p>
            <a:r>
              <a:rPr kumimoji="1" lang="ja-JP" altLang="en-US" sz="1200" b="0" i="0" kern="1200">
                <a:solidFill>
                  <a:schemeClr val="dk1"/>
                </a:solidFill>
                <a:effectLst/>
                <a:latin typeface="+mn-ea"/>
                <a:ea typeface="+mn-ea"/>
                <a:cs typeface="+mn-cs"/>
              </a:rPr>
              <a:t>＜内容読み上げ＞</a:t>
            </a:r>
            <a:endParaRPr kumimoji="1" lang="en-US" altLang="ja-JP" sz="1200" b="0" i="0" kern="1200">
              <a:solidFill>
                <a:schemeClr val="dk1"/>
              </a:solidFill>
              <a:effectLst/>
              <a:latin typeface="+mn-ea"/>
              <a:ea typeface="+mn-ea"/>
              <a:cs typeface="+mn-cs"/>
            </a:endParaRPr>
          </a:p>
          <a:p>
            <a:endParaRPr kumimoji="1" lang="en-US" altLang="ja-JP" sz="1200" b="0" i="0" kern="1200">
              <a:solidFill>
                <a:schemeClr val="dk1"/>
              </a:solidFill>
              <a:effectLst/>
              <a:latin typeface="+mn-ea"/>
              <a:ea typeface="+mn-ea"/>
              <a:cs typeface="+mn-cs"/>
            </a:endParaRPr>
          </a:p>
          <a:p>
            <a:pPr defTabSz="914400">
              <a:defRPr/>
            </a:pPr>
            <a:r>
              <a:rPr lang="ja-JP" altLang="en-US" sz="1200" b="1"/>
              <a:t>概要</a:t>
            </a:r>
            <a:endParaRPr lang="en-US" altLang="ja-JP" sz="1200" b="1"/>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a:t>　対策基準を策定する際は、</a:t>
            </a:r>
            <a:r>
              <a:rPr lang="en-US" altLang="ja-JP" sz="1200"/>
              <a:t>ISO/IEC 27001:2022</a:t>
            </a:r>
            <a:r>
              <a:rPr lang="ja-JP" altLang="en-US" sz="1200"/>
              <a:t>附属書</a:t>
            </a:r>
            <a:r>
              <a:rPr lang="en-US" altLang="ja-JP" sz="1200"/>
              <a:t>A</a:t>
            </a:r>
            <a:r>
              <a:rPr lang="ja-JP" altLang="en-US" sz="1200"/>
              <a:t>の合計</a:t>
            </a:r>
            <a:r>
              <a:rPr lang="en-US" altLang="ja-JP" sz="1200"/>
              <a:t>93</a:t>
            </a:r>
            <a:r>
              <a:rPr lang="ja-JP" altLang="en-US" sz="1200"/>
              <a:t>項目の管理策を参考にできます。管理策を参考に、対策基準・実施手順を策定する手順について解説しています。</a:t>
            </a:r>
            <a:r>
              <a:rPr lang="en-US" altLang="ja-JP" sz="1200"/>
              <a:t>14</a:t>
            </a:r>
            <a:r>
              <a:rPr lang="ja-JP" altLang="en-US" sz="1200"/>
              <a:t>章から順に、「</a:t>
            </a:r>
            <a:r>
              <a:rPr lang="zh-TW" altLang="en-US" sz="1200"/>
              <a:t>組織的管理策</a:t>
            </a:r>
            <a:r>
              <a:rPr lang="ja-JP" altLang="en-US" sz="1200"/>
              <a:t>」、「</a:t>
            </a:r>
            <a:r>
              <a:rPr lang="zh-TW" altLang="en-US" sz="1200"/>
              <a:t>人的管理策</a:t>
            </a:r>
            <a:r>
              <a:rPr lang="ja-JP" altLang="en-US" sz="1200"/>
              <a:t>」、「</a:t>
            </a:r>
            <a:r>
              <a:rPr lang="zh-TW" altLang="en-US" sz="1200"/>
              <a:t>物理的管理策</a:t>
            </a:r>
            <a:r>
              <a:rPr lang="ja-JP" altLang="en-US" sz="1200"/>
              <a:t>」、「</a:t>
            </a:r>
            <a:r>
              <a:rPr lang="zh-TW" altLang="en-US" sz="1200"/>
              <a:t>技術的管理策</a:t>
            </a:r>
            <a:r>
              <a:rPr lang="ja-JP" altLang="en-US" sz="1200"/>
              <a:t>」の順で説明しています。</a:t>
            </a:r>
            <a:endParaRPr lang="en-US" altLang="ja-JP" sz="120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200" b="0" i="0" kern="1200">
              <a:solidFill>
                <a:schemeClr val="dk1"/>
              </a:solidFill>
              <a:effectLst/>
              <a:latin typeface="+mn-ea"/>
              <a:ea typeface="+mn-ea"/>
              <a:cs typeface="+mn-cs"/>
            </a:endParaRPr>
          </a:p>
        </p:txBody>
      </p:sp>
      <p:sp>
        <p:nvSpPr>
          <p:cNvPr id="4" name="スライド番号プレースホルダー 3">
            <a:extLst>
              <a:ext uri="{FF2B5EF4-FFF2-40B4-BE49-F238E27FC236}">
                <a16:creationId xmlns:a16="http://schemas.microsoft.com/office/drawing/2014/main" id="{1F9E8975-2094-3BB6-C0FE-3BA86BBA8577}"/>
              </a:ext>
            </a:extLst>
          </p:cNvPr>
          <p:cNvSpPr>
            <a:spLocks noGrp="1"/>
          </p:cNvSpPr>
          <p:nvPr>
            <p:ph type="sldNum" sz="quarter" idx="5"/>
          </p:nvPr>
        </p:nvSpPr>
        <p:spPr/>
        <p:txBody>
          <a:bodyPr/>
          <a:lstStyle/>
          <a:p>
            <a:fld id="{7D95702B-A176-47F2-94B3-59C819DD5A0E}" type="slidenum">
              <a:rPr kumimoji="1" lang="ja-JP" altLang="en-US" smtClean="0"/>
              <a:t>494</a:t>
            </a:fld>
            <a:endParaRPr kumimoji="1" lang="ja-JP" altLang="en-US"/>
          </a:p>
        </p:txBody>
      </p:sp>
    </p:spTree>
    <p:extLst>
      <p:ext uri="{BB962C8B-B14F-4D97-AF65-F5344CB8AC3E}">
        <p14:creationId xmlns:p14="http://schemas.microsoft.com/office/powerpoint/2010/main" val="2146580012"/>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C1615-D6A1-2103-B5A0-31D6520500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B9A021-53ED-AEB6-3645-C97AE24509B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02D037A-6660-C1C8-8545-32FFDE90D9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14:42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171450" lvl="0" indent="-171450">
              <a:buFont typeface="Arial" panose="020B0604020202020204" pitchFamily="34" charset="0"/>
              <a:buChar char="•"/>
            </a:pP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対策基準の策定</a:t>
            </a:r>
            <a:b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　</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ISO/IEC 27001:2022</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附属書</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A</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の管理策（</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93</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項目）を参考に、対策基準を策定します。リスクアセスメントの内容をもとに必要な管理策を選択し、決定した管理策を対策基準とします。</a:t>
            </a:r>
            <a:b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　対策基準の内容は、基本方針とともに公開可能なものとして作成します。</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ISMS</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に基づく管理策を用いて対策基準を策定する際は、</a:t>
            </a:r>
            <a:r>
              <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rPr>
              <a:t>ISO/IEC 27001:2022</a:t>
            </a:r>
            <a:r>
              <a:rPr kumimoji="1" lang="ja-JP" altLang="en-US" sz="1200" b="0" i="0" u="none" strike="noStrike" kern="1200" cap="none" spc="0" normalizeH="0" baseline="0" noProof="0">
                <a:ln>
                  <a:noFill/>
                </a:ln>
                <a:solidFill>
                  <a:schemeClr val="tx1"/>
                </a:solidFill>
                <a:effectLst/>
                <a:uLnTx/>
                <a:uFill>
                  <a:solidFill>
                    <a:prstClr val="white"/>
                  </a:solidFill>
                </a:uFill>
                <a:latin typeface="+mn-ea"/>
                <a:ea typeface="+mn-ea"/>
                <a:cs typeface="+mn-cs"/>
              </a:rPr>
              <a:t>の文献を参照しながら作成してください。</a:t>
            </a:r>
            <a:endParaRPr kumimoji="1" lang="en-US" altLang="ja-JP" sz="1200" b="0" i="0" u="none" strike="noStrike" kern="1200" cap="none" spc="0" normalizeH="0" baseline="0" noProof="0">
              <a:ln>
                <a:noFill/>
              </a:ln>
              <a:solidFill>
                <a:schemeClr val="tx1"/>
              </a:solidFill>
              <a:effectLst/>
              <a:uLnTx/>
              <a:uFill>
                <a:solidFill>
                  <a:prstClr val="white"/>
                </a:solidFill>
              </a:uFill>
              <a:latin typeface="+mn-e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実施手順の策定</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管理策（対策基準）をもとに策定されたセキュリティ対策の実施手順の例を、それぞれ紹介しています。実施手順は、組織の内部文書として作成します。実施手順が抽象的で理解しづらい場合、従業員は具体的に何を遵守して行動すればよいかわからず、セキュリティ対策が不十分になってしまいます。従業員に対して具体的でわかりやすい実施手順を策定するよう心掛けることが大切です。</a:t>
            </a:r>
            <a:b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b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　実施手順を策定する際は、</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ISO/IEC 27002</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に記載されている各管理策の手引きが参考になります。手引きの内容をもとに、実施手順の例を紹介しています。この例と、</a:t>
            </a:r>
            <a:r>
              <a:rPr kumimoji="1" lang="en-US" altLang="ja-JP" sz="1200" b="0" i="0" u="none" strike="noStrike" kern="1200" cap="none" spc="0" normalizeH="0" baseline="0" noProof="0">
                <a:ln>
                  <a:noFill/>
                </a:ln>
                <a:solidFill>
                  <a:schemeClr val="tx1"/>
                </a:solidFill>
                <a:effectLst/>
                <a:uLnTx/>
                <a:uFill>
                  <a:solidFill>
                    <a:prstClr val="white"/>
                  </a:solidFill>
                </a:uFill>
                <a:latin typeface="+mn-lt"/>
                <a:ea typeface="+mn-ea"/>
                <a:cs typeface="+mn-cs"/>
              </a:rPr>
              <a:t>ISO/IEC 27002</a:t>
            </a:r>
            <a:r>
              <a:rPr kumimoji="1" lang="ja-JP" altLang="en-US" sz="1200" b="0" i="0" u="none" strike="noStrike" kern="1200" cap="none" spc="0" normalizeH="0" baseline="0" noProof="0">
                <a:ln>
                  <a:noFill/>
                </a:ln>
                <a:solidFill>
                  <a:schemeClr val="tx1"/>
                </a:solidFill>
                <a:effectLst/>
                <a:uLnTx/>
                <a:uFill>
                  <a:solidFill>
                    <a:prstClr val="white"/>
                  </a:solidFill>
                </a:uFill>
                <a:latin typeface="+mn-lt"/>
                <a:ea typeface="+mn-ea"/>
                <a:cs typeface="+mn-cs"/>
              </a:rPr>
              <a:t>の内容を参考に、自社に適した実施手順を策定しましょう。</a:t>
            </a:r>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F74256B5-CDE1-56C5-0218-8C36ED4058C8}"/>
              </a:ext>
            </a:extLst>
          </p:cNvPr>
          <p:cNvSpPr>
            <a:spLocks noGrp="1"/>
          </p:cNvSpPr>
          <p:nvPr>
            <p:ph type="sldNum" sz="quarter" idx="5"/>
          </p:nvPr>
        </p:nvSpPr>
        <p:spPr/>
        <p:txBody>
          <a:bodyPr/>
          <a:lstStyle/>
          <a:p>
            <a:fld id="{7D95702B-A176-47F2-94B3-59C819DD5A0E}" type="slidenum">
              <a:rPr kumimoji="1" lang="ja-JP" altLang="en-US" smtClean="0"/>
              <a:t>495</a:t>
            </a:fld>
            <a:endParaRPr kumimoji="1" lang="ja-JP" altLang="en-US"/>
          </a:p>
        </p:txBody>
      </p:sp>
    </p:spTree>
    <p:extLst>
      <p:ext uri="{BB962C8B-B14F-4D97-AF65-F5344CB8AC3E}">
        <p14:creationId xmlns:p14="http://schemas.microsoft.com/office/powerpoint/2010/main" val="2680937785"/>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9C68-14C7-6CFE-EF45-CA19AADF5A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BDCC94-9279-4C0E-56FB-74A26A9646F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C1A28A9-F25F-6879-503D-EC513EA456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14:44</a:t>
            </a:r>
            <a:endParaRPr kumimoji="1" lang="en-US" altLang="ja-JP"/>
          </a:p>
          <a:p>
            <a:endParaRPr kumimoji="1" lang="en-US" altLang="ja-JP"/>
          </a:p>
          <a:p>
            <a:r>
              <a:rPr kumimoji="1" lang="ja-JP" altLang="en-US" sz="1200" b="1">
                <a:latin typeface="+mn-ea"/>
              </a:rPr>
              <a:t>章</a:t>
            </a:r>
            <a:r>
              <a:rPr kumimoji="1" lang="ja-JP" altLang="en-US" sz="1200" b="1">
                <a:solidFill>
                  <a:schemeClr val="tx1"/>
                </a:solidFill>
                <a:latin typeface="+mn-ea"/>
              </a:rPr>
              <a:t>を通した気づき・学び</a:t>
            </a:r>
            <a:endParaRPr kumimoji="1" lang="en-US" altLang="ja-JP" sz="1200">
              <a:latin typeface="+mn-ea"/>
            </a:endParaRPr>
          </a:p>
          <a:p>
            <a:r>
              <a:rPr kumimoji="1" lang="ja-JP" altLang="en-US" sz="1200">
                <a:latin typeface="+mn-ea"/>
              </a:rPr>
              <a:t>　</a:t>
            </a:r>
            <a:r>
              <a:rPr kumimoji="1" lang="en-US" altLang="ja-JP" sz="1200">
                <a:latin typeface="+mn-ea"/>
              </a:rPr>
              <a:t>ISO/IEC 27002</a:t>
            </a:r>
            <a:r>
              <a:rPr kumimoji="1" lang="ja-JP" altLang="en-US" sz="1200">
                <a:latin typeface="+mn-ea"/>
              </a:rPr>
              <a:t>の内容を参考に、各種</a:t>
            </a:r>
            <a:r>
              <a:rPr kumimoji="1" lang="ja-JP" altLang="en-US" sz="1200" b="0">
                <a:solidFill>
                  <a:schemeClr val="tx1"/>
                </a:solidFill>
                <a:latin typeface="+mn-ea"/>
              </a:rPr>
              <a:t>管理策の対策基準を決定し、実施手順を作成することが大切です。</a:t>
            </a:r>
            <a:r>
              <a:rPr kumimoji="1" lang="ja-JP" altLang="en-US" sz="1200">
                <a:solidFill>
                  <a:schemeClr val="tx1"/>
                </a:solidFill>
              </a:rPr>
              <a:t>ドキュメントの作成・更新は重要ですが、本来の目標は、効果的な情報セキュリティ対策の計画と実行にあることを忘れないことが重要です。</a:t>
            </a:r>
            <a:endParaRPr lang="en-US" altLang="ja-JP" sz="1000"/>
          </a:p>
          <a:p>
            <a:endParaRPr lang="en-US" altLang="ja-JP" sz="1200" u="sng">
              <a:solidFill>
                <a:srgbClr val="374151"/>
              </a:solidFill>
              <a:latin typeface="メイリオ" panose="020B0604030504040204" pitchFamily="50" charset="-128"/>
              <a:ea typeface="メイリオ" panose="020B0604030504040204" pitchFamily="50" charset="-128"/>
            </a:endParaRPr>
          </a:p>
          <a:p>
            <a:r>
              <a:rPr lang="ja-JP" altLang="en-US" sz="1200" b="1" u="none">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リスクアセスメントの結果に基づいて組織的管理策を選択し、対策基準を策定する。</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対策基準は基本方針と一緒に公開可能なものとして作成する。</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決定した対策基準に基づいて実施手順を策定する。</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実施手順は従業員に対してわかりやすく内部文書として作成する。</a:t>
            </a:r>
          </a:p>
          <a:p>
            <a:endParaRPr kumimoji="1" lang="en-US" altLang="ja-JP"/>
          </a:p>
        </p:txBody>
      </p:sp>
      <p:sp>
        <p:nvSpPr>
          <p:cNvPr id="4" name="スライド番号プレースホルダー 3">
            <a:extLst>
              <a:ext uri="{FF2B5EF4-FFF2-40B4-BE49-F238E27FC236}">
                <a16:creationId xmlns:a16="http://schemas.microsoft.com/office/drawing/2014/main" id="{A98F9C3D-1019-1B60-5BAF-049066104DE8}"/>
              </a:ext>
            </a:extLst>
          </p:cNvPr>
          <p:cNvSpPr>
            <a:spLocks noGrp="1"/>
          </p:cNvSpPr>
          <p:nvPr>
            <p:ph type="sldNum" sz="quarter" idx="5"/>
          </p:nvPr>
        </p:nvSpPr>
        <p:spPr/>
        <p:txBody>
          <a:bodyPr/>
          <a:lstStyle/>
          <a:p>
            <a:fld id="{7D95702B-A176-47F2-94B3-59C819DD5A0E}" type="slidenum">
              <a:rPr kumimoji="1" lang="ja-JP" altLang="en-US" smtClean="0"/>
              <a:t>496</a:t>
            </a:fld>
            <a:endParaRPr kumimoji="1" lang="ja-JP" altLang="en-US"/>
          </a:p>
        </p:txBody>
      </p:sp>
    </p:spTree>
    <p:extLst>
      <p:ext uri="{BB962C8B-B14F-4D97-AF65-F5344CB8AC3E}">
        <p14:creationId xmlns:p14="http://schemas.microsoft.com/office/powerpoint/2010/main" val="367675803"/>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B3A9E-36A2-F9EA-95C1-C93E1AE427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DAE5E7-486D-2F00-62E5-55A5C8FEFAC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5702447-5CD1-1AFE-0627-5C15932C36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14:46</a:t>
            </a:r>
            <a:endParaRPr kumimoji="1" lang="en-US" altLang="ja-JP" dirty="0"/>
          </a:p>
          <a:p>
            <a:endParaRPr kumimoji="1" lang="en-US" altLang="ja-JP" dirty="0"/>
          </a:p>
          <a:p>
            <a:r>
              <a:rPr kumimoji="1" lang="ja-JP" altLang="en-US" dirty="0"/>
              <a:t>＜タイトルコール＞</a:t>
            </a:r>
            <a:endParaRPr kumimoji="1" lang="en-US" altLang="ja-JP" dirty="0"/>
          </a:p>
          <a:p>
            <a:endParaRPr kumimoji="1" lang="en-US" altLang="ja-JP" dirty="0"/>
          </a:p>
          <a:p>
            <a:r>
              <a:rPr kumimoji="1" lang="ja-JP" altLang="en-US" dirty="0"/>
              <a:t>目的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dk1"/>
                </a:solidFill>
                <a:effectLst/>
                <a:latin typeface="+mn-lt"/>
                <a:ea typeface="+mn-ea"/>
                <a:cs typeface="+mn-cs"/>
              </a:rPr>
              <a:t>　第</a:t>
            </a:r>
            <a:r>
              <a:rPr kumimoji="1" lang="en-US" altLang="ja-JP" sz="1200" b="0" i="0" kern="1200" dirty="0">
                <a:solidFill>
                  <a:schemeClr val="dk1"/>
                </a:solidFill>
                <a:effectLst/>
                <a:latin typeface="+mn-lt"/>
                <a:ea typeface="+mn-ea"/>
                <a:cs typeface="+mn-cs"/>
              </a:rPr>
              <a:t>18</a:t>
            </a:r>
            <a:r>
              <a:rPr kumimoji="1" lang="ja-JP" altLang="en-US" sz="1200" b="0" i="0" kern="1200" dirty="0">
                <a:solidFill>
                  <a:schemeClr val="dk1"/>
                </a:solidFill>
                <a:effectLst/>
                <a:latin typeface="+mn-lt"/>
                <a:ea typeface="+mn-ea"/>
                <a:cs typeface="+mn-cs"/>
              </a:rPr>
              <a:t>章では、セキュリティ対策をした結果、効果があったのか、目標に近づいているかを判断するための取組として、監査について理解することを目的とします。</a:t>
            </a:r>
            <a:endParaRPr kumimoji="1" lang="en-US" altLang="ja-JP" sz="1200" b="0" i="0" kern="1200" dirty="0">
              <a:solidFill>
                <a:schemeClr val="dk1"/>
              </a:solidFill>
              <a:effectLst/>
              <a:highlight>
                <a:srgbClr val="FFFF00"/>
              </a:highlight>
              <a:latin typeface="+mn-lt"/>
              <a:ea typeface="+mn-ea"/>
              <a:cs typeface="+mn-cs"/>
            </a:endParaRPr>
          </a:p>
          <a:p>
            <a:endParaRPr kumimoji="1" lang="en-US" altLang="ja-JP" dirty="0"/>
          </a:p>
          <a:p>
            <a:r>
              <a:rPr kumimoji="1" lang="ja-JP" altLang="en-US" dirty="0"/>
              <a:t>達成目標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内部監査および外部監査の重要性について理解すること。</a:t>
            </a:r>
            <a:endParaRPr kumimoji="1" lang="en-US" altLang="ja-JP" sz="1200" dirty="0">
              <a:solidFill>
                <a:schemeClr val="tx1"/>
              </a:solidFill>
              <a:latin typeface="+mn-ea"/>
              <a:ea typeface="+mn-ea"/>
            </a:endParaRPr>
          </a:p>
          <a:p>
            <a:endParaRPr kumimoji="1" lang="en-US" altLang="ja-JP" dirty="0"/>
          </a:p>
          <a:p>
            <a:r>
              <a:rPr kumimoji="1" lang="ja-JP" altLang="en-US" dirty="0"/>
              <a:t>＜内容読み上げ＞</a:t>
            </a:r>
            <a:endParaRPr kumimoji="1" lang="en-US" altLang="ja-JP" dirty="0"/>
          </a:p>
          <a:p>
            <a:endParaRPr kumimoji="1" lang="en-US" altLang="ja-JP" dirty="0"/>
          </a:p>
          <a:p>
            <a:pPr defTabSz="914400">
              <a:defRPr/>
            </a:pPr>
            <a:r>
              <a:rPr kumimoji="1" lang="en-US" altLang="ja-JP" sz="1200" b="1" dirty="0">
                <a:solidFill>
                  <a:schemeClr val="tx1"/>
                </a:solidFill>
              </a:rPr>
              <a:t>18</a:t>
            </a:r>
            <a:r>
              <a:rPr kumimoji="1" lang="ja-JP" altLang="en-US" sz="1200" b="1" dirty="0">
                <a:solidFill>
                  <a:schemeClr val="tx1"/>
                </a:solidFill>
              </a:rPr>
              <a:t>章の全体概要</a:t>
            </a:r>
            <a:r>
              <a:rPr lang="ja-JP" altLang="en-US" sz="1200" dirty="0"/>
              <a:t>　</a:t>
            </a:r>
            <a:endParaRPr lang="en-US" altLang="ja-JP" sz="120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200" dirty="0"/>
              <a:t>　セキュリティ対策状況の有効性評価として、内部監査と外部監査について説明しています。内部監査では、セキュリティのルールや扱っている文書などが、自社で規定した要求事項を満たしており、決められたルールに沿って業務が実際されているかをチェックします。外部監査では、企業が保有する情報資産を守るための体制や環境が整っているかを第三者がチェックします。</a:t>
            </a:r>
            <a:endParaRPr lang="ja-JP" altLang="en-US" sz="1200" b="0" spc="31" dirty="0">
              <a:solidFill>
                <a:schemeClr val="tx1"/>
              </a:solidFill>
              <a:latin typeface="+mn-ea"/>
              <a:cs typeface="Cascadia Mono" panose="020B0609020000020004" pitchFamily="49" charset="0"/>
            </a:endParaRPr>
          </a:p>
          <a:p>
            <a:endParaRPr kumimoji="1" lang="en-US" altLang="ja-JP" dirty="0"/>
          </a:p>
        </p:txBody>
      </p:sp>
      <p:sp>
        <p:nvSpPr>
          <p:cNvPr id="4" name="スライド番号プレースホルダー 3">
            <a:extLst>
              <a:ext uri="{FF2B5EF4-FFF2-40B4-BE49-F238E27FC236}">
                <a16:creationId xmlns:a16="http://schemas.microsoft.com/office/drawing/2014/main" id="{37A17F4C-B1F4-6D5E-6D60-6D21D61D5CBD}"/>
              </a:ext>
            </a:extLst>
          </p:cNvPr>
          <p:cNvSpPr>
            <a:spLocks noGrp="1"/>
          </p:cNvSpPr>
          <p:nvPr>
            <p:ph type="sldNum" sz="quarter" idx="5"/>
          </p:nvPr>
        </p:nvSpPr>
        <p:spPr/>
        <p:txBody>
          <a:bodyPr/>
          <a:lstStyle/>
          <a:p>
            <a:fld id="{7D95702B-A176-47F2-94B3-59C819DD5A0E}" type="slidenum">
              <a:rPr kumimoji="1" lang="ja-JP" altLang="en-US" smtClean="0"/>
              <a:t>497</a:t>
            </a:fld>
            <a:endParaRPr kumimoji="1" lang="ja-JP" altLang="en-US"/>
          </a:p>
        </p:txBody>
      </p:sp>
    </p:spTree>
    <p:extLst>
      <p:ext uri="{BB962C8B-B14F-4D97-AF65-F5344CB8AC3E}">
        <p14:creationId xmlns:p14="http://schemas.microsoft.com/office/powerpoint/2010/main" val="2850791682"/>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FD0B4-9469-9EA6-29ED-08AFE065C3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1DB0DF3-3535-6702-A449-9077BBBB87B5}"/>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3569DF4-DED0-16CE-6722-F157AD5A5C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14:47</a:t>
            </a:r>
            <a:endParaRPr kumimoji="1" lang="en-US" altLang="ja-JP"/>
          </a:p>
          <a:p>
            <a:endParaRPr kumimoji="1" lang="en-US" altLang="ja-JP"/>
          </a:p>
          <a:p>
            <a:r>
              <a:rPr kumimoji="1" lang="ja-JP" altLang="en-US" sz="1200" b="1">
                <a:latin typeface="+mn-ea"/>
              </a:rPr>
              <a:t>章</a:t>
            </a:r>
            <a:r>
              <a:rPr kumimoji="1" lang="ja-JP" altLang="en-US" sz="1200" b="1">
                <a:solidFill>
                  <a:schemeClr val="tx1"/>
                </a:solidFill>
                <a:latin typeface="+mn-ea"/>
              </a:rPr>
              <a:t>を通した気づき・学び</a:t>
            </a:r>
            <a:endParaRPr lang="en-US" altLang="ja-JP" sz="1200" u="none" strike="noStrike">
              <a:effectLst/>
            </a:endParaRPr>
          </a:p>
          <a:p>
            <a:r>
              <a:rPr lang="ja-JP" altLang="en-US" sz="1200" u="none" strike="noStrike">
                <a:effectLst/>
              </a:rPr>
              <a:t>　企業や組織は、セキュリティ対策状況の有効性評価として定期的に内部・外部監査を実施することが重要です。</a:t>
            </a:r>
            <a:endParaRPr kumimoji="1" lang="en-US" altLang="ja-JP" sz="1200" b="0">
              <a:solidFill>
                <a:schemeClr val="tx1"/>
              </a:solidFill>
              <a:latin typeface="+mn-ea"/>
            </a:endParaRPr>
          </a:p>
          <a:p>
            <a:endParaRPr kumimoji="1" lang="en-US" altLang="ja-JP"/>
          </a:p>
          <a:p>
            <a:r>
              <a:rPr lang="ja-JP" altLang="en-US" sz="1200" b="1" u="none">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1200" b="1" i="0" u="none">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外部監査は第三者視点で情報資産の保護体制をチェックし、顧客や取引先にセキュリティ対策の信頼性を示す役割がある。</a:t>
            </a:r>
          </a:p>
          <a:p>
            <a:pPr marL="171450" indent="-171450">
              <a:buFont typeface="Arial" panose="020B0604020202020204" pitchFamily="34" charset="0"/>
              <a:buChar char="•"/>
            </a:pPr>
            <a:r>
              <a:rPr lang="ja-JP" altLang="en-US" sz="1200" b="0" i="0">
                <a:solidFill>
                  <a:srgbClr val="374151"/>
                </a:solidFill>
                <a:effectLst/>
                <a:latin typeface="メイリオ" panose="020B0604030504040204" pitchFamily="50" charset="-128"/>
                <a:ea typeface="メイリオ" panose="020B0604030504040204" pitchFamily="50" charset="-128"/>
              </a:rPr>
              <a:t>内部監査はセキュリティのルールや文書の適切性をチェックし、形骸化や目的の喪失を防ぐ役割がある。</a:t>
            </a:r>
          </a:p>
          <a:p>
            <a:endParaRPr kumimoji="1" lang="en-US" altLang="ja-JP"/>
          </a:p>
        </p:txBody>
      </p:sp>
      <p:sp>
        <p:nvSpPr>
          <p:cNvPr id="4" name="スライド番号プレースホルダー 3">
            <a:extLst>
              <a:ext uri="{FF2B5EF4-FFF2-40B4-BE49-F238E27FC236}">
                <a16:creationId xmlns:a16="http://schemas.microsoft.com/office/drawing/2014/main" id="{CB1E8DCB-8C76-5136-B685-7B65E1EC74C6}"/>
              </a:ext>
            </a:extLst>
          </p:cNvPr>
          <p:cNvSpPr>
            <a:spLocks noGrp="1"/>
          </p:cNvSpPr>
          <p:nvPr>
            <p:ph type="sldNum" sz="quarter" idx="5"/>
          </p:nvPr>
        </p:nvSpPr>
        <p:spPr/>
        <p:txBody>
          <a:bodyPr/>
          <a:lstStyle/>
          <a:p>
            <a:fld id="{7D95702B-A176-47F2-94B3-59C819DD5A0E}" type="slidenum">
              <a:rPr kumimoji="1" lang="ja-JP" altLang="en-US" smtClean="0"/>
              <a:t>498</a:t>
            </a:fld>
            <a:endParaRPr kumimoji="1" lang="ja-JP" altLang="en-US"/>
          </a:p>
        </p:txBody>
      </p:sp>
    </p:spTree>
    <p:extLst>
      <p:ext uri="{BB962C8B-B14F-4D97-AF65-F5344CB8AC3E}">
        <p14:creationId xmlns:p14="http://schemas.microsoft.com/office/powerpoint/2010/main" val="3900253244"/>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BEDDC-8A23-9570-21D0-B7AF999821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4A10447-DFE8-1842-A6AF-C1ED1B913CC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CBE2A61-22AE-B992-3E1B-E4629DA2E4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14:50</a:t>
            </a:r>
            <a:endParaRPr kumimoji="1" lang="en-US" altLang="ja-JP" dirty="0"/>
          </a:p>
          <a:p>
            <a:endParaRPr kumimoji="1" lang="en-US" altLang="ja-JP" dirty="0"/>
          </a:p>
          <a:p>
            <a:r>
              <a:rPr kumimoji="1" lang="ja-JP" altLang="en-US" dirty="0"/>
              <a:t>＜タイトルコール＞</a:t>
            </a:r>
            <a:endParaRPr kumimoji="1" lang="en-US" altLang="ja-JP" dirty="0"/>
          </a:p>
          <a:p>
            <a:endParaRPr kumimoji="1" lang="en-US" altLang="ja-JP" dirty="0"/>
          </a:p>
          <a:p>
            <a:pPr lvl="0">
              <a:lnSpc>
                <a:spcPct val="115000"/>
              </a:lnSpc>
              <a:spcBef>
                <a:spcPts val="180"/>
              </a:spcBef>
              <a:spcAft>
                <a:spcPts val="180"/>
              </a:spcAft>
            </a:pPr>
            <a:r>
              <a:rPr lang="ja-JP" altLang="en-US" sz="1200" b="1" dirty="0">
                <a:effectLst/>
                <a:latin typeface="+mn-ea"/>
                <a:cs typeface="Times New Roman" panose="02020603050405020304" pitchFamily="18" charset="0"/>
              </a:rPr>
              <a:t>本テキストの内容を</a:t>
            </a:r>
            <a:r>
              <a:rPr lang="ja-JP" altLang="ja-JP" sz="1200" b="1" dirty="0">
                <a:effectLst/>
                <a:latin typeface="+mn-ea"/>
                <a:cs typeface="Times New Roman" panose="02020603050405020304" pitchFamily="18" charset="0"/>
              </a:rPr>
              <a:t>実践</a:t>
            </a:r>
            <a:r>
              <a:rPr lang="ja-JP" altLang="en-US" sz="1200" b="1" dirty="0">
                <a:latin typeface="+mn-ea"/>
                <a:cs typeface="Times New Roman" panose="02020603050405020304" pitchFamily="18" charset="0"/>
              </a:rPr>
              <a:t>するために</a:t>
            </a:r>
            <a:r>
              <a:rPr lang="ja-JP" altLang="en-US" sz="1200" b="1" dirty="0">
                <a:effectLst/>
                <a:latin typeface="+mn-ea"/>
                <a:cs typeface="Times New Roman" panose="02020603050405020304" pitchFamily="18" charset="0"/>
              </a:rPr>
              <a:t>行うべき事項</a:t>
            </a:r>
            <a:endParaRPr lang="en-US" altLang="ja-JP" sz="1200" b="1" dirty="0">
              <a:latin typeface="+mn-ea"/>
              <a:cs typeface="Times New Roman" panose="02020603050405020304" pitchFamily="18" charset="0"/>
            </a:endParaRPr>
          </a:p>
          <a:p>
            <a:pPr marL="171450" lvl="0" indent="-171450">
              <a:lnSpc>
                <a:spcPct val="115000"/>
              </a:lnSpc>
              <a:spcBef>
                <a:spcPts val="180"/>
              </a:spcBef>
              <a:spcAft>
                <a:spcPts val="180"/>
              </a:spcAft>
              <a:buFont typeface="Arial" panose="020B0604020202020204" pitchFamily="34" charset="0"/>
              <a:buChar char="•"/>
            </a:pPr>
            <a:r>
              <a:rPr lang="ja-JP" altLang="en-US" sz="1200" dirty="0">
                <a:latin typeface="+mn-ea"/>
                <a:cs typeface="Times New Roman" panose="02020603050405020304" pitchFamily="18" charset="0"/>
              </a:rPr>
              <a:t>テキストに記載された各章の理解を深め、経営者を含めた関係者と共有すること</a:t>
            </a:r>
            <a:endParaRPr lang="en-US" altLang="ja-JP" sz="1200" dirty="0">
              <a:latin typeface="+mn-ea"/>
              <a:cs typeface="Times New Roman" panose="02020603050405020304" pitchFamily="18" charset="0"/>
            </a:endParaRPr>
          </a:p>
          <a:p>
            <a:pPr marL="171450" lvl="0" indent="-171450">
              <a:lnSpc>
                <a:spcPct val="115000"/>
              </a:lnSpc>
              <a:spcBef>
                <a:spcPts val="180"/>
              </a:spcBef>
              <a:spcAft>
                <a:spcPts val="180"/>
              </a:spcAft>
              <a:buFont typeface="Arial" panose="020B0604020202020204" pitchFamily="34" charset="0"/>
              <a:buChar char="•"/>
            </a:pPr>
            <a:r>
              <a:rPr lang="ja-JP" altLang="en-US" sz="1200" dirty="0">
                <a:latin typeface="+mn-ea"/>
                <a:cs typeface="Times New Roman" panose="02020603050405020304" pitchFamily="18" charset="0"/>
              </a:rPr>
              <a:t>経営者のリーダーシップによって社内体制を整備すること</a:t>
            </a:r>
            <a:endParaRPr lang="en-US" altLang="ja-JP" sz="1200" dirty="0">
              <a:latin typeface="+mn-ea"/>
              <a:cs typeface="Times New Roman" panose="02020603050405020304" pitchFamily="18" charset="0"/>
            </a:endParaRPr>
          </a:p>
          <a:p>
            <a:pPr marL="171450" lvl="0" indent="-171450">
              <a:lnSpc>
                <a:spcPct val="115000"/>
              </a:lnSpc>
              <a:spcBef>
                <a:spcPts val="180"/>
              </a:spcBef>
              <a:spcAft>
                <a:spcPts val="180"/>
              </a:spcAft>
              <a:buFont typeface="Arial" panose="020B0604020202020204" pitchFamily="34" charset="0"/>
              <a:buChar char="•"/>
            </a:pPr>
            <a:r>
              <a:rPr lang="ja-JP" altLang="en-US" sz="1200" dirty="0">
                <a:latin typeface="+mn-ea"/>
                <a:cs typeface="Times New Roman" panose="02020603050405020304" pitchFamily="18" charset="0"/>
              </a:rPr>
              <a:t>整備した社内体制において順次具体的なアクションを実践すること</a:t>
            </a:r>
            <a:endParaRPr lang="en-US" altLang="ja-JP" sz="1200" dirty="0">
              <a:latin typeface="+mn-ea"/>
              <a:cs typeface="Times New Roman" panose="02020603050405020304" pitchFamily="18" charset="0"/>
            </a:endParaRPr>
          </a:p>
          <a:p>
            <a:endParaRPr kumimoji="1" lang="en-US" altLang="ja-JP" dirty="0"/>
          </a:p>
          <a:p>
            <a:pPr marL="0" lvl="0" indent="0">
              <a:lnSpc>
                <a:spcPct val="115000"/>
              </a:lnSpc>
              <a:spcBef>
                <a:spcPts val="180"/>
              </a:spcBef>
              <a:spcAft>
                <a:spcPts val="180"/>
              </a:spcAft>
              <a:buFont typeface="Wingdings" panose="05000000000000000000" pitchFamily="2" charset="2"/>
              <a:buNone/>
            </a:pPr>
            <a:r>
              <a:rPr lang="ja-JP" altLang="en-US" sz="800" b="1" dirty="0">
                <a:effectLst/>
                <a:latin typeface="+mn-ea"/>
                <a:cs typeface="Times New Roman" panose="02020603050405020304" pitchFamily="18" charset="0"/>
              </a:rPr>
              <a:t>各章のポイントの理解</a:t>
            </a:r>
            <a:br>
              <a:rPr lang="en-US" altLang="ja-JP" sz="800" dirty="0">
                <a:effectLst/>
                <a:latin typeface="+mn-ea"/>
                <a:cs typeface="Times New Roman" panose="02020603050405020304" pitchFamily="18" charset="0"/>
              </a:rPr>
            </a:br>
            <a:r>
              <a:rPr lang="ja-JP" altLang="en-US" sz="800" dirty="0">
                <a:effectLst/>
                <a:latin typeface="+mn-ea"/>
                <a:cs typeface="Times New Roman" panose="02020603050405020304" pitchFamily="18" charset="0"/>
              </a:rPr>
              <a:t>　</a:t>
            </a:r>
            <a:r>
              <a:rPr lang="ja-JP" altLang="ja-JP" sz="800" dirty="0">
                <a:effectLst/>
                <a:latin typeface="+mn-ea"/>
                <a:cs typeface="Times New Roman" panose="02020603050405020304" pitchFamily="18" charset="0"/>
              </a:rPr>
              <a:t>テキストに記載された</a:t>
            </a:r>
            <a:r>
              <a:rPr lang="ja-JP" altLang="en-US" sz="800" dirty="0"/>
              <a:t>「セキュリティを考える上で必要となる社会情勢、国の施策に関する情報」、「セキュリティ対策を検討する上で必要となるセキュリティ知識」、「セキュリティ対策を実施するための具体的な手法」</a:t>
            </a:r>
            <a:r>
              <a:rPr lang="ja-JP" altLang="ja-JP" sz="800" dirty="0">
                <a:effectLst/>
                <a:latin typeface="+mn-ea"/>
                <a:cs typeface="Times New Roman" panose="02020603050405020304" pitchFamily="18" charset="0"/>
              </a:rPr>
              <a:t>を再認識し、理解を深めること</a:t>
            </a:r>
            <a:r>
              <a:rPr lang="ja-JP" altLang="en-US" sz="800" dirty="0">
                <a:effectLst/>
                <a:latin typeface="+mn-ea"/>
                <a:cs typeface="Times New Roman" panose="02020603050405020304" pitchFamily="18" charset="0"/>
              </a:rPr>
              <a:t>。</a:t>
            </a:r>
            <a:endParaRPr lang="en-US" altLang="ja-JP" sz="800" dirty="0">
              <a:effectLst/>
              <a:latin typeface="+mn-ea"/>
              <a:cs typeface="Times New Roman" panose="02020603050405020304" pitchFamily="18" charset="0"/>
            </a:endParaRPr>
          </a:p>
          <a:p>
            <a:pPr lvl="0">
              <a:lnSpc>
                <a:spcPct val="115000"/>
              </a:lnSpc>
              <a:spcBef>
                <a:spcPts val="180"/>
              </a:spcBef>
              <a:spcAft>
                <a:spcPts val="180"/>
              </a:spcAft>
            </a:pPr>
            <a:endParaRPr lang="en-US" altLang="ja-JP" sz="800" dirty="0">
              <a:latin typeface="+mn-ea"/>
              <a:cs typeface="Times New Roman" panose="02020603050405020304" pitchFamily="18" charset="0"/>
            </a:endParaRPr>
          </a:p>
          <a:p>
            <a:pPr marL="0" lvl="0" indent="0">
              <a:lnSpc>
                <a:spcPct val="115000"/>
              </a:lnSpc>
              <a:spcBef>
                <a:spcPts val="180"/>
              </a:spcBef>
              <a:spcAft>
                <a:spcPts val="180"/>
              </a:spcAft>
              <a:buFont typeface="Wingdings" panose="05000000000000000000" pitchFamily="2" charset="2"/>
              <a:buNone/>
            </a:pPr>
            <a:r>
              <a:rPr lang="en-US" altLang="ja-JP" sz="800" b="1" dirty="0">
                <a:effectLst/>
                <a:latin typeface="+mn-ea"/>
                <a:cs typeface="Times New Roman" panose="02020603050405020304" pitchFamily="18" charset="0"/>
              </a:rPr>
              <a:t>DX</a:t>
            </a:r>
            <a:r>
              <a:rPr lang="ja-JP" altLang="ja-JP" sz="800" b="1" dirty="0">
                <a:effectLst/>
                <a:latin typeface="+mn-ea"/>
                <a:cs typeface="Times New Roman" panose="02020603050405020304" pitchFamily="18" charset="0"/>
              </a:rPr>
              <a:t>推進の考え方の把握</a:t>
            </a:r>
          </a:p>
          <a:p>
            <a:pPr marL="171450" indent="-171450">
              <a:lnSpc>
                <a:spcPct val="115000"/>
              </a:lnSpc>
              <a:spcBef>
                <a:spcPts val="180"/>
              </a:spcBef>
              <a:spcAft>
                <a:spcPts val="180"/>
              </a:spcAft>
              <a:buFont typeface="Arial" panose="020B0604020202020204" pitchFamily="34" charset="0"/>
              <a:buChar char="•"/>
            </a:pPr>
            <a:r>
              <a:rPr lang="ja-JP" altLang="ja-JP" sz="800" dirty="0">
                <a:effectLst/>
                <a:latin typeface="+mn-ea"/>
                <a:cs typeface="Times New Roman" panose="02020603050405020304" pitchFamily="18" charset="0"/>
              </a:rPr>
              <a:t>社会情勢、国の施策から</a:t>
            </a:r>
            <a:r>
              <a:rPr lang="en-US" altLang="ja-JP" sz="800" dirty="0">
                <a:effectLst/>
                <a:latin typeface="+mn-ea"/>
                <a:cs typeface="Times New Roman" panose="02020603050405020304" pitchFamily="18" charset="0"/>
              </a:rPr>
              <a:t>DX</a:t>
            </a:r>
            <a:r>
              <a:rPr lang="ja-JP" altLang="ja-JP" sz="800" dirty="0">
                <a:effectLst/>
                <a:latin typeface="+mn-ea"/>
                <a:cs typeface="Times New Roman" panose="02020603050405020304" pitchFamily="18" charset="0"/>
              </a:rPr>
              <a:t>推進の方向性</a:t>
            </a:r>
            <a:br>
              <a:rPr lang="en-US" altLang="ja-JP" sz="800" dirty="0">
                <a:latin typeface="+mn-ea"/>
                <a:cs typeface="Times New Roman" panose="02020603050405020304" pitchFamily="18" charset="0"/>
              </a:rPr>
            </a:br>
            <a:r>
              <a:rPr lang="ja-JP" altLang="en-US" sz="800" dirty="0">
                <a:latin typeface="+mn-ea"/>
                <a:cs typeface="Times New Roman" panose="02020603050405020304" pitchFamily="18" charset="0"/>
              </a:rPr>
              <a:t>　</a:t>
            </a:r>
            <a:r>
              <a:rPr lang="ja-JP" altLang="ja-JP" sz="800" dirty="0">
                <a:effectLst/>
                <a:latin typeface="+mn-ea"/>
                <a:cs typeface="Times New Roman" panose="02020603050405020304" pitchFamily="18" charset="0"/>
              </a:rPr>
              <a:t>中小企業においても</a:t>
            </a:r>
            <a:r>
              <a:rPr lang="en-US" altLang="ja-JP" sz="800" dirty="0">
                <a:effectLst/>
                <a:latin typeface="+mn-ea"/>
                <a:cs typeface="Times New Roman" panose="02020603050405020304" pitchFamily="18" charset="0"/>
              </a:rPr>
              <a:t>DX</a:t>
            </a:r>
            <a:r>
              <a:rPr lang="ja-JP" altLang="ja-JP" sz="800" dirty="0">
                <a:effectLst/>
                <a:latin typeface="+mn-ea"/>
                <a:cs typeface="Times New Roman" panose="02020603050405020304" pitchFamily="18" charset="0"/>
              </a:rPr>
              <a:t>推進が必要</a:t>
            </a:r>
            <a:r>
              <a:rPr lang="ja-JP" altLang="en-US" sz="800" dirty="0">
                <a:effectLst/>
                <a:latin typeface="+mn-ea"/>
                <a:cs typeface="Times New Roman" panose="02020603050405020304" pitchFamily="18" charset="0"/>
              </a:rPr>
              <a:t>であること。</a:t>
            </a:r>
            <a:endParaRPr lang="en-US" altLang="ja-JP" sz="800" dirty="0">
              <a:effectLst/>
              <a:latin typeface="+mn-ea"/>
              <a:cs typeface="Times New Roman" panose="02020603050405020304" pitchFamily="18" charset="0"/>
            </a:endParaRPr>
          </a:p>
          <a:p>
            <a:pPr marL="171450" indent="-171450">
              <a:lnSpc>
                <a:spcPct val="115000"/>
              </a:lnSpc>
              <a:spcBef>
                <a:spcPts val="180"/>
              </a:spcBef>
              <a:spcAft>
                <a:spcPts val="180"/>
              </a:spcAft>
              <a:buFont typeface="Arial" panose="020B0604020202020204" pitchFamily="34" charset="0"/>
              <a:buChar char="•"/>
            </a:pPr>
            <a:r>
              <a:rPr lang="ja-JP" altLang="ja-JP" sz="800" dirty="0">
                <a:effectLst/>
                <a:latin typeface="+mn-ea"/>
                <a:cs typeface="Times New Roman" panose="02020603050405020304" pitchFamily="18" charset="0"/>
              </a:rPr>
              <a:t>自組織における</a:t>
            </a:r>
            <a:r>
              <a:rPr lang="en-US" altLang="ja-JP" sz="800" dirty="0">
                <a:effectLst/>
                <a:latin typeface="+mn-ea"/>
                <a:cs typeface="Times New Roman" panose="02020603050405020304" pitchFamily="18" charset="0"/>
              </a:rPr>
              <a:t>DX</a:t>
            </a:r>
            <a:r>
              <a:rPr lang="ja-JP" altLang="ja-JP" sz="800" dirty="0">
                <a:effectLst/>
                <a:latin typeface="+mn-ea"/>
                <a:cs typeface="Times New Roman" panose="02020603050405020304" pitchFamily="18" charset="0"/>
              </a:rPr>
              <a:t>推進のための人材育成の必要性</a:t>
            </a:r>
            <a:br>
              <a:rPr lang="en-US" altLang="ja-JP" sz="800" dirty="0">
                <a:effectLst/>
                <a:latin typeface="+mn-ea"/>
                <a:cs typeface="Times New Roman" panose="02020603050405020304" pitchFamily="18" charset="0"/>
              </a:rPr>
            </a:br>
            <a:r>
              <a:rPr lang="ja-JP" altLang="en-US" sz="800" dirty="0">
                <a:effectLst/>
                <a:latin typeface="+mn-ea"/>
                <a:cs typeface="Times New Roman" panose="02020603050405020304" pitchFamily="18" charset="0"/>
              </a:rPr>
              <a:t>　</a:t>
            </a:r>
            <a:r>
              <a:rPr lang="en-US" altLang="ja-JP" sz="800" dirty="0">
                <a:effectLst/>
                <a:latin typeface="+mn-ea"/>
                <a:cs typeface="Times New Roman" panose="02020603050405020304" pitchFamily="18" charset="0"/>
              </a:rPr>
              <a:t>DX</a:t>
            </a:r>
            <a:r>
              <a:rPr lang="ja-JP" altLang="ja-JP" sz="800" dirty="0">
                <a:effectLst/>
                <a:latin typeface="+mn-ea"/>
                <a:cs typeface="Times New Roman" panose="02020603050405020304" pitchFamily="18" charset="0"/>
              </a:rPr>
              <a:t>を推進する人材（</a:t>
            </a:r>
            <a:r>
              <a:rPr lang="en-US" altLang="ja-JP" sz="800" dirty="0">
                <a:effectLst/>
                <a:latin typeface="+mn-ea"/>
                <a:cs typeface="Times New Roman" panose="02020603050405020304" pitchFamily="18" charset="0"/>
              </a:rPr>
              <a:t>DX</a:t>
            </a:r>
            <a:r>
              <a:rPr lang="ja-JP" altLang="en-US" sz="800" dirty="0">
                <a:effectLst/>
                <a:latin typeface="+mn-ea"/>
                <a:cs typeface="Times New Roman" panose="02020603050405020304" pitchFamily="18" charset="0"/>
              </a:rPr>
              <a:t>推進スキル</a:t>
            </a:r>
            <a:r>
              <a:rPr lang="ja-JP" altLang="ja-JP" sz="800" dirty="0">
                <a:effectLst/>
                <a:latin typeface="+mn-ea"/>
                <a:cs typeface="Times New Roman" panose="02020603050405020304" pitchFamily="18" charset="0"/>
              </a:rPr>
              <a:t>標準で示されたスキルを有する人材）</a:t>
            </a:r>
            <a:r>
              <a:rPr lang="ja-JP" altLang="en-US" sz="800" dirty="0">
                <a:effectLst/>
                <a:latin typeface="+mn-ea"/>
                <a:cs typeface="Times New Roman" panose="02020603050405020304" pitchFamily="18" charset="0"/>
              </a:rPr>
              <a:t>や、</a:t>
            </a:r>
            <a:r>
              <a:rPr lang="en-US" altLang="ja-JP" sz="800" dirty="0">
                <a:effectLst/>
                <a:latin typeface="+mn-ea"/>
                <a:cs typeface="Times New Roman" panose="02020603050405020304" pitchFamily="18" charset="0"/>
              </a:rPr>
              <a:t>DX</a:t>
            </a:r>
            <a:r>
              <a:rPr lang="ja-JP" altLang="ja-JP" sz="800" dirty="0">
                <a:effectLst/>
                <a:latin typeface="+mn-ea"/>
                <a:cs typeface="Times New Roman" panose="02020603050405020304" pitchFamily="18" charset="0"/>
              </a:rPr>
              <a:t>を有効に利用できる人材（</a:t>
            </a:r>
            <a:r>
              <a:rPr lang="en-US" altLang="ja-JP" sz="800" dirty="0">
                <a:effectLst/>
                <a:latin typeface="+mn-ea"/>
                <a:cs typeface="Times New Roman" panose="02020603050405020304" pitchFamily="18" charset="0"/>
              </a:rPr>
              <a:t>DX</a:t>
            </a:r>
            <a:r>
              <a:rPr lang="ja-JP" altLang="ja-JP" sz="800" dirty="0">
                <a:effectLst/>
                <a:latin typeface="+mn-ea"/>
                <a:cs typeface="Times New Roman" panose="02020603050405020304" pitchFamily="18" charset="0"/>
              </a:rPr>
              <a:t>リテラシ</a:t>
            </a:r>
            <a:r>
              <a:rPr lang="ja-JP" altLang="en-US" sz="800" dirty="0">
                <a:effectLst/>
                <a:latin typeface="+mn-ea"/>
                <a:cs typeface="Times New Roman" panose="02020603050405020304" pitchFamily="18" charset="0"/>
              </a:rPr>
              <a:t>ー</a:t>
            </a:r>
            <a:r>
              <a:rPr lang="ja-JP" altLang="ja-JP" sz="800" dirty="0">
                <a:effectLst/>
                <a:latin typeface="+mn-ea"/>
                <a:cs typeface="Times New Roman" panose="02020603050405020304" pitchFamily="18" charset="0"/>
              </a:rPr>
              <a:t>標準で示されたスキルを有する人材（</a:t>
            </a:r>
            <a:r>
              <a:rPr lang="en-US" altLang="ja-JP" sz="800" dirty="0">
                <a:effectLst/>
                <a:latin typeface="+mn-ea"/>
                <a:cs typeface="Times New Roman" panose="02020603050405020304" pitchFamily="18" charset="0"/>
              </a:rPr>
              <a:t>※</a:t>
            </a:r>
            <a:r>
              <a:rPr lang="ja-JP" altLang="ja-JP" sz="800" dirty="0">
                <a:effectLst/>
                <a:latin typeface="+mn-ea"/>
                <a:cs typeface="Times New Roman" panose="02020603050405020304" pitchFamily="18" charset="0"/>
              </a:rPr>
              <a:t>プラスセキュリティ</a:t>
            </a:r>
            <a:r>
              <a:rPr lang="ja-JP" altLang="en-US" sz="800" dirty="0">
                <a:effectLst/>
                <a:latin typeface="+mn-ea"/>
                <a:cs typeface="Times New Roman" panose="02020603050405020304" pitchFamily="18" charset="0"/>
              </a:rPr>
              <a:t>を</a:t>
            </a:r>
            <a:r>
              <a:rPr lang="ja-JP" altLang="ja-JP" sz="800" dirty="0">
                <a:effectLst/>
                <a:latin typeface="+mn-ea"/>
                <a:cs typeface="Times New Roman" panose="02020603050405020304" pitchFamily="18" charset="0"/>
              </a:rPr>
              <a:t>含</a:t>
            </a:r>
            <a:r>
              <a:rPr lang="ja-JP" altLang="en-US" sz="800" dirty="0">
                <a:effectLst/>
                <a:latin typeface="+mn-ea"/>
                <a:cs typeface="Times New Roman" panose="02020603050405020304" pitchFamily="18" charset="0"/>
              </a:rPr>
              <a:t>む</a:t>
            </a:r>
            <a:r>
              <a:rPr lang="ja-JP" altLang="ja-JP" sz="800" dirty="0">
                <a:effectLst/>
                <a:latin typeface="+mn-ea"/>
                <a:cs typeface="Times New Roman" panose="02020603050405020304" pitchFamily="18" charset="0"/>
              </a:rPr>
              <a:t>））</a:t>
            </a:r>
            <a:r>
              <a:rPr lang="ja-JP" altLang="en-US" sz="800" dirty="0">
                <a:effectLst/>
                <a:latin typeface="+mn-ea"/>
                <a:cs typeface="Times New Roman" panose="02020603050405020304" pitchFamily="18" charset="0"/>
              </a:rPr>
              <a:t>の</a:t>
            </a:r>
            <a:r>
              <a:rPr lang="ja-JP" altLang="ja-JP" sz="800" dirty="0">
                <a:effectLst/>
                <a:latin typeface="+mn-ea"/>
                <a:cs typeface="Times New Roman" panose="02020603050405020304" pitchFamily="18" charset="0"/>
              </a:rPr>
              <a:t>確保</a:t>
            </a:r>
            <a:r>
              <a:rPr lang="ja-JP" altLang="en-US" sz="800" dirty="0">
                <a:effectLst/>
                <a:latin typeface="+mn-ea"/>
                <a:cs typeface="Times New Roman" panose="02020603050405020304" pitchFamily="18" charset="0"/>
              </a:rPr>
              <a:t>が必要であること。</a:t>
            </a:r>
            <a:endParaRPr lang="en-US" altLang="ja-JP" sz="800" dirty="0">
              <a:effectLst/>
              <a:latin typeface="+mn-ea"/>
              <a:cs typeface="Times New Roman" panose="02020603050405020304" pitchFamily="18" charset="0"/>
            </a:endParaRPr>
          </a:p>
          <a:p>
            <a:pPr marL="171450" indent="-171450">
              <a:lnSpc>
                <a:spcPct val="115000"/>
              </a:lnSpc>
              <a:spcBef>
                <a:spcPts val="180"/>
              </a:spcBef>
              <a:spcAft>
                <a:spcPts val="180"/>
              </a:spcAft>
              <a:buFont typeface="Arial" panose="020B0604020202020204" pitchFamily="34" charset="0"/>
              <a:buChar char="•"/>
            </a:pPr>
            <a:r>
              <a:rPr lang="ja-JP" altLang="ja-JP" sz="800" dirty="0">
                <a:effectLst/>
                <a:latin typeface="+mn-ea"/>
                <a:cs typeface="Times New Roman" panose="02020603050405020304" pitchFamily="18" charset="0"/>
              </a:rPr>
              <a:t>自組織としての</a:t>
            </a:r>
            <a:r>
              <a:rPr lang="en-US" altLang="ja-JP" sz="800" dirty="0">
                <a:effectLst/>
                <a:latin typeface="+mn-ea"/>
                <a:cs typeface="Times New Roman" panose="02020603050405020304" pitchFamily="18" charset="0"/>
              </a:rPr>
              <a:t>DX</a:t>
            </a:r>
            <a:r>
              <a:rPr lang="ja-JP" altLang="ja-JP" sz="800" dirty="0">
                <a:effectLst/>
                <a:latin typeface="+mn-ea"/>
                <a:cs typeface="Times New Roman" panose="02020603050405020304" pitchFamily="18" charset="0"/>
              </a:rPr>
              <a:t>推進の計画立案・実施内容の認識</a:t>
            </a:r>
            <a:br>
              <a:rPr lang="en-US" altLang="ja-JP" sz="800" dirty="0">
                <a:effectLst/>
                <a:latin typeface="+mn-ea"/>
                <a:cs typeface="Times New Roman" panose="02020603050405020304" pitchFamily="18" charset="0"/>
              </a:rPr>
            </a:br>
            <a:r>
              <a:rPr lang="ja-JP" altLang="en-US" sz="800" dirty="0">
                <a:effectLst/>
                <a:latin typeface="+mn-ea"/>
                <a:cs typeface="Times New Roman" panose="02020603050405020304" pitchFamily="18" charset="0"/>
              </a:rPr>
              <a:t>　</a:t>
            </a:r>
            <a:r>
              <a:rPr lang="en-US" altLang="ja-JP" sz="800" dirty="0">
                <a:latin typeface="+mn-ea"/>
                <a:cs typeface="Times New Roman" panose="02020603050405020304" pitchFamily="18" charset="0"/>
              </a:rPr>
              <a:t>DX</a:t>
            </a:r>
            <a:r>
              <a:rPr lang="ja-JP" altLang="en-US" sz="800" dirty="0">
                <a:latin typeface="+mn-ea"/>
                <a:cs typeface="Times New Roman" panose="02020603050405020304" pitchFamily="18" charset="0"/>
              </a:rPr>
              <a:t>推進にあたっては</a:t>
            </a:r>
            <a:r>
              <a:rPr lang="en-US" altLang="ja-JP" sz="800" dirty="0">
                <a:effectLst/>
                <a:latin typeface="+mn-ea"/>
                <a:cs typeface="Times New Roman" panose="02020603050405020304" pitchFamily="18" charset="0"/>
              </a:rPr>
              <a:t>DX with Security</a:t>
            </a:r>
            <a:r>
              <a:rPr lang="ja-JP" altLang="ja-JP" sz="800" dirty="0">
                <a:effectLst/>
                <a:latin typeface="+mn-ea"/>
                <a:cs typeface="Times New Roman" panose="02020603050405020304" pitchFamily="18" charset="0"/>
              </a:rPr>
              <a:t>（</a:t>
            </a:r>
            <a:r>
              <a:rPr lang="en-US" altLang="ja-JP" sz="800" dirty="0">
                <a:effectLst/>
                <a:latin typeface="+mn-ea"/>
                <a:cs typeface="Times New Roman" panose="02020603050405020304" pitchFamily="18" charset="0"/>
              </a:rPr>
              <a:t>DX</a:t>
            </a:r>
            <a:r>
              <a:rPr lang="ja-JP" altLang="en-US" sz="800" dirty="0">
                <a:effectLst/>
                <a:latin typeface="+mn-ea"/>
                <a:cs typeface="Times New Roman" panose="02020603050405020304" pitchFamily="18" charset="0"/>
              </a:rPr>
              <a:t>の</a:t>
            </a:r>
            <a:r>
              <a:rPr lang="ja-JP" altLang="ja-JP" sz="800" dirty="0">
                <a:effectLst/>
                <a:latin typeface="+mn-ea"/>
                <a:cs typeface="Times New Roman" panose="02020603050405020304" pitchFamily="18" charset="0"/>
              </a:rPr>
              <a:t>推進に</a:t>
            </a:r>
            <a:r>
              <a:rPr lang="ja-JP" altLang="en-US" sz="800" dirty="0">
                <a:effectLst/>
                <a:latin typeface="+mn-ea"/>
                <a:cs typeface="Times New Roman" panose="02020603050405020304" pitchFamily="18" charset="0"/>
              </a:rPr>
              <a:t>あ</a:t>
            </a:r>
            <a:r>
              <a:rPr lang="ja-JP" altLang="ja-JP" sz="800" dirty="0">
                <a:effectLst/>
                <a:latin typeface="+mn-ea"/>
                <a:cs typeface="Times New Roman" panose="02020603050405020304" pitchFamily="18" charset="0"/>
              </a:rPr>
              <a:t>た</a:t>
            </a:r>
            <a:r>
              <a:rPr lang="ja-JP" altLang="en-US" sz="800" dirty="0">
                <a:effectLst/>
                <a:latin typeface="+mn-ea"/>
                <a:cs typeface="Times New Roman" panose="02020603050405020304" pitchFamily="18" charset="0"/>
              </a:rPr>
              <a:t>り、</a:t>
            </a:r>
            <a:r>
              <a:rPr lang="ja-JP" altLang="ja-JP" sz="800" dirty="0">
                <a:effectLst/>
                <a:latin typeface="+mn-ea"/>
                <a:cs typeface="Times New Roman" panose="02020603050405020304" pitchFamily="18" charset="0"/>
              </a:rPr>
              <a:t>セキュリティ対策を十分に考慮する）</a:t>
            </a:r>
            <a:r>
              <a:rPr lang="ja-JP" altLang="en-US" sz="800" dirty="0">
                <a:effectLst/>
                <a:latin typeface="+mn-ea"/>
                <a:cs typeface="Times New Roman" panose="02020603050405020304" pitchFamily="18" charset="0"/>
              </a:rPr>
              <a:t>、</a:t>
            </a:r>
            <a:r>
              <a:rPr lang="en-US" altLang="ja-JP" sz="800" dirty="0">
                <a:effectLst/>
                <a:latin typeface="+mn-ea"/>
                <a:cs typeface="Times New Roman" panose="02020603050405020304" pitchFamily="18" charset="0"/>
              </a:rPr>
              <a:t>IT</a:t>
            </a:r>
            <a:r>
              <a:rPr lang="ja-JP" altLang="en-US" sz="800" dirty="0">
                <a:effectLst/>
                <a:latin typeface="+mn-ea"/>
                <a:cs typeface="Times New Roman" panose="02020603050405020304" pitchFamily="18" charset="0"/>
              </a:rPr>
              <a:t>構築にあたっては</a:t>
            </a:r>
            <a:r>
              <a:rPr lang="en-US" altLang="ja-JP" sz="800" dirty="0">
                <a:effectLst/>
                <a:latin typeface="+mn-ea"/>
                <a:cs typeface="Times New Roman" panose="02020603050405020304" pitchFamily="18" charset="0"/>
              </a:rPr>
              <a:t>Security by </a:t>
            </a:r>
            <a:r>
              <a:rPr lang="en-US" altLang="ja-JP" sz="800" dirty="0" err="1">
                <a:effectLst/>
                <a:latin typeface="+mn-ea"/>
                <a:cs typeface="Times New Roman" panose="02020603050405020304" pitchFamily="18" charset="0"/>
              </a:rPr>
              <a:t>Design（設計段階からのセキュリティ対策を考慮する</a:t>
            </a:r>
            <a:r>
              <a:rPr lang="en-US" altLang="ja-JP" sz="800" dirty="0">
                <a:effectLst/>
                <a:latin typeface="+mn-ea"/>
                <a:cs typeface="Times New Roman" panose="02020603050405020304" pitchFamily="18" charset="0"/>
              </a:rPr>
              <a:t>）</a:t>
            </a:r>
            <a:r>
              <a:rPr lang="ja-JP" altLang="en-US" sz="800" dirty="0">
                <a:effectLst/>
                <a:latin typeface="+mn-ea"/>
                <a:cs typeface="Times New Roman" panose="02020603050405020304" pitchFamily="18" charset="0"/>
              </a:rPr>
              <a:t>を意識すること。</a:t>
            </a:r>
            <a:endParaRPr lang="en-US" altLang="ja-JP" sz="800" dirty="0">
              <a:effectLst/>
              <a:latin typeface="+mn-ea"/>
              <a:cs typeface="Times New Roman" panose="02020603050405020304" pitchFamily="18" charset="0"/>
            </a:endParaRPr>
          </a:p>
          <a:p>
            <a:pPr marL="628650" lvl="1" indent="-171450">
              <a:lnSpc>
                <a:spcPct val="115000"/>
              </a:lnSpc>
              <a:spcBef>
                <a:spcPts val="180"/>
              </a:spcBef>
              <a:spcAft>
                <a:spcPts val="180"/>
              </a:spcAft>
              <a:buFont typeface="Arial" panose="020B0604020202020204" pitchFamily="34" charset="0"/>
              <a:buChar char="•"/>
            </a:pPr>
            <a:endParaRPr lang="ja-JP" altLang="ja-JP" sz="800" dirty="0">
              <a:effectLst/>
              <a:latin typeface="+mn-ea"/>
              <a:cs typeface="Times New Roman" panose="02020603050405020304" pitchFamily="18" charset="0"/>
            </a:endParaRPr>
          </a:p>
          <a:p>
            <a:pPr marL="0" lvl="0" indent="0">
              <a:lnSpc>
                <a:spcPct val="115000"/>
              </a:lnSpc>
              <a:spcBef>
                <a:spcPts val="180"/>
              </a:spcBef>
              <a:spcAft>
                <a:spcPts val="180"/>
              </a:spcAft>
              <a:buFont typeface="Wingdings" panose="05000000000000000000" pitchFamily="2" charset="2"/>
              <a:buNone/>
            </a:pPr>
            <a:r>
              <a:rPr lang="ja-JP" altLang="ja-JP" sz="800" b="1" dirty="0">
                <a:effectLst/>
                <a:latin typeface="+mn-ea"/>
                <a:cs typeface="Times New Roman" panose="02020603050405020304" pitchFamily="18" charset="0"/>
              </a:rPr>
              <a:t>セキュリティ対策の全容の認識</a:t>
            </a:r>
            <a:br>
              <a:rPr lang="en-US" altLang="ja-JP" sz="800" b="1" dirty="0">
                <a:effectLst/>
                <a:latin typeface="+mn-ea"/>
                <a:cs typeface="Times New Roman" panose="02020603050405020304" pitchFamily="18" charset="0"/>
              </a:rPr>
            </a:br>
            <a:r>
              <a:rPr lang="ja-JP" altLang="en-US" sz="800" dirty="0">
                <a:effectLst/>
                <a:latin typeface="+mn-ea"/>
                <a:cs typeface="Times New Roman" panose="02020603050405020304" pitchFamily="18" charset="0"/>
              </a:rPr>
              <a:t>　サイバーセキュリティの脅威に対処するためのアプローチ手法としては「クイックアプローチ」「ベースラインアプローチ」「網羅的アプローチ」があり、それぞれのアプローチ方法には長所・短所があること。たとえば、</a:t>
            </a:r>
            <a:r>
              <a:rPr lang="en-US" altLang="ja-JP" sz="800" dirty="0">
                <a:effectLst/>
                <a:latin typeface="+mn-ea"/>
                <a:cs typeface="Times New Roman" panose="02020603050405020304" pitchFamily="18" charset="0"/>
              </a:rPr>
              <a:t>ISMS</a:t>
            </a:r>
            <a:r>
              <a:rPr lang="ja-JP" altLang="en-US" sz="800" dirty="0">
                <a:effectLst/>
                <a:latin typeface="+mn-ea"/>
                <a:cs typeface="Times New Roman" panose="02020603050405020304" pitchFamily="18" charset="0"/>
              </a:rPr>
              <a:t>などのフレームワークを用いた網羅的アプローチは、時間とコストがかかるという短所があるものの、漏れのない対策が可能であるという長所があること。</a:t>
            </a:r>
            <a:r>
              <a:rPr kumimoji="1" lang="en-US" altLang="ja-JP" sz="800" b="0" i="0" u="none" strike="noStrike" kern="1200" cap="none" spc="0" normalizeH="0" baseline="0" noProof="0" dirty="0">
                <a:ln>
                  <a:noFill/>
                </a:ln>
                <a:solidFill>
                  <a:prstClr val="black"/>
                </a:solidFill>
                <a:effectLst/>
                <a:uLnTx/>
                <a:uFillTx/>
                <a:latin typeface="+mn-lt"/>
                <a:ea typeface="+mn-ea"/>
                <a:cs typeface="+mn-cs"/>
              </a:rPr>
              <a:t>ISMS</a:t>
            </a:r>
            <a:r>
              <a:rPr kumimoji="1" lang="ja-JP" altLang="en-US" sz="800" dirty="0">
                <a:solidFill>
                  <a:prstClr val="black"/>
                </a:solidFill>
              </a:rPr>
              <a:t>の仕組みや、</a:t>
            </a:r>
            <a:r>
              <a:rPr lang="ja-JP" altLang="ja-JP" sz="800" dirty="0">
                <a:effectLst/>
                <a:latin typeface="+mn-ea"/>
                <a:cs typeface="Times New Roman" panose="02020603050405020304" pitchFamily="18" charset="0"/>
              </a:rPr>
              <a:t>管理策の全容</a:t>
            </a:r>
            <a:r>
              <a:rPr lang="ja-JP" altLang="en-US" sz="800" dirty="0">
                <a:latin typeface="+mn-ea"/>
                <a:cs typeface="Times New Roman" panose="02020603050405020304" pitchFamily="18" charset="0"/>
              </a:rPr>
              <a:t>を理解すること。</a:t>
            </a:r>
            <a:endParaRPr lang="en-US" altLang="ja-JP" sz="800" dirty="0">
              <a:effectLst/>
              <a:latin typeface="+mn-ea"/>
              <a:cs typeface="Times New Roman" panose="02020603050405020304" pitchFamily="18" charset="0"/>
            </a:endParaRPr>
          </a:p>
          <a:p>
            <a:pPr lvl="0">
              <a:lnSpc>
                <a:spcPct val="115000"/>
              </a:lnSpc>
              <a:spcBef>
                <a:spcPts val="180"/>
              </a:spcBef>
              <a:spcAft>
                <a:spcPts val="180"/>
              </a:spcAft>
            </a:pPr>
            <a:endParaRPr lang="ja-JP" altLang="ja-JP" sz="800" dirty="0">
              <a:effectLst/>
              <a:latin typeface="+mn-ea"/>
              <a:cs typeface="Times New Roman" panose="02020603050405020304" pitchFamily="18" charset="0"/>
            </a:endParaRPr>
          </a:p>
          <a:p>
            <a:pPr marL="0" lvl="0" indent="0">
              <a:lnSpc>
                <a:spcPct val="115000"/>
              </a:lnSpc>
              <a:spcBef>
                <a:spcPts val="180"/>
              </a:spcBef>
              <a:spcAft>
                <a:spcPts val="180"/>
              </a:spcAft>
              <a:buFont typeface="Wingdings" panose="05000000000000000000" pitchFamily="2" charset="2"/>
              <a:buNone/>
            </a:pPr>
            <a:r>
              <a:rPr lang="ja-JP" altLang="ja-JP" sz="800" b="1" dirty="0">
                <a:effectLst/>
                <a:latin typeface="+mn-ea"/>
                <a:cs typeface="Times New Roman" panose="02020603050405020304" pitchFamily="18" charset="0"/>
              </a:rPr>
              <a:t>自組織でのセキュリティ対策の実施項目の認識</a:t>
            </a:r>
            <a:endParaRPr lang="en-US" altLang="ja-JP" sz="800" b="1" dirty="0">
              <a:effectLst/>
              <a:latin typeface="+mn-ea"/>
              <a:cs typeface="Times New Roman" panose="02020603050405020304" pitchFamily="18" charset="0"/>
            </a:endParaRPr>
          </a:p>
          <a:p>
            <a:pPr marL="171450" lvl="0" indent="-171450">
              <a:lnSpc>
                <a:spcPct val="115000"/>
              </a:lnSpc>
              <a:spcBef>
                <a:spcPts val="180"/>
              </a:spcBef>
              <a:spcAft>
                <a:spcPts val="180"/>
              </a:spcAft>
              <a:buFont typeface="Arial" panose="020B0604020202020204" pitchFamily="34" charset="0"/>
              <a:buChar char="•"/>
            </a:pPr>
            <a:r>
              <a:rPr lang="ja-JP" altLang="ja-JP" sz="800" dirty="0">
                <a:effectLst/>
                <a:latin typeface="+mn-ea"/>
                <a:cs typeface="Times New Roman" panose="02020603050405020304" pitchFamily="18" charset="0"/>
              </a:rPr>
              <a:t>自組織としての目標設定</a:t>
            </a:r>
            <a:br>
              <a:rPr lang="en-US" altLang="ja-JP" sz="800" dirty="0">
                <a:effectLst/>
                <a:latin typeface="+mn-ea"/>
                <a:cs typeface="Times New Roman" panose="02020603050405020304" pitchFamily="18" charset="0"/>
              </a:rPr>
            </a:br>
            <a:r>
              <a:rPr lang="ja-JP" altLang="en-US" sz="800" dirty="0">
                <a:effectLst/>
                <a:latin typeface="+mn-ea"/>
                <a:cs typeface="Times New Roman" panose="02020603050405020304" pitchFamily="18" charset="0"/>
              </a:rPr>
              <a:t>　自組織のリスクを、経営上および社会的に許容できる範囲まで低減させるセキュリティ対策を実践すること。</a:t>
            </a:r>
            <a:endParaRPr lang="en-US" altLang="ja-JP" sz="800" dirty="0">
              <a:effectLst/>
              <a:latin typeface="+mn-ea"/>
              <a:cs typeface="Times New Roman" panose="02020603050405020304" pitchFamily="18" charset="0"/>
            </a:endParaRPr>
          </a:p>
          <a:p>
            <a:endParaRPr kumimoji="1" lang="en-US" altLang="ja-JP" dirty="0"/>
          </a:p>
        </p:txBody>
      </p:sp>
      <p:sp>
        <p:nvSpPr>
          <p:cNvPr id="4" name="スライド番号プレースホルダー 3">
            <a:extLst>
              <a:ext uri="{FF2B5EF4-FFF2-40B4-BE49-F238E27FC236}">
                <a16:creationId xmlns:a16="http://schemas.microsoft.com/office/drawing/2014/main" id="{E9AFC9B4-EB11-2A8E-7EA0-555ECF79D49A}"/>
              </a:ext>
            </a:extLst>
          </p:cNvPr>
          <p:cNvSpPr>
            <a:spLocks noGrp="1"/>
          </p:cNvSpPr>
          <p:nvPr>
            <p:ph type="sldNum" sz="quarter" idx="5"/>
          </p:nvPr>
        </p:nvSpPr>
        <p:spPr/>
        <p:txBody>
          <a:bodyPr/>
          <a:lstStyle/>
          <a:p>
            <a:fld id="{7D95702B-A176-47F2-94B3-59C819DD5A0E}" type="slidenum">
              <a:rPr kumimoji="1" lang="ja-JP" altLang="en-US" smtClean="0"/>
              <a:t>499</a:t>
            </a:fld>
            <a:endParaRPr kumimoji="1" lang="ja-JP" altLang="en-US"/>
          </a:p>
        </p:txBody>
      </p:sp>
    </p:spTree>
    <p:extLst>
      <p:ext uri="{BB962C8B-B14F-4D97-AF65-F5344CB8AC3E}">
        <p14:creationId xmlns:p14="http://schemas.microsoft.com/office/powerpoint/2010/main" val="3895841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13:17</a:t>
            </a:r>
          </a:p>
          <a:p>
            <a:r>
              <a:rPr kumimoji="1" lang="ja-JP" altLang="en-US"/>
              <a:t>累積時間：</a:t>
            </a:r>
            <a:r>
              <a:rPr kumimoji="1" lang="en-US" altLang="ja-JP"/>
              <a:t>00:17</a:t>
            </a:r>
          </a:p>
          <a:p>
            <a:endParaRPr kumimoji="1" lang="en-US" altLang="ja-JP"/>
          </a:p>
          <a:p>
            <a:r>
              <a:rPr kumimoji="1" lang="ja-JP" altLang="en-US"/>
              <a:t>今回のセミナーは</a:t>
            </a:r>
            <a:r>
              <a:rPr kumimoji="1" lang="en-US" altLang="ja-JP"/>
              <a:t>3</a:t>
            </a:r>
            <a:r>
              <a:rPr kumimoji="1" lang="ja-JP" altLang="en-US"/>
              <a:t>章構成</a:t>
            </a:r>
            <a:endParaRPr kumimoji="1" lang="en-US" altLang="ja-JP"/>
          </a:p>
          <a:p>
            <a:r>
              <a:rPr kumimoji="1" lang="ja-JP" altLang="en-US"/>
              <a:t>１．デジタル時代の社会と</a:t>
            </a:r>
            <a:r>
              <a:rPr kumimoji="1" lang="en-US" altLang="ja-JP"/>
              <a:t>IT</a:t>
            </a:r>
            <a:r>
              <a:rPr kumimoji="1" lang="ja-JP" altLang="en-US"/>
              <a:t>情勢</a:t>
            </a:r>
            <a:endParaRPr kumimoji="1" lang="en-US" altLang="ja-JP"/>
          </a:p>
          <a:p>
            <a:r>
              <a:rPr kumimoji="1" lang="ja-JP" altLang="en-US"/>
              <a:t>　私たちが目指すべき未来像と社会の動き、それに伴うセキュリティの実装について</a:t>
            </a:r>
            <a:endParaRPr kumimoji="1" lang="en-US" altLang="ja-JP"/>
          </a:p>
          <a:p>
            <a:endParaRPr kumimoji="1" lang="en-US" altLang="ja-JP"/>
          </a:p>
          <a:p>
            <a:r>
              <a:rPr kumimoji="1" lang="ja-JP" altLang="en-US"/>
              <a:t>２．事例を知る：重大インシデント発生から課題解決まで</a:t>
            </a:r>
            <a:endParaRPr kumimoji="1" lang="en-US" altLang="ja-JP"/>
          </a:p>
          <a:p>
            <a:r>
              <a:rPr kumimoji="1" lang="ja-JP" altLang="en-US"/>
              <a:t>　情報セキュリティの概況を知る手段についての説明と、インシデント事例による課題解決について</a:t>
            </a:r>
            <a:endParaRPr kumimoji="1" lang="en-US" altLang="ja-JP"/>
          </a:p>
          <a:p>
            <a:endParaRPr kumimoji="1" lang="en-US" altLang="ja-JP"/>
          </a:p>
          <a:p>
            <a:r>
              <a:rPr kumimoji="1" lang="ja-JP" altLang="en-US"/>
              <a:t>３．サイバーセキュリティの基礎知識</a:t>
            </a:r>
            <a:endParaRPr kumimoji="1" lang="en-US" altLang="ja-JP"/>
          </a:p>
          <a:p>
            <a:r>
              <a:rPr kumimoji="1" lang="ja-JP" altLang="en-US"/>
              <a:t>　社内のセキュリティレベルの向上のための学習、組織の対外的な宣言。</a:t>
            </a:r>
            <a:endParaRPr kumimoji="1" lang="en-US" altLang="ja-JP"/>
          </a:p>
          <a:p>
            <a:r>
              <a:rPr kumimoji="1" lang="ja-JP" altLang="en-US"/>
              <a:t>　対策基準レベルについて</a:t>
            </a:r>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5</a:t>
            </a:fld>
            <a:endParaRPr kumimoji="1" lang="ja-JP" altLang="en-US"/>
          </a:p>
        </p:txBody>
      </p:sp>
    </p:spTree>
    <p:extLst>
      <p:ext uri="{BB962C8B-B14F-4D97-AF65-F5344CB8AC3E}">
        <p14:creationId xmlns:p14="http://schemas.microsoft.com/office/powerpoint/2010/main" val="336676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972D6-11AC-F584-7482-86625D9B31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CDEFC0F-D988-EC63-49BE-029F7F8370A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DE4A7BC-777E-A8CA-306B-127ADFF4F182}"/>
              </a:ext>
            </a:extLst>
          </p:cNvPr>
          <p:cNvSpPr>
            <a:spLocks noGrp="1"/>
          </p:cNvSpPr>
          <p:nvPr>
            <p:ph type="body" idx="1"/>
          </p:nvPr>
        </p:nvSpPr>
        <p:spPr/>
        <p:txBody>
          <a:bodyPr/>
          <a:lstStyle/>
          <a:p>
            <a:r>
              <a:rPr kumimoji="1" lang="ja-JP" altLang="en-US" sz="1200" dirty="0">
                <a:solidFill>
                  <a:sysClr val="windowText" lastClr="000000"/>
                </a:solidFill>
              </a:rPr>
              <a:t>　日本で</a:t>
            </a:r>
            <a:r>
              <a:rPr kumimoji="1" lang="en-US" altLang="ja-JP" sz="1200" dirty="0">
                <a:solidFill>
                  <a:sysClr val="windowText" lastClr="000000"/>
                </a:solidFill>
              </a:rPr>
              <a:t>DX</a:t>
            </a:r>
            <a:r>
              <a:rPr kumimoji="1" lang="ja-JP" altLang="en-US" sz="1200" dirty="0">
                <a:solidFill>
                  <a:sysClr val="windowText" lastClr="000000"/>
                </a:solidFill>
              </a:rPr>
              <a:t>に取組んでいる企業の割合は</a:t>
            </a:r>
            <a:r>
              <a:rPr kumimoji="1" lang="en-US" altLang="ja-JP" sz="1200" dirty="0">
                <a:solidFill>
                  <a:sysClr val="windowText" lastClr="000000"/>
                </a:solidFill>
              </a:rPr>
              <a:t>2021</a:t>
            </a:r>
            <a:r>
              <a:rPr kumimoji="1" lang="ja-JP" altLang="en-US" sz="1200" dirty="0">
                <a:solidFill>
                  <a:sysClr val="windowText" lastClr="000000"/>
                </a:solidFill>
              </a:rPr>
              <a:t>年度調査の</a:t>
            </a:r>
            <a:r>
              <a:rPr kumimoji="1" lang="en-US" altLang="ja-JP" sz="1200" dirty="0">
                <a:solidFill>
                  <a:sysClr val="windowText" lastClr="000000"/>
                </a:solidFill>
              </a:rPr>
              <a:t>55.8%</a:t>
            </a:r>
            <a:r>
              <a:rPr kumimoji="1" lang="ja-JP" altLang="en-US" sz="1200" dirty="0">
                <a:solidFill>
                  <a:sysClr val="windowText" lastClr="000000"/>
                </a:solidFill>
              </a:rPr>
              <a:t>から</a:t>
            </a:r>
            <a:r>
              <a:rPr kumimoji="1" lang="en-US" altLang="ja-JP" sz="1200" dirty="0">
                <a:solidFill>
                  <a:sysClr val="windowText" lastClr="000000"/>
                </a:solidFill>
              </a:rPr>
              <a:t>2022</a:t>
            </a:r>
            <a:r>
              <a:rPr kumimoji="1" lang="ja-JP" altLang="en-US" sz="1200" dirty="0">
                <a:solidFill>
                  <a:sysClr val="windowText" lastClr="000000"/>
                </a:solidFill>
              </a:rPr>
              <a:t>年度調査では</a:t>
            </a:r>
            <a:r>
              <a:rPr kumimoji="1" lang="en-US" altLang="ja-JP" sz="1200" dirty="0">
                <a:solidFill>
                  <a:sysClr val="windowText" lastClr="000000"/>
                </a:solidFill>
              </a:rPr>
              <a:t>69.3%</a:t>
            </a:r>
            <a:r>
              <a:rPr kumimoji="1" lang="ja-JP" altLang="en-US" sz="1200" dirty="0">
                <a:solidFill>
                  <a:sysClr val="windowText" lastClr="000000"/>
                </a:solidFill>
              </a:rPr>
              <a:t>に増加、</a:t>
            </a:r>
            <a:r>
              <a:rPr kumimoji="1" lang="en-US" altLang="ja-JP" sz="1200" dirty="0">
                <a:solidFill>
                  <a:sysClr val="windowText" lastClr="000000"/>
                </a:solidFill>
              </a:rPr>
              <a:t>2022</a:t>
            </a:r>
            <a:r>
              <a:rPr kumimoji="1" lang="ja-JP" altLang="en-US" sz="1200" dirty="0">
                <a:solidFill>
                  <a:sysClr val="windowText" lastClr="000000"/>
                </a:solidFill>
              </a:rPr>
              <a:t>年度調査の米国の</a:t>
            </a:r>
            <a:r>
              <a:rPr kumimoji="1" lang="en-US" altLang="ja-JP" sz="1200" dirty="0">
                <a:solidFill>
                  <a:sysClr val="windowText" lastClr="000000"/>
                </a:solidFill>
              </a:rPr>
              <a:t>77.9%</a:t>
            </a:r>
            <a:r>
              <a:rPr kumimoji="1" lang="ja-JP" altLang="en-US" sz="1200" dirty="0">
                <a:solidFill>
                  <a:sysClr val="windowText" lastClr="000000"/>
                </a:solidFill>
              </a:rPr>
              <a:t>に近づいており、この</a:t>
            </a:r>
            <a:r>
              <a:rPr kumimoji="1" lang="en-US" altLang="ja-JP" sz="1200" dirty="0">
                <a:solidFill>
                  <a:sysClr val="windowText" lastClr="000000"/>
                </a:solidFill>
              </a:rPr>
              <a:t>1</a:t>
            </a:r>
            <a:r>
              <a:rPr kumimoji="1" lang="ja-JP" altLang="en-US" sz="1200" dirty="0">
                <a:solidFill>
                  <a:sysClr val="windowText" lastClr="000000"/>
                </a:solidFill>
              </a:rPr>
              <a:t>年で</a:t>
            </a:r>
            <a:r>
              <a:rPr kumimoji="1" lang="en-US" altLang="ja-JP" sz="1200" dirty="0">
                <a:solidFill>
                  <a:sysClr val="windowText" lastClr="000000"/>
                </a:solidFill>
              </a:rPr>
              <a:t>DX</a:t>
            </a:r>
            <a:r>
              <a:rPr kumimoji="1" lang="ja-JP" altLang="en-US" sz="1200" dirty="0">
                <a:solidFill>
                  <a:sysClr val="windowText" lastClr="000000"/>
                </a:solidFill>
              </a:rPr>
              <a:t>に取組む企業の割合は増加しています。ただし、全社戦略に基づいて取組んでいる割合は米国が</a:t>
            </a:r>
            <a:r>
              <a:rPr kumimoji="1" lang="en-US" altLang="ja-JP" sz="1200" dirty="0">
                <a:solidFill>
                  <a:sysClr val="windowText" lastClr="000000"/>
                </a:solidFill>
              </a:rPr>
              <a:t>68.1%</a:t>
            </a:r>
            <a:r>
              <a:rPr kumimoji="1" lang="ja-JP" altLang="en-US" sz="1200" dirty="0">
                <a:solidFill>
                  <a:sysClr val="windowText" lastClr="000000"/>
                </a:solidFill>
              </a:rPr>
              <a:t>に対して日本が</a:t>
            </a:r>
            <a:r>
              <a:rPr kumimoji="1" lang="en-US" altLang="ja-JP" sz="1200" dirty="0">
                <a:solidFill>
                  <a:sysClr val="windowText" lastClr="000000"/>
                </a:solidFill>
              </a:rPr>
              <a:t>54.2%</a:t>
            </a:r>
            <a:r>
              <a:rPr kumimoji="1" lang="ja-JP" altLang="en-US" sz="1200" dirty="0">
                <a:solidFill>
                  <a:sysClr val="windowText" lastClr="000000"/>
                </a:solidFill>
              </a:rPr>
              <a:t>となっており、全社横断での組織的な取組として、さらに進めていく必要があります。</a:t>
            </a:r>
          </a:p>
        </p:txBody>
      </p:sp>
      <p:sp>
        <p:nvSpPr>
          <p:cNvPr id="4" name="スライド番号プレースホルダー 3">
            <a:extLst>
              <a:ext uri="{FF2B5EF4-FFF2-40B4-BE49-F238E27FC236}">
                <a16:creationId xmlns:a16="http://schemas.microsoft.com/office/drawing/2014/main" id="{AC980E21-D9A8-F146-7B75-93D45AC122BD}"/>
              </a:ext>
            </a:extLst>
          </p:cNvPr>
          <p:cNvSpPr>
            <a:spLocks noGrp="1"/>
          </p:cNvSpPr>
          <p:nvPr>
            <p:ph type="sldNum" sz="quarter" idx="5"/>
          </p:nvPr>
        </p:nvSpPr>
        <p:spPr/>
        <p:txBody>
          <a:bodyPr/>
          <a:lstStyle/>
          <a:p>
            <a:fld id="{7D95702B-A176-47F2-94B3-59C819DD5A0E}" type="slidenum">
              <a:rPr kumimoji="1" lang="ja-JP" altLang="en-US" smtClean="0"/>
              <a:t>50</a:t>
            </a:fld>
            <a:endParaRPr kumimoji="1" lang="ja-JP" altLang="en-US"/>
          </a:p>
        </p:txBody>
      </p:sp>
    </p:spTree>
    <p:extLst>
      <p:ext uri="{BB962C8B-B14F-4D97-AF65-F5344CB8AC3E}">
        <p14:creationId xmlns:p14="http://schemas.microsoft.com/office/powerpoint/2010/main" val="2121550984"/>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999A7-3D5F-DEEF-72FD-FB9CA4F0FC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541B4F-BF22-4118-AC3C-F5AE3BFDCF7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3E6B6EF-AF44-A766-8BF7-45E5B89D2C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14:53</a:t>
            </a:r>
            <a:endParaRPr kumimoji="1" lang="en-US" altLang="ja-JP" dirty="0"/>
          </a:p>
          <a:p>
            <a:endParaRPr kumimoji="1" lang="en-US" altLang="ja-JP" dirty="0"/>
          </a:p>
          <a:p>
            <a:r>
              <a:rPr lang="ja-JP" altLang="en-US" sz="1200" b="1" dirty="0"/>
              <a:t>実施手順の実践準備</a:t>
            </a:r>
            <a:endParaRPr lang="en-US" altLang="ja-JP" sz="1200" b="1" dirty="0"/>
          </a:p>
          <a:p>
            <a:r>
              <a:rPr lang="ja-JP" altLang="en-US" sz="1200" dirty="0"/>
              <a:t>　実施手順として策定した内容を実践するため、実行性のあるドキュメント（仕様書、運用マニュアルなど）を作成します。</a:t>
            </a:r>
            <a:endParaRPr lang="en-US" altLang="ja-JP" sz="1200" dirty="0"/>
          </a:p>
          <a:p>
            <a:endParaRPr lang="en-US" altLang="ja-JP" sz="1200" b="1" dirty="0"/>
          </a:p>
          <a:p>
            <a:r>
              <a:rPr lang="ja-JP" altLang="en-US" sz="1200" b="1" dirty="0"/>
              <a:t>実施手順の実践</a:t>
            </a:r>
            <a:endParaRPr lang="en-US" altLang="ja-JP" sz="1200" b="1" dirty="0"/>
          </a:p>
          <a:p>
            <a:r>
              <a:rPr lang="ja-JP" altLang="en-US" sz="1200" dirty="0"/>
              <a:t>　実践にあたり、セキュリティ担当者とその役割・責任を決める必要があります。セキュリティ担当者とその役割・責任が決まった後、年間計画を作成して実践を行います。</a:t>
            </a:r>
            <a:endParaRPr lang="en-US" altLang="ja-JP" sz="1200" dirty="0"/>
          </a:p>
          <a:p>
            <a:endParaRPr lang="en-US" altLang="ja-JP" sz="1200" dirty="0"/>
          </a:p>
          <a:p>
            <a:r>
              <a:rPr lang="ja-JP" altLang="en-US" sz="1200" dirty="0"/>
              <a:t>①組織体制と役割の決定</a:t>
            </a:r>
            <a:endParaRPr lang="en-US" altLang="ja-JP" sz="1200" dirty="0"/>
          </a:p>
          <a:p>
            <a:r>
              <a:rPr lang="ja-JP" altLang="en-US" sz="1200" dirty="0"/>
              <a:t>　セキュリティ対策を実施するための組織体制、役割・責任を決めます。</a:t>
            </a:r>
            <a:endParaRPr lang="en-US" altLang="ja-JP" sz="1200" dirty="0"/>
          </a:p>
          <a:p>
            <a:r>
              <a:rPr lang="en-US" altLang="ja-JP" sz="1000" dirty="0"/>
              <a:t>※</a:t>
            </a:r>
            <a:r>
              <a:rPr lang="ja-JP" altLang="en-US" sz="1000" dirty="0"/>
              <a:t>第</a:t>
            </a:r>
            <a:r>
              <a:rPr lang="en-US" altLang="ja-JP" sz="1000" dirty="0"/>
              <a:t>13</a:t>
            </a:r>
            <a:r>
              <a:rPr lang="ja-JP" altLang="en-US" sz="1000" dirty="0"/>
              <a:t>章</a:t>
            </a:r>
            <a:r>
              <a:rPr lang="en-US" altLang="ja-JP" sz="1000" dirty="0"/>
              <a:t>13</a:t>
            </a:r>
            <a:r>
              <a:rPr lang="ja-JP" altLang="en-US" sz="1000" dirty="0"/>
              <a:t>ページ「管理策：</a:t>
            </a:r>
            <a:r>
              <a:rPr lang="en-US" altLang="ja-JP" sz="1000" dirty="0"/>
              <a:t>5.3 </a:t>
            </a:r>
            <a:r>
              <a:rPr lang="ja-JP" altLang="en-US" sz="1000" dirty="0"/>
              <a:t>組織の役割、責任および権限」を参照。</a:t>
            </a:r>
            <a:endParaRPr lang="ja-JP" altLang="en-US" sz="1200" dirty="0"/>
          </a:p>
          <a:p>
            <a:endParaRPr lang="en-US" altLang="ja-JP" sz="1200" dirty="0"/>
          </a:p>
          <a:p>
            <a:r>
              <a:rPr lang="ja-JP" altLang="en-US" sz="1200" dirty="0"/>
              <a:t>②年間を通して実践すべき事項の例示</a:t>
            </a:r>
          </a:p>
          <a:p>
            <a:r>
              <a:rPr lang="ja-JP" altLang="en-US" sz="1200" dirty="0"/>
              <a:t>　担当者がその役割・責任において次のような事項を実施します。これらの事項を実践するため、年間計画を作成します。</a:t>
            </a:r>
            <a:endParaRPr lang="en-US" altLang="ja-JP" sz="1200" dirty="0"/>
          </a:p>
          <a:p>
            <a:r>
              <a:rPr lang="en-US" altLang="ja-JP" sz="1000" dirty="0"/>
              <a:t>※</a:t>
            </a:r>
            <a:r>
              <a:rPr lang="ja-JP" altLang="en-US" sz="1000" dirty="0"/>
              <a:t>第</a:t>
            </a:r>
            <a:r>
              <a:rPr lang="en-US" altLang="ja-JP" sz="1000" dirty="0"/>
              <a:t>13</a:t>
            </a:r>
            <a:r>
              <a:rPr lang="ja-JP" altLang="en-US" sz="1000" dirty="0"/>
              <a:t>章</a:t>
            </a:r>
            <a:r>
              <a:rPr lang="en-US" altLang="ja-JP" sz="1000" dirty="0"/>
              <a:t>35</a:t>
            </a:r>
            <a:r>
              <a:rPr lang="ja-JP" altLang="en-US" sz="1000" dirty="0"/>
              <a:t>ページ「管理策：</a:t>
            </a:r>
            <a:r>
              <a:rPr lang="en-US" altLang="ja-JP" sz="1000" dirty="0"/>
              <a:t>8.1 </a:t>
            </a:r>
            <a:r>
              <a:rPr lang="ja-JP" altLang="en-US" sz="1000" dirty="0"/>
              <a:t>運用の計画および管理」を参照。</a:t>
            </a:r>
            <a:endParaRPr lang="en-US" altLang="ja-JP" sz="1000" dirty="0"/>
          </a:p>
          <a:p>
            <a:endParaRPr kumimoji="1" lang="en-US" altLang="ja-JP" dirty="0"/>
          </a:p>
        </p:txBody>
      </p:sp>
      <p:sp>
        <p:nvSpPr>
          <p:cNvPr id="4" name="スライド番号プレースホルダー 3">
            <a:extLst>
              <a:ext uri="{FF2B5EF4-FFF2-40B4-BE49-F238E27FC236}">
                <a16:creationId xmlns:a16="http://schemas.microsoft.com/office/drawing/2014/main" id="{7D84A0DA-5A49-1FEC-A502-8DC1C08CF150}"/>
              </a:ext>
            </a:extLst>
          </p:cNvPr>
          <p:cNvSpPr>
            <a:spLocks noGrp="1"/>
          </p:cNvSpPr>
          <p:nvPr>
            <p:ph type="sldNum" sz="quarter" idx="5"/>
          </p:nvPr>
        </p:nvSpPr>
        <p:spPr/>
        <p:txBody>
          <a:bodyPr/>
          <a:lstStyle/>
          <a:p>
            <a:fld id="{7D95702B-A176-47F2-94B3-59C819DD5A0E}" type="slidenum">
              <a:rPr kumimoji="1" lang="ja-JP" altLang="en-US" smtClean="0"/>
              <a:t>500</a:t>
            </a:fld>
            <a:endParaRPr kumimoji="1" lang="ja-JP" altLang="en-US"/>
          </a:p>
        </p:txBody>
      </p:sp>
    </p:spTree>
    <p:extLst>
      <p:ext uri="{BB962C8B-B14F-4D97-AF65-F5344CB8AC3E}">
        <p14:creationId xmlns:p14="http://schemas.microsoft.com/office/powerpoint/2010/main" val="2127060115"/>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0E3FD-5C76-E676-6D7C-FDEA002DE1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FE93F7-E584-F694-CB6D-E3478480B65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02FDB2B-A11D-643E-5526-DE22636B1E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目標：</a:t>
            </a:r>
            <a:r>
              <a:rPr kumimoji="1" lang="en-US" altLang="ja-JP" b="0" dirty="0"/>
              <a:t>14:56</a:t>
            </a:r>
            <a:endParaRPr kumimoji="1" lang="en-US" altLang="ja-JP" dirty="0"/>
          </a:p>
          <a:p>
            <a:endParaRPr kumimoji="1" lang="en-US" altLang="ja-JP" dirty="0"/>
          </a:p>
          <a:p>
            <a:r>
              <a:rPr lang="ja-JP" altLang="en-US" sz="1200" b="1" dirty="0"/>
              <a:t>管理策を実践するための参考となる情報</a:t>
            </a:r>
            <a:endParaRPr lang="ja-JP" altLang="en-US" sz="1200" dirty="0"/>
          </a:p>
          <a:p>
            <a:r>
              <a:rPr lang="ja-JP" altLang="en-US" sz="1200" dirty="0"/>
              <a:t>　組織の中で具体的にどのように実施手順の内容を実践していくか、その際に参考となる各種資料や、実務的な取組例を紹介します。</a:t>
            </a:r>
            <a:endParaRPr lang="en-US" altLang="ja-JP" sz="1200" dirty="0"/>
          </a:p>
          <a:p>
            <a:endParaRPr kumimoji="1" lang="en-US" altLang="ja-JP" b="1" dirty="0"/>
          </a:p>
          <a:p>
            <a:r>
              <a:rPr kumimoji="1" lang="ja-JP" altLang="en-US" b="1" dirty="0"/>
              <a:t>取組例</a:t>
            </a:r>
            <a:endParaRPr kumimoji="1" lang="en-US" altLang="ja-JP" b="1" dirty="0"/>
          </a:p>
          <a:p>
            <a:pPr lvl="0" algn="just"/>
            <a:r>
              <a:rPr lang="ja-JP" altLang="en-US" sz="1200" kern="100" dirty="0">
                <a:effectLst/>
                <a:latin typeface="+mn-ea"/>
                <a:cs typeface="Times New Roman" panose="02020603050405020304" pitchFamily="18" charset="0"/>
              </a:rPr>
              <a:t>　</a:t>
            </a:r>
            <a:r>
              <a:rPr lang="ja-JP" altLang="ja-JP" sz="1200" kern="100" dirty="0">
                <a:effectLst/>
                <a:latin typeface="+mn-ea"/>
                <a:cs typeface="Times New Roman" panose="02020603050405020304" pitchFamily="18" charset="0"/>
              </a:rPr>
              <a:t>実施手順</a:t>
            </a:r>
            <a:r>
              <a:rPr lang="ja-JP" altLang="en-US" sz="1200" kern="100" dirty="0">
                <a:effectLst/>
                <a:latin typeface="+mn-ea"/>
                <a:cs typeface="Times New Roman" panose="02020603050405020304" pitchFamily="18" charset="0"/>
              </a:rPr>
              <a:t>を具体的に</a:t>
            </a:r>
            <a:r>
              <a:rPr lang="ja-JP" altLang="en-US" sz="1200" kern="100" dirty="0">
                <a:latin typeface="+mn-ea"/>
                <a:cs typeface="Times New Roman" panose="02020603050405020304" pitchFamily="18" charset="0"/>
              </a:rPr>
              <a:t>実践していくための</a:t>
            </a:r>
            <a:r>
              <a:rPr lang="ja-JP" altLang="ja-JP" sz="1200" kern="100" dirty="0">
                <a:effectLst/>
                <a:latin typeface="+mn-ea"/>
                <a:cs typeface="Times New Roman" panose="02020603050405020304" pitchFamily="18" charset="0"/>
              </a:rPr>
              <a:t>取組例を</a:t>
            </a:r>
            <a:r>
              <a:rPr lang="ja-JP" altLang="en-US" sz="1200" kern="100" dirty="0">
                <a:effectLst/>
                <a:latin typeface="+mn-ea"/>
                <a:cs typeface="Times New Roman" panose="02020603050405020304" pitchFamily="18" charset="0"/>
              </a:rPr>
              <a:t>紹介します。</a:t>
            </a:r>
            <a:endParaRPr lang="ja-JP" altLang="ja-JP" sz="1200" kern="100" dirty="0">
              <a:effectLst/>
              <a:latin typeface="+mn-ea"/>
              <a:cs typeface="Times New Roman" panose="02020603050405020304" pitchFamily="18" charset="0"/>
            </a:endParaRPr>
          </a:p>
          <a:p>
            <a:r>
              <a:rPr lang="ja-JP" altLang="en-US" sz="1200" dirty="0">
                <a:latin typeface="+mn-ea"/>
                <a:cs typeface="Times New Roman" panose="02020603050405020304" pitchFamily="18" charset="0"/>
              </a:rPr>
              <a:t>以下は、実施手順を</a:t>
            </a:r>
            <a:r>
              <a:rPr lang="ja-JP" altLang="ja-JP" sz="1200" dirty="0">
                <a:effectLst/>
                <a:latin typeface="+mn-ea"/>
                <a:cs typeface="Times New Roman" panose="02020603050405020304" pitchFamily="18" charset="0"/>
              </a:rPr>
              <a:t>実際の業務</a:t>
            </a:r>
            <a:r>
              <a:rPr lang="ja-JP" altLang="en-US" sz="1200" dirty="0">
                <a:effectLst/>
                <a:latin typeface="+mn-ea"/>
                <a:cs typeface="Times New Roman" panose="02020603050405020304" pitchFamily="18" charset="0"/>
              </a:rPr>
              <a:t>として実践していくにあたり、実施手順と主体となって取組む必要がある</a:t>
            </a:r>
            <a:r>
              <a:rPr lang="ja-JP" altLang="ja-JP" sz="1200" dirty="0">
                <a:effectLst/>
                <a:latin typeface="+mn-ea"/>
                <a:cs typeface="Times New Roman" panose="02020603050405020304" pitchFamily="18" charset="0"/>
              </a:rPr>
              <a:t>担当者を</a:t>
            </a:r>
            <a:r>
              <a:rPr lang="ja-JP" altLang="en-US" sz="1200" dirty="0">
                <a:latin typeface="+mn-ea"/>
                <a:cs typeface="Times New Roman" panose="02020603050405020304" pitchFamily="18" charset="0"/>
              </a:rPr>
              <a:t>対応付ける</a:t>
            </a:r>
            <a:r>
              <a:rPr lang="ja-JP" altLang="ja-JP" sz="1200" dirty="0">
                <a:effectLst/>
                <a:latin typeface="+mn-ea"/>
                <a:cs typeface="Times New Roman" panose="02020603050405020304" pitchFamily="18" charset="0"/>
              </a:rPr>
              <a:t>例</a:t>
            </a:r>
            <a:r>
              <a:rPr lang="ja-JP" altLang="en-US" sz="1200" dirty="0">
                <a:latin typeface="+mn-ea"/>
                <a:cs typeface="Times New Roman" panose="02020603050405020304" pitchFamily="18" charset="0"/>
              </a:rPr>
              <a:t>です。</a:t>
            </a:r>
            <a:endParaRPr lang="ja-JP" altLang="en-US" sz="1200" dirty="0">
              <a:latin typeface="+mn-ea"/>
            </a:endParaRPr>
          </a:p>
          <a:p>
            <a:endParaRPr kumimoji="1" lang="en-US" altLang="ja-JP" dirty="0"/>
          </a:p>
        </p:txBody>
      </p:sp>
      <p:sp>
        <p:nvSpPr>
          <p:cNvPr id="4" name="スライド番号プレースホルダー 3">
            <a:extLst>
              <a:ext uri="{FF2B5EF4-FFF2-40B4-BE49-F238E27FC236}">
                <a16:creationId xmlns:a16="http://schemas.microsoft.com/office/drawing/2014/main" id="{FE2D1296-6CA6-8DCB-A889-5659EDF7CC6E}"/>
              </a:ext>
            </a:extLst>
          </p:cNvPr>
          <p:cNvSpPr>
            <a:spLocks noGrp="1"/>
          </p:cNvSpPr>
          <p:nvPr>
            <p:ph type="sldNum" sz="quarter" idx="5"/>
          </p:nvPr>
        </p:nvSpPr>
        <p:spPr/>
        <p:txBody>
          <a:bodyPr/>
          <a:lstStyle/>
          <a:p>
            <a:fld id="{7D95702B-A176-47F2-94B3-59C819DD5A0E}" type="slidenum">
              <a:rPr kumimoji="1" lang="ja-JP" altLang="en-US" smtClean="0"/>
              <a:t>501</a:t>
            </a:fld>
            <a:endParaRPr kumimoji="1" lang="ja-JP" altLang="en-US"/>
          </a:p>
        </p:txBody>
      </p:sp>
    </p:spTree>
    <p:extLst>
      <p:ext uri="{BB962C8B-B14F-4D97-AF65-F5344CB8AC3E}">
        <p14:creationId xmlns:p14="http://schemas.microsoft.com/office/powerpoint/2010/main" val="55826058"/>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486B9-693E-923B-821E-963353EF3F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96CDA4-3480-EFAB-6474-2B17CDF65E5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BB75BA8-2FA2-B4B5-5081-9EC2FAC462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a:t>目標：</a:t>
            </a:r>
            <a:r>
              <a:rPr kumimoji="1" lang="en-US" altLang="ja-JP" b="0"/>
              <a:t>14:59</a:t>
            </a:r>
            <a:endParaRPr kumimoji="1" lang="en-US" altLang="ja-JP"/>
          </a:p>
          <a:p>
            <a:endParaRPr kumimoji="1" lang="en-US" altLang="ja-JP"/>
          </a:p>
          <a:p>
            <a:r>
              <a:rPr lang="en-US" altLang="ja-JP" sz="1200" b="1" err="1">
                <a:effectLst/>
                <a:latin typeface="+mn-ea"/>
                <a:cs typeface="Times New Roman" panose="02020603050405020304" pitchFamily="18" charset="0"/>
              </a:rPr>
              <a:t>継続的な情報収集</a:t>
            </a:r>
            <a:endParaRPr lang="en-US" altLang="ja-JP" sz="1200" b="1">
              <a:latin typeface="+mn-ea"/>
            </a:endParaRPr>
          </a:p>
          <a:p>
            <a:r>
              <a:rPr lang="ja-JP" altLang="en-US" sz="1200">
                <a:latin typeface="+mn-ea"/>
              </a:rPr>
              <a:t>　本テキストに記載の「①国の方針、社会の現状と今後の動向」</a:t>
            </a:r>
            <a:r>
              <a:rPr kumimoji="1" lang="ja-JP" altLang="en-US" sz="1200">
                <a:latin typeface="+mn-ea"/>
              </a:rPr>
              <a:t>、「②</a:t>
            </a:r>
            <a:r>
              <a:rPr kumimoji="1" lang="en-US" altLang="ja-JP" sz="1200">
                <a:latin typeface="+mn-ea"/>
              </a:rPr>
              <a:t>IT</a:t>
            </a:r>
            <a:r>
              <a:rPr kumimoji="1" lang="ja-JP" altLang="en-US" sz="1200">
                <a:latin typeface="+mn-ea"/>
              </a:rPr>
              <a:t>活用事例」、「③セキュリティインシデント事例」</a:t>
            </a:r>
            <a:r>
              <a:rPr lang="ja-JP" altLang="en-US" sz="1200">
                <a:latin typeface="+mn-ea"/>
              </a:rPr>
              <a:t>における内容は、日々更新されていきます。これらの情報を継続的に学ぶために参考となる文献を紹介します。</a:t>
            </a:r>
            <a:endParaRPr lang="en-US" altLang="ja-JP" sz="1200">
              <a:latin typeface="+mn-ea"/>
            </a:endParaRPr>
          </a:p>
          <a:p>
            <a:endParaRPr kumimoji="1" lang="en-US" altLang="ja-JP"/>
          </a:p>
          <a:p>
            <a:r>
              <a:rPr lang="en-US" altLang="ja-JP" sz="1200" b="1" err="1">
                <a:effectLst/>
                <a:latin typeface="+mn-ea"/>
                <a:cs typeface="Times New Roman" panose="02020603050405020304" pitchFamily="18" charset="0"/>
              </a:rPr>
              <a:t>人材育成</a:t>
            </a:r>
            <a:endParaRPr lang="en-US" altLang="ja-JP" sz="1200"/>
          </a:p>
          <a:p>
            <a:r>
              <a:rPr lang="ja-JP" altLang="en-US" sz="1200"/>
              <a:t>　今後のビジネス発展のためには、人材育成が不可欠となります。人材育成を実践するために参考となる文献を紹介します。</a:t>
            </a:r>
          </a:p>
          <a:p>
            <a:endParaRPr kumimoji="1" lang="en-US" altLang="ja-JP"/>
          </a:p>
        </p:txBody>
      </p:sp>
      <p:sp>
        <p:nvSpPr>
          <p:cNvPr id="4" name="スライド番号プレースホルダー 3">
            <a:extLst>
              <a:ext uri="{FF2B5EF4-FFF2-40B4-BE49-F238E27FC236}">
                <a16:creationId xmlns:a16="http://schemas.microsoft.com/office/drawing/2014/main" id="{64D58177-F031-C4D2-639A-03DCAFEE56E7}"/>
              </a:ext>
            </a:extLst>
          </p:cNvPr>
          <p:cNvSpPr>
            <a:spLocks noGrp="1"/>
          </p:cNvSpPr>
          <p:nvPr>
            <p:ph type="sldNum" sz="quarter" idx="5"/>
          </p:nvPr>
        </p:nvSpPr>
        <p:spPr/>
        <p:txBody>
          <a:bodyPr/>
          <a:lstStyle/>
          <a:p>
            <a:fld id="{7D95702B-A176-47F2-94B3-59C819DD5A0E}" type="slidenum">
              <a:rPr kumimoji="1" lang="ja-JP" altLang="en-US" smtClean="0"/>
              <a:t>502</a:t>
            </a:fld>
            <a:endParaRPr kumimoji="1" lang="ja-JP" altLang="en-US"/>
          </a:p>
        </p:txBody>
      </p:sp>
    </p:spTree>
    <p:extLst>
      <p:ext uri="{BB962C8B-B14F-4D97-AF65-F5344CB8AC3E}">
        <p14:creationId xmlns:p14="http://schemas.microsoft.com/office/powerpoint/2010/main" val="3960865800"/>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255E2-E5B7-B4E1-3717-4521A69D0D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92B4AD-52CE-7F85-A7D8-E03A8A0D70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E3E176-98D3-72B8-2FBA-087872CBF9C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7A16A14-1F45-7C29-8810-069658C6009F}"/>
              </a:ext>
            </a:extLst>
          </p:cNvPr>
          <p:cNvSpPr>
            <a:spLocks noGrp="1"/>
          </p:cNvSpPr>
          <p:nvPr>
            <p:ph type="sldNum" sz="quarter" idx="5"/>
          </p:nvPr>
        </p:nvSpPr>
        <p:spPr/>
        <p:txBody>
          <a:bodyPr/>
          <a:lstStyle/>
          <a:p>
            <a:fld id="{7D95702B-A176-47F2-94B3-59C819DD5A0E}" type="slidenum">
              <a:rPr kumimoji="1" lang="ja-JP" altLang="en-US" smtClean="0"/>
              <a:t>504</a:t>
            </a:fld>
            <a:endParaRPr kumimoji="1" lang="ja-JP" altLang="en-US"/>
          </a:p>
        </p:txBody>
      </p:sp>
    </p:spTree>
    <p:extLst>
      <p:ext uri="{BB962C8B-B14F-4D97-AF65-F5344CB8AC3E}">
        <p14:creationId xmlns:p14="http://schemas.microsoft.com/office/powerpoint/2010/main" val="4393989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A14F4-5C29-CB32-B8F1-1AC942D7AE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15040C-C7EA-1CA9-F0B7-4B61FDAA7E8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8805080-FE68-A282-6890-C0192784AFE6}"/>
              </a:ext>
            </a:extLst>
          </p:cNvPr>
          <p:cNvSpPr>
            <a:spLocks noGrp="1"/>
          </p:cNvSpPr>
          <p:nvPr>
            <p:ph type="body" idx="1"/>
          </p:nvPr>
        </p:nvSpPr>
        <p:spPr/>
        <p:txBody>
          <a:bodyPr/>
          <a:lstStyle/>
          <a:p>
            <a:r>
              <a:rPr kumimoji="1" lang="ja-JP" altLang="en-US" sz="1200" dirty="0">
                <a:solidFill>
                  <a:sysClr val="windowText" lastClr="000000"/>
                </a:solidFill>
              </a:rPr>
              <a:t>　</a:t>
            </a:r>
            <a:r>
              <a:rPr kumimoji="1" lang="en-US" altLang="ja-JP" sz="1200" dirty="0">
                <a:solidFill>
                  <a:sysClr val="windowText" lastClr="000000"/>
                </a:solidFill>
              </a:rPr>
              <a:t>DX</a:t>
            </a:r>
            <a:r>
              <a:rPr kumimoji="1" lang="ja-JP" altLang="en-US" sz="1200" dirty="0">
                <a:solidFill>
                  <a:sysClr val="windowText" lastClr="000000"/>
                </a:solidFill>
              </a:rPr>
              <a:t>の取組において、日本で「成果が出ている」の企業の割合は</a:t>
            </a:r>
            <a:r>
              <a:rPr kumimoji="1" lang="en-US" altLang="ja-JP" sz="1200" dirty="0">
                <a:solidFill>
                  <a:sysClr val="windowText" lastClr="000000"/>
                </a:solidFill>
              </a:rPr>
              <a:t>2021</a:t>
            </a:r>
            <a:r>
              <a:rPr kumimoji="1" lang="ja-JP" altLang="en-US" sz="1200" dirty="0">
                <a:solidFill>
                  <a:sysClr val="windowText" lastClr="000000"/>
                </a:solidFill>
              </a:rPr>
              <a:t>年度調査の</a:t>
            </a:r>
            <a:r>
              <a:rPr kumimoji="1" lang="en-US" altLang="ja-JP" sz="1200" dirty="0">
                <a:solidFill>
                  <a:sysClr val="windowText" lastClr="000000"/>
                </a:solidFill>
              </a:rPr>
              <a:t>49.5%</a:t>
            </a:r>
            <a:r>
              <a:rPr kumimoji="1" lang="ja-JP" altLang="en-US" sz="1200" dirty="0">
                <a:solidFill>
                  <a:sysClr val="windowText" lastClr="000000"/>
                </a:solidFill>
              </a:rPr>
              <a:t>から</a:t>
            </a:r>
            <a:r>
              <a:rPr kumimoji="1" lang="en-US" altLang="ja-JP" sz="1200" dirty="0">
                <a:solidFill>
                  <a:sysClr val="windowText" lastClr="000000"/>
                </a:solidFill>
              </a:rPr>
              <a:t>2022</a:t>
            </a:r>
            <a:r>
              <a:rPr kumimoji="1" lang="ja-JP" altLang="en-US" sz="1200" dirty="0">
                <a:solidFill>
                  <a:sysClr val="windowText" lastClr="000000"/>
                </a:solidFill>
              </a:rPr>
              <a:t>年度調査は</a:t>
            </a:r>
            <a:r>
              <a:rPr kumimoji="1" lang="en-US" altLang="ja-JP" sz="1200" dirty="0">
                <a:solidFill>
                  <a:sysClr val="windowText" lastClr="000000"/>
                </a:solidFill>
              </a:rPr>
              <a:t>58.0%</a:t>
            </a:r>
            <a:r>
              <a:rPr kumimoji="1" lang="ja-JP" altLang="en-US" sz="1200" dirty="0">
                <a:solidFill>
                  <a:sysClr val="windowText" lastClr="000000"/>
                </a:solidFill>
              </a:rPr>
              <a:t>に増加しました。一方、米国は</a:t>
            </a:r>
            <a:r>
              <a:rPr kumimoji="1" lang="en-US" altLang="ja-JP" sz="1200" dirty="0">
                <a:solidFill>
                  <a:sysClr val="windowText" lastClr="000000"/>
                </a:solidFill>
              </a:rPr>
              <a:t>89.0%</a:t>
            </a:r>
            <a:r>
              <a:rPr kumimoji="1" lang="ja-JP" altLang="en-US" sz="1200" dirty="0">
                <a:solidFill>
                  <a:sysClr val="windowText" lastClr="000000"/>
                </a:solidFill>
              </a:rPr>
              <a:t>が「成果が出ている」となっており、日本で</a:t>
            </a:r>
            <a:r>
              <a:rPr kumimoji="1" lang="en-US" altLang="ja-JP" sz="1200" dirty="0">
                <a:solidFill>
                  <a:sysClr val="windowText" lastClr="000000"/>
                </a:solidFill>
              </a:rPr>
              <a:t>DX</a:t>
            </a:r>
            <a:r>
              <a:rPr kumimoji="1" lang="ja-JP" altLang="en-US" sz="1200" dirty="0">
                <a:solidFill>
                  <a:sysClr val="windowText" lastClr="000000"/>
                </a:solidFill>
              </a:rPr>
              <a:t>へ取組む企業の割合は増加しているものの、成果の創出において日米差は依然として大きいです。</a:t>
            </a:r>
          </a:p>
        </p:txBody>
      </p:sp>
      <p:sp>
        <p:nvSpPr>
          <p:cNvPr id="4" name="スライド番号プレースホルダー 3">
            <a:extLst>
              <a:ext uri="{FF2B5EF4-FFF2-40B4-BE49-F238E27FC236}">
                <a16:creationId xmlns:a16="http://schemas.microsoft.com/office/drawing/2014/main" id="{547A265D-1BF3-EBD8-5EF4-C69CCA43E6C3}"/>
              </a:ext>
            </a:extLst>
          </p:cNvPr>
          <p:cNvSpPr>
            <a:spLocks noGrp="1"/>
          </p:cNvSpPr>
          <p:nvPr>
            <p:ph type="sldNum" sz="quarter" idx="5"/>
          </p:nvPr>
        </p:nvSpPr>
        <p:spPr/>
        <p:txBody>
          <a:bodyPr/>
          <a:lstStyle/>
          <a:p>
            <a:fld id="{7D95702B-A176-47F2-94B3-59C819DD5A0E}" type="slidenum">
              <a:rPr kumimoji="1" lang="ja-JP" altLang="en-US" smtClean="0"/>
              <a:t>51</a:t>
            </a:fld>
            <a:endParaRPr kumimoji="1" lang="ja-JP" altLang="en-US"/>
          </a:p>
        </p:txBody>
      </p:sp>
    </p:spTree>
    <p:extLst>
      <p:ext uri="{BB962C8B-B14F-4D97-AF65-F5344CB8AC3E}">
        <p14:creationId xmlns:p14="http://schemas.microsoft.com/office/powerpoint/2010/main" val="3557170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569FF-6E0F-DAA1-D214-397EB837F5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3FCD66-3AEE-CD88-A563-A82AF67D320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2418EF3-C945-5997-B955-5C7D3AC88A08}"/>
              </a:ext>
            </a:extLst>
          </p:cNvPr>
          <p:cNvSpPr>
            <a:spLocks noGrp="1"/>
          </p:cNvSpPr>
          <p:nvPr>
            <p:ph type="body" idx="1"/>
          </p:nvPr>
        </p:nvSpPr>
        <p:spPr/>
        <p:txBody>
          <a:bodyPr/>
          <a:lstStyle/>
          <a:p>
            <a:r>
              <a:rPr kumimoji="1" lang="ja-JP" altLang="en-US"/>
              <a:t>目標：</a:t>
            </a:r>
            <a:r>
              <a:rPr kumimoji="1" lang="en-US" altLang="ja-JP"/>
              <a:t>13:28</a:t>
            </a:r>
          </a:p>
          <a:p>
            <a:r>
              <a:rPr kumimoji="1" lang="ja-JP" altLang="en-US"/>
              <a:t>累計：</a:t>
            </a:r>
            <a:r>
              <a:rPr kumimoji="1" lang="en-US" altLang="ja-JP"/>
              <a:t>0:28</a:t>
            </a:r>
          </a:p>
          <a:p>
            <a:endParaRPr lang="en-US" altLang="ja-JP" b="0" i="0">
              <a:solidFill>
                <a:srgbClr val="374151"/>
              </a:solidFill>
              <a:effectLst/>
              <a:latin typeface="Söhne"/>
            </a:endParaRPr>
          </a:p>
          <a:p>
            <a:r>
              <a:rPr lang="ja-JP" altLang="en-US" b="0" i="0">
                <a:solidFill>
                  <a:srgbClr val="374151"/>
                </a:solidFill>
                <a:effectLst/>
                <a:latin typeface="Söhne"/>
              </a:rPr>
              <a:t>この情報から、我が国の</a:t>
            </a:r>
            <a:r>
              <a:rPr lang="en-US" altLang="ja-JP" b="0" i="0">
                <a:solidFill>
                  <a:srgbClr val="374151"/>
                </a:solidFill>
                <a:effectLst/>
                <a:latin typeface="Söhne"/>
              </a:rPr>
              <a:t>ICT</a:t>
            </a:r>
            <a:r>
              <a:rPr lang="ja-JP" altLang="en-US" b="0" i="0">
                <a:solidFill>
                  <a:srgbClr val="374151"/>
                </a:solidFill>
                <a:effectLst/>
                <a:latin typeface="Söhne"/>
              </a:rPr>
              <a:t>投資や導入の方針に関して、業務改革との連携や委託元企業のノウハウ蓄積の重要性が強調されている。</a:t>
            </a:r>
            <a:endParaRPr lang="en-US" altLang="ja-JP" b="0" i="0">
              <a:solidFill>
                <a:srgbClr val="374151"/>
              </a:solidFill>
              <a:effectLst/>
              <a:latin typeface="Söhne"/>
            </a:endParaRPr>
          </a:p>
          <a:p>
            <a:endParaRPr lang="en-US" altLang="ja-JP" b="0" i="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C3DB2135-8524-DCC7-1904-C98C5BFFD2AA}"/>
              </a:ext>
            </a:extLst>
          </p:cNvPr>
          <p:cNvSpPr>
            <a:spLocks noGrp="1"/>
          </p:cNvSpPr>
          <p:nvPr>
            <p:ph type="sldNum" sz="quarter" idx="5"/>
          </p:nvPr>
        </p:nvSpPr>
        <p:spPr/>
        <p:txBody>
          <a:bodyPr/>
          <a:lstStyle/>
          <a:p>
            <a:fld id="{7D95702B-A176-47F2-94B3-59C819DD5A0E}" type="slidenum">
              <a:rPr kumimoji="1" lang="ja-JP" altLang="en-US" smtClean="0"/>
              <a:t>52</a:t>
            </a:fld>
            <a:endParaRPr kumimoji="1" lang="ja-JP" altLang="en-US"/>
          </a:p>
        </p:txBody>
      </p:sp>
    </p:spTree>
    <p:extLst>
      <p:ext uri="{BB962C8B-B14F-4D97-AF65-F5344CB8AC3E}">
        <p14:creationId xmlns:p14="http://schemas.microsoft.com/office/powerpoint/2010/main" val="32199516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E154-F28A-5B74-3BD9-FC92A9EC64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4C7652-277F-E97F-9DC3-A3D8CF4ADA6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D53B477-6F4F-DF02-B6B1-9D03FB8A34BB}"/>
              </a:ext>
            </a:extLst>
          </p:cNvPr>
          <p:cNvSpPr>
            <a:spLocks noGrp="1"/>
          </p:cNvSpPr>
          <p:nvPr>
            <p:ph type="body" idx="1"/>
          </p:nvPr>
        </p:nvSpPr>
        <p:spPr/>
        <p:txBody>
          <a:bodyPr/>
          <a:lstStyle/>
          <a:p>
            <a:r>
              <a:rPr kumimoji="1" lang="ja-JP" altLang="en-US"/>
              <a:t>目標：</a:t>
            </a:r>
            <a:r>
              <a:rPr kumimoji="1" lang="en-US" altLang="ja-JP"/>
              <a:t>13:33</a:t>
            </a:r>
          </a:p>
          <a:p>
            <a:r>
              <a:rPr kumimoji="1" lang="ja-JP" altLang="en-US"/>
              <a:t>累計：</a:t>
            </a:r>
            <a:r>
              <a:rPr kumimoji="1" lang="en-US" altLang="ja-JP"/>
              <a:t>0:33</a:t>
            </a:r>
          </a:p>
          <a:p>
            <a:endParaRPr lang="en-US" altLang="ja-JP" b="0" i="0">
              <a:solidFill>
                <a:srgbClr val="374151"/>
              </a:solidFill>
              <a:effectLst/>
              <a:latin typeface="Söhne"/>
            </a:endParaRPr>
          </a:p>
          <a:p>
            <a:r>
              <a:rPr lang="ja-JP" altLang="en-US" b="0" i="0">
                <a:solidFill>
                  <a:srgbClr val="374151"/>
                </a:solidFill>
                <a:effectLst/>
                <a:latin typeface="Söhne"/>
              </a:rPr>
              <a:t>我が国の</a:t>
            </a:r>
            <a:r>
              <a:rPr lang="en-US" altLang="ja-JP" b="0" i="0">
                <a:solidFill>
                  <a:srgbClr val="374151"/>
                </a:solidFill>
                <a:effectLst/>
                <a:latin typeface="Söhne"/>
              </a:rPr>
              <a:t>ICT</a:t>
            </a:r>
            <a:r>
              <a:rPr lang="ja-JP" altLang="en-US" b="0" i="0">
                <a:solidFill>
                  <a:srgbClr val="374151"/>
                </a:solidFill>
                <a:effectLst/>
                <a:latin typeface="Söhne"/>
              </a:rPr>
              <a:t>人材に関する課題が、量だけでなく質の面でも深刻であること、また、外部ベンダーへの過度な依存とユーザー企業内での人材育成の不足が指摘されていることがわかる。</a:t>
            </a:r>
            <a:endParaRPr lang="en-US" altLang="ja-JP" b="0" i="0">
              <a:solidFill>
                <a:srgbClr val="374151"/>
              </a:solidFill>
              <a:effectLst/>
              <a:latin typeface="Söhne"/>
            </a:endParaRPr>
          </a:p>
          <a:p>
            <a:endParaRPr lang="en-US" altLang="ja-JP" b="0" i="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57A6737D-8560-BE84-E0DD-9C88975C0601}"/>
              </a:ext>
            </a:extLst>
          </p:cNvPr>
          <p:cNvSpPr>
            <a:spLocks noGrp="1"/>
          </p:cNvSpPr>
          <p:nvPr>
            <p:ph type="sldNum" sz="quarter" idx="5"/>
          </p:nvPr>
        </p:nvSpPr>
        <p:spPr/>
        <p:txBody>
          <a:bodyPr/>
          <a:lstStyle/>
          <a:p>
            <a:fld id="{7D95702B-A176-47F2-94B3-59C819DD5A0E}" type="slidenum">
              <a:rPr kumimoji="1" lang="ja-JP" altLang="en-US" smtClean="0"/>
              <a:t>53</a:t>
            </a:fld>
            <a:endParaRPr kumimoji="1" lang="ja-JP" altLang="en-US"/>
          </a:p>
        </p:txBody>
      </p:sp>
    </p:spTree>
    <p:extLst>
      <p:ext uri="{BB962C8B-B14F-4D97-AF65-F5344CB8AC3E}">
        <p14:creationId xmlns:p14="http://schemas.microsoft.com/office/powerpoint/2010/main" val="32750811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5FC84-51A2-EADA-E637-0ADC3438EBE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E0FE8B-5959-0A7F-69AF-BFC11199D94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F19AD36-2683-5E85-F2DB-15A31514F932}"/>
              </a:ext>
            </a:extLst>
          </p:cNvPr>
          <p:cNvSpPr>
            <a:spLocks noGrp="1"/>
          </p:cNvSpPr>
          <p:nvPr>
            <p:ph type="body" idx="1"/>
          </p:nvPr>
        </p:nvSpPr>
        <p:spPr/>
        <p:txBody>
          <a:bodyPr/>
          <a:lstStyle/>
          <a:p>
            <a:r>
              <a:rPr lang="ja-JP" altLang="en-US"/>
              <a:t>人材の確保は、</a:t>
            </a:r>
            <a:r>
              <a:rPr lang="en-US" altLang="ja-JP"/>
              <a:t>DX</a:t>
            </a:r>
            <a:r>
              <a:rPr lang="ja-JP" altLang="en-US"/>
              <a:t>戦略を推進する上での重要な課題である。そのため、自社の人材の充足度を把握 し、継続的に人材確保をする必要がある。</a:t>
            </a:r>
            <a:endParaRPr lang="en-US" altLang="ja-JP"/>
          </a:p>
          <a:p>
            <a:endParaRPr kumimoji="1" lang="ja-JP" altLang="en-US" sz="1200">
              <a:solidFill>
                <a:sysClr val="windowText" lastClr="000000"/>
              </a:solidFill>
            </a:endParaRPr>
          </a:p>
        </p:txBody>
      </p:sp>
      <p:sp>
        <p:nvSpPr>
          <p:cNvPr id="4" name="スライド番号プレースホルダー 3">
            <a:extLst>
              <a:ext uri="{FF2B5EF4-FFF2-40B4-BE49-F238E27FC236}">
                <a16:creationId xmlns:a16="http://schemas.microsoft.com/office/drawing/2014/main" id="{FB5371E1-142D-C4F1-FBCF-90DFA2AA5CED}"/>
              </a:ext>
            </a:extLst>
          </p:cNvPr>
          <p:cNvSpPr>
            <a:spLocks noGrp="1"/>
          </p:cNvSpPr>
          <p:nvPr>
            <p:ph type="sldNum" sz="quarter" idx="5"/>
          </p:nvPr>
        </p:nvSpPr>
        <p:spPr/>
        <p:txBody>
          <a:bodyPr/>
          <a:lstStyle/>
          <a:p>
            <a:fld id="{7D95702B-A176-47F2-94B3-59C819DD5A0E}" type="slidenum">
              <a:rPr kumimoji="1" lang="ja-JP" altLang="en-US" smtClean="0"/>
              <a:t>54</a:t>
            </a:fld>
            <a:endParaRPr kumimoji="1" lang="ja-JP" altLang="en-US"/>
          </a:p>
        </p:txBody>
      </p:sp>
    </p:spTree>
    <p:extLst>
      <p:ext uri="{BB962C8B-B14F-4D97-AF65-F5344CB8AC3E}">
        <p14:creationId xmlns:p14="http://schemas.microsoft.com/office/powerpoint/2010/main" val="18843210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942C-3869-636B-B468-84D8E63203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FECE58-D75F-9459-9E5C-EA436793C7D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31BA879-F58B-465A-E769-0F5DF98E504B}"/>
              </a:ext>
            </a:extLst>
          </p:cNvPr>
          <p:cNvSpPr>
            <a:spLocks noGrp="1"/>
          </p:cNvSpPr>
          <p:nvPr>
            <p:ph type="body" idx="1"/>
          </p:nvPr>
        </p:nvSpPr>
        <p:spPr/>
        <p:txBody>
          <a:bodyPr/>
          <a:lstStyle/>
          <a:p>
            <a:r>
              <a:rPr lang="ja-JP" altLang="en-US"/>
              <a:t>人材の確保は、</a:t>
            </a:r>
            <a:r>
              <a:rPr lang="en-US" altLang="ja-JP"/>
              <a:t>DX</a:t>
            </a:r>
            <a:r>
              <a:rPr lang="ja-JP" altLang="en-US"/>
              <a:t>戦略を推進する上での重要な課題である。そのため、自社の人材の充足度を把握 し、継続的に人材確保をする必要がある。</a:t>
            </a:r>
            <a:endParaRPr lang="en-US" altLang="ja-JP"/>
          </a:p>
          <a:p>
            <a:endParaRPr kumimoji="1" lang="ja-JP" altLang="en-US" sz="1200">
              <a:solidFill>
                <a:sysClr val="windowText" lastClr="000000"/>
              </a:solidFill>
            </a:endParaRPr>
          </a:p>
        </p:txBody>
      </p:sp>
      <p:sp>
        <p:nvSpPr>
          <p:cNvPr id="4" name="スライド番号プレースホルダー 3">
            <a:extLst>
              <a:ext uri="{FF2B5EF4-FFF2-40B4-BE49-F238E27FC236}">
                <a16:creationId xmlns:a16="http://schemas.microsoft.com/office/drawing/2014/main" id="{9D9F9484-4E2E-AD36-F66F-76EFFD64F0AE}"/>
              </a:ext>
            </a:extLst>
          </p:cNvPr>
          <p:cNvSpPr>
            <a:spLocks noGrp="1"/>
          </p:cNvSpPr>
          <p:nvPr>
            <p:ph type="sldNum" sz="quarter" idx="5"/>
          </p:nvPr>
        </p:nvSpPr>
        <p:spPr/>
        <p:txBody>
          <a:bodyPr/>
          <a:lstStyle/>
          <a:p>
            <a:fld id="{7D95702B-A176-47F2-94B3-59C819DD5A0E}" type="slidenum">
              <a:rPr kumimoji="1" lang="ja-JP" altLang="en-US" smtClean="0"/>
              <a:t>55</a:t>
            </a:fld>
            <a:endParaRPr kumimoji="1" lang="ja-JP" altLang="en-US"/>
          </a:p>
        </p:txBody>
      </p:sp>
    </p:spTree>
    <p:extLst>
      <p:ext uri="{BB962C8B-B14F-4D97-AF65-F5344CB8AC3E}">
        <p14:creationId xmlns:p14="http://schemas.microsoft.com/office/powerpoint/2010/main" val="30520869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90ACC-C1D1-A851-FE38-E6FAF70939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1B9CA16-B26F-BA2D-F56B-F8F2A64C2B0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F86B106-C90E-89A5-B9A7-4E15788840F4}"/>
              </a:ext>
            </a:extLst>
          </p:cNvPr>
          <p:cNvSpPr>
            <a:spLocks noGrp="1"/>
          </p:cNvSpPr>
          <p:nvPr>
            <p:ph type="body" idx="1"/>
          </p:nvPr>
        </p:nvSpPr>
        <p:spPr/>
        <p:txBody>
          <a:bodyPr/>
          <a:lstStyle/>
          <a:p>
            <a:r>
              <a:rPr kumimoji="1" lang="ja-JP" altLang="en-US" dirty="0"/>
              <a:t>目標：</a:t>
            </a:r>
            <a:r>
              <a:rPr kumimoji="1" lang="en-US" altLang="ja-JP" dirty="0"/>
              <a:t>13:38</a:t>
            </a:r>
          </a:p>
          <a:p>
            <a:r>
              <a:rPr kumimoji="1" lang="ja-JP" altLang="en-US" dirty="0"/>
              <a:t>累計：</a:t>
            </a:r>
            <a:r>
              <a:rPr kumimoji="1" lang="en-US" altLang="ja-JP" dirty="0"/>
              <a:t>0:38</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我が国は高度経済成長期後、世界の経済大国となり、「電子立国」と称された。</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en-US" altLang="ja-JP" sz="1200" b="0" i="0" dirty="0">
                <a:solidFill>
                  <a:srgbClr val="374151"/>
                </a:solidFill>
                <a:effectLst/>
                <a:latin typeface="メイリオ" panose="020B0604030504040204" pitchFamily="50" charset="-128"/>
                <a:ea typeface="メイリオ" panose="020B0604030504040204" pitchFamily="50" charset="-128"/>
              </a:rPr>
              <a:t>1989</a:t>
            </a:r>
            <a:r>
              <a:rPr lang="ja-JP" altLang="en-US" sz="1200" b="0" i="0" dirty="0">
                <a:solidFill>
                  <a:srgbClr val="374151"/>
                </a:solidFill>
                <a:effectLst/>
                <a:latin typeface="メイリオ" panose="020B0604030504040204" pitchFamily="50" charset="-128"/>
                <a:ea typeface="メイリオ" panose="020B0604030504040204" pitchFamily="50" charset="-128"/>
              </a:rPr>
              <a:t>年（平成元年）当時、日本は半導体の最大の生産国で、生産量は全世界の半分を占め、半導体産業は自動車産業とともに日本経済の二大けん引だった。</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b="0" i="0" dirty="0">
                <a:solidFill>
                  <a:srgbClr val="374151"/>
                </a:solidFill>
                <a:effectLst/>
                <a:latin typeface="メイリオ" panose="020B0604030504040204" pitchFamily="50" charset="-128"/>
                <a:ea typeface="メイリオ" panose="020B0604030504040204" pitchFamily="50" charset="-128"/>
              </a:rPr>
              <a:t>このことから、このように呼ばれています。</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en-US" altLang="ja-JP" sz="1200" b="0" i="0" dirty="0">
                <a:solidFill>
                  <a:srgbClr val="374151"/>
                </a:solidFill>
                <a:effectLst/>
                <a:latin typeface="メイリオ" panose="020B0604030504040204" pitchFamily="50" charset="-128"/>
                <a:ea typeface="メイリオ" panose="020B0604030504040204" pitchFamily="50" charset="-128"/>
              </a:rPr>
              <a:t>2000</a:t>
            </a:r>
            <a:r>
              <a:rPr lang="ja-JP" altLang="en-US" sz="1200" b="0" i="0" dirty="0">
                <a:solidFill>
                  <a:srgbClr val="374151"/>
                </a:solidFill>
                <a:effectLst/>
                <a:latin typeface="メイリオ" panose="020B0604030504040204" pitchFamily="50" charset="-128"/>
                <a:ea typeface="メイリオ" panose="020B0604030504040204" pitchFamily="50" charset="-128"/>
              </a:rPr>
              <a:t>年代に、</a:t>
            </a:r>
            <a:r>
              <a:rPr lang="en-US" altLang="ja-JP" sz="1200" b="0" i="0" dirty="0">
                <a:solidFill>
                  <a:srgbClr val="374151"/>
                </a:solidFill>
                <a:effectLst/>
                <a:latin typeface="メイリオ" panose="020B0604030504040204" pitchFamily="50" charset="-128"/>
                <a:ea typeface="メイリオ" panose="020B0604030504040204" pitchFamily="50" charset="-128"/>
              </a:rPr>
              <a:t>ICT</a:t>
            </a:r>
            <a:r>
              <a:rPr lang="ja-JP" altLang="en-US" sz="1200" b="0" i="0" dirty="0">
                <a:solidFill>
                  <a:srgbClr val="374151"/>
                </a:solidFill>
                <a:effectLst/>
                <a:latin typeface="メイリオ" panose="020B0604030504040204" pitchFamily="50" charset="-128"/>
                <a:ea typeface="メイリオ" panose="020B0604030504040204" pitchFamily="50" charset="-128"/>
              </a:rPr>
              <a:t>関連製造業の生産・輸出が減少。</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以前の成功に固執し、デジタル化への適応が不十分。</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国民生活・社会活動は維持できており、デジタル化の緊急性を感じていない。</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デジタル技術での解決を、人材の質・量で補っている。</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デジタル化による生産性向上の余地があるが、「ゆでガエル現象」の可能性。</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新興国では、制約の少ないデジタル環境で「リープフロッグ」が起きている。</a:t>
            </a:r>
          </a:p>
          <a:p>
            <a:endParaRPr lang="en-US" altLang="ja-JP" b="0" i="0" dirty="0">
              <a:solidFill>
                <a:srgbClr val="374151"/>
              </a:solidFill>
              <a:effectLst/>
              <a:latin typeface="Söhne"/>
            </a:endParaRPr>
          </a:p>
          <a:p>
            <a:endParaRPr lang="en-US" altLang="ja-JP" b="0" i="0" dirty="0">
              <a:solidFill>
                <a:srgbClr val="374151"/>
              </a:solidFill>
              <a:effectLst/>
              <a:latin typeface="Söhne"/>
            </a:endParaRPr>
          </a:p>
          <a:p>
            <a:endParaRPr lang="en-US" altLang="ja-JP" b="0" i="0" dirty="0">
              <a:solidFill>
                <a:srgbClr val="374151"/>
              </a:solidFill>
              <a:effectLst/>
              <a:latin typeface="Söhne"/>
            </a:endParaRPr>
          </a:p>
          <a:p>
            <a:r>
              <a:rPr lang="ja-JP" altLang="en-US" b="0" i="0" dirty="0">
                <a:solidFill>
                  <a:srgbClr val="374151"/>
                </a:solidFill>
                <a:effectLst/>
                <a:latin typeface="Söhne"/>
              </a:rPr>
              <a:t>我が国の</a:t>
            </a:r>
            <a:r>
              <a:rPr lang="en-US" altLang="ja-JP" b="0" i="0" dirty="0">
                <a:solidFill>
                  <a:srgbClr val="374151"/>
                </a:solidFill>
                <a:effectLst/>
                <a:latin typeface="Söhne"/>
              </a:rPr>
              <a:t>ICT</a:t>
            </a:r>
            <a:r>
              <a:rPr lang="ja-JP" altLang="en-US" b="0" i="0" dirty="0">
                <a:solidFill>
                  <a:srgbClr val="374151"/>
                </a:solidFill>
                <a:effectLst/>
                <a:latin typeface="Söhne"/>
              </a:rPr>
              <a:t>関連製造業の歴史的背景、現状の課題、および新興国でのデジタルサービスの普及の特徴などについての概要が理解できる。</a:t>
            </a:r>
            <a:endParaRPr lang="en-US" altLang="ja-JP" b="0" i="0" dirty="0">
              <a:solidFill>
                <a:srgbClr val="374151"/>
              </a:solidFill>
              <a:effectLst/>
              <a:latin typeface="Söhne"/>
            </a:endParaRPr>
          </a:p>
          <a:p>
            <a:endParaRPr lang="en-US" altLang="ja-JP" b="0"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108E5DDE-A620-4FA1-0846-578F21E17577}"/>
              </a:ext>
            </a:extLst>
          </p:cNvPr>
          <p:cNvSpPr>
            <a:spLocks noGrp="1"/>
          </p:cNvSpPr>
          <p:nvPr>
            <p:ph type="sldNum" sz="quarter" idx="5"/>
          </p:nvPr>
        </p:nvSpPr>
        <p:spPr/>
        <p:txBody>
          <a:bodyPr/>
          <a:lstStyle/>
          <a:p>
            <a:fld id="{7D95702B-A176-47F2-94B3-59C819DD5A0E}" type="slidenum">
              <a:rPr kumimoji="1" lang="ja-JP" altLang="en-US" smtClean="0"/>
              <a:t>56</a:t>
            </a:fld>
            <a:endParaRPr kumimoji="1" lang="ja-JP" altLang="en-US"/>
          </a:p>
        </p:txBody>
      </p:sp>
    </p:spTree>
    <p:extLst>
      <p:ext uri="{BB962C8B-B14F-4D97-AF65-F5344CB8AC3E}">
        <p14:creationId xmlns:p14="http://schemas.microsoft.com/office/powerpoint/2010/main" val="7314306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43A53-02B7-68BF-CF96-14E5BE9A1A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699425-D087-FFCB-3DD2-FE796E5E1AC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58D99A4-9055-E71C-061B-4D2A1C19B3A0}"/>
              </a:ext>
            </a:extLst>
          </p:cNvPr>
          <p:cNvSpPr>
            <a:spLocks noGrp="1"/>
          </p:cNvSpPr>
          <p:nvPr>
            <p:ph type="body" idx="1"/>
          </p:nvPr>
        </p:nvSpPr>
        <p:spPr/>
        <p:txBody>
          <a:bodyPr/>
          <a:lstStyle/>
          <a:p>
            <a:r>
              <a:rPr kumimoji="1" lang="ja-JP" altLang="en-US" dirty="0"/>
              <a:t>目標：</a:t>
            </a:r>
            <a:r>
              <a:rPr kumimoji="1" lang="en-US" altLang="ja-JP" dirty="0"/>
              <a:t>13:43</a:t>
            </a:r>
          </a:p>
          <a:p>
            <a:r>
              <a:rPr kumimoji="1" lang="ja-JP" altLang="en-US" dirty="0"/>
              <a:t>累計：</a:t>
            </a:r>
            <a:r>
              <a:rPr kumimoji="1" lang="en-US" altLang="ja-JP" dirty="0"/>
              <a:t>0:43</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デジタル化に対する不安感・抵抗感を持つ人が存在する。</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デジタル化により、情報セキュリティなどの新しい脅威が出現。</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総務省調査：デジタル化が進んでいない主な理由は「情報セキュリティやプライバシー漏えいへの不安」（</a:t>
            </a:r>
            <a:r>
              <a:rPr lang="en-US" altLang="ja-JP" sz="1200" b="0" i="0" dirty="0">
                <a:solidFill>
                  <a:srgbClr val="374151"/>
                </a:solidFill>
                <a:effectLst/>
                <a:latin typeface="メイリオ" panose="020B0604030504040204" pitchFamily="50" charset="-128"/>
                <a:ea typeface="メイリオ" panose="020B0604030504040204" pitchFamily="50" charset="-128"/>
              </a:rPr>
              <a:t>52.2%</a:t>
            </a:r>
            <a:r>
              <a:rPr lang="ja-JP" altLang="en-US" sz="1200" b="0" i="0" dirty="0">
                <a:solidFill>
                  <a:srgbClr val="374151"/>
                </a:solidFill>
                <a:effectLst/>
                <a:latin typeface="メイリオ" panose="020B0604030504040204" pitchFamily="50" charset="-128"/>
                <a:ea typeface="メイリオ" panose="020B0604030504040204" pitchFamily="50" charset="-128"/>
              </a:rPr>
              <a:t>）。</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パーソナルデータの不適切な利用、ネット上の偽情報、デジタル操作への不慣れなどが不安感・抵抗感の要因。</a:t>
            </a:r>
            <a:endParaRPr lang="en-US" altLang="ja-JP" b="0" i="0" dirty="0">
              <a:solidFill>
                <a:srgbClr val="374151"/>
              </a:solidFill>
              <a:effectLst/>
              <a:latin typeface="Söhne"/>
            </a:endParaRPr>
          </a:p>
          <a:p>
            <a:endParaRPr lang="en-US" altLang="ja-JP" b="0" i="0" dirty="0">
              <a:solidFill>
                <a:srgbClr val="374151"/>
              </a:solidFill>
              <a:effectLst/>
              <a:latin typeface="Söhne"/>
            </a:endParaRPr>
          </a:p>
          <a:p>
            <a:endParaRPr lang="en-US" altLang="ja-JP" b="0" i="0" dirty="0">
              <a:solidFill>
                <a:srgbClr val="374151"/>
              </a:solidFill>
              <a:effectLst/>
              <a:latin typeface="Söhne"/>
            </a:endParaRPr>
          </a:p>
          <a:p>
            <a:r>
              <a:rPr lang="ja-JP" altLang="en-US" b="0" i="0" dirty="0">
                <a:solidFill>
                  <a:srgbClr val="374151"/>
                </a:solidFill>
                <a:effectLst/>
                <a:latin typeface="Söhne"/>
              </a:rPr>
              <a:t>我が国のデジタル化に関する現状と、新興国でのデジタル化の進行状況を理解することができる。</a:t>
            </a:r>
            <a:endParaRPr lang="en-US" altLang="ja-JP" b="0" i="0" dirty="0">
              <a:solidFill>
                <a:srgbClr val="374151"/>
              </a:solidFill>
              <a:effectLst/>
              <a:latin typeface="Söhne"/>
            </a:endParaRPr>
          </a:p>
          <a:p>
            <a:endParaRPr lang="en-US" altLang="ja-JP" b="0"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0FFE3B62-2EE1-108D-5BD3-E3CFFE465F40}"/>
              </a:ext>
            </a:extLst>
          </p:cNvPr>
          <p:cNvSpPr>
            <a:spLocks noGrp="1"/>
          </p:cNvSpPr>
          <p:nvPr>
            <p:ph type="sldNum" sz="quarter" idx="5"/>
          </p:nvPr>
        </p:nvSpPr>
        <p:spPr/>
        <p:txBody>
          <a:bodyPr/>
          <a:lstStyle/>
          <a:p>
            <a:fld id="{7D95702B-A176-47F2-94B3-59C819DD5A0E}" type="slidenum">
              <a:rPr kumimoji="1" lang="ja-JP" altLang="en-US" smtClean="0"/>
              <a:t>57</a:t>
            </a:fld>
            <a:endParaRPr kumimoji="1" lang="ja-JP" altLang="en-US"/>
          </a:p>
        </p:txBody>
      </p:sp>
    </p:spTree>
    <p:extLst>
      <p:ext uri="{BB962C8B-B14F-4D97-AF65-F5344CB8AC3E}">
        <p14:creationId xmlns:p14="http://schemas.microsoft.com/office/powerpoint/2010/main" val="1381346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F3170-9546-F6B8-4A0D-0F8A5951B5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F59972-1FC4-E1A2-750A-63F547CE500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EF1FBFC-457C-2FC5-E491-5905A8886250}"/>
              </a:ext>
            </a:extLst>
          </p:cNvPr>
          <p:cNvSpPr>
            <a:spLocks noGrp="1"/>
          </p:cNvSpPr>
          <p:nvPr>
            <p:ph type="body" idx="1"/>
          </p:nvPr>
        </p:nvSpPr>
        <p:spPr/>
        <p:txBody>
          <a:bodyPr/>
          <a:lstStyle/>
          <a:p>
            <a:r>
              <a:rPr kumimoji="1" lang="ja-JP" altLang="en-US" dirty="0"/>
              <a:t>目標：</a:t>
            </a:r>
            <a:r>
              <a:rPr kumimoji="1" lang="en-US" altLang="ja-JP" dirty="0"/>
              <a:t>13:48</a:t>
            </a:r>
          </a:p>
          <a:p>
            <a:r>
              <a:rPr kumimoji="1" lang="ja-JP" altLang="en-US" dirty="0"/>
              <a:t>累計：</a:t>
            </a:r>
            <a:r>
              <a:rPr kumimoji="1" lang="en-US" altLang="ja-JP" dirty="0"/>
              <a:t>0:48</a:t>
            </a:r>
          </a:p>
          <a:p>
            <a:pPr marL="0" indent="0">
              <a:buFont typeface="Arial" panose="020B0604020202020204" pitchFamily="34" charset="0"/>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情報セキュリティや偽情報対応には情報リテラシーが必要。</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総務省の調査</a:t>
            </a:r>
            <a:r>
              <a:rPr lang="en-US" altLang="ja-JP" sz="1200" b="0" i="0" dirty="0">
                <a:solidFill>
                  <a:srgbClr val="374151"/>
                </a:solidFill>
                <a:effectLst/>
                <a:latin typeface="メイリオ" panose="020B0604030504040204" pitchFamily="50" charset="-128"/>
                <a:ea typeface="メイリオ" panose="020B0604030504040204" pitchFamily="50" charset="-128"/>
              </a:rPr>
              <a:t>: </a:t>
            </a:r>
            <a:r>
              <a:rPr lang="ja-JP" altLang="en-US" sz="1200" b="0" i="0" dirty="0">
                <a:solidFill>
                  <a:srgbClr val="374151"/>
                </a:solidFill>
                <a:effectLst/>
                <a:latin typeface="メイリオ" panose="020B0604030504040204" pitchFamily="50" charset="-128"/>
                <a:ea typeface="メイリオ" panose="020B0604030504040204" pitchFamily="50" charset="-128"/>
              </a:rPr>
              <a:t>デジタル化未進の理由の</a:t>
            </a:r>
            <a:r>
              <a:rPr lang="en-US" altLang="ja-JP" sz="1200" b="0" i="0" dirty="0">
                <a:solidFill>
                  <a:srgbClr val="374151"/>
                </a:solidFill>
                <a:effectLst/>
                <a:latin typeface="メイリオ" panose="020B0604030504040204" pitchFamily="50" charset="-128"/>
                <a:ea typeface="メイリオ" panose="020B0604030504040204" pitchFamily="50" charset="-128"/>
              </a:rPr>
              <a:t>2</a:t>
            </a:r>
            <a:r>
              <a:rPr lang="ja-JP" altLang="en-US" sz="1200" b="0" i="0" dirty="0">
                <a:solidFill>
                  <a:srgbClr val="374151"/>
                </a:solidFill>
                <a:effectLst/>
                <a:latin typeface="メイリオ" panose="020B0604030504040204" pitchFamily="50" charset="-128"/>
                <a:ea typeface="メイリオ" panose="020B0604030504040204" pitchFamily="50" charset="-128"/>
              </a:rPr>
              <a:t>番目は「利用者のリテラシー不足」</a:t>
            </a:r>
            <a:r>
              <a:rPr lang="en-US" altLang="ja-JP" sz="1200" b="0" i="0" dirty="0">
                <a:solidFill>
                  <a:srgbClr val="374151"/>
                </a:solidFill>
                <a:effectLst/>
                <a:latin typeface="メイリオ" panose="020B0604030504040204" pitchFamily="50" charset="-128"/>
                <a:ea typeface="メイリオ" panose="020B0604030504040204" pitchFamily="50" charset="-128"/>
              </a:rPr>
              <a:t>(44.2%)</a:t>
            </a:r>
            <a:r>
              <a:rPr lang="ja-JP" altLang="en-US" sz="1200" b="0" i="0" dirty="0">
                <a:solidFill>
                  <a:srgbClr val="374151"/>
                </a:solidFill>
                <a:effectLst/>
                <a:latin typeface="メイリオ" panose="020B0604030504040204" pitchFamily="50" charset="-128"/>
                <a:ea typeface="メイリオ" panose="020B0604030504040204" pitchFamily="50" charset="-128"/>
              </a:rPr>
              <a:t>。</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en-US" altLang="ja-JP" sz="1200" b="0" i="0" dirty="0">
                <a:solidFill>
                  <a:srgbClr val="374151"/>
                </a:solidFill>
                <a:effectLst/>
                <a:latin typeface="メイリオ" panose="020B0604030504040204" pitchFamily="50" charset="-128"/>
                <a:ea typeface="メイリオ" panose="020B0604030504040204" pitchFamily="50" charset="-128"/>
              </a:rPr>
              <a:t>※1</a:t>
            </a:r>
            <a:r>
              <a:rPr lang="ja-JP" altLang="en-US" sz="1200" b="0" i="0" dirty="0">
                <a:solidFill>
                  <a:srgbClr val="374151"/>
                </a:solidFill>
                <a:effectLst/>
                <a:latin typeface="メイリオ" panose="020B0604030504040204" pitchFamily="50" charset="-128"/>
                <a:ea typeface="メイリオ" panose="020B0604030504040204" pitchFamily="50" charset="-128"/>
              </a:rPr>
              <a:t>番目は前述の「情報セキュリティやプライバシー漏えいへの不安」（</a:t>
            </a:r>
            <a:r>
              <a:rPr lang="en-US" altLang="ja-JP" sz="1200" b="0" i="0" dirty="0">
                <a:solidFill>
                  <a:srgbClr val="374151"/>
                </a:solidFill>
                <a:effectLst/>
                <a:latin typeface="メイリオ" panose="020B0604030504040204" pitchFamily="50" charset="-128"/>
                <a:ea typeface="メイリオ" panose="020B0604030504040204" pitchFamily="50" charset="-128"/>
              </a:rPr>
              <a:t>52.2%</a:t>
            </a:r>
            <a:r>
              <a:rPr lang="ja-JP" altLang="en-US" sz="1200" b="0" i="0" dirty="0">
                <a:solidFill>
                  <a:srgbClr val="374151"/>
                </a:solidFill>
                <a:effectLst/>
                <a:latin typeface="メイリオ" panose="020B0604030504040204" pitchFamily="50" charset="-128"/>
                <a:ea typeface="メイリオ" panose="020B0604030504040204" pitchFamily="50" charset="-128"/>
              </a:rPr>
              <a:t>）。</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デジタルリテラシー不足は、デジタル化推進への消極的態度の原因となる可能性。</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ja-JP" altLang="en-US" sz="1200" b="0" i="0" dirty="0">
              <a:solidFill>
                <a:srgbClr val="374151"/>
              </a:solidFill>
              <a:effectLst/>
              <a:latin typeface="メイリオ" panose="020B0604030504040204" pitchFamily="50" charset="-128"/>
              <a:ea typeface="メイリオ" panose="020B0604030504040204" pitchFamily="50" charset="-128"/>
            </a:endParaRPr>
          </a:p>
          <a:p>
            <a:endParaRPr lang="en-US" altLang="ja-JP" b="0" i="0" dirty="0">
              <a:solidFill>
                <a:srgbClr val="374151"/>
              </a:solidFill>
              <a:effectLst/>
              <a:latin typeface="Söhne"/>
            </a:endParaRPr>
          </a:p>
          <a:p>
            <a:r>
              <a:rPr lang="ja-JP" altLang="en-US" b="0" i="0" dirty="0">
                <a:solidFill>
                  <a:srgbClr val="374151"/>
                </a:solidFill>
                <a:effectLst/>
                <a:latin typeface="Söhne"/>
              </a:rPr>
              <a:t>情報リテラシーの不足がデジタル化の進行を遅らせる要因の一つであることが理解できる。</a:t>
            </a:r>
            <a:endParaRPr lang="en-US" altLang="ja-JP" b="0" i="0" dirty="0">
              <a:solidFill>
                <a:srgbClr val="374151"/>
              </a:solidFill>
              <a:effectLst/>
              <a:latin typeface="Söhne"/>
            </a:endParaRPr>
          </a:p>
          <a:p>
            <a:endParaRPr lang="en-US" altLang="ja-JP" b="0"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84C84BCF-96C3-1C26-6F4E-A65586D83B0D}"/>
              </a:ext>
            </a:extLst>
          </p:cNvPr>
          <p:cNvSpPr>
            <a:spLocks noGrp="1"/>
          </p:cNvSpPr>
          <p:nvPr>
            <p:ph type="sldNum" sz="quarter" idx="5"/>
          </p:nvPr>
        </p:nvSpPr>
        <p:spPr/>
        <p:txBody>
          <a:bodyPr/>
          <a:lstStyle/>
          <a:p>
            <a:fld id="{7D95702B-A176-47F2-94B3-59C819DD5A0E}" type="slidenum">
              <a:rPr kumimoji="1" lang="ja-JP" altLang="en-US" smtClean="0"/>
              <a:t>58</a:t>
            </a:fld>
            <a:endParaRPr kumimoji="1" lang="ja-JP" altLang="en-US"/>
          </a:p>
        </p:txBody>
      </p:sp>
    </p:spTree>
    <p:extLst>
      <p:ext uri="{BB962C8B-B14F-4D97-AF65-F5344CB8AC3E}">
        <p14:creationId xmlns:p14="http://schemas.microsoft.com/office/powerpoint/2010/main" val="2996954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3B9F1-377F-5333-B0FE-3800BD8754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596B5B-90B6-4162-C947-C1292821D29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1347F97-FFAD-2BDF-30A6-CC0E0167DA56}"/>
              </a:ext>
            </a:extLst>
          </p:cNvPr>
          <p:cNvSpPr>
            <a:spLocks noGrp="1"/>
          </p:cNvSpPr>
          <p:nvPr>
            <p:ph type="body" idx="1"/>
          </p:nvPr>
        </p:nvSpPr>
        <p:spPr/>
        <p:txBody>
          <a:bodyPr/>
          <a:lstStyle/>
          <a:p>
            <a:r>
              <a:rPr kumimoji="1" lang="ja-JP" altLang="en-US"/>
              <a:t>目標：</a:t>
            </a:r>
            <a:r>
              <a:rPr kumimoji="1" lang="en-US" altLang="ja-JP"/>
              <a:t>13:52</a:t>
            </a:r>
          </a:p>
          <a:p>
            <a:r>
              <a:rPr kumimoji="1" lang="ja-JP" altLang="en-US"/>
              <a:t>累計：</a:t>
            </a:r>
            <a:r>
              <a:rPr kumimoji="1" lang="en-US" altLang="ja-JP"/>
              <a:t>0:52</a:t>
            </a:r>
          </a:p>
          <a:p>
            <a:endParaRPr kumimoji="1" lang="en-US" altLang="ja-JP"/>
          </a:p>
          <a:p>
            <a:r>
              <a:rPr kumimoji="1" lang="ja-JP" altLang="en-US"/>
              <a:t>デジタイゼーション</a:t>
            </a:r>
            <a:endParaRPr kumimoji="1" lang="en-US" altLang="ja-JP"/>
          </a:p>
          <a:p>
            <a:r>
              <a:rPr kumimoji="1" lang="ja-JP" altLang="en-US"/>
              <a:t>　特定業務のデジタル化</a:t>
            </a:r>
            <a:endParaRPr kumimoji="1" lang="en-US" altLang="ja-JP"/>
          </a:p>
          <a:p>
            <a:r>
              <a:rPr kumimoji="1" lang="ja-JP" altLang="en-US"/>
              <a:t>・ツールを使用し、特定の業務をデジタル化</a:t>
            </a:r>
            <a:endParaRPr kumimoji="1" lang="en-US" altLang="ja-JP"/>
          </a:p>
          <a:p>
            <a:r>
              <a:rPr kumimoji="1" lang="ja-JP" altLang="en-US"/>
              <a:t>・アナログの情報をデジタル化し、データを蓄積できる環境を整える</a:t>
            </a:r>
            <a:endParaRPr kumimoji="1" lang="en-US" altLang="ja-JP"/>
          </a:p>
          <a:p>
            <a:endParaRPr kumimoji="1" lang="en-US" altLang="ja-JP"/>
          </a:p>
          <a:p>
            <a:r>
              <a:rPr kumimoji="1" lang="en-US" altLang="ja-JP"/>
              <a:t>【</a:t>
            </a:r>
            <a:r>
              <a:rPr kumimoji="1" lang="ja-JP" altLang="en-US"/>
              <a:t>事例</a:t>
            </a:r>
            <a:r>
              <a:rPr kumimoji="1" lang="en-US" altLang="ja-JP"/>
              <a:t>】</a:t>
            </a:r>
          </a:p>
          <a:p>
            <a:r>
              <a:rPr kumimoji="1" lang="ja-JP" altLang="en-US"/>
              <a:t>訪問、対面主体の営業方法から、オンライン商談ツールを利用し、非対面での営業を行う。</a:t>
            </a:r>
            <a:endParaRPr kumimoji="1" lang="en-US" altLang="ja-JP"/>
          </a:p>
          <a:p>
            <a:endParaRPr kumimoji="1" lang="en-US" altLang="ja-JP"/>
          </a:p>
          <a:p>
            <a:r>
              <a:rPr kumimoji="1" lang="ja-JP" altLang="en-US"/>
              <a:t>デジタライゼーション</a:t>
            </a:r>
            <a:endParaRPr kumimoji="1" lang="en-US" altLang="ja-JP"/>
          </a:p>
          <a:p>
            <a:r>
              <a:rPr kumimoji="1" lang="ja-JP" altLang="en-US"/>
              <a:t>　業務フロー・プロセスのデジタル化</a:t>
            </a:r>
            <a:endParaRPr kumimoji="1" lang="en-US" altLang="ja-JP"/>
          </a:p>
          <a:p>
            <a:r>
              <a:rPr kumimoji="1" lang="ja-JP" altLang="en-US"/>
              <a:t>・組織全体の業務フロー・ワークフローを最適化</a:t>
            </a:r>
            <a:endParaRPr kumimoji="1" lang="en-US" altLang="ja-JP"/>
          </a:p>
          <a:p>
            <a:r>
              <a:rPr kumimoji="1" lang="ja-JP" altLang="en-US"/>
              <a:t>・デジタルツールを使用して、自組織の生産性を高めるノウハウを蓄える</a:t>
            </a:r>
            <a:endParaRPr kumimoji="1" lang="en-US" altLang="ja-JP"/>
          </a:p>
          <a:p>
            <a:endParaRPr kumimoji="1" lang="en-US" altLang="ja-JP"/>
          </a:p>
          <a:p>
            <a:r>
              <a:rPr kumimoji="1" lang="en-US" altLang="ja-JP"/>
              <a:t>【</a:t>
            </a:r>
            <a:r>
              <a:rPr kumimoji="1" lang="ja-JP" altLang="en-US"/>
              <a:t>事例</a:t>
            </a:r>
            <a:r>
              <a:rPr kumimoji="1" lang="en-US" altLang="ja-JP"/>
              <a:t>】</a:t>
            </a:r>
          </a:p>
          <a:p>
            <a:r>
              <a:rPr kumimoji="1" lang="ja-JP" altLang="en-US"/>
              <a:t>オンライン商談の様子を録画・管理し、上司やトップ営業マンからの振り返りやフィードバックもオンラインで体系的に行う。</a:t>
            </a:r>
            <a:endParaRPr kumimoji="1" lang="en-US" altLang="ja-JP"/>
          </a:p>
          <a:p>
            <a:r>
              <a:rPr kumimoji="1" lang="ja-JP" altLang="en-US"/>
              <a:t>また、そのフィードバックもデジタルデータとして保存し、社員教育の教材として個人で学習できる研修プロセスを整える。</a:t>
            </a:r>
            <a:endParaRPr kumimoji="1" lang="en-US" altLang="ja-JP"/>
          </a:p>
          <a:p>
            <a:endParaRPr kumimoji="1" lang="en-US" altLang="ja-JP"/>
          </a:p>
          <a:p>
            <a:r>
              <a:rPr kumimoji="1" lang="ja-JP" altLang="en-US"/>
              <a:t>デジタルトランスフォーメーション</a:t>
            </a:r>
            <a:endParaRPr kumimoji="1" lang="en-US" altLang="ja-JP"/>
          </a:p>
          <a:p>
            <a:r>
              <a:rPr kumimoji="1" lang="ja-JP" altLang="en-US"/>
              <a:t>　製品・サービスのデジタル化</a:t>
            </a:r>
            <a:endParaRPr kumimoji="1" lang="en-US" altLang="ja-JP"/>
          </a:p>
          <a:p>
            <a:r>
              <a:rPr kumimoji="1" lang="ja-JP" altLang="en-US"/>
              <a:t>・ビジネスモデル事態をデジタルなものに変革</a:t>
            </a:r>
            <a:endParaRPr kumimoji="1" lang="en-US" altLang="ja-JP"/>
          </a:p>
          <a:p>
            <a:r>
              <a:rPr kumimoji="1" lang="ja-JP" altLang="en-US"/>
              <a:t>・デジタル中心の事業や商材を保有する</a:t>
            </a:r>
            <a:endParaRPr kumimoji="1" lang="en-US" altLang="ja-JP"/>
          </a:p>
          <a:p>
            <a:endParaRPr kumimoji="1" lang="en-US" altLang="ja-JP"/>
          </a:p>
          <a:p>
            <a:r>
              <a:rPr kumimoji="1" lang="en-US" altLang="ja-JP"/>
              <a:t>【</a:t>
            </a:r>
            <a:r>
              <a:rPr kumimoji="1" lang="ja-JP" altLang="en-US"/>
              <a:t>事例</a:t>
            </a:r>
            <a:r>
              <a:rPr kumimoji="1" lang="en-US" altLang="ja-JP"/>
              <a:t>】</a:t>
            </a:r>
          </a:p>
          <a:p>
            <a:r>
              <a:rPr kumimoji="1" lang="ja-JP" altLang="en-US"/>
              <a:t>社員教育の教材をコンテンツ化し、</a:t>
            </a:r>
            <a:r>
              <a:rPr kumimoji="1" lang="en-US" altLang="ja-JP"/>
              <a:t>E</a:t>
            </a:r>
            <a:r>
              <a:rPr kumimoji="1" lang="ja-JP" altLang="en-US"/>
              <a:t>ラーニング商材・サービスとして扱う</a:t>
            </a:r>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C3CF0CBA-A681-0857-77DF-2C11C6C9F55D}"/>
              </a:ext>
            </a:extLst>
          </p:cNvPr>
          <p:cNvSpPr>
            <a:spLocks noGrp="1"/>
          </p:cNvSpPr>
          <p:nvPr>
            <p:ph type="sldNum" sz="quarter" idx="5"/>
          </p:nvPr>
        </p:nvSpPr>
        <p:spPr/>
        <p:txBody>
          <a:bodyPr/>
          <a:lstStyle/>
          <a:p>
            <a:fld id="{7D95702B-A176-47F2-94B3-59C819DD5A0E}" type="slidenum">
              <a:rPr kumimoji="1" lang="ja-JP" altLang="en-US" smtClean="0"/>
              <a:t>59</a:t>
            </a:fld>
            <a:endParaRPr kumimoji="1" lang="ja-JP" altLang="en-US"/>
          </a:p>
        </p:txBody>
      </p:sp>
    </p:spTree>
    <p:extLst>
      <p:ext uri="{BB962C8B-B14F-4D97-AF65-F5344CB8AC3E}">
        <p14:creationId xmlns:p14="http://schemas.microsoft.com/office/powerpoint/2010/main" val="5315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13:17</a:t>
            </a:r>
          </a:p>
          <a:p>
            <a:r>
              <a:rPr kumimoji="1" lang="ja-JP" altLang="en-US"/>
              <a:t>累積時間：</a:t>
            </a:r>
            <a:r>
              <a:rPr kumimoji="1" lang="en-US" altLang="ja-JP"/>
              <a:t>00:17</a:t>
            </a:r>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6</a:t>
            </a:fld>
            <a:endParaRPr kumimoji="1" lang="ja-JP" altLang="en-US"/>
          </a:p>
        </p:txBody>
      </p:sp>
    </p:spTree>
    <p:extLst>
      <p:ext uri="{BB962C8B-B14F-4D97-AF65-F5344CB8AC3E}">
        <p14:creationId xmlns:p14="http://schemas.microsoft.com/office/powerpoint/2010/main" val="19294960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C56FE-85E3-EFB3-51E7-49D85D7C33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AB5A29-C77D-6C07-F57E-9D4573F78C6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AFB9B59-1011-A0ED-4C25-A9DFDF1CEC6D}"/>
              </a:ext>
            </a:extLst>
          </p:cNvPr>
          <p:cNvSpPr>
            <a:spLocks noGrp="1"/>
          </p:cNvSpPr>
          <p:nvPr>
            <p:ph type="body" idx="1"/>
          </p:nvPr>
        </p:nvSpPr>
        <p:spPr/>
        <p:txBody>
          <a:bodyPr/>
          <a:lstStyle/>
          <a:p>
            <a:r>
              <a:rPr kumimoji="1" lang="ja-JP" altLang="en-US" dirty="0"/>
              <a:t>目標：</a:t>
            </a:r>
            <a:r>
              <a:rPr kumimoji="1" lang="en-US" altLang="ja-JP" dirty="0"/>
              <a:t>13:55</a:t>
            </a:r>
          </a:p>
          <a:p>
            <a:r>
              <a:rPr kumimoji="1" lang="ja-JP" altLang="en-US" dirty="0"/>
              <a:t>累計：</a:t>
            </a:r>
            <a:r>
              <a:rPr kumimoji="1" lang="en-US" altLang="ja-JP" dirty="0"/>
              <a:t>0:55</a:t>
            </a:r>
          </a:p>
          <a:p>
            <a:endParaRPr kumimoji="1" lang="en-US" altLang="ja-JP" dirty="0"/>
          </a:p>
          <a:p>
            <a:r>
              <a:rPr kumimoji="1" lang="en-US" altLang="ja-JP" dirty="0"/>
              <a:t>DX</a:t>
            </a:r>
            <a:r>
              <a:rPr kumimoji="1" lang="ja-JP" altLang="en-US" dirty="0"/>
              <a:t>フレームワーク</a:t>
            </a:r>
            <a:endParaRPr kumimoji="1" lang="en-US" altLang="ja-JP" dirty="0"/>
          </a:p>
          <a:p>
            <a:r>
              <a:rPr kumimoji="1" lang="en-US" altLang="ja-JP" dirty="0"/>
              <a:t>DX</a:t>
            </a:r>
            <a:r>
              <a:rPr kumimoji="1" lang="ja-JP" altLang="en-US" dirty="0"/>
              <a:t>の取組領域を明らかにするために、</a:t>
            </a:r>
            <a:r>
              <a:rPr kumimoji="1" lang="en-US" altLang="ja-JP" dirty="0"/>
              <a:t>DX</a:t>
            </a:r>
            <a:r>
              <a:rPr kumimoji="1" lang="ja-JP" altLang="en-US" dirty="0"/>
              <a:t>の各アクションを「取組領域」と「</a:t>
            </a:r>
            <a:r>
              <a:rPr kumimoji="1" lang="en-US" altLang="ja-JP" dirty="0"/>
              <a:t>DX</a:t>
            </a:r>
            <a:r>
              <a:rPr kumimoji="1" lang="ja-JP" altLang="en-US" dirty="0"/>
              <a:t>の段階」に分けて整理したもの。</a:t>
            </a:r>
            <a:endParaRPr kumimoji="1" lang="en-US" altLang="ja-JP" dirty="0"/>
          </a:p>
          <a:p>
            <a:endParaRPr kumimoji="1" lang="en-US" altLang="ja-JP" dirty="0"/>
          </a:p>
          <a:p>
            <a:r>
              <a:rPr kumimoji="1" lang="en-US" altLang="ja-JP" dirty="0"/>
              <a:t>【</a:t>
            </a:r>
            <a:r>
              <a:rPr kumimoji="1" lang="ja-JP" altLang="en-US" dirty="0"/>
              <a:t>プラットフォームのデジタル化</a:t>
            </a:r>
            <a:r>
              <a:rPr kumimoji="1" lang="en-US" altLang="ja-JP" dirty="0"/>
              <a:t>】</a:t>
            </a:r>
          </a:p>
          <a:p>
            <a:r>
              <a:rPr kumimoji="1" lang="ja-JP" altLang="en-US" dirty="0"/>
              <a:t>従来型</a:t>
            </a:r>
            <a:r>
              <a:rPr kumimoji="1" lang="en-US" altLang="ja-JP" dirty="0"/>
              <a:t>IT</a:t>
            </a:r>
            <a:r>
              <a:rPr kumimoji="1" lang="ja-JP" altLang="en-US" dirty="0"/>
              <a:t>プラットフォーム</a:t>
            </a:r>
            <a:endParaRPr kumimoji="1" lang="en-US" altLang="ja-JP" dirty="0"/>
          </a:p>
          <a:p>
            <a:r>
              <a:rPr kumimoji="1" lang="ja-JP" altLang="en-US" dirty="0"/>
              <a:t>　オンプレのサーバで、個別システムの活用</a:t>
            </a:r>
            <a:br>
              <a:rPr kumimoji="1" lang="en-US" altLang="ja-JP" dirty="0"/>
            </a:br>
            <a:endParaRPr kumimoji="1" lang="en-US" altLang="ja-JP" dirty="0"/>
          </a:p>
          <a:p>
            <a:r>
              <a:rPr kumimoji="1" lang="ja-JP" altLang="en-US" dirty="0"/>
              <a:t>デジタルプラットフォーム</a:t>
            </a:r>
            <a:br>
              <a:rPr kumimoji="1" lang="en-US" altLang="ja-JP" dirty="0"/>
            </a:br>
            <a:r>
              <a:rPr kumimoji="1" lang="ja-JP" altLang="en-US" dirty="0"/>
              <a:t>　クラウド環境の</a:t>
            </a:r>
            <a:r>
              <a:rPr kumimoji="1" lang="en-US" altLang="ja-JP" dirty="0"/>
              <a:t>SaaS</a:t>
            </a:r>
            <a:r>
              <a:rPr kumimoji="1" lang="ja-JP" altLang="en-US" dirty="0"/>
              <a:t>などのサービス活用、社外メンバーとの情報共有</a:t>
            </a:r>
            <a:endParaRPr kumimoji="1" lang="en-US" altLang="ja-JP" dirty="0"/>
          </a:p>
          <a:p>
            <a:endParaRPr kumimoji="1" lang="en-US" altLang="ja-JP" dirty="0"/>
          </a:p>
          <a:p>
            <a:r>
              <a:rPr kumimoji="1" lang="en-US" altLang="ja-JP" dirty="0"/>
              <a:t>【</a:t>
            </a:r>
            <a:r>
              <a:rPr kumimoji="1" lang="ja-JP" altLang="en-US" dirty="0"/>
              <a:t>業務のデジタル化</a:t>
            </a:r>
            <a:r>
              <a:rPr kumimoji="1" lang="en-US" altLang="ja-JP" dirty="0"/>
              <a:t>】</a:t>
            </a:r>
          </a:p>
          <a:p>
            <a:r>
              <a:rPr kumimoji="1" lang="ja-JP" altLang="en-US" dirty="0"/>
              <a:t>電子化</a:t>
            </a:r>
            <a:endParaRPr kumimoji="1" lang="en-US" altLang="ja-JP" dirty="0"/>
          </a:p>
          <a:p>
            <a:r>
              <a:rPr kumimoji="1" lang="ja-JP" altLang="en-US" dirty="0"/>
              <a:t>　紙媒体をデジタルデータ化することが目的</a:t>
            </a:r>
            <a:endParaRPr kumimoji="1" lang="en-US" altLang="ja-JP" dirty="0"/>
          </a:p>
          <a:p>
            <a:endParaRPr kumimoji="1" lang="en-US" altLang="ja-JP" dirty="0"/>
          </a:p>
          <a:p>
            <a:r>
              <a:rPr kumimoji="1" lang="ja-JP" altLang="en-US" dirty="0"/>
              <a:t>デジタル化</a:t>
            </a:r>
            <a:endParaRPr kumimoji="1" lang="en-US" altLang="ja-JP" dirty="0"/>
          </a:p>
          <a:p>
            <a:r>
              <a:rPr kumimoji="1" lang="ja-JP" altLang="en-US" dirty="0"/>
              <a:t>　電子化したデジタルデータを、業務効率化やプロセス改善などに役立てるために活用することが目的</a:t>
            </a:r>
            <a:endParaRPr kumimoji="1" lang="en-US" altLang="ja-JP" dirty="0"/>
          </a:p>
          <a:p>
            <a:endParaRPr kumimoji="1" lang="en-US" altLang="ja-JP" dirty="0"/>
          </a:p>
          <a:p>
            <a:r>
              <a:rPr kumimoji="1" lang="en-US" altLang="ja-JP" dirty="0"/>
              <a:t>E2E</a:t>
            </a:r>
            <a:r>
              <a:rPr kumimoji="1" lang="ja-JP" altLang="en-US" dirty="0"/>
              <a:t>でのデジタル化</a:t>
            </a:r>
            <a:br>
              <a:rPr kumimoji="1" lang="en-US" altLang="ja-JP" dirty="0"/>
            </a:br>
            <a:r>
              <a:rPr kumimoji="1" lang="ja-JP" altLang="en-US" dirty="0"/>
              <a:t>　電子契約サービスのように、クラウドサービスで契約を完了させるようなサービスなど</a:t>
            </a:r>
            <a:endParaRPr kumimoji="1" lang="en-US" altLang="ja-JP" dirty="0"/>
          </a:p>
          <a:p>
            <a:endParaRPr kumimoji="1" lang="en-US" altLang="ja-JP" dirty="0"/>
          </a:p>
          <a:p>
            <a:r>
              <a:rPr kumimoji="1" lang="en-US" altLang="ja-JP" dirty="0"/>
              <a:t>【</a:t>
            </a:r>
            <a:r>
              <a:rPr kumimoji="1" lang="ja-JP" altLang="en-US" dirty="0"/>
              <a:t>製品／サービスのデジタル化</a:t>
            </a:r>
            <a:r>
              <a:rPr kumimoji="1" lang="en-US" altLang="ja-JP" dirty="0"/>
              <a:t>】</a:t>
            </a:r>
          </a:p>
          <a:p>
            <a:r>
              <a:rPr kumimoji="1" lang="ja-JP" altLang="en-US" dirty="0"/>
              <a:t>　デジタル製品</a:t>
            </a:r>
            <a:endParaRPr kumimoji="1" lang="en-US" altLang="ja-JP" dirty="0"/>
          </a:p>
          <a:p>
            <a:r>
              <a:rPr kumimoji="1" lang="ja-JP" altLang="en-US" dirty="0"/>
              <a:t>　　料理メニューの電子化</a:t>
            </a:r>
            <a:endParaRPr kumimoji="1" lang="en-US" altLang="ja-JP" dirty="0"/>
          </a:p>
          <a:p>
            <a:endParaRPr kumimoji="1" lang="en-US" altLang="ja-JP" dirty="0"/>
          </a:p>
          <a:p>
            <a:r>
              <a:rPr kumimoji="1" lang="ja-JP" altLang="en-US" dirty="0"/>
              <a:t>　製品へのデジタルサービス付加</a:t>
            </a:r>
            <a:endParaRPr kumimoji="1" lang="en-US" altLang="ja-JP" dirty="0"/>
          </a:p>
          <a:p>
            <a:r>
              <a:rPr kumimoji="1" lang="ja-JP" altLang="en-US" dirty="0"/>
              <a:t>　　複数店舗の料理メニューの配達手配サービス</a:t>
            </a:r>
            <a:endParaRPr kumimoji="1" lang="en-US" altLang="ja-JP" dirty="0"/>
          </a:p>
          <a:p>
            <a:endParaRPr kumimoji="1" lang="en-US" altLang="ja-JP" dirty="0"/>
          </a:p>
          <a:p>
            <a:r>
              <a:rPr kumimoji="1" lang="ja-JP" altLang="en-US" dirty="0"/>
              <a:t>　製品を基礎とするデジタルサービス</a:t>
            </a:r>
            <a:endParaRPr kumimoji="1" lang="en-US" altLang="ja-JP" dirty="0"/>
          </a:p>
          <a:p>
            <a:r>
              <a:rPr kumimoji="1" lang="ja-JP" altLang="en-US" dirty="0"/>
              <a:t>　　料理を基礎とするデリバリーサービス</a:t>
            </a:r>
            <a:endParaRPr kumimoji="1" lang="en-US" altLang="ja-JP" dirty="0"/>
          </a:p>
          <a:p>
            <a:endParaRPr kumimoji="1" lang="en-US" altLang="ja-JP" dirty="0"/>
          </a:p>
          <a:p>
            <a:r>
              <a:rPr kumimoji="1" lang="ja-JP" altLang="en-US" dirty="0"/>
              <a:t>ジョブ型人事制度</a:t>
            </a:r>
            <a:endParaRPr kumimoji="1" lang="en-US" altLang="ja-JP" dirty="0"/>
          </a:p>
          <a:p>
            <a:r>
              <a:rPr kumimoji="1" lang="ja-JP" altLang="en-US" dirty="0"/>
              <a:t>　職務を明確に定め、適切な人材を採用する</a:t>
            </a:r>
            <a:endParaRPr kumimoji="1" lang="en-US" altLang="ja-JP" dirty="0"/>
          </a:p>
          <a:p>
            <a:endParaRPr kumimoji="1" lang="en-US" altLang="ja-JP" dirty="0"/>
          </a:p>
          <a:p>
            <a:r>
              <a:rPr kumimoji="1" lang="ja-JP" altLang="en-US" dirty="0"/>
              <a:t>リカレント教育</a:t>
            </a:r>
            <a:endParaRPr kumimoji="1" lang="en-US" altLang="ja-JP" dirty="0"/>
          </a:p>
          <a:p>
            <a:r>
              <a:rPr kumimoji="1" lang="ja-JP" altLang="en-US" dirty="0"/>
              <a:t>→繰り返す。とう意味</a:t>
            </a:r>
            <a:endParaRPr kumimoji="1" lang="en-US" altLang="ja-JP" dirty="0"/>
          </a:p>
          <a:p>
            <a:r>
              <a:rPr kumimoji="1" lang="ja-JP" altLang="en-US" dirty="0"/>
              <a:t>　学校教育を終えて就職した後、必要に応じて教育機関に戻って学習を続け、そしてまた就職する。</a:t>
            </a:r>
            <a:endParaRPr kumimoji="1" lang="en-US" altLang="ja-JP" dirty="0"/>
          </a:p>
          <a:p>
            <a:endParaRPr kumimoji="1" lang="en-US" altLang="ja-JP" dirty="0"/>
          </a:p>
          <a:p>
            <a:r>
              <a:rPr kumimoji="1" lang="en-US" altLang="ja-JP" dirty="0"/>
              <a:t>CIO/CDXO</a:t>
            </a:r>
            <a:r>
              <a:rPr kumimoji="1" lang="ja-JP" altLang="en-US" dirty="0"/>
              <a:t>の強化</a:t>
            </a:r>
            <a:endParaRPr kumimoji="1" lang="en-US" altLang="ja-JP" dirty="0"/>
          </a:p>
          <a:p>
            <a:r>
              <a:rPr kumimoji="1" lang="ja-JP" altLang="en-US" dirty="0"/>
              <a:t>　</a:t>
            </a:r>
            <a:r>
              <a:rPr kumimoji="1" lang="en-US" altLang="ja-JP" dirty="0"/>
              <a:t>Chief Information Officer / Chief DX Officer</a:t>
            </a:r>
          </a:p>
          <a:p>
            <a:r>
              <a:rPr kumimoji="1" lang="ja-JP" altLang="en-US" dirty="0"/>
              <a:t>　</a:t>
            </a:r>
            <a:r>
              <a:rPr kumimoji="1" lang="en-US" altLang="ja-JP" dirty="0"/>
              <a:t>DX</a:t>
            </a:r>
            <a:r>
              <a:rPr kumimoji="1" lang="ja-JP" altLang="en-US" dirty="0"/>
              <a:t>戦略策定や意思決定、体制構築のための最高責任者</a:t>
            </a:r>
            <a:endParaRPr kumimoji="1" lang="en-US" altLang="ja-JP" dirty="0"/>
          </a:p>
          <a:p>
            <a:endParaRPr kumimoji="1" lang="en-US" altLang="ja-JP" dirty="0"/>
          </a:p>
          <a:p>
            <a:r>
              <a:rPr kumimoji="1" lang="ja-JP" altLang="en-US" dirty="0"/>
              <a:t>リモートワーク環境整備</a:t>
            </a:r>
            <a:endParaRPr kumimoji="1" lang="en-US" altLang="ja-JP" dirty="0"/>
          </a:p>
          <a:p>
            <a:r>
              <a:rPr kumimoji="1" lang="ja-JP" altLang="en-US" dirty="0"/>
              <a:t>　テレワーク</a:t>
            </a:r>
            <a:endParaRPr kumimoji="1" lang="en-US" altLang="ja-JP" dirty="0"/>
          </a:p>
          <a:p>
            <a:endParaRPr kumimoji="1" lang="en-US" altLang="ja-JP" dirty="0"/>
          </a:p>
          <a:p>
            <a:r>
              <a:rPr kumimoji="1" lang="ja-JP" altLang="en-US" dirty="0"/>
              <a:t>内製化</a:t>
            </a:r>
            <a:endParaRPr kumimoji="1" lang="en-US" altLang="ja-JP" dirty="0"/>
          </a:p>
          <a:p>
            <a:r>
              <a:rPr kumimoji="1" lang="ja-JP" altLang="en-US" dirty="0"/>
              <a:t>　システム、サービスの内製化</a:t>
            </a:r>
            <a:endParaRPr kumimoji="1" lang="en-US" altLang="ja-JP" dirty="0"/>
          </a:p>
          <a:p>
            <a:r>
              <a:rPr kumimoji="1" lang="ja-JP" altLang="en-US" dirty="0"/>
              <a:t>　推進体制の主導権を自社が握る</a:t>
            </a:r>
            <a:endParaRPr kumimoji="1" lang="en-US" altLang="ja-JP" dirty="0"/>
          </a:p>
          <a:p>
            <a:r>
              <a:rPr kumimoji="1" lang="ja-JP" altLang="en-US" dirty="0"/>
              <a:t>　</a:t>
            </a:r>
            <a:r>
              <a:rPr kumimoji="1" lang="en-US" altLang="ja-JP" dirty="0"/>
              <a:t>DX</a:t>
            </a:r>
            <a:r>
              <a:rPr kumimoji="1" lang="ja-JP" altLang="en-US" dirty="0"/>
              <a:t>人材を社員育成によって生み出すサイクルの構築</a:t>
            </a:r>
            <a:endParaRPr kumimoji="1" lang="en-US" altLang="ja-JP" dirty="0"/>
          </a:p>
          <a:p>
            <a:endParaRPr kumimoji="1" lang="en-US" altLang="ja-JP" dirty="0"/>
          </a:p>
          <a:p>
            <a:r>
              <a:rPr kumimoji="1" lang="ja-JP" altLang="en-US" dirty="0"/>
              <a:t>内製化が必要な理由</a:t>
            </a:r>
            <a:endParaRPr kumimoji="1" lang="en-US" altLang="ja-JP" dirty="0"/>
          </a:p>
          <a:p>
            <a:r>
              <a:rPr kumimoji="1" lang="ja-JP" altLang="en-US" dirty="0"/>
              <a:t>・独自のニーズへの対応</a:t>
            </a:r>
            <a:endParaRPr kumimoji="1" lang="en-US" altLang="ja-JP" dirty="0"/>
          </a:p>
          <a:p>
            <a:r>
              <a:rPr kumimoji="1" lang="ja-JP" altLang="en-US" dirty="0"/>
              <a:t>・コスト削減</a:t>
            </a:r>
            <a:endParaRPr kumimoji="1" lang="en-US" altLang="ja-JP" dirty="0"/>
          </a:p>
          <a:p>
            <a:r>
              <a:rPr kumimoji="1" lang="ja-JP" altLang="en-US" dirty="0"/>
              <a:t>・知識の蓄積</a:t>
            </a:r>
            <a:endParaRPr kumimoji="1" lang="en-US" altLang="ja-JP" dirty="0"/>
          </a:p>
          <a:p>
            <a:r>
              <a:rPr kumimoji="1" lang="ja-JP" altLang="en-US" dirty="0"/>
              <a:t>・データのセキュリティ</a:t>
            </a:r>
            <a:endParaRPr kumimoji="1" lang="en-US" altLang="ja-JP" dirty="0"/>
          </a:p>
          <a:p>
            <a:r>
              <a:rPr kumimoji="1" lang="ja-JP" altLang="en-US" dirty="0"/>
              <a:t>・アジリティの向上 アジリティとは、敏捷性　→意思決定速度</a:t>
            </a:r>
            <a:endParaRPr kumimoji="1" lang="en-US" altLang="ja-JP" dirty="0"/>
          </a:p>
          <a:p>
            <a:r>
              <a:rPr kumimoji="1" lang="ja-JP" altLang="en-US" dirty="0"/>
              <a:t>・統合と最適化</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EF649B0-2D82-A8C4-DF26-8402B96E613E}"/>
              </a:ext>
            </a:extLst>
          </p:cNvPr>
          <p:cNvSpPr>
            <a:spLocks noGrp="1"/>
          </p:cNvSpPr>
          <p:nvPr>
            <p:ph type="sldNum" sz="quarter" idx="5"/>
          </p:nvPr>
        </p:nvSpPr>
        <p:spPr/>
        <p:txBody>
          <a:bodyPr/>
          <a:lstStyle/>
          <a:p>
            <a:fld id="{7D95702B-A176-47F2-94B3-59C819DD5A0E}" type="slidenum">
              <a:rPr kumimoji="1" lang="ja-JP" altLang="en-US" smtClean="0"/>
              <a:t>60</a:t>
            </a:fld>
            <a:endParaRPr kumimoji="1" lang="ja-JP" altLang="en-US"/>
          </a:p>
        </p:txBody>
      </p:sp>
    </p:spTree>
    <p:extLst>
      <p:ext uri="{BB962C8B-B14F-4D97-AF65-F5344CB8AC3E}">
        <p14:creationId xmlns:p14="http://schemas.microsoft.com/office/powerpoint/2010/main" val="20479866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A52E4-D9A0-3D2F-9825-A245A870E7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F0011C9-FFD6-A18B-CE6B-2A7EB4FAA7A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C6FBFF0-05E2-7A18-1F14-2CC15405EEAA}"/>
              </a:ext>
            </a:extLst>
          </p:cNvPr>
          <p:cNvSpPr>
            <a:spLocks noGrp="1"/>
          </p:cNvSpPr>
          <p:nvPr>
            <p:ph type="body" idx="1"/>
          </p:nvPr>
        </p:nvSpPr>
        <p:spPr/>
        <p:txBody>
          <a:bodyPr/>
          <a:lstStyle/>
          <a:p>
            <a:r>
              <a:rPr kumimoji="1" lang="ja-JP" altLang="en-US"/>
              <a:t>目標：</a:t>
            </a:r>
            <a:r>
              <a:rPr kumimoji="1" lang="en-US" altLang="ja-JP"/>
              <a:t>13:58</a:t>
            </a:r>
          </a:p>
          <a:p>
            <a:r>
              <a:rPr kumimoji="1" lang="ja-JP" altLang="en-US"/>
              <a:t>累計：</a:t>
            </a:r>
            <a:r>
              <a:rPr kumimoji="1" lang="en-US" altLang="ja-JP"/>
              <a:t>0:58</a:t>
            </a:r>
          </a:p>
          <a:p>
            <a:endParaRPr lang="en-US" altLang="ja-JP" sz="1200" b="0" i="0">
              <a:solidFill>
                <a:schemeClr val="tx1"/>
              </a:solidFill>
              <a:effectLst/>
              <a:latin typeface="+mn-ea"/>
            </a:endParaRPr>
          </a:p>
          <a:p>
            <a:r>
              <a:rPr lang="ja-JP" altLang="en-US" sz="1200" b="0" i="0">
                <a:solidFill>
                  <a:schemeClr val="tx1"/>
                </a:solidFill>
                <a:effectLst/>
                <a:latin typeface="+mn-ea"/>
              </a:rPr>
              <a:t>「</a:t>
            </a:r>
            <a:r>
              <a:rPr lang="en-US" altLang="ja-JP" sz="1200" b="0" i="0">
                <a:solidFill>
                  <a:schemeClr val="tx1"/>
                </a:solidFill>
                <a:effectLst/>
                <a:latin typeface="+mn-ea"/>
              </a:rPr>
              <a:t>2025</a:t>
            </a:r>
            <a:r>
              <a:rPr lang="ja-JP" altLang="en-US" sz="1200" b="0" i="0">
                <a:solidFill>
                  <a:schemeClr val="tx1"/>
                </a:solidFill>
                <a:effectLst/>
                <a:latin typeface="+mn-ea"/>
              </a:rPr>
              <a:t>年の崖」とは、経済産業省が</a:t>
            </a:r>
            <a:r>
              <a:rPr lang="en-US" altLang="ja-JP" sz="1200" b="0" i="0">
                <a:solidFill>
                  <a:schemeClr val="tx1"/>
                </a:solidFill>
                <a:effectLst/>
                <a:latin typeface="+mn-ea"/>
              </a:rPr>
              <a:t>2018</a:t>
            </a:r>
            <a:r>
              <a:rPr lang="ja-JP" altLang="en-US" sz="1200" b="0" i="0">
                <a:solidFill>
                  <a:schemeClr val="tx1"/>
                </a:solidFill>
                <a:effectLst/>
                <a:latin typeface="+mn-ea"/>
              </a:rPr>
              <a:t>年に発表した「</a:t>
            </a:r>
            <a:r>
              <a:rPr lang="en-US" altLang="ja-JP" sz="1200" b="0" i="0">
                <a:solidFill>
                  <a:schemeClr val="tx1"/>
                </a:solidFill>
                <a:effectLst/>
                <a:latin typeface="+mn-ea"/>
              </a:rPr>
              <a:t>DX</a:t>
            </a:r>
            <a:r>
              <a:rPr lang="ja-JP" altLang="en-US" sz="1200" b="0" i="0">
                <a:solidFill>
                  <a:schemeClr val="tx1"/>
                </a:solidFill>
                <a:effectLst/>
                <a:latin typeface="+mn-ea"/>
              </a:rPr>
              <a:t>レポート ～</a:t>
            </a:r>
            <a:r>
              <a:rPr lang="en-US" altLang="ja-JP" sz="1200" b="0" i="0">
                <a:solidFill>
                  <a:schemeClr val="tx1"/>
                </a:solidFill>
                <a:effectLst/>
                <a:latin typeface="+mn-ea"/>
              </a:rPr>
              <a:t>IT</a:t>
            </a:r>
            <a:r>
              <a:rPr lang="ja-JP" altLang="en-US" sz="1200" b="0" i="0">
                <a:solidFill>
                  <a:schemeClr val="tx1"/>
                </a:solidFill>
                <a:effectLst/>
                <a:latin typeface="+mn-ea"/>
              </a:rPr>
              <a:t>システム「</a:t>
            </a:r>
            <a:r>
              <a:rPr lang="en-US" altLang="ja-JP" sz="1200" b="0" i="0">
                <a:solidFill>
                  <a:schemeClr val="tx1"/>
                </a:solidFill>
                <a:effectLst/>
                <a:latin typeface="+mn-ea"/>
              </a:rPr>
              <a:t>2025</a:t>
            </a:r>
            <a:r>
              <a:rPr lang="ja-JP" altLang="en-US" sz="1200" b="0" i="0">
                <a:solidFill>
                  <a:schemeClr val="tx1"/>
                </a:solidFill>
                <a:effectLst/>
                <a:latin typeface="+mn-ea"/>
              </a:rPr>
              <a:t>年の崖」の克服と</a:t>
            </a:r>
            <a:r>
              <a:rPr lang="en-US" altLang="ja-JP" sz="1200" b="0" i="0">
                <a:solidFill>
                  <a:schemeClr val="tx1"/>
                </a:solidFill>
                <a:effectLst/>
                <a:latin typeface="+mn-ea"/>
              </a:rPr>
              <a:t>DX</a:t>
            </a:r>
            <a:r>
              <a:rPr lang="ja-JP" altLang="en-US" sz="1200" b="0" i="0">
                <a:solidFill>
                  <a:schemeClr val="tx1"/>
                </a:solidFill>
                <a:effectLst/>
                <a:latin typeface="+mn-ea"/>
              </a:rPr>
              <a:t>の本格的な展開</a:t>
            </a:r>
            <a:r>
              <a:rPr lang="en-US" altLang="ja-JP" sz="1200" b="0" i="0">
                <a:solidFill>
                  <a:schemeClr val="tx1"/>
                </a:solidFill>
                <a:effectLst/>
                <a:latin typeface="+mn-ea"/>
              </a:rPr>
              <a:t>〜</a:t>
            </a:r>
            <a:r>
              <a:rPr lang="ja-JP" altLang="en-US" sz="1200" b="0" i="0">
                <a:solidFill>
                  <a:schemeClr val="tx1"/>
                </a:solidFill>
                <a:effectLst/>
                <a:latin typeface="+mn-ea"/>
              </a:rPr>
              <a:t>」にて提示されているキーワードです。</a:t>
            </a:r>
            <a:endParaRPr lang="en-US" altLang="ja-JP" sz="1200" b="0" i="0">
              <a:solidFill>
                <a:schemeClr val="tx1"/>
              </a:solidFill>
              <a:effectLst/>
              <a:latin typeface="+mn-ea"/>
            </a:endParaRPr>
          </a:p>
          <a:p>
            <a:r>
              <a:rPr lang="en-US" altLang="ja-JP" sz="1200" b="0" i="0">
                <a:solidFill>
                  <a:schemeClr val="tx1"/>
                </a:solidFill>
                <a:effectLst/>
                <a:latin typeface="+mn-ea"/>
              </a:rPr>
              <a:t>2025</a:t>
            </a:r>
            <a:r>
              <a:rPr lang="ja-JP" altLang="en-US" sz="1200" b="0" i="0">
                <a:solidFill>
                  <a:schemeClr val="tx1"/>
                </a:solidFill>
                <a:effectLst/>
                <a:latin typeface="+mn-ea"/>
              </a:rPr>
              <a:t>年は、基幹系システムのサポート終了に伴う維持費の増加や人材不足の深刻化などが集中する年であると予測されています。</a:t>
            </a:r>
            <a:endParaRPr lang="en-US" altLang="ja-JP" sz="1200" b="0" i="0">
              <a:solidFill>
                <a:schemeClr val="tx1"/>
              </a:solidFill>
              <a:effectLst/>
              <a:latin typeface="+mn-ea"/>
            </a:endParaRPr>
          </a:p>
          <a:p>
            <a:r>
              <a:rPr kumimoji="0" lang="ja-JP" altLang="en-US" sz="1200" b="0" i="0" u="none" strike="noStrike" kern="1200" cap="none" spc="0" normalizeH="0" baseline="0" noProof="0">
                <a:ln>
                  <a:noFill/>
                </a:ln>
                <a:solidFill>
                  <a:prstClr val="black"/>
                </a:solidFill>
                <a:effectLst/>
                <a:uLnTx/>
                <a:uFillTx/>
                <a:latin typeface="メイリオ"/>
                <a:ea typeface="メイリオ"/>
                <a:cs typeface="+mn-cs"/>
              </a:rPr>
              <a:t>また、こうした既存の</a:t>
            </a:r>
            <a:r>
              <a:rPr kumimoji="0" lang="en-US" altLang="ja-JP" sz="1200" b="0" i="0" u="none" strike="noStrike" kern="1200" cap="none" spc="0" normalizeH="0" baseline="0" noProof="0">
                <a:ln>
                  <a:noFill/>
                </a:ln>
                <a:solidFill>
                  <a:prstClr val="black"/>
                </a:solidFill>
                <a:effectLst/>
                <a:uLnTx/>
                <a:uFillTx/>
                <a:latin typeface="メイリオ"/>
                <a:ea typeface="メイリオ"/>
                <a:cs typeface="+mn-cs"/>
              </a:rPr>
              <a:t>IT</a:t>
            </a:r>
            <a:r>
              <a:rPr kumimoji="0" lang="ja-JP" altLang="en-US" sz="1200" b="0" i="0" u="none" strike="noStrike" kern="1200" cap="none" spc="0" normalizeH="0" baseline="0" noProof="0">
                <a:ln>
                  <a:noFill/>
                </a:ln>
                <a:solidFill>
                  <a:prstClr val="black"/>
                </a:solidFill>
                <a:effectLst/>
                <a:uLnTx/>
                <a:uFillTx/>
                <a:latin typeface="メイリオ"/>
                <a:ea typeface="メイリオ"/>
                <a:cs typeface="+mn-cs"/>
              </a:rPr>
              <a:t>システムを巡る問題を解消しない限りは、</a:t>
            </a:r>
            <a:r>
              <a:rPr kumimoji="0" lang="en-US" altLang="ja-JP" sz="1200" b="0" i="0" u="none" strike="noStrike" kern="1200" cap="none" spc="0" normalizeH="0" baseline="0" noProof="0">
                <a:ln>
                  <a:noFill/>
                </a:ln>
                <a:solidFill>
                  <a:prstClr val="black"/>
                </a:solidFill>
                <a:effectLst/>
                <a:uLnTx/>
                <a:uFillTx/>
                <a:latin typeface="メイリオ"/>
                <a:ea typeface="メイリオ"/>
                <a:cs typeface="+mn-cs"/>
              </a:rPr>
              <a:t>DX</a:t>
            </a:r>
            <a:r>
              <a:rPr kumimoji="0" lang="ja-JP" altLang="en-US" sz="1200" b="0" i="0" u="none" strike="noStrike" kern="1200" cap="none" spc="0" normalizeH="0" baseline="0" noProof="0">
                <a:ln>
                  <a:noFill/>
                </a:ln>
                <a:solidFill>
                  <a:prstClr val="black"/>
                </a:solidFill>
                <a:effectLst/>
                <a:uLnTx/>
                <a:uFillTx/>
                <a:latin typeface="メイリオ"/>
                <a:ea typeface="メイリオ"/>
                <a:cs typeface="+mn-cs"/>
              </a:rPr>
              <a:t>を本格的に展開することは困難であると指摘しています。</a:t>
            </a:r>
          </a:p>
          <a:p>
            <a:endParaRPr kumimoji="0"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r>
              <a:rPr kumimoji="0" lang="ja-JP" altLang="en-US" sz="1200" b="0" i="0" u="none" strike="noStrike" kern="1200" cap="none" spc="0" normalizeH="0" baseline="0" noProof="0">
                <a:ln>
                  <a:noFill/>
                </a:ln>
                <a:solidFill>
                  <a:prstClr val="black"/>
                </a:solidFill>
                <a:effectLst/>
                <a:uLnTx/>
                <a:uFillTx/>
                <a:latin typeface="メイリオ"/>
                <a:ea typeface="メイリオ"/>
                <a:cs typeface="+mn-cs"/>
              </a:rPr>
              <a:t>さらに、</a:t>
            </a:r>
            <a:r>
              <a:rPr lang="ja-JP" altLang="en-US" sz="1200" b="0" i="0">
                <a:solidFill>
                  <a:schemeClr val="tx1"/>
                </a:solidFill>
                <a:effectLst/>
                <a:latin typeface="+mn-ea"/>
              </a:rPr>
              <a:t>日本企業が</a:t>
            </a:r>
            <a:r>
              <a:rPr lang="en-US" altLang="ja-JP" sz="1200" b="0" i="0">
                <a:solidFill>
                  <a:schemeClr val="tx1"/>
                </a:solidFill>
                <a:effectLst/>
                <a:latin typeface="+mn-ea"/>
              </a:rPr>
              <a:t>DX</a:t>
            </a:r>
            <a:r>
              <a:rPr lang="ja-JP" altLang="en-US" sz="1200" b="0" i="0">
                <a:solidFill>
                  <a:schemeClr val="tx1"/>
                </a:solidFill>
                <a:effectLst/>
                <a:latin typeface="+mn-ea"/>
              </a:rPr>
              <a:t>を推進できなかった場合の経済的な損失は、年間最大で</a:t>
            </a:r>
            <a:r>
              <a:rPr lang="en-US" altLang="ja-JP" sz="1200" b="0" i="0">
                <a:solidFill>
                  <a:schemeClr val="tx1"/>
                </a:solidFill>
                <a:effectLst/>
                <a:latin typeface="+mn-ea"/>
              </a:rPr>
              <a:t>12</a:t>
            </a:r>
            <a:r>
              <a:rPr lang="ja-JP" altLang="en-US" sz="1200" b="0" i="0">
                <a:solidFill>
                  <a:schemeClr val="tx1"/>
                </a:solidFill>
                <a:effectLst/>
                <a:latin typeface="+mn-ea"/>
              </a:rPr>
              <a:t>兆円に上ると算出されています。</a:t>
            </a:r>
            <a:endParaRPr lang="en-US" altLang="ja-JP" sz="1200" b="0" i="0">
              <a:solidFill>
                <a:schemeClr val="tx1"/>
              </a:solidFill>
              <a:effectLst/>
              <a:latin typeface="+mn-ea"/>
            </a:endParaRPr>
          </a:p>
          <a:p>
            <a:endParaRPr kumimoji="1" lang="en-US" altLang="ja-JP" sz="1200" b="0" i="0">
              <a:solidFill>
                <a:schemeClr val="tx1"/>
              </a:solidFill>
              <a:effectLst/>
              <a:latin typeface="+mn-ea"/>
            </a:endParaRPr>
          </a:p>
          <a:p>
            <a:endParaRPr kumimoji="1" lang="en-US" altLang="ja-JP"/>
          </a:p>
        </p:txBody>
      </p:sp>
      <p:sp>
        <p:nvSpPr>
          <p:cNvPr id="4" name="スライド番号プレースホルダー 3">
            <a:extLst>
              <a:ext uri="{FF2B5EF4-FFF2-40B4-BE49-F238E27FC236}">
                <a16:creationId xmlns:a16="http://schemas.microsoft.com/office/drawing/2014/main" id="{3FFEF5F1-FA38-FA71-E0DE-AABD60132A93}"/>
              </a:ext>
            </a:extLst>
          </p:cNvPr>
          <p:cNvSpPr>
            <a:spLocks noGrp="1"/>
          </p:cNvSpPr>
          <p:nvPr>
            <p:ph type="sldNum" sz="quarter" idx="5"/>
          </p:nvPr>
        </p:nvSpPr>
        <p:spPr/>
        <p:txBody>
          <a:bodyPr/>
          <a:lstStyle/>
          <a:p>
            <a:fld id="{7D95702B-A176-47F2-94B3-59C819DD5A0E}" type="slidenum">
              <a:rPr kumimoji="1" lang="ja-JP" altLang="en-US" smtClean="0"/>
              <a:t>61</a:t>
            </a:fld>
            <a:endParaRPr kumimoji="1" lang="ja-JP" altLang="en-US"/>
          </a:p>
        </p:txBody>
      </p:sp>
    </p:spTree>
    <p:extLst>
      <p:ext uri="{BB962C8B-B14F-4D97-AF65-F5344CB8AC3E}">
        <p14:creationId xmlns:p14="http://schemas.microsoft.com/office/powerpoint/2010/main" val="19111157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EB18-2830-D9B7-219A-05B479FE2DE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43428B-F1DF-6A85-401E-5CFE9F9D3D8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DBF577A-B638-7A6B-BA5F-8FF9195521D9}"/>
              </a:ext>
            </a:extLst>
          </p:cNvPr>
          <p:cNvSpPr>
            <a:spLocks noGrp="1"/>
          </p:cNvSpPr>
          <p:nvPr>
            <p:ph type="body" idx="1"/>
          </p:nvPr>
        </p:nvSpPr>
        <p:spPr/>
        <p:txBody>
          <a:bodyPr/>
          <a:lstStyle/>
          <a:p>
            <a:r>
              <a:rPr kumimoji="1" lang="ja-JP" altLang="en-US" sz="1800" dirty="0"/>
              <a:t>目標：</a:t>
            </a:r>
            <a:r>
              <a:rPr kumimoji="1" lang="en-US" altLang="ja-JP" sz="1800" dirty="0"/>
              <a:t>14:01</a:t>
            </a:r>
          </a:p>
          <a:p>
            <a:r>
              <a:rPr kumimoji="1" lang="ja-JP" altLang="en-US" sz="1800" dirty="0"/>
              <a:t>累計：</a:t>
            </a:r>
            <a:r>
              <a:rPr kumimoji="1" lang="en-US" altLang="ja-JP" sz="1800" dirty="0"/>
              <a:t>1:01</a:t>
            </a:r>
          </a:p>
          <a:p>
            <a:pPr marL="0" algn="l" rtl="0" eaLnBrk="1" fontAlgn="t" latinLnBrk="0" hangingPunct="1">
              <a:spcBef>
                <a:spcPts val="0"/>
              </a:spcBef>
              <a:spcAft>
                <a:spcPts val="0"/>
              </a:spcAft>
            </a:pPr>
            <a:endParaRPr kumimoji="1" lang="en-US" altLang="ja-JP" sz="1800" b="0" i="0" u="none" strike="noStrike" kern="1200" dirty="0">
              <a:solidFill>
                <a:srgbClr val="FFFFFF"/>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en-US" altLang="ja-JP" sz="1800" b="0" i="0" u="none" strike="noStrike" kern="1200" dirty="0">
                <a:solidFill>
                  <a:srgbClr val="FFFFFF"/>
                </a:solidFill>
                <a:effectLst/>
                <a:latin typeface="メイリオ" panose="020B0604030504040204" pitchFamily="50" charset="-128"/>
                <a:ea typeface="メイリオ" panose="020B0604030504040204" pitchFamily="50" charset="-128"/>
              </a:rPr>
              <a:t>DX</a:t>
            </a:r>
            <a:r>
              <a:rPr kumimoji="1" lang="ja-JP" altLang="ja-JP" sz="1800" b="0" i="0" u="none" strike="noStrike" kern="1200" dirty="0">
                <a:solidFill>
                  <a:srgbClr val="FFFFFF"/>
                </a:solidFill>
                <a:effectLst/>
                <a:latin typeface="メイリオ" panose="020B0604030504040204" pitchFamily="50" charset="-128"/>
                <a:ea typeface="メイリオ" panose="020B0604030504040204" pitchFamily="50" charset="-128"/>
              </a:rPr>
              <a:t>推進システムガイドラインの策定</a:t>
            </a:r>
            <a:endParaRPr kumimoji="1" lang="en-US" altLang="ja-JP" sz="1800" b="0" i="0" u="none" strike="noStrike" kern="1200" dirty="0">
              <a:solidFill>
                <a:srgbClr val="FFFFFF"/>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ja-JP" altLang="en-US" sz="1800" b="0" i="0" u="none" strike="noStrike" kern="1200" dirty="0">
                <a:solidFill>
                  <a:srgbClr val="FFFFFF"/>
                </a:solidFill>
                <a:effectLst/>
                <a:latin typeface="メイリオ" panose="020B0604030504040204" pitchFamily="50" charset="-128"/>
                <a:ea typeface="メイリオ" panose="020B0604030504040204" pitchFamily="50" charset="-128"/>
              </a:rPr>
              <a:t>　</a:t>
            </a:r>
            <a:r>
              <a:rPr lang="en-US" altLang="ja-JP" sz="1800" b="0" i="0" u="none" strike="noStrike" dirty="0">
                <a:effectLst/>
                <a:latin typeface="Arial" panose="020B0604020202020204" pitchFamily="34" charset="0"/>
              </a:rPr>
              <a:t>DX</a:t>
            </a:r>
            <a:r>
              <a:rPr lang="ja-JP" altLang="en-US" sz="1800" b="0" i="0" u="none" strike="noStrike" dirty="0">
                <a:effectLst/>
                <a:latin typeface="Arial" panose="020B0604020202020204" pitchFamily="34" charset="0"/>
              </a:rPr>
              <a:t>推進を加速・実現するために、システム構築等において必要なアプローチやアクション、または失敗しないための典型パターンを示した「</a:t>
            </a:r>
            <a:r>
              <a:rPr lang="en-US" altLang="ja-JP" sz="1800" b="0" i="0" u="none" strike="noStrike" dirty="0">
                <a:effectLst/>
                <a:latin typeface="Arial" panose="020B0604020202020204" pitchFamily="34" charset="0"/>
              </a:rPr>
              <a:t>DX</a:t>
            </a:r>
            <a:r>
              <a:rPr lang="ja-JP" altLang="en-US" sz="1800" b="0" i="0" u="none" strike="noStrike" dirty="0">
                <a:effectLst/>
                <a:latin typeface="Arial" panose="020B0604020202020204" pitchFamily="34" charset="0"/>
              </a:rPr>
              <a:t>推進システムガイドライン」を制定することが対応策として検討されています。</a:t>
            </a:r>
          </a:p>
          <a:p>
            <a:pPr marL="0" algn="l" rtl="0" eaLnBrk="1" fontAlgn="t" latinLnBrk="0" hangingPunct="1">
              <a:spcBef>
                <a:spcPts val="0"/>
              </a:spcBef>
              <a:spcAft>
                <a:spcPts val="0"/>
              </a:spcAft>
            </a:pPr>
            <a:r>
              <a:rPr lang="ja-JP" altLang="en-US" sz="1800" b="0" i="0" u="none" strike="noStrike" dirty="0">
                <a:effectLst/>
                <a:latin typeface="Arial" panose="020B0604020202020204" pitchFamily="34" charset="0"/>
              </a:rPr>
              <a:t>ガイドラインの構成案として、経営戦略における</a:t>
            </a:r>
            <a:r>
              <a:rPr lang="en-US" altLang="ja-JP" sz="1800" b="0" i="0" u="none" strike="noStrike" dirty="0">
                <a:effectLst/>
                <a:latin typeface="Arial" panose="020B0604020202020204" pitchFamily="34" charset="0"/>
              </a:rPr>
              <a:t>DX</a:t>
            </a:r>
            <a:r>
              <a:rPr lang="ja-JP" altLang="en-US" sz="1800" b="0" i="0" u="none" strike="noStrike" dirty="0">
                <a:effectLst/>
                <a:latin typeface="Arial" panose="020B0604020202020204" pitchFamily="34" charset="0"/>
              </a:rPr>
              <a:t>の位置づけや、</a:t>
            </a:r>
            <a:r>
              <a:rPr lang="en-US" altLang="ja-JP" sz="1800" b="0" i="0" u="none" strike="noStrike" dirty="0">
                <a:effectLst/>
                <a:latin typeface="Arial" panose="020B0604020202020204" pitchFamily="34" charset="0"/>
              </a:rPr>
              <a:t>DX</a:t>
            </a:r>
            <a:r>
              <a:rPr lang="ja-JP" altLang="en-US" sz="1800" b="0" i="0" u="none" strike="noStrike" dirty="0">
                <a:effectLst/>
                <a:latin typeface="Arial" panose="020B0604020202020204" pitchFamily="34" charset="0"/>
              </a:rPr>
              <a:t>において実現すべきもの、具体的な推進体制・仕組み等が例示されています。</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「見える化」指標、診断スキームの構築</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経営層が経営課題を認識するために、社内で保有している情報を「見える化」した上で、経営課題に対するアクションプランの設計につなげることが例示されています。</a:t>
            </a:r>
          </a:p>
          <a:p>
            <a:pPr marL="0" algn="l" rtl="0" eaLnBrk="1" fontAlgn="t" latinLnBrk="0" hangingPunct="1">
              <a:spcBef>
                <a:spcPts val="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加えて、中立的な組織において人材を集め、見える化した情報を分析する体制や、分析結果をもとに改善対応ができる体制の構築を目指します。</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IT</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システムの刷新</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IT</a:t>
            </a: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システムの刷新を行うためには、大きなコストと時間がかかることが予想されます。システム刷新に当たっては、刷新後のシステムが「新たな技術に迅速に対応できるか」等の目標設定を行うことが大切です。</a:t>
            </a:r>
          </a:p>
          <a:p>
            <a:pPr marL="0" algn="l" rtl="0" eaLnBrk="1" fontAlgn="t" latinLnBrk="0" hangingPunct="1">
              <a:spcBef>
                <a:spcPts val="0"/>
              </a:spcBef>
              <a:spcAft>
                <a:spcPts val="0"/>
              </a:spcAft>
            </a:pP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また、コスト削減を図る上では、「不要な機能を廃する」ことが最も効率的な方法とされており、システムの一部機能の廃棄を検討する必要があります。</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endParaRPr lang="en-US"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DX</a:t>
            </a: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人材の育成・確保</a:t>
            </a:r>
            <a:endParaRPr lang="ja-JP" altLang="ja-JP"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DX</a:t>
            </a: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推進することのできる人材（</a:t>
            </a:r>
            <a:r>
              <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rPr>
              <a:t>DX</a:t>
            </a:r>
            <a:r>
              <a:rPr kumimoji="1" lang="ja-JP" altLang="en-US" sz="1800" b="0" i="0" u="none" strike="noStrike" kern="1200" dirty="0">
                <a:solidFill>
                  <a:srgbClr val="000000"/>
                </a:solidFill>
                <a:effectLst/>
                <a:latin typeface="メイリオ" panose="020B0604030504040204" pitchFamily="50" charset="-128"/>
                <a:ea typeface="メイリオ" panose="020B0604030504040204" pitchFamily="50" charset="-128"/>
              </a:rPr>
              <a:t>人材）を育成することも重要です。ユーザ企業・ベンダー企業においては、それぞれの企業で求められるスキルを明確化し、育成方法を設計する必要性があります。</a:t>
            </a: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endParaRPr kumimoji="1" lang="en-US" altLang="ja-JP" sz="1800" b="0" i="0" u="none" strike="noStrike" kern="1200" dirty="0">
              <a:solidFill>
                <a:srgbClr val="000000"/>
              </a:solidFill>
              <a:effectLst/>
              <a:latin typeface="メイリオ" panose="020B0604030504040204" pitchFamily="50" charset="-128"/>
              <a:ea typeface="メイリオ" panose="020B0604030504040204" pitchFamily="50" charset="-128"/>
            </a:endParaRPr>
          </a:p>
          <a:p>
            <a:pPr marL="0" algn="l" rtl="0" eaLnBrk="1" fontAlgn="t" latinLnBrk="0" hangingPunct="1">
              <a:spcBef>
                <a:spcPts val="0"/>
              </a:spcBef>
              <a:spcAft>
                <a:spcPts val="0"/>
              </a:spcAft>
            </a:pPr>
            <a:r>
              <a:rPr kumimoji="1" lang="ja-JP" altLang="ja-JP" sz="1800" b="0" i="0" u="none" strike="noStrike" kern="1200" dirty="0">
                <a:solidFill>
                  <a:srgbClr val="000000"/>
                </a:solidFill>
                <a:effectLst/>
                <a:latin typeface="メイリオ" panose="020B0604030504040204" pitchFamily="50" charset="-128"/>
                <a:ea typeface="メイリオ" panose="020B0604030504040204" pitchFamily="50" charset="-128"/>
              </a:rPr>
              <a:t>ユーザー企業・ベンダー企業との新しい関係性構築</a:t>
            </a:r>
            <a:endParaRPr lang="ja-JP" altLang="ja-JP" sz="1800" b="0" i="0" u="none" strike="noStrike" dirty="0">
              <a:effectLst/>
              <a:latin typeface="Arial" panose="020B0604020202020204" pitchFamily="34" charset="0"/>
            </a:endParaRPr>
          </a:p>
          <a:p>
            <a:r>
              <a:rPr kumimoji="1" lang="en-US" altLang="ja-JP" dirty="0"/>
              <a:t>DX</a:t>
            </a:r>
            <a:r>
              <a:rPr kumimoji="1" lang="ja-JP" altLang="en-US" dirty="0"/>
              <a:t>における内製化を進めるにあたり、どこまでを内製化し、どこからをベンダーに頼るか。という線引きを明確にする。</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79416164-5393-5516-D7AD-5819C5A5563F}"/>
              </a:ext>
            </a:extLst>
          </p:cNvPr>
          <p:cNvSpPr>
            <a:spLocks noGrp="1"/>
          </p:cNvSpPr>
          <p:nvPr>
            <p:ph type="sldNum" sz="quarter" idx="5"/>
          </p:nvPr>
        </p:nvSpPr>
        <p:spPr/>
        <p:txBody>
          <a:bodyPr/>
          <a:lstStyle/>
          <a:p>
            <a:fld id="{7D95702B-A176-47F2-94B3-59C819DD5A0E}" type="slidenum">
              <a:rPr kumimoji="1" lang="ja-JP" altLang="en-US" smtClean="0"/>
              <a:t>62</a:t>
            </a:fld>
            <a:endParaRPr kumimoji="1" lang="ja-JP" altLang="en-US"/>
          </a:p>
        </p:txBody>
      </p:sp>
    </p:spTree>
    <p:extLst>
      <p:ext uri="{BB962C8B-B14F-4D97-AF65-F5344CB8AC3E}">
        <p14:creationId xmlns:p14="http://schemas.microsoft.com/office/powerpoint/2010/main" val="19915481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6B84C-5F66-787C-F918-838C9C84CF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947621-BC01-B835-2FDB-F8398DB8234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71AFF53-67F0-6829-FEE4-CCDB4EA863F8}"/>
              </a:ext>
            </a:extLst>
          </p:cNvPr>
          <p:cNvSpPr>
            <a:spLocks noGrp="1"/>
          </p:cNvSpPr>
          <p:nvPr>
            <p:ph type="body" idx="1"/>
          </p:nvPr>
        </p:nvSpPr>
        <p:spPr/>
        <p:txBody>
          <a:bodyPr/>
          <a:lstStyle/>
          <a:p>
            <a:r>
              <a:rPr kumimoji="1" lang="ja-JP" altLang="en-US" sz="1200"/>
              <a:t>目標：</a:t>
            </a:r>
            <a:r>
              <a:rPr kumimoji="1" lang="en-US" altLang="ja-JP" sz="1200"/>
              <a:t>14:02</a:t>
            </a:r>
          </a:p>
          <a:p>
            <a:r>
              <a:rPr kumimoji="1" lang="ja-JP" altLang="en-US" sz="1200"/>
              <a:t>累計：</a:t>
            </a:r>
            <a:r>
              <a:rPr kumimoji="1" lang="en-US" altLang="ja-JP" sz="1200"/>
              <a:t>1:02</a:t>
            </a:r>
          </a:p>
          <a:p>
            <a:endParaRPr kumimoji="1" lang="en-US" altLang="ja-JP"/>
          </a:p>
          <a:p>
            <a:pPr algn="l"/>
            <a:r>
              <a:rPr lang="ja-JP" altLang="en-US" b="0" i="0">
                <a:solidFill>
                  <a:srgbClr val="374151"/>
                </a:solidFill>
                <a:effectLst/>
                <a:latin typeface="Söhne"/>
              </a:rPr>
              <a:t>企業が行う</a:t>
            </a:r>
            <a:r>
              <a:rPr lang="en-US" altLang="ja-JP" b="0" i="0">
                <a:solidFill>
                  <a:srgbClr val="374151"/>
                </a:solidFill>
                <a:effectLst/>
                <a:latin typeface="Söhne"/>
              </a:rPr>
              <a:t>IT</a:t>
            </a:r>
            <a:r>
              <a:rPr lang="ja-JP" altLang="en-US" b="0" i="0">
                <a:solidFill>
                  <a:srgbClr val="374151"/>
                </a:solidFill>
                <a:effectLst/>
                <a:latin typeface="Söhne"/>
              </a:rPr>
              <a:t>投資は、大きく「攻め」と「守り」の</a:t>
            </a:r>
            <a:r>
              <a:rPr lang="en-US" altLang="ja-JP" b="0" i="0">
                <a:solidFill>
                  <a:srgbClr val="374151"/>
                </a:solidFill>
                <a:effectLst/>
                <a:latin typeface="Söhne"/>
              </a:rPr>
              <a:t>2</a:t>
            </a:r>
            <a:r>
              <a:rPr lang="ja-JP" altLang="en-US" b="0" i="0">
                <a:solidFill>
                  <a:srgbClr val="374151"/>
                </a:solidFill>
                <a:effectLst/>
                <a:latin typeface="Söhne"/>
              </a:rPr>
              <a:t>つのカテゴリーに分類されます。</a:t>
            </a:r>
            <a:endParaRPr lang="en-US" altLang="ja-JP" b="0" i="0">
              <a:solidFill>
                <a:srgbClr val="374151"/>
              </a:solidFill>
              <a:effectLst/>
              <a:latin typeface="Söhne"/>
            </a:endParaRPr>
          </a:p>
          <a:p>
            <a:pPr algn="l"/>
            <a:r>
              <a:rPr lang="ja-JP" altLang="en-US" b="0" i="0">
                <a:solidFill>
                  <a:srgbClr val="374151"/>
                </a:solidFill>
                <a:effectLst/>
                <a:latin typeface="Söhne"/>
              </a:rPr>
              <a:t>これは、投資の目的や期待される成果によって区別される考え方です。</a:t>
            </a:r>
          </a:p>
          <a:p>
            <a:pPr algn="l"/>
            <a:endParaRPr lang="en-US" altLang="ja-JP"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solidFill>
                  <a:srgbClr val="374151"/>
                </a:solidFill>
                <a:effectLst/>
                <a:latin typeface="Söhne"/>
              </a:rPr>
              <a:t>「守りの</a:t>
            </a:r>
            <a:r>
              <a:rPr lang="en-US" altLang="ja-JP" b="0" i="0">
                <a:solidFill>
                  <a:srgbClr val="374151"/>
                </a:solidFill>
                <a:effectLst/>
                <a:latin typeface="Söhne"/>
              </a:rPr>
              <a:t>IT</a:t>
            </a:r>
            <a:r>
              <a:rPr lang="ja-JP" altLang="en-US" b="0" i="0">
                <a:solidFill>
                  <a:srgbClr val="374151"/>
                </a:solidFill>
                <a:effectLst/>
                <a:latin typeface="Söhne"/>
              </a:rPr>
              <a:t>投資」とは、既存の業務をより効率的、効果的に行うための</a:t>
            </a:r>
            <a:r>
              <a:rPr lang="en-US" altLang="ja-JP" b="0" i="0">
                <a:solidFill>
                  <a:srgbClr val="374151"/>
                </a:solidFill>
                <a:effectLst/>
                <a:latin typeface="Söhne"/>
              </a:rPr>
              <a:t>IT</a:t>
            </a:r>
            <a:r>
              <a:rPr lang="ja-JP" altLang="en-US" b="0" i="0">
                <a:solidFill>
                  <a:srgbClr val="374151"/>
                </a:solidFill>
                <a:effectLst/>
                <a:latin typeface="Söhne"/>
              </a:rPr>
              <a:t>活用を指します。</a:t>
            </a:r>
            <a:endParaRPr lang="en-US" altLang="ja-JP"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a:solidFill>
                  <a:srgbClr val="374151"/>
                </a:solidFill>
                <a:effectLst/>
                <a:latin typeface="Söhne"/>
              </a:rPr>
              <a:t>これは、業務の自動化やシステムの更新、コスト削減など、日常のオペレーションをスムーズにし、安定させる目的があります。</a:t>
            </a:r>
          </a:p>
          <a:p>
            <a:pPr algn="l"/>
            <a:endParaRPr lang="en-US" altLang="ja-JP" b="0" i="0">
              <a:solidFill>
                <a:srgbClr val="374151"/>
              </a:solidFill>
              <a:effectLst/>
              <a:latin typeface="Söhne"/>
            </a:endParaRPr>
          </a:p>
          <a:p>
            <a:pPr algn="l"/>
            <a:r>
              <a:rPr lang="ja-JP" altLang="en-US" b="0" i="0">
                <a:solidFill>
                  <a:srgbClr val="374151"/>
                </a:solidFill>
                <a:effectLst/>
                <a:latin typeface="Söhne"/>
              </a:rPr>
              <a:t>一方で、「攻めの</a:t>
            </a:r>
            <a:r>
              <a:rPr lang="en-US" altLang="ja-JP" b="0" i="0">
                <a:solidFill>
                  <a:srgbClr val="374151"/>
                </a:solidFill>
                <a:effectLst/>
                <a:latin typeface="Söhne"/>
              </a:rPr>
              <a:t>IT</a:t>
            </a:r>
            <a:r>
              <a:rPr lang="ja-JP" altLang="en-US" b="0" i="0">
                <a:solidFill>
                  <a:srgbClr val="374151"/>
                </a:solidFill>
                <a:effectLst/>
                <a:latin typeface="Söhne"/>
              </a:rPr>
              <a:t>投資」とは、企業が</a:t>
            </a:r>
            <a:r>
              <a:rPr lang="en-US" altLang="ja-JP" b="0" i="0">
                <a:solidFill>
                  <a:srgbClr val="374151"/>
                </a:solidFill>
                <a:effectLst/>
                <a:latin typeface="Söhne"/>
              </a:rPr>
              <a:t>IT</a:t>
            </a:r>
            <a:r>
              <a:rPr lang="ja-JP" altLang="en-US" b="0" i="0">
                <a:solidFill>
                  <a:srgbClr val="374151"/>
                </a:solidFill>
                <a:effectLst/>
                <a:latin typeface="Söhne"/>
              </a:rPr>
              <a:t>の力を利用して新しい市場を開拓したり、革新的なビジネスモデルを生み出す動きを指します。</a:t>
            </a:r>
            <a:endParaRPr lang="en-US" altLang="ja-JP" b="0" i="0">
              <a:solidFill>
                <a:srgbClr val="374151"/>
              </a:solidFill>
              <a:effectLst/>
              <a:latin typeface="Söhne"/>
            </a:endParaRPr>
          </a:p>
          <a:p>
            <a:pPr algn="l"/>
            <a:r>
              <a:rPr lang="ja-JP" altLang="en-US" b="0" i="0">
                <a:solidFill>
                  <a:srgbClr val="374151"/>
                </a:solidFill>
                <a:effectLst/>
                <a:latin typeface="Söhne"/>
              </a:rPr>
              <a:t>具体的には、</a:t>
            </a:r>
            <a:r>
              <a:rPr lang="en-US" altLang="ja-JP" b="0" i="0">
                <a:solidFill>
                  <a:srgbClr val="374151"/>
                </a:solidFill>
                <a:effectLst/>
                <a:latin typeface="Söhne"/>
              </a:rPr>
              <a:t>IT</a:t>
            </a:r>
            <a:r>
              <a:rPr lang="ja-JP" altLang="en-US" b="0" i="0">
                <a:solidFill>
                  <a:srgbClr val="374151"/>
                </a:solidFill>
                <a:effectLst/>
                <a:latin typeface="Söhne"/>
              </a:rPr>
              <a:t>を使って新しいサービスや製品を開発し、それによって新しい顧客を獲得したり、収益を増大させることを目的としています。</a:t>
            </a:r>
            <a:endParaRPr lang="en-US" altLang="ja-JP" b="0" i="0">
              <a:solidFill>
                <a:srgbClr val="374151"/>
              </a:solidFill>
              <a:effectLst/>
              <a:latin typeface="Söhne"/>
            </a:endParaRPr>
          </a:p>
          <a:p>
            <a:pPr algn="l"/>
            <a:r>
              <a:rPr lang="ja-JP" altLang="en-US" b="0" i="0">
                <a:solidFill>
                  <a:srgbClr val="374151"/>
                </a:solidFill>
                <a:effectLst/>
                <a:latin typeface="Söhne"/>
              </a:rPr>
              <a:t>この種の投資は、競争相手との差別化や業界でのリーダーシップを獲得するために重要となります。</a:t>
            </a:r>
          </a:p>
          <a:p>
            <a:pPr algn="l"/>
            <a:endParaRPr lang="en-US" altLang="ja-JP" b="0" i="0">
              <a:solidFill>
                <a:srgbClr val="374151"/>
              </a:solidFill>
              <a:effectLst/>
              <a:latin typeface="Söhne"/>
            </a:endParaRPr>
          </a:p>
          <a:p>
            <a:pPr algn="l"/>
            <a:r>
              <a:rPr lang="ja-JP" altLang="en-US" b="0" i="0">
                <a:solidFill>
                  <a:srgbClr val="374151"/>
                </a:solidFill>
                <a:effectLst/>
                <a:latin typeface="Söhne"/>
              </a:rPr>
              <a:t>企業としては、これらの「攻め」と「守り」の</a:t>
            </a:r>
            <a:r>
              <a:rPr lang="en-US" altLang="ja-JP" b="0" i="0">
                <a:solidFill>
                  <a:srgbClr val="374151"/>
                </a:solidFill>
                <a:effectLst/>
                <a:latin typeface="Söhne"/>
              </a:rPr>
              <a:t>IT</a:t>
            </a:r>
            <a:r>
              <a:rPr lang="ja-JP" altLang="en-US" b="0" i="0">
                <a:solidFill>
                  <a:srgbClr val="374151"/>
                </a:solidFill>
                <a:effectLst/>
                <a:latin typeface="Söhne"/>
              </a:rPr>
              <a:t>投資を適切にバランスを取りながら進めていくことが求められます。</a:t>
            </a:r>
            <a:endParaRPr lang="en-US" altLang="ja-JP" b="0" i="0">
              <a:solidFill>
                <a:srgbClr val="374151"/>
              </a:solidFill>
              <a:effectLst/>
              <a:latin typeface="Söhne"/>
            </a:endParaRPr>
          </a:p>
          <a:p>
            <a:pPr algn="l"/>
            <a:r>
              <a:rPr lang="ja-JP" altLang="en-US" b="0" i="0">
                <a:solidFill>
                  <a:srgbClr val="374151"/>
                </a:solidFill>
                <a:effectLst/>
                <a:latin typeface="Söhne"/>
              </a:rPr>
              <a:t>特に、日本の多くの企業が「守り」の投資に偏りがちであると指摘されているため、これからは「攻め」の</a:t>
            </a:r>
            <a:r>
              <a:rPr lang="en-US" altLang="ja-JP" b="0" i="0">
                <a:solidFill>
                  <a:srgbClr val="374151"/>
                </a:solidFill>
                <a:effectLst/>
                <a:latin typeface="Söhne"/>
              </a:rPr>
              <a:t>IT</a:t>
            </a:r>
            <a:r>
              <a:rPr lang="ja-JP" altLang="en-US" b="0" i="0">
                <a:solidFill>
                  <a:srgbClr val="374151"/>
                </a:solidFill>
                <a:effectLst/>
                <a:latin typeface="Söhne"/>
              </a:rPr>
              <a:t>投資を強化し、市場での競争力を上げることが重要です。</a:t>
            </a:r>
            <a:endParaRPr lang="en-US" altLang="ja-JP" b="0" i="0">
              <a:solidFill>
                <a:srgbClr val="374151"/>
              </a:solidFill>
              <a:effectLst/>
              <a:latin typeface="Söhne"/>
            </a:endParaRPr>
          </a:p>
          <a:p>
            <a:pPr algn="l"/>
            <a:endParaRPr lang="ja-JP" altLang="en-US" b="0" i="0">
              <a:solidFill>
                <a:srgbClr val="374151"/>
              </a:solidFill>
              <a:effectLst/>
              <a:latin typeface="Söhne"/>
            </a:endParaRPr>
          </a:p>
          <a:p>
            <a:pPr algn="l"/>
            <a:r>
              <a:rPr lang="ja-JP" altLang="en-US" b="0" i="0">
                <a:solidFill>
                  <a:srgbClr val="374151"/>
                </a:solidFill>
                <a:effectLst/>
                <a:latin typeface="Söhne"/>
              </a:rPr>
              <a:t>近年では、この「攻め」の側面に焦点を当て、どのような手順や戦略で投資を進めるかの事例が多く紹介されています。</a:t>
            </a:r>
            <a:endParaRPr lang="en-US" altLang="ja-JP" b="0" i="0">
              <a:solidFill>
                <a:srgbClr val="374151"/>
              </a:solidFill>
              <a:effectLst/>
              <a:latin typeface="Söhne"/>
            </a:endParaRPr>
          </a:p>
          <a:p>
            <a:pPr algn="l"/>
            <a:r>
              <a:rPr lang="ja-JP" altLang="en-US" b="0" i="0">
                <a:solidFill>
                  <a:srgbClr val="374151"/>
                </a:solidFill>
                <a:effectLst/>
                <a:latin typeface="Söhne"/>
              </a:rPr>
              <a:t>そして、その中でも特に注目されているのが、デジタル技術の導入や活用方法です。</a:t>
            </a:r>
            <a:endParaRPr lang="en-US" altLang="ja-JP" b="0" i="0">
              <a:solidFill>
                <a:srgbClr val="374151"/>
              </a:solidFill>
              <a:effectLst/>
              <a:latin typeface="Söhne"/>
            </a:endParaRPr>
          </a:p>
          <a:p>
            <a:endParaRPr kumimoji="1" lang="en-US" altLang="ja-JP"/>
          </a:p>
          <a:p>
            <a:r>
              <a:rPr kumimoji="1" lang="ja-JP" altLang="en-US"/>
              <a:t>それぞれの進め方と事例についてみていきましょう。</a:t>
            </a:r>
            <a:endParaRPr kumimoji="1" lang="en-US" altLang="ja-JP"/>
          </a:p>
        </p:txBody>
      </p:sp>
      <p:sp>
        <p:nvSpPr>
          <p:cNvPr id="4" name="スライド番号プレースホルダー 3">
            <a:extLst>
              <a:ext uri="{FF2B5EF4-FFF2-40B4-BE49-F238E27FC236}">
                <a16:creationId xmlns:a16="http://schemas.microsoft.com/office/drawing/2014/main" id="{725AEA18-025C-4B31-D918-8E4FCE2DB059}"/>
              </a:ext>
            </a:extLst>
          </p:cNvPr>
          <p:cNvSpPr>
            <a:spLocks noGrp="1"/>
          </p:cNvSpPr>
          <p:nvPr>
            <p:ph type="sldNum" sz="quarter" idx="5"/>
          </p:nvPr>
        </p:nvSpPr>
        <p:spPr/>
        <p:txBody>
          <a:bodyPr/>
          <a:lstStyle/>
          <a:p>
            <a:fld id="{7D95702B-A176-47F2-94B3-59C819DD5A0E}" type="slidenum">
              <a:rPr kumimoji="1" lang="ja-JP" altLang="en-US" smtClean="0"/>
              <a:t>63</a:t>
            </a:fld>
            <a:endParaRPr kumimoji="1" lang="ja-JP" altLang="en-US"/>
          </a:p>
        </p:txBody>
      </p:sp>
    </p:spTree>
    <p:extLst>
      <p:ext uri="{BB962C8B-B14F-4D97-AF65-F5344CB8AC3E}">
        <p14:creationId xmlns:p14="http://schemas.microsoft.com/office/powerpoint/2010/main" val="2359590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C53EA-BD57-6847-E8BF-CA2A66A24E1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A83C45-525F-2A61-91C8-D3CBBEBE41A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AA19876-B5E7-8E08-36C1-1656D1BBACC4}"/>
              </a:ext>
            </a:extLst>
          </p:cNvPr>
          <p:cNvSpPr>
            <a:spLocks noGrp="1"/>
          </p:cNvSpPr>
          <p:nvPr>
            <p:ph type="body" idx="1"/>
          </p:nvPr>
        </p:nvSpPr>
        <p:spPr/>
        <p:txBody>
          <a:bodyPr/>
          <a:lstStyle/>
          <a:p>
            <a:r>
              <a:rPr kumimoji="1" lang="ja-JP" altLang="en-US" sz="1200"/>
              <a:t>目標：</a:t>
            </a:r>
            <a:r>
              <a:rPr kumimoji="1" lang="en-US" altLang="ja-JP" sz="1200"/>
              <a:t>14:05</a:t>
            </a:r>
          </a:p>
          <a:p>
            <a:r>
              <a:rPr kumimoji="1" lang="ja-JP" altLang="en-US" sz="1200"/>
              <a:t>累計：</a:t>
            </a:r>
            <a:r>
              <a:rPr kumimoji="1" lang="en-US" altLang="ja-JP" sz="1200"/>
              <a:t>1:05</a:t>
            </a:r>
          </a:p>
          <a:p>
            <a:pPr marL="0" indent="0">
              <a:buFont typeface="+mj-lt"/>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0" i="0">
                <a:solidFill>
                  <a:srgbClr val="374151"/>
                </a:solidFill>
                <a:effectLst/>
                <a:latin typeface="メイリオ" panose="020B0604030504040204" pitchFamily="50" charset="-128"/>
                <a:ea typeface="メイリオ" panose="020B0604030504040204" pitchFamily="50" charset="-128"/>
              </a:rPr>
              <a:t>業務内容・業務フローの可視化</a:t>
            </a:r>
            <a:br>
              <a:rPr lang="en-US" altLang="ja-JP" sz="1200" b="0" i="0">
                <a:solidFill>
                  <a:srgbClr val="374151"/>
                </a:solidFill>
                <a:effectLst/>
                <a:latin typeface="メイリオ" panose="020B0604030504040204" pitchFamily="50" charset="-128"/>
                <a:ea typeface="メイリオ" panose="020B0604030504040204" pitchFamily="50" charset="-128"/>
              </a:rPr>
            </a:br>
            <a:r>
              <a:rPr lang="ja-JP" altLang="en-US" sz="1200" b="0" i="0">
                <a:solidFill>
                  <a:srgbClr val="374151"/>
                </a:solidFill>
                <a:effectLst/>
                <a:latin typeface="メイリオ" panose="020B0604030504040204" pitchFamily="50" charset="-128"/>
                <a:ea typeface="メイリオ" panose="020B0604030504040204" pitchFamily="50" charset="-128"/>
              </a:rPr>
              <a:t>現在の業務プロセスやフローを明確にし、可視化することで全体像を把握する。</a:t>
            </a:r>
            <a:br>
              <a:rPr lang="en-US" altLang="ja-JP" sz="1200" b="0" i="0">
                <a:solidFill>
                  <a:srgbClr val="374151"/>
                </a:solidFill>
                <a:effectLst/>
                <a:latin typeface="メイリオ" panose="020B0604030504040204" pitchFamily="50" charset="-128"/>
                <a:ea typeface="メイリオ" panose="020B0604030504040204" pitchFamily="50" charset="-128"/>
              </a:rPr>
            </a:b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削減・短縮可能な業務の洗い出し</a:t>
            </a:r>
            <a:br>
              <a:rPr lang="en-US" altLang="ja-JP" sz="1200">
                <a:solidFill>
                  <a:srgbClr val="374151"/>
                </a:solidFill>
                <a:latin typeface="メイリオ" panose="020B0604030504040204" pitchFamily="50" charset="-128"/>
                <a:ea typeface="メイリオ" panose="020B0604030504040204" pitchFamily="50" charset="-128"/>
              </a:rPr>
            </a:br>
            <a:r>
              <a:rPr lang="ja-JP" altLang="en-US" sz="1200">
                <a:solidFill>
                  <a:srgbClr val="374151"/>
                </a:solidFill>
                <a:latin typeface="メイリオ" panose="020B0604030504040204" pitchFamily="50" charset="-128"/>
                <a:ea typeface="メイリオ" panose="020B0604030504040204" pitchFamily="50" charset="-128"/>
              </a:rPr>
              <a:t>可視化された業務から、削減や短縮が可能な業務を特定する。</a:t>
            </a:r>
            <a:br>
              <a:rPr lang="en-US" altLang="ja-JP" sz="1200">
                <a:solidFill>
                  <a:srgbClr val="374151"/>
                </a:solidFill>
                <a:latin typeface="メイリオ" panose="020B0604030504040204" pitchFamily="50" charset="-128"/>
                <a:ea typeface="メイリオ" panose="020B0604030504040204" pitchFamily="50" charset="-128"/>
              </a:rPr>
            </a:br>
            <a:endParaRPr lang="en-US" altLang="ja-JP" sz="120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0" i="0">
                <a:solidFill>
                  <a:srgbClr val="374151"/>
                </a:solidFill>
                <a:effectLst/>
                <a:latin typeface="メイリオ" panose="020B0604030504040204" pitchFamily="50" charset="-128"/>
                <a:ea typeface="メイリオ" panose="020B0604030504040204" pitchFamily="50" charset="-128"/>
              </a:rPr>
              <a:t>改善や対応の実施</a:t>
            </a:r>
            <a:br>
              <a:rPr lang="en-US" altLang="ja-JP" sz="1200" b="0" i="0">
                <a:solidFill>
                  <a:srgbClr val="374151"/>
                </a:solidFill>
                <a:effectLst/>
                <a:latin typeface="メイリオ" panose="020B0604030504040204" pitchFamily="50" charset="-128"/>
                <a:ea typeface="メイリオ" panose="020B0604030504040204" pitchFamily="50" charset="-128"/>
              </a:rPr>
            </a:br>
            <a:r>
              <a:rPr lang="ja-JP" altLang="en-US" sz="1200" b="0" i="0">
                <a:solidFill>
                  <a:srgbClr val="374151"/>
                </a:solidFill>
                <a:effectLst/>
                <a:latin typeface="メイリオ" panose="020B0604030504040204" pitchFamily="50" charset="-128"/>
                <a:ea typeface="メイリオ" panose="020B0604030504040204" pitchFamily="50" charset="-128"/>
              </a:rPr>
              <a:t>洗い出された業務の中から、優先度や重要度に基づいて順位付けを行い、事前に計画した改善策や対応を実施する。</a:t>
            </a:r>
            <a:br>
              <a:rPr lang="en-US" altLang="ja-JP" sz="1200" b="0" i="0">
                <a:solidFill>
                  <a:srgbClr val="374151"/>
                </a:solidFill>
                <a:effectLst/>
                <a:latin typeface="メイリオ" panose="020B0604030504040204" pitchFamily="50" charset="-128"/>
                <a:ea typeface="メイリオ" panose="020B0604030504040204" pitchFamily="50" charset="-128"/>
              </a:rPr>
            </a:b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業務改革の実現</a:t>
            </a:r>
            <a:br>
              <a:rPr lang="en-US" altLang="ja-JP" sz="1200">
                <a:solidFill>
                  <a:srgbClr val="374151"/>
                </a:solidFill>
                <a:latin typeface="メイリオ" panose="020B0604030504040204" pitchFamily="50" charset="-128"/>
                <a:ea typeface="メイリオ" panose="020B0604030504040204" pitchFamily="50" charset="-128"/>
              </a:rPr>
            </a:br>
            <a:r>
              <a:rPr lang="ja-JP" altLang="en-US" sz="1200">
                <a:solidFill>
                  <a:srgbClr val="374151"/>
                </a:solidFill>
                <a:latin typeface="メイリオ" panose="020B0604030504040204" pitchFamily="50" charset="-128"/>
                <a:ea typeface="メイリオ" panose="020B0604030504040204" pitchFamily="50" charset="-128"/>
              </a:rPr>
              <a:t>業務の効率化や品質向上を実現する。</a:t>
            </a: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endParaRPr kumimoji="1" lang="en-US" altLang="ja-JP"/>
          </a:p>
        </p:txBody>
      </p:sp>
      <p:sp>
        <p:nvSpPr>
          <p:cNvPr id="4" name="スライド番号プレースホルダー 3">
            <a:extLst>
              <a:ext uri="{FF2B5EF4-FFF2-40B4-BE49-F238E27FC236}">
                <a16:creationId xmlns:a16="http://schemas.microsoft.com/office/drawing/2014/main" id="{5B7BF8A6-3F23-A8B0-0A63-E55768C78869}"/>
              </a:ext>
            </a:extLst>
          </p:cNvPr>
          <p:cNvSpPr>
            <a:spLocks noGrp="1"/>
          </p:cNvSpPr>
          <p:nvPr>
            <p:ph type="sldNum" sz="quarter" idx="5"/>
          </p:nvPr>
        </p:nvSpPr>
        <p:spPr/>
        <p:txBody>
          <a:bodyPr/>
          <a:lstStyle/>
          <a:p>
            <a:fld id="{7D95702B-A176-47F2-94B3-59C819DD5A0E}" type="slidenum">
              <a:rPr kumimoji="1" lang="ja-JP" altLang="en-US" smtClean="0"/>
              <a:t>64</a:t>
            </a:fld>
            <a:endParaRPr kumimoji="1" lang="ja-JP" altLang="en-US"/>
          </a:p>
        </p:txBody>
      </p:sp>
    </p:spTree>
    <p:extLst>
      <p:ext uri="{BB962C8B-B14F-4D97-AF65-F5344CB8AC3E}">
        <p14:creationId xmlns:p14="http://schemas.microsoft.com/office/powerpoint/2010/main" val="24626359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E625-E069-F6BD-8981-61F5C9353A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83B2C6-0977-AB0F-32CB-17447E88C0A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801B438-31B3-A4DA-BF84-074139EF6FB9}"/>
              </a:ext>
            </a:extLst>
          </p:cNvPr>
          <p:cNvSpPr>
            <a:spLocks noGrp="1"/>
          </p:cNvSpPr>
          <p:nvPr>
            <p:ph type="body" idx="1"/>
          </p:nvPr>
        </p:nvSpPr>
        <p:spPr/>
        <p:txBody>
          <a:bodyPr/>
          <a:lstStyle/>
          <a:p>
            <a:r>
              <a:rPr kumimoji="1" lang="ja-JP" altLang="en-US" sz="1200"/>
              <a:t>目標：</a:t>
            </a:r>
            <a:r>
              <a:rPr kumimoji="1" lang="en-US" altLang="ja-JP" sz="1200"/>
              <a:t>14:08</a:t>
            </a:r>
          </a:p>
          <a:p>
            <a:r>
              <a:rPr kumimoji="1" lang="ja-JP" altLang="en-US" sz="1200"/>
              <a:t>累計：</a:t>
            </a:r>
            <a:r>
              <a:rPr kumimoji="1" lang="en-US" altLang="ja-JP" sz="1200"/>
              <a:t>1:08</a:t>
            </a:r>
          </a:p>
          <a:p>
            <a:endParaRPr kumimoji="1" lang="en-US" altLang="ja-JP"/>
          </a:p>
          <a:p>
            <a:r>
              <a:rPr kumimoji="1" lang="ja-JP" altLang="en-US"/>
              <a:t>事例内容</a:t>
            </a:r>
            <a:endParaRPr kumimoji="1" lang="en-US" altLang="ja-JP"/>
          </a:p>
          <a:p>
            <a:r>
              <a:rPr kumimoji="1" lang="ja-JP" altLang="en-US" sz="1200" b="0">
                <a:solidFill>
                  <a:schemeClr val="tx1"/>
                </a:solidFill>
              </a:rPr>
              <a:t>東京のオフィスに通勤していましたが、新型コロナウイルスの影響により、テレワークへの切り替えを迫られました。</a:t>
            </a:r>
            <a:endParaRPr kumimoji="1" lang="en-US" altLang="ja-JP" sz="1200" b="0">
              <a:solidFill>
                <a:schemeClr val="tx1"/>
              </a:solidFill>
            </a:endParaRPr>
          </a:p>
          <a:p>
            <a:r>
              <a:rPr kumimoji="1" lang="ja-JP" altLang="en-US" sz="1200" b="0">
                <a:solidFill>
                  <a:schemeClr val="tx1"/>
                </a:solidFill>
              </a:rPr>
              <a:t>書類処理のため、交代で出社しなければならない問題がありましたが、出社が必要な業務を</a:t>
            </a:r>
            <a:r>
              <a:rPr kumimoji="1" lang="en-US" altLang="ja-JP" sz="1200" b="0">
                <a:solidFill>
                  <a:srgbClr val="000000"/>
                </a:solidFill>
                <a:hlinkClick r:id="rId3" action="ppaction://hlinksldjump">
                  <a:extLst>
                    <a:ext uri="{A12FA001-AC4F-418D-AE19-62706E023703}">
                      <ahyp:hlinkClr xmlns:ahyp="http://schemas.microsoft.com/office/drawing/2018/hyperlinkcolor" val="tx"/>
                    </a:ext>
                  </a:extLst>
                </a:hlinkClick>
              </a:rPr>
              <a:t>RPA</a:t>
            </a:r>
            <a:r>
              <a:rPr kumimoji="1" lang="ja-JP" altLang="en-US" sz="1200" b="0">
                <a:solidFill>
                  <a:schemeClr val="tx1"/>
                </a:solidFill>
              </a:rPr>
              <a:t>に切り替えていくことができたため、暫定的にテレワークに移行することができました。</a:t>
            </a:r>
            <a:endParaRPr kumimoji="1" lang="en-US" altLang="ja-JP" sz="1200" b="0">
              <a:solidFill>
                <a:schemeClr val="tx1"/>
              </a:solidFill>
            </a:endParaRPr>
          </a:p>
          <a:p>
            <a:r>
              <a:rPr kumimoji="1" lang="ja-JP" altLang="en-US" sz="1200" b="0">
                <a:solidFill>
                  <a:schemeClr val="tx1"/>
                </a:solidFill>
              </a:rPr>
              <a:t>その後、問題が特に生じなかったため、三つの拠点を一つに統合し、一つの拠点とテレワークに集約することができました。</a:t>
            </a:r>
            <a:endParaRPr kumimoji="1" lang="en-US" altLang="ja-JP" sz="1200" b="0">
              <a:solidFill>
                <a:schemeClr val="tx1"/>
              </a:solidFill>
            </a:endParaRPr>
          </a:p>
          <a:p>
            <a:endParaRPr kumimoji="1" lang="en-US" altLang="ja-JP" sz="1200" b="0">
              <a:solidFill>
                <a:schemeClr val="tx1"/>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b="0" i="0">
                <a:solidFill>
                  <a:srgbClr val="374151"/>
                </a:solidFill>
                <a:effectLst/>
                <a:latin typeface="メイリオ" panose="020B0604030504040204" pitchFamily="50" charset="-128"/>
                <a:ea typeface="メイリオ" panose="020B0604030504040204" pitchFamily="50" charset="-128"/>
              </a:rPr>
              <a:t>業務内容・業務フローの可視化</a:t>
            </a:r>
            <a:br>
              <a:rPr lang="en-US" altLang="ja-JP" sz="1200" b="0" i="0">
                <a:solidFill>
                  <a:srgbClr val="374151"/>
                </a:solidFill>
                <a:effectLst/>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問題となる業務は、「お客様や仕入れ先様から</a:t>
            </a:r>
            <a:r>
              <a:rPr kumimoji="1" lang="en-US" altLang="ja-JP">
                <a:latin typeface="メイリオ" panose="020B0604030504040204" pitchFamily="50" charset="-128"/>
                <a:ea typeface="メイリオ" panose="020B0604030504040204" pitchFamily="50" charset="-128"/>
              </a:rPr>
              <a:t>FAX</a:t>
            </a:r>
            <a:r>
              <a:rPr kumimoji="1" lang="ja-JP" altLang="en-US">
                <a:latin typeface="メイリオ" panose="020B0604030504040204" pitchFamily="50" charset="-128"/>
                <a:ea typeface="メイリオ" panose="020B0604030504040204" pitchFamily="50" charset="-128"/>
              </a:rPr>
              <a:t>で届いた見積書や注文書に対して、紙で返信する業務」であることが判明</a:t>
            </a:r>
            <a:br>
              <a:rPr lang="en-US" altLang="ja-JP" sz="1200" b="0" i="0">
                <a:solidFill>
                  <a:srgbClr val="374151"/>
                </a:solidFill>
                <a:effectLst/>
                <a:latin typeface="メイリオ" panose="020B0604030504040204" pitchFamily="50" charset="-128"/>
                <a:ea typeface="メイリオ" panose="020B0604030504040204" pitchFamily="50" charset="-128"/>
              </a:rPr>
            </a:b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a:solidFill>
                  <a:srgbClr val="374151"/>
                </a:solidFill>
                <a:latin typeface="メイリオ" panose="020B0604030504040204" pitchFamily="50" charset="-128"/>
                <a:ea typeface="メイリオ" panose="020B0604030504040204" pitchFamily="50" charset="-128"/>
              </a:rPr>
              <a:t>削減・短縮可能な業務の洗い出し</a:t>
            </a:r>
            <a:br>
              <a:rPr lang="en-US" altLang="ja-JP" sz="1200">
                <a:solidFill>
                  <a:srgbClr val="374151"/>
                </a:solidFill>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紙ベースの書類を電子データに切り替えることで、出社する手間を削減</a:t>
            </a:r>
            <a:endParaRPr lang="en-US" altLang="ja-JP" sz="120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endParaRPr lang="en-US" altLang="ja-JP" sz="1200">
              <a:solidFill>
                <a:srgbClr val="374151"/>
              </a:solidFill>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b="0" i="0">
                <a:solidFill>
                  <a:srgbClr val="374151"/>
                </a:solidFill>
                <a:effectLst/>
                <a:latin typeface="メイリオ" panose="020B0604030504040204" pitchFamily="50" charset="-128"/>
                <a:ea typeface="メイリオ" panose="020B0604030504040204" pitchFamily="50" charset="-128"/>
              </a:rPr>
              <a:t>改善や対応の実施</a:t>
            </a:r>
            <a:br>
              <a:rPr lang="en-US" altLang="ja-JP" sz="1200" b="0" i="0">
                <a:solidFill>
                  <a:srgbClr val="374151"/>
                </a:solidFill>
                <a:effectLst/>
                <a:latin typeface="メイリオ" panose="020B0604030504040204" pitchFamily="50" charset="-128"/>
                <a:ea typeface="メイリオ" panose="020B0604030504040204" pitchFamily="50" charset="-128"/>
              </a:rPr>
            </a:br>
            <a:r>
              <a:rPr kumimoji="1" lang="en-US" altLang="ja-JP">
                <a:latin typeface="メイリオ" panose="020B0604030504040204" pitchFamily="50" charset="-128"/>
                <a:ea typeface="メイリオ" panose="020B0604030504040204" pitchFamily="50" charset="-128"/>
              </a:rPr>
              <a:t>RPA</a:t>
            </a:r>
            <a:r>
              <a:rPr kumimoji="1" lang="ja-JP" altLang="en-US">
                <a:latin typeface="メイリオ" panose="020B0604030504040204" pitchFamily="50" charset="-128"/>
                <a:ea typeface="メイリオ" panose="020B0604030504040204" pitchFamily="50" charset="-128"/>
              </a:rPr>
              <a:t>を導入し、</a:t>
            </a:r>
            <a:r>
              <a:rPr kumimoji="1" lang="en-US" altLang="ja-JP">
                <a:latin typeface="メイリオ" panose="020B0604030504040204" pitchFamily="50" charset="-128"/>
                <a:ea typeface="メイリオ" panose="020B0604030504040204" pitchFamily="50" charset="-128"/>
              </a:rPr>
              <a:t>FAX</a:t>
            </a:r>
            <a:r>
              <a:rPr kumimoji="1" lang="ja-JP" altLang="en-US">
                <a:latin typeface="メイリオ" panose="020B0604030504040204" pitchFamily="50" charset="-128"/>
                <a:ea typeface="メイリオ" panose="020B0604030504040204" pitchFamily="50" charset="-128"/>
              </a:rPr>
              <a:t>データを</a:t>
            </a:r>
            <a:r>
              <a:rPr kumimoji="1" lang="en-US" altLang="ja-JP">
                <a:latin typeface="メイリオ" panose="020B0604030504040204" pitchFamily="50" charset="-128"/>
                <a:ea typeface="メイリオ" panose="020B0604030504040204" pitchFamily="50" charset="-128"/>
              </a:rPr>
              <a:t>PDF</a:t>
            </a:r>
            <a:r>
              <a:rPr kumimoji="1" lang="ja-JP" altLang="en-US">
                <a:latin typeface="メイリオ" panose="020B0604030504040204" pitchFamily="50" charset="-128"/>
                <a:ea typeface="メイリオ" panose="020B0604030504040204" pitchFamily="50" charset="-128"/>
              </a:rPr>
              <a:t>ファイルに自動変更しサーバに保存</a:t>
            </a:r>
            <a:br>
              <a:rPr lang="en-US" altLang="ja-JP" sz="1200" b="0" i="0">
                <a:solidFill>
                  <a:srgbClr val="374151"/>
                </a:solidFill>
                <a:effectLst/>
                <a:latin typeface="メイリオ" panose="020B0604030504040204" pitchFamily="50" charset="-128"/>
                <a:ea typeface="メイリオ" panose="020B0604030504040204" pitchFamily="50" charset="-128"/>
              </a:rPr>
            </a:b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業務改革の実現</a:t>
            </a:r>
            <a:br>
              <a:rPr kumimoji="1" lang="en-US" altLang="ja-JP" sz="1200" b="0" i="0">
                <a:solidFill>
                  <a:srgbClr val="374151"/>
                </a:solidFill>
                <a:effectLst/>
                <a:latin typeface="メイリオ" panose="020B0604030504040204" pitchFamily="50" charset="-128"/>
                <a:ea typeface="メイリオ" panose="020B0604030504040204" pitchFamily="50" charset="-128"/>
              </a:rPr>
            </a:br>
            <a:r>
              <a:rPr kumimoji="1" lang="ja-JP" altLang="en-US" sz="1200" b="0">
                <a:solidFill>
                  <a:schemeClr val="tx1"/>
                </a:solidFill>
                <a:latin typeface="+mn-ea"/>
                <a:ea typeface="+mn-ea"/>
              </a:rPr>
              <a:t>出社する必要が激減し、完全テレワークが実現</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DD25768A-47F8-436D-B129-C8E67309674F}"/>
              </a:ext>
            </a:extLst>
          </p:cNvPr>
          <p:cNvSpPr>
            <a:spLocks noGrp="1"/>
          </p:cNvSpPr>
          <p:nvPr>
            <p:ph type="sldNum" sz="quarter" idx="5"/>
          </p:nvPr>
        </p:nvSpPr>
        <p:spPr/>
        <p:txBody>
          <a:bodyPr/>
          <a:lstStyle/>
          <a:p>
            <a:fld id="{7D95702B-A176-47F2-94B3-59C819DD5A0E}" type="slidenum">
              <a:rPr kumimoji="1" lang="ja-JP" altLang="en-US" smtClean="0"/>
              <a:t>65</a:t>
            </a:fld>
            <a:endParaRPr kumimoji="1" lang="ja-JP" altLang="en-US"/>
          </a:p>
        </p:txBody>
      </p:sp>
    </p:spTree>
    <p:extLst>
      <p:ext uri="{BB962C8B-B14F-4D97-AF65-F5344CB8AC3E}">
        <p14:creationId xmlns:p14="http://schemas.microsoft.com/office/powerpoint/2010/main" val="28160634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D70C9-EAAA-8182-786B-7470D704E0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8CB50C-4A21-888F-2B93-F6D6666CD777}"/>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200E7F5-2A5C-C863-C1B2-1E620AE771C8}"/>
              </a:ext>
            </a:extLst>
          </p:cNvPr>
          <p:cNvSpPr>
            <a:spLocks noGrp="1"/>
          </p:cNvSpPr>
          <p:nvPr>
            <p:ph type="body" idx="1"/>
          </p:nvPr>
        </p:nvSpPr>
        <p:spPr/>
        <p:txBody>
          <a:bodyPr/>
          <a:lstStyle/>
          <a:p>
            <a:r>
              <a:rPr kumimoji="1" lang="ja-JP" altLang="en-US" sz="1200"/>
              <a:t>目標：</a:t>
            </a:r>
            <a:r>
              <a:rPr kumimoji="1" lang="en-US" altLang="ja-JP" sz="1200"/>
              <a:t>14:10</a:t>
            </a:r>
          </a:p>
          <a:p>
            <a:r>
              <a:rPr kumimoji="1" lang="ja-JP" altLang="en-US" sz="1200"/>
              <a:t>累計：</a:t>
            </a:r>
            <a:r>
              <a:rPr kumimoji="1" lang="en-US" altLang="ja-JP" sz="1200"/>
              <a:t>1:10</a:t>
            </a:r>
          </a:p>
          <a:p>
            <a:endParaRPr kumimoji="1" lang="en-US" altLang="ja-JP"/>
          </a:p>
        </p:txBody>
      </p:sp>
      <p:sp>
        <p:nvSpPr>
          <p:cNvPr id="4" name="スライド番号プレースホルダー 3">
            <a:extLst>
              <a:ext uri="{FF2B5EF4-FFF2-40B4-BE49-F238E27FC236}">
                <a16:creationId xmlns:a16="http://schemas.microsoft.com/office/drawing/2014/main" id="{7C1703CA-9D72-E562-7B5A-C00630598625}"/>
              </a:ext>
            </a:extLst>
          </p:cNvPr>
          <p:cNvSpPr>
            <a:spLocks noGrp="1"/>
          </p:cNvSpPr>
          <p:nvPr>
            <p:ph type="sldNum" sz="quarter" idx="5"/>
          </p:nvPr>
        </p:nvSpPr>
        <p:spPr/>
        <p:txBody>
          <a:bodyPr/>
          <a:lstStyle/>
          <a:p>
            <a:fld id="{7D95702B-A176-47F2-94B3-59C819DD5A0E}" type="slidenum">
              <a:rPr kumimoji="1" lang="ja-JP" altLang="en-US" smtClean="0"/>
              <a:t>66</a:t>
            </a:fld>
            <a:endParaRPr kumimoji="1" lang="ja-JP" altLang="en-US"/>
          </a:p>
        </p:txBody>
      </p:sp>
    </p:spTree>
    <p:extLst>
      <p:ext uri="{BB962C8B-B14F-4D97-AF65-F5344CB8AC3E}">
        <p14:creationId xmlns:p14="http://schemas.microsoft.com/office/powerpoint/2010/main" val="33975225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73E20-FFB8-9D7C-0144-27C6D963D3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8F42F3-A8A2-2DB3-66DA-2FB0F0319CD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AEB42B1-7B9D-1AE1-52C0-0F997FA42E19}"/>
              </a:ext>
            </a:extLst>
          </p:cNvPr>
          <p:cNvSpPr>
            <a:spLocks noGrp="1"/>
          </p:cNvSpPr>
          <p:nvPr>
            <p:ph type="body" idx="1"/>
          </p:nvPr>
        </p:nvSpPr>
        <p:spPr/>
        <p:txBody>
          <a:bodyPr/>
          <a:lstStyle/>
          <a:p>
            <a:r>
              <a:rPr kumimoji="1" lang="ja-JP" altLang="en-US" sz="1200" dirty="0"/>
              <a:t>目標：</a:t>
            </a:r>
            <a:r>
              <a:rPr kumimoji="1" lang="en-US" altLang="ja-JP" sz="1200" dirty="0"/>
              <a:t>14:13</a:t>
            </a:r>
          </a:p>
          <a:p>
            <a:r>
              <a:rPr kumimoji="1" lang="ja-JP" altLang="en-US" sz="1200" dirty="0"/>
              <a:t>累計：</a:t>
            </a:r>
            <a:r>
              <a:rPr kumimoji="1" lang="en-US" altLang="ja-JP" sz="1200" dirty="0"/>
              <a:t>1:13</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b="0" i="0" dirty="0">
                <a:solidFill>
                  <a:srgbClr val="374151"/>
                </a:solidFill>
                <a:effectLst/>
                <a:latin typeface="メイリオ" panose="020B0604030504040204" pitchFamily="50" charset="-128"/>
                <a:ea typeface="メイリオ" panose="020B0604030504040204" pitchFamily="50" charset="-128"/>
              </a:rPr>
              <a:t>経営ビジョン・戦略の策定</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kumimoji="1" lang="ja-JP" altLang="en-US" sz="1200" b="0" dirty="0">
                <a:solidFill>
                  <a:schemeClr val="tx1"/>
                </a:solidFill>
                <a:latin typeface="+mn-ea"/>
                <a:ea typeface="+mn-ea"/>
              </a:rPr>
              <a:t>デジタル技術によって市場や顧客のニーズがどのように変化するのかを検討した上で、企業の存在意義や企業理念を再認識し、</a:t>
            </a:r>
            <a:r>
              <a:rPr kumimoji="1" lang="en-US" altLang="ja-JP" sz="1200" b="0" dirty="0">
                <a:solidFill>
                  <a:schemeClr val="tx1"/>
                </a:solidFill>
                <a:latin typeface="+mn-ea"/>
                <a:ea typeface="+mn-ea"/>
              </a:rPr>
              <a:t>5</a:t>
            </a:r>
            <a:r>
              <a:rPr kumimoji="1" lang="ja-JP" altLang="en-US" sz="1200" b="0" dirty="0">
                <a:solidFill>
                  <a:schemeClr val="tx1"/>
                </a:solidFill>
                <a:latin typeface="+mn-ea"/>
                <a:ea typeface="+mn-ea"/>
              </a:rPr>
              <a:t>～</a:t>
            </a:r>
            <a:r>
              <a:rPr kumimoji="1" lang="en-US" altLang="ja-JP" sz="1200" b="0" dirty="0">
                <a:solidFill>
                  <a:schemeClr val="tx1"/>
                </a:solidFill>
                <a:latin typeface="+mn-ea"/>
                <a:ea typeface="+mn-ea"/>
              </a:rPr>
              <a:t>10</a:t>
            </a:r>
            <a:r>
              <a:rPr kumimoji="1" lang="ja-JP" altLang="en-US" sz="1200" b="0" dirty="0">
                <a:solidFill>
                  <a:schemeClr val="tx1"/>
                </a:solidFill>
                <a:latin typeface="+mn-ea"/>
                <a:ea typeface="+mn-ea"/>
              </a:rPr>
              <a:t>年後の中長期的な視点で顧客にどのような価値を提供していきたいのか、ビジョンを明確にします。</a:t>
            </a:r>
            <a:endParaRPr kumimoji="1" lang="en-US" altLang="ja-JP" sz="1200" b="0" dirty="0">
              <a:solidFill>
                <a:schemeClr val="tx1"/>
              </a:solidFill>
              <a:latin typeface="+mn-ea"/>
              <a:ea typeface="+mn-ea"/>
            </a:endParaRPr>
          </a:p>
          <a:p>
            <a:pPr marL="228600" indent="-228600">
              <a:buFont typeface="+mj-lt"/>
              <a:buAutoNum type="arabicPeriod"/>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dirty="0">
                <a:solidFill>
                  <a:srgbClr val="374151"/>
                </a:solidFill>
                <a:latin typeface="メイリオ" panose="020B0604030504040204" pitchFamily="50" charset="-128"/>
                <a:ea typeface="メイリオ" panose="020B0604030504040204" pitchFamily="50" charset="-128"/>
              </a:rPr>
              <a:t>変革の準備・課題の抽出</a:t>
            </a:r>
            <a:br>
              <a:rPr lang="en-US" altLang="ja-JP" sz="1200" dirty="0">
                <a:solidFill>
                  <a:srgbClr val="374151"/>
                </a:solidFill>
                <a:latin typeface="メイリオ" panose="020B0604030504040204" pitchFamily="50" charset="-128"/>
                <a:ea typeface="メイリオ" panose="020B0604030504040204" pitchFamily="50" charset="-128"/>
              </a:rPr>
            </a:br>
            <a:r>
              <a:rPr kumimoji="1" lang="ja-JP" altLang="en-US" sz="1200" b="0" dirty="0">
                <a:solidFill>
                  <a:schemeClr val="tx1"/>
                </a:solidFill>
                <a:latin typeface="+mn-ea"/>
                <a:ea typeface="+mn-ea"/>
              </a:rPr>
              <a:t>将来のビジョンと現状のギャップから、課題を抽出します。また、関係者に将来のビジョンを説明し、変革を受け入れてもらえるような意識改革を行い、全社的に取組める体制を整えます。</a:t>
            </a:r>
          </a:p>
          <a:p>
            <a:pPr marL="228600" indent="-228600">
              <a:buFont typeface="+mj-lt"/>
              <a:buAutoNum type="arabicPeriod"/>
            </a:pP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デジタル技術・業務改革による課題の解決</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kumimoji="1" lang="ja-JP" altLang="en-US" sz="1200" b="0" dirty="0">
                <a:solidFill>
                  <a:schemeClr val="tx1"/>
                </a:solidFill>
                <a:latin typeface="+mn-ea"/>
                <a:ea typeface="+mn-ea"/>
              </a:rPr>
              <a:t>デジタル技術の活用や業務プロセスの見直し、企業文化の改革などにより、課題を解決していきます。</a:t>
            </a:r>
            <a:endParaRPr kumimoji="1" lang="en-US" altLang="ja-JP" sz="1200" b="0" dirty="0">
              <a:solidFill>
                <a:schemeClr val="tx1"/>
              </a:solidFill>
              <a:latin typeface="+mn-ea"/>
              <a:ea typeface="+mn-ea"/>
            </a:endParaRPr>
          </a:p>
          <a:p>
            <a:pPr marL="228600" indent="-228600">
              <a:buFont typeface="+mj-lt"/>
              <a:buAutoNum type="arabicPeriod"/>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dirty="0">
                <a:solidFill>
                  <a:srgbClr val="374151"/>
                </a:solidFill>
                <a:latin typeface="メイリオ" panose="020B0604030504040204" pitchFamily="50" charset="-128"/>
                <a:ea typeface="メイリオ" panose="020B0604030504040204" pitchFamily="50" charset="-128"/>
              </a:rPr>
              <a:t>顧客に新たな価値を提供・他社の</a:t>
            </a:r>
            <a:r>
              <a:rPr lang="en-US" altLang="ja-JP" sz="1200" dirty="0">
                <a:solidFill>
                  <a:srgbClr val="374151"/>
                </a:solidFill>
                <a:latin typeface="メイリオ" panose="020B0604030504040204" pitchFamily="50" charset="-128"/>
                <a:ea typeface="メイリオ" panose="020B0604030504040204" pitchFamily="50" charset="-128"/>
              </a:rPr>
              <a:t>DX</a:t>
            </a:r>
            <a:r>
              <a:rPr lang="ja-JP" altLang="en-US" sz="1200" dirty="0">
                <a:solidFill>
                  <a:srgbClr val="374151"/>
                </a:solidFill>
                <a:latin typeface="メイリオ" panose="020B0604030504040204" pitchFamily="50" charset="-128"/>
                <a:ea typeface="メイリオ" panose="020B0604030504040204" pitchFamily="50" charset="-128"/>
              </a:rPr>
              <a:t>に貢献</a:t>
            </a:r>
            <a:br>
              <a:rPr lang="en-US" altLang="ja-JP" sz="1200" dirty="0">
                <a:solidFill>
                  <a:srgbClr val="374151"/>
                </a:solidFill>
                <a:latin typeface="メイリオ" panose="020B0604030504040204" pitchFamily="50" charset="-128"/>
                <a:ea typeface="メイリオ" panose="020B0604030504040204" pitchFamily="50" charset="-128"/>
              </a:rPr>
            </a:br>
            <a:r>
              <a:rPr kumimoji="1" lang="ja-JP" altLang="en-US" sz="1200" b="0" dirty="0">
                <a:solidFill>
                  <a:schemeClr val="tx1"/>
                </a:solidFill>
                <a:latin typeface="+mn-ea"/>
                <a:ea typeface="+mn-ea"/>
              </a:rPr>
              <a:t>新たな価値を創出し、顧客に提供します。さらに、サプライチェーン全体に対しても貢献していきます。</a:t>
            </a:r>
          </a:p>
          <a:p>
            <a:pPr marL="228600" indent="-228600">
              <a:buFont typeface="+mj-lt"/>
              <a:buAutoNum type="arabicPeriod"/>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D07540DD-AEC2-C0A4-8FB4-4A7768EF2D4D}"/>
              </a:ext>
            </a:extLst>
          </p:cNvPr>
          <p:cNvSpPr>
            <a:spLocks noGrp="1"/>
          </p:cNvSpPr>
          <p:nvPr>
            <p:ph type="sldNum" sz="quarter" idx="5"/>
          </p:nvPr>
        </p:nvSpPr>
        <p:spPr/>
        <p:txBody>
          <a:bodyPr/>
          <a:lstStyle/>
          <a:p>
            <a:fld id="{7D95702B-A176-47F2-94B3-59C819DD5A0E}" type="slidenum">
              <a:rPr kumimoji="1" lang="ja-JP" altLang="en-US" smtClean="0"/>
              <a:t>67</a:t>
            </a:fld>
            <a:endParaRPr kumimoji="1" lang="ja-JP" altLang="en-US"/>
          </a:p>
        </p:txBody>
      </p:sp>
    </p:spTree>
    <p:extLst>
      <p:ext uri="{BB962C8B-B14F-4D97-AF65-F5344CB8AC3E}">
        <p14:creationId xmlns:p14="http://schemas.microsoft.com/office/powerpoint/2010/main" val="26726322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EE27-0124-397C-ED81-98CB9F2A28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093CC2-4259-E3E2-662B-D913D60C9DA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8684CD38-416A-D81C-B441-8AA26906C3A7}"/>
              </a:ext>
            </a:extLst>
          </p:cNvPr>
          <p:cNvSpPr>
            <a:spLocks noGrp="1"/>
          </p:cNvSpPr>
          <p:nvPr>
            <p:ph type="body" idx="1"/>
          </p:nvPr>
        </p:nvSpPr>
        <p:spPr/>
        <p:txBody>
          <a:bodyPr/>
          <a:lstStyle/>
          <a:p>
            <a:r>
              <a:rPr kumimoji="1" lang="ja-JP" altLang="en-US" sz="1200"/>
              <a:t>目標：</a:t>
            </a:r>
            <a:r>
              <a:rPr kumimoji="1" lang="en-US" altLang="ja-JP" sz="1200"/>
              <a:t>14:16</a:t>
            </a:r>
          </a:p>
          <a:p>
            <a:r>
              <a:rPr kumimoji="1" lang="ja-JP" altLang="en-US" sz="1200"/>
              <a:t>累計：</a:t>
            </a:r>
            <a:r>
              <a:rPr kumimoji="1" lang="en-US" altLang="ja-JP" sz="1200"/>
              <a:t>1:16</a:t>
            </a:r>
          </a:p>
          <a:p>
            <a:endParaRPr kumimoji="1" lang="en-US" altLang="ja-JP"/>
          </a:p>
          <a:p>
            <a:r>
              <a:rPr kumimoji="1" lang="ja-JP" altLang="en-US"/>
              <a:t>事例内容</a:t>
            </a:r>
            <a:endParaRPr kumimoji="1" lang="en-US" altLang="ja-JP"/>
          </a:p>
          <a:p>
            <a:r>
              <a:rPr kumimoji="1" lang="en-US" altLang="ja-JP" sz="1200" b="0">
                <a:solidFill>
                  <a:schemeClr val="tx1"/>
                </a:solidFill>
                <a:latin typeface="+mn-ea"/>
                <a:ea typeface="+mn-ea"/>
              </a:rPr>
              <a:t>2008</a:t>
            </a:r>
            <a:r>
              <a:rPr kumimoji="1" lang="ja-JP" altLang="en-US" sz="1200" b="0">
                <a:solidFill>
                  <a:schemeClr val="tx1"/>
                </a:solidFill>
                <a:latin typeface="+mn-ea"/>
                <a:ea typeface="+mn-ea"/>
              </a:rPr>
              <a:t>年の米金融危機により受注が半減し、従来の受注を待つだけの機械加工ではビジネスの継続が困難であるという危機感から、自らサービスを提供できるビジネスモデルへの転換に着手しました。自社の機械加工プロセスのデータを分析することで、新規事業の展開に繋がりました。結果、自社の経営を立て直し、自社だけでなく、他社のものづくりを担う人材を育成することに貢献できるようになりました。</a:t>
            </a:r>
            <a:endParaRPr kumimoji="1" lang="en-US" altLang="ja-JP"/>
          </a:p>
          <a:p>
            <a:endParaRPr kumimoji="1" lang="en-US" altLang="ja-JP"/>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b="0" i="0">
                <a:solidFill>
                  <a:srgbClr val="374151"/>
                </a:solidFill>
                <a:effectLst/>
                <a:latin typeface="メイリオ" panose="020B0604030504040204" pitchFamily="50" charset="-128"/>
                <a:ea typeface="メイリオ" panose="020B0604030504040204" pitchFamily="50" charset="-128"/>
              </a:rPr>
              <a:t>経営ビジョン・戦略の策定</a:t>
            </a:r>
            <a:br>
              <a:rPr lang="en-US" altLang="ja-JP" sz="1200" b="0" i="0">
                <a:solidFill>
                  <a:srgbClr val="374151"/>
                </a:solidFill>
                <a:effectLst/>
                <a:latin typeface="メイリオ" panose="020B0604030504040204" pitchFamily="50" charset="-128"/>
                <a:ea typeface="メイリオ" panose="020B0604030504040204" pitchFamily="50" charset="-128"/>
              </a:rPr>
            </a:br>
            <a:r>
              <a:rPr kumimoji="1" lang="ja-JP" altLang="en-US" sz="1200" b="0">
                <a:solidFill>
                  <a:schemeClr val="tx1"/>
                </a:solidFill>
                <a:latin typeface="+mn-ea"/>
                <a:ea typeface="+mn-ea"/>
              </a:rPr>
              <a:t>ビジネスモデルを、受注を待つだけでなく自らサービス提供していくモデルへ転換することに設定。</a:t>
            </a:r>
            <a:br>
              <a:rPr lang="en-US" altLang="ja-JP" sz="1200" b="0" i="0">
                <a:solidFill>
                  <a:srgbClr val="374151"/>
                </a:solidFill>
                <a:effectLst/>
                <a:latin typeface="メイリオ" panose="020B0604030504040204" pitchFamily="50" charset="-128"/>
                <a:ea typeface="メイリオ" panose="020B0604030504040204" pitchFamily="50" charset="-128"/>
              </a:rPr>
            </a:b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a:solidFill>
                  <a:srgbClr val="374151"/>
                </a:solidFill>
                <a:latin typeface="メイリオ" panose="020B0604030504040204" pitchFamily="50" charset="-128"/>
                <a:ea typeface="メイリオ" panose="020B0604030504040204" pitchFamily="50" charset="-128"/>
              </a:rPr>
              <a:t>変革の準備・課題の抽出</a:t>
            </a:r>
            <a:br>
              <a:rPr lang="en-US" altLang="ja-JP" sz="1200">
                <a:solidFill>
                  <a:srgbClr val="374151"/>
                </a:solidFill>
                <a:latin typeface="メイリオ" panose="020B0604030504040204" pitchFamily="50" charset="-128"/>
                <a:ea typeface="メイリオ" panose="020B0604030504040204" pitchFamily="50" charset="-128"/>
              </a:rPr>
            </a:br>
            <a:r>
              <a:rPr kumimoji="1" lang="ja-JP" altLang="en-US" sz="1200" b="0">
                <a:solidFill>
                  <a:schemeClr val="tx1"/>
                </a:solidFill>
                <a:latin typeface="+mn-ea"/>
                <a:ea typeface="+mn-ea"/>
              </a:rPr>
              <a:t>機械加工による製品の開発や販売だけでなく、自ら市場を開拓できるような新たな価値の創出を課題とした。</a:t>
            </a:r>
            <a:br>
              <a:rPr lang="en-US" altLang="ja-JP" sz="1200">
                <a:solidFill>
                  <a:srgbClr val="374151"/>
                </a:solidFill>
                <a:latin typeface="メイリオ" panose="020B0604030504040204" pitchFamily="50" charset="-128"/>
                <a:ea typeface="メイリオ" panose="020B0604030504040204" pitchFamily="50" charset="-128"/>
              </a:rPr>
            </a:br>
            <a:endParaRPr lang="en-US" altLang="ja-JP" sz="1200">
              <a:solidFill>
                <a:srgbClr val="374151"/>
              </a:solidFill>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b="0" i="0">
                <a:solidFill>
                  <a:srgbClr val="374151"/>
                </a:solidFill>
                <a:effectLst/>
                <a:latin typeface="メイリオ" panose="020B0604030504040204" pitchFamily="50" charset="-128"/>
                <a:ea typeface="メイリオ" panose="020B0604030504040204" pitchFamily="50" charset="-128"/>
              </a:rPr>
              <a:t>デジタル技術・業務改革による課題の解決</a:t>
            </a:r>
            <a:br>
              <a:rPr lang="en-US" altLang="ja-JP" sz="1200" b="0" i="0">
                <a:solidFill>
                  <a:srgbClr val="374151"/>
                </a:solidFill>
                <a:effectLst/>
                <a:latin typeface="メイリオ" panose="020B0604030504040204" pitchFamily="50" charset="-128"/>
                <a:ea typeface="メイリオ" panose="020B0604030504040204" pitchFamily="50" charset="-128"/>
              </a:rPr>
            </a:br>
            <a:r>
              <a:rPr kumimoji="1" lang="ja-JP" altLang="en-US" sz="1200" b="0">
                <a:solidFill>
                  <a:schemeClr val="tx1"/>
                </a:solidFill>
                <a:latin typeface="+mn-ea"/>
                <a:ea typeface="+mn-ea"/>
              </a:rPr>
              <a:t>機械加工を行う機器にデータを計測するセンサーをつけ、加工データをリアルタイムで計測してデータを抽出し分析して得た情報をもとに、新規事業の展開に繋た。</a:t>
            </a:r>
            <a:br>
              <a:rPr kumimoji="1" lang="en-US" altLang="ja-JP" sz="1200" b="0">
                <a:solidFill>
                  <a:schemeClr val="tx1"/>
                </a:solidFill>
                <a:latin typeface="+mn-ea"/>
                <a:ea typeface="+mn-ea"/>
              </a:rPr>
            </a:br>
            <a:endParaRPr lang="en-US" altLang="ja-JP" sz="1200" b="0" i="0">
              <a:solidFill>
                <a:srgbClr val="374151"/>
              </a:solidFill>
              <a:effectLst/>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a:solidFill>
                  <a:srgbClr val="374151"/>
                </a:solidFill>
                <a:latin typeface="メイリオ" panose="020B0604030504040204" pitchFamily="50" charset="-128"/>
                <a:ea typeface="メイリオ" panose="020B0604030504040204" pitchFamily="50" charset="-128"/>
              </a:rPr>
              <a:t>顧客に新たな価値を提供・他社の</a:t>
            </a:r>
            <a:r>
              <a:rPr lang="en-US" altLang="ja-JP" sz="1200">
                <a:solidFill>
                  <a:srgbClr val="374151"/>
                </a:solidFill>
                <a:latin typeface="メイリオ" panose="020B0604030504040204" pitchFamily="50" charset="-128"/>
                <a:ea typeface="メイリオ" panose="020B0604030504040204" pitchFamily="50" charset="-128"/>
              </a:rPr>
              <a:t>DX</a:t>
            </a:r>
            <a:r>
              <a:rPr lang="ja-JP" altLang="en-US" sz="1200">
                <a:solidFill>
                  <a:srgbClr val="374151"/>
                </a:solidFill>
                <a:latin typeface="メイリオ" panose="020B0604030504040204" pitchFamily="50" charset="-128"/>
                <a:ea typeface="メイリオ" panose="020B0604030504040204" pitchFamily="50" charset="-128"/>
              </a:rPr>
              <a:t>に貢献</a:t>
            </a:r>
            <a:br>
              <a:rPr lang="en-US" altLang="ja-JP" sz="1200">
                <a:solidFill>
                  <a:srgbClr val="374151"/>
                </a:solidFill>
                <a:latin typeface="メイリオ" panose="020B0604030504040204" pitchFamily="50" charset="-128"/>
                <a:ea typeface="メイリオ" panose="020B0604030504040204" pitchFamily="50" charset="-128"/>
              </a:rPr>
            </a:br>
            <a:r>
              <a:rPr kumimoji="1" lang="ja-JP" altLang="en-US" sz="1200" b="0">
                <a:solidFill>
                  <a:schemeClr val="tx1"/>
                </a:solidFill>
                <a:latin typeface="+mn-ea"/>
                <a:ea typeface="+mn-ea"/>
              </a:rPr>
              <a:t>機械加工の現場における生産性の向上や品質の改善、人材の育成などの課題を解決するサービスを提供できるようになり、受注だけに頼らないビジネスモデルを構築できた。</a:t>
            </a:r>
          </a:p>
          <a:p>
            <a:pPr marL="0" indent="0">
              <a:buFont typeface="+mj-lt"/>
              <a:buNone/>
            </a:pPr>
            <a:endParaRPr lang="en-US" altLang="ja-JP" sz="1200" b="0" i="0">
              <a:solidFill>
                <a:srgbClr val="374151"/>
              </a:solidFill>
              <a:effectLst/>
              <a:latin typeface="メイリオ" panose="020B0604030504040204" pitchFamily="50" charset="-128"/>
              <a:ea typeface="メイリオ" panose="020B0604030504040204" pitchFamily="50" charset="-128"/>
            </a:endParaRPr>
          </a:p>
          <a:p>
            <a:endParaRPr kumimoji="1" lang="en-US" altLang="ja-JP"/>
          </a:p>
        </p:txBody>
      </p:sp>
      <p:sp>
        <p:nvSpPr>
          <p:cNvPr id="4" name="スライド番号プレースホルダー 3">
            <a:extLst>
              <a:ext uri="{FF2B5EF4-FFF2-40B4-BE49-F238E27FC236}">
                <a16:creationId xmlns:a16="http://schemas.microsoft.com/office/drawing/2014/main" id="{C99A07BF-8C11-64CA-8487-10635FBE3E12}"/>
              </a:ext>
            </a:extLst>
          </p:cNvPr>
          <p:cNvSpPr>
            <a:spLocks noGrp="1"/>
          </p:cNvSpPr>
          <p:nvPr>
            <p:ph type="sldNum" sz="quarter" idx="5"/>
          </p:nvPr>
        </p:nvSpPr>
        <p:spPr/>
        <p:txBody>
          <a:bodyPr/>
          <a:lstStyle/>
          <a:p>
            <a:fld id="{7D95702B-A176-47F2-94B3-59C819DD5A0E}" type="slidenum">
              <a:rPr kumimoji="1" lang="ja-JP" altLang="en-US" smtClean="0"/>
              <a:t>68</a:t>
            </a:fld>
            <a:endParaRPr kumimoji="1" lang="ja-JP" altLang="en-US"/>
          </a:p>
        </p:txBody>
      </p:sp>
    </p:spTree>
    <p:extLst>
      <p:ext uri="{BB962C8B-B14F-4D97-AF65-F5344CB8AC3E}">
        <p14:creationId xmlns:p14="http://schemas.microsoft.com/office/powerpoint/2010/main" val="1780670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1F546-5162-D48A-03FB-F0DD88BDBD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98B0C3-AAEC-CB55-986B-3FAA402ACE0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4CCA2A46-8F56-4B3A-D224-4273086DE314}"/>
              </a:ext>
            </a:extLst>
          </p:cNvPr>
          <p:cNvSpPr>
            <a:spLocks noGrp="1"/>
          </p:cNvSpPr>
          <p:nvPr>
            <p:ph type="body" idx="1"/>
          </p:nvPr>
        </p:nvSpPr>
        <p:spPr/>
        <p:txBody>
          <a:bodyPr/>
          <a:lstStyle/>
          <a:p>
            <a:r>
              <a:rPr kumimoji="1" lang="ja-JP" altLang="en-US" sz="1200"/>
              <a:t>目標：</a:t>
            </a:r>
            <a:r>
              <a:rPr kumimoji="1" lang="en-US" altLang="ja-JP" sz="1200"/>
              <a:t>14:18</a:t>
            </a:r>
          </a:p>
          <a:p>
            <a:r>
              <a:rPr kumimoji="1" lang="ja-JP" altLang="en-US" sz="1200"/>
              <a:t>累計：</a:t>
            </a:r>
            <a:r>
              <a:rPr kumimoji="1" lang="en-US" altLang="ja-JP" sz="1200"/>
              <a:t>1:18</a:t>
            </a:r>
          </a:p>
          <a:p>
            <a:endParaRPr kumimoji="1" lang="en-US" altLang="ja-JP"/>
          </a:p>
        </p:txBody>
      </p:sp>
      <p:sp>
        <p:nvSpPr>
          <p:cNvPr id="4" name="スライド番号プレースホルダー 3">
            <a:extLst>
              <a:ext uri="{FF2B5EF4-FFF2-40B4-BE49-F238E27FC236}">
                <a16:creationId xmlns:a16="http://schemas.microsoft.com/office/drawing/2014/main" id="{8EAB38C7-D74D-584B-92AB-5C8F721875A6}"/>
              </a:ext>
            </a:extLst>
          </p:cNvPr>
          <p:cNvSpPr>
            <a:spLocks noGrp="1"/>
          </p:cNvSpPr>
          <p:nvPr>
            <p:ph type="sldNum" sz="quarter" idx="5"/>
          </p:nvPr>
        </p:nvSpPr>
        <p:spPr/>
        <p:txBody>
          <a:bodyPr/>
          <a:lstStyle/>
          <a:p>
            <a:fld id="{7D95702B-A176-47F2-94B3-59C819DD5A0E}" type="slidenum">
              <a:rPr kumimoji="1" lang="ja-JP" altLang="en-US" smtClean="0"/>
              <a:t>69</a:t>
            </a:fld>
            <a:endParaRPr kumimoji="1" lang="ja-JP" altLang="en-US"/>
          </a:p>
        </p:txBody>
      </p:sp>
    </p:spTree>
    <p:extLst>
      <p:ext uri="{BB962C8B-B14F-4D97-AF65-F5344CB8AC3E}">
        <p14:creationId xmlns:p14="http://schemas.microsoft.com/office/powerpoint/2010/main" val="405219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13:30</a:t>
            </a:r>
          </a:p>
          <a:p>
            <a:r>
              <a:rPr kumimoji="1" lang="ja-JP" altLang="en-US"/>
              <a:t>累積時間：</a:t>
            </a:r>
            <a:r>
              <a:rPr kumimoji="1" lang="en-US" altLang="ja-JP"/>
              <a:t>00:30</a:t>
            </a:r>
          </a:p>
          <a:p>
            <a:endParaRPr kumimoji="1" lang="en-US" altLang="ja-JP"/>
          </a:p>
          <a:p>
            <a:r>
              <a:rPr kumimoji="1" lang="ja-JP" altLang="en-US"/>
              <a:t>私たちが目指すべき未来については、</a:t>
            </a:r>
            <a:r>
              <a:rPr kumimoji="1" lang="en-US" altLang="ja-JP"/>
              <a:t>Sosicety5.0</a:t>
            </a:r>
            <a:r>
              <a:rPr kumimoji="1" lang="ja-JP" altLang="en-US"/>
              <a:t>として定義されている。</a:t>
            </a:r>
            <a:endParaRPr kumimoji="1" lang="en-US" altLang="ja-JP"/>
          </a:p>
          <a:p>
            <a:endParaRPr kumimoji="1" lang="en-US" altLang="ja-JP"/>
          </a:p>
          <a:p>
            <a:r>
              <a:rPr kumimoji="1" lang="ja-JP" altLang="en-US"/>
              <a:t>詳細は動画にて。</a:t>
            </a:r>
            <a:endParaRPr kumimoji="1" lang="en-US" altLang="ja-JP"/>
          </a:p>
          <a:p>
            <a:r>
              <a:rPr kumimoji="1" lang="ja-JP" altLang="en-US"/>
              <a:t>→セミナー時はリンクからではなく、内閣府からいただいた動画ファイルを再生する。</a:t>
            </a:r>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7</a:t>
            </a:fld>
            <a:endParaRPr kumimoji="1" lang="ja-JP" altLang="en-US"/>
          </a:p>
        </p:txBody>
      </p:sp>
    </p:spTree>
    <p:extLst>
      <p:ext uri="{BB962C8B-B14F-4D97-AF65-F5344CB8AC3E}">
        <p14:creationId xmlns:p14="http://schemas.microsoft.com/office/powerpoint/2010/main" val="3285745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C4106-8BE5-F608-6D15-C5A8A30794D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862E84-C441-B677-F44C-3938016317F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0D9E717-FB90-61EA-3196-3AE2E5253F53}"/>
              </a:ext>
            </a:extLst>
          </p:cNvPr>
          <p:cNvSpPr>
            <a:spLocks noGrp="1"/>
          </p:cNvSpPr>
          <p:nvPr>
            <p:ph type="body" idx="1"/>
          </p:nvPr>
        </p:nvSpPr>
        <p:spPr/>
        <p:txBody>
          <a:bodyPr/>
          <a:lstStyle/>
          <a:p>
            <a:r>
              <a:rPr kumimoji="1" lang="ja-JP" altLang="en-US" sz="1200" dirty="0"/>
              <a:t>目標：</a:t>
            </a:r>
            <a:r>
              <a:rPr kumimoji="1" lang="en-US" altLang="ja-JP" sz="1200" dirty="0"/>
              <a:t>14:21</a:t>
            </a:r>
          </a:p>
          <a:p>
            <a:r>
              <a:rPr kumimoji="1" lang="ja-JP" altLang="en-US" sz="1200" dirty="0"/>
              <a:t>累計：</a:t>
            </a:r>
            <a:r>
              <a:rPr kumimoji="1" lang="en-US" altLang="ja-JP" sz="1200" dirty="0"/>
              <a:t>1:21</a:t>
            </a:r>
          </a:p>
          <a:p>
            <a:endParaRPr kumimoji="1" lang="en-US" altLang="ja-JP" sz="1200" dirty="0"/>
          </a:p>
          <a:p>
            <a:pPr algn="l"/>
            <a:r>
              <a:rPr lang="ja-JP" altLang="en-US" sz="1200" dirty="0">
                <a:solidFill>
                  <a:schemeClr val="tx1"/>
                </a:solidFill>
                <a:latin typeface="Söhne"/>
              </a:rPr>
              <a:t>デジタルトランスフォーメーション</a:t>
            </a:r>
            <a:r>
              <a:rPr lang="ja-JP" altLang="en-US" sz="1200" b="0" i="0" dirty="0">
                <a:solidFill>
                  <a:schemeClr val="tx1"/>
                </a:solidFill>
                <a:effectLst/>
                <a:latin typeface="Söhne"/>
              </a:rPr>
              <a:t>を推進していく際、ただ単にデジタル技術を導入すれば良いというわけではありません。</a:t>
            </a:r>
            <a:endParaRPr lang="en-US" altLang="ja-JP" sz="1200" b="0" i="0" dirty="0">
              <a:solidFill>
                <a:schemeClr val="tx1"/>
              </a:solidFill>
              <a:effectLst/>
              <a:latin typeface="Söhne"/>
            </a:endParaRPr>
          </a:p>
          <a:p>
            <a:pPr algn="l"/>
            <a:r>
              <a:rPr lang="ja-JP" altLang="en-US" sz="1200" b="0" i="0" dirty="0">
                <a:solidFill>
                  <a:schemeClr val="tx1"/>
                </a:solidFill>
                <a:effectLst/>
                <a:latin typeface="Söhne"/>
              </a:rPr>
              <a:t>自社の実現したいこと（将来のビジョン）から、実現に必要な課題を明確にし、その課題を解決するためにデジタル技術の活用が求められます。</a:t>
            </a:r>
            <a:endParaRPr lang="en-US" altLang="ja-JP" sz="1200" b="0" i="0" dirty="0">
              <a:solidFill>
                <a:schemeClr val="tx1"/>
              </a:solidFill>
              <a:effectLst/>
              <a:latin typeface="Söhne"/>
            </a:endParaRPr>
          </a:p>
          <a:p>
            <a:pPr algn="l"/>
            <a:endParaRPr lang="en-US" altLang="ja-JP" sz="1200" b="0" i="0" dirty="0">
              <a:solidFill>
                <a:schemeClr val="tx1"/>
              </a:solidFill>
              <a:effectLst/>
              <a:latin typeface="Söhne"/>
            </a:endParaRPr>
          </a:p>
          <a:p>
            <a:pPr algn="l"/>
            <a:r>
              <a:rPr lang="ja-JP" altLang="en-US" sz="1200" b="0" i="0" dirty="0">
                <a:solidFill>
                  <a:schemeClr val="tx1"/>
                </a:solidFill>
                <a:effectLst/>
                <a:latin typeface="Söhne"/>
              </a:rPr>
              <a:t>　ここでは、活用するべきデジタル技術を紹介します。</a:t>
            </a:r>
            <a:endParaRPr lang="en-US" altLang="ja-JP" sz="1200" b="0" i="0" dirty="0">
              <a:solidFill>
                <a:schemeClr val="tx1"/>
              </a:solidFill>
              <a:effectLst/>
              <a:latin typeface="Söhne"/>
            </a:endParaRPr>
          </a:p>
          <a:p>
            <a:endParaRPr kumimoji="1" lang="en-US" altLang="ja-JP" sz="1200" dirty="0"/>
          </a:p>
          <a:p>
            <a:r>
              <a:rPr kumimoji="1" lang="en-US" altLang="ja-JP" sz="1200" dirty="0"/>
              <a:t>AI</a:t>
            </a:r>
            <a:r>
              <a:rPr kumimoji="1" lang="ja-JP" altLang="en-US" sz="1200" dirty="0"/>
              <a:t>（アーティフィシャル　インテリジェンス）＝人工知能</a:t>
            </a:r>
            <a:endParaRPr kumimoji="1" lang="en-US" altLang="ja-JP" sz="1200" dirty="0"/>
          </a:p>
          <a:p>
            <a:endParaRPr kumimoji="1" lang="en-US" altLang="ja-JP" sz="1200" dirty="0"/>
          </a:p>
          <a:p>
            <a:r>
              <a:rPr kumimoji="1" lang="en-US" altLang="ja-JP" sz="1200" dirty="0"/>
              <a:t>IoT</a:t>
            </a:r>
            <a:r>
              <a:rPr kumimoji="1" lang="ja-JP" altLang="en-US" sz="1200" dirty="0"/>
              <a:t>（インターネット オブ シングス）</a:t>
            </a:r>
            <a:endParaRPr kumimoji="1" lang="en-US" altLang="ja-JP" sz="1200" dirty="0"/>
          </a:p>
          <a:p>
            <a:endParaRPr kumimoji="1" lang="en-US" altLang="ja-JP" sz="1200" dirty="0"/>
          </a:p>
          <a:p>
            <a:endParaRPr kumimoji="1" lang="en-US" altLang="ja-JP" dirty="0"/>
          </a:p>
        </p:txBody>
      </p:sp>
      <p:sp>
        <p:nvSpPr>
          <p:cNvPr id="4" name="スライド番号プレースホルダー 3">
            <a:extLst>
              <a:ext uri="{FF2B5EF4-FFF2-40B4-BE49-F238E27FC236}">
                <a16:creationId xmlns:a16="http://schemas.microsoft.com/office/drawing/2014/main" id="{5CD37916-8377-3A63-8721-D0AA5B521E39}"/>
              </a:ext>
            </a:extLst>
          </p:cNvPr>
          <p:cNvSpPr>
            <a:spLocks noGrp="1"/>
          </p:cNvSpPr>
          <p:nvPr>
            <p:ph type="sldNum" sz="quarter" idx="5"/>
          </p:nvPr>
        </p:nvSpPr>
        <p:spPr/>
        <p:txBody>
          <a:bodyPr/>
          <a:lstStyle/>
          <a:p>
            <a:fld id="{7D95702B-A176-47F2-94B3-59C819DD5A0E}" type="slidenum">
              <a:rPr kumimoji="1" lang="ja-JP" altLang="en-US" smtClean="0"/>
              <a:t>70</a:t>
            </a:fld>
            <a:endParaRPr kumimoji="1" lang="ja-JP" altLang="en-US"/>
          </a:p>
        </p:txBody>
      </p:sp>
    </p:spTree>
    <p:extLst>
      <p:ext uri="{BB962C8B-B14F-4D97-AF65-F5344CB8AC3E}">
        <p14:creationId xmlns:p14="http://schemas.microsoft.com/office/powerpoint/2010/main" val="29072677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D60AC-F2C5-D4C9-230E-51040ACFFE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AC3D56-C99B-EC15-1685-2D21B343E95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473B7BE-C44A-3EFF-6ED5-720F01F55F4A}"/>
              </a:ext>
            </a:extLst>
          </p:cNvPr>
          <p:cNvSpPr>
            <a:spLocks noGrp="1"/>
          </p:cNvSpPr>
          <p:nvPr>
            <p:ph type="body" idx="1"/>
          </p:nvPr>
        </p:nvSpPr>
        <p:spPr/>
        <p:txBody>
          <a:bodyPr/>
          <a:lstStyle/>
          <a:p>
            <a:r>
              <a:rPr kumimoji="1" lang="ja-JP" altLang="en-US" sz="1200" dirty="0"/>
              <a:t>目標：</a:t>
            </a:r>
            <a:r>
              <a:rPr kumimoji="1" lang="en-US" altLang="ja-JP" sz="1200" dirty="0"/>
              <a:t>14:25</a:t>
            </a:r>
          </a:p>
          <a:p>
            <a:r>
              <a:rPr kumimoji="1" lang="ja-JP" altLang="en-US" sz="1200" dirty="0"/>
              <a:t>累計：</a:t>
            </a:r>
            <a:r>
              <a:rPr kumimoji="1" lang="en-US" altLang="ja-JP" sz="1200" dirty="0"/>
              <a:t>1:25</a:t>
            </a:r>
          </a:p>
          <a:p>
            <a:endParaRPr kumimoji="1" lang="en-US" altLang="ja-JP" dirty="0"/>
          </a:p>
        </p:txBody>
      </p:sp>
      <p:sp>
        <p:nvSpPr>
          <p:cNvPr id="4" name="スライド番号プレースホルダー 3">
            <a:extLst>
              <a:ext uri="{FF2B5EF4-FFF2-40B4-BE49-F238E27FC236}">
                <a16:creationId xmlns:a16="http://schemas.microsoft.com/office/drawing/2014/main" id="{7279018C-34CC-1676-9327-67B10825BBA6}"/>
              </a:ext>
            </a:extLst>
          </p:cNvPr>
          <p:cNvSpPr>
            <a:spLocks noGrp="1"/>
          </p:cNvSpPr>
          <p:nvPr>
            <p:ph type="sldNum" sz="quarter" idx="5"/>
          </p:nvPr>
        </p:nvSpPr>
        <p:spPr/>
        <p:txBody>
          <a:bodyPr/>
          <a:lstStyle/>
          <a:p>
            <a:fld id="{7D95702B-A176-47F2-94B3-59C819DD5A0E}" type="slidenum">
              <a:rPr kumimoji="1" lang="ja-JP" altLang="en-US" smtClean="0"/>
              <a:t>71</a:t>
            </a:fld>
            <a:endParaRPr kumimoji="1" lang="ja-JP" altLang="en-US"/>
          </a:p>
        </p:txBody>
      </p:sp>
    </p:spTree>
    <p:extLst>
      <p:ext uri="{BB962C8B-B14F-4D97-AF65-F5344CB8AC3E}">
        <p14:creationId xmlns:p14="http://schemas.microsoft.com/office/powerpoint/2010/main" val="25611295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5998C-BD2D-5901-4B50-6B066CF0C8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7242EE-92DD-68D1-E9E6-45D9F41C252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B75290D-3465-47E7-85B9-079F1E8A1A3A}"/>
              </a:ext>
            </a:extLst>
          </p:cNvPr>
          <p:cNvSpPr>
            <a:spLocks noGrp="1"/>
          </p:cNvSpPr>
          <p:nvPr>
            <p:ph type="body" idx="1"/>
          </p:nvPr>
        </p:nvSpPr>
        <p:spPr/>
        <p:txBody>
          <a:bodyPr/>
          <a:lstStyle/>
          <a:p>
            <a:r>
              <a:rPr kumimoji="1" lang="ja-JP" altLang="en-US" sz="1200"/>
              <a:t>目標：</a:t>
            </a:r>
            <a:r>
              <a:rPr kumimoji="1" lang="en-US" altLang="ja-JP" sz="1200"/>
              <a:t>14:33</a:t>
            </a:r>
          </a:p>
          <a:p>
            <a:r>
              <a:rPr kumimoji="1" lang="ja-JP" altLang="en-US" sz="1200"/>
              <a:t>累計：</a:t>
            </a:r>
            <a:r>
              <a:rPr kumimoji="1" lang="en-US" altLang="ja-JP" sz="1200"/>
              <a:t>1:33</a:t>
            </a:r>
          </a:p>
          <a:p>
            <a:endParaRPr kumimoji="1" lang="en-US" altLang="ja-JP"/>
          </a:p>
        </p:txBody>
      </p:sp>
      <p:sp>
        <p:nvSpPr>
          <p:cNvPr id="4" name="スライド番号プレースホルダー 3">
            <a:extLst>
              <a:ext uri="{FF2B5EF4-FFF2-40B4-BE49-F238E27FC236}">
                <a16:creationId xmlns:a16="http://schemas.microsoft.com/office/drawing/2014/main" id="{B0A0A413-D6CE-B054-92AD-E5DD427E2BBB}"/>
              </a:ext>
            </a:extLst>
          </p:cNvPr>
          <p:cNvSpPr>
            <a:spLocks noGrp="1"/>
          </p:cNvSpPr>
          <p:nvPr>
            <p:ph type="sldNum" sz="quarter" idx="5"/>
          </p:nvPr>
        </p:nvSpPr>
        <p:spPr/>
        <p:txBody>
          <a:bodyPr/>
          <a:lstStyle/>
          <a:p>
            <a:fld id="{7D95702B-A176-47F2-94B3-59C819DD5A0E}" type="slidenum">
              <a:rPr kumimoji="1" lang="ja-JP" altLang="en-US" smtClean="0"/>
              <a:t>72</a:t>
            </a:fld>
            <a:endParaRPr kumimoji="1" lang="ja-JP" altLang="en-US"/>
          </a:p>
        </p:txBody>
      </p:sp>
    </p:spTree>
    <p:extLst>
      <p:ext uri="{BB962C8B-B14F-4D97-AF65-F5344CB8AC3E}">
        <p14:creationId xmlns:p14="http://schemas.microsoft.com/office/powerpoint/2010/main" val="28083801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80095-A0B5-1CAD-C85A-E8C225B91E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34B93C-47E4-976E-939A-C2F8F85BDF5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6296BC5-46AB-96F6-8342-86E83DEB14A9}"/>
              </a:ext>
            </a:extLst>
          </p:cNvPr>
          <p:cNvSpPr>
            <a:spLocks noGrp="1"/>
          </p:cNvSpPr>
          <p:nvPr>
            <p:ph type="body" idx="1"/>
          </p:nvPr>
        </p:nvSpPr>
        <p:spPr/>
        <p:txBody>
          <a:bodyPr/>
          <a:lstStyle/>
          <a:p>
            <a:r>
              <a:rPr kumimoji="1" lang="ja-JP" altLang="en-US" sz="1200" dirty="0"/>
              <a:t>目標：</a:t>
            </a:r>
            <a:r>
              <a:rPr kumimoji="1" lang="en-US" altLang="ja-JP" sz="1200" dirty="0"/>
              <a:t>14:37</a:t>
            </a:r>
          </a:p>
          <a:p>
            <a:r>
              <a:rPr kumimoji="1" lang="ja-JP" altLang="en-US" sz="1200" dirty="0"/>
              <a:t>累計：</a:t>
            </a:r>
            <a:r>
              <a:rPr kumimoji="1" lang="en-US" altLang="ja-JP" sz="1200" dirty="0"/>
              <a:t>1:37</a:t>
            </a:r>
          </a:p>
          <a:p>
            <a:endParaRPr kumimoji="1" lang="en-US" altLang="ja-JP" dirty="0"/>
          </a:p>
        </p:txBody>
      </p:sp>
      <p:sp>
        <p:nvSpPr>
          <p:cNvPr id="4" name="スライド番号プレースホルダー 3">
            <a:extLst>
              <a:ext uri="{FF2B5EF4-FFF2-40B4-BE49-F238E27FC236}">
                <a16:creationId xmlns:a16="http://schemas.microsoft.com/office/drawing/2014/main" id="{673C3D6C-FC74-C9B2-84BD-DC34C5E017E0}"/>
              </a:ext>
            </a:extLst>
          </p:cNvPr>
          <p:cNvSpPr>
            <a:spLocks noGrp="1"/>
          </p:cNvSpPr>
          <p:nvPr>
            <p:ph type="sldNum" sz="quarter" idx="5"/>
          </p:nvPr>
        </p:nvSpPr>
        <p:spPr/>
        <p:txBody>
          <a:bodyPr/>
          <a:lstStyle/>
          <a:p>
            <a:fld id="{7D95702B-A176-47F2-94B3-59C819DD5A0E}" type="slidenum">
              <a:rPr kumimoji="1" lang="ja-JP" altLang="en-US" smtClean="0"/>
              <a:t>73</a:t>
            </a:fld>
            <a:endParaRPr kumimoji="1" lang="ja-JP" altLang="en-US"/>
          </a:p>
        </p:txBody>
      </p:sp>
    </p:spTree>
    <p:extLst>
      <p:ext uri="{BB962C8B-B14F-4D97-AF65-F5344CB8AC3E}">
        <p14:creationId xmlns:p14="http://schemas.microsoft.com/office/powerpoint/2010/main" val="12841405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2AFE1-AEB8-00F6-A690-776C743244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81CB85-A6E9-CB8A-F308-4B8669ECFB2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015F4AA-EF5C-0F5B-0217-157C10665A35}"/>
              </a:ext>
            </a:extLst>
          </p:cNvPr>
          <p:cNvSpPr>
            <a:spLocks noGrp="1"/>
          </p:cNvSpPr>
          <p:nvPr>
            <p:ph type="body" idx="1"/>
          </p:nvPr>
        </p:nvSpPr>
        <p:spPr/>
        <p:txBody>
          <a:bodyPr/>
          <a:lstStyle/>
          <a:p>
            <a:r>
              <a:rPr kumimoji="1" lang="ja-JP" altLang="en-US" sz="1200" dirty="0"/>
              <a:t>目標：</a:t>
            </a:r>
            <a:r>
              <a:rPr kumimoji="1" lang="en-US" altLang="ja-JP" sz="1200" dirty="0"/>
              <a:t>14:45</a:t>
            </a:r>
          </a:p>
          <a:p>
            <a:r>
              <a:rPr kumimoji="1" lang="ja-JP" altLang="en-US" sz="1200" dirty="0"/>
              <a:t>累計：</a:t>
            </a:r>
            <a:r>
              <a:rPr kumimoji="1" lang="en-US" altLang="ja-JP" sz="1200" dirty="0"/>
              <a:t>1:45</a:t>
            </a:r>
          </a:p>
          <a:p>
            <a:endParaRPr kumimoji="1" lang="en-US" altLang="ja-JP" dirty="0"/>
          </a:p>
        </p:txBody>
      </p:sp>
      <p:sp>
        <p:nvSpPr>
          <p:cNvPr id="4" name="スライド番号プレースホルダー 3">
            <a:extLst>
              <a:ext uri="{FF2B5EF4-FFF2-40B4-BE49-F238E27FC236}">
                <a16:creationId xmlns:a16="http://schemas.microsoft.com/office/drawing/2014/main" id="{1867A114-1855-3C30-4DF8-BB64CBD532D0}"/>
              </a:ext>
            </a:extLst>
          </p:cNvPr>
          <p:cNvSpPr>
            <a:spLocks noGrp="1"/>
          </p:cNvSpPr>
          <p:nvPr>
            <p:ph type="sldNum" sz="quarter" idx="5"/>
          </p:nvPr>
        </p:nvSpPr>
        <p:spPr/>
        <p:txBody>
          <a:bodyPr/>
          <a:lstStyle/>
          <a:p>
            <a:fld id="{7D95702B-A176-47F2-94B3-59C819DD5A0E}" type="slidenum">
              <a:rPr kumimoji="1" lang="ja-JP" altLang="en-US" smtClean="0"/>
              <a:t>74</a:t>
            </a:fld>
            <a:endParaRPr kumimoji="1" lang="ja-JP" altLang="en-US"/>
          </a:p>
        </p:txBody>
      </p:sp>
    </p:spTree>
    <p:extLst>
      <p:ext uri="{BB962C8B-B14F-4D97-AF65-F5344CB8AC3E}">
        <p14:creationId xmlns:p14="http://schemas.microsoft.com/office/powerpoint/2010/main" val="19148285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DD7C8-5158-0CFC-E524-58CE68CFFB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6E55B6-73EB-0F29-4797-4939372FAC9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AC161AA-A666-9FAF-926C-56EB62FB9AF5}"/>
              </a:ext>
            </a:extLst>
          </p:cNvPr>
          <p:cNvSpPr>
            <a:spLocks noGrp="1"/>
          </p:cNvSpPr>
          <p:nvPr>
            <p:ph type="body" idx="1"/>
          </p:nvPr>
        </p:nvSpPr>
        <p:spPr/>
        <p:txBody>
          <a:bodyPr/>
          <a:lstStyle/>
          <a:p>
            <a:r>
              <a:rPr kumimoji="1" lang="ja-JP" altLang="en-US" sz="1200"/>
              <a:t>目標：</a:t>
            </a:r>
            <a:r>
              <a:rPr kumimoji="1" lang="en-US" altLang="ja-JP" sz="1200"/>
              <a:t>14:49</a:t>
            </a:r>
          </a:p>
          <a:p>
            <a:r>
              <a:rPr kumimoji="1" lang="ja-JP" altLang="en-US" sz="1200"/>
              <a:t>累計：</a:t>
            </a:r>
            <a:r>
              <a:rPr kumimoji="1" lang="en-US" altLang="ja-JP" sz="1200"/>
              <a:t>1:49</a:t>
            </a:r>
          </a:p>
          <a:p>
            <a:endParaRPr kumimoji="1" lang="en-US" altLang="ja-JP"/>
          </a:p>
          <a:p>
            <a:r>
              <a:rPr kumimoji="1" lang="en-US" altLang="ja-JP"/>
              <a:t>C-3PO</a:t>
            </a:r>
            <a:r>
              <a:rPr kumimoji="1" lang="ja-JP" altLang="en-US"/>
              <a:t>の紹介</a:t>
            </a:r>
            <a:endParaRPr kumimoji="1" lang="en-US" altLang="ja-JP"/>
          </a:p>
          <a:p>
            <a:r>
              <a:rPr kumimoji="1" lang="en-US" altLang="ja-JP"/>
              <a:t>Co-Pilot</a:t>
            </a:r>
            <a:r>
              <a:rPr kumimoji="1" lang="ja-JP" altLang="en-US"/>
              <a:t>について</a:t>
            </a:r>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5B36C702-0887-ACCA-62A2-FC90EB0AFDC5}"/>
              </a:ext>
            </a:extLst>
          </p:cNvPr>
          <p:cNvSpPr>
            <a:spLocks noGrp="1"/>
          </p:cNvSpPr>
          <p:nvPr>
            <p:ph type="sldNum" sz="quarter" idx="5"/>
          </p:nvPr>
        </p:nvSpPr>
        <p:spPr/>
        <p:txBody>
          <a:bodyPr/>
          <a:lstStyle/>
          <a:p>
            <a:fld id="{7D95702B-A176-47F2-94B3-59C819DD5A0E}" type="slidenum">
              <a:rPr kumimoji="1" lang="ja-JP" altLang="en-US" smtClean="0"/>
              <a:t>75</a:t>
            </a:fld>
            <a:endParaRPr kumimoji="1" lang="ja-JP" altLang="en-US"/>
          </a:p>
        </p:txBody>
      </p:sp>
    </p:spTree>
    <p:extLst>
      <p:ext uri="{BB962C8B-B14F-4D97-AF65-F5344CB8AC3E}">
        <p14:creationId xmlns:p14="http://schemas.microsoft.com/office/powerpoint/2010/main" val="33410026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644CA-30FE-3D18-32C9-26CBB427DF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C9FD28-CEEB-5B0B-0754-EB5D07CEF76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62190A6-6C44-C7AB-CA8C-BF6A88F98F65}"/>
              </a:ext>
            </a:extLst>
          </p:cNvPr>
          <p:cNvSpPr>
            <a:spLocks noGrp="1"/>
          </p:cNvSpPr>
          <p:nvPr>
            <p:ph type="body" idx="1"/>
          </p:nvPr>
        </p:nvSpPr>
        <p:spPr/>
        <p:txBody>
          <a:bodyPr/>
          <a:lstStyle/>
          <a:p>
            <a:r>
              <a:rPr kumimoji="1" lang="ja-JP" altLang="en-US" sz="1200" dirty="0"/>
              <a:t>目標：</a:t>
            </a:r>
            <a:r>
              <a:rPr kumimoji="1" lang="en-US" altLang="ja-JP" sz="1200" dirty="0"/>
              <a:t>14:50</a:t>
            </a:r>
          </a:p>
          <a:p>
            <a:r>
              <a:rPr kumimoji="1" lang="ja-JP" altLang="en-US" sz="1200" dirty="0"/>
              <a:t>累計：</a:t>
            </a:r>
            <a:r>
              <a:rPr kumimoji="1" lang="en-US" altLang="ja-JP" sz="1200" dirty="0"/>
              <a:t>1:50</a:t>
            </a:r>
          </a:p>
          <a:p>
            <a:endParaRPr lang="en-US" altLang="ja-JP" b="0" i="0" dirty="0">
              <a:solidFill>
                <a:srgbClr val="374151"/>
              </a:solidFill>
              <a:effectLst/>
              <a:latin typeface="Söhne"/>
            </a:endParaRPr>
          </a:p>
          <a:p>
            <a:r>
              <a:rPr lang="ja-JP" altLang="en-US" b="0" i="0" dirty="0">
                <a:solidFill>
                  <a:srgbClr val="374151"/>
                </a:solidFill>
                <a:effectLst/>
                <a:latin typeface="Söhne"/>
              </a:rPr>
              <a:t>現代のビジネスでは、新しい技術を使ってサービスや商品を向上させる「デジタルトランスフォーメーション」が不可欠です。</a:t>
            </a:r>
            <a:endParaRPr lang="en-US" altLang="ja-JP" b="0" i="0" dirty="0">
              <a:solidFill>
                <a:srgbClr val="374151"/>
              </a:solidFill>
              <a:effectLst/>
              <a:latin typeface="Söhne"/>
            </a:endParaRPr>
          </a:p>
          <a:p>
            <a:r>
              <a:rPr lang="ja-JP" altLang="en-US" b="0" i="0" dirty="0">
                <a:solidFill>
                  <a:srgbClr val="374151"/>
                </a:solidFill>
                <a:effectLst/>
                <a:latin typeface="Söhne"/>
              </a:rPr>
              <a:t>これは、顧客のニーズに応えて更に良いサービスを提供するための取組です。</a:t>
            </a:r>
            <a:endParaRPr lang="en-US" altLang="ja-JP" b="0" i="0" dirty="0">
              <a:solidFill>
                <a:srgbClr val="374151"/>
              </a:solidFill>
              <a:effectLst/>
              <a:latin typeface="Söhne"/>
            </a:endParaRPr>
          </a:p>
          <a:p>
            <a:endParaRPr lang="en-US" altLang="ja-JP" b="0" i="0" dirty="0">
              <a:solidFill>
                <a:srgbClr val="374151"/>
              </a:solidFill>
              <a:effectLst/>
              <a:latin typeface="Söhne"/>
            </a:endParaRPr>
          </a:p>
          <a:p>
            <a:r>
              <a:rPr lang="ja-JP" altLang="en-US" b="0" i="0" dirty="0">
                <a:solidFill>
                  <a:srgbClr val="374151"/>
                </a:solidFill>
                <a:effectLst/>
                <a:latin typeface="Söhne"/>
              </a:rPr>
              <a:t>しかし、新しい技術を導入することで、サイバー攻撃のリスクも高まります。</a:t>
            </a:r>
            <a:endParaRPr lang="en-US" altLang="ja-JP" b="0" i="0" dirty="0">
              <a:solidFill>
                <a:srgbClr val="374151"/>
              </a:solidFill>
              <a:effectLst/>
              <a:latin typeface="Söhne"/>
            </a:endParaRPr>
          </a:p>
          <a:p>
            <a:r>
              <a:rPr lang="ja-JP" altLang="en-US" b="0" i="0" dirty="0">
                <a:solidFill>
                  <a:srgbClr val="374151"/>
                </a:solidFill>
                <a:effectLst/>
                <a:latin typeface="Söhne"/>
              </a:rPr>
              <a:t>だから、新しい技術を取り入れる時は、そのリスクを減少させるための「サイバーセキュリティ」の対策も一緒に行うことがとても大切です。</a:t>
            </a:r>
            <a:endParaRPr lang="en-US" altLang="ja-JP" b="0" i="0" dirty="0">
              <a:solidFill>
                <a:srgbClr val="374151"/>
              </a:solidFill>
              <a:effectLst/>
              <a:latin typeface="Söhne"/>
            </a:endParaRPr>
          </a:p>
          <a:p>
            <a:endParaRPr lang="en-US" altLang="ja-JP" b="0" i="0" dirty="0">
              <a:solidFill>
                <a:srgbClr val="374151"/>
              </a:solidFill>
              <a:effectLst/>
              <a:latin typeface="Söhne"/>
            </a:endParaRPr>
          </a:p>
          <a:p>
            <a:r>
              <a:rPr lang="ja-JP" altLang="en-US" b="0" i="0" dirty="0">
                <a:solidFill>
                  <a:srgbClr val="374151"/>
                </a:solidFill>
                <a:effectLst/>
                <a:latin typeface="Söhne"/>
              </a:rPr>
              <a:t>そして、その対策をどう実施するかの判断は、経営者が中心となって行うべきです。</a:t>
            </a:r>
            <a:endParaRPr lang="en-US" altLang="ja-JP" b="0" i="0" dirty="0">
              <a:solidFill>
                <a:srgbClr val="374151"/>
              </a:solidFill>
              <a:effectLst/>
              <a:latin typeface="Söhne"/>
            </a:endParaRPr>
          </a:p>
          <a:p>
            <a:endParaRPr lang="en-US" altLang="ja-JP" b="0" i="0" dirty="0">
              <a:solidFill>
                <a:srgbClr val="374151"/>
              </a:solidFill>
              <a:effectLst/>
              <a:latin typeface="Söhne"/>
            </a:endParaRPr>
          </a:p>
          <a:p>
            <a:r>
              <a:rPr lang="ja-JP" altLang="en-US" b="0" i="0" dirty="0">
                <a:solidFill>
                  <a:srgbClr val="374151"/>
                </a:solidFill>
                <a:effectLst/>
                <a:latin typeface="Söhne"/>
              </a:rPr>
              <a:t>それぞれのポイントについてみていきましょう</a:t>
            </a:r>
            <a:endParaRPr lang="en-US" altLang="ja-JP" b="0" i="0" dirty="0">
              <a:solidFill>
                <a:srgbClr val="374151"/>
              </a:solidFill>
              <a:effectLst/>
              <a:latin typeface="Söhne"/>
            </a:endParaRPr>
          </a:p>
          <a:p>
            <a:endParaRPr kumimoji="1" lang="en-US" altLang="ja-JP" dirty="0"/>
          </a:p>
        </p:txBody>
      </p:sp>
      <p:sp>
        <p:nvSpPr>
          <p:cNvPr id="4" name="スライド番号プレースホルダー 3">
            <a:extLst>
              <a:ext uri="{FF2B5EF4-FFF2-40B4-BE49-F238E27FC236}">
                <a16:creationId xmlns:a16="http://schemas.microsoft.com/office/drawing/2014/main" id="{EF6248D0-4D04-766D-E162-B6CAF610388F}"/>
              </a:ext>
            </a:extLst>
          </p:cNvPr>
          <p:cNvSpPr>
            <a:spLocks noGrp="1"/>
          </p:cNvSpPr>
          <p:nvPr>
            <p:ph type="sldNum" sz="quarter" idx="5"/>
          </p:nvPr>
        </p:nvSpPr>
        <p:spPr/>
        <p:txBody>
          <a:bodyPr/>
          <a:lstStyle/>
          <a:p>
            <a:fld id="{7D95702B-A176-47F2-94B3-59C819DD5A0E}" type="slidenum">
              <a:rPr kumimoji="1" lang="ja-JP" altLang="en-US" smtClean="0"/>
              <a:t>76</a:t>
            </a:fld>
            <a:endParaRPr kumimoji="1" lang="ja-JP" altLang="en-US"/>
          </a:p>
        </p:txBody>
      </p:sp>
    </p:spTree>
    <p:extLst>
      <p:ext uri="{BB962C8B-B14F-4D97-AF65-F5344CB8AC3E}">
        <p14:creationId xmlns:p14="http://schemas.microsoft.com/office/powerpoint/2010/main" val="27408358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0A9EC-4B6D-AAD5-8A4A-42AAA3994A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EDAF9B-A0E6-AF9C-07CF-DB8E9359C79D}"/>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FDB9246-D15B-F453-C5E9-9F9192059AE0}"/>
              </a:ext>
            </a:extLst>
          </p:cNvPr>
          <p:cNvSpPr>
            <a:spLocks noGrp="1"/>
          </p:cNvSpPr>
          <p:nvPr>
            <p:ph type="body" idx="1"/>
          </p:nvPr>
        </p:nvSpPr>
        <p:spPr/>
        <p:txBody>
          <a:bodyPr/>
          <a:lstStyle/>
          <a:p>
            <a:r>
              <a:rPr kumimoji="1" lang="ja-JP" altLang="en-US" sz="1200" dirty="0"/>
              <a:t>目標：</a:t>
            </a:r>
            <a:r>
              <a:rPr kumimoji="1" lang="en-US" altLang="ja-JP" sz="1200" dirty="0"/>
              <a:t>14:53</a:t>
            </a:r>
          </a:p>
          <a:p>
            <a:r>
              <a:rPr kumimoji="1" lang="ja-JP" altLang="en-US" sz="1200" dirty="0"/>
              <a:t>累計：</a:t>
            </a:r>
            <a:r>
              <a:rPr kumimoji="1" lang="en-US" altLang="ja-JP" sz="1200" dirty="0"/>
              <a:t>1:53</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中小企業にとって、業務や生産の効率化、人材確保は重要な課題です。業務・生産工程などの運用コストの削減・効率化のために、</a:t>
            </a:r>
            <a:r>
              <a:rPr kumimoji="1" lang="en-US" altLang="ja-JP" sz="1200" b="0" dirty="0">
                <a:solidFill>
                  <a:schemeClr val="tx1"/>
                </a:solidFill>
              </a:rPr>
              <a:t>IT</a:t>
            </a:r>
            <a:r>
              <a:rPr kumimoji="1" lang="ja-JP" altLang="en-US" sz="1200" b="0" dirty="0">
                <a:solidFill>
                  <a:schemeClr val="tx1"/>
                </a:solidFill>
              </a:rPr>
              <a:t>の活用が不可欠になっています。また近年では、競争力維持・強化のために、デジタルトランスフォーメーション（</a:t>
            </a:r>
            <a:r>
              <a:rPr kumimoji="1" lang="en-US" altLang="ja-JP" sz="1200" b="0" dirty="0">
                <a:solidFill>
                  <a:schemeClr val="tx1"/>
                </a:solidFill>
              </a:rPr>
              <a:t>DX</a:t>
            </a:r>
            <a:r>
              <a:rPr kumimoji="1" lang="ja-JP" altLang="en-US" sz="1200" b="0" dirty="0">
                <a:solidFill>
                  <a:schemeClr val="tx1"/>
                </a:solidFill>
              </a:rPr>
              <a:t>）を進めることが求められており、</a:t>
            </a:r>
            <a:r>
              <a:rPr kumimoji="1" lang="en-US" altLang="ja-JP" sz="1200" b="0" dirty="0">
                <a:solidFill>
                  <a:schemeClr val="tx1"/>
                </a:solidFill>
              </a:rPr>
              <a:t>IT</a:t>
            </a:r>
            <a:r>
              <a:rPr kumimoji="1" lang="ja-JP" altLang="en-US" sz="1200" b="0" dirty="0">
                <a:solidFill>
                  <a:schemeClr val="tx1"/>
                </a:solidFill>
              </a:rPr>
              <a:t>の活用が必須になっています。</a:t>
            </a:r>
            <a:endParaRPr kumimoji="1" lang="en-US" altLang="ja-JP" sz="1200" b="0" dirty="0">
              <a:solidFill>
                <a:schemeClr val="tx1"/>
              </a:solidFill>
            </a:endParaRPr>
          </a:p>
          <a:p>
            <a:endParaRPr kumimoji="1" lang="en-US" altLang="ja-JP" dirty="0"/>
          </a:p>
          <a:p>
            <a:r>
              <a:rPr lang="ja-JP" altLang="en-US" b="0" i="0" dirty="0">
                <a:solidFill>
                  <a:srgbClr val="374151"/>
                </a:solidFill>
                <a:effectLst/>
                <a:latin typeface="Söhne"/>
              </a:rPr>
              <a:t>過去のビジネスの常識に囚われず、業務の運用コストを削減。</a:t>
            </a:r>
            <a:endParaRPr lang="en-US" altLang="ja-JP" b="0" i="0" dirty="0">
              <a:solidFill>
                <a:srgbClr val="374151"/>
              </a:solidFill>
              <a:effectLst/>
              <a:latin typeface="Söhne"/>
            </a:endParaRPr>
          </a:p>
          <a:p>
            <a:r>
              <a:rPr lang="ja-JP" altLang="en-US" b="0" i="0" dirty="0">
                <a:solidFill>
                  <a:srgbClr val="374151"/>
                </a:solidFill>
                <a:effectLst/>
                <a:latin typeface="Söhne"/>
              </a:rPr>
              <a:t>同時に効率化を図るためには、</a:t>
            </a:r>
            <a:r>
              <a:rPr lang="en-US" altLang="ja-JP" b="0" i="0" dirty="0">
                <a:solidFill>
                  <a:srgbClr val="374151"/>
                </a:solidFill>
                <a:effectLst/>
                <a:latin typeface="Söhne"/>
              </a:rPr>
              <a:t>IT</a:t>
            </a:r>
            <a:r>
              <a:rPr lang="ja-JP" altLang="en-US" b="0" i="0" dirty="0">
                <a:solidFill>
                  <a:srgbClr val="374151"/>
                </a:solidFill>
                <a:effectLst/>
                <a:latin typeface="Söhne"/>
              </a:rPr>
              <a:t>技術の活用が避けられない道となっています。</a:t>
            </a:r>
            <a:endParaRPr lang="en-US" altLang="ja-JP" b="0" i="0" dirty="0">
              <a:solidFill>
                <a:srgbClr val="374151"/>
              </a:solidFill>
              <a:effectLst/>
              <a:latin typeface="Söhne"/>
            </a:endParaRPr>
          </a:p>
          <a:p>
            <a:r>
              <a:rPr lang="ja-JP" altLang="en-US" b="0" i="0" dirty="0">
                <a:solidFill>
                  <a:srgbClr val="374151"/>
                </a:solidFill>
                <a:effectLst/>
                <a:latin typeface="Söhne"/>
              </a:rPr>
              <a:t>たとえば、クラウド技術を利用することで、企業は大きな初期投資をせずに最新の</a:t>
            </a:r>
            <a:r>
              <a:rPr lang="en-US" altLang="ja-JP" b="0" i="0" dirty="0">
                <a:solidFill>
                  <a:srgbClr val="374151"/>
                </a:solidFill>
                <a:effectLst/>
                <a:latin typeface="Söhne"/>
              </a:rPr>
              <a:t>IT</a:t>
            </a:r>
            <a:r>
              <a:rPr lang="ja-JP" altLang="en-US" b="0" i="0" dirty="0">
                <a:solidFill>
                  <a:srgbClr val="374151"/>
                </a:solidFill>
                <a:effectLst/>
                <a:latin typeface="Söhne"/>
              </a:rPr>
              <a:t>インフラを活用することができるようになりました。</a:t>
            </a:r>
            <a:endParaRPr lang="en-US" altLang="ja-JP" b="0" i="0" dirty="0">
              <a:solidFill>
                <a:srgbClr val="374151"/>
              </a:solidFill>
              <a:effectLst/>
              <a:latin typeface="Söhne"/>
            </a:endParaRPr>
          </a:p>
          <a:p>
            <a:r>
              <a:rPr lang="ja-JP" altLang="en-US" b="0" i="0" dirty="0">
                <a:solidFill>
                  <a:srgbClr val="374151"/>
                </a:solidFill>
                <a:effectLst/>
                <a:latin typeface="Söhne"/>
              </a:rPr>
              <a:t>また、</a:t>
            </a:r>
            <a:r>
              <a:rPr lang="en-US" altLang="ja-JP" b="0" i="0" dirty="0">
                <a:solidFill>
                  <a:srgbClr val="374151"/>
                </a:solidFill>
                <a:effectLst/>
                <a:latin typeface="Söhne"/>
              </a:rPr>
              <a:t>AI</a:t>
            </a:r>
            <a:r>
              <a:rPr lang="ja-JP" altLang="en-US" b="0" i="0" dirty="0">
                <a:solidFill>
                  <a:srgbClr val="374151"/>
                </a:solidFill>
                <a:effectLst/>
                <a:latin typeface="Söhne"/>
              </a:rPr>
              <a:t>や</a:t>
            </a:r>
            <a:r>
              <a:rPr lang="en-US" altLang="ja-JP" b="0" i="0" dirty="0">
                <a:solidFill>
                  <a:srgbClr val="374151"/>
                </a:solidFill>
                <a:effectLst/>
                <a:latin typeface="Söhne"/>
              </a:rPr>
              <a:t>IoT</a:t>
            </a:r>
            <a:r>
              <a:rPr lang="ja-JP" altLang="en-US" b="0" i="0" dirty="0">
                <a:solidFill>
                  <a:srgbClr val="374151"/>
                </a:solidFill>
                <a:effectLst/>
                <a:latin typeface="Söhne"/>
              </a:rPr>
              <a:t>などのテクノロジーを活用することで、生産工程の自動化や予測保守が可能になるなど、数多くのメリットが生まれています。</a:t>
            </a:r>
            <a:endParaRPr kumimoji="1" lang="en-US" altLang="ja-JP" b="0" i="0" dirty="0">
              <a:solidFill>
                <a:srgbClr val="374151"/>
              </a:solidFill>
              <a:effectLst/>
              <a:latin typeface="Söhne"/>
            </a:endParaRPr>
          </a:p>
          <a:p>
            <a:endParaRPr kumimoji="1" lang="en-US" altLang="ja-JP" b="0" i="0" dirty="0">
              <a:solidFill>
                <a:srgbClr val="374151"/>
              </a:solidFill>
              <a:effectLst/>
              <a:latin typeface="Söhne"/>
            </a:endParaRPr>
          </a:p>
          <a:p>
            <a:r>
              <a:rPr lang="ja-JP" altLang="en-US" b="0" i="0" dirty="0">
                <a:solidFill>
                  <a:srgbClr val="374151"/>
                </a:solidFill>
                <a:effectLst/>
                <a:latin typeface="Söhne"/>
              </a:rPr>
              <a:t>そして、</a:t>
            </a:r>
            <a:r>
              <a:rPr lang="en-US" altLang="ja-JP" b="0" i="0" dirty="0">
                <a:solidFill>
                  <a:srgbClr val="374151"/>
                </a:solidFill>
                <a:effectLst/>
                <a:latin typeface="Söhne"/>
              </a:rPr>
              <a:t>DX</a:t>
            </a:r>
            <a:r>
              <a:rPr lang="ja-JP" altLang="en-US" b="0" i="0" dirty="0">
                <a:solidFill>
                  <a:srgbClr val="374151"/>
                </a:solidFill>
                <a:effectLst/>
                <a:latin typeface="Söhne"/>
              </a:rPr>
              <a:t>化というのは、ビジネスプロセスをデジタル化することで、新しい価値の創出やビジネスモデルの変革を目指します。</a:t>
            </a:r>
            <a:endParaRPr lang="en-US" altLang="ja-JP" b="0" i="0" dirty="0">
              <a:solidFill>
                <a:srgbClr val="374151"/>
              </a:solidFill>
              <a:effectLst/>
              <a:latin typeface="Söhne"/>
            </a:endParaRPr>
          </a:p>
          <a:p>
            <a:r>
              <a:rPr lang="en-US" altLang="ja-JP" b="0" i="0" dirty="0">
                <a:solidFill>
                  <a:srgbClr val="374151"/>
                </a:solidFill>
                <a:effectLst/>
                <a:latin typeface="Söhne"/>
              </a:rPr>
              <a:t>DX</a:t>
            </a:r>
            <a:r>
              <a:rPr lang="ja-JP" altLang="en-US" b="0" i="0" dirty="0">
                <a:solidFill>
                  <a:srgbClr val="374151"/>
                </a:solidFill>
                <a:effectLst/>
                <a:latin typeface="Söhne"/>
              </a:rPr>
              <a:t>を進めることで、中小企業も大企業と同様の競争力を持つことが可能となり、市場でのポジションをより強固にすることができます。したがって、今後の中小企業の成長と繁栄のためには、</a:t>
            </a:r>
            <a:r>
              <a:rPr lang="en-US" altLang="ja-JP" b="0" i="0" dirty="0">
                <a:solidFill>
                  <a:srgbClr val="374151"/>
                </a:solidFill>
                <a:effectLst/>
                <a:latin typeface="Söhne"/>
              </a:rPr>
              <a:t>IT</a:t>
            </a:r>
            <a:r>
              <a:rPr lang="ja-JP" altLang="en-US" b="0" i="0" dirty="0">
                <a:solidFill>
                  <a:srgbClr val="374151"/>
                </a:solidFill>
                <a:effectLst/>
                <a:latin typeface="Söhne"/>
              </a:rPr>
              <a:t>の活用や</a:t>
            </a:r>
            <a:r>
              <a:rPr lang="en-US" altLang="ja-JP" b="0" i="0" dirty="0">
                <a:solidFill>
                  <a:srgbClr val="374151"/>
                </a:solidFill>
                <a:effectLst/>
                <a:latin typeface="Söhne"/>
              </a:rPr>
              <a:t>DX</a:t>
            </a:r>
            <a:r>
              <a:rPr lang="ja-JP" altLang="en-US" b="0" i="0" dirty="0">
                <a:solidFill>
                  <a:srgbClr val="374151"/>
                </a:solidFill>
                <a:effectLst/>
                <a:latin typeface="Söhne"/>
              </a:rPr>
              <a:t>の推進は避けて通れない道と言えるでしょう。</a:t>
            </a:r>
            <a:endParaRPr kumimoji="1" lang="en-US" altLang="ja-JP" dirty="0"/>
          </a:p>
        </p:txBody>
      </p:sp>
      <p:sp>
        <p:nvSpPr>
          <p:cNvPr id="4" name="スライド番号プレースホルダー 3">
            <a:extLst>
              <a:ext uri="{FF2B5EF4-FFF2-40B4-BE49-F238E27FC236}">
                <a16:creationId xmlns:a16="http://schemas.microsoft.com/office/drawing/2014/main" id="{35B1BE51-3C3E-E6A3-25E4-A73266CB7DBE}"/>
              </a:ext>
            </a:extLst>
          </p:cNvPr>
          <p:cNvSpPr>
            <a:spLocks noGrp="1"/>
          </p:cNvSpPr>
          <p:nvPr>
            <p:ph type="sldNum" sz="quarter" idx="5"/>
          </p:nvPr>
        </p:nvSpPr>
        <p:spPr/>
        <p:txBody>
          <a:bodyPr/>
          <a:lstStyle/>
          <a:p>
            <a:fld id="{7D95702B-A176-47F2-94B3-59C819DD5A0E}" type="slidenum">
              <a:rPr kumimoji="1" lang="ja-JP" altLang="en-US" smtClean="0"/>
              <a:t>77</a:t>
            </a:fld>
            <a:endParaRPr kumimoji="1" lang="ja-JP" altLang="en-US"/>
          </a:p>
        </p:txBody>
      </p:sp>
    </p:spTree>
    <p:extLst>
      <p:ext uri="{BB962C8B-B14F-4D97-AF65-F5344CB8AC3E}">
        <p14:creationId xmlns:p14="http://schemas.microsoft.com/office/powerpoint/2010/main" val="3292548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4D5E7-91E9-3E66-5AE7-5A44DF6854E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33211B-C093-04D5-AA87-7E6BD72B509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FDD3A33-10EA-C069-26A9-0CACCE850E68}"/>
              </a:ext>
            </a:extLst>
          </p:cNvPr>
          <p:cNvSpPr>
            <a:spLocks noGrp="1"/>
          </p:cNvSpPr>
          <p:nvPr>
            <p:ph type="body" idx="1"/>
          </p:nvPr>
        </p:nvSpPr>
        <p:spPr/>
        <p:txBody>
          <a:bodyPr/>
          <a:lstStyle/>
          <a:p>
            <a:r>
              <a:rPr kumimoji="1" lang="ja-JP" altLang="en-US" sz="1200" dirty="0"/>
              <a:t>目標：</a:t>
            </a:r>
            <a:r>
              <a:rPr kumimoji="1" lang="en-US" altLang="ja-JP" sz="1200" dirty="0"/>
              <a:t>14:56</a:t>
            </a:r>
          </a:p>
          <a:p>
            <a:r>
              <a:rPr kumimoji="1" lang="ja-JP" altLang="en-US" sz="1200" dirty="0"/>
              <a:t>累計：</a:t>
            </a:r>
            <a:r>
              <a:rPr kumimoji="1" lang="en-US" altLang="ja-JP" sz="1200" dirty="0"/>
              <a:t>1:56</a:t>
            </a:r>
          </a:p>
          <a:p>
            <a:endParaRPr kumimoji="1" lang="en-US" altLang="ja-JP" dirty="0"/>
          </a:p>
          <a:p>
            <a:pPr algn="l"/>
            <a:r>
              <a:rPr lang="ja-JP" altLang="en-US" b="0" i="0" dirty="0">
                <a:solidFill>
                  <a:srgbClr val="374151"/>
                </a:solidFill>
                <a:effectLst/>
                <a:latin typeface="Söhne"/>
              </a:rPr>
              <a:t>現代のビジネス環境において、</a:t>
            </a:r>
            <a:r>
              <a:rPr lang="en-US" altLang="ja-JP" b="0" i="0" dirty="0">
                <a:solidFill>
                  <a:srgbClr val="374151"/>
                </a:solidFill>
                <a:effectLst/>
                <a:latin typeface="Söhne"/>
              </a:rPr>
              <a:t>IT</a:t>
            </a:r>
            <a:r>
              <a:rPr lang="ja-JP" altLang="en-US" b="0" i="0" dirty="0">
                <a:solidFill>
                  <a:srgbClr val="374151"/>
                </a:solidFill>
                <a:effectLst/>
                <a:latin typeface="Söhne"/>
              </a:rPr>
              <a:t>の活用は企業の成長と継続的な成功のための必要不可欠な要素となっています。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デジタル化が進行する中で、業務の効率化、市場への迅速な対応、新しいビジネスモデルの構築など、</a:t>
            </a:r>
            <a:r>
              <a:rPr lang="en-US" altLang="ja-JP" b="0" i="0" dirty="0">
                <a:solidFill>
                  <a:srgbClr val="374151"/>
                </a:solidFill>
                <a:effectLst/>
                <a:latin typeface="Söhne"/>
              </a:rPr>
              <a:t>IT</a:t>
            </a:r>
            <a:r>
              <a:rPr lang="ja-JP" altLang="en-US" b="0" i="0" dirty="0">
                <a:solidFill>
                  <a:srgbClr val="374151"/>
                </a:solidFill>
                <a:effectLst/>
                <a:latin typeface="Söhne"/>
              </a:rPr>
              <a:t>の恩恵は計り知れません。</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しかしその一方で、このデジタルの波に乗ることで企業が直面するリスクも増えてきました。</a:t>
            </a:r>
            <a:endParaRPr lang="en-US" altLang="ja-JP" b="0" i="0" dirty="0">
              <a:solidFill>
                <a:srgbClr val="374151"/>
              </a:solidFill>
              <a:effectLst/>
              <a:latin typeface="Söhne"/>
            </a:endParaRPr>
          </a:p>
          <a:p>
            <a:pPr algn="l"/>
            <a:r>
              <a:rPr lang="ja-JP" altLang="en-US" b="0" i="0" dirty="0">
                <a:solidFill>
                  <a:srgbClr val="374151"/>
                </a:solidFill>
                <a:effectLst/>
                <a:latin typeface="Söhne"/>
              </a:rPr>
              <a:t>特にその中でも、サイバーセキュリティの脅威は顕著であり、その対策は経営の一大課題となっています。</a:t>
            </a:r>
            <a:endParaRPr lang="en-US" altLang="ja-JP" b="0" i="0" dirty="0">
              <a:solidFill>
                <a:srgbClr val="374151"/>
              </a:solidFill>
              <a:effectLst/>
              <a:latin typeface="Söhne"/>
            </a:endParaRPr>
          </a:p>
          <a:p>
            <a:pPr algn="l"/>
            <a:endParaRPr lang="ja-JP" altLang="en-US" b="0" i="0" dirty="0">
              <a:solidFill>
                <a:srgbClr val="374151"/>
              </a:solidFill>
              <a:effectLst/>
              <a:latin typeface="Söhne"/>
            </a:endParaRPr>
          </a:p>
          <a:p>
            <a:pPr algn="l"/>
            <a:r>
              <a:rPr lang="ja-JP" altLang="en-US" b="0" i="0" dirty="0">
                <a:solidFill>
                  <a:srgbClr val="374151"/>
                </a:solidFill>
                <a:effectLst/>
                <a:latin typeface="Söhne"/>
              </a:rPr>
              <a:t>サイバーセキュリティ対策を怠ると、その結果としての損失は甚大です。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情報の流出はもちろん、金銭的な損失、顧客の信頼喪失、法的制裁や罰金、事業の中断や停止は経営の根幹を揺るがすリスクとなります。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さらに、情報漏えいの影響は従業員の士気やモチベーションの低下を引き起こし、組織全体の生産性やイノベーションにも影響を及ぼす可能性があります。</a:t>
            </a:r>
            <a:endParaRPr lang="en-US" altLang="ja-JP" b="0" i="0" dirty="0">
              <a:solidFill>
                <a:srgbClr val="374151"/>
              </a:solidFill>
              <a:effectLst/>
              <a:latin typeface="Söhne"/>
            </a:endParaRPr>
          </a:p>
          <a:p>
            <a:pPr algn="l"/>
            <a:endParaRPr lang="ja-JP" altLang="en-US" b="0" i="0" dirty="0">
              <a:solidFill>
                <a:srgbClr val="374151"/>
              </a:solidFill>
              <a:effectLst/>
              <a:latin typeface="Söhne"/>
            </a:endParaRPr>
          </a:p>
          <a:p>
            <a:pPr algn="l"/>
            <a:r>
              <a:rPr lang="ja-JP" altLang="en-US" b="0" i="0" dirty="0">
                <a:solidFill>
                  <a:srgbClr val="374151"/>
                </a:solidFill>
                <a:effectLst/>
                <a:latin typeface="Söhne"/>
              </a:rPr>
              <a:t>また、サイバーセキュリティの脅威は単なる直接的な攻撃だけでなく、サプライチェーンを通じた攻撃も増えてきています。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たとえば、セキュリティ対策が不十分な企業が、他の大手企業との取引関係を悪用され、攻撃の踏み台となるケースが増えています。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こういった場合、攻撃の直接的な対象となった企業だけでなく、踏み台として利用された企業も加害者としての責任を問われ、損害賠償や評判の低下などのリスクが高まります。</a:t>
            </a:r>
          </a:p>
          <a:p>
            <a:pPr algn="l"/>
            <a:endParaRPr lang="en-US" altLang="ja-JP" b="0" i="0" dirty="0">
              <a:solidFill>
                <a:srgbClr val="374151"/>
              </a:solidFill>
              <a:effectLst/>
              <a:latin typeface="Söhne"/>
            </a:endParaRPr>
          </a:p>
          <a:p>
            <a:pPr algn="l"/>
            <a:r>
              <a:rPr lang="ja-JP" altLang="en-US" b="0" i="0" dirty="0">
                <a:solidFill>
                  <a:srgbClr val="374151"/>
                </a:solidFill>
                <a:effectLst/>
                <a:latin typeface="Söhne"/>
              </a:rPr>
              <a:t>結論として、</a:t>
            </a:r>
            <a:r>
              <a:rPr lang="en-US" altLang="ja-JP" b="0" i="0" dirty="0">
                <a:solidFill>
                  <a:srgbClr val="374151"/>
                </a:solidFill>
                <a:effectLst/>
                <a:latin typeface="Söhne"/>
              </a:rPr>
              <a:t>IT</a:t>
            </a:r>
            <a:r>
              <a:rPr lang="ja-JP" altLang="en-US" b="0" i="0" dirty="0">
                <a:solidFill>
                  <a:srgbClr val="374151"/>
                </a:solidFill>
                <a:effectLst/>
                <a:latin typeface="Söhne"/>
              </a:rPr>
              <a:t>の利益を最大限に活用するためには、それに伴うリスクに対する対策も同時に進めることが求められます。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サイバーセキュリティ対策は単なる技術的な課題でなく、経営戦略の一部として取組む必要があるのです。</a:t>
            </a:r>
          </a:p>
          <a:p>
            <a:endParaRPr kumimoji="1" lang="en-US" altLang="ja-JP" dirty="0"/>
          </a:p>
        </p:txBody>
      </p:sp>
      <p:sp>
        <p:nvSpPr>
          <p:cNvPr id="4" name="スライド番号プレースホルダー 3">
            <a:extLst>
              <a:ext uri="{FF2B5EF4-FFF2-40B4-BE49-F238E27FC236}">
                <a16:creationId xmlns:a16="http://schemas.microsoft.com/office/drawing/2014/main" id="{82E60AA9-5478-1E06-8784-1089C9804BF5}"/>
              </a:ext>
            </a:extLst>
          </p:cNvPr>
          <p:cNvSpPr>
            <a:spLocks noGrp="1"/>
          </p:cNvSpPr>
          <p:nvPr>
            <p:ph type="sldNum" sz="quarter" idx="5"/>
          </p:nvPr>
        </p:nvSpPr>
        <p:spPr/>
        <p:txBody>
          <a:bodyPr/>
          <a:lstStyle/>
          <a:p>
            <a:fld id="{7D95702B-A176-47F2-94B3-59C819DD5A0E}" type="slidenum">
              <a:rPr kumimoji="1" lang="ja-JP" altLang="en-US" smtClean="0"/>
              <a:t>78</a:t>
            </a:fld>
            <a:endParaRPr kumimoji="1" lang="ja-JP" altLang="en-US"/>
          </a:p>
        </p:txBody>
      </p:sp>
    </p:spTree>
    <p:extLst>
      <p:ext uri="{BB962C8B-B14F-4D97-AF65-F5344CB8AC3E}">
        <p14:creationId xmlns:p14="http://schemas.microsoft.com/office/powerpoint/2010/main" val="29113035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F5ED8-CBBC-1034-2BBE-19AB71DC78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E066B04-B150-5D7B-570C-F34FA9C3A15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D767C6B-2E94-A6D4-CE38-6CD1A3F731A6}"/>
              </a:ext>
            </a:extLst>
          </p:cNvPr>
          <p:cNvSpPr>
            <a:spLocks noGrp="1"/>
          </p:cNvSpPr>
          <p:nvPr>
            <p:ph type="body" idx="1"/>
          </p:nvPr>
        </p:nvSpPr>
        <p:spPr/>
        <p:txBody>
          <a:bodyPr/>
          <a:lstStyle/>
          <a:p>
            <a:r>
              <a:rPr kumimoji="1" lang="ja-JP" altLang="en-US" sz="1200" dirty="0"/>
              <a:t>目標：</a:t>
            </a:r>
            <a:r>
              <a:rPr kumimoji="1" lang="en-US" altLang="ja-JP" sz="1200" dirty="0"/>
              <a:t>15:00</a:t>
            </a:r>
          </a:p>
          <a:p>
            <a:r>
              <a:rPr kumimoji="1" lang="ja-JP" altLang="en-US" sz="1200" dirty="0"/>
              <a:t>累計：</a:t>
            </a:r>
            <a:r>
              <a:rPr kumimoji="1" lang="en-US" altLang="ja-JP" sz="1200" dirty="0"/>
              <a:t>2:00</a:t>
            </a:r>
          </a:p>
          <a:p>
            <a:endParaRPr lang="en-US" altLang="ja-JP" b="0" i="0" dirty="0">
              <a:solidFill>
                <a:srgbClr val="374151"/>
              </a:solidFill>
              <a:effectLst/>
              <a:latin typeface="Söhne"/>
            </a:endParaRPr>
          </a:p>
          <a:p>
            <a:r>
              <a:rPr lang="ja-JP" altLang="en-US" b="0" i="0" dirty="0">
                <a:solidFill>
                  <a:srgbClr val="374151"/>
                </a:solidFill>
                <a:effectLst/>
                <a:latin typeface="Söhne"/>
              </a:rPr>
              <a:t>経営者として、サイバーセキュリティ対策の経営判断は非常に重要。</a:t>
            </a:r>
            <a:endParaRPr lang="en-US" altLang="ja-JP" b="0" i="0" dirty="0">
              <a:solidFill>
                <a:srgbClr val="374151"/>
              </a:solidFill>
              <a:effectLst/>
              <a:latin typeface="Söhne"/>
            </a:endParaRPr>
          </a:p>
          <a:p>
            <a:r>
              <a:rPr lang="ja-JP" altLang="en-US" b="0" i="0" dirty="0">
                <a:solidFill>
                  <a:srgbClr val="374151"/>
                </a:solidFill>
                <a:effectLst/>
                <a:latin typeface="Söhne"/>
              </a:rPr>
              <a:t>その理由は</a:t>
            </a:r>
            <a:r>
              <a:rPr lang="en-US" altLang="ja-JP" b="0" i="0" dirty="0">
                <a:solidFill>
                  <a:srgbClr val="374151"/>
                </a:solidFill>
                <a:effectLst/>
                <a:latin typeface="Söhne"/>
              </a:rPr>
              <a:t>2</a:t>
            </a:r>
            <a:r>
              <a:rPr lang="ja-JP" altLang="en-US" b="0" i="0" dirty="0">
                <a:solidFill>
                  <a:srgbClr val="374151"/>
                </a:solidFill>
                <a:effectLst/>
                <a:latin typeface="Söhne"/>
              </a:rPr>
              <a:t>つ。</a:t>
            </a:r>
            <a:endParaRPr lang="en-US" altLang="ja-JP" b="0" i="0" dirty="0">
              <a:solidFill>
                <a:srgbClr val="374151"/>
              </a:solidFill>
              <a:effectLst/>
              <a:latin typeface="Söhne"/>
            </a:endParaRPr>
          </a:p>
          <a:p>
            <a:r>
              <a:rPr lang="ja-JP" altLang="en-US" b="0" i="0" dirty="0">
                <a:solidFill>
                  <a:srgbClr val="374151"/>
                </a:solidFill>
                <a:effectLst/>
                <a:latin typeface="Söhne"/>
              </a:rPr>
              <a:t>まず、セキュリティ対策の範囲やリスクの許容度など、これらの判断は経営者の役割です。</a:t>
            </a:r>
            <a:endParaRPr lang="en-US" altLang="ja-JP" b="0" i="0" dirty="0">
              <a:solidFill>
                <a:srgbClr val="374151"/>
              </a:solidFill>
              <a:effectLst/>
              <a:latin typeface="Söhne"/>
            </a:endParaRPr>
          </a:p>
          <a:p>
            <a:r>
              <a:rPr lang="ja-JP" altLang="en-US" b="0" i="0" dirty="0">
                <a:solidFill>
                  <a:srgbClr val="374151"/>
                </a:solidFill>
                <a:effectLst/>
                <a:latin typeface="Söhne"/>
              </a:rPr>
              <a:t>次に、もしセキュリティの問題で何かトラブルが起きれば、経営者として法的・社会的な責任を取らなくてはなりません。</a:t>
            </a:r>
            <a:endParaRPr lang="en-US" altLang="ja-JP" b="0" i="0" dirty="0">
              <a:solidFill>
                <a:srgbClr val="374151"/>
              </a:solidFill>
              <a:effectLst/>
              <a:latin typeface="Söhne"/>
            </a:endParaRPr>
          </a:p>
          <a:p>
            <a:endParaRPr lang="en-US" altLang="ja-JP" b="0" i="0" dirty="0">
              <a:solidFill>
                <a:srgbClr val="374151"/>
              </a:solidFill>
              <a:effectLst/>
              <a:latin typeface="Söhne"/>
            </a:endParaRPr>
          </a:p>
          <a:p>
            <a:r>
              <a:rPr lang="ja-JP" altLang="en-US" b="0" i="0" dirty="0">
                <a:solidFill>
                  <a:srgbClr val="374151"/>
                </a:solidFill>
                <a:effectLst/>
                <a:latin typeface="Söhne"/>
              </a:rPr>
              <a:t>具体的には、民法や会社法で規定されている善管注意義務や任務懈怠（にんむけたい）の責任が生じる可能性があるんです。</a:t>
            </a:r>
            <a:endParaRPr lang="en-US" altLang="ja-JP" b="0" i="0" dirty="0">
              <a:solidFill>
                <a:srgbClr val="374151"/>
              </a:solidFill>
              <a:effectLst/>
              <a:latin typeface="Söhne"/>
            </a:endParaRPr>
          </a:p>
          <a:p>
            <a:r>
              <a:rPr lang="ja-JP" altLang="en-US" b="0" i="0" dirty="0">
                <a:solidFill>
                  <a:srgbClr val="374151"/>
                </a:solidFill>
                <a:effectLst/>
                <a:latin typeface="Söhne"/>
              </a:rPr>
              <a:t>もしサイバーセキュリティ対策が不十分で問題が発生すれば、法的な責任を追及されるリスクが高まるわけです。</a:t>
            </a:r>
            <a:endParaRPr lang="en-US" altLang="ja-JP" b="0" i="0" dirty="0">
              <a:solidFill>
                <a:srgbClr val="374151"/>
              </a:solidFill>
              <a:effectLst/>
              <a:latin typeface="Söhne"/>
            </a:endParaRPr>
          </a:p>
          <a:p>
            <a:endParaRPr kumimoji="1" lang="en-US" altLang="ja-JP" b="0" i="0" dirty="0">
              <a:solidFill>
                <a:srgbClr val="374151"/>
              </a:solidFill>
              <a:effectLst/>
              <a:latin typeface="Söhne"/>
            </a:endParaRPr>
          </a:p>
          <a:p>
            <a:endParaRPr kumimoji="1" lang="en-US" altLang="ja-JP" b="0" i="0" dirty="0">
              <a:solidFill>
                <a:srgbClr val="374151"/>
              </a:solidFill>
              <a:effectLst/>
              <a:latin typeface="Söhne"/>
            </a:endParaRPr>
          </a:p>
          <a:p>
            <a:endParaRPr kumimoji="1" lang="en-US" altLang="ja-JP" b="0" i="0" dirty="0">
              <a:solidFill>
                <a:srgbClr val="374151"/>
              </a:solidFill>
              <a:effectLst/>
              <a:latin typeface="Söhne"/>
            </a:endParaRPr>
          </a:p>
          <a:p>
            <a:pPr algn="l"/>
            <a:r>
              <a:rPr lang="ja-JP" altLang="en-US" b="0" i="0" dirty="0">
                <a:solidFill>
                  <a:srgbClr val="374151"/>
                </a:solidFill>
                <a:effectLst/>
                <a:latin typeface="Söhne"/>
              </a:rPr>
              <a:t>経営者としてのリーダーシップは、単なるビジネス戦略や業績の向上だけでなく、サイバーセキュリティの対策にも強く求められる役割となっています。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この時代、企業が持つ情報の価値は計り知れないものであり、その保護が怠られることは企業経営のリスクと直結します。</a:t>
            </a:r>
          </a:p>
          <a:p>
            <a:pPr algn="l"/>
            <a:r>
              <a:rPr lang="ja-JP" altLang="en-US" b="0" i="0" dirty="0">
                <a:solidFill>
                  <a:srgbClr val="374151"/>
                </a:solidFill>
                <a:effectLst/>
                <a:latin typeface="Söhne"/>
              </a:rPr>
              <a:t>主に</a:t>
            </a:r>
            <a:r>
              <a:rPr lang="en-US" altLang="ja-JP" b="0" i="0" dirty="0">
                <a:solidFill>
                  <a:srgbClr val="374151"/>
                </a:solidFill>
                <a:effectLst/>
                <a:latin typeface="Söhne"/>
              </a:rPr>
              <a:t>2</a:t>
            </a:r>
            <a:r>
              <a:rPr lang="ja-JP" altLang="en-US" b="0" i="0" dirty="0">
                <a:solidFill>
                  <a:srgbClr val="374151"/>
                </a:solidFill>
                <a:effectLst/>
                <a:latin typeface="Söhne"/>
              </a:rPr>
              <a:t>つの大きな理由から、経営者自身がサイバーセキュリティ対策の先頭に立って指揮をとるべきです。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まず</a:t>
            </a:r>
            <a:r>
              <a:rPr lang="en-US" altLang="ja-JP" b="0" i="0" dirty="0">
                <a:solidFill>
                  <a:srgbClr val="374151"/>
                </a:solidFill>
                <a:effectLst/>
                <a:latin typeface="Söhne"/>
              </a:rPr>
              <a:t>1</a:t>
            </a:r>
            <a:r>
              <a:rPr lang="ja-JP" altLang="en-US" b="0" i="0" dirty="0">
                <a:solidFill>
                  <a:srgbClr val="374151"/>
                </a:solidFill>
                <a:effectLst/>
                <a:latin typeface="Söhne"/>
              </a:rPr>
              <a:t>つ目の理由として、セキュリティ対策の具体的な内容やリソースの配分は、企業のサイバー攻撃へのリスク耐性やビジネスモデルによって大きく変わります。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どのような攻撃をどの程度まで許容するのか、予算や人員をどれだけ投じるのかは、経営戦略と密接に関連しています。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そのため、経営者自らがこれらの判断を下すことで、企業全体の方針とセキュリティ対策を一致させることができます。</a:t>
            </a:r>
          </a:p>
          <a:p>
            <a:pPr algn="l"/>
            <a:endParaRPr lang="en-US" altLang="ja-JP" b="0" i="0" dirty="0">
              <a:solidFill>
                <a:srgbClr val="374151"/>
              </a:solidFill>
              <a:effectLst/>
              <a:latin typeface="Söhne"/>
            </a:endParaRPr>
          </a:p>
          <a:p>
            <a:pPr algn="l"/>
            <a:r>
              <a:rPr lang="en-US" altLang="ja-JP" b="0" i="0" dirty="0">
                <a:solidFill>
                  <a:srgbClr val="374151"/>
                </a:solidFill>
                <a:effectLst/>
                <a:latin typeface="Söhne"/>
              </a:rPr>
              <a:t>2</a:t>
            </a:r>
            <a:r>
              <a:rPr lang="ja-JP" altLang="en-US" b="0" i="0" dirty="0">
                <a:solidFill>
                  <a:srgbClr val="374151"/>
                </a:solidFill>
                <a:effectLst/>
                <a:latin typeface="Söhne"/>
              </a:rPr>
              <a:t>つ目の理由は、サイバーセキュリティインシデントの際の責任の所在です。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万が一、セキュリティブリーチが発生した場合、経営者は法的な観点からも、そして社会の目からも、最終的な責任を負う立場にあります。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民法や会社法には、取締役としての善管注意義務が明確に規定されており、この義務を怠った場合の損害賠償の責任が生じる可能性があるのです。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たとえば、</a:t>
            </a:r>
            <a:endParaRPr lang="en-US" altLang="ja-JP" b="0" i="0" dirty="0">
              <a:solidFill>
                <a:srgbClr val="374151"/>
              </a:solidFill>
              <a:effectLst/>
              <a:latin typeface="Söhne"/>
            </a:endParaRPr>
          </a:p>
          <a:p>
            <a:pPr algn="l"/>
            <a:r>
              <a:rPr lang="ja-JP" altLang="en-US" b="0" i="0" dirty="0">
                <a:solidFill>
                  <a:srgbClr val="374151"/>
                </a:solidFill>
                <a:effectLst/>
                <a:latin typeface="Söhne"/>
              </a:rPr>
              <a:t>・セキュリティ対策が不十分だったために情報が漏れた</a:t>
            </a:r>
            <a:endParaRPr lang="en-US" altLang="ja-JP" b="0" i="0" dirty="0">
              <a:solidFill>
                <a:srgbClr val="374151"/>
              </a:solidFill>
              <a:effectLst/>
              <a:latin typeface="Söhne"/>
            </a:endParaRPr>
          </a:p>
          <a:p>
            <a:pPr algn="l"/>
            <a:r>
              <a:rPr lang="ja-JP" altLang="en-US" b="0" i="0" dirty="0">
                <a:solidFill>
                  <a:srgbClr val="374151"/>
                </a:solidFill>
                <a:effectLst/>
                <a:latin typeface="Söhne"/>
              </a:rPr>
              <a:t>・業務が一時的に中断された</a:t>
            </a:r>
            <a:endParaRPr lang="en-US" altLang="ja-JP" b="0" i="0" dirty="0">
              <a:solidFill>
                <a:srgbClr val="374151"/>
              </a:solidFill>
              <a:effectLst/>
              <a:latin typeface="Söhne"/>
            </a:endParaRPr>
          </a:p>
          <a:p>
            <a:pPr algn="l"/>
            <a:r>
              <a:rPr lang="ja-JP" altLang="en-US" b="0" i="0" dirty="0">
                <a:solidFill>
                  <a:srgbClr val="374151"/>
                </a:solidFill>
                <a:effectLst/>
                <a:latin typeface="Söhne"/>
              </a:rPr>
              <a:t>このようなことが起こると、経営者は善管注意義務を果たしていなかったとして、法的な責任を追及される恐れがあります。</a:t>
            </a:r>
          </a:p>
          <a:p>
            <a:pPr algn="l"/>
            <a:endParaRPr lang="en-US" altLang="ja-JP" b="0" i="0" dirty="0">
              <a:solidFill>
                <a:srgbClr val="374151"/>
              </a:solidFill>
              <a:effectLst/>
              <a:latin typeface="Söhne"/>
            </a:endParaRPr>
          </a:p>
          <a:p>
            <a:pPr algn="l"/>
            <a:r>
              <a:rPr lang="ja-JP" altLang="en-US" b="0" i="0" dirty="0">
                <a:solidFill>
                  <a:srgbClr val="374151"/>
                </a:solidFill>
                <a:effectLst/>
                <a:latin typeface="Söhne"/>
              </a:rPr>
              <a:t>このように、経営者がサイバーセキュリティ対策に深く関与し、主体的に指揮をとることは、企業の安全と継続的な成長を保証するための不可欠なステップです。</a:t>
            </a:r>
            <a:endParaRPr lang="en-US" altLang="ja-JP" b="0" i="0" dirty="0">
              <a:solidFill>
                <a:srgbClr val="374151"/>
              </a:solidFill>
              <a:effectLst/>
              <a:latin typeface="Söhne"/>
            </a:endParaRPr>
          </a:p>
          <a:p>
            <a:pPr algn="l"/>
            <a:r>
              <a:rPr lang="ja-JP" altLang="en-US" b="0" i="0" dirty="0">
                <a:solidFill>
                  <a:srgbClr val="374151"/>
                </a:solidFill>
                <a:effectLst/>
                <a:latin typeface="Söhne"/>
              </a:rPr>
              <a:t>現代のビジネス環境の中で、セキュリティは経営の一部として捉えるべき領域となっており、経営者の強いリーダーシップが求められています。</a:t>
            </a:r>
          </a:p>
          <a:p>
            <a:endParaRPr kumimoji="1" lang="en-US" altLang="ja-JP" dirty="0"/>
          </a:p>
        </p:txBody>
      </p:sp>
      <p:sp>
        <p:nvSpPr>
          <p:cNvPr id="4" name="スライド番号プレースホルダー 3">
            <a:extLst>
              <a:ext uri="{FF2B5EF4-FFF2-40B4-BE49-F238E27FC236}">
                <a16:creationId xmlns:a16="http://schemas.microsoft.com/office/drawing/2014/main" id="{3FCE72D5-7C2D-3A4E-0B5E-711F5995BE69}"/>
              </a:ext>
            </a:extLst>
          </p:cNvPr>
          <p:cNvSpPr>
            <a:spLocks noGrp="1"/>
          </p:cNvSpPr>
          <p:nvPr>
            <p:ph type="sldNum" sz="quarter" idx="5"/>
          </p:nvPr>
        </p:nvSpPr>
        <p:spPr/>
        <p:txBody>
          <a:bodyPr/>
          <a:lstStyle/>
          <a:p>
            <a:fld id="{7D95702B-A176-47F2-94B3-59C819DD5A0E}" type="slidenum">
              <a:rPr kumimoji="1" lang="ja-JP" altLang="en-US" smtClean="0"/>
              <a:t>79</a:t>
            </a:fld>
            <a:endParaRPr kumimoji="1" lang="ja-JP" altLang="en-US"/>
          </a:p>
        </p:txBody>
      </p:sp>
    </p:spTree>
    <p:extLst>
      <p:ext uri="{BB962C8B-B14F-4D97-AF65-F5344CB8AC3E}">
        <p14:creationId xmlns:p14="http://schemas.microsoft.com/office/powerpoint/2010/main" val="3741381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a:t>目標時刻：</a:t>
            </a:r>
            <a:r>
              <a:rPr kumimoji="1" lang="en-US" altLang="ja-JP"/>
              <a:t>13:33</a:t>
            </a:r>
          </a:p>
          <a:p>
            <a:r>
              <a:rPr kumimoji="1" lang="ja-JP" altLang="en-US"/>
              <a:t>累積時間：</a:t>
            </a:r>
            <a:r>
              <a:rPr kumimoji="1" lang="en-US" altLang="ja-JP"/>
              <a:t>00:33</a:t>
            </a:r>
          </a:p>
          <a:p>
            <a:endParaRPr kumimoji="1" lang="en-US" altLang="ja-JP"/>
          </a:p>
          <a:p>
            <a:r>
              <a:rPr kumimoji="1" lang="ja-JP" altLang="en-US"/>
              <a:t>サイバー空間とフィジカル空間の融合にキーとなるのが</a:t>
            </a:r>
            <a:r>
              <a:rPr kumimoji="1" lang="en-US" altLang="ja-JP"/>
              <a:t>DX</a:t>
            </a:r>
          </a:p>
          <a:p>
            <a:r>
              <a:rPr kumimoji="1" lang="ja-JP" altLang="en-US"/>
              <a:t>あらゆるテクノロジーを集結させ、人とモノをつなげる必要がある。そのためには</a:t>
            </a:r>
            <a:r>
              <a:rPr kumimoji="1" lang="en-US" altLang="ja-JP"/>
              <a:t>DX</a:t>
            </a:r>
            <a:r>
              <a:rPr kumimoji="1" lang="ja-JP" altLang="en-US"/>
              <a:t>が必須。</a:t>
            </a:r>
            <a:endParaRPr kumimoji="1" lang="en-US" altLang="ja-JP"/>
          </a:p>
          <a:p>
            <a:endParaRPr kumimoji="1" lang="en-US" altLang="ja-JP"/>
          </a:p>
          <a:p>
            <a:r>
              <a:rPr kumimoji="1" lang="en-US" altLang="ja-JP"/>
              <a:t>※</a:t>
            </a:r>
            <a:r>
              <a:rPr kumimoji="1" lang="ja-JP" altLang="en-US"/>
              <a:t>定義は読み上げ</a:t>
            </a:r>
            <a:endParaRPr kumimoji="1" lang="en-US" altLang="ja-JP"/>
          </a:p>
          <a:p>
            <a:endParaRPr kumimoji="1" lang="en-US" altLang="ja-JP"/>
          </a:p>
          <a:p>
            <a:r>
              <a:rPr kumimoji="1" lang="ja-JP" altLang="en-US"/>
              <a:t>「知識」　</a:t>
            </a:r>
            <a:r>
              <a:rPr kumimoji="1" lang="en-US" altLang="ja-JP"/>
              <a:t>AI</a:t>
            </a:r>
            <a:r>
              <a:rPr kumimoji="1" lang="ja-JP" altLang="en-US"/>
              <a:t>、ビックデータ</a:t>
            </a:r>
            <a:endParaRPr kumimoji="1" lang="en-US" altLang="ja-JP"/>
          </a:p>
          <a:p>
            <a:r>
              <a:rPr kumimoji="1" lang="ja-JP" altLang="en-US"/>
              <a:t>「人材」　活用できる人</a:t>
            </a:r>
            <a:endParaRPr kumimoji="1" lang="en-US" altLang="ja-JP"/>
          </a:p>
          <a:p>
            <a:r>
              <a:rPr kumimoji="1" lang="ja-JP" altLang="en-US"/>
              <a:t>「セキュリティ」　デジタル空間と現実空間を結ぶにはネットワーク（インターネット）が必須。それを活用する以上、セキュリティは今以上に重要な要素になる。</a:t>
            </a:r>
            <a:endParaRPr kumimoji="1" lang="en-US" altLang="ja-JP"/>
          </a:p>
          <a:p>
            <a:endParaRPr kumimoji="1" lang="en-US" altLang="ja-JP"/>
          </a:p>
          <a:p>
            <a:r>
              <a:rPr kumimoji="1" lang="ja-JP" altLang="en-US"/>
              <a:t>デジタル化と言っているが、似たようなものが昔あった。</a:t>
            </a:r>
            <a:endParaRPr kumimoji="1" lang="en-US" altLang="ja-JP"/>
          </a:p>
          <a:p>
            <a:r>
              <a:rPr kumimoji="1" lang="ja-JP" altLang="en-US"/>
              <a:t>「</a:t>
            </a:r>
            <a:r>
              <a:rPr kumimoji="1" lang="en-US" altLang="ja-JP"/>
              <a:t>IT</a:t>
            </a:r>
            <a:r>
              <a:rPr kumimoji="1" lang="ja-JP" altLang="en-US"/>
              <a:t>化」</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8</a:t>
            </a:fld>
            <a:endParaRPr kumimoji="1" lang="ja-JP" altLang="en-US"/>
          </a:p>
        </p:txBody>
      </p:sp>
    </p:spTree>
    <p:extLst>
      <p:ext uri="{BB962C8B-B14F-4D97-AF65-F5344CB8AC3E}">
        <p14:creationId xmlns:p14="http://schemas.microsoft.com/office/powerpoint/2010/main" val="2767785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3B25A-C7A2-76CF-B4EF-458A154FED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520D09-99C1-0379-B1D8-5AD0A2CF2D1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54DECF32-FD71-6A26-6FB0-7228F60AA5E5}"/>
              </a:ext>
            </a:extLst>
          </p:cNvPr>
          <p:cNvSpPr>
            <a:spLocks noGrp="1"/>
          </p:cNvSpPr>
          <p:nvPr>
            <p:ph type="body" idx="1"/>
          </p:nvPr>
        </p:nvSpPr>
        <p:spPr/>
        <p:txBody>
          <a:bodyPr/>
          <a:lstStyle/>
          <a:p>
            <a:r>
              <a:rPr kumimoji="1" lang="ja-JP" altLang="en-US" dirty="0"/>
              <a:t>目標：</a:t>
            </a:r>
            <a:r>
              <a:rPr kumimoji="1" lang="en-US" altLang="ja-JP" dirty="0"/>
              <a:t>13:02</a:t>
            </a:r>
          </a:p>
          <a:p>
            <a:r>
              <a:rPr kumimoji="1" lang="ja-JP" altLang="en-US" dirty="0"/>
              <a:t>累計：</a:t>
            </a:r>
            <a:r>
              <a:rPr kumimoji="1" lang="en-US" altLang="ja-JP" dirty="0"/>
              <a:t>0:02</a:t>
            </a:r>
          </a:p>
          <a:p>
            <a:endParaRPr kumimoji="1" lang="en-US" altLang="ja-JP" b="0" dirty="0"/>
          </a:p>
          <a:p>
            <a:r>
              <a:rPr kumimoji="1" lang="ja-JP" altLang="en-US" b="0" dirty="0"/>
              <a:t>ここでは、「</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デジタル社会の方向性と実現に向けた国の方針」ということで、次の</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つについて解説</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dk1"/>
                </a:solidFill>
                <a:effectLst/>
                <a:latin typeface="+mn-lt"/>
                <a:ea typeface="+mn-ea"/>
                <a:cs typeface="+mn-cs"/>
              </a:rPr>
              <a:t>学習の目的は、政府が発表している国の基本方針や、国が目指している社会を実現するための計画を通じて、</a:t>
            </a:r>
            <a:r>
              <a:rPr kumimoji="1" lang="en-US" altLang="ja-JP" sz="1200" b="0" i="0" kern="1200" dirty="0">
                <a:solidFill>
                  <a:schemeClr val="dk1"/>
                </a:solidFill>
                <a:effectLst/>
                <a:latin typeface="+mn-lt"/>
                <a:ea typeface="+mn-ea"/>
                <a:cs typeface="+mn-cs"/>
              </a:rPr>
              <a:t>IT</a:t>
            </a:r>
            <a:r>
              <a:rPr kumimoji="1" lang="ja-JP" altLang="en-US" sz="1200" b="0" i="0" kern="1200" dirty="0">
                <a:solidFill>
                  <a:schemeClr val="dk1"/>
                </a:solidFill>
                <a:effectLst/>
                <a:latin typeface="+mn-lt"/>
                <a:ea typeface="+mn-ea"/>
                <a:cs typeface="+mn-cs"/>
              </a:rPr>
              <a:t>、デジタル、サイバーセキュリティの方向性・課題について学ぶことです。</a:t>
            </a:r>
            <a:endParaRPr kumimoji="1" lang="en-US" altLang="ja-JP" sz="1200" b="0" i="0" kern="1200" dirty="0">
              <a:solidFill>
                <a:schemeClr val="dk1"/>
              </a:solidFill>
              <a:effectLst/>
              <a:latin typeface="+mn-lt"/>
              <a:ea typeface="+mn-ea"/>
              <a:cs typeface="+mn-cs"/>
            </a:endParaRPr>
          </a:p>
          <a:p>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１．国の基本方針および実施計画の要約</a:t>
            </a:r>
          </a:p>
          <a:p>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sz="1200" dirty="0">
                <a:solidFill>
                  <a:schemeClr val="tx1"/>
                </a:solidFill>
                <a:latin typeface="+mn-ea"/>
                <a:ea typeface="+mn-ea"/>
              </a:rPr>
              <a:t>国の基本方針にデジタルがどのように影響を与えており、それによりどのような社会を目指しているかを学習します。</a:t>
            </a:r>
            <a:endParaRPr kumimoji="1" lang="en-US" altLang="ja-JP" sz="1200" dirty="0">
              <a:solidFill>
                <a:schemeClr val="tx1"/>
              </a:solidFill>
              <a:latin typeface="+mn-ea"/>
              <a:ea typeface="+mn-ea"/>
            </a:endParaRPr>
          </a:p>
          <a:p>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２．政府機関が目指す社会の方向性とサイバーセキュリティ課題</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sz="1200" dirty="0">
                <a:solidFill>
                  <a:schemeClr val="tx1"/>
                </a:solidFill>
                <a:latin typeface="+mn-ea"/>
                <a:ea typeface="+mn-ea"/>
              </a:rPr>
              <a:t>デジタル社会におけるサイバーセキュリティ対策の重要性を学習します。</a:t>
            </a:r>
          </a:p>
          <a:p>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endParaRPr kumimoji="1" lang="en-US" altLang="ja-JP" b="0" dirty="0"/>
          </a:p>
          <a:p>
            <a:endParaRPr kumimoji="1" lang="ja-JP" altLang="en-US" b="0" dirty="0"/>
          </a:p>
        </p:txBody>
      </p:sp>
      <p:sp>
        <p:nvSpPr>
          <p:cNvPr id="4" name="スライド番号プレースホルダー 3">
            <a:extLst>
              <a:ext uri="{FF2B5EF4-FFF2-40B4-BE49-F238E27FC236}">
                <a16:creationId xmlns:a16="http://schemas.microsoft.com/office/drawing/2014/main" id="{14596B82-EDE0-9E6B-0ED5-80B306B041AA}"/>
              </a:ext>
            </a:extLst>
          </p:cNvPr>
          <p:cNvSpPr>
            <a:spLocks noGrp="1"/>
          </p:cNvSpPr>
          <p:nvPr>
            <p:ph type="sldNum" sz="quarter" idx="5"/>
          </p:nvPr>
        </p:nvSpPr>
        <p:spPr/>
        <p:txBody>
          <a:bodyPr/>
          <a:lstStyle/>
          <a:p>
            <a:fld id="{7D95702B-A176-47F2-94B3-59C819DD5A0E}" type="slidenum">
              <a:rPr kumimoji="1" lang="ja-JP" altLang="en-US" smtClean="0"/>
              <a:t>80</a:t>
            </a:fld>
            <a:endParaRPr kumimoji="1" lang="ja-JP" altLang="en-US"/>
          </a:p>
        </p:txBody>
      </p:sp>
    </p:spTree>
    <p:extLst>
      <p:ext uri="{BB962C8B-B14F-4D97-AF65-F5344CB8AC3E}">
        <p14:creationId xmlns:p14="http://schemas.microsoft.com/office/powerpoint/2010/main" val="13706617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F5A7C-D268-863B-322C-671135010A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259551-E16C-8930-0710-390E0CD1C9D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A69F9146-3C37-98BB-9202-98858C01B732}"/>
              </a:ext>
            </a:extLst>
          </p:cNvPr>
          <p:cNvSpPr>
            <a:spLocks noGrp="1"/>
          </p:cNvSpPr>
          <p:nvPr>
            <p:ph type="body" idx="1"/>
          </p:nvPr>
        </p:nvSpPr>
        <p:spPr/>
        <p:txBody>
          <a:bodyPr/>
          <a:lstStyle/>
          <a:p>
            <a:r>
              <a:rPr kumimoji="1" lang="ja-JP" altLang="en-US"/>
              <a:t>目標：</a:t>
            </a:r>
            <a:r>
              <a:rPr kumimoji="1" lang="en-US" altLang="ja-JP"/>
              <a:t>13:04</a:t>
            </a:r>
          </a:p>
          <a:p>
            <a:r>
              <a:rPr kumimoji="1" lang="ja-JP" altLang="en-US"/>
              <a:t>累計：</a:t>
            </a:r>
            <a:r>
              <a:rPr kumimoji="1" lang="en-US" altLang="ja-JP"/>
              <a:t>0:04</a:t>
            </a:r>
          </a:p>
          <a:p>
            <a:endParaRPr kumimoji="1" lang="en-US" altLang="ja-JP"/>
          </a:p>
          <a:p>
            <a:r>
              <a:rPr lang="ja-JP" altLang="en-US" b="0" i="0">
                <a:solidFill>
                  <a:srgbClr val="333333"/>
                </a:solidFill>
                <a:effectLst/>
                <a:latin typeface="Helvetica Neue"/>
              </a:rPr>
              <a:t>政権の重要課題や翌年度予算編成の方向性を示す方針。</a:t>
            </a:r>
            <a:endParaRPr lang="en-US" altLang="ja-JP" b="0" i="0">
              <a:solidFill>
                <a:srgbClr val="333333"/>
              </a:solidFill>
              <a:effectLst/>
              <a:latin typeface="Helvetica Neue"/>
            </a:endParaRPr>
          </a:p>
          <a:p>
            <a:r>
              <a:rPr lang="ja-JP" altLang="en-US" b="0" i="0">
                <a:solidFill>
                  <a:srgbClr val="333333"/>
                </a:solidFill>
                <a:effectLst/>
                <a:latin typeface="Helvetica Neue"/>
              </a:rPr>
              <a:t>小泉政権時の</a:t>
            </a:r>
            <a:r>
              <a:rPr lang="en-US" altLang="ja-JP" b="0" i="0">
                <a:solidFill>
                  <a:srgbClr val="333333"/>
                </a:solidFill>
                <a:effectLst/>
                <a:latin typeface="Helvetica Neue"/>
              </a:rPr>
              <a:t>2001</a:t>
            </a:r>
            <a:r>
              <a:rPr lang="ja-JP" altLang="en-US" b="0" i="0">
                <a:solidFill>
                  <a:srgbClr val="333333"/>
                </a:solidFill>
                <a:effectLst/>
                <a:latin typeface="Helvetica Neue"/>
              </a:rPr>
              <a:t>年度に始まる。毎年</a:t>
            </a:r>
            <a:r>
              <a:rPr lang="en-US" altLang="ja-JP" b="0" i="0">
                <a:solidFill>
                  <a:srgbClr val="333333"/>
                </a:solidFill>
                <a:effectLst/>
                <a:latin typeface="Helvetica Neue"/>
              </a:rPr>
              <a:t>6</a:t>
            </a:r>
            <a:r>
              <a:rPr lang="ja-JP" altLang="en-US" b="0" i="0">
                <a:solidFill>
                  <a:srgbClr val="333333"/>
                </a:solidFill>
                <a:effectLst/>
                <a:latin typeface="Helvetica Neue"/>
              </a:rPr>
              <a:t>月ごろに策定される。</a:t>
            </a:r>
            <a:endParaRPr lang="en-US" altLang="ja-JP" b="0" i="0">
              <a:solidFill>
                <a:srgbClr val="333333"/>
              </a:solidFill>
              <a:effectLst/>
              <a:latin typeface="Helvetica Neue"/>
            </a:endParaRPr>
          </a:p>
          <a:p>
            <a:endParaRPr lang="en-US" altLang="ja-JP" b="0" i="0">
              <a:solidFill>
                <a:srgbClr val="333333"/>
              </a:solidFill>
              <a:effectLst/>
              <a:latin typeface="Helvetica Neue"/>
            </a:endParaRPr>
          </a:p>
          <a:p>
            <a:endParaRPr lang="en-US" altLang="ja-JP" b="0" i="0">
              <a:solidFill>
                <a:srgbClr val="333333"/>
              </a:solidFill>
              <a:effectLst/>
              <a:latin typeface="Helvetica Neue"/>
            </a:endParaRPr>
          </a:p>
          <a:p>
            <a:endParaRPr kumimoji="1" lang="en-US" altLang="ja-JP"/>
          </a:p>
        </p:txBody>
      </p:sp>
      <p:sp>
        <p:nvSpPr>
          <p:cNvPr id="4" name="スライド番号プレースホルダー 3">
            <a:extLst>
              <a:ext uri="{FF2B5EF4-FFF2-40B4-BE49-F238E27FC236}">
                <a16:creationId xmlns:a16="http://schemas.microsoft.com/office/drawing/2014/main" id="{520A71AB-2E8C-F2CD-60B0-8A6A52F43BB2}"/>
              </a:ext>
            </a:extLst>
          </p:cNvPr>
          <p:cNvSpPr>
            <a:spLocks noGrp="1"/>
          </p:cNvSpPr>
          <p:nvPr>
            <p:ph type="sldNum" sz="quarter" idx="5"/>
          </p:nvPr>
        </p:nvSpPr>
        <p:spPr/>
        <p:txBody>
          <a:bodyPr/>
          <a:lstStyle/>
          <a:p>
            <a:fld id="{7D95702B-A176-47F2-94B3-59C819DD5A0E}" type="slidenum">
              <a:rPr kumimoji="1" lang="ja-JP" altLang="en-US" smtClean="0"/>
              <a:t>81</a:t>
            </a:fld>
            <a:endParaRPr kumimoji="1" lang="ja-JP" altLang="en-US"/>
          </a:p>
        </p:txBody>
      </p:sp>
    </p:spTree>
    <p:extLst>
      <p:ext uri="{BB962C8B-B14F-4D97-AF65-F5344CB8AC3E}">
        <p14:creationId xmlns:p14="http://schemas.microsoft.com/office/powerpoint/2010/main" val="32441393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A934A-9408-F8BE-DFCF-6FBC1C3A3E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A43141-849E-3619-A2EB-AF24ECAC8A1F}"/>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A5E986D-FF77-BFBB-6666-59C88A08FEBA}"/>
              </a:ext>
            </a:extLst>
          </p:cNvPr>
          <p:cNvSpPr>
            <a:spLocks noGrp="1"/>
          </p:cNvSpPr>
          <p:nvPr>
            <p:ph type="body" idx="1"/>
          </p:nvPr>
        </p:nvSpPr>
        <p:spPr/>
        <p:txBody>
          <a:bodyPr/>
          <a:lstStyle/>
          <a:p>
            <a:r>
              <a:rPr kumimoji="1" lang="ja-JP" altLang="en-US" dirty="0"/>
              <a:t>目標：</a:t>
            </a:r>
            <a:r>
              <a:rPr kumimoji="1" lang="en-US" altLang="ja-JP" dirty="0"/>
              <a:t>13:06</a:t>
            </a:r>
          </a:p>
          <a:p>
            <a:r>
              <a:rPr kumimoji="1" lang="ja-JP" altLang="en-US" dirty="0"/>
              <a:t>累計：</a:t>
            </a:r>
            <a:r>
              <a:rPr kumimoji="1" lang="en-US" altLang="ja-JP" dirty="0"/>
              <a:t>0:06</a:t>
            </a:r>
          </a:p>
          <a:p>
            <a:endParaRPr kumimoji="1" lang="en-US" altLang="ja-JP" dirty="0"/>
          </a:p>
          <a:p>
            <a:r>
              <a:rPr kumimoji="1" lang="ja-JP" altLang="en-US" dirty="0"/>
              <a:t>経済財政運営と改革の基本方針は、</a:t>
            </a:r>
            <a:r>
              <a:rPr kumimoji="1" lang="en-US" altLang="ja-JP" dirty="0"/>
              <a:t>5</a:t>
            </a:r>
            <a:r>
              <a:rPr kumimoji="1" lang="ja-JP" altLang="en-US" dirty="0"/>
              <a:t>つの章で構成されています。</a:t>
            </a:r>
            <a:endParaRPr kumimoji="1" lang="en-US" altLang="ja-JP" dirty="0"/>
          </a:p>
          <a:p>
            <a:r>
              <a:rPr kumimoji="1" lang="ja-JP" altLang="en-US" dirty="0"/>
              <a:t>・マクロ経済運営の基本的考え方</a:t>
            </a:r>
            <a:endParaRPr kumimoji="1" lang="en-US" altLang="ja-JP" dirty="0"/>
          </a:p>
          <a:p>
            <a:r>
              <a:rPr kumimoji="1" lang="ja-JP" altLang="en-US" dirty="0"/>
              <a:t>・新しい資本主義の加速</a:t>
            </a:r>
            <a:endParaRPr kumimoji="1" lang="en-US" altLang="ja-JP" dirty="0"/>
          </a:p>
          <a:p>
            <a:r>
              <a:rPr kumimoji="1" lang="ja-JP" altLang="en-US" dirty="0"/>
              <a:t>・わが国を取り巻く環境変化への対応</a:t>
            </a:r>
            <a:endParaRPr kumimoji="1" lang="en-US" altLang="ja-JP" dirty="0"/>
          </a:p>
          <a:p>
            <a:r>
              <a:rPr kumimoji="1" lang="ja-JP" altLang="en-US" dirty="0"/>
              <a:t>・中長期の経済財政運営</a:t>
            </a:r>
            <a:endParaRPr kumimoji="1" lang="en-US" altLang="ja-JP" dirty="0"/>
          </a:p>
          <a:p>
            <a:r>
              <a:rPr kumimoji="1" lang="ja-JP" altLang="en-US" dirty="0"/>
              <a:t>・当面の経済財政運営と令和</a:t>
            </a:r>
            <a:r>
              <a:rPr kumimoji="1" lang="en-US" altLang="ja-JP" dirty="0"/>
              <a:t>6</a:t>
            </a:r>
            <a:r>
              <a:rPr kumimoji="1" lang="ja-JP" altLang="en-US" dirty="0"/>
              <a:t>年度予算編成に向けた考え方</a:t>
            </a:r>
            <a:endParaRPr kumimoji="1" lang="en-US" altLang="ja-JP" dirty="0"/>
          </a:p>
          <a:p>
            <a:endParaRPr kumimoji="1" lang="en-US" altLang="ja-JP" dirty="0"/>
          </a:p>
          <a:p>
            <a:r>
              <a:rPr kumimoji="1" lang="ja-JP" altLang="en-US" dirty="0"/>
              <a:t>そのうちの</a:t>
            </a:r>
            <a:r>
              <a:rPr kumimoji="1" lang="en-US" altLang="ja-JP" dirty="0"/>
              <a:t>1</a:t>
            </a:r>
            <a:r>
              <a:rPr kumimoji="1" lang="ja-JP" altLang="en-US" dirty="0"/>
              <a:t>つの章である、「新しい資本主義の加速」を構成する、「投資の拡大と経済社会改革の実行」に掲げられているいくつかの施策において、特に</a:t>
            </a:r>
            <a:r>
              <a:rPr kumimoji="1" lang="en-US" altLang="ja-JP" dirty="0"/>
              <a:t>IT</a:t>
            </a:r>
            <a:r>
              <a:rPr kumimoji="1" lang="ja-JP" altLang="en-US" dirty="0"/>
              <a:t>戦略に関係する内容を説明します。</a:t>
            </a:r>
            <a:endParaRPr kumimoji="1" lang="en-US" altLang="ja-JP" dirty="0"/>
          </a:p>
          <a:p>
            <a:endParaRPr kumimoji="1" lang="en-US" altLang="ja-JP" dirty="0"/>
          </a:p>
          <a:p>
            <a:endParaRPr kumimoji="1" lang="en-US" altLang="ja-JP" dirty="0"/>
          </a:p>
          <a:p>
            <a:r>
              <a:rPr lang="ja-JP" altLang="en-US" b="0" i="0" dirty="0">
                <a:solidFill>
                  <a:srgbClr val="000000"/>
                </a:solidFill>
                <a:effectLst/>
                <a:latin typeface="-apple-system"/>
              </a:rPr>
              <a:t>グリーントランスフォーメーション（</a:t>
            </a:r>
            <a:r>
              <a:rPr lang="en-US" altLang="ja-JP" b="0" i="0" dirty="0">
                <a:solidFill>
                  <a:srgbClr val="000000"/>
                </a:solidFill>
                <a:effectLst/>
                <a:latin typeface="-apple-system"/>
              </a:rPr>
              <a:t>GX</a:t>
            </a:r>
            <a:r>
              <a:rPr lang="ja-JP" altLang="en-US" b="0" i="0" dirty="0">
                <a:solidFill>
                  <a:srgbClr val="000000"/>
                </a:solidFill>
                <a:effectLst/>
                <a:latin typeface="-apple-system"/>
              </a:rPr>
              <a:t>）とは、</a:t>
            </a:r>
            <a:r>
              <a:rPr lang="ja-JP" altLang="en-US" b="1" i="0" dirty="0">
                <a:solidFill>
                  <a:srgbClr val="000000"/>
                </a:solidFill>
                <a:effectLst/>
                <a:latin typeface="-apple-system"/>
              </a:rPr>
              <a:t>脱炭素社会を目指す取組を通じて経済社会システムを変革させ、持続可能な成長を目指す</a:t>
            </a:r>
            <a:r>
              <a:rPr lang="ja-JP" altLang="en-US" b="0" i="0" dirty="0">
                <a:solidFill>
                  <a:srgbClr val="000000"/>
                </a:solidFill>
                <a:effectLst/>
                <a:latin typeface="-apple-system"/>
              </a:rPr>
              <a:t>ことを意味しています。</a:t>
            </a:r>
            <a:endParaRPr lang="en-US" altLang="ja-JP" b="0" i="0" dirty="0">
              <a:solidFill>
                <a:srgbClr val="000000"/>
              </a:solidFill>
              <a:effectLst/>
              <a:latin typeface="-apple-system"/>
            </a:endParaRPr>
          </a:p>
          <a:p>
            <a:endParaRPr kumimoji="1" lang="en-US" altLang="ja-JP" b="0" i="0" dirty="0">
              <a:solidFill>
                <a:srgbClr val="000000"/>
              </a:solidFill>
              <a:effectLst/>
              <a:latin typeface="-apple-system"/>
            </a:endParaRPr>
          </a:p>
          <a:p>
            <a:endParaRPr kumimoji="1" lang="en-US" altLang="ja-JP" b="0" i="0" dirty="0">
              <a:solidFill>
                <a:srgbClr val="000000"/>
              </a:solidFill>
              <a:effectLst/>
              <a:latin typeface="-apple-system"/>
            </a:endParaRPr>
          </a:p>
          <a:p>
            <a:endParaRPr kumimoji="1" lang="en-US" altLang="ja-JP" b="0" i="0" dirty="0">
              <a:solidFill>
                <a:srgbClr val="000000"/>
              </a:solidFill>
              <a:effectLst/>
              <a:latin typeface="-apple-system"/>
            </a:endParaRPr>
          </a:p>
          <a:p>
            <a:endParaRPr kumimoji="1" lang="en-US" altLang="ja-JP" dirty="0"/>
          </a:p>
        </p:txBody>
      </p:sp>
      <p:sp>
        <p:nvSpPr>
          <p:cNvPr id="4" name="スライド番号プレースホルダー 3">
            <a:extLst>
              <a:ext uri="{FF2B5EF4-FFF2-40B4-BE49-F238E27FC236}">
                <a16:creationId xmlns:a16="http://schemas.microsoft.com/office/drawing/2014/main" id="{7F58927E-AB00-4F81-587D-88989B043CD3}"/>
              </a:ext>
            </a:extLst>
          </p:cNvPr>
          <p:cNvSpPr>
            <a:spLocks noGrp="1"/>
          </p:cNvSpPr>
          <p:nvPr>
            <p:ph type="sldNum" sz="quarter" idx="5"/>
          </p:nvPr>
        </p:nvSpPr>
        <p:spPr/>
        <p:txBody>
          <a:bodyPr/>
          <a:lstStyle/>
          <a:p>
            <a:fld id="{7D95702B-A176-47F2-94B3-59C819DD5A0E}" type="slidenum">
              <a:rPr kumimoji="1" lang="ja-JP" altLang="en-US" smtClean="0"/>
              <a:t>82</a:t>
            </a:fld>
            <a:endParaRPr kumimoji="1" lang="ja-JP" altLang="en-US"/>
          </a:p>
        </p:txBody>
      </p:sp>
    </p:spTree>
    <p:extLst>
      <p:ext uri="{BB962C8B-B14F-4D97-AF65-F5344CB8AC3E}">
        <p14:creationId xmlns:p14="http://schemas.microsoft.com/office/powerpoint/2010/main" val="26929899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A1BF-B282-7286-339C-4708B32FF16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C6DCB3-AF7C-E2B6-00C1-6E1DDA43C02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357E07C-625F-E633-0AC8-3AFDAEEDC61F}"/>
              </a:ext>
            </a:extLst>
          </p:cNvPr>
          <p:cNvSpPr>
            <a:spLocks noGrp="1"/>
          </p:cNvSpPr>
          <p:nvPr>
            <p:ph type="body" idx="1"/>
          </p:nvPr>
        </p:nvSpPr>
        <p:spPr/>
        <p:txBody>
          <a:bodyPr/>
          <a:lstStyle/>
          <a:p>
            <a:r>
              <a:rPr kumimoji="1" lang="ja-JP" altLang="en-US" dirty="0"/>
              <a:t>目標：</a:t>
            </a:r>
            <a:r>
              <a:rPr kumimoji="1" lang="en-US" altLang="ja-JP" dirty="0"/>
              <a:t>13:12</a:t>
            </a:r>
          </a:p>
          <a:p>
            <a:r>
              <a:rPr kumimoji="1" lang="ja-JP" altLang="en-US" dirty="0"/>
              <a:t>累計：</a:t>
            </a:r>
            <a:r>
              <a:rPr kumimoji="1" lang="en-US" altLang="ja-JP" dirty="0"/>
              <a:t>0:12</a:t>
            </a:r>
          </a:p>
          <a:p>
            <a:pPr algn="l">
              <a:buFont typeface="+mj-lt"/>
              <a:buNone/>
            </a:pPr>
            <a:endParaRPr kumimoji="1" lang="en-US" altLang="ja-JP" b="0" i="0" dirty="0">
              <a:solidFill>
                <a:schemeClr val="tx1"/>
              </a:solidFill>
              <a:effectLst/>
              <a:latin typeface="+mn-lt"/>
            </a:endParaRPr>
          </a:p>
          <a:p>
            <a:pPr algn="l">
              <a:buFont typeface="+mj-lt"/>
              <a:buNone/>
            </a:pPr>
            <a:r>
              <a:rPr kumimoji="1" lang="ja-JP" altLang="en-US" b="1" i="0" dirty="0">
                <a:solidFill>
                  <a:schemeClr val="tx1"/>
                </a:solidFill>
                <a:effectLst/>
                <a:latin typeface="+mn-lt"/>
              </a:rPr>
              <a:t>１．</a:t>
            </a:r>
            <a:r>
              <a:rPr lang="ja-JP" altLang="en-US" b="1" i="0" dirty="0">
                <a:solidFill>
                  <a:srgbClr val="374151"/>
                </a:solidFill>
                <a:effectLst/>
                <a:latin typeface="Söhne"/>
              </a:rPr>
              <a:t>新しい資本主義の下の変化</a:t>
            </a:r>
            <a:br>
              <a:rPr lang="en-US" altLang="ja-JP" b="0" i="0" dirty="0">
                <a:solidFill>
                  <a:srgbClr val="374151"/>
                </a:solidFill>
                <a:effectLst/>
                <a:latin typeface="Söhne"/>
              </a:rPr>
            </a:br>
            <a:r>
              <a:rPr lang="ja-JP" altLang="en-US" b="0" i="0" dirty="0">
                <a:solidFill>
                  <a:srgbClr val="374151"/>
                </a:solidFill>
                <a:effectLst/>
                <a:latin typeface="Söhne"/>
              </a:rPr>
              <a:t>　・賃上げと設備投資を「未来への投資」と再認識。</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・企業部門の投資意欲の増加を示す指標として経団連の民間設備投資</a:t>
            </a:r>
            <a:r>
              <a:rPr lang="en-US" altLang="ja-JP" b="0" i="0" dirty="0">
                <a:solidFill>
                  <a:srgbClr val="374151"/>
                </a:solidFill>
                <a:effectLst/>
                <a:latin typeface="Söhne"/>
              </a:rPr>
              <a:t>115</a:t>
            </a:r>
            <a:r>
              <a:rPr lang="ja-JP" altLang="en-US" b="0" i="0" dirty="0">
                <a:solidFill>
                  <a:srgbClr val="374151"/>
                </a:solidFill>
                <a:effectLst/>
                <a:latin typeface="Söhne"/>
              </a:rPr>
              <a:t>兆円の目標。</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２．挑戦と方針</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・賃金の停滞とデフレの継続の悪循環を打破するための動き。</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・予算・税制、規制・制度改革を活用し、質の高い雇用、構造的賃上げ、国内投資・研究開発の促進。</a:t>
            </a:r>
            <a:endParaRPr lang="en-US" altLang="ja-JP" b="0" i="0" dirty="0">
              <a:solidFill>
                <a:srgbClr val="374151"/>
              </a:solidFill>
              <a:effectLst/>
              <a:latin typeface="Söhne"/>
            </a:endParaRPr>
          </a:p>
          <a:p>
            <a:pPr algn="l">
              <a:buFont typeface="+mj-lt"/>
              <a:buNone/>
            </a:pPr>
            <a:endParaRPr lang="en-US" altLang="ja-JP" b="0" i="0" dirty="0">
              <a:solidFill>
                <a:srgbClr val="374151"/>
              </a:solidFill>
              <a:effectLst/>
              <a:latin typeface="Söhne"/>
            </a:endParaRPr>
          </a:p>
          <a:p>
            <a:pPr algn="l">
              <a:buFont typeface="+mj-lt"/>
              <a:buNone/>
            </a:pPr>
            <a:r>
              <a:rPr lang="ja-JP" altLang="en-US" b="1" i="0" dirty="0">
                <a:solidFill>
                  <a:srgbClr val="374151"/>
                </a:solidFill>
                <a:effectLst/>
                <a:latin typeface="Söhne"/>
              </a:rPr>
              <a:t>３．日本経済の再生のための方針</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・人口減少・人手不足、地球環境問題などの課題の克服。</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・新しい産業構造への転換と経済社会の変革。</a:t>
            </a:r>
            <a:endParaRPr lang="en-US" altLang="ja-JP" b="0" i="0" dirty="0">
              <a:solidFill>
                <a:srgbClr val="374151"/>
              </a:solidFill>
              <a:effectLst/>
              <a:latin typeface="Söhne"/>
            </a:endParaRPr>
          </a:p>
          <a:p>
            <a:pPr algn="l">
              <a:buFont typeface="+mj-lt"/>
              <a:buNone/>
            </a:pPr>
            <a:endParaRPr lang="en-US" altLang="ja-JP" b="0" i="0" dirty="0">
              <a:solidFill>
                <a:srgbClr val="374151"/>
              </a:solidFill>
              <a:effectLst/>
              <a:latin typeface="Söhne"/>
            </a:endParaRPr>
          </a:p>
          <a:p>
            <a:pPr algn="l">
              <a:buFont typeface="+mj-lt"/>
              <a:buNone/>
            </a:pPr>
            <a:r>
              <a:rPr lang="ja-JP" altLang="en-US" b="1" i="0" dirty="0">
                <a:solidFill>
                  <a:srgbClr val="374151"/>
                </a:solidFill>
                <a:effectLst/>
                <a:latin typeface="Söhne"/>
              </a:rPr>
              <a:t>４．投資拡大の方策</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a:t>
            </a:r>
            <a:r>
              <a:rPr lang="en-US" altLang="ja-JP" b="0" i="0" dirty="0">
                <a:solidFill>
                  <a:srgbClr val="374151"/>
                </a:solidFill>
                <a:effectLst/>
                <a:latin typeface="Söhne"/>
              </a:rPr>
              <a:t>GX</a:t>
            </a:r>
            <a:r>
              <a:rPr lang="ja-JP" altLang="en-US" b="0" i="0" dirty="0">
                <a:solidFill>
                  <a:srgbClr val="374151"/>
                </a:solidFill>
                <a:effectLst/>
                <a:latin typeface="Söhne"/>
              </a:rPr>
              <a:t>、</a:t>
            </a:r>
            <a:r>
              <a:rPr lang="en-US" altLang="ja-JP" b="0" i="0" dirty="0">
                <a:solidFill>
                  <a:srgbClr val="374151"/>
                </a:solidFill>
                <a:effectLst/>
                <a:latin typeface="Söhne"/>
              </a:rPr>
              <a:t>DX</a:t>
            </a:r>
            <a:r>
              <a:rPr lang="ja-JP" altLang="en-US" b="0" i="0" dirty="0">
                <a:solidFill>
                  <a:srgbClr val="374151"/>
                </a:solidFill>
                <a:effectLst/>
                <a:latin typeface="Söhne"/>
              </a:rPr>
              <a:t>、イノベーション、スタートアップなどの重点分野への投資。</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・官の投資と規制・制度改革により、民間投資の予見可能性を高める。</a:t>
            </a:r>
          </a:p>
          <a:p>
            <a:pPr algn="l">
              <a:buFont typeface="+mj-lt"/>
              <a:buNone/>
            </a:pPr>
            <a:endParaRPr lang="en-US" altLang="ja-JP" b="1" i="0" dirty="0">
              <a:solidFill>
                <a:srgbClr val="374151"/>
              </a:solidFill>
              <a:effectLst/>
              <a:latin typeface="Söhne"/>
            </a:endParaRPr>
          </a:p>
          <a:p>
            <a:pPr algn="l">
              <a:buFont typeface="+mj-lt"/>
              <a:buNone/>
            </a:pPr>
            <a:r>
              <a:rPr lang="ja-JP" altLang="en-US" b="1" i="0" dirty="0">
                <a:solidFill>
                  <a:srgbClr val="374151"/>
                </a:solidFill>
                <a:effectLst/>
                <a:latin typeface="Söhne"/>
              </a:rPr>
              <a:t>５．雇用と人材の課題への対応</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・中堅・中小企業の投資を支援し、良質な雇用の創出。</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・人材の確保や人手不足の課題対応。</a:t>
            </a:r>
            <a:endParaRPr lang="en-US" altLang="ja-JP" b="0" i="0" dirty="0">
              <a:solidFill>
                <a:srgbClr val="374151"/>
              </a:solidFill>
              <a:effectLst/>
              <a:latin typeface="Söhne"/>
            </a:endParaRPr>
          </a:p>
          <a:p>
            <a:pPr algn="l">
              <a:buFont typeface="+mj-lt"/>
              <a:buNone/>
            </a:pPr>
            <a:endParaRPr lang="ja-JP" altLang="en-US" b="0" i="0" dirty="0">
              <a:solidFill>
                <a:srgbClr val="374151"/>
              </a:solidFill>
              <a:effectLst/>
              <a:latin typeface="Söhne"/>
            </a:endParaRPr>
          </a:p>
          <a:p>
            <a:pPr algn="l">
              <a:buFont typeface="+mj-lt"/>
              <a:buNone/>
            </a:pPr>
            <a:r>
              <a:rPr lang="ja-JP" altLang="en-US" b="1" i="0" dirty="0">
                <a:solidFill>
                  <a:srgbClr val="374151"/>
                </a:solidFill>
                <a:effectLst/>
                <a:latin typeface="Söhne"/>
              </a:rPr>
              <a:t>６．強靱な経済構造の構築</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・投資の促進を通じた供給力・輸出力の強化。</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・知的財産の創出やイノベーション拠点の立地競争力強化。</a:t>
            </a:r>
            <a:endParaRPr lang="en-US" altLang="ja-JP" b="0" i="0" dirty="0">
              <a:solidFill>
                <a:srgbClr val="374151"/>
              </a:solidFill>
              <a:effectLst/>
              <a:latin typeface="Söhne"/>
            </a:endParaRPr>
          </a:p>
          <a:p>
            <a:pPr algn="l">
              <a:buFont typeface="+mj-lt"/>
              <a:buNone/>
            </a:pPr>
            <a:endParaRPr lang="ja-JP" altLang="en-US" b="0" i="0" dirty="0">
              <a:solidFill>
                <a:srgbClr val="374151"/>
              </a:solidFill>
              <a:effectLst/>
              <a:latin typeface="Söhne"/>
            </a:endParaRPr>
          </a:p>
          <a:p>
            <a:pPr algn="l">
              <a:buFont typeface="+mj-lt"/>
              <a:buNone/>
            </a:pPr>
            <a:r>
              <a:rPr lang="ja-JP" altLang="en-US" b="1" i="0" dirty="0">
                <a:solidFill>
                  <a:srgbClr val="374151"/>
                </a:solidFill>
                <a:effectLst/>
                <a:latin typeface="Söhne"/>
              </a:rPr>
              <a:t>７．国際協力と投資拡大の推進</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・海外からの人材、資金、アイデアを引き込む。</a:t>
            </a:r>
            <a:endParaRPr lang="en-US" altLang="ja-JP" b="0" i="0" dirty="0">
              <a:solidFill>
                <a:srgbClr val="374151"/>
              </a:solidFill>
              <a:effectLst/>
              <a:latin typeface="Söhne"/>
            </a:endParaRPr>
          </a:p>
          <a:p>
            <a:pPr algn="l">
              <a:buFont typeface="+mj-lt"/>
              <a:buNone/>
            </a:pPr>
            <a:r>
              <a:rPr lang="ja-JP" altLang="en-US" b="0" i="0" dirty="0">
                <a:solidFill>
                  <a:srgbClr val="374151"/>
                </a:solidFill>
                <a:effectLst/>
                <a:latin typeface="Söhne"/>
              </a:rPr>
              <a:t>　・対内直接投資残高の</a:t>
            </a:r>
            <a:r>
              <a:rPr lang="en-US" altLang="ja-JP" b="0" i="0" dirty="0">
                <a:solidFill>
                  <a:srgbClr val="374151"/>
                </a:solidFill>
                <a:effectLst/>
                <a:latin typeface="Söhne"/>
              </a:rPr>
              <a:t>2030</a:t>
            </a:r>
            <a:r>
              <a:rPr lang="ja-JP" altLang="en-US" b="0" i="0" dirty="0">
                <a:solidFill>
                  <a:srgbClr val="374151"/>
                </a:solidFill>
                <a:effectLst/>
                <a:latin typeface="Söhne"/>
              </a:rPr>
              <a:t>年の目標と戦略分野への投資、外国人材の呼び込み、国際金融センターの強化などのアクションプラン。</a:t>
            </a:r>
          </a:p>
          <a:p>
            <a:endParaRPr kumimoji="1" lang="en-US" altLang="ja-JP" dirty="0"/>
          </a:p>
          <a:p>
            <a:r>
              <a:rPr lang="ja-JP" altLang="en-US" dirty="0"/>
              <a:t>海外からヒト、モノ、カネ、アイデアを積極的に呼び込み、国内全体の投資を拡大させる。</a:t>
            </a:r>
            <a:endParaRPr lang="en-US" altLang="ja-JP" dirty="0"/>
          </a:p>
          <a:p>
            <a:r>
              <a:rPr lang="ja-JP" altLang="en-US" dirty="0"/>
              <a:t>次世代半導体を含め我が 国がグローバルサプライチェーンの中核となることを目指す。</a:t>
            </a:r>
            <a:endParaRPr lang="en-US" altLang="ja-JP" dirty="0"/>
          </a:p>
          <a:p>
            <a:r>
              <a:rPr lang="ja-JP" altLang="en-US" dirty="0"/>
              <a:t>半導体産業への支援を始め、 政府を挙げて国内投資の更なる拡大や研究開発、人材育成に取組んでいく。 </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6AD3223D-7FFC-9BFD-0E04-427D746A16AC}"/>
              </a:ext>
            </a:extLst>
          </p:cNvPr>
          <p:cNvSpPr>
            <a:spLocks noGrp="1"/>
          </p:cNvSpPr>
          <p:nvPr>
            <p:ph type="sldNum" sz="quarter" idx="5"/>
          </p:nvPr>
        </p:nvSpPr>
        <p:spPr/>
        <p:txBody>
          <a:bodyPr/>
          <a:lstStyle/>
          <a:p>
            <a:fld id="{7D95702B-A176-47F2-94B3-59C819DD5A0E}" type="slidenum">
              <a:rPr kumimoji="1" lang="ja-JP" altLang="en-US" smtClean="0"/>
              <a:t>83</a:t>
            </a:fld>
            <a:endParaRPr kumimoji="1" lang="ja-JP" altLang="en-US"/>
          </a:p>
        </p:txBody>
      </p:sp>
    </p:spTree>
    <p:extLst>
      <p:ext uri="{BB962C8B-B14F-4D97-AF65-F5344CB8AC3E}">
        <p14:creationId xmlns:p14="http://schemas.microsoft.com/office/powerpoint/2010/main" val="7854364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04815-7072-DFB5-7FF7-95A93C70AA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2377FF-5538-2B12-653E-87693ECCFD0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9FCD7350-0D22-444B-357D-1185BB18A587}"/>
              </a:ext>
            </a:extLst>
          </p:cNvPr>
          <p:cNvSpPr>
            <a:spLocks noGrp="1"/>
          </p:cNvSpPr>
          <p:nvPr>
            <p:ph type="body" idx="1"/>
          </p:nvPr>
        </p:nvSpPr>
        <p:spPr/>
        <p:txBody>
          <a:bodyPr/>
          <a:lstStyle/>
          <a:p>
            <a:r>
              <a:rPr kumimoji="1" lang="ja-JP" altLang="en-US" dirty="0"/>
              <a:t>目標：</a:t>
            </a:r>
            <a:r>
              <a:rPr kumimoji="1" lang="en-US" altLang="ja-JP" dirty="0"/>
              <a:t>13:16</a:t>
            </a:r>
          </a:p>
          <a:p>
            <a:r>
              <a:rPr kumimoji="1" lang="ja-JP" altLang="en-US" dirty="0"/>
              <a:t>累計：</a:t>
            </a:r>
            <a:r>
              <a:rPr kumimoji="1" lang="en-US" altLang="ja-JP" dirty="0"/>
              <a:t>0:16</a:t>
            </a:r>
          </a:p>
          <a:p>
            <a:endParaRPr kumimoji="1" lang="en-US" altLang="ja-JP" dirty="0"/>
          </a:p>
          <a:p>
            <a:r>
              <a:rPr kumimoji="1" lang="en-US" altLang="ja-JP" dirty="0"/>
              <a:t>GX</a:t>
            </a:r>
          </a:p>
          <a:p>
            <a:pPr algn="l">
              <a:buFont typeface="+mj-lt"/>
              <a:buAutoNum type="arabicPeriod"/>
            </a:pPr>
            <a:r>
              <a:rPr lang="ja-JP" altLang="en-US" b="1" i="0" dirty="0">
                <a:solidFill>
                  <a:srgbClr val="374151"/>
                </a:solidFill>
                <a:effectLst/>
                <a:latin typeface="Söhne"/>
              </a:rPr>
              <a:t>日本の脱炭素政策</a:t>
            </a:r>
            <a:r>
              <a:rPr lang="en-US" altLang="ja-JP" b="0" i="0" dirty="0">
                <a:solidFill>
                  <a:srgbClr val="374151"/>
                </a:solidFill>
                <a:effectLst/>
                <a:latin typeface="Söhne"/>
              </a:rPr>
              <a:t>:</a:t>
            </a:r>
          </a:p>
          <a:p>
            <a:pPr marL="742950" lvl="1" indent="-285750" algn="l">
              <a:buFont typeface="+mj-lt"/>
              <a:buAutoNum type="arabicPeriod"/>
            </a:pPr>
            <a:r>
              <a:rPr lang="en-US" altLang="ja-JP" b="0" i="0" dirty="0">
                <a:solidFill>
                  <a:srgbClr val="374151"/>
                </a:solidFill>
                <a:effectLst/>
                <a:latin typeface="Söhne"/>
              </a:rPr>
              <a:t>2030</a:t>
            </a:r>
            <a:r>
              <a:rPr lang="ja-JP" altLang="en-US" b="0" i="0" dirty="0">
                <a:solidFill>
                  <a:srgbClr val="374151"/>
                </a:solidFill>
                <a:effectLst/>
                <a:latin typeface="Söhne"/>
              </a:rPr>
              <a:t>年度には</a:t>
            </a:r>
            <a:r>
              <a:rPr lang="en-US" altLang="ja-JP" b="0" i="0" dirty="0">
                <a:solidFill>
                  <a:srgbClr val="374151"/>
                </a:solidFill>
                <a:effectLst/>
                <a:latin typeface="Söhne"/>
              </a:rPr>
              <a:t>2013</a:t>
            </a:r>
            <a:r>
              <a:rPr lang="ja-JP" altLang="en-US" b="0" i="0" dirty="0">
                <a:solidFill>
                  <a:srgbClr val="374151"/>
                </a:solidFill>
                <a:effectLst/>
                <a:latin typeface="Söhne"/>
              </a:rPr>
              <a:t>年度比で温室効果ガスを</a:t>
            </a:r>
            <a:r>
              <a:rPr lang="en-US" altLang="ja-JP" b="0" i="0" dirty="0">
                <a:solidFill>
                  <a:srgbClr val="374151"/>
                </a:solidFill>
                <a:effectLst/>
                <a:latin typeface="Söhne"/>
              </a:rPr>
              <a:t>46</a:t>
            </a:r>
            <a:r>
              <a:rPr lang="ja-JP" altLang="en-US" b="0" i="0" dirty="0">
                <a:solidFill>
                  <a:srgbClr val="374151"/>
                </a:solidFill>
                <a:effectLst/>
                <a:latin typeface="Söhne"/>
              </a:rPr>
              <a:t>％削減、</a:t>
            </a:r>
            <a:r>
              <a:rPr lang="en-US" altLang="ja-JP" b="0" i="0" dirty="0">
                <a:solidFill>
                  <a:srgbClr val="374151"/>
                </a:solidFill>
                <a:effectLst/>
                <a:latin typeface="Söhne"/>
              </a:rPr>
              <a:t>2050</a:t>
            </a:r>
            <a:r>
              <a:rPr lang="ja-JP" altLang="en-US" b="0" i="0" dirty="0">
                <a:solidFill>
                  <a:srgbClr val="374151"/>
                </a:solidFill>
                <a:effectLst/>
                <a:latin typeface="Söhne"/>
              </a:rPr>
              <a:t>年にカーボンニュートラルを実現するため、技術を活用して投資を大胆に増やし、経済成長と競争力を高める。</a:t>
            </a:r>
          </a:p>
          <a:p>
            <a:pPr marL="742950" lvl="1" indent="-285750" algn="l">
              <a:buFont typeface="+mj-lt"/>
              <a:buAutoNum type="arabicPeriod"/>
            </a:pPr>
            <a:r>
              <a:rPr lang="en-US" altLang="ja-JP" b="0" i="0" dirty="0">
                <a:solidFill>
                  <a:srgbClr val="374151"/>
                </a:solidFill>
                <a:effectLst/>
                <a:latin typeface="Söhne"/>
              </a:rPr>
              <a:t>10</a:t>
            </a:r>
            <a:r>
              <a:rPr lang="ja-JP" altLang="en-US" b="0" i="0" dirty="0">
                <a:solidFill>
                  <a:srgbClr val="374151"/>
                </a:solidFill>
                <a:effectLst/>
                <a:latin typeface="Söhne"/>
              </a:rPr>
              <a:t>年間で</a:t>
            </a:r>
            <a:r>
              <a:rPr lang="en-US" altLang="ja-JP" b="0" i="0" dirty="0">
                <a:solidFill>
                  <a:srgbClr val="374151"/>
                </a:solidFill>
                <a:effectLst/>
                <a:latin typeface="Söhne"/>
              </a:rPr>
              <a:t>150</a:t>
            </a:r>
            <a:r>
              <a:rPr lang="ja-JP" altLang="en-US" b="0" i="0" dirty="0">
                <a:solidFill>
                  <a:srgbClr val="374151"/>
                </a:solidFill>
                <a:effectLst/>
                <a:latin typeface="Söhne"/>
              </a:rPr>
              <a:t>兆円以上の新しい脱炭素投資を官民協調で実現する。</a:t>
            </a:r>
          </a:p>
          <a:p>
            <a:pPr algn="l">
              <a:buFont typeface="+mj-lt"/>
              <a:buAutoNum type="arabicPeriod"/>
            </a:pPr>
            <a:r>
              <a:rPr lang="ja-JP" altLang="en-US" b="1" i="0" dirty="0">
                <a:solidFill>
                  <a:srgbClr val="374151"/>
                </a:solidFill>
                <a:effectLst/>
                <a:latin typeface="Söhne"/>
              </a:rPr>
              <a:t>エネルギー政策の推進</a:t>
            </a:r>
            <a:r>
              <a:rPr lang="en-US" altLang="ja-JP"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省エネルギーを強化し、主要</a:t>
            </a:r>
            <a:r>
              <a:rPr lang="en-US" altLang="ja-JP" b="0" i="0" dirty="0">
                <a:solidFill>
                  <a:srgbClr val="374151"/>
                </a:solidFill>
                <a:effectLst/>
                <a:latin typeface="Söhne"/>
              </a:rPr>
              <a:t>5</a:t>
            </a:r>
            <a:r>
              <a:rPr lang="ja-JP" altLang="en-US" b="0" i="0" dirty="0">
                <a:solidFill>
                  <a:srgbClr val="374151"/>
                </a:solidFill>
                <a:effectLst/>
                <a:latin typeface="Söhne"/>
              </a:rPr>
              <a:t>業種（鉄鋼、化学、セメント、製紙、自動車製造）の非化石エネルギー転換を加速。</a:t>
            </a:r>
          </a:p>
          <a:p>
            <a:pPr marL="742950" lvl="1" indent="-285750" algn="l">
              <a:buFont typeface="+mj-lt"/>
              <a:buAutoNum type="arabicPeriod"/>
            </a:pPr>
            <a:r>
              <a:rPr lang="ja-JP" altLang="en-US" b="0" i="0" dirty="0">
                <a:solidFill>
                  <a:srgbClr val="374151"/>
                </a:solidFill>
                <a:effectLst/>
                <a:latin typeface="Söhne"/>
              </a:rPr>
              <a:t>再生可能エネルギーの導入を最大限に拡大、特に次世代太陽電池や浮体式洋上風力等の実装と技術開発を強化。</a:t>
            </a:r>
          </a:p>
          <a:p>
            <a:pPr marL="742950" lvl="1" indent="-285750" algn="l">
              <a:buFont typeface="+mj-lt"/>
              <a:buAutoNum type="arabicPeriod"/>
            </a:pPr>
            <a:r>
              <a:rPr lang="ja-JP" altLang="en-US" b="0" i="0" dirty="0">
                <a:solidFill>
                  <a:srgbClr val="374151"/>
                </a:solidFill>
                <a:effectLst/>
                <a:latin typeface="Söhne"/>
              </a:rPr>
              <a:t>原子力は安全性を前提とし、次世代革新炉の開発や原子炉の再稼働、そして廃炉の具体化を進める。</a:t>
            </a:r>
          </a:p>
          <a:p>
            <a:pPr algn="l">
              <a:buFont typeface="+mj-lt"/>
              <a:buAutoNum type="arabicPeriod"/>
            </a:pPr>
            <a:r>
              <a:rPr lang="ja-JP" altLang="en-US" b="1" i="0" dirty="0">
                <a:solidFill>
                  <a:srgbClr val="374151"/>
                </a:solidFill>
                <a:effectLst/>
                <a:latin typeface="Söhne"/>
              </a:rPr>
              <a:t>環境友好的な輸送と生活の推進</a:t>
            </a:r>
            <a:r>
              <a:rPr lang="en-US" altLang="ja-JP"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水素基本戦略に基づき、水素とアンモニアのサプライチェーンを構築。自動車は</a:t>
            </a:r>
            <a:r>
              <a:rPr lang="en-US" altLang="ja-JP" b="0" i="0" dirty="0">
                <a:solidFill>
                  <a:srgbClr val="374151"/>
                </a:solidFill>
                <a:effectLst/>
                <a:latin typeface="Söhne"/>
              </a:rPr>
              <a:t>2035</a:t>
            </a:r>
            <a:r>
              <a:rPr lang="ja-JP" altLang="en-US" b="0" i="0" dirty="0">
                <a:solidFill>
                  <a:srgbClr val="374151"/>
                </a:solidFill>
                <a:effectLst/>
                <a:latin typeface="Söhne"/>
              </a:rPr>
              <a:t>年までに新車販売で電動車を</a:t>
            </a:r>
            <a:r>
              <a:rPr lang="en-US" altLang="ja-JP" b="0" i="0" dirty="0">
                <a:solidFill>
                  <a:srgbClr val="374151"/>
                </a:solidFill>
                <a:effectLst/>
                <a:latin typeface="Söhne"/>
              </a:rPr>
              <a:t>100</a:t>
            </a:r>
            <a:r>
              <a:rPr lang="ja-JP" altLang="en-US" b="0" i="0" dirty="0">
                <a:solidFill>
                  <a:srgbClr val="374151"/>
                </a:solidFill>
                <a:effectLst/>
                <a:latin typeface="Söhne"/>
              </a:rPr>
              <a:t>％とする目標を設定。</a:t>
            </a:r>
          </a:p>
          <a:p>
            <a:pPr marL="742950" lvl="1" indent="-285750" algn="l">
              <a:buFont typeface="+mj-lt"/>
              <a:buAutoNum type="arabicPeriod"/>
            </a:pPr>
            <a:r>
              <a:rPr lang="ja-JP" altLang="en-US" b="0" i="0" dirty="0">
                <a:solidFill>
                  <a:srgbClr val="374151"/>
                </a:solidFill>
                <a:effectLst/>
                <a:latin typeface="Söhne"/>
              </a:rPr>
              <a:t>地域の脱炭素化を進め、</a:t>
            </a:r>
            <a:r>
              <a:rPr lang="en-US" altLang="ja-JP" b="0" i="0" dirty="0">
                <a:solidFill>
                  <a:srgbClr val="374151"/>
                </a:solidFill>
                <a:effectLst/>
                <a:latin typeface="Söhne"/>
              </a:rPr>
              <a:t>2025</a:t>
            </a:r>
            <a:r>
              <a:rPr lang="ja-JP" altLang="en-US" b="0" i="0" dirty="0">
                <a:solidFill>
                  <a:srgbClr val="374151"/>
                </a:solidFill>
                <a:effectLst/>
                <a:latin typeface="Söhne"/>
              </a:rPr>
              <a:t>年までに</a:t>
            </a:r>
            <a:r>
              <a:rPr lang="en-US" altLang="ja-JP" b="0" i="0" dirty="0">
                <a:solidFill>
                  <a:srgbClr val="374151"/>
                </a:solidFill>
                <a:effectLst/>
                <a:latin typeface="Söhne"/>
              </a:rPr>
              <a:t>100</a:t>
            </a:r>
            <a:r>
              <a:rPr lang="ja-JP" altLang="en-US" b="0" i="0" dirty="0">
                <a:solidFill>
                  <a:srgbClr val="374151"/>
                </a:solidFill>
                <a:effectLst/>
                <a:latin typeface="Söhne"/>
              </a:rPr>
              <a:t>箇所の脱炭素先行地域を選定。サーキュラーエコノミー（循環経済）の実現を目指す。</a:t>
            </a:r>
          </a:p>
          <a:p>
            <a:endParaRPr kumimoji="1" lang="en-US" altLang="ja-JP" dirty="0"/>
          </a:p>
          <a:p>
            <a:pPr algn="l">
              <a:buFont typeface="+mj-lt"/>
              <a:buNone/>
            </a:pPr>
            <a:endParaRPr lang="en-US" altLang="ja-JP" b="0" i="0" dirty="0">
              <a:solidFill>
                <a:srgbClr val="374151"/>
              </a:solidFill>
              <a:effectLst/>
              <a:latin typeface="Söhne"/>
            </a:endParaRPr>
          </a:p>
          <a:p>
            <a:pPr algn="l">
              <a:buFont typeface="+mj-lt"/>
              <a:buNone/>
            </a:pPr>
            <a:r>
              <a:rPr lang="en-US" altLang="ja-JP" b="0" i="0" dirty="0">
                <a:solidFill>
                  <a:srgbClr val="374151"/>
                </a:solidFill>
                <a:effectLst/>
                <a:latin typeface="Söhne"/>
              </a:rPr>
              <a:t>DX</a:t>
            </a:r>
          </a:p>
          <a:p>
            <a:pPr algn="l">
              <a:buFont typeface="+mj-lt"/>
              <a:buAutoNum type="arabicPeriod"/>
            </a:pPr>
            <a:r>
              <a:rPr lang="ja-JP" altLang="en-US" b="1" i="0" dirty="0">
                <a:solidFill>
                  <a:srgbClr val="374151"/>
                </a:solidFill>
                <a:effectLst/>
                <a:latin typeface="Söhne"/>
              </a:rPr>
              <a:t>デジタル行政の実現</a:t>
            </a:r>
            <a:r>
              <a:rPr lang="ja-JP" altLang="en-US"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地方公共団体や民間との連携でデジタル化を推進し、行政サービスを簡易化・高度化する（</a:t>
            </a:r>
            <a:r>
              <a:rPr lang="en-US" altLang="ja-JP" b="0" i="0" dirty="0">
                <a:solidFill>
                  <a:srgbClr val="374151"/>
                </a:solidFill>
                <a:effectLst/>
                <a:latin typeface="Söhne"/>
              </a:rPr>
              <a:t>G</a:t>
            </a:r>
            <a:r>
              <a:rPr lang="ja-JP" altLang="en-US" b="0" i="0" dirty="0">
                <a:solidFill>
                  <a:srgbClr val="374151"/>
                </a:solidFill>
                <a:effectLst/>
                <a:latin typeface="Söhne"/>
              </a:rPr>
              <a:t>ビズ</a:t>
            </a:r>
            <a:r>
              <a:rPr lang="en-US" altLang="ja-JP" b="0" i="0" dirty="0">
                <a:solidFill>
                  <a:srgbClr val="374151"/>
                </a:solidFill>
                <a:effectLst/>
                <a:latin typeface="Söhne"/>
              </a:rPr>
              <a:t>ID</a:t>
            </a:r>
            <a:r>
              <a:rPr lang="ja-JP" altLang="en-US" b="0" i="0" dirty="0">
                <a:solidFill>
                  <a:srgbClr val="374151"/>
                </a:solidFill>
                <a:effectLst/>
                <a:latin typeface="Söhne"/>
              </a:rPr>
              <a:t>、</a:t>
            </a:r>
            <a:r>
              <a:rPr lang="en-US" altLang="ja-JP" b="0" i="0" dirty="0">
                <a:solidFill>
                  <a:srgbClr val="374151"/>
                </a:solidFill>
                <a:effectLst/>
                <a:latin typeface="Söhne"/>
              </a:rPr>
              <a:t>J</a:t>
            </a:r>
            <a:r>
              <a:rPr lang="ja-JP" altLang="en-US" b="0" i="0" dirty="0">
                <a:solidFill>
                  <a:srgbClr val="374151"/>
                </a:solidFill>
                <a:effectLst/>
                <a:latin typeface="Söhne"/>
              </a:rPr>
              <a:t>グランツ等の拡大、法人基本情報データベースの整備、デジタル臨時行政調査会のアナログ規制の見直し等）。</a:t>
            </a:r>
          </a:p>
          <a:p>
            <a:pPr marL="742950" lvl="1" indent="-285750" algn="l">
              <a:buFont typeface="+mj-lt"/>
              <a:buAutoNum type="arabicPeriod"/>
            </a:pPr>
            <a:r>
              <a:rPr lang="ja-JP" altLang="en-US" b="0" i="0" dirty="0">
                <a:solidFill>
                  <a:srgbClr val="374151"/>
                </a:solidFill>
                <a:effectLst/>
                <a:latin typeface="Söhne"/>
              </a:rPr>
              <a:t>デジタル庁が中心となり、行政のデジタル化、マイナンバーカードの利便性向上、データ基盤の強化、自治体の基幹業務システムの統一・標準化を推進。</a:t>
            </a:r>
          </a:p>
          <a:p>
            <a:pPr algn="l">
              <a:buFont typeface="+mj-lt"/>
              <a:buAutoNum type="arabicPeriod"/>
            </a:pPr>
            <a:r>
              <a:rPr lang="ja-JP" altLang="en-US" b="1" i="0" dirty="0">
                <a:solidFill>
                  <a:srgbClr val="374151"/>
                </a:solidFill>
                <a:effectLst/>
                <a:latin typeface="Söhne"/>
              </a:rPr>
              <a:t>市場環境の整備</a:t>
            </a:r>
            <a:r>
              <a:rPr lang="ja-JP" altLang="en-US"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携帯電話市場の料金低廉化、公正な競争環境の整備、通信障害対策の強化。</a:t>
            </a:r>
          </a:p>
          <a:p>
            <a:pPr marL="742950" lvl="1" indent="-285750" algn="l">
              <a:buFont typeface="+mj-lt"/>
              <a:buAutoNum type="arabicPeriod"/>
            </a:pPr>
            <a:r>
              <a:rPr lang="ja-JP" altLang="en-US" b="0" i="0" dirty="0">
                <a:solidFill>
                  <a:srgbClr val="374151"/>
                </a:solidFill>
                <a:effectLst/>
                <a:latin typeface="Söhne"/>
              </a:rPr>
              <a:t>スマートフォンアプリ市場の競争環境の確保、デジタル誤情報への対応、デジタル社会の実現に向けての</a:t>
            </a:r>
            <a:r>
              <a:rPr lang="en-US" altLang="ja-JP" b="0" i="0" dirty="0">
                <a:solidFill>
                  <a:srgbClr val="374151"/>
                </a:solidFill>
                <a:effectLst/>
                <a:latin typeface="Söhne"/>
              </a:rPr>
              <a:t>Web3.0</a:t>
            </a:r>
            <a:r>
              <a:rPr lang="ja-JP" altLang="en-US" b="0" i="0" dirty="0">
                <a:solidFill>
                  <a:srgbClr val="374151"/>
                </a:solidFill>
                <a:effectLst/>
                <a:latin typeface="Söhne"/>
              </a:rPr>
              <a:t>に係るトークンの活用等の環境整備。</a:t>
            </a:r>
          </a:p>
          <a:p>
            <a:pPr algn="l">
              <a:buFont typeface="+mj-lt"/>
              <a:buAutoNum type="arabicPeriod"/>
            </a:pPr>
            <a:r>
              <a:rPr lang="ja-JP" altLang="en-US" b="1" i="0" dirty="0">
                <a:solidFill>
                  <a:srgbClr val="374151"/>
                </a:solidFill>
                <a:effectLst/>
                <a:latin typeface="Söhne"/>
              </a:rPr>
              <a:t>先進技術と国際連携</a:t>
            </a:r>
            <a:r>
              <a:rPr lang="ja-JP" altLang="en-US" b="0" i="0" dirty="0">
                <a:solidFill>
                  <a:srgbClr val="374151"/>
                </a:solidFill>
                <a:effectLst/>
                <a:latin typeface="Söhne"/>
              </a:rPr>
              <a:t>：</a:t>
            </a:r>
          </a:p>
          <a:p>
            <a:pPr marL="742950" lvl="1" indent="-285750" algn="l">
              <a:buFont typeface="+mj-lt"/>
              <a:buAutoNum type="arabicPeriod"/>
            </a:pPr>
            <a:r>
              <a:rPr lang="en-US" altLang="ja-JP" b="0" i="0" dirty="0">
                <a:solidFill>
                  <a:srgbClr val="374151"/>
                </a:solidFill>
                <a:effectLst/>
                <a:latin typeface="Söhne"/>
              </a:rPr>
              <a:t>CBDC</a:t>
            </a:r>
            <a:r>
              <a:rPr lang="ja-JP" altLang="en-US" b="0" i="0" dirty="0">
                <a:solidFill>
                  <a:srgbClr val="374151"/>
                </a:solidFill>
                <a:effectLst/>
                <a:latin typeface="Söhne"/>
              </a:rPr>
              <a:t>の制度設計（中央銀行デジタル通貨）、</a:t>
            </a:r>
            <a:r>
              <a:rPr lang="en-US" altLang="ja-JP" b="0" i="0" dirty="0">
                <a:solidFill>
                  <a:srgbClr val="374151"/>
                </a:solidFill>
                <a:effectLst/>
                <a:latin typeface="Söhne"/>
              </a:rPr>
              <a:t>AI</a:t>
            </a:r>
            <a:r>
              <a:rPr lang="ja-JP" altLang="en-US" b="0" i="0" dirty="0">
                <a:solidFill>
                  <a:srgbClr val="374151"/>
                </a:solidFill>
                <a:effectLst/>
                <a:latin typeface="Söhne"/>
              </a:rPr>
              <a:t>戦略に基づくリスク管理と開発力の強化、国際的な議論のリーダーシップと関連プロジェクトの進行。</a:t>
            </a:r>
          </a:p>
          <a:p>
            <a:pPr algn="l">
              <a:buFont typeface="+mj-lt"/>
              <a:buNone/>
            </a:pPr>
            <a:endParaRPr lang="ja-JP" altLang="en-US" b="0" i="0" dirty="0">
              <a:solidFill>
                <a:srgbClr val="374151"/>
              </a:solidFill>
              <a:effectLst/>
              <a:latin typeface="Söhne"/>
            </a:endParaRPr>
          </a:p>
          <a:p>
            <a:endParaRPr kumimoji="1" lang="en-US" altLang="ja-JP" dirty="0"/>
          </a:p>
        </p:txBody>
      </p:sp>
      <p:sp>
        <p:nvSpPr>
          <p:cNvPr id="4" name="スライド番号プレースホルダー 3">
            <a:extLst>
              <a:ext uri="{FF2B5EF4-FFF2-40B4-BE49-F238E27FC236}">
                <a16:creationId xmlns:a16="http://schemas.microsoft.com/office/drawing/2014/main" id="{15860139-3C43-36DA-8B02-E76E2F5E6D7B}"/>
              </a:ext>
            </a:extLst>
          </p:cNvPr>
          <p:cNvSpPr>
            <a:spLocks noGrp="1"/>
          </p:cNvSpPr>
          <p:nvPr>
            <p:ph type="sldNum" sz="quarter" idx="5"/>
          </p:nvPr>
        </p:nvSpPr>
        <p:spPr/>
        <p:txBody>
          <a:bodyPr/>
          <a:lstStyle/>
          <a:p>
            <a:fld id="{7D95702B-A176-47F2-94B3-59C819DD5A0E}" type="slidenum">
              <a:rPr kumimoji="1" lang="ja-JP" altLang="en-US" smtClean="0"/>
              <a:t>84</a:t>
            </a:fld>
            <a:endParaRPr kumimoji="1" lang="ja-JP" altLang="en-US"/>
          </a:p>
        </p:txBody>
      </p:sp>
    </p:spTree>
    <p:extLst>
      <p:ext uri="{BB962C8B-B14F-4D97-AF65-F5344CB8AC3E}">
        <p14:creationId xmlns:p14="http://schemas.microsoft.com/office/powerpoint/2010/main" val="14483711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4E297-6467-5D24-CA4D-4B8AC2AD90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2CE0CA-BBC5-0AD0-2062-274AF04DF94E}"/>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CFBAC457-9363-07D7-5EA0-BEC558209906}"/>
              </a:ext>
            </a:extLst>
          </p:cNvPr>
          <p:cNvSpPr>
            <a:spLocks noGrp="1"/>
          </p:cNvSpPr>
          <p:nvPr>
            <p:ph type="body" idx="1"/>
          </p:nvPr>
        </p:nvSpPr>
        <p:spPr/>
        <p:txBody>
          <a:bodyPr/>
          <a:lstStyle/>
          <a:p>
            <a:r>
              <a:rPr kumimoji="1" lang="ja-JP" altLang="en-US" dirty="0"/>
              <a:t>目標：</a:t>
            </a:r>
            <a:r>
              <a:rPr kumimoji="1" lang="en-US" altLang="ja-JP" dirty="0"/>
              <a:t>13:18</a:t>
            </a:r>
          </a:p>
          <a:p>
            <a:r>
              <a:rPr kumimoji="1" lang="ja-JP" altLang="en-US" dirty="0"/>
              <a:t>累計：</a:t>
            </a:r>
            <a:r>
              <a:rPr kumimoji="1" lang="en-US" altLang="ja-JP" dirty="0"/>
              <a:t>0:18</a:t>
            </a:r>
          </a:p>
          <a:p>
            <a:endParaRPr kumimoji="1" lang="en-US" altLang="ja-JP" dirty="0"/>
          </a:p>
          <a:p>
            <a:r>
              <a:rPr kumimoji="1" lang="ja-JP" altLang="en-US" dirty="0"/>
              <a:t>スタートアップ促進と新たな産業構造への展開</a:t>
            </a:r>
            <a:endParaRPr kumimoji="1" lang="en-US" altLang="ja-JP" dirty="0"/>
          </a:p>
          <a:p>
            <a:pPr algn="l">
              <a:buFont typeface="+mj-lt"/>
              <a:buAutoNum type="arabicPeriod"/>
            </a:pPr>
            <a:r>
              <a:rPr lang="ja-JP" altLang="en-US" b="1" i="0" dirty="0">
                <a:solidFill>
                  <a:srgbClr val="374151"/>
                </a:solidFill>
                <a:effectLst/>
                <a:latin typeface="Söhne"/>
              </a:rPr>
              <a:t>新産業構造の実現とスタートアップの促進</a:t>
            </a:r>
            <a:r>
              <a:rPr lang="en-US" altLang="ja-JP"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新産業構造への転換とスタートアップの成長のため、参入と再チャレンジの際の障壁を低くする必要がある。日本の開廃業率は米国・欧州に比べて低い。</a:t>
            </a:r>
          </a:p>
          <a:p>
            <a:pPr marL="742950" lvl="1" indent="-285750" algn="l">
              <a:buFont typeface="+mj-lt"/>
              <a:buAutoNum type="arabicPeriod"/>
            </a:pPr>
            <a:r>
              <a:rPr lang="ja-JP" altLang="en-US" b="0" i="0" dirty="0">
                <a:solidFill>
                  <a:srgbClr val="374151"/>
                </a:solidFill>
                <a:effectLst/>
                <a:latin typeface="Söhne"/>
              </a:rPr>
              <a:t>「スタートアップ育成５か年計画」を通じて、人材育成、資金供給、オープンイノベーションの推進を行い、参入・退出の円滑化を目指す。</a:t>
            </a:r>
          </a:p>
          <a:p>
            <a:pPr algn="l">
              <a:buFont typeface="+mj-lt"/>
              <a:buAutoNum type="arabicPeriod"/>
            </a:pPr>
            <a:r>
              <a:rPr lang="ja-JP" altLang="en-US" b="1" i="0" dirty="0">
                <a:solidFill>
                  <a:srgbClr val="374151"/>
                </a:solidFill>
                <a:effectLst/>
                <a:latin typeface="Söhne"/>
              </a:rPr>
              <a:t>具体的な取組と戦略</a:t>
            </a:r>
            <a:r>
              <a:rPr lang="en-US" altLang="ja-JP" b="0" i="0" dirty="0">
                <a:solidFill>
                  <a:srgbClr val="374151"/>
                </a:solidFill>
                <a:effectLst/>
                <a:latin typeface="Söhne"/>
              </a:rPr>
              <a:t>:</a:t>
            </a:r>
          </a:p>
          <a:p>
            <a:pPr marL="742950" lvl="1" indent="-285750" algn="l">
              <a:buFont typeface="+mj-lt"/>
              <a:buAutoNum type="arabicPeriod"/>
            </a:pPr>
            <a:r>
              <a:rPr lang="en-US" altLang="ja-JP" b="0" i="0" dirty="0">
                <a:solidFill>
                  <a:srgbClr val="374151"/>
                </a:solidFill>
                <a:effectLst/>
                <a:latin typeface="Söhne"/>
              </a:rPr>
              <a:t>1</a:t>
            </a:r>
            <a:r>
              <a:rPr lang="ja-JP" altLang="en-US" b="0" i="0" dirty="0">
                <a:solidFill>
                  <a:srgbClr val="374151"/>
                </a:solidFill>
                <a:effectLst/>
                <a:latin typeface="Söhne"/>
              </a:rPr>
              <a:t>兆円のスタートアップ育成予算の活用やストックオプション制度の見直し、国内外での起業家育成や人材交流の促進。</a:t>
            </a:r>
          </a:p>
          <a:p>
            <a:pPr marL="742950" lvl="1" indent="-285750" algn="l">
              <a:buFont typeface="+mj-lt"/>
              <a:buAutoNum type="arabicPeriod"/>
            </a:pPr>
            <a:r>
              <a:rPr lang="ja-JP" altLang="en-US" b="0" i="0" dirty="0">
                <a:solidFill>
                  <a:srgbClr val="374151"/>
                </a:solidFill>
                <a:effectLst/>
                <a:latin typeface="Söhne"/>
              </a:rPr>
              <a:t>東京都心に「グローバル・スタートアップ・キャンパス」の創設や、ベンチャーキャピタルや公的資本との連携、税制や融資環境の整備、オープンイノベーションの推進など。</a:t>
            </a:r>
          </a:p>
          <a:p>
            <a:pPr algn="l">
              <a:buFont typeface="+mj-lt"/>
              <a:buAutoNum type="arabicPeriod"/>
            </a:pPr>
            <a:r>
              <a:rPr lang="ja-JP" altLang="en-US" b="1" i="0" dirty="0">
                <a:solidFill>
                  <a:srgbClr val="374151"/>
                </a:solidFill>
                <a:effectLst/>
                <a:latin typeface="Söhne"/>
              </a:rPr>
              <a:t>規制改革と経営者サポート</a:t>
            </a:r>
            <a:r>
              <a:rPr lang="en-US" altLang="ja-JP"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企業の参入・退出の円滑化や知的財産の保護・活用の推進を行う。</a:t>
            </a:r>
          </a:p>
          <a:p>
            <a:pPr marL="742950" lvl="1" indent="-285750" algn="l">
              <a:buFont typeface="+mj-lt"/>
              <a:buAutoNum type="arabicPeriod"/>
            </a:pPr>
            <a:r>
              <a:rPr lang="ja-JP" altLang="en-US" b="0" i="0" dirty="0">
                <a:solidFill>
                  <a:srgbClr val="374151"/>
                </a:solidFill>
                <a:effectLst/>
                <a:latin typeface="Söhne"/>
              </a:rPr>
              <a:t>経営者が事業の困難な時期に、</a:t>
            </a:r>
            <a:r>
              <a:rPr lang="en-US" altLang="ja-JP" b="0" i="0" dirty="0">
                <a:solidFill>
                  <a:srgbClr val="374151"/>
                </a:solidFill>
                <a:effectLst/>
                <a:latin typeface="Söhne"/>
              </a:rPr>
              <a:t>M&amp;A</a:t>
            </a:r>
            <a:r>
              <a:rPr lang="ja-JP" altLang="en-US" b="0" i="0" dirty="0">
                <a:solidFill>
                  <a:srgbClr val="374151"/>
                </a:solidFill>
                <a:effectLst/>
                <a:latin typeface="Söhne"/>
              </a:rPr>
              <a:t>や事業再構築などの選択肢を早期に検討・相談できる体制の確立や、経営者保証に依存しない融資の拡大を進める。</a:t>
            </a:r>
          </a:p>
          <a:p>
            <a:endParaRPr kumimoji="1" lang="en-US" altLang="ja-JP" dirty="0"/>
          </a:p>
          <a:p>
            <a:r>
              <a:rPr kumimoji="1" lang="ja-JP" altLang="en-US" dirty="0"/>
              <a:t>インパクト投資の促進</a:t>
            </a:r>
            <a:endParaRPr kumimoji="1" lang="en-US" altLang="ja-JP" dirty="0"/>
          </a:p>
          <a:p>
            <a:pPr algn="l">
              <a:buFont typeface="+mj-lt"/>
              <a:buAutoNum type="arabicPeriod"/>
            </a:pPr>
            <a:r>
              <a:rPr lang="ja-JP" altLang="en-US" b="1" i="0" dirty="0">
                <a:solidFill>
                  <a:srgbClr val="374151"/>
                </a:solidFill>
                <a:effectLst/>
                <a:latin typeface="Söhne"/>
              </a:rPr>
              <a:t>社会的起業家の支援強化</a:t>
            </a:r>
            <a:r>
              <a:rPr lang="en-US" altLang="ja-JP"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インパクトスタートアップへの支援を強化し、エコシステムの整備を目指す。</a:t>
            </a:r>
          </a:p>
          <a:p>
            <a:pPr marL="742950" lvl="1" indent="-285750" algn="l">
              <a:buFont typeface="+mj-lt"/>
              <a:buAutoNum type="arabicPeriod"/>
            </a:pPr>
            <a:r>
              <a:rPr lang="ja-JP" altLang="en-US" b="0" i="0" dirty="0">
                <a:solidFill>
                  <a:srgbClr val="374151"/>
                </a:solidFill>
                <a:effectLst/>
                <a:latin typeface="Söhne"/>
              </a:rPr>
              <a:t>社会的起業家の認証制度を設立し、認証企業への公共調達の優遇措置を導入する。</a:t>
            </a:r>
          </a:p>
          <a:p>
            <a:pPr algn="l">
              <a:buFont typeface="+mj-lt"/>
              <a:buAutoNum type="arabicPeriod"/>
            </a:pPr>
            <a:r>
              <a:rPr lang="ja-JP" altLang="en-US" b="1" i="0" dirty="0">
                <a:solidFill>
                  <a:srgbClr val="374151"/>
                </a:solidFill>
                <a:effectLst/>
                <a:latin typeface="Söhne"/>
              </a:rPr>
              <a:t>資金調達と法人形態の見直し</a:t>
            </a:r>
            <a:r>
              <a:rPr lang="en-US" altLang="ja-JP"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新たな法人形態の検討、公益法人の事業変更認定の見直し、公益信託の受託者要件の改定などを進める。</a:t>
            </a:r>
          </a:p>
          <a:p>
            <a:pPr marL="742950" lvl="1" indent="-285750" algn="l">
              <a:buFont typeface="+mj-lt"/>
              <a:buAutoNum type="arabicPeriod"/>
            </a:pPr>
            <a:r>
              <a:rPr lang="ja-JP" altLang="en-US" b="0" i="0" dirty="0">
                <a:solidFill>
                  <a:srgbClr val="374151"/>
                </a:solidFill>
                <a:effectLst/>
                <a:latin typeface="Söhne"/>
              </a:rPr>
              <a:t>休眠預金の活用や複数年度の案件形成とＳＩＢやＰＦＳの拡大を推進する。</a:t>
            </a:r>
          </a:p>
          <a:p>
            <a:pPr algn="l">
              <a:buFont typeface="+mj-lt"/>
              <a:buAutoNum type="arabicPeriod"/>
            </a:pPr>
            <a:r>
              <a:rPr lang="ja-JP" altLang="en-US" b="1" i="0" dirty="0">
                <a:solidFill>
                  <a:srgbClr val="374151"/>
                </a:solidFill>
                <a:effectLst/>
                <a:latin typeface="Söhne"/>
              </a:rPr>
              <a:t>インパクト投資の普及策</a:t>
            </a:r>
            <a:r>
              <a:rPr lang="en-US" altLang="ja-JP"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年度内にインパクト投資の基本指針を策定し、インパクト指標や事例の具体化のためのコンソーシアムを設置する。</a:t>
            </a:r>
          </a:p>
          <a:p>
            <a:pPr marL="742950" lvl="1" indent="-285750" algn="l">
              <a:buFont typeface="+mj-lt"/>
              <a:buAutoNum type="arabicPeriod"/>
            </a:pPr>
            <a:r>
              <a:rPr lang="ja-JP" altLang="en-US" b="0" i="0" dirty="0">
                <a:solidFill>
                  <a:srgbClr val="374151"/>
                </a:solidFill>
                <a:effectLst/>
                <a:latin typeface="Söhne"/>
              </a:rPr>
              <a:t>専門家の派遣や個人投資家との連携の枠組み整備など、総合的なインパクト投資促進策を進める。</a:t>
            </a:r>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743CEB67-D232-B3A5-8A73-AD72CBC027ED}"/>
              </a:ext>
            </a:extLst>
          </p:cNvPr>
          <p:cNvSpPr>
            <a:spLocks noGrp="1"/>
          </p:cNvSpPr>
          <p:nvPr>
            <p:ph type="sldNum" sz="quarter" idx="5"/>
          </p:nvPr>
        </p:nvSpPr>
        <p:spPr/>
        <p:txBody>
          <a:bodyPr/>
          <a:lstStyle/>
          <a:p>
            <a:fld id="{7D95702B-A176-47F2-94B3-59C819DD5A0E}" type="slidenum">
              <a:rPr kumimoji="1" lang="ja-JP" altLang="en-US" smtClean="0"/>
              <a:t>85</a:t>
            </a:fld>
            <a:endParaRPr kumimoji="1" lang="ja-JP" altLang="en-US"/>
          </a:p>
        </p:txBody>
      </p:sp>
    </p:spTree>
    <p:extLst>
      <p:ext uri="{BB962C8B-B14F-4D97-AF65-F5344CB8AC3E}">
        <p14:creationId xmlns:p14="http://schemas.microsoft.com/office/powerpoint/2010/main" val="7858306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ADD3C-B10B-3402-8FDC-945F497BAD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E4C0F6-18F3-CCB1-E3F2-81B51F114D8B}"/>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6E6E5B2-7AE3-0F41-586B-C19F906183A6}"/>
              </a:ext>
            </a:extLst>
          </p:cNvPr>
          <p:cNvSpPr>
            <a:spLocks noGrp="1"/>
          </p:cNvSpPr>
          <p:nvPr>
            <p:ph type="body" idx="1"/>
          </p:nvPr>
        </p:nvSpPr>
        <p:spPr/>
        <p:txBody>
          <a:bodyPr/>
          <a:lstStyle/>
          <a:p>
            <a:r>
              <a:rPr kumimoji="1" lang="ja-JP" altLang="en-US" dirty="0"/>
              <a:t>目標：</a:t>
            </a:r>
            <a:r>
              <a:rPr kumimoji="1" lang="en-US" altLang="ja-JP" dirty="0"/>
              <a:t>13:20</a:t>
            </a:r>
          </a:p>
          <a:p>
            <a:r>
              <a:rPr kumimoji="1" lang="ja-JP" altLang="en-US" dirty="0"/>
              <a:t>累計：</a:t>
            </a:r>
            <a:r>
              <a:rPr kumimoji="1" lang="en-US" altLang="ja-JP" dirty="0"/>
              <a:t>0:20</a:t>
            </a:r>
          </a:p>
          <a:p>
            <a:endParaRPr kumimoji="1" lang="en-US" altLang="ja-JP" dirty="0"/>
          </a:p>
          <a:p>
            <a:pPr algn="l">
              <a:buFont typeface="+mj-lt"/>
              <a:buAutoNum type="arabicPeriod"/>
            </a:pPr>
            <a:r>
              <a:rPr lang="ja-JP" altLang="en-US" b="1" i="0" dirty="0">
                <a:solidFill>
                  <a:srgbClr val="374151"/>
                </a:solidFill>
                <a:effectLst/>
                <a:latin typeface="Söhne"/>
              </a:rPr>
              <a:t>科学技術・イノベーションの推進</a:t>
            </a:r>
            <a:r>
              <a:rPr lang="en-US" altLang="ja-JP" b="0" i="0" dirty="0">
                <a:solidFill>
                  <a:srgbClr val="374151"/>
                </a:solidFill>
                <a:effectLst/>
                <a:latin typeface="Söhne"/>
              </a:rPr>
              <a:t>:</a:t>
            </a:r>
          </a:p>
          <a:p>
            <a:pPr marL="742950" lvl="1" indent="-285750" algn="l">
              <a:buFont typeface="+mj-lt"/>
              <a:buAutoNum type="arabicPeriod"/>
            </a:pPr>
            <a:r>
              <a:rPr lang="en-US" altLang="ja-JP" b="0" i="0" dirty="0">
                <a:solidFill>
                  <a:srgbClr val="374151"/>
                </a:solidFill>
                <a:effectLst/>
                <a:latin typeface="Söhne"/>
              </a:rPr>
              <a:t>AI</a:t>
            </a:r>
            <a:r>
              <a:rPr lang="ja-JP" altLang="en-US" b="0" i="0" dirty="0">
                <a:solidFill>
                  <a:srgbClr val="374151"/>
                </a:solidFill>
                <a:effectLst/>
                <a:latin typeface="Söhne"/>
              </a:rPr>
              <a:t>、量子技術、健康・医療などの分野で官民連携による科学技術投資を拡充し、科学技術立国を再興する。</a:t>
            </a:r>
          </a:p>
          <a:p>
            <a:pPr marL="742950" lvl="1" indent="-285750" algn="l">
              <a:buFont typeface="+mj-lt"/>
              <a:buAutoNum type="arabicPeriod"/>
            </a:pPr>
            <a:r>
              <a:rPr lang="ja-JP" altLang="en-US" b="0" i="0" dirty="0">
                <a:solidFill>
                  <a:srgbClr val="374151"/>
                </a:solidFill>
                <a:effectLst/>
                <a:latin typeface="Söhne"/>
              </a:rPr>
              <a:t>宇宙や海洋分野におけるプロジェクトや研究の強化、および社会課題への迅速な対応のための新しい連携の構築。</a:t>
            </a:r>
            <a:endParaRPr lang="en-US" altLang="ja-JP" b="0" i="0" dirty="0">
              <a:solidFill>
                <a:srgbClr val="374151"/>
              </a:solidFill>
              <a:effectLst/>
              <a:latin typeface="Söhne"/>
            </a:endParaRPr>
          </a:p>
          <a:p>
            <a:pPr marL="742950" lvl="1" indent="-285750" algn="l">
              <a:buFont typeface="+mj-lt"/>
              <a:buAutoNum type="arabicPeriod"/>
            </a:pPr>
            <a:endParaRPr lang="ja-JP" altLang="en-US" b="0" i="0" dirty="0">
              <a:solidFill>
                <a:srgbClr val="374151"/>
              </a:solidFill>
              <a:effectLst/>
              <a:latin typeface="Söhne"/>
            </a:endParaRPr>
          </a:p>
          <a:p>
            <a:pPr algn="l">
              <a:buFont typeface="+mj-lt"/>
              <a:buAutoNum type="arabicPeriod"/>
            </a:pPr>
            <a:r>
              <a:rPr lang="ja-JP" altLang="en-US" b="1" i="0" dirty="0">
                <a:solidFill>
                  <a:srgbClr val="374151"/>
                </a:solidFill>
                <a:effectLst/>
                <a:latin typeface="Söhne"/>
              </a:rPr>
              <a:t>高等教育と研究の強化</a:t>
            </a:r>
            <a:r>
              <a:rPr lang="en-US" altLang="ja-JP"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世界最高水準の研究大学の実現や国際卓越研究大学の選定、および地域の中核研究大学の機能強化。</a:t>
            </a:r>
          </a:p>
          <a:p>
            <a:pPr marL="742950" lvl="1" indent="-285750" algn="l">
              <a:buFont typeface="+mj-lt"/>
              <a:buAutoNum type="arabicPeriod"/>
            </a:pPr>
            <a:r>
              <a:rPr lang="ja-JP" altLang="en-US" b="0" i="0" dirty="0">
                <a:solidFill>
                  <a:srgbClr val="374151"/>
                </a:solidFill>
                <a:effectLst/>
                <a:latin typeface="Söhne"/>
              </a:rPr>
              <a:t>博士課程学生の処遇向上やキャリアパスの整備、国際的な科学研究の連携強化。</a:t>
            </a:r>
            <a:endParaRPr lang="en-US" altLang="ja-JP" b="0" i="0" dirty="0">
              <a:solidFill>
                <a:srgbClr val="374151"/>
              </a:solidFill>
              <a:effectLst/>
              <a:latin typeface="Söhne"/>
            </a:endParaRPr>
          </a:p>
          <a:p>
            <a:pPr marL="742950" lvl="1" indent="-285750" algn="l">
              <a:buFont typeface="+mj-lt"/>
              <a:buAutoNum type="arabicPeriod"/>
            </a:pPr>
            <a:endParaRPr lang="ja-JP" altLang="en-US" b="0" i="0" dirty="0">
              <a:solidFill>
                <a:srgbClr val="374151"/>
              </a:solidFill>
              <a:effectLst/>
              <a:latin typeface="Söhne"/>
            </a:endParaRPr>
          </a:p>
          <a:p>
            <a:pPr algn="l">
              <a:buFont typeface="+mj-lt"/>
              <a:buAutoNum type="arabicPeriod"/>
            </a:pPr>
            <a:r>
              <a:rPr lang="ja-JP" altLang="en-US" b="1" i="0" dirty="0">
                <a:solidFill>
                  <a:srgbClr val="374151"/>
                </a:solidFill>
                <a:effectLst/>
                <a:latin typeface="Söhne"/>
              </a:rPr>
              <a:t>教育の国際化と人材の育成</a:t>
            </a:r>
            <a:r>
              <a:rPr lang="en-US" altLang="ja-JP" b="0" i="0" dirty="0">
                <a:solidFill>
                  <a:srgbClr val="374151"/>
                </a:solidFill>
                <a:effectLst/>
                <a:latin typeface="Söhne"/>
              </a:rPr>
              <a:t>:</a:t>
            </a:r>
          </a:p>
          <a:p>
            <a:pPr marL="742950" lvl="1" indent="-285750" algn="l">
              <a:buFont typeface="+mj-lt"/>
              <a:buAutoNum type="arabicPeriod"/>
            </a:pPr>
            <a:r>
              <a:rPr lang="ja-JP" altLang="en-US" b="0" i="0" dirty="0">
                <a:solidFill>
                  <a:srgbClr val="374151"/>
                </a:solidFill>
                <a:effectLst/>
                <a:latin typeface="Söhne"/>
              </a:rPr>
              <a:t>イノベーション人材の多様性の強化、国際的な人的交流の活性化、および教育機関の機能強化。</a:t>
            </a:r>
          </a:p>
          <a:p>
            <a:pPr marL="742950" lvl="1" indent="-285750" algn="l">
              <a:buFont typeface="+mj-lt"/>
              <a:buAutoNum type="arabicPeriod"/>
            </a:pPr>
            <a:r>
              <a:rPr lang="ja-JP" altLang="en-US" b="0" i="0" dirty="0">
                <a:solidFill>
                  <a:srgbClr val="374151"/>
                </a:solidFill>
                <a:effectLst/>
                <a:latin typeface="Söhne"/>
              </a:rPr>
              <a:t>留学生の交流の強化や教育の国際化の推進、</a:t>
            </a:r>
            <a:r>
              <a:rPr lang="en-US" altLang="ja-JP" b="0" i="0" dirty="0">
                <a:solidFill>
                  <a:srgbClr val="374151"/>
                </a:solidFill>
                <a:effectLst/>
                <a:latin typeface="Söhne"/>
              </a:rPr>
              <a:t>2033</a:t>
            </a:r>
            <a:r>
              <a:rPr lang="ja-JP" altLang="en-US" b="0" i="0" dirty="0">
                <a:solidFill>
                  <a:srgbClr val="374151"/>
                </a:solidFill>
                <a:effectLst/>
                <a:latin typeface="Söhne"/>
              </a:rPr>
              <a:t>年までの日本人学生の海外留学者や外国人留学生の受入れ目標。</a:t>
            </a:r>
          </a:p>
          <a:p>
            <a:endParaRPr kumimoji="1" lang="en-US" altLang="ja-JP" dirty="0"/>
          </a:p>
        </p:txBody>
      </p:sp>
      <p:sp>
        <p:nvSpPr>
          <p:cNvPr id="4" name="スライド番号プレースホルダー 3">
            <a:extLst>
              <a:ext uri="{FF2B5EF4-FFF2-40B4-BE49-F238E27FC236}">
                <a16:creationId xmlns:a16="http://schemas.microsoft.com/office/drawing/2014/main" id="{42C7FD73-49EA-2A79-BC32-6C8185E2B575}"/>
              </a:ext>
            </a:extLst>
          </p:cNvPr>
          <p:cNvSpPr>
            <a:spLocks noGrp="1"/>
          </p:cNvSpPr>
          <p:nvPr>
            <p:ph type="sldNum" sz="quarter" idx="5"/>
          </p:nvPr>
        </p:nvSpPr>
        <p:spPr/>
        <p:txBody>
          <a:bodyPr/>
          <a:lstStyle/>
          <a:p>
            <a:fld id="{7D95702B-A176-47F2-94B3-59C819DD5A0E}" type="slidenum">
              <a:rPr kumimoji="1" lang="ja-JP" altLang="en-US" smtClean="0"/>
              <a:t>86</a:t>
            </a:fld>
            <a:endParaRPr kumimoji="1" lang="ja-JP" altLang="en-US"/>
          </a:p>
        </p:txBody>
      </p:sp>
    </p:spTree>
    <p:extLst>
      <p:ext uri="{BB962C8B-B14F-4D97-AF65-F5344CB8AC3E}">
        <p14:creationId xmlns:p14="http://schemas.microsoft.com/office/powerpoint/2010/main" val="40377614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22B7C-3C3C-8D58-81FC-83E4ACD1F9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720698-1361-0437-7BA0-E1B25D6CF5C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06F4B24A-D654-0525-E7E3-B417FF527D83}"/>
              </a:ext>
            </a:extLst>
          </p:cNvPr>
          <p:cNvSpPr>
            <a:spLocks noGrp="1"/>
          </p:cNvSpPr>
          <p:nvPr>
            <p:ph type="body" idx="1"/>
          </p:nvPr>
        </p:nvSpPr>
        <p:spPr/>
        <p:txBody>
          <a:bodyPr/>
          <a:lstStyle/>
          <a:p>
            <a:r>
              <a:rPr kumimoji="1" lang="ja-JP" altLang="en-US" dirty="0"/>
              <a:t>目標：</a:t>
            </a:r>
            <a:r>
              <a:rPr kumimoji="1" lang="en-US" altLang="ja-JP" dirty="0"/>
              <a:t>13:22</a:t>
            </a:r>
          </a:p>
          <a:p>
            <a:r>
              <a:rPr kumimoji="1" lang="ja-JP" altLang="en-US" dirty="0"/>
              <a:t>累計：</a:t>
            </a:r>
            <a:r>
              <a:rPr kumimoji="1" lang="en-US" altLang="ja-JP" dirty="0"/>
              <a:t>0:22</a:t>
            </a:r>
          </a:p>
          <a:p>
            <a:endParaRPr kumimoji="1" lang="en-US" altLang="ja-JP" dirty="0"/>
          </a:p>
          <a:p>
            <a:r>
              <a:rPr kumimoji="1" lang="en-US" altLang="ja-JP" dirty="0"/>
              <a:t>【</a:t>
            </a:r>
            <a:r>
              <a:rPr kumimoji="1" lang="ja-JP" altLang="en-US" dirty="0"/>
              <a:t>持続可能な形での観光立国の復活</a:t>
            </a:r>
            <a:r>
              <a:rPr kumimoji="1" lang="en-US" altLang="ja-JP" dirty="0"/>
              <a:t>】</a:t>
            </a:r>
          </a:p>
          <a:p>
            <a:pPr algn="l">
              <a:buFont typeface="+mj-lt"/>
              <a:buAutoNum type="arabicPeriod"/>
            </a:pPr>
            <a:r>
              <a:rPr lang="ja-JP" altLang="en-US" b="1" i="0" dirty="0">
                <a:solidFill>
                  <a:srgbClr val="374151"/>
                </a:solidFill>
                <a:effectLst/>
                <a:latin typeface="Söhne"/>
              </a:rPr>
              <a:t>持続可能な観光地域づくりとインバウンド回復</a:t>
            </a:r>
            <a:r>
              <a:rPr lang="ja-JP" altLang="en-US" b="0" i="0" dirty="0">
                <a:solidFill>
                  <a:srgbClr val="374151"/>
                </a:solidFill>
                <a:effectLst/>
                <a:latin typeface="Söhne"/>
              </a:rPr>
              <a:t>：新たな「観光立国推進基本計画」を基に、観光地域の再生・高付加価値化や宿泊施設改修、観光</a:t>
            </a:r>
            <a:r>
              <a:rPr lang="en-US" altLang="ja-JP" b="0" i="0" dirty="0">
                <a:solidFill>
                  <a:srgbClr val="374151"/>
                </a:solidFill>
                <a:effectLst/>
                <a:latin typeface="Söhne"/>
              </a:rPr>
              <a:t>DX/GX</a:t>
            </a:r>
            <a:r>
              <a:rPr lang="ja-JP" altLang="en-US" b="0" i="0" dirty="0">
                <a:solidFill>
                  <a:srgbClr val="374151"/>
                </a:solidFill>
                <a:effectLst/>
                <a:latin typeface="Söhne"/>
              </a:rPr>
              <a:t>の取組、人材不足対策など、持続可能な観光地域の形成に全国で戦略的に取組む。</a:t>
            </a:r>
          </a:p>
          <a:p>
            <a:pPr algn="l">
              <a:buFont typeface="+mj-lt"/>
              <a:buAutoNum type="arabicPeriod"/>
            </a:pPr>
            <a:r>
              <a:rPr lang="ja-JP" altLang="en-US" b="1" i="0" dirty="0">
                <a:solidFill>
                  <a:srgbClr val="374151"/>
                </a:solidFill>
                <a:effectLst/>
                <a:latin typeface="Söhne"/>
              </a:rPr>
              <a:t>訪日外国人旅行消費の拡大</a:t>
            </a:r>
            <a:r>
              <a:rPr lang="ja-JP" altLang="en-US" b="0" i="0" dirty="0">
                <a:solidFill>
                  <a:srgbClr val="374151"/>
                </a:solidFill>
                <a:effectLst/>
                <a:latin typeface="Söhne"/>
              </a:rPr>
              <a:t>：</a:t>
            </a:r>
            <a:r>
              <a:rPr lang="en-US" altLang="ja-JP" b="0" i="0" dirty="0">
                <a:solidFill>
                  <a:srgbClr val="374151"/>
                </a:solidFill>
                <a:effectLst/>
                <a:latin typeface="Söhne"/>
              </a:rPr>
              <a:t>5</a:t>
            </a:r>
            <a:r>
              <a:rPr lang="ja-JP" altLang="en-US" b="0" i="0" dirty="0">
                <a:solidFill>
                  <a:srgbClr val="374151"/>
                </a:solidFill>
                <a:effectLst/>
                <a:latin typeface="Söhne"/>
              </a:rPr>
              <a:t>兆円の早期達成を目指し、アドベンチャーツーリズムや特別な体験の提供、夜間の文化財活用、国立公園の魅力向上、医療ツーリズム、航空便の回復、クルーズ再興など多岐にわたる取組で、外国からの観光客を増加させる。</a:t>
            </a:r>
          </a:p>
          <a:p>
            <a:pPr algn="l">
              <a:buFont typeface="+mj-lt"/>
              <a:buAutoNum type="arabicPeriod"/>
            </a:pPr>
            <a:r>
              <a:rPr lang="ja-JP" altLang="en-US" b="1" i="0" dirty="0">
                <a:solidFill>
                  <a:srgbClr val="374151"/>
                </a:solidFill>
                <a:effectLst/>
                <a:latin typeface="Söhne"/>
              </a:rPr>
              <a:t>国内交流の促進</a:t>
            </a:r>
            <a:r>
              <a:rPr lang="ja-JP" altLang="en-US" b="0" i="0" dirty="0">
                <a:solidFill>
                  <a:srgbClr val="374151"/>
                </a:solidFill>
                <a:effectLst/>
                <a:latin typeface="Söhne"/>
              </a:rPr>
              <a:t>：官民連携でのワーケーションや第２のふるさとづくり、平日の旅行促進などを推進し、国内での観光交流を拡大する。</a:t>
            </a:r>
          </a:p>
          <a:p>
            <a:endParaRPr kumimoji="1" lang="en-US" altLang="ja-JP" dirty="0"/>
          </a:p>
          <a:p>
            <a:r>
              <a:rPr kumimoji="1" lang="en-US" altLang="ja-JP" dirty="0"/>
              <a:t>【</a:t>
            </a:r>
            <a:r>
              <a:rPr kumimoji="1" lang="ja-JP" altLang="en-US" dirty="0"/>
              <a:t>高度人材の受入れ</a:t>
            </a:r>
            <a:r>
              <a:rPr kumimoji="1" lang="en-US" altLang="ja-JP" dirty="0"/>
              <a:t>】</a:t>
            </a:r>
          </a:p>
          <a:p>
            <a:pPr algn="l">
              <a:buFont typeface="+mj-lt"/>
              <a:buAutoNum type="arabicPeriod"/>
            </a:pPr>
            <a:r>
              <a:rPr lang="ja-JP" altLang="en-US" b="1" i="0" dirty="0">
                <a:solidFill>
                  <a:srgbClr val="374151"/>
                </a:solidFill>
                <a:effectLst/>
                <a:latin typeface="Söhne"/>
              </a:rPr>
              <a:t>新たな在留資格制度の活用</a:t>
            </a:r>
            <a:r>
              <a:rPr lang="ja-JP" altLang="en-US" b="0" i="0" dirty="0">
                <a:solidFill>
                  <a:srgbClr val="374151"/>
                </a:solidFill>
                <a:effectLst/>
                <a:latin typeface="Söhne"/>
              </a:rPr>
              <a:t>：特別高度人材制度（</a:t>
            </a:r>
            <a:r>
              <a:rPr lang="en-US" altLang="ja-JP" b="0" i="0" dirty="0">
                <a:solidFill>
                  <a:srgbClr val="374151"/>
                </a:solidFill>
                <a:effectLst/>
                <a:latin typeface="Söhne"/>
              </a:rPr>
              <a:t>J-Skip</a:t>
            </a:r>
            <a:r>
              <a:rPr lang="ja-JP" altLang="en-US" b="0" i="0" dirty="0">
                <a:solidFill>
                  <a:srgbClr val="374151"/>
                </a:solidFill>
                <a:effectLst/>
                <a:latin typeface="Söhne"/>
              </a:rPr>
              <a:t>）と未来創造人材制度（</a:t>
            </a:r>
            <a:r>
              <a:rPr lang="en-US" altLang="ja-JP" b="0" i="0" dirty="0">
                <a:solidFill>
                  <a:srgbClr val="374151"/>
                </a:solidFill>
                <a:effectLst/>
                <a:latin typeface="Söhne"/>
              </a:rPr>
              <a:t>J-Find</a:t>
            </a:r>
            <a:r>
              <a:rPr lang="ja-JP" altLang="en-US" b="0" i="0" dirty="0">
                <a:solidFill>
                  <a:srgbClr val="374151"/>
                </a:solidFill>
                <a:effectLst/>
                <a:latin typeface="Söhne"/>
              </a:rPr>
              <a:t>）を進め、高度外国人材の受け入れを強化。</a:t>
            </a:r>
          </a:p>
          <a:p>
            <a:pPr algn="l">
              <a:buFont typeface="+mj-lt"/>
              <a:buAutoNum type="arabicPeriod"/>
            </a:pPr>
            <a:r>
              <a:rPr lang="ja-JP" altLang="en-US" b="1" i="0" dirty="0">
                <a:solidFill>
                  <a:srgbClr val="374151"/>
                </a:solidFill>
                <a:effectLst/>
                <a:latin typeface="Söhne"/>
              </a:rPr>
              <a:t>制度面での課題対応</a:t>
            </a:r>
            <a:r>
              <a:rPr lang="ja-JP" altLang="en-US" b="0" i="0" dirty="0">
                <a:solidFill>
                  <a:srgbClr val="374151"/>
                </a:solidFill>
                <a:effectLst/>
                <a:latin typeface="Söhne"/>
              </a:rPr>
              <a:t>：「海外からの人材・資金を呼び込むためのアクションプラン」に基づき、税制や規制等の課題を把握・検討し、適切な対応策を実施。</a:t>
            </a:r>
          </a:p>
          <a:p>
            <a:pPr algn="l">
              <a:buFont typeface="+mj-lt"/>
              <a:buAutoNum type="arabicPeriod"/>
            </a:pPr>
            <a:r>
              <a:rPr lang="ja-JP" altLang="en-US" b="1" i="0" dirty="0">
                <a:solidFill>
                  <a:srgbClr val="374151"/>
                </a:solidFill>
                <a:effectLst/>
                <a:latin typeface="Söhne"/>
              </a:rPr>
              <a:t>特定技能制度の受入れ分野の検討</a:t>
            </a:r>
            <a:r>
              <a:rPr lang="ja-JP" altLang="en-US" b="0" i="0" dirty="0">
                <a:solidFill>
                  <a:srgbClr val="374151"/>
                </a:solidFill>
                <a:effectLst/>
                <a:latin typeface="Söhne"/>
              </a:rPr>
              <a:t>：人手不足の状況を考慮し、法務省を中心に特定技能制度の受入れ分野の追加に関する検討を進める。</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lang="ja-JP" altLang="en-US" sz="1200" b="0" i="0" dirty="0">
                <a:solidFill>
                  <a:srgbClr val="374151"/>
                </a:solidFill>
                <a:effectLst/>
                <a:latin typeface="メイリオ" panose="020B0604030504040204" pitchFamily="50" charset="-128"/>
                <a:ea typeface="メイリオ" panose="020B0604030504040204" pitchFamily="50" charset="-128"/>
              </a:rPr>
              <a:t>技能実習制度および特定技能制度の在り方の検討</a:t>
            </a:r>
            <a:r>
              <a:rPr kumimoji="1" lang="en-US" altLang="ja-JP" sz="1200" b="0" i="0" dirty="0">
                <a:solidFill>
                  <a:srgbClr val="374151"/>
                </a:solidFill>
                <a:effectLst/>
                <a:latin typeface="メイリオ" panose="020B0604030504040204" pitchFamily="50" charset="-128"/>
                <a:ea typeface="メイリオ" panose="020B0604030504040204" pitchFamily="50" charset="-128"/>
              </a:rPr>
              <a:t>】</a:t>
            </a:r>
          </a:p>
          <a:p>
            <a:pPr algn="l">
              <a:buFont typeface="+mj-lt"/>
              <a:buAutoNum type="arabicPeriod"/>
            </a:pPr>
            <a:r>
              <a:rPr lang="ja-JP" altLang="en-US" b="1" i="0" dirty="0">
                <a:solidFill>
                  <a:srgbClr val="374151"/>
                </a:solidFill>
                <a:effectLst/>
                <a:latin typeface="Söhne"/>
              </a:rPr>
              <a:t>共生社会の実現</a:t>
            </a:r>
            <a:r>
              <a:rPr lang="ja-JP" altLang="en-US" b="0" i="0" dirty="0">
                <a:solidFill>
                  <a:srgbClr val="374151"/>
                </a:solidFill>
                <a:effectLst/>
                <a:latin typeface="Söhne"/>
              </a:rPr>
              <a:t>：日本人と外国人が相互に尊重し合い、安全・安心に暮らせる共生社会を目指す。外国人がキャリアアップし、活躍できる制度を目指すとともに、人権侵害の防止を図る。</a:t>
            </a:r>
          </a:p>
          <a:p>
            <a:pPr algn="l">
              <a:buFont typeface="+mj-lt"/>
              <a:buAutoNum type="arabicPeriod"/>
            </a:pPr>
            <a:r>
              <a:rPr lang="ja-JP" altLang="en-US" b="1" i="0" dirty="0">
                <a:solidFill>
                  <a:srgbClr val="374151"/>
                </a:solidFill>
                <a:effectLst/>
                <a:latin typeface="Söhne"/>
              </a:rPr>
              <a:t>制度の見直しと創設</a:t>
            </a:r>
            <a:r>
              <a:rPr lang="ja-JP" altLang="en-US" b="0" i="0" dirty="0">
                <a:solidFill>
                  <a:srgbClr val="374151"/>
                </a:solidFill>
                <a:effectLst/>
                <a:latin typeface="Söhne"/>
              </a:rPr>
              <a:t>：「技能実習制度および特定技能制度の在り方に関する有識者会議」の中間報告を基に、技能実習制度を現状に合わせて進化させ、新しい制度を設ける。特定技能制度も見直しと適正化を図る。</a:t>
            </a:r>
          </a:p>
          <a:p>
            <a:pPr algn="l">
              <a:buFont typeface="+mj-lt"/>
              <a:buAutoNum type="arabicPeriod"/>
            </a:pPr>
            <a:r>
              <a:rPr lang="ja-JP" altLang="en-US" b="1" i="0" dirty="0">
                <a:solidFill>
                  <a:srgbClr val="374151"/>
                </a:solidFill>
                <a:effectLst/>
                <a:latin typeface="Söhne"/>
              </a:rPr>
              <a:t>制度の具体化に向けた取組</a:t>
            </a:r>
            <a:r>
              <a:rPr lang="ja-JP" altLang="en-US" b="0" i="0" dirty="0">
                <a:solidFill>
                  <a:srgbClr val="374151"/>
                </a:solidFill>
                <a:effectLst/>
                <a:latin typeface="Söhne"/>
              </a:rPr>
              <a:t>：今後の有識者会議の議論を踏まえて、各制度の具体的な内容と形を決定し、それに向けての取組を進める。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374151"/>
                </a:solidFill>
                <a:effectLst/>
                <a:latin typeface="メイリオ" panose="020B0604030504040204" pitchFamily="50" charset="-128"/>
                <a:ea typeface="メイリオ" panose="020B0604030504040204" pitchFamily="50" charset="-128"/>
              </a:rPr>
              <a:t>【</a:t>
            </a:r>
            <a:r>
              <a:rPr lang="ja-JP" altLang="en-US" sz="1200" b="0" i="0" dirty="0">
                <a:solidFill>
                  <a:srgbClr val="374151"/>
                </a:solidFill>
                <a:effectLst/>
                <a:latin typeface="メイリオ" panose="020B0604030504040204" pitchFamily="50" charset="-128"/>
                <a:ea typeface="メイリオ" panose="020B0604030504040204" pitchFamily="50" charset="-128"/>
              </a:rPr>
              <a:t>資産運用立国・国際金融センター等の実現</a:t>
            </a:r>
            <a:r>
              <a:rPr lang="en-US" altLang="ja-JP" sz="1200" b="0" i="0" dirty="0">
                <a:solidFill>
                  <a:srgbClr val="374151"/>
                </a:solidFill>
                <a:effectLst/>
                <a:latin typeface="メイリオ" panose="020B0604030504040204" pitchFamily="50" charset="-128"/>
                <a:ea typeface="メイリオ" panose="020B0604030504040204" pitchFamily="50" charset="-128"/>
              </a:rPr>
              <a:t>】</a:t>
            </a:r>
          </a:p>
          <a:p>
            <a:pPr algn="l">
              <a:buFont typeface="+mj-lt"/>
              <a:buAutoNum type="arabicPeriod"/>
            </a:pPr>
            <a:r>
              <a:rPr lang="ja-JP" altLang="en-US" b="1" i="0" dirty="0">
                <a:solidFill>
                  <a:srgbClr val="374151"/>
                </a:solidFill>
                <a:effectLst/>
                <a:latin typeface="Söhne"/>
              </a:rPr>
              <a:t>金融市場の強化</a:t>
            </a:r>
            <a:r>
              <a:rPr lang="en-US" altLang="ja-JP" b="0" i="0" dirty="0">
                <a:solidFill>
                  <a:srgbClr val="374151"/>
                </a:solidFill>
                <a:effectLst/>
                <a:latin typeface="Söhne"/>
              </a:rPr>
              <a:t>: 2,000</a:t>
            </a:r>
            <a:r>
              <a:rPr lang="ja-JP" altLang="en-US" b="0" i="0" dirty="0">
                <a:solidFill>
                  <a:srgbClr val="374151"/>
                </a:solidFill>
                <a:effectLst/>
                <a:latin typeface="Söhne"/>
              </a:rPr>
              <a:t>兆円の家計金融資産を活用し、日本を世界の金融センターとしての位置づけを強化。コーポレートガバナンス改革やアジアでの金融ハブの形成、地域の投融資促進のための協議体設置などを進める。</a:t>
            </a:r>
          </a:p>
          <a:p>
            <a:pPr algn="l">
              <a:buFont typeface="+mj-lt"/>
              <a:buAutoNum type="arabicPeriod"/>
            </a:pPr>
            <a:r>
              <a:rPr lang="ja-JP" altLang="en-US" b="1" i="0" dirty="0">
                <a:solidFill>
                  <a:srgbClr val="374151"/>
                </a:solidFill>
                <a:effectLst/>
                <a:latin typeface="Söhne"/>
              </a:rPr>
              <a:t>制度・環境の改革</a:t>
            </a:r>
            <a:r>
              <a:rPr lang="en-US" altLang="ja-JP" b="0" i="0" dirty="0">
                <a:solidFill>
                  <a:srgbClr val="374151"/>
                </a:solidFill>
                <a:effectLst/>
                <a:latin typeface="Söhne"/>
              </a:rPr>
              <a:t>: </a:t>
            </a:r>
            <a:r>
              <a:rPr lang="ja-JP" altLang="en-US" b="0" i="0" dirty="0">
                <a:solidFill>
                  <a:srgbClr val="374151"/>
                </a:solidFill>
                <a:effectLst/>
                <a:latin typeface="Söhne"/>
              </a:rPr>
              <a:t>金融行政・税制のグローバル化を促進し、</a:t>
            </a:r>
            <a:r>
              <a:rPr lang="en-US" altLang="ja-JP" b="0" i="0" dirty="0">
                <a:solidFill>
                  <a:srgbClr val="374151"/>
                </a:solidFill>
                <a:effectLst/>
                <a:latin typeface="Söhne"/>
              </a:rPr>
              <a:t>FinTech</a:t>
            </a:r>
            <a:r>
              <a:rPr lang="ja-JP" altLang="en-US" b="0" i="0" dirty="0">
                <a:solidFill>
                  <a:srgbClr val="374151"/>
                </a:solidFill>
                <a:effectLst/>
                <a:latin typeface="Söhne"/>
              </a:rPr>
              <a:t>のサポートや国際金融ハブに向けた税制の課題を検討。資産運用業の改革やビジネス慣行の是正、新規参入のサポートを拡充する。</a:t>
            </a:r>
          </a:p>
          <a:p>
            <a:pPr algn="l">
              <a:buFont typeface="+mj-lt"/>
              <a:buAutoNum type="arabicPeriod"/>
            </a:pPr>
            <a:r>
              <a:rPr lang="ja-JP" altLang="en-US" b="1" i="0" dirty="0">
                <a:solidFill>
                  <a:srgbClr val="374151"/>
                </a:solidFill>
                <a:effectLst/>
                <a:latin typeface="Söhne"/>
              </a:rPr>
              <a:t>プロモーションと利便性の向上</a:t>
            </a:r>
            <a:r>
              <a:rPr lang="en-US" altLang="ja-JP" b="0" i="0" dirty="0">
                <a:solidFill>
                  <a:srgbClr val="374151"/>
                </a:solidFill>
                <a:effectLst/>
                <a:latin typeface="Söhne"/>
              </a:rPr>
              <a:t>: </a:t>
            </a:r>
            <a:r>
              <a:rPr lang="ja-JP" altLang="en-US" b="0" i="0" dirty="0">
                <a:solidFill>
                  <a:srgbClr val="374151"/>
                </a:solidFill>
                <a:effectLst/>
                <a:latin typeface="Söhne"/>
              </a:rPr>
              <a:t>海外メディア向けの情報発信や「</a:t>
            </a:r>
            <a:r>
              <a:rPr lang="en-US" altLang="ja-JP" b="0" i="0" dirty="0">
                <a:solidFill>
                  <a:srgbClr val="374151"/>
                </a:solidFill>
                <a:effectLst/>
                <a:latin typeface="Söhne"/>
              </a:rPr>
              <a:t>Japan Week</a:t>
            </a:r>
            <a:r>
              <a:rPr lang="ja-JP" altLang="en-US" b="0" i="0" dirty="0">
                <a:solidFill>
                  <a:srgbClr val="374151"/>
                </a:solidFill>
                <a:effectLst/>
                <a:latin typeface="Söhne"/>
              </a:rPr>
              <a:t>」などのプロモーションイベントを開催。さらに、企業の無形資産を担保にした「事業成長担保権」の法制度を提案し、消費者の利便性向上のための金融サービス改善を進める。</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8405E7ED-6FBE-EE53-6970-D82E30F35B6E}"/>
              </a:ext>
            </a:extLst>
          </p:cNvPr>
          <p:cNvSpPr>
            <a:spLocks noGrp="1"/>
          </p:cNvSpPr>
          <p:nvPr>
            <p:ph type="sldNum" sz="quarter" idx="5"/>
          </p:nvPr>
        </p:nvSpPr>
        <p:spPr/>
        <p:txBody>
          <a:bodyPr/>
          <a:lstStyle/>
          <a:p>
            <a:fld id="{7D95702B-A176-47F2-94B3-59C819DD5A0E}" type="slidenum">
              <a:rPr kumimoji="1" lang="ja-JP" altLang="en-US" smtClean="0"/>
              <a:t>87</a:t>
            </a:fld>
            <a:endParaRPr kumimoji="1" lang="ja-JP" altLang="en-US"/>
          </a:p>
        </p:txBody>
      </p:sp>
    </p:spTree>
    <p:extLst>
      <p:ext uri="{BB962C8B-B14F-4D97-AF65-F5344CB8AC3E}">
        <p14:creationId xmlns:p14="http://schemas.microsoft.com/office/powerpoint/2010/main" val="7423861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A230-AE99-4E43-59AF-62780B3F95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E80FEE-EE77-BB1F-DAE9-4301EC20A5F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66C6A2F0-5E20-BAEE-D6D2-5CFB6C399148}"/>
              </a:ext>
            </a:extLst>
          </p:cNvPr>
          <p:cNvSpPr>
            <a:spLocks noGrp="1"/>
          </p:cNvSpPr>
          <p:nvPr>
            <p:ph type="body" idx="1"/>
          </p:nvPr>
        </p:nvSpPr>
        <p:spPr/>
        <p:txBody>
          <a:bodyPr/>
          <a:lstStyle/>
          <a:p>
            <a:r>
              <a:rPr kumimoji="1" lang="ja-JP" altLang="en-US" dirty="0"/>
              <a:t>目標：</a:t>
            </a:r>
            <a:r>
              <a:rPr kumimoji="1" lang="en-US" altLang="ja-JP" dirty="0"/>
              <a:t>13:24</a:t>
            </a:r>
          </a:p>
          <a:p>
            <a:r>
              <a:rPr kumimoji="1" lang="ja-JP" altLang="en-US" dirty="0"/>
              <a:t>累計：</a:t>
            </a:r>
            <a:r>
              <a:rPr kumimoji="1" lang="en-US" altLang="ja-JP" dirty="0"/>
              <a:t>0:24</a:t>
            </a:r>
          </a:p>
          <a:p>
            <a:endParaRPr kumimoji="1" lang="en-US" altLang="ja-JP" dirty="0"/>
          </a:p>
          <a:p>
            <a:r>
              <a:rPr kumimoji="1" lang="ja-JP" altLang="en-US" dirty="0"/>
              <a:t>ここまで経済財政運営と改革の基本方針の内容について触れました。</a:t>
            </a:r>
            <a:endParaRPr kumimoji="1" lang="en-US" altLang="ja-JP" dirty="0"/>
          </a:p>
          <a:p>
            <a:r>
              <a:rPr kumimoji="1" lang="ja-JP" altLang="en-US" dirty="0"/>
              <a:t>骨太の方針で掲げているデジタル社会の実現を目指すにあたっての重点計画を閣議決定しています。その内容について紹介します。</a:t>
            </a:r>
            <a:endParaRPr kumimoji="1" lang="en-US" altLang="ja-JP" dirty="0"/>
          </a:p>
          <a:p>
            <a:endParaRPr kumimoji="1" lang="en-US" altLang="ja-JP" dirty="0"/>
          </a:p>
          <a:p>
            <a:r>
              <a:rPr kumimoji="1" lang="ja-JP" altLang="en-US" dirty="0"/>
              <a:t>デジタル社会の実現に向けた羅針盤としての重点計画</a:t>
            </a:r>
            <a:endParaRPr kumimoji="1" lang="en-US" altLang="ja-JP" dirty="0"/>
          </a:p>
          <a:p>
            <a:r>
              <a:rPr lang="ja-JP" altLang="en-US" dirty="0"/>
              <a:t>デジタル技術の進展によりデータの重要性が飛躍的に高まる中、日本で世界水準のデジタル社会を実現するには、将来の目指す姿を描き、構造改革、地⽅の課題解決、セキュリ ティ対策といった多くの取組を、関係者が一丸となって推進する必要があります。</a:t>
            </a:r>
            <a:endParaRPr lang="en-US" altLang="ja-JP" dirty="0"/>
          </a:p>
          <a:p>
            <a:endParaRPr kumimoji="1" lang="en-US" altLang="ja-JP" dirty="0"/>
          </a:p>
          <a:p>
            <a:r>
              <a:rPr lang="ja-JP" altLang="en-US" dirty="0"/>
              <a:t>こうした状況を踏まえ、「デジタル社会の実現に向けた重点計画」を策定しました。</a:t>
            </a:r>
            <a:endParaRPr lang="en-US" altLang="ja-JP" dirty="0"/>
          </a:p>
          <a:p>
            <a:r>
              <a:rPr lang="ja-JP" altLang="en-US" dirty="0"/>
              <a:t>この 計画は、目指すべきデジタル社会の実現に向けて、政府が迅速かつ重点的に実施すべき施策を明記し、各府省庁が構造改革や個別の施策に取組、それを世界に発信・提言する 際の羅針盤となるものです。</a:t>
            </a:r>
            <a:endParaRPr lang="en-US" altLang="ja-JP" dirty="0"/>
          </a:p>
          <a:p>
            <a:endParaRPr kumimoji="1" lang="en-US" altLang="ja-JP" dirty="0"/>
          </a:p>
          <a:p>
            <a:r>
              <a:rPr lang="ja-JP" altLang="en-US" dirty="0"/>
              <a:t>重点計画に記載した施策は、進捗や成果を定期的に確認しながら</a:t>
            </a:r>
            <a:r>
              <a:rPr lang="en-US" altLang="ja-JP" dirty="0"/>
              <a:t>PDCA</a:t>
            </a:r>
            <a:r>
              <a:rPr lang="ja-JP" altLang="en-US" dirty="0"/>
              <a:t>サイクルの徹底を図ります。</a:t>
            </a:r>
            <a:endParaRPr lang="en-US" altLang="ja-JP" dirty="0"/>
          </a:p>
          <a:p>
            <a:r>
              <a:rPr lang="ja-JP" altLang="en-US" dirty="0"/>
              <a:t>そして、国⺠や⺠間企業の満⾜度や利用率などをデジタル化の進捗を大局的に つかむ指標として把握・公開しながら、必要な施策の追加・見直し・整理を行います。</a:t>
            </a:r>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2C2C46CE-047D-EC25-C13C-B6582CBE7A12}"/>
              </a:ext>
            </a:extLst>
          </p:cNvPr>
          <p:cNvSpPr>
            <a:spLocks noGrp="1"/>
          </p:cNvSpPr>
          <p:nvPr>
            <p:ph type="sldNum" sz="quarter" idx="5"/>
          </p:nvPr>
        </p:nvSpPr>
        <p:spPr/>
        <p:txBody>
          <a:bodyPr/>
          <a:lstStyle/>
          <a:p>
            <a:fld id="{7D95702B-A176-47F2-94B3-59C819DD5A0E}" type="slidenum">
              <a:rPr kumimoji="1" lang="ja-JP" altLang="en-US" smtClean="0"/>
              <a:t>88</a:t>
            </a:fld>
            <a:endParaRPr kumimoji="1" lang="ja-JP" altLang="en-US"/>
          </a:p>
        </p:txBody>
      </p:sp>
    </p:spTree>
    <p:extLst>
      <p:ext uri="{BB962C8B-B14F-4D97-AF65-F5344CB8AC3E}">
        <p14:creationId xmlns:p14="http://schemas.microsoft.com/office/powerpoint/2010/main" val="16052057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09B7C-C5F3-7914-A612-165F13EE44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14E13E-5DD2-C9AB-0923-F4673EB24763}"/>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E9C7C8B-4B76-40DB-79FA-CAD916A1FC42}"/>
              </a:ext>
            </a:extLst>
          </p:cNvPr>
          <p:cNvSpPr>
            <a:spLocks noGrp="1"/>
          </p:cNvSpPr>
          <p:nvPr>
            <p:ph type="body" idx="1"/>
          </p:nvPr>
        </p:nvSpPr>
        <p:spPr/>
        <p:txBody>
          <a:bodyPr/>
          <a:lstStyle/>
          <a:p>
            <a:r>
              <a:rPr kumimoji="1" lang="ja-JP" altLang="en-US" dirty="0"/>
              <a:t>目標：</a:t>
            </a:r>
            <a:r>
              <a:rPr kumimoji="1" lang="en-US" altLang="ja-JP" dirty="0"/>
              <a:t>13:30</a:t>
            </a:r>
          </a:p>
          <a:p>
            <a:r>
              <a:rPr kumimoji="1" lang="ja-JP" altLang="en-US" dirty="0"/>
              <a:t>累計：</a:t>
            </a:r>
            <a:r>
              <a:rPr kumimoji="1" lang="en-US" altLang="ja-JP" dirty="0"/>
              <a:t>0:30</a:t>
            </a:r>
          </a:p>
          <a:p>
            <a:endParaRPr kumimoji="1" lang="en-US" altLang="ja-JP" dirty="0"/>
          </a:p>
          <a:p>
            <a:pPr marL="0" indent="0">
              <a:buFont typeface="+mj-lt"/>
              <a:buNone/>
            </a:pPr>
            <a:r>
              <a:rPr lang="ja-JP" altLang="en-US" dirty="0"/>
              <a:t>日本が目指すデジタル社会について、「デジタルの活用により、一人ひとりのニーズに合ったサービスを選ぶことができ、多様な幸せが実現できる社会」と定義し、</a:t>
            </a:r>
            <a:r>
              <a:rPr lang="en-US" altLang="ja-JP" dirty="0"/>
              <a:t>6</a:t>
            </a:r>
            <a:r>
              <a:rPr lang="ja-JP" altLang="en-US" dirty="0"/>
              <a:t>つの姿を挙げています。</a:t>
            </a:r>
            <a:endParaRPr lang="en-US" altLang="ja-JP" dirty="0"/>
          </a:p>
          <a:p>
            <a:pPr marL="0" indent="0">
              <a:buFont typeface="+mj-lt"/>
              <a:buNone/>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デジタル化による成長戦略</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b="0" i="0" dirty="0">
                <a:solidFill>
                  <a:srgbClr val="374151"/>
                </a:solidFill>
                <a:effectLst/>
                <a:latin typeface="Söhne"/>
              </a:rPr>
              <a:t>国や地域、民間企業が一緒になって、最新のデジタル技術やクラウドサービスをうまく使い、いろんなルールの見直しやデータの使い方を工夫することで、日本がデジタルの分野で強くなるための計画を進めています。これは、みんなが便利で快適に生活できる未来の社会をつくるための一歩です。</a:t>
            </a:r>
            <a:br>
              <a:rPr lang="en-US" altLang="ja-JP" b="0" i="0" dirty="0">
                <a:solidFill>
                  <a:srgbClr val="374151"/>
                </a:solidFill>
                <a:effectLst/>
                <a:latin typeface="Söhne"/>
              </a:rPr>
            </a:b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dirty="0">
                <a:solidFill>
                  <a:srgbClr val="374151"/>
                </a:solidFill>
                <a:latin typeface="メイリオ" panose="020B0604030504040204" pitchFamily="50" charset="-128"/>
                <a:ea typeface="メイリオ" panose="020B0604030504040204" pitchFamily="50" charset="-128"/>
              </a:rPr>
              <a:t>医療・教育・防災・こどもなどの準公共分野のデジタル化</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b="0" i="0" dirty="0">
                <a:solidFill>
                  <a:srgbClr val="374151"/>
                </a:solidFill>
                <a:effectLst/>
                <a:latin typeface="Söhne"/>
              </a:rPr>
              <a:t>必要なデータを上手に使って、みんなの希望や生活スタイルに合わせて情報やサービスを提供することで、もっと便利で充実した社会をつくることを目指しています。これは、みんながもっとハッピーに生活できるようにするための計画です。</a:t>
            </a:r>
            <a:br>
              <a:rPr lang="en-US" altLang="ja-JP" b="0" i="0" dirty="0">
                <a:solidFill>
                  <a:srgbClr val="374151"/>
                </a:solidFill>
                <a:effectLst/>
                <a:latin typeface="Söhne"/>
              </a:rPr>
            </a:b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デジタル化による</a:t>
            </a:r>
            <a:r>
              <a:rPr lang="ja-JP" altLang="en-US" sz="1200" dirty="0">
                <a:solidFill>
                  <a:srgbClr val="374151"/>
                </a:solidFill>
                <a:latin typeface="メイリオ" panose="020B0604030504040204" pitchFamily="50" charset="-128"/>
                <a:ea typeface="メイリオ" panose="020B0604030504040204" pitchFamily="50" charset="-128"/>
              </a:rPr>
              <a:t>地域活性化</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b="0" i="0" dirty="0">
                <a:solidFill>
                  <a:srgbClr val="374151"/>
                </a:solidFill>
                <a:effectLst/>
                <a:latin typeface="Söhne"/>
              </a:rPr>
              <a:t>国が地方のデジタル化をサポートして、地域ごとに仕事のチャンスを増やし、地域の特色をより魅力的にすることを目指しています。これは、地域がもっといい場所になるための計画です。</a:t>
            </a:r>
            <a:br>
              <a:rPr lang="en-US" altLang="ja-JP" b="0" i="0" dirty="0">
                <a:solidFill>
                  <a:srgbClr val="374151"/>
                </a:solidFill>
                <a:effectLst/>
                <a:latin typeface="Söhne"/>
              </a:rPr>
            </a:b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0" i="0" dirty="0">
                <a:solidFill>
                  <a:srgbClr val="374151"/>
                </a:solidFill>
                <a:effectLst/>
                <a:latin typeface="メイリオ" panose="020B0604030504040204" pitchFamily="50" charset="-128"/>
                <a:ea typeface="メイリオ" panose="020B0604030504040204" pitchFamily="50" charset="-128"/>
              </a:rPr>
              <a:t>誰一人取り残されないデジタル社会</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b="0" i="0" dirty="0">
                <a:solidFill>
                  <a:srgbClr val="374151"/>
                </a:solidFill>
                <a:effectLst/>
                <a:latin typeface="Söhne"/>
              </a:rPr>
              <a:t>どんな背景や状況の人も、デジタルの便益を毎日感じられる社会を目指しています。これは、全員がデジタルのメリットを得られるような世の中を作りたいという考えです。</a:t>
            </a:r>
            <a:br>
              <a:rPr lang="en-US" altLang="ja-JP" b="0" i="0" dirty="0">
                <a:solidFill>
                  <a:srgbClr val="374151"/>
                </a:solidFill>
                <a:effectLst/>
                <a:latin typeface="Söhne"/>
              </a:rPr>
            </a:b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デジタル人材の育成・確保</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b="0" i="0" dirty="0">
                <a:solidFill>
                  <a:srgbClr val="374151"/>
                </a:solidFill>
                <a:effectLst/>
                <a:latin typeface="Söhne"/>
              </a:rPr>
              <a:t>すべての人がデジタルの世界に関わっていると思って、人生の各段階で必要なコンピュータの技術を学べる社会を目指す。これは、みんながデジタルの知識を持ち、プロのような能力も育てるための考えです。</a:t>
            </a:r>
            <a:br>
              <a:rPr lang="en-US" altLang="ja-JP" b="0" i="0" dirty="0">
                <a:solidFill>
                  <a:srgbClr val="374151"/>
                </a:solidFill>
                <a:effectLst/>
                <a:latin typeface="Söhne"/>
              </a:rPr>
            </a:b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en-US" altLang="ja-JP" sz="1200" dirty="0">
                <a:solidFill>
                  <a:srgbClr val="374151"/>
                </a:solidFill>
                <a:latin typeface="メイリオ" panose="020B0604030504040204" pitchFamily="50" charset="-128"/>
                <a:ea typeface="メイリオ" panose="020B0604030504040204" pitchFamily="50" charset="-128"/>
              </a:rPr>
              <a:t>DFFT</a:t>
            </a:r>
            <a:r>
              <a:rPr lang="ja-JP" altLang="en-US" sz="1200" dirty="0">
                <a:solidFill>
                  <a:srgbClr val="374151"/>
                </a:solidFill>
                <a:latin typeface="メイリオ" panose="020B0604030504040204" pitchFamily="50" charset="-128"/>
                <a:ea typeface="メイリオ" panose="020B0604030504040204" pitchFamily="50" charset="-128"/>
              </a:rPr>
              <a:t>（</a:t>
            </a:r>
            <a:r>
              <a:rPr lang="en-US" altLang="ja-JP" sz="1200" dirty="0">
                <a:solidFill>
                  <a:srgbClr val="374151"/>
                </a:solidFill>
                <a:latin typeface="メイリオ" panose="020B0604030504040204" pitchFamily="50" charset="-128"/>
                <a:ea typeface="メイリオ" panose="020B0604030504040204" pitchFamily="50" charset="-128"/>
              </a:rPr>
              <a:t>Data Free Flow with Trust</a:t>
            </a:r>
            <a:r>
              <a:rPr lang="ja-JP" altLang="en-US" sz="1200" dirty="0">
                <a:solidFill>
                  <a:srgbClr val="374151"/>
                </a:solidFill>
                <a:latin typeface="メイリオ" panose="020B0604030504040204" pitchFamily="50" charset="-128"/>
                <a:ea typeface="メイリオ" panose="020B0604030504040204" pitchFamily="50" charset="-128"/>
              </a:rPr>
              <a:t>）：「信頼性のある自由なデータ流通」の推進をはじめとする国際戦略</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b="0" i="0" dirty="0">
                <a:solidFill>
                  <a:srgbClr val="374151"/>
                </a:solidFill>
                <a:effectLst/>
                <a:latin typeface="Söhne"/>
              </a:rPr>
              <a:t>他の国々と手を組むことで、データの力を最大に活用して、国の境界なくデータを自由にやり取りする社会を作ろうとしている。</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A7FFEABE-EB76-7A2D-73FA-5435AE160211}"/>
              </a:ext>
            </a:extLst>
          </p:cNvPr>
          <p:cNvSpPr>
            <a:spLocks noGrp="1"/>
          </p:cNvSpPr>
          <p:nvPr>
            <p:ph type="sldNum" sz="quarter" idx="5"/>
          </p:nvPr>
        </p:nvSpPr>
        <p:spPr/>
        <p:txBody>
          <a:bodyPr/>
          <a:lstStyle/>
          <a:p>
            <a:fld id="{7D95702B-A176-47F2-94B3-59C819DD5A0E}" type="slidenum">
              <a:rPr kumimoji="1" lang="ja-JP" altLang="en-US" smtClean="0"/>
              <a:t>89</a:t>
            </a:fld>
            <a:endParaRPr kumimoji="1" lang="ja-JP" altLang="en-US"/>
          </a:p>
        </p:txBody>
      </p:sp>
    </p:spTree>
    <p:extLst>
      <p:ext uri="{BB962C8B-B14F-4D97-AF65-F5344CB8AC3E}">
        <p14:creationId xmlns:p14="http://schemas.microsoft.com/office/powerpoint/2010/main" val="918847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17825" y="858838"/>
            <a:ext cx="4110038" cy="2312987"/>
          </a:xfrm>
        </p:spPr>
      </p:sp>
      <p:sp>
        <p:nvSpPr>
          <p:cNvPr id="3" name="ノート プレースホルダー 2"/>
          <p:cNvSpPr>
            <a:spLocks noGrp="1"/>
          </p:cNvSpPr>
          <p:nvPr>
            <p:ph type="body" idx="1"/>
          </p:nvPr>
        </p:nvSpPr>
        <p:spPr/>
        <p:txBody>
          <a:bodyPr/>
          <a:lstStyle/>
          <a:p>
            <a:r>
              <a:rPr kumimoji="1" lang="ja-JP" altLang="en-US" dirty="0"/>
              <a:t>目標時刻：</a:t>
            </a:r>
            <a:r>
              <a:rPr kumimoji="1" lang="en-US" altLang="ja-JP" dirty="0"/>
              <a:t>13:36</a:t>
            </a:r>
          </a:p>
          <a:p>
            <a:r>
              <a:rPr kumimoji="1" lang="ja-JP" altLang="en-US" dirty="0"/>
              <a:t>累積時間：</a:t>
            </a:r>
            <a:r>
              <a:rPr kumimoji="1" lang="en-US" altLang="ja-JP" dirty="0"/>
              <a:t>00:36</a:t>
            </a:r>
          </a:p>
          <a:p>
            <a:endParaRPr kumimoji="1" lang="en-US" altLang="ja-JP" dirty="0"/>
          </a:p>
          <a:p>
            <a:r>
              <a:rPr kumimoji="1" lang="en-US" altLang="ja-JP" dirty="0"/>
              <a:t>IT</a:t>
            </a:r>
            <a:r>
              <a:rPr kumimoji="1" lang="ja-JP" altLang="en-US" dirty="0"/>
              <a:t>化と</a:t>
            </a:r>
            <a:r>
              <a:rPr kumimoji="1" lang="en-US" altLang="ja-JP" dirty="0"/>
              <a:t>DX</a:t>
            </a:r>
            <a:r>
              <a:rPr kumimoji="1" lang="ja-JP" altLang="en-US" dirty="0"/>
              <a:t>の最も大きな違いは「視点」。</a:t>
            </a:r>
            <a:endParaRPr kumimoji="1" lang="en-US" altLang="ja-JP" dirty="0"/>
          </a:p>
          <a:p>
            <a:r>
              <a:rPr kumimoji="1" lang="en-US" altLang="ja-JP" dirty="0"/>
              <a:t>IT</a:t>
            </a:r>
            <a:r>
              <a:rPr kumimoji="1" lang="ja-JP" altLang="en-US" dirty="0"/>
              <a:t>化は、情報技術を活用して業務プロセスなどを効率化すること。　視点は「社内」に向けられている。</a:t>
            </a:r>
            <a:endParaRPr kumimoji="1" lang="en-US" altLang="ja-JP" dirty="0"/>
          </a:p>
          <a:p>
            <a:r>
              <a:rPr kumimoji="1" lang="en-US" altLang="ja-JP" dirty="0"/>
              <a:t>DX</a:t>
            </a:r>
            <a:r>
              <a:rPr kumimoji="1" lang="ja-JP" altLang="en-US" dirty="0"/>
              <a:t>は、</a:t>
            </a:r>
            <a:r>
              <a:rPr kumimoji="1" lang="en-US" altLang="ja-JP" dirty="0"/>
              <a:t>IT</a:t>
            </a:r>
            <a:r>
              <a:rPr kumimoji="1" lang="ja-JP" altLang="en-US" dirty="0"/>
              <a:t>を含むデジタル技術を駆使してビジネスを変革し、新しい価値を生み出すこと。　視点は「顧客や社会」</a:t>
            </a:r>
            <a:endParaRPr kumimoji="1" lang="en-US" altLang="ja-JP" dirty="0"/>
          </a:p>
          <a:p>
            <a:endParaRPr kumimoji="1" lang="en-US" altLang="ja-JP" dirty="0"/>
          </a:p>
          <a:p>
            <a:r>
              <a:rPr kumimoji="1" lang="ja-JP" altLang="en-US" dirty="0"/>
              <a:t>近江商人の経営哲学である三方良し</a:t>
            </a:r>
            <a:endParaRPr kumimoji="1" lang="en-US" altLang="ja-JP" dirty="0"/>
          </a:p>
          <a:p>
            <a:endParaRPr kumimoji="1" lang="en-US" altLang="ja-JP" dirty="0"/>
          </a:p>
          <a:p>
            <a:r>
              <a:rPr kumimoji="1" lang="ja-JP" altLang="en-US" dirty="0"/>
              <a:t>「売り手良し」（社内）</a:t>
            </a:r>
            <a:endParaRPr kumimoji="1" lang="en-US" altLang="ja-JP" dirty="0"/>
          </a:p>
          <a:p>
            <a:r>
              <a:rPr kumimoji="1" lang="ja-JP" altLang="en-US" dirty="0"/>
              <a:t>「買い手良し」（顧客）</a:t>
            </a:r>
            <a:endParaRPr kumimoji="1" lang="en-US" altLang="ja-JP" dirty="0"/>
          </a:p>
          <a:p>
            <a:r>
              <a:rPr kumimoji="1" lang="ja-JP" altLang="en-US" dirty="0"/>
              <a:t>「世間良し」（社会）</a:t>
            </a:r>
            <a:endParaRPr kumimoji="1" lang="en-US" altLang="ja-JP" dirty="0"/>
          </a:p>
          <a:p>
            <a:endParaRPr kumimoji="1" lang="en-US" altLang="ja-JP" dirty="0"/>
          </a:p>
          <a:p>
            <a:r>
              <a:rPr kumimoji="1" lang="ja-JP" altLang="en-US" dirty="0"/>
              <a:t>デジタル社会の三方良し</a:t>
            </a:r>
            <a:endParaRPr kumimoji="1" lang="en-US" altLang="ja-JP" dirty="0"/>
          </a:p>
          <a:p>
            <a:endParaRPr kumimoji="1" lang="en-US" altLang="ja-JP" dirty="0"/>
          </a:p>
          <a:p>
            <a:r>
              <a:rPr kumimoji="1" lang="ja-JP" altLang="en-US" dirty="0"/>
              <a:t>社内に向けたもの→守りの</a:t>
            </a:r>
            <a:r>
              <a:rPr kumimoji="1" lang="en-US" altLang="ja-JP" dirty="0"/>
              <a:t>IT</a:t>
            </a:r>
            <a:r>
              <a:rPr kumimoji="1" lang="ja-JP" altLang="en-US" dirty="0"/>
              <a:t>活用</a:t>
            </a:r>
            <a:endParaRPr kumimoji="1" lang="en-US" altLang="ja-JP" dirty="0"/>
          </a:p>
          <a:p>
            <a:r>
              <a:rPr kumimoji="1" lang="ja-JP" altLang="en-US" dirty="0"/>
              <a:t>社外に向けたもの→攻めの</a:t>
            </a:r>
            <a:r>
              <a:rPr kumimoji="1" lang="en-US" altLang="ja-JP" dirty="0"/>
              <a:t>IT</a:t>
            </a:r>
            <a:r>
              <a:rPr kumimoji="1" lang="ja-JP" altLang="en-US" dirty="0"/>
              <a:t>活用</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DX</a:t>
            </a:r>
            <a:r>
              <a:rPr kumimoji="1" lang="ja-JP" altLang="en-US" dirty="0"/>
              <a:t>はこれからの大きな経営課題となる。</a:t>
            </a:r>
            <a:endParaRPr kumimoji="1" lang="en-US" altLang="ja-JP" dirty="0"/>
          </a:p>
          <a:p>
            <a:r>
              <a:rPr kumimoji="1" lang="ja-JP" altLang="en-US" dirty="0"/>
              <a:t>このなかでのセキュリティ対策については、</a:t>
            </a:r>
            <a:r>
              <a:rPr kumimoji="1" lang="en-US" altLang="ja-JP" dirty="0"/>
              <a:t>DX</a:t>
            </a:r>
            <a:r>
              <a:rPr kumimoji="1" lang="ja-JP" altLang="en-US" dirty="0"/>
              <a:t>の重要な要素であるとともに、経営者が取組む重要課題の一つとなる。</a:t>
            </a:r>
            <a:endParaRPr kumimoji="1" lang="en-US" altLang="ja-JP" dirty="0"/>
          </a:p>
          <a:p>
            <a:r>
              <a:rPr kumimoji="1" lang="ja-JP" altLang="en-US" dirty="0"/>
              <a:t>経営者として取組む指針として「サイバーセキュリティ経営ガイドライン」がある。</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7D95702B-A176-47F2-94B3-59C819DD5A0E}" type="slidenum">
              <a:rPr kumimoji="1" lang="ja-JP" altLang="en-US" smtClean="0"/>
              <a:t>9</a:t>
            </a:fld>
            <a:endParaRPr kumimoji="1" lang="ja-JP" altLang="en-US"/>
          </a:p>
        </p:txBody>
      </p:sp>
    </p:spTree>
    <p:extLst>
      <p:ext uri="{BB962C8B-B14F-4D97-AF65-F5344CB8AC3E}">
        <p14:creationId xmlns:p14="http://schemas.microsoft.com/office/powerpoint/2010/main" val="16007877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62C44-DFD4-692F-3270-1C8E2B51A3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1429FC-6DED-9E43-04FC-EFF35F6EB45A}"/>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46C3EFD-FE99-7C25-B768-A2FE24E2EC23}"/>
              </a:ext>
            </a:extLst>
          </p:cNvPr>
          <p:cNvSpPr>
            <a:spLocks noGrp="1"/>
          </p:cNvSpPr>
          <p:nvPr>
            <p:ph type="body" idx="1"/>
          </p:nvPr>
        </p:nvSpPr>
        <p:spPr/>
        <p:txBody>
          <a:bodyPr/>
          <a:lstStyle/>
          <a:p>
            <a:r>
              <a:rPr kumimoji="1" lang="ja-JP" altLang="en-US" dirty="0"/>
              <a:t>目標：</a:t>
            </a:r>
            <a:r>
              <a:rPr kumimoji="1" lang="en-US" altLang="ja-JP" dirty="0"/>
              <a:t>13:34</a:t>
            </a:r>
          </a:p>
          <a:p>
            <a:r>
              <a:rPr kumimoji="1" lang="ja-JP" altLang="en-US" dirty="0"/>
              <a:t>累計：</a:t>
            </a:r>
            <a:r>
              <a:rPr kumimoji="1" lang="en-US" altLang="ja-JP" dirty="0"/>
              <a:t>0:34</a:t>
            </a:r>
          </a:p>
          <a:p>
            <a:endParaRPr kumimoji="1" lang="en-US" altLang="ja-JP" dirty="0"/>
          </a:p>
          <a:p>
            <a:r>
              <a:rPr kumimoji="1" lang="ja-JP" altLang="en-US" sz="1200" b="0" i="0" u="none" strike="noStrike" kern="1200" cap="none" spc="0" normalizeH="0" baseline="0" noProof="0" dirty="0">
                <a:ln>
                  <a:noFill/>
                </a:ln>
                <a:solidFill>
                  <a:prstClr val="black"/>
                </a:solidFill>
                <a:effectLst/>
                <a:uLnTx/>
                <a:uFillTx/>
                <a:cs typeface="+mn-cs"/>
              </a:rPr>
              <a:t>日本がデジタル社会を実現していくための政府の取組について、</a:t>
            </a:r>
            <a:r>
              <a:rPr kumimoji="1" lang="en-US" altLang="ja-JP" sz="1200" b="0" i="0" u="none" strike="noStrike" kern="1200" cap="none" spc="0" normalizeH="0" baseline="0" noProof="0" dirty="0">
                <a:ln>
                  <a:noFill/>
                </a:ln>
                <a:solidFill>
                  <a:prstClr val="black"/>
                </a:solidFill>
                <a:effectLst/>
                <a:uLnTx/>
                <a:uFillTx/>
                <a:cs typeface="+mn-cs"/>
              </a:rPr>
              <a:t>7</a:t>
            </a:r>
            <a:r>
              <a:rPr kumimoji="1" lang="ja-JP" altLang="en-US" sz="1200" b="0" i="0" u="none" strike="noStrike" kern="1200" cap="none" spc="0" normalizeH="0" baseline="0" noProof="0" dirty="0">
                <a:ln>
                  <a:noFill/>
                </a:ln>
                <a:solidFill>
                  <a:prstClr val="black"/>
                </a:solidFill>
                <a:effectLst/>
                <a:uLnTx/>
                <a:uFillTx/>
                <a:cs typeface="+mn-cs"/>
              </a:rPr>
              <a:t>つの戦略的な政策が掲げられています。 </a:t>
            </a:r>
            <a:endParaRPr kumimoji="1" lang="en-US" altLang="ja-JP" sz="1200" b="0" i="0" u="none" strike="noStrike" kern="1200" cap="none" spc="0" normalizeH="0" baseline="0" noProof="0" dirty="0">
              <a:ln>
                <a:noFill/>
              </a:ln>
              <a:solidFill>
                <a:prstClr val="black"/>
              </a:solidFill>
              <a:effectLst/>
              <a:uLnTx/>
              <a:uFillTx/>
              <a:cs typeface="+mn-cs"/>
            </a:endParaRPr>
          </a:p>
          <a:p>
            <a:r>
              <a:rPr kumimoji="1" lang="en-US" altLang="ja-JP" sz="1200" b="0" i="0" u="none" strike="noStrike" kern="1200" cap="none" spc="0" normalizeH="0" baseline="0" noProof="0" dirty="0">
                <a:ln>
                  <a:noFill/>
                </a:ln>
                <a:solidFill>
                  <a:prstClr val="black"/>
                </a:solidFill>
                <a:effectLst/>
                <a:uLnTx/>
                <a:uFillTx/>
                <a:cs typeface="+mn-cs"/>
              </a:rPr>
              <a:t>7</a:t>
            </a:r>
            <a:r>
              <a:rPr kumimoji="1" lang="ja-JP" altLang="en-US" sz="1200" b="0" i="0" u="none" strike="noStrike" kern="1200" cap="none" spc="0" normalizeH="0" baseline="0" noProof="0" dirty="0">
                <a:ln>
                  <a:noFill/>
                </a:ln>
                <a:solidFill>
                  <a:prstClr val="black"/>
                </a:solidFill>
                <a:effectLst/>
                <a:uLnTx/>
                <a:uFillTx/>
                <a:cs typeface="+mn-cs"/>
              </a:rPr>
              <a:t>つの戦略的な政策について簡単に紹介し、その中にあるサイバーセキュリティに関する取組について説明します。</a:t>
            </a:r>
            <a:endParaRPr kumimoji="1" lang="en-US" altLang="ja-JP" sz="1200" b="0" i="0" u="none" strike="noStrike" kern="1200" cap="none" spc="0" normalizeH="0" baseline="0" noProof="0" dirty="0">
              <a:ln>
                <a:noFill/>
              </a:ln>
              <a:solidFill>
                <a:prstClr val="black"/>
              </a:solidFill>
              <a:effectLst/>
              <a:uLnTx/>
              <a:uFillTx/>
              <a:cs typeface="+mn-cs"/>
            </a:endParaRPr>
          </a:p>
          <a:p>
            <a:endParaRPr kumimoji="1" lang="en-US" altLang="ja-JP"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デジタル社会の実現に向けた構造改革</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dirty="0"/>
              <a:t>デジタル臨時行政調査会で確定した「デジタ ル原則を踏まえたアナログ規制の見直しに係 る工程表」に沿って、</a:t>
            </a:r>
            <a:r>
              <a:rPr lang="en-US" altLang="ja-JP" dirty="0"/>
              <a:t>2024</a:t>
            </a:r>
            <a:r>
              <a:rPr lang="ja-JP" altLang="en-US" dirty="0"/>
              <a:t>年</a:t>
            </a:r>
            <a:r>
              <a:rPr lang="en-US" altLang="ja-JP" dirty="0"/>
              <a:t>6</a:t>
            </a:r>
            <a:r>
              <a:rPr lang="ja-JP" altLang="en-US" dirty="0"/>
              <a:t>月までを目途 にアナログ規制を一掃していきます。告示、 通知および通達についても規制の見直しを行い ます。</a:t>
            </a:r>
            <a:br>
              <a:rPr lang="en-US" altLang="ja-JP" sz="1200" b="0" i="0" dirty="0">
                <a:solidFill>
                  <a:srgbClr val="374151"/>
                </a:solidFill>
                <a:effectLst/>
                <a:latin typeface="メイリオ" panose="020B0604030504040204" pitchFamily="50" charset="-128"/>
                <a:ea typeface="メイリオ" panose="020B0604030504040204" pitchFamily="50" charset="-128"/>
              </a:rPr>
            </a:b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0" i="0" dirty="0">
                <a:solidFill>
                  <a:srgbClr val="374151"/>
                </a:solidFill>
                <a:effectLst/>
                <a:latin typeface="メイリオ" panose="020B0604030504040204" pitchFamily="50" charset="-128"/>
                <a:ea typeface="メイリオ" panose="020B0604030504040204" pitchFamily="50" charset="-128"/>
              </a:rPr>
              <a:t>デジタル田園都市国家構想の実現</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dirty="0">
                <a:solidFill>
                  <a:schemeClr val="tx1"/>
                </a:solidFill>
                <a:latin typeface="+mn-ea"/>
                <a:cs typeface="Calibri Light"/>
              </a:rPr>
              <a:t>デジタル田園都市国家構想交付金による支援等を通じ、マイナンバーカード利用サービスの横展開、「書かない窓口」等を推進する</a:t>
            </a:r>
            <a:br>
              <a:rPr lang="en-US" altLang="ja-JP" sz="1200" dirty="0">
                <a:solidFill>
                  <a:schemeClr val="tx1"/>
                </a:solidFill>
                <a:latin typeface="+mn-ea"/>
                <a:cs typeface="Calibri Light"/>
              </a:rPr>
            </a:b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0" i="0" dirty="0">
                <a:solidFill>
                  <a:srgbClr val="374151"/>
                </a:solidFill>
                <a:effectLst/>
                <a:latin typeface="メイリオ" panose="020B0604030504040204" pitchFamily="50" charset="-128"/>
                <a:ea typeface="メイリオ" panose="020B0604030504040204" pitchFamily="50" charset="-128"/>
              </a:rPr>
              <a:t>国際戦略の推進</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en-US" altLang="ja-JP" sz="1200" spc="-80" dirty="0">
                <a:solidFill>
                  <a:schemeClr val="tx1"/>
                </a:solidFill>
                <a:latin typeface="+mn-ea"/>
                <a:cs typeface="Calibri Light"/>
              </a:rPr>
              <a:t>DFFT/</a:t>
            </a:r>
            <a:r>
              <a:rPr lang="ja-JP" altLang="en-US" sz="1200" spc="-80" dirty="0">
                <a:solidFill>
                  <a:schemeClr val="tx1"/>
                </a:solidFill>
                <a:latin typeface="+mn-ea"/>
                <a:cs typeface="Calibri Light"/>
              </a:rPr>
              <a:t>諸外国デジタル政策関連機関との連携強化</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endParaRPr lang="en-US" altLang="ja-JP" sz="1200" b="1"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1" i="0" dirty="0">
                <a:solidFill>
                  <a:srgbClr val="374151"/>
                </a:solidFill>
                <a:effectLst/>
                <a:latin typeface="メイリオ" panose="020B0604030504040204" pitchFamily="50" charset="-128"/>
                <a:ea typeface="メイリオ" panose="020B0604030504040204" pitchFamily="50" charset="-128"/>
              </a:rPr>
              <a:t>サイバーセキュリティなどの安全・安心の確保</a:t>
            </a:r>
            <a:br>
              <a:rPr lang="en-US" altLang="ja-JP" sz="1200" b="1" i="0" dirty="0">
                <a:solidFill>
                  <a:srgbClr val="374151"/>
                </a:solidFill>
                <a:effectLst/>
                <a:latin typeface="メイリオ" panose="020B0604030504040204" pitchFamily="50" charset="-128"/>
                <a:ea typeface="メイリオ" panose="020B0604030504040204" pitchFamily="50" charset="-128"/>
              </a:rPr>
            </a:br>
            <a:r>
              <a:rPr lang="ja-JP" altLang="en-US" sz="1200" dirty="0">
                <a:solidFill>
                  <a:schemeClr val="tx1"/>
                </a:solidFill>
                <a:latin typeface="+mn-ea"/>
                <a:cs typeface="Calibri Light"/>
              </a:rPr>
              <a:t>国際情勢の変化等へ対応</a:t>
            </a:r>
            <a:r>
              <a:rPr lang="en-US" altLang="ja-JP" sz="1200" dirty="0">
                <a:solidFill>
                  <a:schemeClr val="tx1"/>
                </a:solidFill>
                <a:latin typeface="+mn-ea"/>
                <a:cs typeface="Calibri Light"/>
              </a:rPr>
              <a:t>/</a:t>
            </a:r>
            <a:r>
              <a:rPr lang="ja-JP" altLang="en-US" sz="1200" dirty="0">
                <a:solidFill>
                  <a:schemeClr val="tx1"/>
                </a:solidFill>
                <a:latin typeface="+mn-ea"/>
                <a:cs typeface="Calibri Light"/>
              </a:rPr>
              <a:t>国家安全保障上のリスクへの対応としてのサイバーセキュリティの確保</a:t>
            </a:r>
            <a:r>
              <a:rPr lang="en-US" altLang="ja-JP" sz="1200" dirty="0">
                <a:solidFill>
                  <a:schemeClr val="tx1"/>
                </a:solidFill>
                <a:latin typeface="+mn-ea"/>
                <a:cs typeface="Calibri Light"/>
              </a:rPr>
              <a:t>/</a:t>
            </a:r>
            <a:r>
              <a:rPr lang="ja-JP" altLang="en-US" sz="1200" dirty="0">
                <a:solidFill>
                  <a:schemeClr val="tx1"/>
                </a:solidFill>
                <a:latin typeface="+mn-ea"/>
                <a:cs typeface="Calibri Light"/>
              </a:rPr>
              <a:t>個人情報保護</a:t>
            </a:r>
            <a:endParaRPr lang="en-US" altLang="ja-JP" sz="1200" b="1"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0" i="0" dirty="0">
                <a:solidFill>
                  <a:srgbClr val="374151"/>
                </a:solidFill>
                <a:effectLst/>
                <a:latin typeface="メイリオ" panose="020B0604030504040204" pitchFamily="50" charset="-128"/>
                <a:ea typeface="メイリオ" panose="020B0604030504040204" pitchFamily="50" charset="-128"/>
              </a:rPr>
              <a:t>急速な</a:t>
            </a:r>
            <a:r>
              <a:rPr lang="en-US" altLang="ja-JP" sz="1200" b="0" i="0" dirty="0">
                <a:solidFill>
                  <a:srgbClr val="374151"/>
                </a:solidFill>
                <a:effectLst/>
                <a:latin typeface="メイリオ" panose="020B0604030504040204" pitchFamily="50" charset="-128"/>
                <a:ea typeface="メイリオ" panose="020B0604030504040204" pitchFamily="50" charset="-128"/>
              </a:rPr>
              <a:t>AI</a:t>
            </a:r>
            <a:r>
              <a:rPr lang="ja-JP" altLang="en-US" sz="1200" b="0" i="0" dirty="0">
                <a:solidFill>
                  <a:srgbClr val="374151"/>
                </a:solidFill>
                <a:effectLst/>
                <a:latin typeface="メイリオ" panose="020B0604030504040204" pitchFamily="50" charset="-128"/>
                <a:ea typeface="メイリオ" panose="020B0604030504040204" pitchFamily="50" charset="-128"/>
              </a:rPr>
              <a:t>の進歩・普及を踏まえた対応</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en-US" altLang="ja-JP" sz="1200" dirty="0">
                <a:solidFill>
                  <a:schemeClr val="tx1"/>
                </a:solidFill>
                <a:latin typeface="+mn-ea"/>
                <a:cs typeface="Calibri Light"/>
              </a:rPr>
              <a:t>AI</a:t>
            </a:r>
            <a:r>
              <a:rPr lang="ja-JP" altLang="en-US" sz="1200" dirty="0">
                <a:solidFill>
                  <a:schemeClr val="tx1"/>
                </a:solidFill>
                <a:latin typeface="+mn-ea"/>
                <a:cs typeface="Calibri Light"/>
              </a:rPr>
              <a:t>戦略チーム等の連携体制</a:t>
            </a:r>
            <a:r>
              <a:rPr lang="en-US" altLang="ja-JP" sz="1200" dirty="0">
                <a:solidFill>
                  <a:schemeClr val="tx1"/>
                </a:solidFill>
                <a:latin typeface="+mn-ea"/>
                <a:cs typeface="Calibri Light"/>
              </a:rPr>
              <a:t>/AI</a:t>
            </a:r>
            <a:r>
              <a:rPr lang="ja-JP" altLang="en-US" sz="1200" dirty="0">
                <a:solidFill>
                  <a:schemeClr val="tx1"/>
                </a:solidFill>
                <a:latin typeface="+mn-ea"/>
                <a:cs typeface="Calibri Light"/>
              </a:rPr>
              <a:t>の社会実装</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0" i="0" dirty="0">
                <a:solidFill>
                  <a:srgbClr val="374151"/>
                </a:solidFill>
                <a:effectLst/>
                <a:latin typeface="メイリオ" panose="020B0604030504040204" pitchFamily="50" charset="-128"/>
                <a:ea typeface="メイリオ" panose="020B0604030504040204" pitchFamily="50" charset="-128"/>
              </a:rPr>
              <a:t>包括的データ戦略の推進と今後の取組</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dirty="0">
                <a:solidFill>
                  <a:schemeClr val="tx1"/>
                </a:solidFill>
                <a:latin typeface="+mn-ea"/>
                <a:cs typeface="Calibri Light"/>
              </a:rPr>
              <a:t>データ連携基盤、ベース・レジストリ等を重点的に取組む</a:t>
            </a: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ja-JP" sz="1200" b="0" i="0" dirty="0">
                <a:solidFill>
                  <a:srgbClr val="374151"/>
                </a:solidFill>
                <a:effectLst/>
                <a:latin typeface="メイリオ" panose="020B0604030504040204" pitchFamily="50" charset="-128"/>
                <a:ea typeface="メイリオ" panose="020B0604030504040204" pitchFamily="50" charset="-128"/>
              </a:rPr>
              <a:t>Web3.0</a:t>
            </a:r>
            <a:r>
              <a:rPr lang="ja-JP" altLang="en-US" sz="1200" b="0" i="0" dirty="0">
                <a:solidFill>
                  <a:srgbClr val="374151"/>
                </a:solidFill>
                <a:effectLst/>
                <a:latin typeface="メイリオ" panose="020B0604030504040204" pitchFamily="50" charset="-128"/>
                <a:ea typeface="メイリオ" panose="020B0604030504040204" pitchFamily="50" charset="-128"/>
              </a:rPr>
              <a:t>の推進</a:t>
            </a:r>
            <a:br>
              <a:rPr lang="en-US" altLang="ja-JP" sz="1200" b="0" i="0" dirty="0">
                <a:solidFill>
                  <a:srgbClr val="374151"/>
                </a:solidFill>
                <a:effectLst/>
                <a:latin typeface="メイリオ" panose="020B0604030504040204" pitchFamily="50" charset="-128"/>
                <a:ea typeface="メイリオ" panose="020B0604030504040204" pitchFamily="50" charset="-128"/>
              </a:rPr>
            </a:br>
            <a:r>
              <a:rPr lang="ja-JP" altLang="en-US" sz="1200" dirty="0">
                <a:solidFill>
                  <a:schemeClr val="tx1"/>
                </a:solidFill>
                <a:latin typeface="+mn-ea"/>
                <a:cs typeface="Calibri Light"/>
              </a:rPr>
              <a:t>ブロックチェーン技術を基盤とする</a:t>
            </a:r>
            <a:r>
              <a:rPr lang="en-US" altLang="ja-JP" sz="1200" dirty="0">
                <a:solidFill>
                  <a:schemeClr val="tx1"/>
                </a:solidFill>
                <a:latin typeface="+mn-ea"/>
                <a:cs typeface="Calibri Light"/>
              </a:rPr>
              <a:t>NFT</a:t>
            </a:r>
            <a:r>
              <a:rPr lang="ja-JP" altLang="en-US" sz="1200" dirty="0">
                <a:solidFill>
                  <a:schemeClr val="tx1"/>
                </a:solidFill>
                <a:latin typeface="+mn-ea"/>
                <a:cs typeface="Calibri Light"/>
              </a:rPr>
              <a:t>の利用等の環境整備</a:t>
            </a:r>
            <a:br>
              <a:rPr lang="en-US" altLang="ja-JP" sz="1200" dirty="0">
                <a:solidFill>
                  <a:schemeClr val="tx1"/>
                </a:solidFill>
                <a:latin typeface="+mn-ea"/>
                <a:cs typeface="Calibri Light"/>
              </a:rPr>
            </a:br>
            <a:r>
              <a:rPr lang="en-US" altLang="ja-JP" sz="1200" dirty="0">
                <a:solidFill>
                  <a:schemeClr val="tx1"/>
                </a:solidFill>
                <a:latin typeface="+mn-ea"/>
                <a:cs typeface="Calibri Light"/>
              </a:rPr>
              <a:t>※NFT</a:t>
            </a:r>
            <a:r>
              <a:rPr lang="ja-JP" altLang="en-US" sz="1200" dirty="0">
                <a:solidFill>
                  <a:schemeClr val="tx1"/>
                </a:solidFill>
                <a:latin typeface="+mn-ea"/>
                <a:cs typeface="Calibri Light"/>
              </a:rPr>
              <a:t>とは、特別な証明書のようなもので、オリジナルのデジタルデータを保証するもの。</a:t>
            </a:r>
            <a:endParaRPr lang="en-US" altLang="ja-JP" sz="1200" dirty="0">
              <a:solidFill>
                <a:schemeClr val="tx1"/>
              </a:solidFill>
              <a:latin typeface="+mn-ea"/>
              <a:cs typeface="Calibri Light"/>
            </a:endParaRPr>
          </a:p>
          <a:p>
            <a:pPr marL="228600" indent="-228600">
              <a:buFont typeface="+mj-lt"/>
              <a:buAutoNum type="arabicPeriod"/>
            </a:pPr>
            <a:endParaRPr lang="en-US" altLang="ja-JP" sz="1200" b="0" i="0" dirty="0">
              <a:solidFill>
                <a:srgbClr val="374151"/>
              </a:solidFill>
              <a:effectLst/>
              <a:latin typeface="メイリオ" panose="020B0604030504040204" pitchFamily="50" charset="-128"/>
              <a:ea typeface="メイリオ" panose="020B0604030504040204" pitchFamily="50" charset="-128"/>
            </a:endParaRPr>
          </a:p>
          <a:p>
            <a:pPr marL="228600" indent="-228600">
              <a:buFont typeface="+mj-lt"/>
              <a:buAutoNum type="arabicPeriod"/>
            </a:pPr>
            <a:endParaRPr kumimoji="1" lang="en-US" altLang="ja-JP" dirty="0"/>
          </a:p>
          <a:p>
            <a:pPr marL="228600" indent="-228600">
              <a:buFont typeface="+mj-lt"/>
              <a:buAutoNum type="arabicPeriod"/>
            </a:pPr>
            <a:endParaRPr kumimoji="1" lang="en-US" altLang="ja-JP" dirty="0"/>
          </a:p>
        </p:txBody>
      </p:sp>
      <p:sp>
        <p:nvSpPr>
          <p:cNvPr id="4" name="スライド番号プレースホルダー 3">
            <a:extLst>
              <a:ext uri="{FF2B5EF4-FFF2-40B4-BE49-F238E27FC236}">
                <a16:creationId xmlns:a16="http://schemas.microsoft.com/office/drawing/2014/main" id="{BC087521-6FB6-0F2A-7BA0-13296B2D7416}"/>
              </a:ext>
            </a:extLst>
          </p:cNvPr>
          <p:cNvSpPr>
            <a:spLocks noGrp="1"/>
          </p:cNvSpPr>
          <p:nvPr>
            <p:ph type="sldNum" sz="quarter" idx="5"/>
          </p:nvPr>
        </p:nvSpPr>
        <p:spPr/>
        <p:txBody>
          <a:bodyPr/>
          <a:lstStyle/>
          <a:p>
            <a:fld id="{7D95702B-A176-47F2-94B3-59C819DD5A0E}" type="slidenum">
              <a:rPr kumimoji="1" lang="ja-JP" altLang="en-US" smtClean="0"/>
              <a:t>90</a:t>
            </a:fld>
            <a:endParaRPr kumimoji="1" lang="ja-JP" altLang="en-US"/>
          </a:p>
        </p:txBody>
      </p:sp>
    </p:spTree>
    <p:extLst>
      <p:ext uri="{BB962C8B-B14F-4D97-AF65-F5344CB8AC3E}">
        <p14:creationId xmlns:p14="http://schemas.microsoft.com/office/powerpoint/2010/main" val="6302521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3889F-2F66-CB48-7632-A13DBAA7E1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FEC0209-B898-150F-9EB0-806D029047C9}"/>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F2E1C20C-7A62-9E2E-5512-011CA42C94DE}"/>
              </a:ext>
            </a:extLst>
          </p:cNvPr>
          <p:cNvSpPr>
            <a:spLocks noGrp="1"/>
          </p:cNvSpPr>
          <p:nvPr>
            <p:ph type="body" idx="1"/>
          </p:nvPr>
        </p:nvSpPr>
        <p:spPr/>
        <p:txBody>
          <a:bodyPr/>
          <a:lstStyle/>
          <a:p>
            <a:r>
              <a:rPr kumimoji="1" lang="ja-JP" altLang="en-US" dirty="0"/>
              <a:t>目標：</a:t>
            </a:r>
            <a:r>
              <a:rPr kumimoji="1" lang="en-US" altLang="ja-JP" dirty="0"/>
              <a:t>13:38</a:t>
            </a:r>
          </a:p>
          <a:p>
            <a:r>
              <a:rPr kumimoji="1" lang="ja-JP" altLang="en-US" dirty="0"/>
              <a:t>累計：</a:t>
            </a:r>
            <a:r>
              <a:rPr kumimoji="1" lang="en-US" altLang="ja-JP" dirty="0"/>
              <a:t>0:38</a:t>
            </a:r>
          </a:p>
          <a:p>
            <a:endParaRPr kumimoji="1" lang="en-US" altLang="ja-JP" dirty="0"/>
          </a:p>
          <a:p>
            <a:pPr marL="182563">
              <a:lnSpc>
                <a:spcPts val="1800"/>
              </a:lnSpc>
            </a:pPr>
            <a:r>
              <a:rPr lang="ja-JP" altLang="en-US" dirty="0"/>
              <a:t>クラウドサービスの利用拡大などを通じて、 利便性の向上とデジタル情報等の安全性確保 を両立します。また、個⼈情報の保護、サイ バー犯罪防止や災害対策に取組みます</a:t>
            </a:r>
            <a:endParaRPr lang="en-US" altLang="ja-JP" sz="1200" dirty="0">
              <a:latin typeface="+mn-ea"/>
              <a:cs typeface="Calibri Light"/>
            </a:endParaRPr>
          </a:p>
          <a:p>
            <a:pPr marL="182563">
              <a:lnSpc>
                <a:spcPts val="1800"/>
              </a:lnSpc>
            </a:pPr>
            <a:endParaRPr lang="en-US" altLang="ja-JP" sz="1200" dirty="0">
              <a:latin typeface="+mn-ea"/>
              <a:cs typeface="Calibri Light"/>
            </a:endParaRPr>
          </a:p>
          <a:p>
            <a:pPr>
              <a:lnSpc>
                <a:spcPct val="150000"/>
              </a:lnSpc>
            </a:pPr>
            <a:r>
              <a:rPr lang="ja-JP" altLang="en-US" sz="1200" b="1" dirty="0">
                <a:latin typeface="+mn-ea"/>
                <a:cs typeface="Calibri Light"/>
              </a:rPr>
              <a:t>①　サイバーセキュリティの確保</a:t>
            </a:r>
            <a:endParaRPr lang="en-US" altLang="ja-JP" sz="1200" b="1" dirty="0">
              <a:latin typeface="+mn-ea"/>
              <a:cs typeface="Calibri Light"/>
            </a:endParaRPr>
          </a:p>
          <a:p>
            <a:pPr>
              <a:lnSpc>
                <a:spcPts val="2000"/>
              </a:lnSpc>
            </a:pPr>
            <a:r>
              <a:rPr lang="ja-JP" altLang="en-US" sz="1200" dirty="0">
                <a:latin typeface="+mn-ea"/>
                <a:cs typeface="Calibri Light"/>
              </a:rPr>
              <a:t>　・</a:t>
            </a:r>
            <a:r>
              <a:rPr lang="en-US" altLang="ja-JP" sz="1200" dirty="0">
                <a:latin typeface="+mn-ea"/>
                <a:cs typeface="Calibri Light"/>
              </a:rPr>
              <a:t> 2023</a:t>
            </a:r>
            <a:r>
              <a:rPr lang="ja-JP" altLang="en-US" sz="1200" dirty="0">
                <a:latin typeface="+mn-ea"/>
                <a:cs typeface="Calibri Light"/>
              </a:rPr>
              <a:t>年度（令和５年度）に、政府情報システムにおけるクラウドサービスの利用拡大等を見据え、政府統一基準を改定。 </a:t>
            </a:r>
            <a:endParaRPr lang="en-US" altLang="ja-JP" sz="1200" dirty="0">
              <a:latin typeface="+mn-ea"/>
              <a:cs typeface="Calibri Light"/>
            </a:endParaRPr>
          </a:p>
          <a:p>
            <a:pPr>
              <a:lnSpc>
                <a:spcPts val="2000"/>
              </a:lnSpc>
            </a:pPr>
            <a:r>
              <a:rPr lang="ja-JP" altLang="en-US" sz="1200" dirty="0">
                <a:latin typeface="+mn-ea"/>
                <a:cs typeface="Calibri Light"/>
              </a:rPr>
              <a:t>　・デジタル庁は内閣サイバーセキュリティセンター（</a:t>
            </a:r>
            <a:r>
              <a:rPr lang="en-US" altLang="ja-JP" sz="1200" dirty="0">
                <a:latin typeface="+mn-ea"/>
                <a:cs typeface="Calibri Light"/>
              </a:rPr>
              <a:t>NISC</a:t>
            </a:r>
            <a:r>
              <a:rPr lang="ja-JP" altLang="en-US" sz="1200" dirty="0">
                <a:latin typeface="+mn-ea"/>
                <a:cs typeface="Calibri Light"/>
              </a:rPr>
              <a:t>）と連携し、デジタル庁整備・運用システム等の情報システム整備方針の実装の推進。</a:t>
            </a:r>
            <a:br>
              <a:rPr lang="en-US" altLang="ja-JP" sz="1200" dirty="0">
                <a:latin typeface="+mn-ea"/>
                <a:cs typeface="Calibri Light"/>
              </a:rPr>
            </a:br>
            <a:r>
              <a:rPr lang="ja-JP" altLang="en-US" sz="1200" dirty="0">
                <a:latin typeface="+mn-ea"/>
                <a:cs typeface="Calibri Light"/>
              </a:rPr>
              <a:t>　　安全保障等の機微な情報等に係る政府情報システムの取扱を参照した利用促進。</a:t>
            </a:r>
            <a:endParaRPr lang="en-US" altLang="ja-JP" sz="1200" dirty="0">
              <a:latin typeface="+mn-ea"/>
              <a:cs typeface="Calibri Light"/>
            </a:endParaRPr>
          </a:p>
          <a:p>
            <a:pPr>
              <a:lnSpc>
                <a:spcPts val="2000"/>
              </a:lnSpc>
            </a:pPr>
            <a:endParaRPr lang="en-US" altLang="ja-JP" sz="1200" b="1" dirty="0">
              <a:latin typeface="+mn-ea"/>
              <a:cs typeface="Calibri Light"/>
            </a:endParaRPr>
          </a:p>
          <a:p>
            <a:pPr>
              <a:lnSpc>
                <a:spcPct val="150000"/>
              </a:lnSpc>
            </a:pPr>
            <a:r>
              <a:rPr lang="ja-JP" altLang="en-US" sz="1200" b="1" dirty="0">
                <a:latin typeface="+mn-ea"/>
                <a:cs typeface="Calibri Light"/>
              </a:rPr>
              <a:t>②　個人情報等の適正な取扱いの確保</a:t>
            </a:r>
          </a:p>
          <a:p>
            <a:pPr>
              <a:lnSpc>
                <a:spcPts val="2000"/>
              </a:lnSpc>
              <a:defRPr/>
            </a:pPr>
            <a:r>
              <a:rPr lang="ja-JP" altLang="en-US" sz="1200" dirty="0">
                <a:latin typeface="+mn-ea"/>
                <a:cs typeface="Calibri Light"/>
              </a:rPr>
              <a:t>　・改正後の個人情報保護法を踏まえ、個人情報等の適正な取扱いの確保、個人情報保護委員会の体制強化。</a:t>
            </a:r>
            <a:endParaRPr lang="en-US" altLang="ja-JP" sz="1200" dirty="0">
              <a:latin typeface="+mn-ea"/>
              <a:cs typeface="Calibri Light"/>
            </a:endParaRPr>
          </a:p>
          <a:p>
            <a:pPr>
              <a:lnSpc>
                <a:spcPts val="2000"/>
              </a:lnSpc>
              <a:defRPr/>
            </a:pPr>
            <a:endParaRPr lang="ja-JP" altLang="en-US" sz="1200" dirty="0">
              <a:latin typeface="+mn-ea"/>
              <a:cs typeface="Calibri Light"/>
            </a:endParaRPr>
          </a:p>
          <a:p>
            <a:pPr>
              <a:lnSpc>
                <a:spcPct val="150000"/>
              </a:lnSpc>
            </a:pPr>
            <a:r>
              <a:rPr lang="ja-JP" altLang="en-US" sz="1200" b="1" dirty="0">
                <a:latin typeface="+mn-ea"/>
                <a:cs typeface="Calibri Light"/>
              </a:rPr>
              <a:t>③　情報通信技術を用いた犯罪の防止</a:t>
            </a:r>
          </a:p>
          <a:p>
            <a:pPr>
              <a:lnSpc>
                <a:spcPts val="2000"/>
              </a:lnSpc>
              <a:defRPr/>
            </a:pPr>
            <a:r>
              <a:rPr lang="ja-JP" altLang="en-US" sz="1200" dirty="0">
                <a:latin typeface="+mn-ea"/>
                <a:cs typeface="Calibri Light"/>
              </a:rPr>
              <a:t>　・不正アクセスの防止等に向けた官民連携・国際連携の取組、サイバー事案の警察への通報の促進等への取組を実施。</a:t>
            </a:r>
            <a:endParaRPr lang="en-US" altLang="ja-JP" sz="1200" dirty="0">
              <a:latin typeface="+mn-ea"/>
              <a:cs typeface="Calibri Light"/>
            </a:endParaRPr>
          </a:p>
          <a:p>
            <a:pPr>
              <a:lnSpc>
                <a:spcPts val="2000"/>
              </a:lnSpc>
              <a:defRPr/>
            </a:pPr>
            <a:endParaRPr lang="ja-JP" altLang="en-US" sz="1200" dirty="0">
              <a:latin typeface="+mn-ea"/>
              <a:cs typeface="Calibri Light"/>
            </a:endParaRPr>
          </a:p>
          <a:p>
            <a:pPr>
              <a:lnSpc>
                <a:spcPct val="150000"/>
              </a:lnSpc>
            </a:pPr>
            <a:r>
              <a:rPr lang="ja-JP" altLang="en-US" sz="1200" b="1" dirty="0">
                <a:latin typeface="+mn-ea"/>
                <a:cs typeface="Calibri Light"/>
              </a:rPr>
              <a:t>④　高度情報通信ネットワークの災害対策</a:t>
            </a:r>
          </a:p>
          <a:p>
            <a:pPr>
              <a:lnSpc>
                <a:spcPts val="2000"/>
              </a:lnSpc>
              <a:defRPr/>
            </a:pPr>
            <a:r>
              <a:rPr lang="ja-JP" altLang="en-US" sz="1200" dirty="0">
                <a:latin typeface="+mn-ea"/>
                <a:cs typeface="Calibri Light"/>
              </a:rPr>
              <a:t>　・ネットワークの冗長性の確保・電気通信事故の検証</a:t>
            </a:r>
            <a:r>
              <a:rPr lang="en-US" altLang="ja-JP" sz="1200" dirty="0">
                <a:latin typeface="+mn-ea"/>
                <a:cs typeface="Calibri Light"/>
              </a:rPr>
              <a:t>､</a:t>
            </a:r>
            <a:r>
              <a:rPr lang="ja-JP" altLang="en-US" sz="1200" dirty="0">
                <a:latin typeface="+mn-ea"/>
                <a:cs typeface="Calibri Light"/>
              </a:rPr>
              <a:t>災害発生時における移動電源車等の派遣等を推進。</a:t>
            </a: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2D53C9D7-2CF5-3FEA-774E-AEBCF3B5FF9B}"/>
              </a:ext>
            </a:extLst>
          </p:cNvPr>
          <p:cNvSpPr>
            <a:spLocks noGrp="1"/>
          </p:cNvSpPr>
          <p:nvPr>
            <p:ph type="sldNum" sz="quarter" idx="5"/>
          </p:nvPr>
        </p:nvSpPr>
        <p:spPr/>
        <p:txBody>
          <a:bodyPr/>
          <a:lstStyle/>
          <a:p>
            <a:fld id="{7D95702B-A176-47F2-94B3-59C819DD5A0E}" type="slidenum">
              <a:rPr kumimoji="1" lang="ja-JP" altLang="en-US" smtClean="0"/>
              <a:t>91</a:t>
            </a:fld>
            <a:endParaRPr kumimoji="1" lang="ja-JP" altLang="en-US"/>
          </a:p>
        </p:txBody>
      </p:sp>
    </p:spTree>
    <p:extLst>
      <p:ext uri="{BB962C8B-B14F-4D97-AF65-F5344CB8AC3E}">
        <p14:creationId xmlns:p14="http://schemas.microsoft.com/office/powerpoint/2010/main" val="13432087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CD7A4-77E9-6AFD-3B48-770F1D20C9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B60881D-82FC-875C-D4F4-38A38517BE71}"/>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FA59598-A8E2-DC65-C7C4-60CE79CC4602}"/>
              </a:ext>
            </a:extLst>
          </p:cNvPr>
          <p:cNvSpPr>
            <a:spLocks noGrp="1"/>
          </p:cNvSpPr>
          <p:nvPr>
            <p:ph type="body" idx="1"/>
          </p:nvPr>
        </p:nvSpPr>
        <p:spPr/>
        <p:txBody>
          <a:bodyPr/>
          <a:lstStyle/>
          <a:p>
            <a:r>
              <a:rPr kumimoji="1" lang="ja-JP" altLang="en-US"/>
              <a:t>目標：</a:t>
            </a:r>
            <a:r>
              <a:rPr kumimoji="1" lang="en-US" altLang="ja-JP"/>
              <a:t>13:40</a:t>
            </a:r>
          </a:p>
          <a:p>
            <a:r>
              <a:rPr kumimoji="1" lang="ja-JP" altLang="en-US"/>
              <a:t>累計：</a:t>
            </a:r>
            <a:r>
              <a:rPr kumimoji="1" lang="en-US" altLang="ja-JP"/>
              <a:t>0:40</a:t>
            </a:r>
          </a:p>
          <a:p>
            <a:endParaRPr kumimoji="1" lang="en-US" altLang="ja-JP"/>
          </a:p>
          <a:p>
            <a:r>
              <a:rPr kumimoji="1" lang="ja-JP" altLang="en-US" sz="1200" b="0" i="0" u="none" strike="noStrike" kern="1200" cap="none" spc="0" normalizeH="0" baseline="0" noProof="0">
                <a:ln>
                  <a:noFill/>
                </a:ln>
                <a:solidFill>
                  <a:prstClr val="black"/>
                </a:solidFill>
                <a:effectLst/>
                <a:uLnTx/>
                <a:uFillTx/>
                <a:cs typeface="+mn-cs"/>
              </a:rPr>
              <a:t>デジタル社会の実現に向け、</a:t>
            </a:r>
            <a:r>
              <a:rPr kumimoji="1" lang="en-US" altLang="ja-JP" sz="1200" b="0" i="0" u="none" strike="noStrike" kern="1200" cap="none" spc="0" normalizeH="0" baseline="0" noProof="0">
                <a:ln>
                  <a:noFill/>
                </a:ln>
                <a:solidFill>
                  <a:prstClr val="black"/>
                </a:solidFill>
                <a:effectLst/>
                <a:uLnTx/>
                <a:uFillTx/>
                <a:cs typeface="+mn-cs"/>
              </a:rPr>
              <a:t>6</a:t>
            </a:r>
            <a:r>
              <a:rPr kumimoji="1" lang="ja-JP" altLang="en-US" sz="1200" b="0" i="0" u="none" strike="noStrike" kern="1200" cap="none" spc="0" normalizeH="0" baseline="0" noProof="0">
                <a:ln>
                  <a:noFill/>
                </a:ln>
                <a:solidFill>
                  <a:prstClr val="black"/>
                </a:solidFill>
                <a:effectLst/>
                <a:uLnTx/>
                <a:uFillTx/>
                <a:cs typeface="+mn-cs"/>
              </a:rPr>
              <a:t>つの分野に分けて、基本的な施策が掲げられています。</a:t>
            </a:r>
            <a:r>
              <a:rPr kumimoji="1" lang="en-US" altLang="ja-JP" sz="1200" b="0" i="0" u="none" strike="noStrike" kern="1200" cap="none" spc="0" normalizeH="0" baseline="0" noProof="0">
                <a:ln>
                  <a:noFill/>
                </a:ln>
                <a:solidFill>
                  <a:prstClr val="black"/>
                </a:solidFill>
                <a:effectLst/>
                <a:uLnTx/>
                <a:uFillTx/>
                <a:cs typeface="+mn-cs"/>
              </a:rPr>
              <a:t>6</a:t>
            </a:r>
            <a:r>
              <a:rPr kumimoji="1" lang="ja-JP" altLang="en-US" sz="1200" b="0" i="0" u="none" strike="noStrike" kern="1200" cap="none" spc="0" normalizeH="0" baseline="0" noProof="0">
                <a:ln>
                  <a:noFill/>
                </a:ln>
                <a:solidFill>
                  <a:prstClr val="black"/>
                </a:solidFill>
                <a:effectLst/>
                <a:uLnTx/>
                <a:uFillTx/>
                <a:cs typeface="+mn-cs"/>
              </a:rPr>
              <a:t>つの分野</a:t>
            </a:r>
            <a:r>
              <a:rPr lang="ja-JP" altLang="en-US">
                <a:solidFill>
                  <a:prstClr val="black"/>
                </a:solidFill>
              </a:rPr>
              <a:t>における</a:t>
            </a:r>
            <a:r>
              <a:rPr kumimoji="1" lang="ja-JP" altLang="en-US" sz="1200" b="0" i="0" u="none" strike="noStrike" kern="1200" cap="none" spc="0" normalizeH="0" baseline="0" noProof="0">
                <a:ln>
                  <a:noFill/>
                </a:ln>
                <a:solidFill>
                  <a:prstClr val="black"/>
                </a:solidFill>
                <a:effectLst/>
                <a:uLnTx/>
                <a:uFillTx/>
                <a:cs typeface="+mn-cs"/>
              </a:rPr>
              <a:t>産業のデジタル化には、中小企業を対象とした施策が盛り込まれているため、その分野に焦点を当てて説明していきます。</a:t>
            </a:r>
            <a:endParaRPr kumimoji="1" lang="en-US" altLang="ja-JP" sz="1200" b="0" i="0" u="none" strike="noStrike" kern="1200" cap="none" spc="0" normalizeH="0" baseline="0" noProof="0">
              <a:ln>
                <a:noFill/>
              </a:ln>
              <a:solidFill>
                <a:prstClr val="black"/>
              </a:solidFill>
              <a:effectLst/>
              <a:uLnTx/>
              <a:uFillTx/>
              <a:cs typeface="+mn-cs"/>
            </a:endParaRPr>
          </a:p>
          <a:p>
            <a:endParaRPr kumimoji="1" lang="en-US" altLang="ja-JP" sz="1200" b="0" i="0" u="none" strike="noStrike" kern="1200" cap="none" spc="0" normalizeH="0" baseline="0" noProof="0">
              <a:ln>
                <a:noFill/>
              </a:ln>
              <a:solidFill>
                <a:prstClr val="black"/>
              </a:solidFill>
              <a:effectLst/>
              <a:uLnTx/>
              <a:uFillTx/>
              <a:cs typeface="+mn-cs"/>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国民に対する行政サービスのデジタル化</a:t>
            </a:r>
            <a:br>
              <a:rPr lang="en-US" altLang="ja-JP" sz="1200">
                <a:solidFill>
                  <a:srgbClr val="374151"/>
                </a:solidFill>
                <a:latin typeface="メイリオ" panose="020B0604030504040204" pitchFamily="50" charset="-128"/>
                <a:ea typeface="メイリオ" panose="020B0604030504040204" pitchFamily="50" charset="-128"/>
              </a:rPr>
            </a:br>
            <a:r>
              <a:rPr lang="ja-JP" altLang="en-US" sz="1200">
                <a:solidFill>
                  <a:srgbClr val="374151"/>
                </a:solidFill>
                <a:latin typeface="メイリオ" panose="020B0604030504040204" pitchFamily="50" charset="-128"/>
                <a:ea typeface="メイリオ" panose="020B0604030504040204" pitchFamily="50" charset="-128"/>
              </a:rPr>
              <a:t>マイナンバー制度の利用促進。とにかくマイナンバー</a:t>
            </a:r>
            <a:br>
              <a:rPr lang="en-US" altLang="ja-JP" sz="1200">
                <a:solidFill>
                  <a:srgbClr val="374151"/>
                </a:solidFill>
                <a:latin typeface="メイリオ" panose="020B0604030504040204" pitchFamily="50" charset="-128"/>
                <a:ea typeface="メイリオ" panose="020B0604030504040204" pitchFamily="50" charset="-128"/>
              </a:rPr>
            </a:br>
            <a:endParaRPr lang="en-US" altLang="ja-JP" sz="120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安全・安心で便利な暮らしのデジタル化</a:t>
            </a:r>
            <a:br>
              <a:rPr lang="en-US" altLang="ja-JP" sz="1200">
                <a:solidFill>
                  <a:srgbClr val="374151"/>
                </a:solidFill>
                <a:latin typeface="メイリオ" panose="020B0604030504040204" pitchFamily="50" charset="-128"/>
                <a:ea typeface="メイリオ" panose="020B0604030504040204" pitchFamily="50" charset="-128"/>
              </a:rPr>
            </a:br>
            <a:r>
              <a:rPr lang="ja-JP" altLang="en-US" sz="1200">
                <a:solidFill>
                  <a:srgbClr val="374151"/>
                </a:solidFill>
                <a:latin typeface="メイリオ" panose="020B0604030504040204" pitchFamily="50" charset="-128"/>
                <a:ea typeface="メイリオ" panose="020B0604030504040204" pitchFamily="50" charset="-128"/>
              </a:rPr>
              <a:t>準公共分野のデジタル化の推進</a:t>
            </a:r>
            <a:br>
              <a:rPr lang="en-US" altLang="ja-JP" sz="1200">
                <a:solidFill>
                  <a:srgbClr val="374151"/>
                </a:solidFill>
                <a:latin typeface="メイリオ" panose="020B0604030504040204" pitchFamily="50" charset="-128"/>
                <a:ea typeface="メイリオ" panose="020B0604030504040204" pitchFamily="50" charset="-128"/>
              </a:rPr>
            </a:br>
            <a:r>
              <a:rPr lang="ja-JP" altLang="en-US" sz="1200">
                <a:solidFill>
                  <a:srgbClr val="374151"/>
                </a:solidFill>
                <a:latin typeface="メイリオ" panose="020B0604030504040204" pitchFamily="50" charset="-128"/>
                <a:ea typeface="メイリオ" panose="020B0604030504040204" pitchFamily="50" charset="-128"/>
              </a:rPr>
              <a:t>　　健康、医療、介護</a:t>
            </a:r>
            <a:br>
              <a:rPr lang="en-US" altLang="ja-JP" sz="1200">
                <a:solidFill>
                  <a:srgbClr val="374151"/>
                </a:solidFill>
                <a:latin typeface="メイリオ" panose="020B0604030504040204" pitchFamily="50" charset="-128"/>
                <a:ea typeface="メイリオ" panose="020B0604030504040204" pitchFamily="50" charset="-128"/>
              </a:rPr>
            </a:br>
            <a:endParaRPr lang="en-US" altLang="ja-JP" sz="120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アクセシビリティの確保</a:t>
            </a:r>
            <a:br>
              <a:rPr lang="en-US" altLang="ja-JP" sz="1200">
                <a:solidFill>
                  <a:srgbClr val="374151"/>
                </a:solidFill>
                <a:latin typeface="メイリオ" panose="020B0604030504040204" pitchFamily="50" charset="-128"/>
                <a:ea typeface="メイリオ" panose="020B0604030504040204" pitchFamily="50" charset="-128"/>
              </a:rPr>
            </a:br>
            <a:r>
              <a:rPr lang="ja-JP" altLang="en-US" sz="1200">
                <a:solidFill>
                  <a:srgbClr val="374151"/>
                </a:solidFill>
                <a:latin typeface="メイリオ" panose="020B0604030504040204" pitchFamily="50" charset="-128"/>
                <a:ea typeface="メイリオ" panose="020B0604030504040204" pitchFamily="50" charset="-128"/>
              </a:rPr>
              <a:t>ウェブアクセシビリティ、多言語化など。</a:t>
            </a:r>
            <a:br>
              <a:rPr lang="en-US" altLang="ja-JP" sz="1200">
                <a:solidFill>
                  <a:srgbClr val="374151"/>
                </a:solidFill>
                <a:latin typeface="メイリオ" panose="020B0604030504040204" pitchFamily="50" charset="-128"/>
                <a:ea typeface="メイリオ" panose="020B0604030504040204" pitchFamily="50" charset="-128"/>
              </a:rPr>
            </a:br>
            <a:endParaRPr lang="ja-JP" altLang="en-US" sz="120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b="1">
                <a:solidFill>
                  <a:srgbClr val="374151"/>
                </a:solidFill>
                <a:latin typeface="メイリオ" panose="020B0604030504040204" pitchFamily="50" charset="-128"/>
                <a:ea typeface="メイリオ" panose="020B0604030504040204" pitchFamily="50" charset="-128"/>
              </a:rPr>
              <a:t>産業のデジタル化</a:t>
            </a:r>
            <a:br>
              <a:rPr lang="en-US" altLang="ja-JP" sz="1200" b="1">
                <a:solidFill>
                  <a:srgbClr val="374151"/>
                </a:solidFill>
                <a:latin typeface="メイリオ" panose="020B0604030504040204" pitchFamily="50" charset="-128"/>
                <a:ea typeface="メイリオ" panose="020B0604030504040204" pitchFamily="50" charset="-128"/>
              </a:rPr>
            </a:br>
            <a:r>
              <a:rPr lang="ja-JP" altLang="en-US" sz="1200" b="1">
                <a:solidFill>
                  <a:srgbClr val="374151"/>
                </a:solidFill>
                <a:latin typeface="メイリオ" panose="020B0604030504040204" pitchFamily="50" charset="-128"/>
                <a:ea typeface="メイリオ" panose="020B0604030504040204" pitchFamily="50" charset="-128"/>
              </a:rPr>
              <a:t>詳細はこの後。</a:t>
            </a:r>
            <a:br>
              <a:rPr lang="en-US" altLang="ja-JP" sz="1200" b="1">
                <a:solidFill>
                  <a:srgbClr val="374151"/>
                </a:solidFill>
                <a:latin typeface="メイリオ" panose="020B0604030504040204" pitchFamily="50" charset="-128"/>
                <a:ea typeface="メイリオ" panose="020B0604030504040204" pitchFamily="50" charset="-128"/>
              </a:rPr>
            </a:br>
            <a:endParaRPr lang="ja-JP" altLang="en-US" sz="1200" b="1">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デジタル社会を支えるシステム・技術 </a:t>
            </a:r>
            <a:br>
              <a:rPr lang="en-US" altLang="ja-JP" sz="1200">
                <a:solidFill>
                  <a:srgbClr val="374151"/>
                </a:solidFill>
                <a:latin typeface="メイリオ" panose="020B0604030504040204" pitchFamily="50" charset="-128"/>
                <a:ea typeface="メイリオ" panose="020B0604030504040204" pitchFamily="50" charset="-128"/>
              </a:rPr>
            </a:br>
            <a:r>
              <a:rPr lang="ja-JP" altLang="en-US" sz="1200">
                <a:solidFill>
                  <a:srgbClr val="374151"/>
                </a:solidFill>
                <a:latin typeface="メイリオ" panose="020B0604030504040204" pitchFamily="50" charset="-128"/>
                <a:ea typeface="メイリオ" panose="020B0604030504040204" pitchFamily="50" charset="-128"/>
              </a:rPr>
              <a:t>国の情報システムの刷新、地方の情報システムの刷新、デジタル化を支えるインフラの整備</a:t>
            </a:r>
            <a:br>
              <a:rPr lang="en-US" altLang="ja-JP" sz="1200">
                <a:solidFill>
                  <a:srgbClr val="374151"/>
                </a:solidFill>
                <a:latin typeface="メイリオ" panose="020B0604030504040204" pitchFamily="50" charset="-128"/>
                <a:ea typeface="メイリオ" panose="020B0604030504040204" pitchFamily="50" charset="-128"/>
              </a:rPr>
            </a:br>
            <a:endParaRPr lang="ja-JP" altLang="en-US" sz="120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a:solidFill>
                  <a:srgbClr val="374151"/>
                </a:solidFill>
                <a:latin typeface="メイリオ" panose="020B0604030504040204" pitchFamily="50" charset="-128"/>
                <a:ea typeface="メイリオ" panose="020B0604030504040204" pitchFamily="50" charset="-128"/>
              </a:rPr>
              <a:t>デジタル社会のライフスタイル・人材</a:t>
            </a:r>
            <a:br>
              <a:rPr lang="en-US" altLang="ja-JP" sz="1200">
                <a:solidFill>
                  <a:srgbClr val="374151"/>
                </a:solidFill>
                <a:latin typeface="メイリオ" panose="020B0604030504040204" pitchFamily="50" charset="-128"/>
                <a:ea typeface="メイリオ" panose="020B0604030504040204" pitchFamily="50" charset="-128"/>
              </a:rPr>
            </a:br>
            <a:r>
              <a:rPr lang="ja-JP" altLang="en-US" sz="1200">
                <a:solidFill>
                  <a:srgbClr val="374151"/>
                </a:solidFill>
                <a:latin typeface="メイリオ" panose="020B0604030504040204" pitchFamily="50" charset="-128"/>
                <a:ea typeface="メイリオ" panose="020B0604030504040204" pitchFamily="50" charset="-128"/>
              </a:rPr>
              <a:t>テレワーク・シェアリングエコノミーの推進、デジタル人材の育成、確保</a:t>
            </a:r>
            <a:br>
              <a:rPr lang="en-US" altLang="ja-JP" sz="1200">
                <a:solidFill>
                  <a:srgbClr val="374151"/>
                </a:solidFill>
                <a:latin typeface="メイリオ" panose="020B0604030504040204" pitchFamily="50" charset="-128"/>
                <a:ea typeface="メイリオ" panose="020B0604030504040204" pitchFamily="50" charset="-128"/>
              </a:rPr>
            </a:br>
            <a:r>
              <a:rPr lang="en-US" altLang="ja-JP" sz="1200">
                <a:solidFill>
                  <a:srgbClr val="374151"/>
                </a:solidFill>
                <a:latin typeface="メイリオ" panose="020B0604030504040204" pitchFamily="50" charset="-128"/>
                <a:ea typeface="メイリオ" panose="020B0604030504040204" pitchFamily="50" charset="-128"/>
              </a:rPr>
              <a:t>※</a:t>
            </a:r>
            <a:r>
              <a:rPr lang="ja-JP" altLang="en-US" sz="1200">
                <a:solidFill>
                  <a:srgbClr val="374151"/>
                </a:solidFill>
                <a:latin typeface="メイリオ" panose="020B0604030504040204" pitchFamily="50" charset="-128"/>
                <a:ea typeface="メイリオ" panose="020B0604030504040204" pitchFamily="50" charset="-128"/>
              </a:rPr>
              <a:t>シェアリングエコノミーとは、個人が保有する遊休資産（スキルなど含む）を貸し出しを仲介するサービス。信頼関係が成り立たないとダメ。</a:t>
            </a:r>
            <a:endParaRPr lang="en-US" altLang="ja-JP" sz="1200">
              <a:solidFill>
                <a:srgbClr val="374151"/>
              </a:solidFill>
              <a:latin typeface="メイリオ" panose="020B0604030504040204" pitchFamily="50" charset="-128"/>
              <a:ea typeface="メイリオ" panose="020B0604030504040204" pitchFamily="50" charset="-128"/>
            </a:endParaRPr>
          </a:p>
          <a:p>
            <a:pPr marL="0" indent="0">
              <a:buFont typeface="+mj-lt"/>
              <a:buNone/>
            </a:pPr>
            <a:br>
              <a:rPr lang="en-US" altLang="ja-JP" sz="1200">
                <a:solidFill>
                  <a:srgbClr val="374151"/>
                </a:solidFill>
                <a:latin typeface="メイリオ" panose="020B0604030504040204" pitchFamily="50" charset="-128"/>
                <a:ea typeface="メイリオ" panose="020B0604030504040204" pitchFamily="50" charset="-128"/>
              </a:rPr>
            </a:br>
            <a:endParaRPr lang="ja-JP" altLang="en-US" sz="1200">
              <a:solidFill>
                <a:srgbClr val="374151"/>
              </a:solidFill>
              <a:latin typeface="メイリオ" panose="020B0604030504040204" pitchFamily="50" charset="-128"/>
              <a:ea typeface="メイリオ" panose="020B0604030504040204" pitchFamily="50" charset="-128"/>
            </a:endParaRPr>
          </a:p>
          <a:p>
            <a:endParaRPr kumimoji="1" lang="en-US" altLang="ja-JP" sz="1200" b="0" i="0" u="none" strike="noStrike" kern="1200" cap="none" spc="0" normalizeH="0" baseline="0" noProof="0">
              <a:ln>
                <a:noFill/>
              </a:ln>
              <a:solidFill>
                <a:prstClr val="black"/>
              </a:solidFill>
              <a:effectLst/>
              <a:uLnTx/>
              <a:uFillTx/>
              <a:cs typeface="+mn-cs"/>
            </a:endParaRPr>
          </a:p>
          <a:p>
            <a:endParaRPr kumimoji="1" lang="en-US" altLang="ja-JP" sz="1200" b="0" i="0" u="none" strike="noStrike" kern="1200" cap="none" spc="0" normalizeH="0" baseline="0" noProof="0">
              <a:ln>
                <a:noFill/>
              </a:ln>
              <a:solidFill>
                <a:prstClr val="black"/>
              </a:solidFill>
              <a:effectLst/>
              <a:uLnTx/>
              <a:uFillTx/>
              <a:cs typeface="+mn-cs"/>
            </a:endParaRPr>
          </a:p>
          <a:p>
            <a:endParaRPr kumimoji="1" lang="en-US" altLang="ja-JP" sz="1200" b="0" i="0" u="none" strike="noStrike" kern="1200" cap="none" spc="0" normalizeH="0" baseline="0" noProof="0">
              <a:ln>
                <a:noFill/>
              </a:ln>
              <a:solidFill>
                <a:prstClr val="black"/>
              </a:solidFill>
              <a:effectLst/>
              <a:uLnTx/>
              <a:uFillTx/>
              <a:cs typeface="+mn-cs"/>
            </a:endParaRPr>
          </a:p>
          <a:p>
            <a:endParaRPr kumimoji="1" lang="en-US" altLang="ja-JP" sz="1200" b="0" i="0" u="none" strike="noStrike" kern="1200" cap="none" spc="0" normalizeH="0" baseline="0" noProof="0">
              <a:ln>
                <a:noFill/>
              </a:ln>
              <a:solidFill>
                <a:prstClr val="black"/>
              </a:solidFill>
              <a:effectLst/>
              <a:uLnTx/>
              <a:uFillTx/>
              <a:cs typeface="+mn-cs"/>
            </a:endParaRPr>
          </a:p>
          <a:p>
            <a:endParaRPr kumimoji="1" lang="en-US" altLang="ja-JP"/>
          </a:p>
        </p:txBody>
      </p:sp>
      <p:sp>
        <p:nvSpPr>
          <p:cNvPr id="4" name="スライド番号プレースホルダー 3">
            <a:extLst>
              <a:ext uri="{FF2B5EF4-FFF2-40B4-BE49-F238E27FC236}">
                <a16:creationId xmlns:a16="http://schemas.microsoft.com/office/drawing/2014/main" id="{DC0D98CB-294F-E837-4359-0DD2B6D38B1B}"/>
              </a:ext>
            </a:extLst>
          </p:cNvPr>
          <p:cNvSpPr>
            <a:spLocks noGrp="1"/>
          </p:cNvSpPr>
          <p:nvPr>
            <p:ph type="sldNum" sz="quarter" idx="5"/>
          </p:nvPr>
        </p:nvSpPr>
        <p:spPr/>
        <p:txBody>
          <a:bodyPr/>
          <a:lstStyle/>
          <a:p>
            <a:fld id="{7D95702B-A176-47F2-94B3-59C819DD5A0E}" type="slidenum">
              <a:rPr kumimoji="1" lang="ja-JP" altLang="en-US" smtClean="0"/>
              <a:t>92</a:t>
            </a:fld>
            <a:endParaRPr kumimoji="1" lang="ja-JP" altLang="en-US"/>
          </a:p>
        </p:txBody>
      </p:sp>
    </p:spTree>
    <p:extLst>
      <p:ext uri="{BB962C8B-B14F-4D97-AF65-F5344CB8AC3E}">
        <p14:creationId xmlns:p14="http://schemas.microsoft.com/office/powerpoint/2010/main" val="1571430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F3009-55FE-6C22-F0DE-701D0918F8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55DC7C-AF1F-549A-2B88-660CC934A054}"/>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86731A3-FA8C-09F9-2455-5B5260E04FC1}"/>
              </a:ext>
            </a:extLst>
          </p:cNvPr>
          <p:cNvSpPr>
            <a:spLocks noGrp="1"/>
          </p:cNvSpPr>
          <p:nvPr>
            <p:ph type="body" idx="1"/>
          </p:nvPr>
        </p:nvSpPr>
        <p:spPr/>
        <p:txBody>
          <a:bodyPr/>
          <a:lstStyle/>
          <a:p>
            <a:r>
              <a:rPr kumimoji="1" lang="ja-JP" altLang="en-US" dirty="0"/>
              <a:t>目標：</a:t>
            </a:r>
            <a:r>
              <a:rPr kumimoji="1" lang="en-US" altLang="ja-JP" dirty="0"/>
              <a:t>13:43</a:t>
            </a:r>
          </a:p>
          <a:p>
            <a:r>
              <a:rPr kumimoji="1" lang="ja-JP" altLang="en-US" dirty="0"/>
              <a:t>累計：</a:t>
            </a:r>
            <a:r>
              <a:rPr kumimoji="1" lang="en-US" altLang="ja-JP" dirty="0"/>
              <a:t>0:43</a:t>
            </a:r>
          </a:p>
          <a:p>
            <a:endParaRPr kumimoji="1" lang="en-US" altLang="ja-JP" dirty="0"/>
          </a:p>
          <a:p>
            <a:r>
              <a:rPr kumimoji="1" lang="ja-JP" altLang="en-US" sz="1200" b="0" i="0" u="none" strike="noStrike" kern="1200" cap="none" spc="0" normalizeH="0" baseline="0" noProof="0" dirty="0">
                <a:ln>
                  <a:noFill/>
                </a:ln>
                <a:solidFill>
                  <a:prstClr val="black"/>
                </a:solidFill>
                <a:effectLst/>
                <a:uLnTx/>
                <a:uFillTx/>
                <a:latin typeface="+mn-ea"/>
                <a:cs typeface="+mn-cs"/>
              </a:rPr>
              <a:t>行政サービスのデジタル化を通じて事業者にとって利用しやすい環境を整備し、支援を必要とする事業者に迅速に支援が届く環境の実現を目指します</a:t>
            </a:r>
            <a:endParaRPr kumimoji="1" lang="en-US" altLang="ja-JP" dirty="0"/>
          </a:p>
          <a:p>
            <a:endParaRPr kumimoji="1" lang="en-US" altLang="ja-JP" dirty="0"/>
          </a:p>
          <a:p>
            <a:pPr marL="228600" indent="-228600">
              <a:buFont typeface="+mj-lt"/>
              <a:buAutoNum type="arabicPeriod"/>
            </a:pPr>
            <a:r>
              <a:rPr lang="ja-JP" altLang="en-US" sz="1200" dirty="0">
                <a:solidFill>
                  <a:srgbClr val="374151"/>
                </a:solidFill>
                <a:latin typeface="メイリオ" panose="020B0604030504040204" pitchFamily="50" charset="-128"/>
                <a:ea typeface="メイリオ" panose="020B0604030504040204" pitchFamily="50" charset="-128"/>
              </a:rPr>
              <a:t>デジタルによる新たな産業の創出・育成</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クラウドサービス産業の育成／</a:t>
            </a:r>
            <a:r>
              <a:rPr lang="en-US" altLang="ja-JP" sz="1200" dirty="0">
                <a:solidFill>
                  <a:srgbClr val="374151"/>
                </a:solidFill>
                <a:latin typeface="メイリオ" panose="020B0604030504040204" pitchFamily="50" charset="-128"/>
                <a:ea typeface="メイリオ" panose="020B0604030504040204" pitchFamily="50" charset="-128"/>
              </a:rPr>
              <a:t>IT</a:t>
            </a:r>
            <a:r>
              <a:rPr lang="ja-JP" altLang="en-US" sz="1200" dirty="0">
                <a:solidFill>
                  <a:srgbClr val="374151"/>
                </a:solidFill>
                <a:latin typeface="メイリオ" panose="020B0604030504040204" pitchFamily="50" charset="-128"/>
                <a:ea typeface="メイリオ" panose="020B0604030504040204" pitchFamily="50" charset="-128"/>
              </a:rPr>
              <a:t>スタートアップなどの育成</a:t>
            </a: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dirty="0">
                <a:solidFill>
                  <a:srgbClr val="374151"/>
                </a:solidFill>
                <a:latin typeface="メイリオ" panose="020B0604030504040204" pitchFamily="50" charset="-128"/>
                <a:ea typeface="メイリオ" panose="020B0604030504040204" pitchFamily="50" charset="-128"/>
              </a:rPr>
              <a:t>事業者向け行政サービスの質の向上に向けた取組　</a:t>
            </a:r>
            <a:r>
              <a:rPr lang="en-US" altLang="ja-JP" sz="1200" dirty="0">
                <a:solidFill>
                  <a:srgbClr val="374151"/>
                </a:solidFill>
                <a:latin typeface="メイリオ" panose="020B0604030504040204" pitchFamily="50" charset="-128"/>
                <a:ea typeface="メイリオ" panose="020B0604030504040204" pitchFamily="50" charset="-128"/>
              </a:rPr>
              <a:t>【</a:t>
            </a:r>
            <a:r>
              <a:rPr lang="ja-JP" altLang="en-US" sz="1200" dirty="0">
                <a:solidFill>
                  <a:srgbClr val="374151"/>
                </a:solidFill>
                <a:latin typeface="メイリオ" panose="020B0604030504040204" pitchFamily="50" charset="-128"/>
                <a:ea typeface="メイリオ" panose="020B0604030504040204" pitchFamily="50" charset="-128"/>
              </a:rPr>
              <a:t>別ページで解説</a:t>
            </a:r>
            <a:r>
              <a:rPr lang="en-US" altLang="ja-JP" sz="1200" dirty="0">
                <a:solidFill>
                  <a:srgbClr val="374151"/>
                </a:solidFill>
                <a:latin typeface="メイリオ" panose="020B0604030504040204" pitchFamily="50" charset="-128"/>
                <a:ea typeface="メイリオ" panose="020B0604030504040204" pitchFamily="50" charset="-128"/>
              </a:rPr>
              <a:t>】</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・電子署名、電子委任状、商業登記電子証明書の普及</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・法人共通認証基盤（</a:t>
            </a:r>
            <a:r>
              <a:rPr lang="en-US" altLang="ja-JP" sz="1200" dirty="0">
                <a:solidFill>
                  <a:srgbClr val="374151"/>
                </a:solidFill>
                <a:latin typeface="メイリオ" panose="020B0604030504040204" pitchFamily="50" charset="-128"/>
                <a:ea typeface="メイリオ" panose="020B0604030504040204" pitchFamily="50" charset="-128"/>
              </a:rPr>
              <a:t>G</a:t>
            </a:r>
            <a:r>
              <a:rPr lang="ja-JP" altLang="en-US" sz="1200" dirty="0">
                <a:solidFill>
                  <a:srgbClr val="374151"/>
                </a:solidFill>
                <a:latin typeface="メイリオ" panose="020B0604030504040204" pitchFamily="50" charset="-128"/>
                <a:ea typeface="メイリオ" panose="020B0604030504040204" pitchFamily="50" charset="-128"/>
              </a:rPr>
              <a:t>ビズ</a:t>
            </a:r>
            <a:r>
              <a:rPr lang="en-US" altLang="ja-JP" sz="1200" dirty="0">
                <a:solidFill>
                  <a:srgbClr val="374151"/>
                </a:solidFill>
                <a:latin typeface="メイリオ" panose="020B0604030504040204" pitchFamily="50" charset="-128"/>
                <a:ea typeface="メイリオ" panose="020B0604030504040204" pitchFamily="50" charset="-128"/>
              </a:rPr>
              <a:t>ID</a:t>
            </a:r>
            <a:r>
              <a:rPr lang="ja-JP" altLang="en-US" sz="1200" dirty="0">
                <a:solidFill>
                  <a:srgbClr val="374151"/>
                </a:solidFill>
                <a:latin typeface="メイリオ" panose="020B0604030504040204" pitchFamily="50" charset="-128"/>
                <a:ea typeface="メイリオ" panose="020B0604030504040204" pitchFamily="50" charset="-128"/>
              </a:rPr>
              <a:t>）の普及</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・事業者に対するオンライン行政サービスの充実</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・レベルに応じた認証の推進</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a:t>
            </a:r>
            <a:r>
              <a:rPr lang="en-US" altLang="ja-JP" sz="1200" dirty="0" err="1">
                <a:solidFill>
                  <a:srgbClr val="374151"/>
                </a:solidFill>
                <a:latin typeface="メイリオ" panose="020B0604030504040204" pitchFamily="50" charset="-128"/>
                <a:ea typeface="メイリオ" panose="020B0604030504040204" pitchFamily="50" charset="-128"/>
              </a:rPr>
              <a:t>eKYC</a:t>
            </a:r>
            <a:r>
              <a:rPr lang="ja-JP" altLang="en-US" sz="1200" dirty="0">
                <a:solidFill>
                  <a:srgbClr val="374151"/>
                </a:solidFill>
                <a:latin typeface="メイリオ" panose="020B0604030504040204" pitchFamily="50" charset="-128"/>
                <a:ea typeface="メイリオ" panose="020B0604030504040204" pitchFamily="50" charset="-128"/>
              </a:rPr>
              <a:t>（</a:t>
            </a:r>
            <a:r>
              <a:rPr lang="en-US" altLang="ja-JP" sz="1200" dirty="0">
                <a:solidFill>
                  <a:srgbClr val="374151"/>
                </a:solidFill>
                <a:latin typeface="メイリオ" panose="020B0604030504040204" pitchFamily="50" charset="-128"/>
                <a:ea typeface="メイリオ" panose="020B0604030504040204" pitchFamily="50" charset="-128"/>
              </a:rPr>
              <a:t>electronic Know Your Customer</a:t>
            </a:r>
            <a:r>
              <a:rPr lang="ja-JP" altLang="en-US" sz="1200" dirty="0">
                <a:solidFill>
                  <a:srgbClr val="374151"/>
                </a:solidFill>
                <a:latin typeface="メイリオ" panose="020B0604030504040204" pitchFamily="50" charset="-128"/>
                <a:ea typeface="メイリオ" panose="020B0604030504040204" pitchFamily="50" charset="-128"/>
              </a:rPr>
              <a:t>）の本人確認手法の普及促進</a:t>
            </a: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dirty="0">
                <a:solidFill>
                  <a:srgbClr val="374151"/>
                </a:solidFill>
                <a:latin typeface="メイリオ" panose="020B0604030504040204" pitchFamily="50" charset="-128"/>
                <a:ea typeface="メイリオ" panose="020B0604030504040204" pitchFamily="50" charset="-128"/>
              </a:rPr>
              <a:t>中小企業のデジタル化の支援　</a:t>
            </a:r>
            <a:r>
              <a:rPr lang="en-US" altLang="ja-JP" sz="1200" dirty="0">
                <a:solidFill>
                  <a:srgbClr val="374151"/>
                </a:solidFill>
                <a:latin typeface="メイリオ" panose="020B0604030504040204" pitchFamily="50" charset="-128"/>
                <a:ea typeface="メイリオ" panose="020B0604030504040204" pitchFamily="50" charset="-128"/>
              </a:rPr>
              <a:t>【</a:t>
            </a:r>
            <a:r>
              <a:rPr lang="ja-JP" altLang="en-US" sz="1200" dirty="0">
                <a:solidFill>
                  <a:srgbClr val="374151"/>
                </a:solidFill>
                <a:latin typeface="メイリオ" panose="020B0604030504040204" pitchFamily="50" charset="-128"/>
                <a:ea typeface="メイリオ" panose="020B0604030504040204" pitchFamily="50" charset="-128"/>
              </a:rPr>
              <a:t>別ページで解説</a:t>
            </a:r>
            <a:r>
              <a:rPr lang="en-US" altLang="ja-JP" sz="1200" dirty="0">
                <a:solidFill>
                  <a:srgbClr val="374151"/>
                </a:solidFill>
                <a:latin typeface="メイリオ" panose="020B0604030504040204" pitchFamily="50" charset="-128"/>
                <a:ea typeface="メイリオ" panose="020B0604030504040204" pitchFamily="50" charset="-128"/>
              </a:rPr>
              <a:t>】</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b="1" dirty="0">
                <a:solidFill>
                  <a:srgbClr val="374151"/>
                </a:solidFill>
                <a:latin typeface="メイリオ" panose="020B0604030504040204" pitchFamily="50" charset="-128"/>
                <a:ea typeface="メイリオ" panose="020B0604030504040204" pitchFamily="50" charset="-128"/>
              </a:rPr>
              <a:t>・</a:t>
            </a:r>
            <a:r>
              <a:rPr lang="ja-JP" altLang="en-US" sz="1200" dirty="0">
                <a:solidFill>
                  <a:srgbClr val="374151"/>
                </a:solidFill>
                <a:latin typeface="メイリオ" panose="020B0604030504040204" pitchFamily="50" charset="-128"/>
                <a:ea typeface="メイリオ" panose="020B0604030504040204" pitchFamily="50" charset="-128"/>
              </a:rPr>
              <a:t>中小企業の事業環境デジタル化サポート</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・中小企業のサイバーセキュリティ対策の支援</a:t>
            </a: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dirty="0">
                <a:solidFill>
                  <a:srgbClr val="374151"/>
                </a:solidFill>
                <a:latin typeface="メイリオ" panose="020B0604030504040204" pitchFamily="50" charset="-128"/>
                <a:ea typeface="メイリオ" panose="020B0604030504040204" pitchFamily="50" charset="-128"/>
              </a:rPr>
              <a:t>産業全体のデジタルトランスフォーメーション</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・市場評価を通じた</a:t>
            </a:r>
            <a:r>
              <a:rPr lang="en-US" altLang="ja-JP" sz="1200" dirty="0">
                <a:solidFill>
                  <a:srgbClr val="374151"/>
                </a:solidFill>
                <a:latin typeface="メイリオ" panose="020B0604030504040204" pitchFamily="50" charset="-128"/>
                <a:ea typeface="メイリオ" panose="020B0604030504040204" pitchFamily="50" charset="-128"/>
              </a:rPr>
              <a:t>DX</a:t>
            </a:r>
            <a:r>
              <a:rPr lang="ja-JP" altLang="en-US" sz="1200" dirty="0">
                <a:solidFill>
                  <a:srgbClr val="374151"/>
                </a:solidFill>
                <a:latin typeface="メイリオ" panose="020B0604030504040204" pitchFamily="50" charset="-128"/>
                <a:ea typeface="メイリオ" panose="020B0604030504040204" pitchFamily="50" charset="-128"/>
              </a:rPr>
              <a:t>の推進、産業におけるサイバーセキュリティの強化、</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　データの利活用や規制改革などを通じた産業の</a:t>
            </a:r>
            <a:r>
              <a:rPr lang="en-US" altLang="ja-JP" sz="1200" dirty="0">
                <a:solidFill>
                  <a:srgbClr val="374151"/>
                </a:solidFill>
                <a:latin typeface="メイリオ" panose="020B0604030504040204" pitchFamily="50" charset="-128"/>
                <a:ea typeface="メイリオ" panose="020B0604030504040204" pitchFamily="50" charset="-128"/>
              </a:rPr>
              <a:t>DX</a:t>
            </a:r>
          </a:p>
          <a:p>
            <a:endParaRPr kumimoji="1" lang="en-US" altLang="ja-JP" dirty="0"/>
          </a:p>
        </p:txBody>
      </p:sp>
      <p:sp>
        <p:nvSpPr>
          <p:cNvPr id="4" name="スライド番号プレースホルダー 3">
            <a:extLst>
              <a:ext uri="{FF2B5EF4-FFF2-40B4-BE49-F238E27FC236}">
                <a16:creationId xmlns:a16="http://schemas.microsoft.com/office/drawing/2014/main" id="{1443908F-0FB1-60A2-7BB2-B42027170394}"/>
              </a:ext>
            </a:extLst>
          </p:cNvPr>
          <p:cNvSpPr>
            <a:spLocks noGrp="1"/>
          </p:cNvSpPr>
          <p:nvPr>
            <p:ph type="sldNum" sz="quarter" idx="5"/>
          </p:nvPr>
        </p:nvSpPr>
        <p:spPr/>
        <p:txBody>
          <a:bodyPr/>
          <a:lstStyle/>
          <a:p>
            <a:fld id="{7D95702B-A176-47F2-94B3-59C819DD5A0E}" type="slidenum">
              <a:rPr kumimoji="1" lang="ja-JP" altLang="en-US" smtClean="0"/>
              <a:t>93</a:t>
            </a:fld>
            <a:endParaRPr kumimoji="1" lang="ja-JP" altLang="en-US"/>
          </a:p>
        </p:txBody>
      </p:sp>
    </p:spTree>
    <p:extLst>
      <p:ext uri="{BB962C8B-B14F-4D97-AF65-F5344CB8AC3E}">
        <p14:creationId xmlns:p14="http://schemas.microsoft.com/office/powerpoint/2010/main" val="35406101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D94E1-70FB-7691-DA83-4238EFE041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1FE074-04ED-9DA9-85AA-D76057194A5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7E029202-C634-7D95-B618-B8CE03E4FE94}"/>
              </a:ext>
            </a:extLst>
          </p:cNvPr>
          <p:cNvSpPr>
            <a:spLocks noGrp="1"/>
          </p:cNvSpPr>
          <p:nvPr>
            <p:ph type="body" idx="1"/>
          </p:nvPr>
        </p:nvSpPr>
        <p:spPr/>
        <p:txBody>
          <a:bodyPr/>
          <a:lstStyle/>
          <a:p>
            <a:r>
              <a:rPr kumimoji="1" lang="ja-JP" altLang="en-US" dirty="0"/>
              <a:t>目標：</a:t>
            </a:r>
            <a:r>
              <a:rPr kumimoji="1" lang="en-US" altLang="ja-JP" dirty="0"/>
              <a:t>13:45</a:t>
            </a:r>
          </a:p>
          <a:p>
            <a:r>
              <a:rPr kumimoji="1" lang="ja-JP" altLang="en-US" dirty="0"/>
              <a:t>累計：</a:t>
            </a:r>
            <a:r>
              <a:rPr kumimoji="1" lang="en-US" altLang="ja-JP" dirty="0"/>
              <a:t>0:45</a:t>
            </a:r>
          </a:p>
          <a:p>
            <a:endParaRPr kumimoji="1" lang="en-US" altLang="ja-JP" dirty="0"/>
          </a:p>
          <a:p>
            <a:r>
              <a:rPr kumimoji="1" lang="ja-JP" altLang="en-US" sz="1200" b="0" i="0" u="none" strike="noStrike" kern="1200" cap="none" spc="0" normalizeH="0" baseline="0" noProof="0" dirty="0">
                <a:ln>
                  <a:noFill/>
                </a:ln>
                <a:solidFill>
                  <a:prstClr val="black"/>
                </a:solidFill>
                <a:effectLst/>
                <a:uLnTx/>
                <a:uFillTx/>
                <a:cs typeface="+mn-cs"/>
              </a:rPr>
              <a:t>前述の産業のデジタル化のうち、中小企業を対象とした施策が盛り込まれている「事業者向け行政サービスの質の向上に向けた取組」と「中小企業のデジタル化の支援」について説明します。</a:t>
            </a:r>
            <a:endParaRPr kumimoji="1" lang="en-US" altLang="ja-JP" dirty="0"/>
          </a:p>
          <a:p>
            <a:endParaRPr kumimoji="1" lang="en-US" altLang="ja-JP" dirty="0"/>
          </a:p>
          <a:p>
            <a:pPr marL="228600" indent="-228600">
              <a:buFont typeface="+mj-lt"/>
              <a:buAutoNum type="arabicPeriod"/>
            </a:pPr>
            <a:r>
              <a:rPr lang="ja-JP" altLang="en-US" sz="1200" dirty="0">
                <a:solidFill>
                  <a:srgbClr val="374151"/>
                </a:solidFill>
                <a:latin typeface="メイリオ" panose="020B0604030504040204" pitchFamily="50" charset="-128"/>
                <a:ea typeface="メイリオ" panose="020B0604030504040204" pitchFamily="50" charset="-128"/>
              </a:rPr>
              <a:t>電子署名、電子委任状、商業登記電子証明書の普及</a:t>
            </a: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dirty="0">
                <a:solidFill>
                  <a:srgbClr val="374151"/>
                </a:solidFill>
                <a:latin typeface="メイリオ" panose="020B0604030504040204" pitchFamily="50" charset="-128"/>
                <a:ea typeface="メイリオ" panose="020B0604030504040204" pitchFamily="50" charset="-128"/>
              </a:rPr>
              <a:t>法人共通認証基盤（</a:t>
            </a:r>
            <a:r>
              <a:rPr lang="en-US" altLang="ja-JP" sz="1200" dirty="0">
                <a:solidFill>
                  <a:srgbClr val="374151"/>
                </a:solidFill>
                <a:latin typeface="メイリオ" panose="020B0604030504040204" pitchFamily="50" charset="-128"/>
                <a:ea typeface="メイリオ" panose="020B0604030504040204" pitchFamily="50" charset="-128"/>
              </a:rPr>
              <a:t>G</a:t>
            </a:r>
            <a:r>
              <a:rPr lang="ja-JP" altLang="en-US" sz="1200" dirty="0">
                <a:solidFill>
                  <a:srgbClr val="374151"/>
                </a:solidFill>
                <a:latin typeface="メイリオ" panose="020B0604030504040204" pitchFamily="50" charset="-128"/>
                <a:ea typeface="メイリオ" panose="020B0604030504040204" pitchFamily="50" charset="-128"/>
              </a:rPr>
              <a:t>ビズ</a:t>
            </a:r>
            <a:r>
              <a:rPr lang="en-US" altLang="ja-JP" sz="1200" dirty="0">
                <a:solidFill>
                  <a:srgbClr val="374151"/>
                </a:solidFill>
                <a:latin typeface="メイリオ" panose="020B0604030504040204" pitchFamily="50" charset="-128"/>
                <a:ea typeface="メイリオ" panose="020B0604030504040204" pitchFamily="50" charset="-128"/>
              </a:rPr>
              <a:t>ID</a:t>
            </a:r>
            <a:r>
              <a:rPr lang="ja-JP" altLang="en-US" sz="1200" dirty="0">
                <a:solidFill>
                  <a:srgbClr val="374151"/>
                </a:solidFill>
                <a:latin typeface="メイリオ" panose="020B0604030504040204" pitchFamily="50" charset="-128"/>
                <a:ea typeface="メイリオ" panose="020B0604030504040204" pitchFamily="50" charset="-128"/>
              </a:rPr>
              <a:t>）の普及</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・マイナンバーカードを利用した審査の効率化、連携行政サービスの拡充</a:t>
            </a: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dirty="0">
                <a:solidFill>
                  <a:srgbClr val="374151"/>
                </a:solidFill>
                <a:latin typeface="メイリオ" panose="020B0604030504040204" pitchFamily="50" charset="-128"/>
                <a:ea typeface="メイリオ" panose="020B0604030504040204" pitchFamily="50" charset="-128"/>
              </a:rPr>
              <a:t>事業者に対するオンライン行政サービスの充実</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a:t>
            </a:r>
            <a:r>
              <a:rPr lang="en-US" altLang="ja-JP" sz="1200" dirty="0">
                <a:solidFill>
                  <a:srgbClr val="374151"/>
                </a:solidFill>
                <a:latin typeface="メイリオ" panose="020B0604030504040204" pitchFamily="50" charset="-128"/>
                <a:ea typeface="メイリオ" panose="020B0604030504040204" pitchFamily="50" charset="-128"/>
              </a:rPr>
              <a:t>e-Gov</a:t>
            </a:r>
            <a:r>
              <a:rPr lang="ja-JP" altLang="en-US" sz="1200" dirty="0">
                <a:solidFill>
                  <a:srgbClr val="374151"/>
                </a:solidFill>
                <a:latin typeface="メイリオ" panose="020B0604030504040204" pitchFamily="50" charset="-128"/>
                <a:ea typeface="メイリオ" panose="020B0604030504040204" pitchFamily="50" charset="-128"/>
              </a:rPr>
              <a:t>の利用促進</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a:t>
            </a:r>
            <a:r>
              <a:rPr lang="en-US" altLang="ja-JP" sz="1200" dirty="0">
                <a:solidFill>
                  <a:srgbClr val="374151"/>
                </a:solidFill>
                <a:latin typeface="メイリオ" panose="020B0604030504040204" pitchFamily="50" charset="-128"/>
                <a:ea typeface="メイリオ" panose="020B0604030504040204" pitchFamily="50" charset="-128"/>
              </a:rPr>
              <a:t>J</a:t>
            </a:r>
            <a:r>
              <a:rPr lang="ja-JP" altLang="en-US" sz="1200" dirty="0">
                <a:solidFill>
                  <a:srgbClr val="374151"/>
                </a:solidFill>
                <a:latin typeface="メイリオ" panose="020B0604030504040204" pitchFamily="50" charset="-128"/>
                <a:ea typeface="メイリオ" panose="020B0604030504040204" pitchFamily="50" charset="-128"/>
              </a:rPr>
              <a:t>グランツの利便性向上と利用補助金の拡大</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・中小企業支援の</a:t>
            </a:r>
            <a:r>
              <a:rPr lang="en-US" altLang="ja-JP" sz="1200" dirty="0">
                <a:solidFill>
                  <a:srgbClr val="374151"/>
                </a:solidFill>
                <a:latin typeface="メイリオ" panose="020B0604030504040204" pitchFamily="50" charset="-128"/>
                <a:ea typeface="メイリオ" panose="020B0604030504040204" pitchFamily="50" charset="-128"/>
              </a:rPr>
              <a:t>DX</a:t>
            </a:r>
            <a:r>
              <a:rPr lang="ja-JP" altLang="en-US" sz="1200" dirty="0">
                <a:solidFill>
                  <a:srgbClr val="374151"/>
                </a:solidFill>
                <a:latin typeface="メイリオ" panose="020B0604030504040204" pitchFamily="50" charset="-128"/>
                <a:ea typeface="メイリオ" panose="020B0604030504040204" pitchFamily="50" charset="-128"/>
              </a:rPr>
              <a:t>推進</a:t>
            </a: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ja-JP" altLang="en-US" sz="1200" dirty="0">
                <a:solidFill>
                  <a:srgbClr val="374151"/>
                </a:solidFill>
                <a:latin typeface="メイリオ" panose="020B0604030504040204" pitchFamily="50" charset="-128"/>
                <a:ea typeface="メイリオ" panose="020B0604030504040204" pitchFamily="50" charset="-128"/>
              </a:rPr>
              <a:t>レベルに応じた認証の推進</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・民間事業者への周知、相談支援の強化</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・利用要件、利用手続きなど改善</a:t>
            </a:r>
            <a:endParaRPr lang="en-US" altLang="ja-JP" sz="1200" dirty="0">
              <a:solidFill>
                <a:srgbClr val="374151"/>
              </a:solidFill>
              <a:latin typeface="メイリオ" panose="020B0604030504040204" pitchFamily="50" charset="-128"/>
              <a:ea typeface="メイリオ" panose="020B0604030504040204" pitchFamily="50" charset="-128"/>
            </a:endParaRPr>
          </a:p>
          <a:p>
            <a:pPr marL="228600" indent="-228600">
              <a:buFont typeface="+mj-lt"/>
              <a:buAutoNum type="arabicPeriod"/>
            </a:pPr>
            <a:r>
              <a:rPr lang="en-US" altLang="ja-JP" sz="1200" dirty="0" err="1">
                <a:solidFill>
                  <a:srgbClr val="374151"/>
                </a:solidFill>
                <a:latin typeface="メイリオ" panose="020B0604030504040204" pitchFamily="50" charset="-128"/>
                <a:ea typeface="メイリオ" panose="020B0604030504040204" pitchFamily="50" charset="-128"/>
              </a:rPr>
              <a:t>eKYC</a:t>
            </a:r>
            <a:r>
              <a:rPr lang="ja-JP" altLang="en-US" sz="1200" dirty="0">
                <a:solidFill>
                  <a:srgbClr val="374151"/>
                </a:solidFill>
                <a:latin typeface="メイリオ" panose="020B0604030504040204" pitchFamily="50" charset="-128"/>
                <a:ea typeface="メイリオ" panose="020B0604030504040204" pitchFamily="50" charset="-128"/>
              </a:rPr>
              <a:t>などを用いた民間取引などにおける本人確認手法の普及促進</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・公的個人認証サービス（</a:t>
            </a:r>
            <a:r>
              <a:rPr lang="en-US" altLang="ja-JP" sz="1200" dirty="0">
                <a:solidFill>
                  <a:srgbClr val="374151"/>
                </a:solidFill>
                <a:latin typeface="メイリオ" panose="020B0604030504040204" pitchFamily="50" charset="-128"/>
                <a:ea typeface="メイリオ" panose="020B0604030504040204" pitchFamily="50" charset="-128"/>
              </a:rPr>
              <a:t>JPKI</a:t>
            </a:r>
            <a:r>
              <a:rPr lang="ja-JP" altLang="en-US" sz="1200" dirty="0">
                <a:solidFill>
                  <a:srgbClr val="374151"/>
                </a:solidFill>
                <a:latin typeface="メイリオ" panose="020B0604030504040204" pitchFamily="50" charset="-128"/>
                <a:ea typeface="メイリオ" panose="020B0604030504040204" pitchFamily="50" charset="-128"/>
              </a:rPr>
              <a:t>）の利用促進</a:t>
            </a:r>
            <a:br>
              <a:rPr lang="en-US" altLang="ja-JP" sz="1200" dirty="0">
                <a:solidFill>
                  <a:srgbClr val="374151"/>
                </a:solidFill>
                <a:latin typeface="メイリオ" panose="020B0604030504040204" pitchFamily="50" charset="-128"/>
                <a:ea typeface="メイリオ" panose="020B0604030504040204" pitchFamily="50" charset="-128"/>
              </a:rPr>
            </a:br>
            <a:r>
              <a:rPr lang="ja-JP" altLang="en-US" sz="1200" dirty="0">
                <a:solidFill>
                  <a:srgbClr val="374151"/>
                </a:solidFill>
                <a:latin typeface="メイリオ" panose="020B0604030504040204" pitchFamily="50" charset="-128"/>
                <a:ea typeface="メイリオ" panose="020B0604030504040204" pitchFamily="50" charset="-128"/>
              </a:rPr>
              <a:t>・簡便な手法の一つである</a:t>
            </a:r>
            <a:r>
              <a:rPr lang="en-US" altLang="ja-JP" sz="1200" dirty="0" err="1">
                <a:solidFill>
                  <a:srgbClr val="374151"/>
                </a:solidFill>
                <a:latin typeface="メイリオ" panose="020B0604030504040204" pitchFamily="50" charset="-128"/>
                <a:ea typeface="メイリオ" panose="020B0604030504040204" pitchFamily="50" charset="-128"/>
              </a:rPr>
              <a:t>eKYC</a:t>
            </a:r>
            <a:r>
              <a:rPr lang="ja-JP" altLang="en-US" sz="1200" dirty="0">
                <a:solidFill>
                  <a:srgbClr val="374151"/>
                </a:solidFill>
                <a:latin typeface="メイリオ" panose="020B0604030504040204" pitchFamily="50" charset="-128"/>
                <a:ea typeface="メイリオ" panose="020B0604030504040204" pitchFamily="50" charset="-128"/>
              </a:rPr>
              <a:t>などを用いた本人確認手法の普及促進</a:t>
            </a:r>
            <a:endParaRPr lang="en-US" altLang="ja-JP" sz="12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endParaRPr lang="en-US" altLang="ja-JP" sz="1200" dirty="0">
              <a:solidFill>
                <a:srgbClr val="374151"/>
              </a:solidFill>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a:extLst>
              <a:ext uri="{FF2B5EF4-FFF2-40B4-BE49-F238E27FC236}">
                <a16:creationId xmlns:a16="http://schemas.microsoft.com/office/drawing/2014/main" id="{1E07B891-42AA-5365-FCAB-2F1426C54A9F}"/>
              </a:ext>
            </a:extLst>
          </p:cNvPr>
          <p:cNvSpPr>
            <a:spLocks noGrp="1"/>
          </p:cNvSpPr>
          <p:nvPr>
            <p:ph type="sldNum" sz="quarter" idx="5"/>
          </p:nvPr>
        </p:nvSpPr>
        <p:spPr/>
        <p:txBody>
          <a:bodyPr/>
          <a:lstStyle/>
          <a:p>
            <a:fld id="{7D95702B-A176-47F2-94B3-59C819DD5A0E}" type="slidenum">
              <a:rPr kumimoji="1" lang="ja-JP" altLang="en-US" smtClean="0"/>
              <a:t>94</a:t>
            </a:fld>
            <a:endParaRPr kumimoji="1" lang="ja-JP" altLang="en-US"/>
          </a:p>
        </p:txBody>
      </p:sp>
    </p:spTree>
    <p:extLst>
      <p:ext uri="{BB962C8B-B14F-4D97-AF65-F5344CB8AC3E}">
        <p14:creationId xmlns:p14="http://schemas.microsoft.com/office/powerpoint/2010/main" val="962794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9B2CD-BD68-5FC1-3B1D-08F07433B6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60459B-54E0-C0C2-05E6-3E6CA3D03FF2}"/>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B04EB858-4E67-0D4E-0A09-744B42F64193}"/>
              </a:ext>
            </a:extLst>
          </p:cNvPr>
          <p:cNvSpPr>
            <a:spLocks noGrp="1"/>
          </p:cNvSpPr>
          <p:nvPr>
            <p:ph type="body" idx="1"/>
          </p:nvPr>
        </p:nvSpPr>
        <p:spPr/>
        <p:txBody>
          <a:bodyPr/>
          <a:lstStyle/>
          <a:p>
            <a:r>
              <a:rPr kumimoji="1" lang="ja-JP" altLang="en-US"/>
              <a:t>目標：</a:t>
            </a:r>
            <a:r>
              <a:rPr kumimoji="1" lang="en-US" altLang="ja-JP"/>
              <a:t>13:47</a:t>
            </a:r>
          </a:p>
          <a:p>
            <a:r>
              <a:rPr kumimoji="1" lang="ja-JP" altLang="en-US"/>
              <a:t>累計：</a:t>
            </a:r>
            <a:r>
              <a:rPr kumimoji="1" lang="en-US" altLang="ja-JP"/>
              <a:t>0:47</a:t>
            </a:r>
          </a:p>
          <a:p>
            <a:endParaRPr kumimoji="1" lang="en-US" altLang="ja-JP"/>
          </a:p>
          <a:p>
            <a:r>
              <a:rPr kumimoji="1" lang="en-US" altLang="ja-JP"/>
              <a:t>*******</a:t>
            </a:r>
          </a:p>
          <a:p>
            <a:pPr marL="228600" indent="-228600">
              <a:buAutoNum type="arabicPeriod"/>
            </a:pPr>
            <a:r>
              <a:rPr kumimoji="1" lang="ja-JP" altLang="en-US"/>
              <a:t>中小企業の事業環境デジタル化サポート</a:t>
            </a:r>
            <a:br>
              <a:rPr kumimoji="1" lang="ja-JP" altLang="en-US"/>
            </a:br>
            <a:r>
              <a:rPr kumimoji="1" lang="ja-JP" altLang="en-US"/>
              <a:t>・</a:t>
            </a:r>
            <a:r>
              <a:rPr kumimoji="1" lang="en-US" altLang="ja-JP"/>
              <a:t>IT</a:t>
            </a:r>
            <a:r>
              <a:rPr kumimoji="1" lang="ja-JP" altLang="en-US"/>
              <a:t>専門家との相談を受けられる体制の整備</a:t>
            </a:r>
            <a:br>
              <a:rPr kumimoji="1" lang="ja-JP" altLang="en-US"/>
            </a:br>
            <a:r>
              <a:rPr kumimoji="1" lang="ja-JP" altLang="en-US"/>
              <a:t>・</a:t>
            </a:r>
            <a:r>
              <a:rPr kumimoji="1" lang="en-US" altLang="ja-JP"/>
              <a:t>IT</a:t>
            </a:r>
            <a:r>
              <a:rPr kumimoji="1" lang="ja-JP" altLang="en-US"/>
              <a:t>導入補助金</a:t>
            </a:r>
            <a:br>
              <a:rPr kumimoji="1" lang="ja-JP" altLang="en-US"/>
            </a:br>
            <a:r>
              <a:rPr kumimoji="1" lang="ja-JP" altLang="en-US"/>
              <a:t>・取引全体のデジタル化</a:t>
            </a:r>
            <a:br>
              <a:rPr kumimoji="1" lang="ja-JP" altLang="en-US"/>
            </a:br>
            <a:r>
              <a:rPr kumimoji="1" lang="ja-JP" altLang="en-US"/>
              <a:t>・会計・経理全体のデジタル化</a:t>
            </a:r>
            <a:br>
              <a:rPr kumimoji="1" lang="ja-JP" altLang="en-US"/>
            </a:br>
            <a:r>
              <a:rPr kumimoji="1" lang="ja-JP" altLang="en-US"/>
              <a:t>・クラウドサービス利用やハードウェア調達の支援</a:t>
            </a:r>
            <a:br>
              <a:rPr kumimoji="1" lang="ja-JP" altLang="en-US"/>
            </a:br>
            <a:r>
              <a:rPr kumimoji="1" lang="ja-JP" altLang="en-US"/>
              <a:t>・業務効率化や</a:t>
            </a:r>
            <a:r>
              <a:rPr kumimoji="1" lang="en-US" altLang="ja-JP"/>
              <a:t>DX</a:t>
            </a:r>
            <a:r>
              <a:rPr kumimoji="1" lang="ja-JP" altLang="en-US"/>
              <a:t>に向けた</a:t>
            </a:r>
            <a:r>
              <a:rPr kumimoji="1" lang="en-US" altLang="ja-JP"/>
              <a:t>IT</a:t>
            </a:r>
            <a:r>
              <a:rPr kumimoji="1" lang="ja-JP" altLang="en-US"/>
              <a:t>ツール導入の支援</a:t>
            </a:r>
            <a:endParaRPr kumimoji="1" lang="en-US" altLang="ja-JP"/>
          </a:p>
          <a:p>
            <a:pPr marL="228600" indent="-228600">
              <a:buAutoNum type="arabicPeriod"/>
            </a:pPr>
            <a:endParaRPr kumimoji="1" lang="ja-JP" altLang="en-US"/>
          </a:p>
          <a:p>
            <a:r>
              <a:rPr kumimoji="1" lang="en-US" altLang="ja-JP"/>
              <a:t>2. </a:t>
            </a:r>
            <a:r>
              <a:rPr kumimoji="1" lang="ja-JP" altLang="en-US"/>
              <a:t>中小企業のサイバーセキュリティ対策の支援</a:t>
            </a:r>
            <a:br>
              <a:rPr kumimoji="1" lang="ja-JP" altLang="en-US"/>
            </a:br>
            <a:r>
              <a:rPr kumimoji="1" lang="ja-JP" altLang="en-US"/>
              <a:t>・「サイバーセキュリティお助け隊サービス」の普及促進</a:t>
            </a:r>
            <a:br>
              <a:rPr kumimoji="1" lang="ja-JP" altLang="en-US"/>
            </a:br>
            <a:r>
              <a:rPr kumimoji="1" lang="ja-JP" altLang="en-US"/>
              <a:t>・相談体制の強化</a:t>
            </a:r>
            <a:br>
              <a:rPr kumimoji="1" lang="ja-JP" altLang="en-US"/>
            </a:br>
            <a:r>
              <a:rPr kumimoji="1" lang="ja-JP" altLang="en-US"/>
              <a:t>・情報集約、共有促進機能の強化</a:t>
            </a:r>
          </a:p>
          <a:p>
            <a:endParaRPr kumimoji="1" lang="en-US" altLang="ja-JP"/>
          </a:p>
        </p:txBody>
      </p:sp>
      <p:sp>
        <p:nvSpPr>
          <p:cNvPr id="4" name="スライド番号プレースホルダー 3">
            <a:extLst>
              <a:ext uri="{FF2B5EF4-FFF2-40B4-BE49-F238E27FC236}">
                <a16:creationId xmlns:a16="http://schemas.microsoft.com/office/drawing/2014/main" id="{1AD74DA9-C792-3F95-7F5E-30B7CC037527}"/>
              </a:ext>
            </a:extLst>
          </p:cNvPr>
          <p:cNvSpPr>
            <a:spLocks noGrp="1"/>
          </p:cNvSpPr>
          <p:nvPr>
            <p:ph type="sldNum" sz="quarter" idx="5"/>
          </p:nvPr>
        </p:nvSpPr>
        <p:spPr/>
        <p:txBody>
          <a:bodyPr/>
          <a:lstStyle/>
          <a:p>
            <a:fld id="{7D95702B-A176-47F2-94B3-59C819DD5A0E}" type="slidenum">
              <a:rPr kumimoji="1" lang="ja-JP" altLang="en-US" smtClean="0"/>
              <a:t>95</a:t>
            </a:fld>
            <a:endParaRPr kumimoji="1" lang="ja-JP" altLang="en-US"/>
          </a:p>
        </p:txBody>
      </p:sp>
    </p:spTree>
    <p:extLst>
      <p:ext uri="{BB962C8B-B14F-4D97-AF65-F5344CB8AC3E}">
        <p14:creationId xmlns:p14="http://schemas.microsoft.com/office/powerpoint/2010/main" val="28376000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E4281-574C-8483-42AF-7CFD0C10E4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D39BE7-BD37-A766-F209-2DEC404B60C8}"/>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2EE373D4-A64F-DA8F-A0B5-91BA9581A240}"/>
              </a:ext>
            </a:extLst>
          </p:cNvPr>
          <p:cNvSpPr>
            <a:spLocks noGrp="1"/>
          </p:cNvSpPr>
          <p:nvPr>
            <p:ph type="body" idx="1"/>
          </p:nvPr>
        </p:nvSpPr>
        <p:spPr/>
        <p:txBody>
          <a:bodyPr/>
          <a:lstStyle/>
          <a:p>
            <a:r>
              <a:rPr kumimoji="1" lang="ja-JP" altLang="en-US" dirty="0"/>
              <a:t>目標：</a:t>
            </a:r>
            <a:r>
              <a:rPr kumimoji="1" lang="en-US" altLang="ja-JP" dirty="0"/>
              <a:t>13:48</a:t>
            </a:r>
          </a:p>
          <a:p>
            <a:r>
              <a:rPr kumimoji="1" lang="ja-JP" altLang="en-US" dirty="0"/>
              <a:t>累計：</a:t>
            </a:r>
            <a:r>
              <a:rPr kumimoji="1" lang="en-US" altLang="ja-JP" dirty="0"/>
              <a:t>0:48</a:t>
            </a:r>
          </a:p>
          <a:p>
            <a:endParaRPr kumimoji="1" lang="en-US" altLang="ja-JP" dirty="0"/>
          </a:p>
        </p:txBody>
      </p:sp>
      <p:sp>
        <p:nvSpPr>
          <p:cNvPr id="4" name="スライド番号プレースホルダー 3">
            <a:extLst>
              <a:ext uri="{FF2B5EF4-FFF2-40B4-BE49-F238E27FC236}">
                <a16:creationId xmlns:a16="http://schemas.microsoft.com/office/drawing/2014/main" id="{151BE334-DDF1-6B9B-03BF-1C36576EC305}"/>
              </a:ext>
            </a:extLst>
          </p:cNvPr>
          <p:cNvSpPr>
            <a:spLocks noGrp="1"/>
          </p:cNvSpPr>
          <p:nvPr>
            <p:ph type="sldNum" sz="quarter" idx="5"/>
          </p:nvPr>
        </p:nvSpPr>
        <p:spPr/>
        <p:txBody>
          <a:bodyPr/>
          <a:lstStyle/>
          <a:p>
            <a:fld id="{7D95702B-A176-47F2-94B3-59C819DD5A0E}" type="slidenum">
              <a:rPr kumimoji="1" lang="ja-JP" altLang="en-US" smtClean="0"/>
              <a:t>96</a:t>
            </a:fld>
            <a:endParaRPr kumimoji="1" lang="ja-JP" altLang="en-US"/>
          </a:p>
        </p:txBody>
      </p:sp>
    </p:spTree>
    <p:extLst>
      <p:ext uri="{BB962C8B-B14F-4D97-AF65-F5344CB8AC3E}">
        <p14:creationId xmlns:p14="http://schemas.microsoft.com/office/powerpoint/2010/main" val="12650547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279C-7749-A1C9-112C-1F249A4D5D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FE738A-0FB4-7170-27AE-F0EEEDD6870C}"/>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3AE51F60-DBB7-CA34-7A3F-802B9B775F87}"/>
              </a:ext>
            </a:extLst>
          </p:cNvPr>
          <p:cNvSpPr>
            <a:spLocks noGrp="1"/>
          </p:cNvSpPr>
          <p:nvPr>
            <p:ph type="body" idx="1"/>
          </p:nvPr>
        </p:nvSpPr>
        <p:spPr/>
        <p:txBody>
          <a:bodyPr/>
          <a:lstStyle/>
          <a:p>
            <a:r>
              <a:rPr kumimoji="1" lang="ja-JP" altLang="en-US"/>
              <a:t>目標：</a:t>
            </a:r>
            <a:r>
              <a:rPr kumimoji="1" lang="en-US" altLang="ja-JP"/>
              <a:t>13:50</a:t>
            </a:r>
          </a:p>
          <a:p>
            <a:r>
              <a:rPr kumimoji="1" lang="ja-JP" altLang="en-US"/>
              <a:t>累計：</a:t>
            </a:r>
            <a:r>
              <a:rPr kumimoji="1" lang="en-US" altLang="ja-JP"/>
              <a:t>0:50</a:t>
            </a:r>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FB34C504-49FC-D2D5-2749-A8C81F8FE743}"/>
              </a:ext>
            </a:extLst>
          </p:cNvPr>
          <p:cNvSpPr>
            <a:spLocks noGrp="1"/>
          </p:cNvSpPr>
          <p:nvPr>
            <p:ph type="sldNum" sz="quarter" idx="5"/>
          </p:nvPr>
        </p:nvSpPr>
        <p:spPr/>
        <p:txBody>
          <a:bodyPr/>
          <a:lstStyle/>
          <a:p>
            <a:fld id="{7D95702B-A176-47F2-94B3-59C819DD5A0E}" type="slidenum">
              <a:rPr kumimoji="1" lang="ja-JP" altLang="en-US" smtClean="0"/>
              <a:t>97</a:t>
            </a:fld>
            <a:endParaRPr kumimoji="1" lang="ja-JP" altLang="en-US"/>
          </a:p>
        </p:txBody>
      </p:sp>
    </p:spTree>
    <p:extLst>
      <p:ext uri="{BB962C8B-B14F-4D97-AF65-F5344CB8AC3E}">
        <p14:creationId xmlns:p14="http://schemas.microsoft.com/office/powerpoint/2010/main" val="35294588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53C7A-7832-471E-6955-BFFF1E56F4E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FD82EA8-1921-709A-0706-B33F96C9BB86}"/>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EE09AC7E-58FA-C05E-77F6-43338CF95099}"/>
              </a:ext>
            </a:extLst>
          </p:cNvPr>
          <p:cNvSpPr>
            <a:spLocks noGrp="1"/>
          </p:cNvSpPr>
          <p:nvPr>
            <p:ph type="body" idx="1"/>
          </p:nvPr>
        </p:nvSpPr>
        <p:spPr/>
        <p:txBody>
          <a:bodyPr/>
          <a:lstStyle/>
          <a:p>
            <a:r>
              <a:rPr kumimoji="1" lang="ja-JP" altLang="en-US" dirty="0"/>
              <a:t>目標：</a:t>
            </a:r>
            <a:r>
              <a:rPr kumimoji="1" lang="en-US" altLang="ja-JP" dirty="0"/>
              <a:t>13:52</a:t>
            </a:r>
          </a:p>
          <a:p>
            <a:r>
              <a:rPr kumimoji="1" lang="ja-JP" altLang="en-US" dirty="0"/>
              <a:t>累計：</a:t>
            </a:r>
            <a:r>
              <a:rPr kumimoji="1" lang="en-US" altLang="ja-JP" dirty="0"/>
              <a:t>0:52</a:t>
            </a:r>
          </a:p>
          <a:p>
            <a:endParaRPr kumimoji="1" lang="en-US" altLang="ja-JP" dirty="0"/>
          </a:p>
          <a:p>
            <a:r>
              <a:rPr kumimoji="1" lang="en-US" altLang="ja-JP" sz="1200" b="0" dirty="0">
                <a:solidFill>
                  <a:schemeClr val="tx1"/>
                </a:solidFill>
                <a:latin typeface="+mn-ea"/>
                <a:ea typeface="+mn-ea"/>
              </a:rPr>
              <a:t>Society5.0</a:t>
            </a:r>
            <a:r>
              <a:rPr kumimoji="1" lang="ja-JP" altLang="en-US" sz="1200" b="0" dirty="0">
                <a:solidFill>
                  <a:schemeClr val="tx1"/>
                </a:solidFill>
                <a:latin typeface="+mn-ea"/>
                <a:ea typeface="+mn-ea"/>
              </a:rPr>
              <a:t>におけるサイバー空間の急激な拡大は、サイバー攻撃の対象が増えることを示しています。サイバー空間とフィジカル空間の相互作用により、サイバー攻撃がフィジカル空間にも影響を及ぼす可能性が高まります。</a:t>
            </a:r>
            <a:endParaRPr kumimoji="1" lang="en-US" altLang="ja-JP" sz="1200" b="0" dirty="0">
              <a:solidFill>
                <a:schemeClr val="tx1"/>
              </a:solidFill>
              <a:latin typeface="+mn-ea"/>
              <a:ea typeface="+mn-ea"/>
            </a:endParaRPr>
          </a:p>
          <a:p>
            <a:endParaRPr kumimoji="1" lang="en-US" altLang="ja-JP" dirty="0"/>
          </a:p>
          <a:p>
            <a:pPr marL="0" indent="0">
              <a:buFont typeface="+mj-lt"/>
              <a:buNone/>
            </a:pPr>
            <a:r>
              <a:rPr lang="en-US" altLang="ja-JP" sz="1200" dirty="0">
                <a:solidFill>
                  <a:srgbClr val="374151"/>
                </a:solidFill>
                <a:latin typeface="メイリオ" panose="020B0604030504040204" pitchFamily="50" charset="-128"/>
                <a:ea typeface="メイリオ" panose="020B0604030504040204" pitchFamily="50" charset="-128"/>
              </a:rPr>
              <a:t>1. </a:t>
            </a:r>
            <a:r>
              <a:rPr lang="ja-JP" altLang="en-US" sz="1200" dirty="0">
                <a:solidFill>
                  <a:srgbClr val="374151"/>
                </a:solidFill>
                <a:latin typeface="メイリオ" panose="020B0604030504040204" pitchFamily="50" charset="-128"/>
                <a:ea typeface="メイリオ" panose="020B0604030504040204" pitchFamily="50" charset="-128"/>
              </a:rPr>
              <a:t>サイバー攻撃によりサービスの利用が中断または利用不可能になる可能性</a:t>
            </a:r>
          </a:p>
          <a:p>
            <a:pPr marL="0" indent="0">
              <a:buFont typeface="+mj-lt"/>
              <a:buNone/>
            </a:pPr>
            <a:r>
              <a:rPr lang="en-US" altLang="ja-JP" sz="1200" dirty="0">
                <a:solidFill>
                  <a:srgbClr val="374151"/>
                </a:solidFill>
                <a:latin typeface="メイリオ" panose="020B0604030504040204" pitchFamily="50" charset="-128"/>
                <a:ea typeface="メイリオ" panose="020B0604030504040204" pitchFamily="50" charset="-128"/>
              </a:rPr>
              <a:t>2. IoT</a:t>
            </a:r>
            <a:r>
              <a:rPr lang="ja-JP" altLang="en-US" sz="1200" dirty="0">
                <a:solidFill>
                  <a:srgbClr val="374151"/>
                </a:solidFill>
                <a:latin typeface="メイリオ" panose="020B0604030504040204" pitchFamily="50" charset="-128"/>
                <a:ea typeface="メイリオ" panose="020B0604030504040204" pitchFamily="50" charset="-128"/>
              </a:rPr>
              <a:t>デバイスやセンサーが収集したデータがサイバー空間で改ざんされ、偽情報が拡散されるリスク</a:t>
            </a:r>
          </a:p>
          <a:p>
            <a:pPr marL="0" indent="0">
              <a:buFont typeface="+mj-lt"/>
              <a:buNone/>
            </a:pPr>
            <a:r>
              <a:rPr lang="en-US" altLang="ja-JP" sz="1200" dirty="0">
                <a:solidFill>
                  <a:srgbClr val="374151"/>
                </a:solidFill>
                <a:latin typeface="メイリオ" panose="020B0604030504040204" pitchFamily="50" charset="-128"/>
                <a:ea typeface="メイリオ" panose="020B0604030504040204" pitchFamily="50" charset="-128"/>
              </a:rPr>
              <a:t>3. IoT</a:t>
            </a:r>
            <a:r>
              <a:rPr lang="ja-JP" altLang="en-US" sz="1200" dirty="0">
                <a:solidFill>
                  <a:srgbClr val="374151"/>
                </a:solidFill>
                <a:latin typeface="メイリオ" panose="020B0604030504040204" pitchFamily="50" charset="-128"/>
                <a:ea typeface="メイリオ" panose="020B0604030504040204" pitchFamily="50" charset="-128"/>
              </a:rPr>
              <a:t>や</a:t>
            </a:r>
            <a:r>
              <a:rPr lang="en-US" altLang="ja-JP" sz="1200" dirty="0">
                <a:solidFill>
                  <a:srgbClr val="374151"/>
                </a:solidFill>
                <a:latin typeface="メイリオ" panose="020B0604030504040204" pitchFamily="50" charset="-128"/>
                <a:ea typeface="メイリオ" panose="020B0604030504040204" pitchFamily="50" charset="-128"/>
              </a:rPr>
              <a:t>AI</a:t>
            </a:r>
            <a:r>
              <a:rPr lang="ja-JP" altLang="en-US" sz="1200" dirty="0">
                <a:solidFill>
                  <a:srgbClr val="374151"/>
                </a:solidFill>
                <a:latin typeface="メイリオ" panose="020B0604030504040204" pitchFamily="50" charset="-128"/>
                <a:ea typeface="メイリオ" panose="020B0604030504040204" pitchFamily="50" charset="-128"/>
              </a:rPr>
              <a:t>を使用して生成された大量のデータの中には個人情報や企業情報が含まれることが多く、その情報の漏えいや改ざんによるプライバシー侵害や知的財産権の侵害のリスクが増加</a:t>
            </a:r>
          </a:p>
          <a:p>
            <a:pPr marL="0" indent="0">
              <a:buFont typeface="+mj-lt"/>
              <a:buNone/>
            </a:pPr>
            <a:r>
              <a:rPr lang="en-US" altLang="ja-JP" sz="1200" dirty="0">
                <a:solidFill>
                  <a:srgbClr val="374151"/>
                </a:solidFill>
                <a:latin typeface="メイリオ" panose="020B0604030504040204" pitchFamily="50" charset="-128"/>
                <a:ea typeface="メイリオ" panose="020B0604030504040204" pitchFamily="50" charset="-128"/>
              </a:rPr>
              <a:t>4. IoT</a:t>
            </a:r>
            <a:r>
              <a:rPr lang="ja-JP" altLang="en-US" sz="1200" dirty="0">
                <a:solidFill>
                  <a:srgbClr val="374151"/>
                </a:solidFill>
                <a:latin typeface="メイリオ" panose="020B0604030504040204" pitchFamily="50" charset="-128"/>
                <a:ea typeface="メイリオ" panose="020B0604030504040204" pitchFamily="50" charset="-128"/>
              </a:rPr>
              <a:t>から得られる大量のデータの受け渡しや、サイバー空間とフィジカル空間の融合による新たな処理がサイバー攻撃の新しい対象となる可能性</a:t>
            </a:r>
          </a:p>
          <a:p>
            <a:pPr marL="0" indent="0">
              <a:buFont typeface="+mj-lt"/>
              <a:buNone/>
            </a:pPr>
            <a:r>
              <a:rPr lang="ja-JP" altLang="en-US" sz="1200" dirty="0">
                <a:solidFill>
                  <a:srgbClr val="374151"/>
                </a:solidFill>
                <a:latin typeface="メイリオ" panose="020B0604030504040204" pitchFamily="50" charset="-128"/>
                <a:ea typeface="メイリオ" panose="020B0604030504040204" pitchFamily="50" charset="-128"/>
              </a:rPr>
              <a:t>サプライチェーンの変化に伴い、サイバー空間とフィジカル空間の融合によって、関連企業間の関係が複雑化し、サイバー攻撃の影響範囲が拡大するリスク</a:t>
            </a:r>
            <a:endParaRPr lang="en-US" altLang="ja-JP" sz="1200" dirty="0">
              <a:solidFill>
                <a:srgbClr val="374151"/>
              </a:solidFill>
              <a:latin typeface="メイリオ" panose="020B0604030504040204" pitchFamily="50" charset="-128"/>
              <a:ea typeface="メイリオ" panose="020B0604030504040204" pitchFamily="50" charset="-128"/>
            </a:endParaRPr>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D4792142-6470-452B-F8CD-F8AFDFB0D01F}"/>
              </a:ext>
            </a:extLst>
          </p:cNvPr>
          <p:cNvSpPr>
            <a:spLocks noGrp="1"/>
          </p:cNvSpPr>
          <p:nvPr>
            <p:ph type="sldNum" sz="quarter" idx="5"/>
          </p:nvPr>
        </p:nvSpPr>
        <p:spPr/>
        <p:txBody>
          <a:bodyPr/>
          <a:lstStyle/>
          <a:p>
            <a:fld id="{7D95702B-A176-47F2-94B3-59C819DD5A0E}" type="slidenum">
              <a:rPr kumimoji="1" lang="ja-JP" altLang="en-US" smtClean="0"/>
              <a:t>98</a:t>
            </a:fld>
            <a:endParaRPr kumimoji="1" lang="ja-JP" altLang="en-US"/>
          </a:p>
        </p:txBody>
      </p:sp>
    </p:spTree>
    <p:extLst>
      <p:ext uri="{BB962C8B-B14F-4D97-AF65-F5344CB8AC3E}">
        <p14:creationId xmlns:p14="http://schemas.microsoft.com/office/powerpoint/2010/main" val="39034078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E1D18-78BD-3E9C-D91E-DC333157B3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DE315EC-EE80-BDDE-5BE9-6C4D8622BE00}"/>
              </a:ext>
            </a:extLst>
          </p:cNvPr>
          <p:cNvSpPr>
            <a:spLocks noGrp="1" noRot="1" noChangeAspect="1"/>
          </p:cNvSpPr>
          <p:nvPr>
            <p:ph type="sldImg"/>
          </p:nvPr>
        </p:nvSpPr>
        <p:spPr>
          <a:xfrm>
            <a:off x="2917825" y="858838"/>
            <a:ext cx="4110038" cy="2312987"/>
          </a:xfrm>
        </p:spPr>
      </p:sp>
      <p:sp>
        <p:nvSpPr>
          <p:cNvPr id="3" name="ノート プレースホルダー 2">
            <a:extLst>
              <a:ext uri="{FF2B5EF4-FFF2-40B4-BE49-F238E27FC236}">
                <a16:creationId xmlns:a16="http://schemas.microsoft.com/office/drawing/2014/main" id="{DB6900A7-2679-89BA-9FB5-39E5C3BF3E79}"/>
              </a:ext>
            </a:extLst>
          </p:cNvPr>
          <p:cNvSpPr>
            <a:spLocks noGrp="1"/>
          </p:cNvSpPr>
          <p:nvPr>
            <p:ph type="body" idx="1"/>
          </p:nvPr>
        </p:nvSpPr>
        <p:spPr/>
        <p:txBody>
          <a:bodyPr/>
          <a:lstStyle/>
          <a:p>
            <a:r>
              <a:rPr kumimoji="1" lang="ja-JP" altLang="en-US" dirty="0"/>
              <a:t>目標：</a:t>
            </a:r>
            <a:r>
              <a:rPr kumimoji="1" lang="en-US" altLang="ja-JP" dirty="0"/>
              <a:t>13:54</a:t>
            </a:r>
          </a:p>
          <a:p>
            <a:r>
              <a:rPr kumimoji="1" lang="ja-JP" altLang="en-US" dirty="0"/>
              <a:t>累計：</a:t>
            </a:r>
            <a:r>
              <a:rPr kumimoji="1" lang="en-US" altLang="ja-JP" dirty="0"/>
              <a:t>0:54</a:t>
            </a:r>
          </a:p>
          <a:p>
            <a:endParaRPr kumimoji="1" lang="en-US" altLang="ja-JP" dirty="0"/>
          </a:p>
          <a:p>
            <a:r>
              <a:rPr kumimoji="1" lang="ja-JP" altLang="en-US" sz="1200" b="0" i="0" u="none" strike="noStrike" kern="1200" cap="none" spc="0" normalizeH="0" baseline="0" noProof="0" dirty="0">
                <a:ln>
                  <a:noFill/>
                </a:ln>
                <a:solidFill>
                  <a:prstClr val="black"/>
                </a:solidFill>
                <a:effectLst/>
                <a:uLnTx/>
                <a:uFillTx/>
                <a:latin typeface="+mn-ea"/>
                <a:ea typeface="+mn-ea"/>
                <a:cs typeface="+mn-cs"/>
              </a:rPr>
              <a:t>デジタルトランスフォーメーション（</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DX</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）の推進における中小企業の優位性について説明します。</a:t>
            </a:r>
            <a:endParaRPr kumimoji="1" lang="en-US" altLang="ja-JP" dirty="0"/>
          </a:p>
          <a:p>
            <a:endParaRPr kumimoji="1" lang="en-US" altLang="ja-JP" dirty="0"/>
          </a:p>
          <a:p>
            <a:r>
              <a:rPr kumimoji="1" lang="ja-JP" altLang="en-US" sz="1200" b="0" dirty="0">
                <a:solidFill>
                  <a:schemeClr val="tx1"/>
                </a:solidFill>
                <a:latin typeface="+mn-ea"/>
                <a:ea typeface="+mn-ea"/>
              </a:rPr>
              <a:t>デジタルトランスフォーメーションとは、デジタル技術やツールを導入すること自体ではなく、データやデジタル技術を使って、顧客目線で新たな価値を創出していくことです。</a:t>
            </a:r>
            <a:endParaRPr kumimoji="1" lang="en-US" altLang="ja-JP" dirty="0"/>
          </a:p>
          <a:p>
            <a:endParaRPr kumimoji="1" lang="en-US" altLang="ja-JP" dirty="0"/>
          </a:p>
          <a:p>
            <a:r>
              <a:rPr kumimoji="1" lang="en-US" altLang="ja-JP" dirty="0"/>
              <a:t>IT</a:t>
            </a:r>
            <a:r>
              <a:rPr kumimoji="1" lang="ja-JP" altLang="en-US" dirty="0"/>
              <a:t>を活用するだけでなく、顧客に対して新しい価値（サービス）を提供できるようにすること</a:t>
            </a:r>
            <a:endParaRPr kumimoji="1" lang="en-US" altLang="ja-JP" dirty="0"/>
          </a:p>
          <a:p>
            <a:endParaRPr kumimoji="1" lang="en-US" altLang="ja-JP" dirty="0"/>
          </a:p>
          <a:p>
            <a:r>
              <a:rPr kumimoji="1" lang="ja-JP" altLang="en-US" dirty="0"/>
              <a:t>現状維持は後退の始まり。（松下幸之助氏の言葉）</a:t>
            </a:r>
            <a:endParaRPr kumimoji="1" lang="en-US" altLang="ja-JP" dirty="0"/>
          </a:p>
          <a:p>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参考情報が豊富</a:t>
            </a:r>
            <a:br>
              <a:rPr kumimoji="1" lang="en-US" altLang="ja-JP" sz="1200" dirty="0">
                <a:solidFill>
                  <a:schemeClr val="tx1"/>
                </a:solidFill>
                <a:latin typeface="+mn-ea"/>
                <a:ea typeface="+mn-ea"/>
              </a:rPr>
            </a:br>
            <a:r>
              <a:rPr kumimoji="1" lang="ja-JP" altLang="en-US" sz="1200" dirty="0">
                <a:solidFill>
                  <a:schemeClr val="tx1"/>
                </a:solidFill>
                <a:latin typeface="+mn-ea"/>
                <a:ea typeface="+mn-ea"/>
              </a:rPr>
              <a:t>　</a:t>
            </a:r>
            <a:r>
              <a:rPr kumimoji="1" lang="en-US" altLang="ja-JP" sz="1200" dirty="0">
                <a:solidFill>
                  <a:schemeClr val="tx1"/>
                </a:solidFill>
                <a:latin typeface="+mn-ea"/>
                <a:ea typeface="+mn-ea"/>
              </a:rPr>
              <a:t>DX</a:t>
            </a:r>
            <a:r>
              <a:rPr kumimoji="1" lang="ja-JP" altLang="en-US" sz="1200" dirty="0">
                <a:solidFill>
                  <a:schemeClr val="tx1"/>
                </a:solidFill>
                <a:latin typeface="+mn-ea"/>
                <a:ea typeface="+mn-ea"/>
              </a:rPr>
              <a:t>を既に手掛けている中小企業や、デジタルトランスフォーメーションを順調に進めている企業のやり方を参考にすることができる</a:t>
            </a:r>
            <a:endParaRPr kumimoji="1" lang="ja-JP" altLang="en-US" sz="1200" b="0" dirty="0">
              <a:solidFill>
                <a:schemeClr val="tx1"/>
              </a:solidFill>
              <a:latin typeface="+mn-ea"/>
              <a:ea typeface="+mn-ea"/>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環境が整備されている</a:t>
            </a:r>
            <a:br>
              <a:rPr kumimoji="1" lang="en-US" altLang="ja-JP" sz="1200" dirty="0">
                <a:solidFill>
                  <a:schemeClr val="tx1"/>
                </a:solidFill>
                <a:latin typeface="+mn-ea"/>
                <a:ea typeface="+mn-ea"/>
              </a:rPr>
            </a:br>
            <a:r>
              <a:rPr kumimoji="1" lang="ja-JP" altLang="en-US" sz="1200" dirty="0">
                <a:solidFill>
                  <a:schemeClr val="tx1"/>
                </a:solidFill>
                <a:latin typeface="+mn-ea"/>
                <a:ea typeface="+mn-ea"/>
              </a:rPr>
              <a:t>　先行者や大企業などにより既に整備されたプラットフォームを利用し、新たなビジネスに取組むことができる</a:t>
            </a:r>
            <a:endParaRPr kumimoji="1" lang="ja-JP" altLang="en-US" sz="1200" b="0" dirty="0">
              <a:solidFill>
                <a:schemeClr val="tx1"/>
              </a:solidFill>
              <a:latin typeface="+mn-ea"/>
              <a:ea typeface="+mn-ea"/>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環境の変化に素早く対応しやすい</a:t>
            </a:r>
            <a:br>
              <a:rPr kumimoji="1" lang="en-US" altLang="ja-JP" sz="1200" b="1" dirty="0">
                <a:solidFill>
                  <a:schemeClr val="tx1"/>
                </a:solidFill>
                <a:latin typeface="+mn-ea"/>
                <a:ea typeface="+mn-ea"/>
              </a:rPr>
            </a:br>
            <a:r>
              <a:rPr kumimoji="1" lang="ja-JP" altLang="en-US" sz="1200" b="1" dirty="0">
                <a:solidFill>
                  <a:schemeClr val="tx1"/>
                </a:solidFill>
                <a:latin typeface="+mn-ea"/>
                <a:ea typeface="+mn-ea"/>
              </a:rPr>
              <a:t>　</a:t>
            </a:r>
            <a:r>
              <a:rPr kumimoji="1" lang="ja-JP" altLang="en-US" sz="1200" b="0" dirty="0">
                <a:solidFill>
                  <a:schemeClr val="tx1"/>
                </a:solidFill>
                <a:latin typeface="+mn-ea"/>
                <a:ea typeface="+mn-ea"/>
              </a:rPr>
              <a:t>経営者が即断即決し、新しい取組に臨みやすい利点がある。そのため、変革のスピードにおいて優位性を持つことができる</a:t>
            </a:r>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89D5E713-36AE-77C7-73CE-A0A49CCA3225}"/>
              </a:ext>
            </a:extLst>
          </p:cNvPr>
          <p:cNvSpPr>
            <a:spLocks noGrp="1"/>
          </p:cNvSpPr>
          <p:nvPr>
            <p:ph type="sldNum" sz="quarter" idx="5"/>
          </p:nvPr>
        </p:nvSpPr>
        <p:spPr/>
        <p:txBody>
          <a:bodyPr/>
          <a:lstStyle/>
          <a:p>
            <a:fld id="{7D95702B-A176-47F2-94B3-59C819DD5A0E}" type="slidenum">
              <a:rPr kumimoji="1" lang="ja-JP" altLang="en-US" smtClean="0"/>
              <a:t>99</a:t>
            </a:fld>
            <a:endParaRPr kumimoji="1" lang="ja-JP" altLang="en-US"/>
          </a:p>
        </p:txBody>
      </p:sp>
    </p:spTree>
    <p:extLst>
      <p:ext uri="{BB962C8B-B14F-4D97-AF65-F5344CB8AC3E}">
        <p14:creationId xmlns:p14="http://schemas.microsoft.com/office/powerpoint/2010/main" val="219814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C7C0D5-DCF0-A067-6221-0EC286A26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964" b="15366"/>
          <a:stretch/>
        </p:blipFill>
        <p:spPr>
          <a:xfrm>
            <a:off x="-1" y="3388502"/>
            <a:ext cx="17604000" cy="4519679"/>
          </a:xfrm>
          <a:prstGeom prst="rect">
            <a:avLst/>
          </a:prstGeom>
        </p:spPr>
      </p:pic>
      <p:pic>
        <p:nvPicPr>
          <p:cNvPr id="2" name="図 1">
            <a:extLst>
              <a:ext uri="{FF2B5EF4-FFF2-40B4-BE49-F238E27FC236}">
                <a16:creationId xmlns:a16="http://schemas.microsoft.com/office/drawing/2014/main" id="{31873B4F-A942-F359-DBBC-76F6471C57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1549" y="8767208"/>
            <a:ext cx="2987040" cy="467360"/>
          </a:xfrm>
          <a:prstGeom prst="rect">
            <a:avLst/>
          </a:prstGeom>
        </p:spPr>
      </p:pic>
    </p:spTree>
    <p:extLst>
      <p:ext uri="{BB962C8B-B14F-4D97-AF65-F5344CB8AC3E}">
        <p14:creationId xmlns:p14="http://schemas.microsoft.com/office/powerpoint/2010/main" val="216654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355F12A9-C39A-C259-519F-5F49C13257B5}"/>
              </a:ext>
            </a:extLst>
          </p:cNvPr>
          <p:cNvSpPr>
            <a:spLocks noGrp="1"/>
          </p:cNvSpPr>
          <p:nvPr>
            <p:ph type="body" sz="quarter" idx="13" hasCustomPrompt="1"/>
          </p:nvPr>
        </p:nvSpPr>
        <p:spPr>
          <a:xfrm>
            <a:off x="1591085" y="790575"/>
            <a:ext cx="11373215" cy="419100"/>
          </a:xfrm>
          <a:prstGeom prst="rect">
            <a:avLst/>
          </a:prstGeom>
        </p:spPr>
        <p:txBody>
          <a:bodyPr anchor="b"/>
          <a:lstStyle>
            <a:lvl1pPr>
              <a:defRPr sz="1800"/>
            </a:lvl1pPr>
          </a:lstStyle>
          <a:p>
            <a:pPr lvl="0"/>
            <a:r>
              <a:rPr kumimoji="1" lang="ja-JP" altLang="en-US"/>
              <a:t>用語注釈・引用元・参考資料</a:t>
            </a:r>
          </a:p>
        </p:txBody>
      </p:sp>
      <p:sp>
        <p:nvSpPr>
          <p:cNvPr id="2" name="テキスト プレースホルダー 11">
            <a:extLst>
              <a:ext uri="{FF2B5EF4-FFF2-40B4-BE49-F238E27FC236}">
                <a16:creationId xmlns:a16="http://schemas.microsoft.com/office/drawing/2014/main" id="{0B74361F-29CA-14D1-979C-D335D9022B6D}"/>
              </a:ext>
            </a:extLst>
          </p:cNvPr>
          <p:cNvSpPr>
            <a:spLocks noGrp="1"/>
          </p:cNvSpPr>
          <p:nvPr>
            <p:ph type="body" sz="quarter" idx="25" hasCustomPrompt="1"/>
          </p:nvPr>
        </p:nvSpPr>
        <p:spPr>
          <a:xfrm>
            <a:off x="1591081" y="1476375"/>
            <a:ext cx="14427978" cy="7429500"/>
          </a:xfrm>
          <a:prstGeom prst="rect">
            <a:avLst/>
          </a:prstGeom>
        </p:spPr>
        <p:txBody>
          <a:bodyPr anchor="t"/>
          <a:lstStyle>
            <a:lvl1pPr algn="l">
              <a:lnSpc>
                <a:spcPts val="1500"/>
              </a:lnSpc>
              <a:defRPr sz="1051" b="0">
                <a:latin typeface="+mn-lt"/>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3" name="スライド番号プレースホルダー 5">
            <a:extLst>
              <a:ext uri="{FF2B5EF4-FFF2-40B4-BE49-F238E27FC236}">
                <a16:creationId xmlns:a16="http://schemas.microsoft.com/office/drawing/2014/main" id="{893A5D2E-9B39-E8E2-6714-C0B819B9AC14}"/>
              </a:ext>
            </a:extLst>
          </p:cNvPr>
          <p:cNvSpPr>
            <a:spLocks noGrp="1"/>
          </p:cNvSpPr>
          <p:nvPr>
            <p:ph type="sldNum" sz="quarter" idx="4"/>
          </p:nvPr>
        </p:nvSpPr>
        <p:spPr>
          <a:xfrm>
            <a:off x="6823931" y="9431455"/>
            <a:ext cx="3962281" cy="351872"/>
          </a:xfrm>
          <a:prstGeom prst="rect">
            <a:avLst/>
          </a:prstGeom>
        </p:spPr>
        <p:txBody>
          <a:bodyPr vert="horz" lIns="91440" tIns="45720" rIns="91440" bIns="45720" rtlCol="0" anchor="ctr"/>
          <a:lstStyle>
            <a:lvl1pPr algn="ctr">
              <a:defRPr sz="1200">
                <a:solidFill>
                  <a:schemeClr val="tx1"/>
                </a:solidFill>
                <a:latin typeface="メイリオ" panose="020B0604030504040204" pitchFamily="50" charset="-128"/>
                <a:ea typeface="メイリオ" panose="020B0604030504040204" pitchFamily="50" charset="-128"/>
              </a:defRPr>
            </a:lvl1pPr>
          </a:lstStyle>
          <a:p>
            <a:fld id="{5C9A7DF6-5BF3-4F5D-B76E-EB7D638CBFF7}" type="slidenum">
              <a:rPr kumimoji="1" lang="ja-JP" altLang="en-US" smtClean="0"/>
              <a:pPr/>
              <a:t>‹#›</a:t>
            </a:fld>
            <a:endParaRPr kumimoji="1" lang="ja-JP" altLang="en-US"/>
          </a:p>
        </p:txBody>
      </p:sp>
      <p:sp>
        <p:nvSpPr>
          <p:cNvPr id="4" name="テキスト ボックス 3">
            <a:extLst>
              <a:ext uri="{FF2B5EF4-FFF2-40B4-BE49-F238E27FC236}">
                <a16:creationId xmlns:a16="http://schemas.microsoft.com/office/drawing/2014/main" id="{198C3CD8-94B7-FFE6-DDC8-87C353F723B7}"/>
              </a:ext>
            </a:extLst>
          </p:cNvPr>
          <p:cNvSpPr txBox="1"/>
          <p:nvPr userDrawn="1"/>
        </p:nvSpPr>
        <p:spPr>
          <a:xfrm>
            <a:off x="3416800" y="9441257"/>
            <a:ext cx="10776539" cy="464743"/>
          </a:xfrm>
          <a:prstGeom prst="rect">
            <a:avLst/>
          </a:prstGeom>
          <a:noFill/>
        </p:spPr>
        <p:txBody>
          <a:bodyPr wrap="square" anchor="ctr">
            <a:spAutoFit/>
          </a:bodyPr>
          <a:lstStyle/>
          <a:p>
            <a:pPr marL="0" algn="ctr" rtl="0" eaLnBrk="1" fontAlgn="t" latinLnBrk="0" hangingPunct="1">
              <a:lnSpc>
                <a:spcPct val="110000"/>
              </a:lnSpc>
              <a:spcBef>
                <a:spcPts val="0"/>
              </a:spcBef>
              <a:spcAft>
                <a:spcPts val="0"/>
              </a:spcAft>
            </a:pPr>
            <a:r>
              <a:rPr kumimoji="1" lang="ja-JP" altLang="en-US" sz="1050" b="0" i="0" u="none" strike="noStrike" kern="1200" spc="110" baseline="0">
                <a:solidFill>
                  <a:srgbClr val="000000"/>
                </a:solidFill>
                <a:effectLst/>
                <a:latin typeface="メイリオ" panose="020B0604030504040204" pitchFamily="50" charset="-128"/>
                <a:ea typeface="メイリオ" panose="020B0604030504040204" pitchFamily="50" charset="-128"/>
              </a:rPr>
              <a:t>中小企業向けサイバーセキュリティ実践ハンドブック </a:t>
            </a:r>
            <a:r>
              <a:rPr kumimoji="1" lang="ja-JP" altLang="en-US" sz="1050" spc="110">
                <a:solidFill>
                  <a:srgbClr val="000000"/>
                </a:solidFill>
                <a:latin typeface="メイリオ" panose="020B0604030504040204" pitchFamily="50" charset="-128"/>
                <a:ea typeface="メイリオ" panose="020B0604030504040204" pitchFamily="50" charset="-128"/>
              </a:rPr>
              <a:t>セミナースライド</a:t>
            </a:r>
            <a:endParaRPr kumimoji="1" lang="en-US" altLang="ja-JP" sz="1050" b="0" i="0" u="none" strike="noStrike" kern="1200" spc="110" baseline="0">
              <a:solidFill>
                <a:srgbClr val="000000"/>
              </a:solidFill>
              <a:effectLst/>
              <a:latin typeface="メイリオ" panose="020B0604030504040204" pitchFamily="50" charset="-128"/>
              <a:ea typeface="メイリオ" panose="020B0604030504040204" pitchFamily="50" charset="-128"/>
            </a:endParaRPr>
          </a:p>
          <a:p>
            <a:pPr marL="0" algn="ctr" rtl="0" eaLnBrk="1" fontAlgn="t" latinLnBrk="0" hangingPunct="1">
              <a:lnSpc>
                <a:spcPct val="110000"/>
              </a:lnSpc>
              <a:spcBef>
                <a:spcPts val="0"/>
              </a:spcBef>
              <a:spcAft>
                <a:spcPts val="0"/>
              </a:spcAft>
            </a:pPr>
            <a:r>
              <a:rPr kumimoji="1" lang="en-US" altLang="ja-JP" sz="1050" b="0" i="0" u="none" strike="noStrike" kern="1200" spc="110" baseline="0">
                <a:solidFill>
                  <a:srgbClr val="000000"/>
                </a:solidFill>
                <a:effectLst/>
                <a:latin typeface="メイリオ" panose="020B0604030504040204" pitchFamily="50" charset="-128"/>
                <a:ea typeface="メイリオ" panose="020B0604030504040204" pitchFamily="50" charset="-128"/>
              </a:rPr>
              <a:t>Copyright © 2017-2024 Bureau of Industrial and Labor Affairs, Tokyo Metropolitan Government. All Rights Reserved.</a:t>
            </a:r>
            <a:endParaRPr lang="ja-JP" altLang="ja-JP" sz="1050" b="0" i="0" u="none" strike="noStrike">
              <a:effectLst/>
              <a:latin typeface="Arial" panose="020B0604020202020204" pitchFamily="34" charset="0"/>
            </a:endParaRPr>
          </a:p>
        </p:txBody>
      </p:sp>
    </p:spTree>
    <p:extLst>
      <p:ext uri="{BB962C8B-B14F-4D97-AF65-F5344CB8AC3E}">
        <p14:creationId xmlns:p14="http://schemas.microsoft.com/office/powerpoint/2010/main" val="277798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355F12A9-C39A-C259-519F-5F49C13257B5}"/>
              </a:ext>
            </a:extLst>
          </p:cNvPr>
          <p:cNvSpPr>
            <a:spLocks noGrp="1"/>
          </p:cNvSpPr>
          <p:nvPr>
            <p:ph type="body" sz="quarter" idx="13" hasCustomPrompt="1"/>
          </p:nvPr>
        </p:nvSpPr>
        <p:spPr>
          <a:xfrm>
            <a:off x="1591085" y="790575"/>
            <a:ext cx="11373215" cy="419100"/>
          </a:xfrm>
          <a:prstGeom prst="rect">
            <a:avLst/>
          </a:prstGeom>
        </p:spPr>
        <p:txBody>
          <a:bodyPr anchor="b"/>
          <a:lstStyle>
            <a:lvl1pPr>
              <a:defRPr sz="1800"/>
            </a:lvl1pPr>
          </a:lstStyle>
          <a:p>
            <a:pPr lvl="0"/>
            <a:r>
              <a:rPr kumimoji="1" lang="ja-JP" altLang="en-US"/>
              <a:t>用語注釈・引用元・参考資料</a:t>
            </a:r>
          </a:p>
        </p:txBody>
      </p:sp>
      <p:sp>
        <p:nvSpPr>
          <p:cNvPr id="2" name="テキスト プレースホルダー 11">
            <a:extLst>
              <a:ext uri="{FF2B5EF4-FFF2-40B4-BE49-F238E27FC236}">
                <a16:creationId xmlns:a16="http://schemas.microsoft.com/office/drawing/2014/main" id="{0B74361F-29CA-14D1-979C-D335D9022B6D}"/>
              </a:ext>
            </a:extLst>
          </p:cNvPr>
          <p:cNvSpPr>
            <a:spLocks noGrp="1"/>
          </p:cNvSpPr>
          <p:nvPr>
            <p:ph type="body" sz="quarter" idx="25" hasCustomPrompt="1"/>
          </p:nvPr>
        </p:nvSpPr>
        <p:spPr>
          <a:xfrm>
            <a:off x="1591081" y="1476375"/>
            <a:ext cx="14427978" cy="7429500"/>
          </a:xfrm>
          <a:prstGeom prst="rect">
            <a:avLst/>
          </a:prstGeom>
        </p:spPr>
        <p:txBody>
          <a:bodyPr anchor="t"/>
          <a:lstStyle>
            <a:lvl1pPr algn="l">
              <a:lnSpc>
                <a:spcPts val="1500"/>
              </a:lnSpc>
              <a:defRPr sz="1051" b="0">
                <a:latin typeface="+mn-lt"/>
              </a:defRPr>
            </a:lvl1pPr>
          </a:lstStyle>
          <a:p>
            <a:pPr lvl="0"/>
            <a:r>
              <a:rPr kumimoji="1" lang="ja-JP" altLang="en-US" b="0"/>
              <a:t>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あ</a:t>
            </a:r>
            <a:endParaRPr kumimoji="1" lang="ja-JP" altLang="en-US"/>
          </a:p>
        </p:txBody>
      </p:sp>
      <p:sp>
        <p:nvSpPr>
          <p:cNvPr id="3" name="スライド番号プレースホルダー 5">
            <a:extLst>
              <a:ext uri="{FF2B5EF4-FFF2-40B4-BE49-F238E27FC236}">
                <a16:creationId xmlns:a16="http://schemas.microsoft.com/office/drawing/2014/main" id="{893A5D2E-9B39-E8E2-6714-C0B819B9AC14}"/>
              </a:ext>
            </a:extLst>
          </p:cNvPr>
          <p:cNvSpPr>
            <a:spLocks noGrp="1"/>
          </p:cNvSpPr>
          <p:nvPr>
            <p:ph type="sldNum" sz="quarter" idx="4"/>
          </p:nvPr>
        </p:nvSpPr>
        <p:spPr>
          <a:xfrm>
            <a:off x="6823931" y="9431455"/>
            <a:ext cx="3962281" cy="351872"/>
          </a:xfrm>
          <a:prstGeom prst="rect">
            <a:avLst/>
          </a:prstGeom>
        </p:spPr>
        <p:txBody>
          <a:bodyPr vert="horz" lIns="91440" tIns="45720" rIns="91440" bIns="45720" rtlCol="0" anchor="ctr"/>
          <a:lstStyle>
            <a:lvl1pPr algn="ctr">
              <a:defRPr sz="1200">
                <a:solidFill>
                  <a:schemeClr val="tx1"/>
                </a:solidFill>
                <a:latin typeface="メイリオ" panose="020B0604030504040204" pitchFamily="50" charset="-128"/>
                <a:ea typeface="メイリオ" panose="020B0604030504040204" pitchFamily="50" charset="-128"/>
              </a:defRPr>
            </a:lvl1pPr>
          </a:lstStyle>
          <a:p>
            <a:fld id="{5C9A7DF6-5BF3-4F5D-B76E-EB7D638CBFF7}" type="slidenum">
              <a:rPr kumimoji="1" lang="ja-JP" altLang="en-US" smtClean="0"/>
              <a:pPr/>
              <a:t>‹#›</a:t>
            </a:fld>
            <a:endParaRPr kumimoji="1" lang="ja-JP" altLang="en-US"/>
          </a:p>
        </p:txBody>
      </p:sp>
      <p:sp>
        <p:nvSpPr>
          <p:cNvPr id="4" name="テキスト ボックス 3">
            <a:extLst>
              <a:ext uri="{FF2B5EF4-FFF2-40B4-BE49-F238E27FC236}">
                <a16:creationId xmlns:a16="http://schemas.microsoft.com/office/drawing/2014/main" id="{5B279361-8A8B-EFFA-7FDE-FC85CCC1274A}"/>
              </a:ext>
            </a:extLst>
          </p:cNvPr>
          <p:cNvSpPr txBox="1"/>
          <p:nvPr userDrawn="1"/>
        </p:nvSpPr>
        <p:spPr>
          <a:xfrm>
            <a:off x="3416800" y="9441257"/>
            <a:ext cx="10776539" cy="464743"/>
          </a:xfrm>
          <a:prstGeom prst="rect">
            <a:avLst/>
          </a:prstGeom>
          <a:noFill/>
        </p:spPr>
        <p:txBody>
          <a:bodyPr wrap="square" anchor="ctr">
            <a:spAutoFit/>
          </a:bodyPr>
          <a:lstStyle/>
          <a:p>
            <a:pPr marL="0" algn="ctr" rtl="0" eaLnBrk="1" fontAlgn="t" latinLnBrk="0" hangingPunct="1">
              <a:lnSpc>
                <a:spcPct val="110000"/>
              </a:lnSpc>
              <a:spcBef>
                <a:spcPts val="0"/>
              </a:spcBef>
              <a:spcAft>
                <a:spcPts val="0"/>
              </a:spcAft>
            </a:pPr>
            <a:r>
              <a:rPr kumimoji="1" lang="ja-JP" altLang="en-US" sz="1050" b="0" i="0" u="none" strike="noStrike" kern="1200" spc="110" baseline="0">
                <a:solidFill>
                  <a:srgbClr val="000000"/>
                </a:solidFill>
                <a:effectLst/>
                <a:latin typeface="メイリオ" panose="020B0604030504040204" pitchFamily="50" charset="-128"/>
                <a:ea typeface="メイリオ" panose="020B0604030504040204" pitchFamily="50" charset="-128"/>
              </a:rPr>
              <a:t>中小企業向けサイバーセキュリティ実践ハンドブック </a:t>
            </a:r>
            <a:r>
              <a:rPr kumimoji="1" lang="ja-JP" altLang="en-US" sz="1050" spc="110">
                <a:solidFill>
                  <a:srgbClr val="000000"/>
                </a:solidFill>
                <a:latin typeface="メイリオ" panose="020B0604030504040204" pitchFamily="50" charset="-128"/>
                <a:ea typeface="メイリオ" panose="020B0604030504040204" pitchFamily="50" charset="-128"/>
              </a:rPr>
              <a:t>セミナースライド</a:t>
            </a:r>
            <a:endParaRPr kumimoji="1" lang="en-US" altLang="ja-JP" sz="1050" b="0" i="0" u="none" strike="noStrike" kern="1200" spc="110" baseline="0">
              <a:solidFill>
                <a:srgbClr val="000000"/>
              </a:solidFill>
              <a:effectLst/>
              <a:latin typeface="メイリオ" panose="020B0604030504040204" pitchFamily="50" charset="-128"/>
              <a:ea typeface="メイリオ" panose="020B0604030504040204" pitchFamily="50" charset="-128"/>
            </a:endParaRPr>
          </a:p>
          <a:p>
            <a:pPr marL="0" algn="ctr" rtl="0" eaLnBrk="1" fontAlgn="t" latinLnBrk="0" hangingPunct="1">
              <a:lnSpc>
                <a:spcPct val="110000"/>
              </a:lnSpc>
              <a:spcBef>
                <a:spcPts val="0"/>
              </a:spcBef>
              <a:spcAft>
                <a:spcPts val="0"/>
              </a:spcAft>
            </a:pPr>
            <a:r>
              <a:rPr kumimoji="1" lang="en-US" altLang="ja-JP" sz="1050" b="0" i="0" u="none" strike="noStrike" kern="1200" spc="110" baseline="0">
                <a:solidFill>
                  <a:srgbClr val="000000"/>
                </a:solidFill>
                <a:effectLst/>
                <a:latin typeface="メイリオ" panose="020B0604030504040204" pitchFamily="50" charset="-128"/>
                <a:ea typeface="メイリオ" panose="020B0604030504040204" pitchFamily="50" charset="-128"/>
              </a:rPr>
              <a:t>Copyright © 2017-2024 Bureau of Industrial and Labor Affairs, Tokyo Metropolitan Government. All Rights Reserved.</a:t>
            </a:r>
            <a:endParaRPr lang="ja-JP" altLang="ja-JP" sz="1050" b="0" i="0" u="none" strike="noStrike">
              <a:effectLst/>
              <a:latin typeface="Arial" panose="020B0604020202020204" pitchFamily="34" charset="0"/>
            </a:endParaRPr>
          </a:p>
        </p:txBody>
      </p:sp>
    </p:spTree>
    <p:extLst>
      <p:ext uri="{BB962C8B-B14F-4D97-AF65-F5344CB8AC3E}">
        <p14:creationId xmlns:p14="http://schemas.microsoft.com/office/powerpoint/2010/main" val="227345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7493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0697" y="527404"/>
            <a:ext cx="15188744" cy="191470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210697" y="2637014"/>
            <a:ext cx="15188744"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210697" y="9181395"/>
            <a:ext cx="3962281"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C764DE79-268F-4C1A-8933-263129D2AF90}" type="datetimeFigureOut">
              <a:rPr lang="en-US" dirty="0"/>
              <a:t>3/8/2024</a:t>
            </a:fld>
            <a:endParaRPr lang="en-US"/>
          </a:p>
        </p:txBody>
      </p:sp>
      <p:sp>
        <p:nvSpPr>
          <p:cNvPr id="5" name="Footer Placeholder 4"/>
          <p:cNvSpPr>
            <a:spLocks noGrp="1"/>
          </p:cNvSpPr>
          <p:nvPr>
            <p:ph type="ftr" sz="quarter" idx="3"/>
          </p:nvPr>
        </p:nvSpPr>
        <p:spPr>
          <a:xfrm>
            <a:off x="5833358" y="9181395"/>
            <a:ext cx="5943422"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437160" y="9181395"/>
            <a:ext cx="3962281"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5C9A7DF6-5BF3-4F5D-B76E-EB7D638CBFF7}" type="slidenum">
              <a:rPr kumimoji="1" lang="ja-JP" altLang="en-US" smtClean="0"/>
              <a:pPr/>
              <a:t>‹#›</a:t>
            </a:fld>
            <a:endParaRPr kumimoji="1" lang="ja-JP" altLang="en-US"/>
          </a:p>
        </p:txBody>
      </p:sp>
    </p:spTree>
    <p:extLst>
      <p:ext uri="{BB962C8B-B14F-4D97-AF65-F5344CB8AC3E}">
        <p14:creationId xmlns:p14="http://schemas.microsoft.com/office/powerpoint/2010/main" val="220941244"/>
      </p:ext>
    </p:extLst>
  </p:cSld>
  <p:clrMap bg1="lt1" tx1="dk1" bg2="lt2" tx2="dk2" accent1="accent1" accent2="accent2" accent3="accent3" accent4="accent4" accent5="accent5" accent6="accent6" hlink="hlink" folHlink="folHlink"/>
  <p:sldLayoutIdLst>
    <p:sldLayoutId id="2147483834" r:id="rId1"/>
    <p:sldLayoutId id="2147483848" r:id="rId2"/>
  </p:sldLayoutIdLst>
  <p:hf hdr="0" dt="0"/>
  <p:txStyles>
    <p:titleStyle>
      <a:lvl1pPr algn="l" defTabSz="1320759" rtl="0" eaLnBrk="1" latinLnBrk="0" hangingPunct="1">
        <a:lnSpc>
          <a:spcPct val="90000"/>
        </a:lnSpc>
        <a:spcBef>
          <a:spcPct val="0"/>
        </a:spcBef>
        <a:buNone/>
        <a:defRPr kumimoji="1"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p:bodyStyle>
    <p:otherStyle>
      <a:defPPr>
        <a:defRPr lang="en-US"/>
      </a:defPPr>
      <a:lvl1pPr marL="0" algn="l" defTabSz="1320759" rtl="0" eaLnBrk="1" latinLnBrk="0" hangingPunct="1">
        <a:defRPr kumimoji="1" sz="2600" kern="1200">
          <a:solidFill>
            <a:schemeClr val="tx1"/>
          </a:solidFill>
          <a:latin typeface="+mn-lt"/>
          <a:ea typeface="+mn-ea"/>
          <a:cs typeface="+mn-cs"/>
        </a:defRPr>
      </a:lvl1pPr>
      <a:lvl2pPr marL="660380" algn="l" defTabSz="1320759" rtl="0" eaLnBrk="1" latinLnBrk="0" hangingPunct="1">
        <a:defRPr kumimoji="1" sz="2600" kern="1200">
          <a:solidFill>
            <a:schemeClr val="tx1"/>
          </a:solidFill>
          <a:latin typeface="+mn-lt"/>
          <a:ea typeface="+mn-ea"/>
          <a:cs typeface="+mn-cs"/>
        </a:defRPr>
      </a:lvl2pPr>
      <a:lvl3pPr marL="1320759" algn="l" defTabSz="1320759" rtl="0" eaLnBrk="1" latinLnBrk="0" hangingPunct="1">
        <a:defRPr kumimoji="1" sz="2600" kern="1200">
          <a:solidFill>
            <a:schemeClr val="tx1"/>
          </a:solidFill>
          <a:latin typeface="+mn-lt"/>
          <a:ea typeface="+mn-ea"/>
          <a:cs typeface="+mn-cs"/>
        </a:defRPr>
      </a:lvl3pPr>
      <a:lvl4pPr marL="1981139" algn="l" defTabSz="1320759" rtl="0" eaLnBrk="1" latinLnBrk="0" hangingPunct="1">
        <a:defRPr kumimoji="1" sz="2600" kern="1200">
          <a:solidFill>
            <a:schemeClr val="tx1"/>
          </a:solidFill>
          <a:latin typeface="+mn-lt"/>
          <a:ea typeface="+mn-ea"/>
          <a:cs typeface="+mn-cs"/>
        </a:defRPr>
      </a:lvl4pPr>
      <a:lvl5pPr marL="2641519" algn="l" defTabSz="1320759" rtl="0" eaLnBrk="1" latinLnBrk="0" hangingPunct="1">
        <a:defRPr kumimoji="1" sz="2600" kern="1200">
          <a:solidFill>
            <a:schemeClr val="tx1"/>
          </a:solidFill>
          <a:latin typeface="+mn-lt"/>
          <a:ea typeface="+mn-ea"/>
          <a:cs typeface="+mn-cs"/>
        </a:defRPr>
      </a:lvl5pPr>
      <a:lvl6pPr marL="3301898" algn="l" defTabSz="1320759" rtl="0" eaLnBrk="1" latinLnBrk="0" hangingPunct="1">
        <a:defRPr kumimoji="1" sz="2600" kern="1200">
          <a:solidFill>
            <a:schemeClr val="tx1"/>
          </a:solidFill>
          <a:latin typeface="+mn-lt"/>
          <a:ea typeface="+mn-ea"/>
          <a:cs typeface="+mn-cs"/>
        </a:defRPr>
      </a:lvl6pPr>
      <a:lvl7pPr marL="3962278" algn="l" defTabSz="1320759" rtl="0" eaLnBrk="1" latinLnBrk="0" hangingPunct="1">
        <a:defRPr kumimoji="1" sz="2600" kern="1200">
          <a:solidFill>
            <a:schemeClr val="tx1"/>
          </a:solidFill>
          <a:latin typeface="+mn-lt"/>
          <a:ea typeface="+mn-ea"/>
          <a:cs typeface="+mn-cs"/>
        </a:defRPr>
      </a:lvl7pPr>
      <a:lvl8pPr marL="4622658" algn="l" defTabSz="1320759" rtl="0" eaLnBrk="1" latinLnBrk="0" hangingPunct="1">
        <a:defRPr kumimoji="1" sz="2600" kern="1200">
          <a:solidFill>
            <a:schemeClr val="tx1"/>
          </a:solidFill>
          <a:latin typeface="+mn-lt"/>
          <a:ea typeface="+mn-ea"/>
          <a:cs typeface="+mn-cs"/>
        </a:defRPr>
      </a:lvl8pPr>
      <a:lvl9pPr marL="5283037" algn="l" defTabSz="1320759" rtl="0" eaLnBrk="1" latinLnBrk="0" hangingPunct="1">
        <a:defRPr kumimoji="1"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0697" y="527404"/>
            <a:ext cx="15188744" cy="191470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210697" y="2637014"/>
            <a:ext cx="15188744"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210697" y="9181395"/>
            <a:ext cx="3962281"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C764DE79-268F-4C1A-8933-263129D2AF90}" type="datetimeFigureOut">
              <a:rPr lang="en-US" dirty="0"/>
              <a:t>3/8/2024</a:t>
            </a:fld>
            <a:endParaRPr lang="en-US"/>
          </a:p>
        </p:txBody>
      </p:sp>
      <p:sp>
        <p:nvSpPr>
          <p:cNvPr id="5" name="Footer Placeholder 4"/>
          <p:cNvSpPr>
            <a:spLocks noGrp="1"/>
          </p:cNvSpPr>
          <p:nvPr>
            <p:ph type="ftr" sz="quarter" idx="3"/>
          </p:nvPr>
        </p:nvSpPr>
        <p:spPr>
          <a:xfrm>
            <a:off x="5833358" y="9181395"/>
            <a:ext cx="5943422"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022759" y="9190139"/>
            <a:ext cx="3962281"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5C9A7DF6-5BF3-4F5D-B76E-EB7D638CBFF7}" type="slidenum">
              <a:rPr kumimoji="1" lang="ja-JP" altLang="en-US" smtClean="0"/>
              <a:pPr/>
              <a:t>‹#›</a:t>
            </a:fld>
            <a:endParaRPr kumimoji="1" lang="ja-JP" altLang="en-US"/>
          </a:p>
        </p:txBody>
      </p:sp>
      <p:sp>
        <p:nvSpPr>
          <p:cNvPr id="11" name="object 37">
            <a:extLst>
              <a:ext uri="{FF2B5EF4-FFF2-40B4-BE49-F238E27FC236}">
                <a16:creationId xmlns:a16="http://schemas.microsoft.com/office/drawing/2014/main" id="{30E85E7F-C0CB-FC03-3B4A-C75EC3018570}"/>
              </a:ext>
            </a:extLst>
          </p:cNvPr>
          <p:cNvSpPr txBox="1"/>
          <p:nvPr userDrawn="1"/>
        </p:nvSpPr>
        <p:spPr>
          <a:xfrm>
            <a:off x="13022759" y="5722194"/>
            <a:ext cx="966832" cy="205139"/>
          </a:xfrm>
          <a:prstGeom prst="rect">
            <a:avLst/>
          </a:prstGeom>
        </p:spPr>
        <p:txBody>
          <a:bodyPr vert="horz" wrap="square" lIns="0" tIns="11206" rIns="0" bIns="0" rtlCol="0">
            <a:spAutoFit/>
          </a:bodyPr>
          <a:lstStyle/>
          <a:p>
            <a:pPr marL="11206">
              <a:spcBef>
                <a:spcPts val="88"/>
              </a:spcBef>
            </a:pPr>
            <a:r>
              <a:rPr sz="1235" b="1" spc="199">
                <a:solidFill>
                  <a:srgbClr val="FFFFFF"/>
                </a:solidFill>
                <a:latin typeface="HiraginoSans-W5"/>
                <a:cs typeface="HiraginoSans-W5"/>
              </a:rPr>
              <a:t>図</a:t>
            </a:r>
            <a:r>
              <a:rPr sz="1235" spc="67">
                <a:solidFill>
                  <a:srgbClr val="FFFFFF"/>
                </a:solidFill>
                <a:latin typeface="AppleGothic"/>
                <a:cs typeface="AppleGothic"/>
              </a:rPr>
              <a:t>❷</a:t>
            </a:r>
            <a:endParaRPr sz="1235">
              <a:latin typeface="AppleGothic"/>
              <a:cs typeface="AppleGothic"/>
            </a:endParaRPr>
          </a:p>
        </p:txBody>
      </p:sp>
      <p:sp>
        <p:nvSpPr>
          <p:cNvPr id="12" name="object 39">
            <a:extLst>
              <a:ext uri="{FF2B5EF4-FFF2-40B4-BE49-F238E27FC236}">
                <a16:creationId xmlns:a16="http://schemas.microsoft.com/office/drawing/2014/main" id="{BAED0AF6-33E0-5377-B19A-90F507D84711}"/>
              </a:ext>
            </a:extLst>
          </p:cNvPr>
          <p:cNvSpPr txBox="1"/>
          <p:nvPr userDrawn="1"/>
        </p:nvSpPr>
        <p:spPr>
          <a:xfrm>
            <a:off x="13022759" y="7785828"/>
            <a:ext cx="966832" cy="205139"/>
          </a:xfrm>
          <a:prstGeom prst="rect">
            <a:avLst/>
          </a:prstGeom>
        </p:spPr>
        <p:txBody>
          <a:bodyPr vert="horz" wrap="square" lIns="0" tIns="11206" rIns="0" bIns="0" rtlCol="0">
            <a:spAutoFit/>
          </a:bodyPr>
          <a:lstStyle/>
          <a:p>
            <a:pPr marL="11206">
              <a:spcBef>
                <a:spcPts val="88"/>
              </a:spcBef>
            </a:pPr>
            <a:r>
              <a:rPr sz="1235" b="1" spc="199">
                <a:solidFill>
                  <a:srgbClr val="FFFFFF"/>
                </a:solidFill>
                <a:latin typeface="HiraginoSans-W5"/>
                <a:cs typeface="HiraginoSans-W5"/>
              </a:rPr>
              <a:t>図</a:t>
            </a:r>
            <a:r>
              <a:rPr sz="1235" spc="67">
                <a:solidFill>
                  <a:srgbClr val="FFFFFF"/>
                </a:solidFill>
                <a:latin typeface="AppleGothic"/>
                <a:cs typeface="AppleGothic"/>
              </a:rPr>
              <a:t>❸</a:t>
            </a:r>
            <a:endParaRPr sz="1235">
              <a:latin typeface="AppleGothic"/>
              <a:cs typeface="AppleGothic"/>
            </a:endParaRPr>
          </a:p>
        </p:txBody>
      </p:sp>
    </p:spTree>
    <p:extLst>
      <p:ext uri="{BB962C8B-B14F-4D97-AF65-F5344CB8AC3E}">
        <p14:creationId xmlns:p14="http://schemas.microsoft.com/office/powerpoint/2010/main" val="4106407593"/>
      </p:ext>
    </p:extLst>
  </p:cSld>
  <p:clrMap bg1="lt1" tx1="dk1" bg2="lt2" tx2="dk2" accent1="accent1" accent2="accent2" accent3="accent3" accent4="accent4" accent5="accent5" accent6="accent6" hlink="hlink" folHlink="folHlink"/>
  <p:sldLayoutIdLst>
    <p:sldLayoutId id="2147483847" r:id="rId1"/>
    <p:sldLayoutId id="2147483849" r:id="rId2"/>
  </p:sldLayoutIdLst>
  <p:hf hdr="0" dt="0"/>
  <p:txStyles>
    <p:titleStyle>
      <a:lvl1pPr algn="l" defTabSz="1320759" rtl="0" eaLnBrk="1" latinLnBrk="0" hangingPunct="1">
        <a:lnSpc>
          <a:spcPct val="90000"/>
        </a:lnSpc>
        <a:spcBef>
          <a:spcPct val="0"/>
        </a:spcBef>
        <a:buNone/>
        <a:defRPr kumimoji="1"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kumimoji="1"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kumimoji="1"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kumimoji="1"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kumimoji="1" sz="2600" kern="1200">
          <a:solidFill>
            <a:schemeClr val="tx1"/>
          </a:solidFill>
          <a:latin typeface="+mn-lt"/>
          <a:ea typeface="+mn-ea"/>
          <a:cs typeface="+mn-cs"/>
        </a:defRPr>
      </a:lvl9pPr>
    </p:bodyStyle>
    <p:otherStyle>
      <a:defPPr>
        <a:defRPr lang="en-US"/>
      </a:defPPr>
      <a:lvl1pPr marL="0" algn="l" defTabSz="1320759" rtl="0" eaLnBrk="1" latinLnBrk="0" hangingPunct="1">
        <a:defRPr kumimoji="1" sz="2600" kern="1200">
          <a:solidFill>
            <a:schemeClr val="tx1"/>
          </a:solidFill>
          <a:latin typeface="+mn-lt"/>
          <a:ea typeface="+mn-ea"/>
          <a:cs typeface="+mn-cs"/>
        </a:defRPr>
      </a:lvl1pPr>
      <a:lvl2pPr marL="660380" algn="l" defTabSz="1320759" rtl="0" eaLnBrk="1" latinLnBrk="0" hangingPunct="1">
        <a:defRPr kumimoji="1" sz="2600" kern="1200">
          <a:solidFill>
            <a:schemeClr val="tx1"/>
          </a:solidFill>
          <a:latin typeface="+mn-lt"/>
          <a:ea typeface="+mn-ea"/>
          <a:cs typeface="+mn-cs"/>
        </a:defRPr>
      </a:lvl2pPr>
      <a:lvl3pPr marL="1320759" algn="l" defTabSz="1320759" rtl="0" eaLnBrk="1" latinLnBrk="0" hangingPunct="1">
        <a:defRPr kumimoji="1" sz="2600" kern="1200">
          <a:solidFill>
            <a:schemeClr val="tx1"/>
          </a:solidFill>
          <a:latin typeface="+mn-lt"/>
          <a:ea typeface="+mn-ea"/>
          <a:cs typeface="+mn-cs"/>
        </a:defRPr>
      </a:lvl3pPr>
      <a:lvl4pPr marL="1981139" algn="l" defTabSz="1320759" rtl="0" eaLnBrk="1" latinLnBrk="0" hangingPunct="1">
        <a:defRPr kumimoji="1" sz="2600" kern="1200">
          <a:solidFill>
            <a:schemeClr val="tx1"/>
          </a:solidFill>
          <a:latin typeface="+mn-lt"/>
          <a:ea typeface="+mn-ea"/>
          <a:cs typeface="+mn-cs"/>
        </a:defRPr>
      </a:lvl4pPr>
      <a:lvl5pPr marL="2641519" algn="l" defTabSz="1320759" rtl="0" eaLnBrk="1" latinLnBrk="0" hangingPunct="1">
        <a:defRPr kumimoji="1" sz="2600" kern="1200">
          <a:solidFill>
            <a:schemeClr val="tx1"/>
          </a:solidFill>
          <a:latin typeface="+mn-lt"/>
          <a:ea typeface="+mn-ea"/>
          <a:cs typeface="+mn-cs"/>
        </a:defRPr>
      </a:lvl5pPr>
      <a:lvl6pPr marL="3301898" algn="l" defTabSz="1320759" rtl="0" eaLnBrk="1" latinLnBrk="0" hangingPunct="1">
        <a:defRPr kumimoji="1" sz="2600" kern="1200">
          <a:solidFill>
            <a:schemeClr val="tx1"/>
          </a:solidFill>
          <a:latin typeface="+mn-lt"/>
          <a:ea typeface="+mn-ea"/>
          <a:cs typeface="+mn-cs"/>
        </a:defRPr>
      </a:lvl6pPr>
      <a:lvl7pPr marL="3962278" algn="l" defTabSz="1320759" rtl="0" eaLnBrk="1" latinLnBrk="0" hangingPunct="1">
        <a:defRPr kumimoji="1" sz="2600" kern="1200">
          <a:solidFill>
            <a:schemeClr val="tx1"/>
          </a:solidFill>
          <a:latin typeface="+mn-lt"/>
          <a:ea typeface="+mn-ea"/>
          <a:cs typeface="+mn-cs"/>
        </a:defRPr>
      </a:lvl7pPr>
      <a:lvl8pPr marL="4622658" algn="l" defTabSz="1320759" rtl="0" eaLnBrk="1" latinLnBrk="0" hangingPunct="1">
        <a:defRPr kumimoji="1" sz="2600" kern="1200">
          <a:solidFill>
            <a:schemeClr val="tx1"/>
          </a:solidFill>
          <a:latin typeface="+mn-lt"/>
          <a:ea typeface="+mn-ea"/>
          <a:cs typeface="+mn-cs"/>
        </a:defRPr>
      </a:lvl8pPr>
      <a:lvl9pPr marL="5283037" algn="l" defTabSz="1320759" rtl="0" eaLnBrk="1" latinLnBrk="0" hangingPunct="1">
        <a:defRPr kumimoji="1"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eti.go.jp/policy/netsecurity/downloadfiles/CSM_Guideline_v2.0.pdf"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ipa.go.jp/security/10threats/ps6vr70000009r2f-att/kaisetsu_2023.pdf" TargetMode="External"/><Relationship Id="rId5" Type="http://schemas.openxmlformats.org/officeDocument/2006/relationships/hyperlink" Target="https://www.ipa.go.jp/publish/wp-security/sec-2022.html" TargetMode="Externa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manabi-dx.ipa.go.jp/"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security-portal.nisc.go.jp/#strategiclist"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pa.go.jp/security/10threats/ps6vr70000009r2f-att/kaisetsu_2023.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ipa.go.jp/security/10threats/ps6vr70000009r2f-att/kaisetsu_2023.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soumu.go.jp/main_content/000753141.pdf" TargetMode="External"/></Relationships>
</file>

<file path=ppt/slides/_rels/slide1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9.xml"/><Relationship Id="rId16"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33.png"/><Relationship Id="rId12" Type="http://schemas.openxmlformats.org/officeDocument/2006/relationships/image" Target="../media/image28.png"/><Relationship Id="rId2" Type="http://schemas.openxmlformats.org/officeDocument/2006/relationships/notesSlide" Target="../notesSlides/notesSlide20.xml"/><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8.png"/><Relationship Id="rId5" Type="http://schemas.openxmlformats.org/officeDocument/2006/relationships/image" Target="../media/image30.png"/><Relationship Id="rId1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5.png"/><Relationship Id="rId14" Type="http://schemas.openxmlformats.org/officeDocument/2006/relationships/image" Target="../media/image39.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1.xml"/><Relationship Id="rId16"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5.png"/><Relationship Id="rId14" Type="http://schemas.openxmlformats.org/officeDocument/2006/relationships/image" Target="../media/image29.png"/></Relationships>
</file>

<file path=ppt/slides/_rels/slide2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33.png"/><Relationship Id="rId12" Type="http://schemas.openxmlformats.org/officeDocument/2006/relationships/image" Target="../media/image28.png"/><Relationship Id="rId17" Type="http://schemas.openxmlformats.org/officeDocument/2006/relationships/image" Target="../media/image40.png"/><Relationship Id="rId2" Type="http://schemas.openxmlformats.org/officeDocument/2006/relationships/notesSlide" Target="../notesSlides/notesSlide22.xml"/><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8.png"/><Relationship Id="rId5" Type="http://schemas.openxmlformats.org/officeDocument/2006/relationships/image" Target="../media/image30.png"/><Relationship Id="rId1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5.png"/><Relationship Id="rId14" Type="http://schemas.openxmlformats.org/officeDocument/2006/relationships/image" Target="../media/image39.pn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2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6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2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7.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2.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2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4.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2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84.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28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88.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2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8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9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0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2.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31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16.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31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2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22.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32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26.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32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29.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30.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33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34.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33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4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40.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34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41.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34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4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7.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34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48.xml"/><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34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5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50.xml"/><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1.png"/></Relationships>
</file>

<file path=ppt/slides/_rels/slide35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51.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53.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5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55.xml"/><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56.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57.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58.xml"/><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9.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6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60.xml"/><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61.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362.xml"/><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63.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36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64.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65.xml"/><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366.xml"/><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67.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68.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6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7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70.xml"/><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71.xml"/><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37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72.xml"/><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37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73.xml"/><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75.xml"/><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77.xml"/><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78.xml"/><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7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www.ipa.go.jp/shiken/kubun/list.html" TargetMode="External"/></Relationships>
</file>

<file path=ppt/slides/_rels/slide38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80.xml"/><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81.xml"/><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82.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83.xml"/><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384.xml"/><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5.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38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386.xml"/><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387.xml"/><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88.xml"/><Relationship Id="rId1" Type="http://schemas.openxmlformats.org/officeDocument/2006/relationships/slideLayout" Target="../slideLayouts/slideLayout2.xml"/><Relationship Id="rId5" Type="http://schemas.openxmlformats.org/officeDocument/2006/relationships/image" Target="../media/image249.png"/><Relationship Id="rId4" Type="http://schemas.openxmlformats.org/officeDocument/2006/relationships/image" Target="../media/image248.png"/></Relationships>
</file>

<file path=ppt/slides/_rels/slide38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38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www.ipa.go.jp/security/security-action" TargetMode="External"/></Relationships>
</file>

<file path=ppt/slides/_rels/slide39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90.xml"/><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391.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39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392.xml"/><Relationship Id="rId1" Type="http://schemas.openxmlformats.org/officeDocument/2006/relationships/slideLayout" Target="../slideLayouts/slideLayout2.xml"/><Relationship Id="rId4" Type="http://schemas.openxmlformats.org/officeDocument/2006/relationships/image" Target="../media/image255.png"/></Relationships>
</file>

<file path=ppt/slides/_rels/slide39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393.xml"/><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394.xml"/><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39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95.xml"/><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96.xml"/><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39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97.xml"/><Relationship Id="rId1" Type="http://schemas.openxmlformats.org/officeDocument/2006/relationships/slideLayout" Target="../slideLayouts/slideLayout2.xml"/><Relationship Id="rId4" Type="http://schemas.openxmlformats.org/officeDocument/2006/relationships/image" Target="../media/image263.png"/></Relationships>
</file>

<file path=ppt/slides/_rels/slide39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398.xml"/><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399.xml"/><Relationship Id="rId1" Type="http://schemas.openxmlformats.org/officeDocument/2006/relationships/slideLayout" Target="../slideLayouts/slideLayout2.xml"/><Relationship Id="rId5" Type="http://schemas.openxmlformats.org/officeDocument/2006/relationships/image" Target="../media/image267.png"/><Relationship Id="rId4" Type="http://schemas.openxmlformats.org/officeDocument/2006/relationships/image" Target="../media/image26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0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400.xml"/><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401.xml"/><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402.xml"/><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40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403.xml"/><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404.xml"/><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405.xml"/><Relationship Id="rId1" Type="http://schemas.openxmlformats.org/officeDocument/2006/relationships/slideLayout" Target="../slideLayouts/slideLayout2.xml"/><Relationship Id="rId4" Type="http://schemas.openxmlformats.org/officeDocument/2006/relationships/image" Target="../media/image275.png"/></Relationships>
</file>

<file path=ppt/slides/_rels/slide40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406.xml"/><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407.xml"/><Relationship Id="rId1" Type="http://schemas.openxmlformats.org/officeDocument/2006/relationships/slideLayout" Target="../slideLayouts/slideLayout2.xml"/><Relationship Id="rId4" Type="http://schemas.openxmlformats.org/officeDocument/2006/relationships/image" Target="../media/image278.png"/></Relationships>
</file>

<file path=ppt/slides/_rels/slide408.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408.xml"/><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40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40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10.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410.xml"/><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411.xml"/><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412.xml"/><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413.xml"/><Relationship Id="rId1" Type="http://schemas.openxmlformats.org/officeDocument/2006/relationships/slideLayout" Target="../slideLayouts/slideLayout2.xml"/><Relationship Id="rId4" Type="http://schemas.openxmlformats.org/officeDocument/2006/relationships/image" Target="../media/image286.png"/></Relationships>
</file>

<file path=ppt/slides/_rels/slide414.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414.xml"/><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415.xml"/><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416.xml"/><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417.xml"/><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418.xml"/><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4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20.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420.xml"/><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421.xml"/><Relationship Id="rId1" Type="http://schemas.openxmlformats.org/officeDocument/2006/relationships/slideLayout" Target="../slideLayouts/slideLayout2.xml"/><Relationship Id="rId4" Type="http://schemas.openxmlformats.org/officeDocument/2006/relationships/image" Target="../media/image294.png"/></Relationships>
</file>

<file path=ppt/slides/_rels/slide42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422.xml"/><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423.xml"/><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424.xml"/><Relationship Id="rId1" Type="http://schemas.openxmlformats.org/officeDocument/2006/relationships/slideLayout" Target="../slideLayouts/slideLayout2.xml"/><Relationship Id="rId4" Type="http://schemas.openxmlformats.org/officeDocument/2006/relationships/image" Target="../media/image298.png"/></Relationships>
</file>

<file path=ppt/slides/_rels/slide42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425.xml"/><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426.xm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427.xml"/><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428.xml"/><Relationship Id="rId1" Type="http://schemas.openxmlformats.org/officeDocument/2006/relationships/slideLayout" Target="../slideLayouts/slideLayout2.xml"/><Relationship Id="rId4" Type="http://schemas.openxmlformats.org/officeDocument/2006/relationships/image" Target="../media/image302.png"/></Relationships>
</file>

<file path=ppt/slides/_rels/slide429.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429.xml"/><Relationship Id="rId1" Type="http://schemas.openxmlformats.org/officeDocument/2006/relationships/slideLayout" Target="../slideLayouts/slideLayout2.xml"/><Relationship Id="rId4" Type="http://schemas.openxmlformats.org/officeDocument/2006/relationships/image" Target="../media/image30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30.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430.xml"/><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431.xml"/><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432.xml"/><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433.xml"/><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434.xml"/><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2" Type="http://schemas.openxmlformats.org/officeDocument/2006/relationships/notesSlide" Target="../notesSlides/notesSlide435.xml"/><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436.xml"/><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437.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438.xml"/><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439.xml"/><Relationship Id="rId1" Type="http://schemas.openxmlformats.org/officeDocument/2006/relationships/slideLayout" Target="../slideLayouts/slideLayout2.xml"/><Relationship Id="rId4" Type="http://schemas.openxmlformats.org/officeDocument/2006/relationships/image" Target="../media/image31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440.xml"/><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441.xml"/><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442.xml"/><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443.xml"/><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444.xml"/><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445.xm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446.xml"/><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447.xml"/><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448.xml"/><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44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450.xml"/><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2" Type="http://schemas.openxmlformats.org/officeDocument/2006/relationships/notesSlide" Target="../notesSlides/notesSlide451.xml"/><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452.xml"/><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453.xml"/><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454.xml"/><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2" Type="http://schemas.openxmlformats.org/officeDocument/2006/relationships/notesSlide" Target="../notesSlides/notesSlide455.xml"/><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456.xm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457.xml"/><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2" Type="http://schemas.openxmlformats.org/officeDocument/2006/relationships/notesSlide" Target="../notesSlides/notesSlide458.xml"/><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45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460.xml"/><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461.xml"/><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462.xml"/><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463.xml"/><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464.xml"/><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465.xml"/><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466.xml"/><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467.xml"/><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468.xml"/><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46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470.xml"/><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471.xml"/><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472.xml"/><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473.xml"/><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474.xml"/><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2" Type="http://schemas.openxmlformats.org/officeDocument/2006/relationships/notesSlide" Target="../notesSlides/notesSlide475.xml"/><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476.xml"/><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477.xml"/><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2" Type="http://schemas.openxmlformats.org/officeDocument/2006/relationships/notesSlide" Target="../notesSlides/notesSlide478.xml"/><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47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480.xml"/><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notesSlide" Target="../notesSlides/notesSlide481.xml"/><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482.xml"/><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483.xml"/><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484.xml"/><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2" Type="http://schemas.openxmlformats.org/officeDocument/2006/relationships/notesSlide" Target="../notesSlides/notesSlide485.xml"/><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2" Type="http://schemas.openxmlformats.org/officeDocument/2006/relationships/notesSlide" Target="../notesSlides/notesSlide486.xml"/><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487.xml"/><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notesSlide" Target="../notesSlides/notesSlide488.xml"/><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48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490.xml"/><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2" Type="http://schemas.openxmlformats.org/officeDocument/2006/relationships/notesSlide" Target="../notesSlides/notesSlide491.xml"/><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492.xml"/><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2" Type="http://schemas.openxmlformats.org/officeDocument/2006/relationships/notesSlide" Target="../notesSlides/notesSlide493.xml"/><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2" Type="http://schemas.openxmlformats.org/officeDocument/2006/relationships/notesSlide" Target="../notesSlides/notesSlide494.xml"/><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495.xml"/><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2" Type="http://schemas.openxmlformats.org/officeDocument/2006/relationships/notesSlide" Target="../notesSlides/notesSlide496.xml"/><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2" Type="http://schemas.openxmlformats.org/officeDocument/2006/relationships/notesSlide" Target="../notesSlides/notesSlide497.xml"/><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2" Type="http://schemas.openxmlformats.org/officeDocument/2006/relationships/notesSlide" Target="../notesSlides/notesSlide498.xml"/><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2" Type="http://schemas.openxmlformats.org/officeDocument/2006/relationships/notesSlide" Target="../notesSlides/notesSlide49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00.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500.xml"/><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501.xml"/><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502.xml"/><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4.xml"/></Relationships>
</file>

<file path=ppt/slides/_rels/slide504.xml.rels><?xml version="1.0" encoding="UTF-8" standalone="yes"?>
<Relationships xmlns="http://schemas.openxmlformats.org/package/2006/relationships"><Relationship Id="rId2" Type="http://schemas.openxmlformats.org/officeDocument/2006/relationships/notesSlide" Target="../notesSlides/notesSlide50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8.cao.go.jp/cstp/society5_0/"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c.cao.go.jp/lib_006/society5_0/society5_0_bigdata1.html" TargetMode="External"/><Relationship Id="rId4" Type="http://schemas.openxmlformats.org/officeDocument/2006/relationships/hyperlink" Target="https://wwwc.cao.go.jp/lib_006/society5_0/society5_0_mirai1.html"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meti.go.jp/policy/it_policy/investment/dgc/dgc2.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https://www8.cao.go.jp/cstp/society5_0"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88BDD0-D29A-2F0B-7EFE-A1935B7B4923}"/>
              </a:ext>
            </a:extLst>
          </p:cNvPr>
          <p:cNvSpPr txBox="1">
            <a:spLocks noGrp="1"/>
          </p:cNvSpPr>
          <p:nvPr>
            <p:ph type="title" idx="4294967295"/>
          </p:nvPr>
        </p:nvSpPr>
        <p:spPr>
          <a:xfrm>
            <a:off x="0" y="391003"/>
            <a:ext cx="17610138" cy="16312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中小企業向け</a:t>
            </a:r>
            <a:br>
              <a:rPr kumimoji="1" lang="ja-JP" altLang="en-US" sz="3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ja-JP" altLang="en-US" sz="3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サイバーセキュリティ実践ハンドブック</a:t>
            </a:r>
            <a:br>
              <a:rPr kumimoji="1" lang="ja-JP" altLang="en-US" sz="3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ja-JP" altLang="en-US" sz="28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中小企業も安心！セキュリティ対策で</a:t>
            </a:r>
            <a:r>
              <a:rPr kumimoji="1" lang="en-US" altLang="ja-JP" sz="28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28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を加速</a:t>
            </a:r>
          </a:p>
        </p:txBody>
      </p:sp>
      <p:graphicFrame>
        <p:nvGraphicFramePr>
          <p:cNvPr id="6" name="表 5">
            <a:extLst>
              <a:ext uri="{FF2B5EF4-FFF2-40B4-BE49-F238E27FC236}">
                <a16:creationId xmlns:a16="http://schemas.microsoft.com/office/drawing/2014/main" id="{41203699-C841-BFE6-1091-A77339991C6A}"/>
              </a:ext>
            </a:extLst>
          </p:cNvPr>
          <p:cNvGraphicFramePr>
            <a:graphicFrameLocks noGrp="1"/>
          </p:cNvGraphicFramePr>
          <p:nvPr>
            <p:extLst>
              <p:ext uri="{D42A27DB-BD31-4B8C-83A1-F6EECF244321}">
                <p14:modId xmlns:p14="http://schemas.microsoft.com/office/powerpoint/2010/main" val="3664470712"/>
              </p:ext>
            </p:extLst>
          </p:nvPr>
        </p:nvGraphicFramePr>
        <p:xfrm>
          <a:off x="2201069" y="2125040"/>
          <a:ext cx="13208000" cy="958645"/>
        </p:xfrm>
        <a:graphic>
          <a:graphicData uri="http://schemas.openxmlformats.org/drawingml/2006/table">
            <a:tbl>
              <a:tblPr firstRow="1" bandRow="1">
                <a:tableStyleId>{5C22544A-7EE6-4342-B048-85BDC9FD1C3A}</a:tableStyleId>
              </a:tblPr>
              <a:tblGrid>
                <a:gridCol w="13208000">
                  <a:extLst>
                    <a:ext uri="{9D8B030D-6E8A-4147-A177-3AD203B41FA5}">
                      <a16:colId xmlns:a16="http://schemas.microsoft.com/office/drawing/2014/main" val="3269451890"/>
                    </a:ext>
                  </a:extLst>
                </a:gridCol>
              </a:tblGrid>
              <a:tr h="958645">
                <a:tc>
                  <a:txBody>
                    <a:bodyPr/>
                    <a:lstStyle/>
                    <a:p>
                      <a:pPr algn="ctr"/>
                      <a:r>
                        <a:rPr kumimoji="1" lang="ja-JP" altLang="en-US" sz="2800" b="1">
                          <a:solidFill>
                            <a:srgbClr val="002060"/>
                          </a:solidFill>
                          <a:latin typeface="メイリオ" panose="020B0604030504040204" pitchFamily="50" charset="-128"/>
                          <a:ea typeface="メイリオ" panose="020B0604030504040204" pitchFamily="50" charset="-128"/>
                        </a:rPr>
                        <a:t>セミナースライド</a:t>
                      </a:r>
                      <a:endParaRPr kumimoji="1" lang="en-US" altLang="ja-JP" sz="2800" b="1">
                        <a:solidFill>
                          <a:srgbClr val="002060"/>
                        </a:solidFill>
                        <a:latin typeface="メイリオ" panose="020B0604030504040204" pitchFamily="50" charset="-128"/>
                        <a:ea typeface="メイリオ" panose="020B0604030504040204" pitchFamily="50" charset="-128"/>
                      </a:endParaRPr>
                    </a:p>
                  </a:txBody>
                  <a:tcPr marL="124872" marR="1248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2328061"/>
                  </a:ext>
                </a:extLst>
              </a:tr>
            </a:tbl>
          </a:graphicData>
        </a:graphic>
      </p:graphicFrame>
      <p:sp>
        <p:nvSpPr>
          <p:cNvPr id="9" name="正方形/長方形 8">
            <a:extLst>
              <a:ext uri="{FF2B5EF4-FFF2-40B4-BE49-F238E27FC236}">
                <a16:creationId xmlns:a16="http://schemas.microsoft.com/office/drawing/2014/main" id="{3C1A59CC-2E7A-175A-C4A8-C7C89AEE988E}"/>
              </a:ext>
            </a:extLst>
          </p:cNvPr>
          <p:cNvSpPr/>
          <p:nvPr/>
        </p:nvSpPr>
        <p:spPr>
          <a:xfrm>
            <a:off x="2201069" y="0"/>
            <a:ext cx="13208000" cy="90151"/>
          </a:xfrm>
          <a:prstGeom prst="rect">
            <a:avLst/>
          </a:prstGeom>
          <a:solidFill>
            <a:srgbClr val="226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C9A826F-063D-B9BE-8EDF-379C5B7680A0}"/>
              </a:ext>
            </a:extLst>
          </p:cNvPr>
          <p:cNvSpPr/>
          <p:nvPr/>
        </p:nvSpPr>
        <p:spPr>
          <a:xfrm>
            <a:off x="2201069" y="9815849"/>
            <a:ext cx="13208001" cy="90151"/>
          </a:xfrm>
          <a:prstGeom prst="rect">
            <a:avLst/>
          </a:prstGeom>
          <a:solidFill>
            <a:srgbClr val="226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7828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デジタル時代の社会変革と</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情勢の関係性</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a:t>
            </a:fld>
            <a:endParaRPr kumimoji="1" lang="ja-JP" altLang="en-US" sz="2000"/>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1.</a:t>
            </a:r>
            <a:r>
              <a:rPr lang="ja-JP" altLang="en-US" sz="1800" b="1">
                <a:solidFill>
                  <a:schemeClr val="accent1"/>
                </a:solidFill>
                <a:latin typeface="メイリオ" panose="020B0604030504040204" pitchFamily="50" charset="-128"/>
                <a:ea typeface="メイリオ" panose="020B0604030504040204" pitchFamily="50" charset="-128"/>
              </a:rPr>
              <a:t> デジタル時代の社会と</a:t>
            </a:r>
            <a:r>
              <a:rPr lang="en-US" altLang="ja-JP" sz="1800" b="1">
                <a:solidFill>
                  <a:schemeClr val="accent1"/>
                </a:solidFill>
                <a:latin typeface="メイリオ" panose="020B0604030504040204" pitchFamily="50" charset="-128"/>
                <a:ea typeface="メイリオ" panose="020B0604030504040204" pitchFamily="50" charset="-128"/>
              </a:rPr>
              <a:t>IT</a:t>
            </a:r>
            <a:r>
              <a:rPr lang="ja-JP" altLang="en-US" sz="1800" b="1">
                <a:solidFill>
                  <a:schemeClr val="accent1"/>
                </a:solidFill>
                <a:latin typeface="メイリオ" panose="020B0604030504040204" pitchFamily="50" charset="-128"/>
                <a:ea typeface="メイリオ" panose="020B0604030504040204" pitchFamily="50" charset="-128"/>
              </a:rPr>
              <a:t>情勢</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サイバーセキュリティ経営ガイドライン</a:t>
            </a:r>
          </a:p>
        </p:txBody>
      </p:sp>
      <p:sp>
        <p:nvSpPr>
          <p:cNvPr id="6" name="テキスト ボックス 5">
            <a:extLst>
              <a:ext uri="{FF2B5EF4-FFF2-40B4-BE49-F238E27FC236}">
                <a16:creationId xmlns:a16="http://schemas.microsoft.com/office/drawing/2014/main" id="{9E929430-BC04-D1D7-9386-995F3583D0A1}"/>
              </a:ext>
            </a:extLst>
          </p:cNvPr>
          <p:cNvSpPr txBox="1"/>
          <p:nvPr/>
        </p:nvSpPr>
        <p:spPr>
          <a:xfrm>
            <a:off x="1554679" y="2258363"/>
            <a:ext cx="15456498" cy="7294305"/>
          </a:xfrm>
          <a:prstGeom prst="rect">
            <a:avLst/>
          </a:prstGeom>
          <a:noFill/>
        </p:spPr>
        <p:txBody>
          <a:bodyPr wrap="square">
            <a:spAutoFit/>
          </a:bodyPr>
          <a:lstStyle/>
          <a:p>
            <a:pPr algn="l"/>
            <a:r>
              <a:rPr lang="ja-JP" altLang="en-US" sz="3600" b="0" i="0" dirty="0">
                <a:solidFill>
                  <a:srgbClr val="374151"/>
                </a:solidFill>
                <a:effectLst/>
                <a:latin typeface="メイリオ" panose="020B0604030504040204" pitchFamily="50" charset="-128"/>
                <a:ea typeface="メイリオ" panose="020B0604030504040204" pitchFamily="50" charset="-128"/>
              </a:rPr>
              <a:t>経営者が認識するべき</a:t>
            </a:r>
            <a:r>
              <a:rPr lang="en-US" altLang="ja-JP" sz="3600" b="0" i="0" dirty="0">
                <a:solidFill>
                  <a:srgbClr val="374151"/>
                </a:solidFill>
                <a:effectLst/>
                <a:latin typeface="メイリオ" panose="020B0604030504040204" pitchFamily="50" charset="-128"/>
                <a:ea typeface="メイリオ" panose="020B0604030504040204" pitchFamily="50" charset="-128"/>
              </a:rPr>
              <a:t>3</a:t>
            </a:r>
            <a:r>
              <a:rPr lang="ja-JP" altLang="en-US" sz="3600" b="0" i="0" dirty="0">
                <a:solidFill>
                  <a:srgbClr val="374151"/>
                </a:solidFill>
                <a:effectLst/>
                <a:latin typeface="メイリオ" panose="020B0604030504040204" pitchFamily="50" charset="-128"/>
                <a:ea typeface="メイリオ" panose="020B0604030504040204" pitchFamily="50" charset="-128"/>
              </a:rPr>
              <a:t>原則</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lgn="l">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「経営者は、サイバーセキュリティリスクが自社のリスクマネジメントにおける重要課題であることを認識し、自らのリーダーシップのもとで対策を進めることが必要」</a:t>
            </a:r>
            <a:br>
              <a:rPr lang="en-US" altLang="ja-JP" sz="3600" dirty="0">
                <a:solidFill>
                  <a:srgbClr val="374151"/>
                </a:solidFill>
                <a:latin typeface="メイリオ" panose="020B0604030504040204" pitchFamily="50" charset="-128"/>
                <a:ea typeface="メイリオ" panose="020B0604030504040204" pitchFamily="50" charset="-128"/>
              </a:rPr>
            </a:br>
            <a:endParaRPr lang="en-US" altLang="ja-JP" dirty="0">
              <a:solidFill>
                <a:srgbClr val="374151"/>
              </a:solidFill>
              <a:latin typeface="メイリオ" panose="020B0604030504040204" pitchFamily="50" charset="-128"/>
              <a:ea typeface="メイリオ" panose="020B0604030504040204" pitchFamily="50" charset="-128"/>
            </a:endParaRPr>
          </a:p>
          <a:p>
            <a:pPr marL="742950" indent="-742950" algn="l">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「サイバーセキュリティ確保に関する責務を全うするには、自社のみならず、国内外の拠点、ビジネスパートナーや委託先など、サプライチェーン全体にわたるサイバーセキュリティ対策への目配りが必要」</a:t>
            </a:r>
            <a:br>
              <a:rPr lang="en-US" altLang="ja-JP" sz="3600" dirty="0">
                <a:solidFill>
                  <a:srgbClr val="374151"/>
                </a:solidFill>
                <a:latin typeface="メイリオ" panose="020B0604030504040204" pitchFamily="50" charset="-128"/>
                <a:ea typeface="メイリオ" panose="020B0604030504040204" pitchFamily="50" charset="-128"/>
              </a:rPr>
            </a:br>
            <a:endParaRPr lang="en-US" altLang="ja-JP" dirty="0">
              <a:solidFill>
                <a:srgbClr val="374151"/>
              </a:solidFill>
              <a:latin typeface="メイリオ" panose="020B0604030504040204" pitchFamily="50" charset="-128"/>
              <a:ea typeface="メイリオ" panose="020B0604030504040204" pitchFamily="50" charset="-128"/>
            </a:endParaRPr>
          </a:p>
          <a:p>
            <a:pPr marL="742950" indent="-742950" algn="l">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「平時および緊急時のいずれにおいても、効果的なサイバーセキュリティ対策を実施するためには、関係者との積極的なコミュニケーションが必要」</a:t>
            </a:r>
            <a:endParaRPr lang="en-US" altLang="ja-JP" sz="3600" dirty="0">
              <a:solidFill>
                <a:srgbClr val="374151"/>
              </a:solidFill>
              <a:latin typeface="メイリオ" panose="020B0604030504040204" pitchFamily="50" charset="-128"/>
              <a:ea typeface="メイリオ" panose="020B0604030504040204" pitchFamily="50" charset="-128"/>
            </a:endParaRPr>
          </a:p>
          <a:p>
            <a:pPr algn="l"/>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br>
              <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経済産業省</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サイバーセキュリティ経営ガイドライン </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 2.0” </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hlinkClick r:id="rId3"/>
              </a:rPr>
              <a:t>https://www.meti.go.jp/policy/netsecurity/downloadfiles/CSM_Guideline_v2.0.pdf</a:t>
            </a:r>
            <a:r>
              <a:rPr kumimoji="0"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(2023-07-06)</a:t>
            </a:r>
            <a:endParaRPr lang="en-US" altLang="ja-JP" sz="2800" dirty="0">
              <a:solidFill>
                <a:srgbClr val="374151"/>
              </a:solidFill>
              <a:latin typeface="メイリオ" panose="020B0604030504040204" pitchFamily="50" charset="-128"/>
              <a:ea typeface="メイリオ" panose="020B0604030504040204" pitchFamily="50" charset="-128"/>
            </a:endParaRPr>
          </a:p>
          <a:p>
            <a:pPr algn="l"/>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30061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082EC-92D9-CC72-C9CE-895F464A795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21EE5A8-8D15-71F4-011D-4912F7E2842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データ活用の流れ</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B0A0B46-7FAD-9A2D-73F6-E56D665D2FB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100</a:t>
            </a:fld>
            <a:endParaRPr kumimoji="1" lang="ja-JP" altLang="en-US" sz="2000"/>
          </a:p>
        </p:txBody>
      </p:sp>
      <p:sp>
        <p:nvSpPr>
          <p:cNvPr id="4" name="object 40">
            <a:extLst>
              <a:ext uri="{FF2B5EF4-FFF2-40B4-BE49-F238E27FC236}">
                <a16:creationId xmlns:a16="http://schemas.microsoft.com/office/drawing/2014/main" id="{C7D4729F-59E9-AC7A-AFAA-4CEF0303580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F6BE8B59-7481-EDA9-2F2D-E1B2A6AC6BE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DX</a:t>
            </a:r>
            <a:r>
              <a:rPr lang="ja-JP" altLang="en-US" sz="4000">
                <a:latin typeface="メイリオ" panose="020B0604030504040204" pitchFamily="50" charset="-128"/>
                <a:ea typeface="メイリオ" panose="020B0604030504040204" pitchFamily="50" charset="-128"/>
              </a:rPr>
              <a:t>の推進</a:t>
            </a:r>
          </a:p>
        </p:txBody>
      </p:sp>
      <p:sp>
        <p:nvSpPr>
          <p:cNvPr id="2" name="テキスト ボックス 1">
            <a:extLst>
              <a:ext uri="{FF2B5EF4-FFF2-40B4-BE49-F238E27FC236}">
                <a16:creationId xmlns:a16="http://schemas.microsoft.com/office/drawing/2014/main" id="{D19BA7DE-EBAF-4F7B-AF33-ACEFB4851975}"/>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5-2-3.】</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60EE2833-8148-F212-D61B-C6F9799DE7DC}"/>
              </a:ext>
            </a:extLst>
          </p:cNvPr>
          <p:cNvSpPr txBox="1"/>
          <p:nvPr/>
        </p:nvSpPr>
        <p:spPr>
          <a:xfrm>
            <a:off x="1554679" y="2036000"/>
            <a:ext cx="15456498" cy="4031873"/>
          </a:xfrm>
          <a:prstGeom prst="rect">
            <a:avLst/>
          </a:prstGeom>
          <a:noFill/>
        </p:spPr>
        <p:txBody>
          <a:bodyPr wrap="square">
            <a:spAutoFit/>
          </a:bodyPr>
          <a:lstStyle/>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データの収集</a:t>
            </a:r>
            <a:br>
              <a:rPr lang="en-US" altLang="ja-JP" sz="3200">
                <a:solidFill>
                  <a:srgbClr val="374151"/>
                </a:solidFill>
                <a:latin typeface="メイリオ" panose="020B0604030504040204" pitchFamily="50" charset="-128"/>
                <a:ea typeface="メイリオ" panose="020B0604030504040204" pitchFamily="50" charset="-128"/>
              </a:rPr>
            </a:br>
            <a:r>
              <a:rPr lang="en-US" altLang="ja-JP" sz="3200">
                <a:solidFill>
                  <a:srgbClr val="374151"/>
                </a:solidFill>
                <a:latin typeface="メイリオ" panose="020B0604030504040204" pitchFamily="50" charset="-128"/>
                <a:ea typeface="メイリオ" panose="020B0604030504040204" pitchFamily="50" charset="-128"/>
              </a:rPr>
              <a:t>IoT</a:t>
            </a:r>
            <a:r>
              <a:rPr lang="ja-JP" altLang="en-US" sz="3200">
                <a:solidFill>
                  <a:srgbClr val="374151"/>
                </a:solidFill>
                <a:latin typeface="メイリオ" panose="020B0604030504040204" pitchFamily="50" charset="-128"/>
                <a:ea typeface="メイリオ" panose="020B0604030504040204" pitchFamily="50" charset="-128"/>
              </a:rPr>
              <a:t>やセンサー、カメラなどの機器を用いて情報を収集する。</a:t>
            </a:r>
            <a:endParaRPr lang="en-US" altLang="ja-JP" sz="32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データの蓄積</a:t>
            </a:r>
            <a:br>
              <a:rPr lang="en-US" altLang="ja-JP" sz="3200">
                <a:solidFill>
                  <a:srgbClr val="374151"/>
                </a:solidFill>
                <a:latin typeface="メイリオ" panose="020B0604030504040204" pitchFamily="50" charset="-128"/>
                <a:ea typeface="メイリオ" panose="020B0604030504040204" pitchFamily="50" charset="-128"/>
              </a:rPr>
            </a:br>
            <a:r>
              <a:rPr lang="ja-JP" altLang="en-US" sz="3200">
                <a:solidFill>
                  <a:srgbClr val="374151"/>
                </a:solidFill>
                <a:latin typeface="メイリオ" panose="020B0604030504040204" pitchFamily="50" charset="-128"/>
                <a:ea typeface="メイリオ" panose="020B0604030504040204" pitchFamily="50" charset="-128"/>
              </a:rPr>
              <a:t>収集した膨大なデータ（ビックデータ）を集積する。</a:t>
            </a:r>
            <a:endParaRPr lang="en-US" altLang="ja-JP" sz="32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データの解析</a:t>
            </a:r>
            <a:br>
              <a:rPr lang="en-US" altLang="ja-JP" sz="3200">
                <a:solidFill>
                  <a:srgbClr val="374151"/>
                </a:solidFill>
                <a:latin typeface="メイリオ" panose="020B0604030504040204" pitchFamily="50" charset="-128"/>
                <a:ea typeface="メイリオ" panose="020B0604030504040204" pitchFamily="50" charset="-128"/>
              </a:rPr>
            </a:br>
            <a:r>
              <a:rPr lang="en-US" altLang="ja-JP" sz="3200">
                <a:solidFill>
                  <a:srgbClr val="374151"/>
                </a:solidFill>
                <a:latin typeface="メイリオ" panose="020B0604030504040204" pitchFamily="50" charset="-128"/>
                <a:ea typeface="メイリオ" panose="020B0604030504040204" pitchFamily="50" charset="-128"/>
              </a:rPr>
              <a:t>AI</a:t>
            </a:r>
            <a:r>
              <a:rPr lang="ja-JP" altLang="en-US" sz="3200">
                <a:solidFill>
                  <a:srgbClr val="374151"/>
                </a:solidFill>
                <a:latin typeface="メイリオ" panose="020B0604030504040204" pitchFamily="50" charset="-128"/>
                <a:ea typeface="メイリオ" panose="020B0604030504040204" pitchFamily="50" charset="-128"/>
              </a:rPr>
              <a:t>を用いてデータを解析する。</a:t>
            </a:r>
            <a:endParaRPr lang="en-US" altLang="ja-JP" sz="32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解析結果の反映</a:t>
            </a:r>
            <a:br>
              <a:rPr lang="en-US" altLang="ja-JP" sz="3200">
                <a:solidFill>
                  <a:srgbClr val="374151"/>
                </a:solidFill>
                <a:latin typeface="メイリオ" panose="020B0604030504040204" pitchFamily="50" charset="-128"/>
                <a:ea typeface="メイリオ" panose="020B0604030504040204" pitchFamily="50" charset="-128"/>
              </a:rPr>
            </a:br>
            <a:r>
              <a:rPr lang="ja-JP" altLang="en-US" sz="3200">
                <a:solidFill>
                  <a:srgbClr val="374151"/>
                </a:solidFill>
                <a:latin typeface="メイリオ" panose="020B0604030504040204" pitchFamily="50" charset="-128"/>
                <a:ea typeface="メイリオ" panose="020B0604030504040204" pitchFamily="50" charset="-128"/>
              </a:rPr>
              <a:t>解析の結果を基に改革を進める。</a:t>
            </a:r>
            <a:endParaRPr lang="en-US" altLang="ja-JP" sz="32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803208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A0693-736F-3796-33EC-1F0FD0EFAD8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733F027-7523-7AD8-6B97-7B277B1B81A4}"/>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dirty="0">
                <a:latin typeface="メイリオ" panose="020B0604030504040204" pitchFamily="50" charset="-128"/>
                <a:ea typeface="メイリオ" panose="020B0604030504040204" pitchFamily="50" charset="-128"/>
              </a:rPr>
              <a:t>6</a:t>
            </a:r>
            <a:r>
              <a:rPr lang="ja-JP" altLang="en-US" sz="4000" dirty="0">
                <a:latin typeface="メイリオ" panose="020B0604030504040204" pitchFamily="50" charset="-128"/>
                <a:ea typeface="メイリオ" panose="020B0604030504040204" pitchFamily="50" charset="-128"/>
              </a:rPr>
              <a:t>．サイバーセキュリティ戦略および関連法令</a:t>
            </a:r>
            <a:endPar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00473F2C-CD02-8834-E92A-94350403C55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101</a:t>
            </a:fld>
            <a:endParaRPr kumimoji="1" lang="ja-JP" altLang="en-US" sz="2000"/>
          </a:p>
        </p:txBody>
      </p:sp>
      <p:sp>
        <p:nvSpPr>
          <p:cNvPr id="3" name="テキスト プレースホルダー 2">
            <a:extLst>
              <a:ext uri="{FF2B5EF4-FFF2-40B4-BE49-F238E27FC236}">
                <a16:creationId xmlns:a16="http://schemas.microsoft.com/office/drawing/2014/main" id="{CC358384-268E-C164-40CA-818E9AFF42A1}"/>
              </a:ext>
            </a:extLst>
          </p:cNvPr>
          <p:cNvSpPr txBox="1">
            <a:spLocks/>
          </p:cNvSpPr>
          <p:nvPr/>
        </p:nvSpPr>
        <p:spPr>
          <a:xfrm>
            <a:off x="1332852" y="1472353"/>
            <a:ext cx="15983765"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NISC</a:t>
            </a:r>
            <a:r>
              <a:rPr lang="ja-JP" altLang="en-US" sz="4000">
                <a:latin typeface="メイリオ" panose="020B0604030504040204" pitchFamily="50" charset="-128"/>
                <a:ea typeface="メイリオ" panose="020B0604030504040204" pitchFamily="50" charset="-128"/>
              </a:rPr>
              <a:t>：サイバーセキュリティ戦略</a:t>
            </a:r>
            <a:endParaRPr lang="en-US" altLang="ja-JP" sz="4000">
              <a:latin typeface="メイリオ" panose="020B0604030504040204" pitchFamily="50" charset="-128"/>
              <a:ea typeface="メイリオ" panose="020B0604030504040204" pitchFamily="50" charset="-128"/>
            </a:endParaRPr>
          </a:p>
          <a:p>
            <a:r>
              <a:rPr lang="en-US" altLang="ja-JP" sz="3200">
                <a:latin typeface="メイリオ" panose="020B0604030504040204" pitchFamily="50" charset="-128"/>
                <a:ea typeface="メイリオ" panose="020B0604030504040204" pitchFamily="50" charset="-128"/>
              </a:rPr>
              <a:t>※NISC</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a:t>
            </a:r>
            <a:r>
              <a:rPr lang="en-US" altLang="ja-JP" sz="3200">
                <a:solidFill>
                  <a:srgbClr val="FF0000"/>
                </a:solidFill>
                <a:latin typeface="メイリオ" panose="020B0604030504040204" pitchFamily="50" charset="-128"/>
                <a:ea typeface="メイリオ" panose="020B0604030504040204" pitchFamily="50" charset="-128"/>
              </a:rPr>
              <a:t>N</a:t>
            </a:r>
            <a:r>
              <a:rPr lang="en-US" altLang="ja-JP" sz="3200">
                <a:latin typeface="メイリオ" panose="020B0604030504040204" pitchFamily="50" charset="-128"/>
                <a:ea typeface="メイリオ" panose="020B0604030504040204" pitchFamily="50" charset="-128"/>
              </a:rPr>
              <a:t>ational center of </a:t>
            </a:r>
            <a:r>
              <a:rPr lang="en-US" altLang="ja-JP" sz="3200">
                <a:solidFill>
                  <a:srgbClr val="FF0000"/>
                </a:solidFill>
                <a:latin typeface="メイリオ" panose="020B0604030504040204" pitchFamily="50" charset="-128"/>
                <a:ea typeface="メイリオ" panose="020B0604030504040204" pitchFamily="50" charset="-128"/>
              </a:rPr>
              <a:t>I</a:t>
            </a:r>
            <a:r>
              <a:rPr lang="en-US" altLang="ja-JP" sz="3200">
                <a:latin typeface="メイリオ" panose="020B0604030504040204" pitchFamily="50" charset="-128"/>
                <a:ea typeface="メイリオ" panose="020B0604030504040204" pitchFamily="50" charset="-128"/>
              </a:rPr>
              <a:t>ncident readiness and </a:t>
            </a:r>
            <a:r>
              <a:rPr lang="en-US" altLang="ja-JP" sz="3200">
                <a:solidFill>
                  <a:srgbClr val="FF0000"/>
                </a:solidFill>
                <a:latin typeface="メイリオ" panose="020B0604030504040204" pitchFamily="50" charset="-128"/>
                <a:ea typeface="メイリオ" panose="020B0604030504040204" pitchFamily="50" charset="-128"/>
              </a:rPr>
              <a:t>S</a:t>
            </a:r>
            <a:r>
              <a:rPr lang="en-US" altLang="ja-JP" sz="3200">
                <a:latin typeface="メイリオ" panose="020B0604030504040204" pitchFamily="50" charset="-128"/>
                <a:ea typeface="メイリオ" panose="020B0604030504040204" pitchFamily="50" charset="-128"/>
              </a:rPr>
              <a:t>trategy for </a:t>
            </a:r>
            <a:r>
              <a:rPr lang="en-US" altLang="ja-JP" sz="3200">
                <a:solidFill>
                  <a:srgbClr val="FF0000"/>
                </a:solidFill>
                <a:latin typeface="メイリオ" panose="020B0604030504040204" pitchFamily="50" charset="-128"/>
                <a:ea typeface="メイリオ" panose="020B0604030504040204" pitchFamily="50" charset="-128"/>
              </a:rPr>
              <a:t>C</a:t>
            </a:r>
            <a:r>
              <a:rPr lang="en-US" altLang="ja-JP" sz="3200">
                <a:latin typeface="メイリオ" panose="020B0604030504040204" pitchFamily="50" charset="-128"/>
                <a:ea typeface="メイリオ" panose="020B0604030504040204" pitchFamily="50" charset="-128"/>
              </a:rPr>
              <a:t>ybersecurity</a:t>
            </a:r>
            <a:r>
              <a:rPr lang="ja-JP" altLang="en-US" sz="3200">
                <a:latin typeface="メイリオ" panose="020B0604030504040204" pitchFamily="50" charset="-128"/>
                <a:ea typeface="メイリオ" panose="020B0604030504040204" pitchFamily="50" charset="-128"/>
              </a:rPr>
              <a:t>）</a:t>
            </a:r>
            <a:endParaRPr lang="en-US" altLang="ja-JP" sz="32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関連法令</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3ECF1B81-DB50-B7A3-EB03-215A8C2FE1B4}"/>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40909327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FEC24-3872-FDAB-D031-0303D7D7D01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800091A-D040-EDC3-BE99-203F35855ED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サイバーセキュリティ戦略の課題と方向性</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B46BAB4-1E28-49D3-E2EC-F6655EB622C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102</a:t>
            </a:fld>
            <a:endParaRPr kumimoji="1" lang="ja-JP" altLang="en-US" sz="2000"/>
          </a:p>
        </p:txBody>
      </p:sp>
      <p:sp>
        <p:nvSpPr>
          <p:cNvPr id="4" name="object 40">
            <a:extLst>
              <a:ext uri="{FF2B5EF4-FFF2-40B4-BE49-F238E27FC236}">
                <a16:creationId xmlns:a16="http://schemas.microsoft.com/office/drawing/2014/main" id="{33EA73E0-EBCD-224F-A0FF-B65F1F0389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E5031E54-61C1-62ED-5690-F022DE2450C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761806F5-5CBE-C491-905E-3876AD2C11AB}"/>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AC8876B0-BE80-D6B3-75F1-3BEEBB3E284E}"/>
              </a:ext>
            </a:extLst>
          </p:cNvPr>
          <p:cNvSpPr txBox="1"/>
          <p:nvPr/>
        </p:nvSpPr>
        <p:spPr>
          <a:xfrm>
            <a:off x="1554679" y="2036000"/>
            <a:ext cx="15456498" cy="6494085"/>
          </a:xfrm>
          <a:prstGeom prst="rect">
            <a:avLst/>
          </a:prstGeom>
          <a:noFill/>
        </p:spPr>
        <p:txBody>
          <a:bodyPr wrap="square">
            <a:spAutoFit/>
          </a:bodyPr>
          <a:lstStyle/>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サイバーセキュリティ戦略は、</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国家レベルでのサイバー</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セキュリティ確保の方針・</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目標を示す。</a:t>
            </a: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デジタル化の進行とともに、</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すべての主体がサイバー空間に</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参加する動きがある。</a:t>
            </a: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「誰一人取り残さない」</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セキュリティ確保が必要。</a:t>
            </a: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戦略では、「自由、公正、かつ</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安全なサイバー空間」確保のため、</a:t>
            </a:r>
            <a:br>
              <a:rPr lang="en-US" altLang="ja-JP" sz="3200" dirty="0">
                <a:solidFill>
                  <a:srgbClr val="374151"/>
                </a:solidFill>
                <a:latin typeface="メイリオ" panose="020B0604030504040204" pitchFamily="50" charset="-128"/>
                <a:ea typeface="メイリオ" panose="020B0604030504040204" pitchFamily="50" charset="-128"/>
              </a:rPr>
            </a:br>
            <a:r>
              <a:rPr lang="en-US" altLang="ja-JP" sz="3200" dirty="0">
                <a:solidFill>
                  <a:srgbClr val="374151"/>
                </a:solidFill>
                <a:latin typeface="メイリオ" panose="020B0604030504040204" pitchFamily="50" charset="-128"/>
                <a:ea typeface="メイリオ" panose="020B0604030504040204" pitchFamily="50" charset="-128"/>
              </a:rPr>
              <a:t>3</a:t>
            </a:r>
            <a:r>
              <a:rPr lang="ja-JP" altLang="en-US" sz="3200" dirty="0">
                <a:solidFill>
                  <a:srgbClr val="374151"/>
                </a:solidFill>
                <a:latin typeface="メイリオ" panose="020B0604030504040204" pitchFamily="50" charset="-128"/>
                <a:ea typeface="メイリオ" panose="020B0604030504040204" pitchFamily="50" charset="-128"/>
              </a:rPr>
              <a:t>つの方向性をベースに施策</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推進の方針が示されている。</a:t>
            </a:r>
            <a:endParaRPr lang="en-US" altLang="ja-JP" sz="3200" dirty="0">
              <a:solidFill>
                <a:srgbClr val="374151"/>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AD716067-1D24-E886-592E-0DE9A1C40EE4}"/>
              </a:ext>
            </a:extLst>
          </p:cNvPr>
          <p:cNvPicPr>
            <a:picLocks noChangeAspect="1"/>
          </p:cNvPicPr>
          <p:nvPr/>
        </p:nvPicPr>
        <p:blipFill>
          <a:blip r:embed="rId3"/>
          <a:stretch>
            <a:fillRect/>
          </a:stretch>
        </p:blipFill>
        <p:spPr>
          <a:xfrm>
            <a:off x="8288452" y="1995037"/>
            <a:ext cx="8610587" cy="6656609"/>
          </a:xfrm>
          <a:prstGeom prst="rect">
            <a:avLst/>
          </a:prstGeom>
        </p:spPr>
      </p:pic>
      <p:sp>
        <p:nvSpPr>
          <p:cNvPr id="17" name="テキスト ボックス 16">
            <a:extLst>
              <a:ext uri="{FF2B5EF4-FFF2-40B4-BE49-F238E27FC236}">
                <a16:creationId xmlns:a16="http://schemas.microsoft.com/office/drawing/2014/main" id="{EA9A56AD-38A4-5CBD-5778-1BA9B2FBC21D}"/>
              </a:ext>
            </a:extLst>
          </p:cNvPr>
          <p:cNvSpPr txBox="1"/>
          <p:nvPr/>
        </p:nvSpPr>
        <p:spPr>
          <a:xfrm>
            <a:off x="7352755" y="8696616"/>
            <a:ext cx="9986121" cy="523220"/>
          </a:xfrm>
          <a:prstGeom prst="rect">
            <a:avLst/>
          </a:prstGeom>
          <a:no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rPr>
              <a:t>サイバーセキュリティ戦略の課題と方向性の概要</a:t>
            </a:r>
            <a:br>
              <a:rPr kumimoji="1" lang="en-US" altLang="ja-JP" sz="1400" dirty="0">
                <a:latin typeface="メイリオ" panose="020B0604030504040204" pitchFamily="50" charset="-128"/>
                <a:ea typeface="メイリオ" panose="020B0604030504040204" pitchFamily="50" charset="-128"/>
              </a:rPr>
            </a:br>
            <a:r>
              <a:rPr kumimoji="1" lang="ja-JP" altLang="en-US" sz="1400" dirty="0">
                <a:latin typeface="メイリオ" panose="020B0604030504040204" pitchFamily="50" charset="-128"/>
                <a:ea typeface="メイリオ" panose="020B0604030504040204" pitchFamily="50" charset="-128"/>
              </a:rPr>
              <a:t>（出典）</a:t>
            </a:r>
            <a:r>
              <a:rPr kumimoji="1" lang="en-US" altLang="ja-JP" sz="1400" dirty="0">
                <a:latin typeface="メイリオ" panose="020B0604030504040204" pitchFamily="50" charset="-128"/>
                <a:ea typeface="メイリオ" panose="020B0604030504040204" pitchFamily="50" charset="-128"/>
              </a:rPr>
              <a:t>NISC</a:t>
            </a:r>
            <a:r>
              <a:rPr kumimoji="1" lang="ja-JP" altLang="en-US" sz="1400" dirty="0">
                <a:latin typeface="メイリオ" panose="020B0604030504040204" pitchFamily="50" charset="-128"/>
                <a:ea typeface="メイリオ" panose="020B0604030504040204" pitchFamily="50" charset="-128"/>
              </a:rPr>
              <a:t>「</a:t>
            </a:r>
            <a:r>
              <a:rPr kumimoji="1" lang="en-US" altLang="ja-JP" sz="1400" dirty="0">
                <a:latin typeface="メイリオ" panose="020B0604030504040204" pitchFamily="50" charset="-128"/>
                <a:ea typeface="メイリオ" panose="020B0604030504040204" pitchFamily="50" charset="-128"/>
              </a:rPr>
              <a:t> </a:t>
            </a:r>
            <a:r>
              <a:rPr kumimoji="1" lang="ja-JP" altLang="en-US" sz="1400" dirty="0">
                <a:latin typeface="メイリオ" panose="020B0604030504040204" pitchFamily="50" charset="-128"/>
                <a:ea typeface="メイリオ" panose="020B0604030504040204" pitchFamily="50" charset="-128"/>
              </a:rPr>
              <a:t>サイバーセキュリティ戦略 </a:t>
            </a:r>
            <a:r>
              <a:rPr kumimoji="1" lang="en-US" altLang="ja-JP" sz="1400" dirty="0">
                <a:latin typeface="メイリオ" panose="020B0604030504040204" pitchFamily="50" charset="-128"/>
                <a:ea typeface="メイリオ" panose="020B0604030504040204" pitchFamily="50" charset="-128"/>
              </a:rPr>
              <a:t>Cybersecurity for All </a:t>
            </a:r>
            <a:r>
              <a:rPr kumimoji="1" lang="ja-JP" altLang="en-US" sz="1400" dirty="0">
                <a:latin typeface="メイリオ" panose="020B0604030504040204" pitchFamily="50" charset="-128"/>
                <a:ea typeface="メイリオ" panose="020B0604030504040204" pitchFamily="50" charset="-128"/>
              </a:rPr>
              <a:t>誰も取り残さないサイバーセキュリティ」を基に作成</a:t>
            </a:r>
          </a:p>
        </p:txBody>
      </p:sp>
    </p:spTree>
    <p:extLst>
      <p:ext uri="{BB962C8B-B14F-4D97-AF65-F5344CB8AC3E}">
        <p14:creationId xmlns:p14="http://schemas.microsoft.com/office/powerpoint/2010/main" val="5341289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D7497-DC1F-10F9-5666-0B35BF7083B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81E96D9-1083-57C1-8297-CBE1469702D8}"/>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solidFill>
                  <a:srgbClr val="374151"/>
                </a:solidFill>
                <a:latin typeface="メイリオ" panose="020B0604030504040204" pitchFamily="50" charset="-128"/>
                <a:ea typeface="メイリオ" panose="020B0604030504040204" pitchFamily="50" charset="-128"/>
              </a:rPr>
              <a:t>3</a:t>
            </a:r>
            <a:r>
              <a:rPr lang="ja-JP" altLang="en-US" sz="4000">
                <a:solidFill>
                  <a:srgbClr val="374151"/>
                </a:solidFill>
                <a:latin typeface="メイリオ" panose="020B0604030504040204" pitchFamily="50" charset="-128"/>
                <a:ea typeface="メイリオ" panose="020B0604030504040204" pitchFamily="50" charset="-128"/>
              </a:rPr>
              <a:t>つの政策目標と横断的施策</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962D8C0-243A-3743-8A87-56618B85719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103</a:t>
            </a:fld>
            <a:endParaRPr kumimoji="1" lang="ja-JP" altLang="en-US" sz="2000"/>
          </a:p>
        </p:txBody>
      </p:sp>
      <p:sp>
        <p:nvSpPr>
          <p:cNvPr id="4" name="object 40">
            <a:extLst>
              <a:ext uri="{FF2B5EF4-FFF2-40B4-BE49-F238E27FC236}">
                <a16:creationId xmlns:a16="http://schemas.microsoft.com/office/drawing/2014/main" id="{37429776-A97C-B0BA-6114-3DFA8FF2DD2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A6FDCF33-2DBF-946A-E2AD-83295AC7EBA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6ADA68B6-54B5-DD9E-B4F4-6757B97DE751}"/>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02F9B64C-1C1D-DD5F-33F8-847E2A27A089}"/>
              </a:ext>
            </a:extLst>
          </p:cNvPr>
          <p:cNvSpPr txBox="1"/>
          <p:nvPr/>
        </p:nvSpPr>
        <p:spPr>
          <a:xfrm>
            <a:off x="1554679" y="2036000"/>
            <a:ext cx="15456498" cy="4524315"/>
          </a:xfrm>
          <a:prstGeom prst="rect">
            <a:avLst/>
          </a:prstGeom>
          <a:noFill/>
        </p:spPr>
        <p:txBody>
          <a:bodyPr wrap="square">
            <a:spAutoFit/>
          </a:bodyPr>
          <a:lstStyle/>
          <a:p>
            <a:r>
              <a:rPr lang="en-US" altLang="ja-JP" sz="3200" u="sng" dirty="0">
                <a:solidFill>
                  <a:srgbClr val="374151"/>
                </a:solidFill>
                <a:latin typeface="メイリオ" panose="020B0604030504040204" pitchFamily="50" charset="-128"/>
                <a:ea typeface="メイリオ" panose="020B0604030504040204" pitchFamily="50" charset="-128"/>
              </a:rPr>
              <a:t>3</a:t>
            </a:r>
            <a:r>
              <a:rPr lang="ja-JP" altLang="en-US" sz="3200" u="sng" dirty="0">
                <a:solidFill>
                  <a:srgbClr val="374151"/>
                </a:solidFill>
                <a:latin typeface="メイリオ" panose="020B0604030504040204" pitchFamily="50" charset="-128"/>
                <a:ea typeface="メイリオ" panose="020B0604030504040204" pitchFamily="50" charset="-128"/>
              </a:rPr>
              <a:t>つの政策目標</a:t>
            </a:r>
            <a:endParaRPr lang="en-US" altLang="ja-JP" sz="3200" dirty="0">
              <a:solidFill>
                <a:srgbClr val="374151"/>
              </a:solidFill>
              <a:latin typeface="メイリオ" panose="020B0604030504040204" pitchFamily="50" charset="-128"/>
              <a:ea typeface="メイリオ" panose="020B0604030504040204" pitchFamily="50" charset="-128"/>
            </a:endParaRPr>
          </a:p>
          <a:p>
            <a:r>
              <a:rPr lang="ja-JP" altLang="en-US" sz="3200" dirty="0">
                <a:solidFill>
                  <a:srgbClr val="374151"/>
                </a:solidFill>
                <a:latin typeface="メイリオ" panose="020B0604030504040204" pitchFamily="50" charset="-128"/>
                <a:ea typeface="メイリオ" panose="020B0604030504040204" pitchFamily="50" charset="-128"/>
              </a:rPr>
              <a:t>「経済社会の活力の向上および持続的発展」</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「国民が安全で安心して暮らせるデジタル社会の実現」</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「国際社会の平和、安定および我が国の安全保障への寄与」</a:t>
            </a:r>
            <a:br>
              <a:rPr lang="en-US" altLang="ja-JP" sz="3200" dirty="0">
                <a:solidFill>
                  <a:srgbClr val="374151"/>
                </a:solidFill>
                <a:latin typeface="メイリオ" panose="020B0604030504040204" pitchFamily="50" charset="-128"/>
                <a:ea typeface="メイリオ" panose="020B0604030504040204" pitchFamily="50" charset="-128"/>
              </a:rPr>
            </a:br>
            <a:endParaRPr lang="en-US" altLang="ja-JP" sz="3200" dirty="0">
              <a:solidFill>
                <a:srgbClr val="374151"/>
              </a:solidFill>
              <a:latin typeface="メイリオ" panose="020B0604030504040204" pitchFamily="50" charset="-128"/>
              <a:ea typeface="メイリオ" panose="020B0604030504040204" pitchFamily="50" charset="-128"/>
            </a:endParaRPr>
          </a:p>
          <a:p>
            <a:r>
              <a:rPr lang="ja-JP" altLang="en-US" sz="3200" u="sng" dirty="0">
                <a:solidFill>
                  <a:srgbClr val="374151"/>
                </a:solidFill>
                <a:latin typeface="メイリオ" panose="020B0604030504040204" pitchFamily="50" charset="-128"/>
                <a:ea typeface="メイリオ" panose="020B0604030504040204" pitchFamily="50" charset="-128"/>
              </a:rPr>
              <a:t>横断的施策</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人材育成・確保・活躍推進</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研究開発の推進</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全員参加による協働・普及啓発</a:t>
            </a: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365357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CAC0F-3B74-E746-ACE5-32FAC1B1451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1CC6D3A-2487-8D4C-DEF9-99A838DF95C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solidFill>
                  <a:srgbClr val="374151"/>
                </a:solidFill>
                <a:latin typeface="メイリオ" panose="020B0604030504040204" pitchFamily="50" charset="-128"/>
                <a:ea typeface="メイリオ" panose="020B0604030504040204" pitchFamily="50" charset="-128"/>
              </a:rPr>
              <a:t>経済社会の活力の向上および持続的発展</a:t>
            </a:r>
            <a:endParaRPr lang="en-US" altLang="ja-JP" sz="4000" b="1" dirty="0">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D1237C8-6845-EEB5-3910-1127449FA2D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104</a:t>
            </a:fld>
            <a:endParaRPr kumimoji="1" lang="ja-JP" altLang="en-US" sz="2000"/>
          </a:p>
        </p:txBody>
      </p:sp>
      <p:sp>
        <p:nvSpPr>
          <p:cNvPr id="4" name="object 40">
            <a:extLst>
              <a:ext uri="{FF2B5EF4-FFF2-40B4-BE49-F238E27FC236}">
                <a16:creationId xmlns:a16="http://schemas.microsoft.com/office/drawing/2014/main" id="{7772FC90-A062-42B0-463F-D6509DB208A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D394064B-E614-6D64-462D-84419771F83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915EF82B-D732-31DD-DFA6-50C328DD2287}"/>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5458A533-4EBD-5BB7-A338-F386BE17C160}"/>
              </a:ext>
            </a:extLst>
          </p:cNvPr>
          <p:cNvSpPr txBox="1"/>
          <p:nvPr/>
        </p:nvSpPr>
        <p:spPr>
          <a:xfrm>
            <a:off x="1554679" y="2036000"/>
            <a:ext cx="15456498" cy="4524315"/>
          </a:xfrm>
          <a:prstGeom prst="rect">
            <a:avLst/>
          </a:prstGeom>
          <a:noFill/>
        </p:spPr>
        <p:txBody>
          <a:bodyPr wrap="square">
            <a:spAutoFit/>
          </a:bodyPr>
          <a:lstStyle/>
          <a:p>
            <a:r>
              <a:rPr lang="ja-JP" altLang="en-US" sz="3200" u="sng">
                <a:solidFill>
                  <a:srgbClr val="374151"/>
                </a:solidFill>
                <a:latin typeface="メイリオ" panose="020B0604030504040204" pitchFamily="50" charset="-128"/>
                <a:ea typeface="メイリオ" panose="020B0604030504040204" pitchFamily="50" charset="-128"/>
              </a:rPr>
              <a:t>方向性</a:t>
            </a:r>
            <a:endParaRPr lang="en-US" altLang="ja-JP" sz="3200" u="sng">
              <a:solidFill>
                <a:srgbClr val="374151"/>
              </a:solidFill>
              <a:latin typeface="メイリオ" panose="020B0604030504040204" pitchFamily="50" charset="-128"/>
              <a:ea typeface="メイリオ" panose="020B0604030504040204" pitchFamily="50" charset="-128"/>
            </a:endParaRPr>
          </a:p>
          <a:p>
            <a:r>
              <a:rPr lang="ja-JP" altLang="en-US" sz="3200">
                <a:solidFill>
                  <a:srgbClr val="374151"/>
                </a:solidFill>
                <a:latin typeface="メイリオ" panose="020B0604030504040204" pitchFamily="50" charset="-128"/>
                <a:ea typeface="メイリオ" panose="020B0604030504040204" pitchFamily="50" charset="-128"/>
              </a:rPr>
              <a:t>　</a:t>
            </a:r>
            <a:r>
              <a:rPr lang="en-US" altLang="ja-JP" sz="3200">
                <a:solidFill>
                  <a:srgbClr val="374151"/>
                </a:solidFill>
                <a:latin typeface="メイリオ" panose="020B0604030504040204" pitchFamily="50" charset="-128"/>
                <a:ea typeface="メイリオ" panose="020B0604030504040204" pitchFamily="50" charset="-128"/>
              </a:rPr>
              <a:t>DX</a:t>
            </a:r>
            <a:r>
              <a:rPr lang="ja-JP" altLang="en-US" sz="3200">
                <a:solidFill>
                  <a:srgbClr val="374151"/>
                </a:solidFill>
                <a:latin typeface="メイリオ" panose="020B0604030504040204" pitchFamily="50" charset="-128"/>
                <a:ea typeface="メイリオ" panose="020B0604030504040204" pitchFamily="50" charset="-128"/>
              </a:rPr>
              <a:t>とサイバーセキュリティの同時推進</a:t>
            </a:r>
            <a:endParaRPr lang="en-US" altLang="ja-JP" sz="3200">
              <a:solidFill>
                <a:srgbClr val="374151"/>
              </a:solidFill>
              <a:latin typeface="メイリオ" panose="020B0604030504040204" pitchFamily="50" charset="-128"/>
              <a:ea typeface="メイリオ" panose="020B0604030504040204" pitchFamily="50" charset="-128"/>
            </a:endParaRPr>
          </a:p>
          <a:p>
            <a:endParaRPr lang="en-US" altLang="ja-JP" sz="3200">
              <a:solidFill>
                <a:srgbClr val="374151"/>
              </a:solidFill>
              <a:latin typeface="メイリオ" panose="020B0604030504040204" pitchFamily="50" charset="-128"/>
              <a:ea typeface="メイリオ" panose="020B0604030504040204" pitchFamily="50" charset="-128"/>
            </a:endParaRPr>
          </a:p>
          <a:p>
            <a:r>
              <a:rPr lang="ja-JP" altLang="en-US" sz="3200" u="sng">
                <a:solidFill>
                  <a:srgbClr val="374151"/>
                </a:solidFill>
                <a:latin typeface="メイリオ" panose="020B0604030504040204" pitchFamily="50" charset="-128"/>
                <a:ea typeface="メイリオ" panose="020B0604030504040204" pitchFamily="50" charset="-128"/>
              </a:rPr>
              <a:t>課題</a:t>
            </a:r>
            <a:endParaRPr lang="en-US" altLang="ja-JP" sz="320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DX</a:t>
            </a:r>
            <a:r>
              <a:rPr lang="ja-JP" altLang="en-US" sz="3200">
                <a:solidFill>
                  <a:srgbClr val="374151"/>
                </a:solidFill>
                <a:latin typeface="メイリオ" panose="020B0604030504040204" pitchFamily="50" charset="-128"/>
                <a:ea typeface="メイリオ" panose="020B0604030504040204" pitchFamily="50" charset="-128"/>
              </a:rPr>
              <a:t>の進行中、サイバーセキュリティの意識と技術・データへの信頼が不足すると、表層的なデジタル化のリスクが高まる</a:t>
            </a:r>
          </a:p>
          <a:p>
            <a:pPr marL="457200" indent="-4572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デジタル化が進展しているが、セキュリティ確保は企業価値にリンクし、「セキュリティ・バイ・デザイン」の考慮と、デジタルとセキュリティの投資が同時に必要である</a:t>
            </a:r>
            <a:endParaRPr lang="en-US" altLang="ja-JP" sz="32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898064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ABD81-D641-2685-FC0D-1B146C59C26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91B4E9A-B69A-CE5C-FAFA-068A6CCE24C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solidFill>
                  <a:srgbClr val="374151"/>
                </a:solidFill>
                <a:latin typeface="メイリオ" panose="020B0604030504040204" pitchFamily="50" charset="-128"/>
                <a:ea typeface="メイリオ" panose="020B0604030504040204" pitchFamily="50" charset="-128"/>
              </a:rPr>
              <a:t>経済社会の活力の向上および持続的発展</a:t>
            </a:r>
            <a:endParaRPr lang="en-US" altLang="ja-JP" sz="4000" b="1" dirty="0">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F413638-1A77-CEC4-BA35-9F7769C69A1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105</a:t>
            </a:fld>
            <a:endParaRPr kumimoji="1" lang="ja-JP" altLang="en-US" sz="2000"/>
          </a:p>
        </p:txBody>
      </p:sp>
      <p:sp>
        <p:nvSpPr>
          <p:cNvPr id="4" name="object 40">
            <a:extLst>
              <a:ext uri="{FF2B5EF4-FFF2-40B4-BE49-F238E27FC236}">
                <a16:creationId xmlns:a16="http://schemas.microsoft.com/office/drawing/2014/main" id="{D3CF85C9-9A08-643C-F759-B6E358133A1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D5B8AA49-FDB9-32B3-DE33-82BA8D0DDBB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C0F6887D-62D1-10E3-1E0B-8EF078BA5256}"/>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8F716517-0B45-5743-A896-0F2EEE9FDDE1}"/>
              </a:ext>
            </a:extLst>
          </p:cNvPr>
          <p:cNvSpPr txBox="1"/>
          <p:nvPr/>
        </p:nvSpPr>
        <p:spPr>
          <a:xfrm>
            <a:off x="1554679" y="2036000"/>
            <a:ext cx="15456498" cy="3046988"/>
          </a:xfrm>
          <a:prstGeom prst="rect">
            <a:avLst/>
          </a:prstGeom>
          <a:noFill/>
        </p:spPr>
        <p:txBody>
          <a:bodyPr wrap="square">
            <a:spAutoFit/>
          </a:bodyPr>
          <a:lstStyle/>
          <a:p>
            <a:r>
              <a:rPr lang="ja-JP" altLang="en-US" sz="3200" u="sng">
                <a:solidFill>
                  <a:srgbClr val="374151"/>
                </a:solidFill>
                <a:latin typeface="メイリオ" panose="020B0604030504040204" pitchFamily="50" charset="-128"/>
                <a:ea typeface="メイリオ" panose="020B0604030504040204" pitchFamily="50" charset="-128"/>
              </a:rPr>
              <a:t>主な具体的施策</a:t>
            </a:r>
            <a:endParaRPr lang="en-US" altLang="ja-JP" sz="3200" u="sng">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経営層の意識改革</a:t>
            </a:r>
            <a:endParaRPr lang="en-US" altLang="ja-JP" sz="320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地域・中小企業における</a:t>
            </a:r>
            <a:r>
              <a:rPr lang="en-US" altLang="ja-JP" sz="3200">
                <a:solidFill>
                  <a:srgbClr val="374151"/>
                </a:solidFill>
                <a:latin typeface="メイリオ" panose="020B0604030504040204" pitchFamily="50" charset="-128"/>
                <a:ea typeface="メイリオ" panose="020B0604030504040204" pitchFamily="50" charset="-128"/>
              </a:rPr>
              <a:t>DX with Cybersecurity</a:t>
            </a:r>
            <a:r>
              <a:rPr lang="ja-JP" altLang="en-US" sz="3200">
                <a:solidFill>
                  <a:srgbClr val="374151"/>
                </a:solidFill>
                <a:latin typeface="メイリオ" panose="020B0604030504040204" pitchFamily="50" charset="-128"/>
                <a:ea typeface="メイリオ" panose="020B0604030504040204" pitchFamily="50" charset="-128"/>
              </a:rPr>
              <a:t>の推進</a:t>
            </a:r>
            <a:endParaRPr lang="en-US" altLang="ja-JP" sz="320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新たな価値創出を支えるサプライチェーンなどの信頼性確保に向けた基盤づくり</a:t>
            </a:r>
            <a:endParaRPr lang="en-US" altLang="ja-JP" sz="3200">
              <a:solidFill>
                <a:srgbClr val="374151"/>
              </a:solidFill>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r>
              <a:rPr lang="ja-JP" altLang="en-US" sz="3200">
                <a:solidFill>
                  <a:srgbClr val="374151"/>
                </a:solidFill>
                <a:latin typeface="メイリオ" panose="020B0604030504040204" pitchFamily="50" charset="-128"/>
                <a:ea typeface="メイリオ" panose="020B0604030504040204" pitchFamily="50" charset="-128"/>
              </a:rPr>
              <a:t>サプライチェーン、データ流通、セキュリティ製品・サービス、先端技術</a:t>
            </a:r>
            <a:endParaRPr lang="en-US" altLang="ja-JP" sz="320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誰も取り残さないデジタル／セキュリティ・リテラシーの向上と定着</a:t>
            </a:r>
            <a:endParaRPr lang="en-US" altLang="ja-JP" sz="32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42312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BB590-25D6-B0BD-F50B-A56166155E5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64EE62A-C89E-7927-ED21-92C63C17574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国民が安全で安心して暮らせるデジタル社会の実現</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C0C5D7D-AB83-355E-256B-F624FB540EA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106</a:t>
            </a:fld>
            <a:endParaRPr kumimoji="1" lang="ja-JP" altLang="en-US" sz="2000"/>
          </a:p>
        </p:txBody>
      </p:sp>
      <p:sp>
        <p:nvSpPr>
          <p:cNvPr id="4" name="object 40">
            <a:extLst>
              <a:ext uri="{FF2B5EF4-FFF2-40B4-BE49-F238E27FC236}">
                <a16:creationId xmlns:a16="http://schemas.microsoft.com/office/drawing/2014/main" id="{7A2C8C31-E97E-994B-5246-9BB2E1301D6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8C409B19-A251-678D-56F4-B686FD9B28F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2318B184-2556-1887-D778-4CFFAA52F549}"/>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F942FC52-CDC6-BC48-3A3B-CC34535B1444}"/>
              </a:ext>
            </a:extLst>
          </p:cNvPr>
          <p:cNvSpPr txBox="1"/>
          <p:nvPr/>
        </p:nvSpPr>
        <p:spPr>
          <a:xfrm>
            <a:off x="1554679" y="2036000"/>
            <a:ext cx="15456498" cy="3539430"/>
          </a:xfrm>
          <a:prstGeom prst="rect">
            <a:avLst/>
          </a:prstGeom>
          <a:noFill/>
        </p:spPr>
        <p:txBody>
          <a:bodyPr wrap="square">
            <a:spAutoFit/>
          </a:bodyPr>
          <a:lstStyle/>
          <a:p>
            <a:r>
              <a:rPr lang="ja-JP" altLang="en-US" sz="3200" u="sng">
                <a:solidFill>
                  <a:srgbClr val="374151"/>
                </a:solidFill>
                <a:latin typeface="メイリオ" panose="020B0604030504040204" pitchFamily="50" charset="-128"/>
                <a:ea typeface="メイリオ" panose="020B0604030504040204" pitchFamily="50" charset="-128"/>
              </a:rPr>
              <a:t>方向性</a:t>
            </a:r>
            <a:endParaRPr lang="en-US" altLang="ja-JP" sz="3200" u="sng">
              <a:solidFill>
                <a:srgbClr val="374151"/>
              </a:solidFill>
              <a:latin typeface="メイリオ" panose="020B0604030504040204" pitchFamily="50" charset="-128"/>
              <a:ea typeface="メイリオ" panose="020B0604030504040204" pitchFamily="50" charset="-128"/>
            </a:endParaRPr>
          </a:p>
          <a:p>
            <a:r>
              <a:rPr lang="ja-JP" altLang="en-US" sz="3200">
                <a:solidFill>
                  <a:srgbClr val="374151"/>
                </a:solidFill>
                <a:latin typeface="メイリオ" panose="020B0604030504040204" pitchFamily="50" charset="-128"/>
                <a:ea typeface="メイリオ" panose="020B0604030504040204" pitchFamily="50" charset="-128"/>
              </a:rPr>
              <a:t>　公共空間化と相互連関・連鎖が進展するサイバー空間全体を俯瞰した安全・安心の確保</a:t>
            </a:r>
            <a:endParaRPr lang="en-US" altLang="ja-JP" sz="3200">
              <a:solidFill>
                <a:srgbClr val="374151"/>
              </a:solidFill>
              <a:latin typeface="メイリオ" panose="020B0604030504040204" pitchFamily="50" charset="-128"/>
              <a:ea typeface="メイリオ" panose="020B0604030504040204" pitchFamily="50" charset="-128"/>
            </a:endParaRPr>
          </a:p>
          <a:p>
            <a:endParaRPr lang="en-US" altLang="ja-JP" sz="3200">
              <a:solidFill>
                <a:srgbClr val="374151"/>
              </a:solidFill>
              <a:latin typeface="メイリオ" panose="020B0604030504040204" pitchFamily="50" charset="-128"/>
              <a:ea typeface="メイリオ" panose="020B0604030504040204" pitchFamily="50" charset="-128"/>
            </a:endParaRPr>
          </a:p>
          <a:p>
            <a:r>
              <a:rPr lang="ja-JP" altLang="en-US" sz="3200" u="sng">
                <a:solidFill>
                  <a:srgbClr val="374151"/>
                </a:solidFill>
                <a:latin typeface="メイリオ" panose="020B0604030504040204" pitchFamily="50" charset="-128"/>
                <a:ea typeface="メイリオ" panose="020B0604030504040204" pitchFamily="50" charset="-128"/>
              </a:rPr>
              <a:t>課題</a:t>
            </a:r>
            <a:endParaRPr lang="en-US" altLang="ja-JP" sz="3200" u="sng">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サイバー空間の公共空間化、相互連関、連鎖の深化</a:t>
            </a:r>
            <a:endParaRPr lang="en-US" altLang="ja-JP" sz="320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サイバー攻撃の組織化、洗練化</a:t>
            </a:r>
            <a:endParaRPr lang="en-US" altLang="ja-JP" sz="32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942866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A22B9-FE70-AD5D-1558-4DFA7B2D060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396AE21-2C9A-E27C-3183-5855FB92485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国民が安全で安心して暮らせるデジタル社会の実現</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4A9AC95-B090-E18D-6BB6-5C524FE84C0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107</a:t>
            </a:fld>
            <a:endParaRPr kumimoji="1" lang="ja-JP" altLang="en-US" sz="2000"/>
          </a:p>
        </p:txBody>
      </p:sp>
      <p:sp>
        <p:nvSpPr>
          <p:cNvPr id="4" name="object 40">
            <a:extLst>
              <a:ext uri="{FF2B5EF4-FFF2-40B4-BE49-F238E27FC236}">
                <a16:creationId xmlns:a16="http://schemas.microsoft.com/office/drawing/2014/main" id="{C95EF389-5552-58CA-9E74-C106D69447F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0354B0D0-272F-2D81-29FC-3D751316957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140C34C2-95C2-5FB6-6633-1B5FC51C43EE}"/>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AEE84BEF-9577-155A-11D5-7DF4EAA267F7}"/>
              </a:ext>
            </a:extLst>
          </p:cNvPr>
          <p:cNvSpPr txBox="1"/>
          <p:nvPr/>
        </p:nvSpPr>
        <p:spPr>
          <a:xfrm>
            <a:off x="1554678" y="2036000"/>
            <a:ext cx="15876373" cy="3046988"/>
          </a:xfrm>
          <a:prstGeom prst="rect">
            <a:avLst/>
          </a:prstGeom>
          <a:noFill/>
        </p:spPr>
        <p:txBody>
          <a:bodyPr wrap="square">
            <a:spAutoFit/>
          </a:bodyPr>
          <a:lstStyle/>
          <a:p>
            <a:r>
              <a:rPr lang="ja-JP" altLang="en-US" sz="3200" u="sng" dirty="0">
                <a:solidFill>
                  <a:srgbClr val="374151"/>
                </a:solidFill>
                <a:latin typeface="メイリオ" panose="020B0604030504040204" pitchFamily="50" charset="-128"/>
                <a:ea typeface="メイリオ" panose="020B0604030504040204" pitchFamily="50" charset="-128"/>
              </a:rPr>
              <a:t>主な具体的施策</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国民・社会を守るためのサイバーセキュリティ環境の提供</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デジタル庁を司令塔とするデジタル改革と一体となったサイバーセキュリティの</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確保</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経済社会基盤を支える各主体における取組</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多様な主体による情報共有・連携と大規模サイバー攻撃事態などへの対処体制強化</a:t>
            </a: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830055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28FB0-451C-D7DD-BD36-184072A3769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FCAA12C-9FA5-46AD-ED2D-5A9EF61B95AD}"/>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solidFill>
                  <a:srgbClr val="374151"/>
                </a:solidFill>
                <a:latin typeface="メイリオ" panose="020B0604030504040204" pitchFamily="50" charset="-128"/>
                <a:ea typeface="メイリオ" panose="020B0604030504040204" pitchFamily="50" charset="-128"/>
              </a:rPr>
              <a:t>国際社会の平和・安定およびわが国の安全保障への寄与</a:t>
            </a:r>
            <a:endParaRPr lang="en-US" altLang="ja-JP" sz="4000" b="1" dirty="0">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F05A526-9787-E66A-FEFA-1B3E9F296C4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108</a:t>
            </a:fld>
            <a:endParaRPr kumimoji="1" lang="ja-JP" altLang="en-US" sz="2000"/>
          </a:p>
        </p:txBody>
      </p:sp>
      <p:sp>
        <p:nvSpPr>
          <p:cNvPr id="4" name="object 40">
            <a:extLst>
              <a:ext uri="{FF2B5EF4-FFF2-40B4-BE49-F238E27FC236}">
                <a16:creationId xmlns:a16="http://schemas.microsoft.com/office/drawing/2014/main" id="{1D6727F0-60A1-6308-6595-4F2EE84C402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937C7A35-F571-A912-89FB-B29850F1924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69DDD147-8213-C5E9-3D35-C27A0E1FD757}"/>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CE3CA9F7-A70D-296E-5052-8850BCDFAA1D}"/>
              </a:ext>
            </a:extLst>
          </p:cNvPr>
          <p:cNvSpPr txBox="1"/>
          <p:nvPr/>
        </p:nvSpPr>
        <p:spPr>
          <a:xfrm>
            <a:off x="1554679" y="2036000"/>
            <a:ext cx="15456498" cy="5016758"/>
          </a:xfrm>
          <a:prstGeom prst="rect">
            <a:avLst/>
          </a:prstGeom>
          <a:noFill/>
        </p:spPr>
        <p:txBody>
          <a:bodyPr wrap="square">
            <a:spAutoFit/>
          </a:bodyPr>
          <a:lstStyle/>
          <a:p>
            <a:r>
              <a:rPr lang="ja-JP" altLang="en-US" sz="3200" u="sng" dirty="0">
                <a:solidFill>
                  <a:srgbClr val="374151"/>
                </a:solidFill>
                <a:latin typeface="メイリオ" panose="020B0604030504040204" pitchFamily="50" charset="-128"/>
                <a:ea typeface="メイリオ" panose="020B0604030504040204" pitchFamily="50" charset="-128"/>
              </a:rPr>
              <a:t>方向性</a:t>
            </a:r>
            <a:endParaRPr lang="en-US" altLang="ja-JP" sz="3200" u="sng" dirty="0">
              <a:solidFill>
                <a:srgbClr val="374151"/>
              </a:solidFill>
              <a:latin typeface="メイリオ" panose="020B0604030504040204" pitchFamily="50" charset="-128"/>
              <a:ea typeface="メイリオ" panose="020B0604030504040204" pitchFamily="50" charset="-128"/>
            </a:endParaRPr>
          </a:p>
          <a:p>
            <a:r>
              <a:rPr lang="ja-JP" altLang="en-US" sz="3200" dirty="0">
                <a:solidFill>
                  <a:srgbClr val="374151"/>
                </a:solidFill>
                <a:latin typeface="メイリオ" panose="020B0604030504040204" pitchFamily="50" charset="-128"/>
                <a:ea typeface="メイリオ" panose="020B0604030504040204" pitchFamily="50" charset="-128"/>
              </a:rPr>
              <a:t>　安全保障の観点からの取組強化</a:t>
            </a:r>
            <a:endParaRPr lang="en-US" altLang="ja-JP" sz="3200" dirty="0">
              <a:solidFill>
                <a:srgbClr val="374151"/>
              </a:solidFill>
              <a:latin typeface="メイリオ" panose="020B0604030504040204" pitchFamily="50" charset="-128"/>
              <a:ea typeface="メイリオ" panose="020B0604030504040204" pitchFamily="50" charset="-128"/>
            </a:endParaRPr>
          </a:p>
          <a:p>
            <a:endParaRPr lang="en-US" altLang="ja-JP" sz="3200" dirty="0">
              <a:solidFill>
                <a:srgbClr val="374151"/>
              </a:solidFill>
              <a:latin typeface="メイリオ" panose="020B0604030504040204" pitchFamily="50" charset="-128"/>
              <a:ea typeface="メイリオ" panose="020B0604030504040204" pitchFamily="50" charset="-128"/>
            </a:endParaRPr>
          </a:p>
          <a:p>
            <a:r>
              <a:rPr lang="ja-JP" altLang="en-US" sz="3200" u="sng" dirty="0">
                <a:solidFill>
                  <a:srgbClr val="374151"/>
                </a:solidFill>
                <a:latin typeface="メイリオ" panose="020B0604030504040204" pitchFamily="50" charset="-128"/>
                <a:ea typeface="メイリオ" panose="020B0604030504040204" pitchFamily="50" charset="-128"/>
              </a:rPr>
              <a:t>課題</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我が国の安全保障環境が厳しく、中国・ロシア・北朝鮮がサイバー能力を増強し、情報窃取を試みるサイバー攻撃を行っているとの認識がある。</a:t>
            </a: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同盟国や同志国はサイバー脅威への対応を強化しており、サイバー空間のルールに関する対立に連携して立ち向かっている。</a:t>
            </a: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安全保障の範囲が経済や技術分野にも広がっているため、同盟国や同志国と連携し、自由で公正なサイバー空間の確保と国際ルールの形成が必要である。</a:t>
            </a: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523185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FA144-3A17-36E6-2D67-2027BA3D553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AB3D968-2A9D-99FE-0B1E-06276644A512}"/>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solidFill>
                  <a:srgbClr val="374151"/>
                </a:solidFill>
                <a:latin typeface="メイリオ" panose="020B0604030504040204" pitchFamily="50" charset="-128"/>
                <a:ea typeface="メイリオ" panose="020B0604030504040204" pitchFamily="50" charset="-128"/>
              </a:rPr>
              <a:t>国際社会の平和・安定およびわが国の安全保障への寄与</a:t>
            </a:r>
            <a:endParaRPr lang="en-US" altLang="ja-JP" sz="4000" b="1" dirty="0">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E22188E-C9D1-DE6D-D2BA-3428A7DDE0B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109</a:t>
            </a:fld>
            <a:endParaRPr kumimoji="1" lang="ja-JP" altLang="en-US" sz="2000"/>
          </a:p>
        </p:txBody>
      </p:sp>
      <p:sp>
        <p:nvSpPr>
          <p:cNvPr id="4" name="object 40">
            <a:extLst>
              <a:ext uri="{FF2B5EF4-FFF2-40B4-BE49-F238E27FC236}">
                <a16:creationId xmlns:a16="http://schemas.microsoft.com/office/drawing/2014/main" id="{00A7C3A7-5F8E-2745-35D5-00B5888ACEE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ADB8908D-B0FC-0814-4820-FAEA26DA691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08701B25-5F42-731E-1A4A-AC4C2DBC7357}"/>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DA79D635-2715-FD1C-5AD9-AE6D4C80B536}"/>
              </a:ext>
            </a:extLst>
          </p:cNvPr>
          <p:cNvSpPr txBox="1"/>
          <p:nvPr/>
        </p:nvSpPr>
        <p:spPr>
          <a:xfrm>
            <a:off x="1554679" y="2036000"/>
            <a:ext cx="15456498" cy="6986528"/>
          </a:xfrm>
          <a:prstGeom prst="rect">
            <a:avLst/>
          </a:prstGeom>
          <a:noFill/>
        </p:spPr>
        <p:txBody>
          <a:bodyPr wrap="square">
            <a:spAutoFit/>
          </a:bodyPr>
          <a:lstStyle/>
          <a:p>
            <a:r>
              <a:rPr lang="ja-JP" altLang="en-US" sz="3200" u="sng">
                <a:solidFill>
                  <a:srgbClr val="374151"/>
                </a:solidFill>
                <a:latin typeface="メイリオ" panose="020B0604030504040204" pitchFamily="50" charset="-128"/>
                <a:ea typeface="メイリオ" panose="020B0604030504040204" pitchFamily="50" charset="-128"/>
              </a:rPr>
              <a:t>主な具体的施策</a:t>
            </a:r>
            <a:endParaRPr lang="en-US" altLang="ja-JP" sz="3200" u="sng">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⾃由・公正かつ安全なサイバー空間の確保</a:t>
            </a:r>
            <a:endParaRPr lang="en-US" altLang="ja-JP" sz="320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a:solidFill>
                  <a:srgbClr val="374151"/>
                </a:solidFill>
                <a:latin typeface="メイリオ" panose="020B0604030504040204" pitchFamily="50" charset="-128"/>
                <a:ea typeface="メイリオ" panose="020B0604030504040204" pitchFamily="50" charset="-128"/>
              </a:rPr>
              <a:t>サイバー空間における法の支配の推進</a:t>
            </a:r>
            <a:endParaRPr lang="en-US" altLang="ja-JP" sz="320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a:solidFill>
                  <a:srgbClr val="374151"/>
                </a:solidFill>
                <a:latin typeface="メイリオ" panose="020B0604030504040204" pitchFamily="50" charset="-128"/>
                <a:ea typeface="メイリオ" panose="020B0604030504040204" pitchFamily="50" charset="-128"/>
              </a:rPr>
              <a:t>サイバー空間におけるルール形成</a:t>
            </a:r>
            <a:endParaRPr lang="en-US" altLang="ja-JP" sz="320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endParaRPr lang="en-US" altLang="ja-JP" sz="320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我が国の防御⼒・抑⽌⼒・状況把握⼒の強化</a:t>
            </a:r>
            <a:endParaRPr lang="en-US" altLang="ja-JP" sz="320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a:solidFill>
                  <a:srgbClr val="374151"/>
                </a:solidFill>
                <a:latin typeface="メイリオ" panose="020B0604030504040204" pitchFamily="50" charset="-128"/>
                <a:ea typeface="メイリオ" panose="020B0604030504040204" pitchFamily="50" charset="-128"/>
              </a:rPr>
              <a:t>サイバー攻撃に対する防御力の向上</a:t>
            </a:r>
            <a:endParaRPr lang="en-US" altLang="ja-JP" sz="320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a:solidFill>
                  <a:srgbClr val="374151"/>
                </a:solidFill>
                <a:latin typeface="メイリオ" panose="020B0604030504040204" pitchFamily="50" charset="-128"/>
                <a:ea typeface="メイリオ" panose="020B0604030504040204" pitchFamily="50" charset="-128"/>
              </a:rPr>
              <a:t>サイバー攻撃に対する抑止力の向上</a:t>
            </a:r>
            <a:endParaRPr lang="en-US" altLang="ja-JP" sz="320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a:solidFill>
                  <a:srgbClr val="374151"/>
                </a:solidFill>
                <a:latin typeface="メイリオ" panose="020B0604030504040204" pitchFamily="50" charset="-128"/>
                <a:ea typeface="メイリオ" panose="020B0604030504040204" pitchFamily="50" charset="-128"/>
              </a:rPr>
              <a:t>サイバー空間の状況把握力の強化</a:t>
            </a:r>
            <a:endParaRPr lang="en-US" altLang="ja-JP" sz="320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endParaRPr lang="en-US" altLang="ja-JP" sz="320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国際協⼒・連携</a:t>
            </a:r>
            <a:endParaRPr lang="en-US" altLang="ja-JP" sz="320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a:solidFill>
                  <a:srgbClr val="374151"/>
                </a:solidFill>
                <a:latin typeface="メイリオ" panose="020B0604030504040204" pitchFamily="50" charset="-128"/>
                <a:ea typeface="メイリオ" panose="020B0604030504040204" pitchFamily="50" charset="-128"/>
              </a:rPr>
              <a:t>知見の共有・政策調整</a:t>
            </a:r>
            <a:endParaRPr lang="en-US" altLang="ja-JP" sz="320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a:solidFill>
                  <a:srgbClr val="374151"/>
                </a:solidFill>
                <a:latin typeface="メイリオ" panose="020B0604030504040204" pitchFamily="50" charset="-128"/>
                <a:ea typeface="メイリオ" panose="020B0604030504040204" pitchFamily="50" charset="-128"/>
              </a:rPr>
              <a:t>サイバー事案などに係る国際連携の強化</a:t>
            </a:r>
            <a:endParaRPr lang="en-US" altLang="ja-JP" sz="320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zh-TW" altLang="en-US" sz="3200">
                <a:solidFill>
                  <a:srgbClr val="374151"/>
                </a:solidFill>
                <a:latin typeface="メイリオ" panose="020B0604030504040204" pitchFamily="50" charset="-128"/>
                <a:ea typeface="メイリオ" panose="020B0604030504040204" pitchFamily="50" charset="-128"/>
              </a:rPr>
              <a:t>能力構築支援</a:t>
            </a:r>
            <a:endParaRPr lang="en-US" altLang="ja-JP" sz="32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49816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事例を知る：重大インシデント発生から課題解決まで</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4944433" cy="4313479"/>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情報セキュリティの概況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ja-JP" altLang="en-US" sz="4000">
              <a:latin typeface="メイリオ" panose="020B0604030504040204" pitchFamily="50" charset="-128"/>
              <a:ea typeface="メイリオ" panose="020B0604030504040204" pitchFamily="50" charset="-128"/>
            </a:endParaRPr>
          </a:p>
        </p:txBody>
      </p:sp>
      <p:sp>
        <p:nvSpPr>
          <p:cNvPr id="2" name="object 40">
            <a:extLst>
              <a:ext uri="{FF2B5EF4-FFF2-40B4-BE49-F238E27FC236}">
                <a16:creationId xmlns:a16="http://schemas.microsoft.com/office/drawing/2014/main" id="{0C103A46-28D4-E5D6-82C6-190610A3C03C}"/>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32747215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E39C-A7D0-AB49-4C06-E20379F8AB5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D6C5387-73E2-C43D-D412-3B6606C81352}"/>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横断的施策</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FE46A30-39C2-7C84-41DD-D8012DA4B5F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110</a:t>
            </a:fld>
            <a:endParaRPr kumimoji="1" lang="ja-JP" altLang="en-US" sz="2000"/>
          </a:p>
        </p:txBody>
      </p:sp>
      <p:sp>
        <p:nvSpPr>
          <p:cNvPr id="4" name="object 40">
            <a:extLst>
              <a:ext uri="{FF2B5EF4-FFF2-40B4-BE49-F238E27FC236}">
                <a16:creationId xmlns:a16="http://schemas.microsoft.com/office/drawing/2014/main" id="{ED8189F1-942E-2064-A380-A7788136779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D76F7F6F-EA8E-8576-8A78-C8BB7AE0223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E2773D51-0949-CD53-0DD5-285FB99C3C34}"/>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5D5E6306-D27C-FC4F-03C3-0D284485C050}"/>
              </a:ext>
            </a:extLst>
          </p:cNvPr>
          <p:cNvSpPr txBox="1"/>
          <p:nvPr/>
        </p:nvSpPr>
        <p:spPr>
          <a:xfrm>
            <a:off x="1554679" y="2036000"/>
            <a:ext cx="15456498" cy="6986528"/>
          </a:xfrm>
          <a:prstGeom prst="rect">
            <a:avLst/>
          </a:prstGeom>
          <a:noFill/>
        </p:spPr>
        <p:txBody>
          <a:bodyPr wrap="square">
            <a:spAutoFit/>
          </a:bodyPr>
          <a:lstStyle/>
          <a:p>
            <a:r>
              <a:rPr lang="en-US" altLang="ja-JP" sz="3200" dirty="0">
                <a:solidFill>
                  <a:srgbClr val="374151"/>
                </a:solidFill>
                <a:latin typeface="メイリオ" panose="020B0604030504040204" pitchFamily="50" charset="-128"/>
                <a:ea typeface="メイリオ" panose="020B0604030504040204" pitchFamily="50" charset="-128"/>
              </a:rPr>
              <a:t>3</a:t>
            </a:r>
            <a:r>
              <a:rPr lang="ja-JP" altLang="en-US" sz="3200" dirty="0">
                <a:solidFill>
                  <a:srgbClr val="374151"/>
                </a:solidFill>
                <a:latin typeface="メイリオ" panose="020B0604030504040204" pitchFamily="50" charset="-128"/>
                <a:ea typeface="メイリオ" panose="020B0604030504040204" pitchFamily="50" charset="-128"/>
              </a:rPr>
              <a:t>つの政策目標を達成するために、横断的・中長期的な視点で取組む施策。</a:t>
            </a:r>
            <a:endParaRPr lang="en-US" altLang="ja-JP" sz="3200" dirty="0">
              <a:solidFill>
                <a:srgbClr val="374151"/>
              </a:solidFill>
              <a:latin typeface="メイリオ" panose="020B0604030504040204" pitchFamily="50" charset="-128"/>
              <a:ea typeface="メイリオ" panose="020B0604030504040204" pitchFamily="50" charset="-128"/>
            </a:endParaRPr>
          </a:p>
          <a:p>
            <a:endParaRPr lang="en-US" altLang="ja-JP" sz="3200" dirty="0">
              <a:solidFill>
                <a:srgbClr val="374151"/>
              </a:solidFill>
              <a:latin typeface="メイリオ" panose="020B0604030504040204" pitchFamily="50" charset="-128"/>
              <a:ea typeface="メイリオ" panose="020B0604030504040204" pitchFamily="50" charset="-128"/>
            </a:endParaRPr>
          </a:p>
          <a:p>
            <a:r>
              <a:rPr lang="ja-JP" altLang="en-US" sz="3200" u="sng" dirty="0">
                <a:solidFill>
                  <a:srgbClr val="374151"/>
                </a:solidFill>
                <a:latin typeface="メイリオ" panose="020B0604030504040204" pitchFamily="50" charset="-128"/>
                <a:ea typeface="メイリオ" panose="020B0604030504040204" pitchFamily="50" charset="-128"/>
              </a:rPr>
              <a:t>研究開発</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国際競争力の強化・産学官エコシステムの構築</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実践的な研究開発の推進</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中長期的な技術トレンドを視野に入れた対応</a:t>
            </a:r>
            <a:endParaRPr lang="en-US" altLang="ja-JP" sz="3200" dirty="0">
              <a:solidFill>
                <a:srgbClr val="374151"/>
              </a:solidFill>
              <a:latin typeface="メイリオ" panose="020B0604030504040204" pitchFamily="50" charset="-128"/>
              <a:ea typeface="メイリオ" panose="020B0604030504040204" pitchFamily="50" charset="-128"/>
            </a:endParaRPr>
          </a:p>
          <a:p>
            <a:endParaRPr lang="en-US" altLang="ja-JP" sz="3200" dirty="0">
              <a:solidFill>
                <a:srgbClr val="374151"/>
              </a:solidFill>
              <a:latin typeface="メイリオ" panose="020B0604030504040204" pitchFamily="50" charset="-128"/>
              <a:ea typeface="メイリオ" panose="020B0604030504040204" pitchFamily="50" charset="-128"/>
            </a:endParaRPr>
          </a:p>
          <a:p>
            <a:r>
              <a:rPr lang="ja-JP" altLang="en-US" sz="3200" u="sng" dirty="0">
                <a:solidFill>
                  <a:srgbClr val="374151"/>
                </a:solidFill>
                <a:latin typeface="メイリオ" panose="020B0604030504040204" pitchFamily="50" charset="-128"/>
                <a:ea typeface="メイリオ" panose="020B0604030504040204" pitchFamily="50" charset="-128"/>
              </a:rPr>
              <a:t>人材の確保・育成・活躍促進</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200" dirty="0">
                <a:solidFill>
                  <a:srgbClr val="374151"/>
                </a:solidFill>
                <a:latin typeface="メイリオ" panose="020B0604030504040204" pitchFamily="50" charset="-128"/>
                <a:ea typeface="メイリオ" panose="020B0604030504040204" pitchFamily="50" charset="-128"/>
              </a:rPr>
              <a:t>DX with Cybersecurity</a:t>
            </a:r>
            <a:r>
              <a:rPr lang="ja-JP" altLang="en-US" sz="3200" dirty="0">
                <a:solidFill>
                  <a:srgbClr val="374151"/>
                </a:solidFill>
                <a:latin typeface="メイリオ" panose="020B0604030504040204" pitchFamily="50" charset="-128"/>
                <a:ea typeface="メイリオ" panose="020B0604030504040204" pitchFamily="50" charset="-128"/>
              </a:rPr>
              <a:t>の推進</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巧妙化・複雑化する脅威への対処</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政府機関における取組</a:t>
            </a:r>
            <a:endParaRPr lang="en-US" altLang="ja-JP" sz="3200" dirty="0">
              <a:solidFill>
                <a:srgbClr val="374151"/>
              </a:solidFill>
              <a:latin typeface="メイリオ" panose="020B0604030504040204" pitchFamily="50" charset="-128"/>
              <a:ea typeface="メイリオ" panose="020B0604030504040204" pitchFamily="50" charset="-128"/>
            </a:endParaRPr>
          </a:p>
          <a:p>
            <a:endParaRPr lang="en-US" altLang="ja-JP" sz="3200" dirty="0">
              <a:solidFill>
                <a:srgbClr val="374151"/>
              </a:solidFill>
              <a:latin typeface="メイリオ" panose="020B0604030504040204" pitchFamily="50" charset="-128"/>
              <a:ea typeface="メイリオ" panose="020B0604030504040204" pitchFamily="50" charset="-128"/>
            </a:endParaRPr>
          </a:p>
          <a:p>
            <a:r>
              <a:rPr lang="ja-JP" altLang="en-US" sz="3200" u="sng" dirty="0">
                <a:solidFill>
                  <a:srgbClr val="374151"/>
                </a:solidFill>
                <a:latin typeface="メイリオ" panose="020B0604030504040204" pitchFamily="50" charset="-128"/>
                <a:ea typeface="メイリオ" panose="020B0604030504040204" pitchFamily="50" charset="-128"/>
              </a:rPr>
              <a:t>全員参加による協働・普及啓発</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ガイドラインや様々な解説資料などの整備の推進</a:t>
            </a: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611593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AEB6B-2C89-69F7-6D33-13A89DE33DD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F7D319C-E529-729A-F4FD-42780B0F578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サイバーセキュリティ</a:t>
            </a:r>
            <a:r>
              <a:rPr lang="en-US" altLang="ja-JP" sz="4000">
                <a:solidFill>
                  <a:srgbClr val="374151"/>
                </a:solidFill>
                <a:latin typeface="メイリオ" panose="020B0604030504040204" pitchFamily="50" charset="-128"/>
                <a:ea typeface="メイリオ" panose="020B0604030504040204" pitchFamily="50" charset="-128"/>
              </a:rPr>
              <a:t>2023</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39DA1D2-2B45-4E28-8794-A684087FDBF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111</a:t>
            </a:fld>
            <a:endParaRPr kumimoji="1" lang="ja-JP" altLang="en-US" sz="2000"/>
          </a:p>
        </p:txBody>
      </p:sp>
      <p:sp>
        <p:nvSpPr>
          <p:cNvPr id="4" name="object 40">
            <a:extLst>
              <a:ext uri="{FF2B5EF4-FFF2-40B4-BE49-F238E27FC236}">
                <a16:creationId xmlns:a16="http://schemas.microsoft.com/office/drawing/2014/main" id="{0257952B-D3FE-F3F7-8DB1-F7A0CC56637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327CD4E6-BCEB-31FB-095C-B47A441DD4D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D1D9EB62-83C1-9845-6778-4EA5BCABE925}"/>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D46304CF-306E-48FD-B6C4-19EE4FE36465}"/>
              </a:ext>
            </a:extLst>
          </p:cNvPr>
          <p:cNvSpPr txBox="1"/>
          <p:nvPr/>
        </p:nvSpPr>
        <p:spPr>
          <a:xfrm>
            <a:off x="1554679" y="2036000"/>
            <a:ext cx="15456498" cy="5509200"/>
          </a:xfrm>
          <a:prstGeom prst="rect">
            <a:avLst/>
          </a:prstGeom>
          <a:noFill/>
        </p:spPr>
        <p:txBody>
          <a:bodyPr wrap="square">
            <a:spAutoFit/>
          </a:bodyPr>
          <a:lstStyle/>
          <a:p>
            <a:r>
              <a:rPr lang="ja-JP" altLang="en-US" sz="3200" u="sng" dirty="0">
                <a:solidFill>
                  <a:srgbClr val="374151"/>
                </a:solidFill>
                <a:latin typeface="メイリオ" panose="020B0604030504040204" pitchFamily="50" charset="-128"/>
                <a:ea typeface="メイリオ" panose="020B0604030504040204" pitchFamily="50" charset="-128"/>
              </a:rPr>
              <a:t>サイバー空間を巡る状況変化と情勢、および政策課題</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昨今の状況変化</a:t>
            </a:r>
            <a:endParaRPr lang="en-US" altLang="ja-JP" sz="3200" dirty="0">
              <a:solidFill>
                <a:srgbClr val="374151"/>
              </a:solidFill>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サイバー空間への依存度の高まり</a:t>
            </a:r>
            <a:r>
              <a:rPr lang="en-US" altLang="ja-JP" sz="3200" dirty="0">
                <a:solidFill>
                  <a:srgbClr val="374151"/>
                </a:solidFill>
                <a:latin typeface="メイリオ" panose="020B0604030504040204" pitchFamily="50" charset="-128"/>
                <a:ea typeface="メイリオ" panose="020B0604030504040204" pitchFamily="50" charset="-128"/>
              </a:rPr>
              <a:t>/</a:t>
            </a:r>
            <a:r>
              <a:rPr lang="ja-JP" altLang="en-US" sz="3200" dirty="0">
                <a:solidFill>
                  <a:srgbClr val="374151"/>
                </a:solidFill>
                <a:latin typeface="メイリオ" panose="020B0604030504040204" pitchFamily="50" charset="-128"/>
                <a:ea typeface="メイリオ" panose="020B0604030504040204" pitchFamily="50" charset="-128"/>
              </a:rPr>
              <a:t>情報システムの利⽤拡⼤</a:t>
            </a:r>
            <a:r>
              <a:rPr lang="en-US" altLang="ja-JP" sz="3200" dirty="0">
                <a:solidFill>
                  <a:srgbClr val="374151"/>
                </a:solidFill>
                <a:latin typeface="メイリオ" panose="020B0604030504040204" pitchFamily="50" charset="-128"/>
                <a:ea typeface="メイリオ" panose="020B0604030504040204" pitchFamily="50" charset="-128"/>
              </a:rPr>
              <a:t>/</a:t>
            </a:r>
            <a:r>
              <a:rPr lang="ja-JP" altLang="en-US" sz="3200" dirty="0">
                <a:solidFill>
                  <a:srgbClr val="374151"/>
                </a:solidFill>
                <a:latin typeface="メイリオ" panose="020B0604030504040204" pitchFamily="50" charset="-128"/>
                <a:ea typeface="メイリオ" panose="020B0604030504040204" pitchFamily="50" charset="-128"/>
              </a:rPr>
              <a:t>サプライチェーンの多様化・複雑化の進展</a:t>
            </a:r>
            <a:r>
              <a:rPr lang="en-US" altLang="ja-JP" sz="3200" dirty="0">
                <a:solidFill>
                  <a:srgbClr val="374151"/>
                </a:solidFill>
                <a:latin typeface="メイリオ" panose="020B0604030504040204" pitchFamily="50" charset="-128"/>
                <a:ea typeface="メイリオ" panose="020B0604030504040204" pitchFamily="50" charset="-128"/>
              </a:rPr>
              <a:t>/⽣</a:t>
            </a:r>
            <a:r>
              <a:rPr lang="ja-JP" altLang="en-US" sz="3200" dirty="0">
                <a:solidFill>
                  <a:srgbClr val="374151"/>
                </a:solidFill>
                <a:latin typeface="メイリオ" panose="020B0604030504040204" pitchFamily="50" charset="-128"/>
                <a:ea typeface="メイリオ" panose="020B0604030504040204" pitchFamily="50" charset="-128"/>
              </a:rPr>
              <a:t>成</a:t>
            </a:r>
            <a:r>
              <a:rPr lang="en-US" altLang="ja-JP" sz="3200" dirty="0">
                <a:solidFill>
                  <a:srgbClr val="374151"/>
                </a:solidFill>
                <a:latin typeface="メイリオ" panose="020B0604030504040204" pitchFamily="50" charset="-128"/>
                <a:ea typeface="メイリオ" panose="020B0604030504040204" pitchFamily="50" charset="-128"/>
              </a:rPr>
              <a:t>AI</a:t>
            </a:r>
            <a:r>
              <a:rPr lang="ja-JP" altLang="en-US" sz="3200" dirty="0">
                <a:solidFill>
                  <a:srgbClr val="374151"/>
                </a:solidFill>
                <a:latin typeface="メイリオ" panose="020B0604030504040204" pitchFamily="50" charset="-128"/>
                <a:ea typeface="メイリオ" panose="020B0604030504040204" pitchFamily="50" charset="-128"/>
              </a:rPr>
              <a:t>などの新たな技術普及　など</a:t>
            </a: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サイバー空間の現下の情勢 ～サイバー攻撃の深刻化・巧妙化～</a:t>
            </a:r>
            <a:endParaRPr lang="en-US" altLang="ja-JP" sz="3200" dirty="0">
              <a:solidFill>
                <a:srgbClr val="374151"/>
              </a:solidFill>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ランサムウェアが依然とした脅威、不正プログラム</a:t>
            </a:r>
            <a:r>
              <a:rPr lang="en-US" altLang="ja-JP" sz="3200" dirty="0" err="1">
                <a:solidFill>
                  <a:srgbClr val="374151"/>
                </a:solidFill>
                <a:latin typeface="メイリオ" panose="020B0604030504040204" pitchFamily="50" charset="-128"/>
                <a:ea typeface="メイリオ" panose="020B0604030504040204" pitchFamily="50" charset="-128"/>
              </a:rPr>
              <a:t>Emotet</a:t>
            </a:r>
            <a:r>
              <a:rPr lang="ja-JP" altLang="en-US" sz="3200" dirty="0">
                <a:solidFill>
                  <a:srgbClr val="374151"/>
                </a:solidFill>
                <a:latin typeface="メイリオ" panose="020B0604030504040204" pitchFamily="50" charset="-128"/>
                <a:ea typeface="メイリオ" panose="020B0604030504040204" pitchFamily="50" charset="-128"/>
              </a:rPr>
              <a:t>が活動と停止の繰り返し</a:t>
            </a:r>
            <a:r>
              <a:rPr lang="en-US" altLang="ja-JP" sz="3200" dirty="0">
                <a:solidFill>
                  <a:srgbClr val="374151"/>
                </a:solidFill>
                <a:latin typeface="メイリオ" panose="020B0604030504040204" pitchFamily="50" charset="-128"/>
                <a:ea typeface="メイリオ" panose="020B0604030504040204" pitchFamily="50" charset="-128"/>
              </a:rPr>
              <a:t>/</a:t>
            </a:r>
            <a:r>
              <a:rPr lang="ja-JP" altLang="en-US" sz="3200" dirty="0">
                <a:solidFill>
                  <a:srgbClr val="374151"/>
                </a:solidFill>
                <a:latin typeface="メイリオ" panose="020B0604030504040204" pitchFamily="50" charset="-128"/>
                <a:ea typeface="メイリオ" panose="020B0604030504040204" pitchFamily="50" charset="-128"/>
              </a:rPr>
              <a:t>暗号資産交換業者もサイバー攻撃の対象　など</a:t>
            </a:r>
          </a:p>
          <a:p>
            <a:pPr marL="457200" indent="-457200">
              <a:buFont typeface="Arial" panose="020B0604020202020204" pitchFamily="34" charset="0"/>
              <a:buChar char="•"/>
            </a:pPr>
            <a:endParaRPr lang="en-US" altLang="ja-JP" sz="3200"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昨今の状況変化を踏まえた政策課題</a:t>
            </a:r>
            <a:endParaRPr lang="en-US" altLang="ja-JP" sz="3200" dirty="0">
              <a:solidFill>
                <a:srgbClr val="374151"/>
              </a:solidFill>
              <a:latin typeface="メイリオ" panose="020B0604030504040204" pitchFamily="50" charset="-128"/>
              <a:ea typeface="メイリオ" panose="020B0604030504040204" pitchFamily="50" charset="-128"/>
            </a:endParaRPr>
          </a:p>
          <a:p>
            <a:pPr marL="914400" lvl="1" indent="-45720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政府による「国家安全保障戦略」の策定　など</a:t>
            </a: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940913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38C52-CF64-7D62-94F5-A7C27F5CD6C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A439B47-7077-F1B3-F298-F33125AD775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サイバーセキュリティ</a:t>
            </a:r>
            <a:r>
              <a:rPr lang="en-US" altLang="ja-JP" sz="4000">
                <a:solidFill>
                  <a:srgbClr val="374151"/>
                </a:solidFill>
                <a:latin typeface="メイリオ" panose="020B0604030504040204" pitchFamily="50" charset="-128"/>
                <a:ea typeface="メイリオ" panose="020B0604030504040204" pitchFamily="50" charset="-128"/>
              </a:rPr>
              <a:t>2023</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EB2ED8F-C9E6-E0B8-AC46-D715A30BF9A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112</a:t>
            </a:fld>
            <a:endParaRPr kumimoji="1" lang="ja-JP" altLang="en-US" sz="2000"/>
          </a:p>
        </p:txBody>
      </p:sp>
      <p:sp>
        <p:nvSpPr>
          <p:cNvPr id="4" name="object 40">
            <a:extLst>
              <a:ext uri="{FF2B5EF4-FFF2-40B4-BE49-F238E27FC236}">
                <a16:creationId xmlns:a16="http://schemas.microsoft.com/office/drawing/2014/main" id="{9FC9EBAA-BC1A-F549-3625-6AF79DDBEFB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F83BA2D8-9270-2972-25EB-4B6C48ADD1E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EB048ED0-4271-25BF-C771-6429FD8C8158}"/>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F5CC531D-6F32-87C1-C871-6EFBC22042BD}"/>
              </a:ext>
            </a:extLst>
          </p:cNvPr>
          <p:cNvSpPr txBox="1"/>
          <p:nvPr/>
        </p:nvSpPr>
        <p:spPr>
          <a:xfrm>
            <a:off x="1554679" y="2036000"/>
            <a:ext cx="15456498" cy="4524315"/>
          </a:xfrm>
          <a:prstGeom prst="rect">
            <a:avLst/>
          </a:prstGeom>
          <a:noFill/>
        </p:spPr>
        <p:txBody>
          <a:bodyPr wrap="square">
            <a:spAutoFit/>
          </a:bodyPr>
          <a:lstStyle/>
          <a:p>
            <a:r>
              <a:rPr lang="ja-JP" altLang="en-US" sz="3200" u="sng" dirty="0">
                <a:solidFill>
                  <a:srgbClr val="374151"/>
                </a:solidFill>
                <a:latin typeface="メイリオ" panose="020B0604030504040204" pitchFamily="50" charset="-128"/>
                <a:ea typeface="メイリオ" panose="020B0604030504040204" pitchFamily="50" charset="-128"/>
              </a:rPr>
              <a:t>今後の取組の方向性</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経済社会の活⼒の向上および持続的発展</a:t>
            </a:r>
            <a:endParaRPr lang="en-US" altLang="ja-JP" sz="3200" dirty="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en-US" altLang="ja-JP" sz="3200" b="1" dirty="0">
                <a:solidFill>
                  <a:srgbClr val="374151"/>
                </a:solidFill>
                <a:latin typeface="メイリオ" panose="020B0604030504040204" pitchFamily="50" charset="-128"/>
                <a:ea typeface="メイリオ" panose="020B0604030504040204" pitchFamily="50" charset="-128"/>
              </a:rPr>
              <a:t>ICT</a:t>
            </a:r>
            <a:r>
              <a:rPr lang="ja-JP" altLang="en-US" sz="3200" b="1" dirty="0">
                <a:solidFill>
                  <a:srgbClr val="374151"/>
                </a:solidFill>
                <a:latin typeface="メイリオ" panose="020B0604030504040204" pitchFamily="50" charset="-128"/>
                <a:ea typeface="メイリオ" panose="020B0604030504040204" pitchFamily="50" charset="-128"/>
              </a:rPr>
              <a:t>の利活⽤に積極的ではなかった地域・中⼩企業における対策の促進</a:t>
            </a:r>
          </a:p>
          <a:p>
            <a:pPr marL="971550" lvl="1" indent="-514350">
              <a:buFont typeface="Wingdings" panose="05000000000000000000" pitchFamily="2" charset="2"/>
              <a:buChar char="Ø"/>
            </a:pPr>
            <a:r>
              <a:rPr lang="ja-JP" altLang="en-US" sz="3200" b="1" dirty="0">
                <a:solidFill>
                  <a:srgbClr val="374151"/>
                </a:solidFill>
                <a:latin typeface="メイリオ" panose="020B0604030504040204" pitchFamily="50" charset="-128"/>
                <a:ea typeface="メイリオ" panose="020B0604030504040204" pitchFamily="50" charset="-128"/>
              </a:rPr>
              <a:t>サプライチェーンリスクの増大を踏まえたソフトウェアセキュリティの⾼度化に関する取組強化</a:t>
            </a:r>
            <a:endParaRPr lang="en-US" altLang="ja-JP" sz="3200" b="1"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国⺠が安⼼して暮らせるデジタル社会の実現</a:t>
            </a: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国際社会の平和・安定および我が国の安全保障への寄与</a:t>
            </a:r>
            <a:endParaRPr lang="en-US" altLang="ja-JP" sz="3200" dirty="0">
              <a:solidFill>
                <a:srgbClr val="374151"/>
              </a:solidFill>
              <a:latin typeface="メイリオ" panose="020B0604030504040204" pitchFamily="50" charset="-128"/>
              <a:ea typeface="メイリオ" panose="020B0604030504040204" pitchFamily="50" charset="-128"/>
            </a:endParaRPr>
          </a:p>
          <a:p>
            <a:pPr lvl="1"/>
            <a:endParaRPr lang="ja-JP" altLang="en-US" sz="3200" dirty="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226266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17AB9-4E73-5771-EB7F-5CC0EC38D8B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02C4FE7-0F3D-28A4-2D92-C573DFEF466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サイバーセキュリティ</a:t>
            </a:r>
            <a:r>
              <a:rPr lang="en-US" altLang="ja-JP" sz="4000">
                <a:solidFill>
                  <a:srgbClr val="374151"/>
                </a:solidFill>
                <a:latin typeface="メイリオ" panose="020B0604030504040204" pitchFamily="50" charset="-128"/>
                <a:ea typeface="メイリオ" panose="020B0604030504040204" pitchFamily="50" charset="-128"/>
              </a:rPr>
              <a:t>2023</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397691B-FB3B-8F1C-AA3C-16D8B56424A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113</a:t>
            </a:fld>
            <a:endParaRPr kumimoji="1" lang="ja-JP" altLang="en-US" sz="2000"/>
          </a:p>
        </p:txBody>
      </p:sp>
      <p:sp>
        <p:nvSpPr>
          <p:cNvPr id="4" name="object 40">
            <a:extLst>
              <a:ext uri="{FF2B5EF4-FFF2-40B4-BE49-F238E27FC236}">
                <a16:creationId xmlns:a16="http://schemas.microsoft.com/office/drawing/2014/main" id="{CDA6E896-6FE4-1FEC-0141-01D5FFB0981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48BBE8C7-4CDF-0FF1-DB17-868BE0028AB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5176577A-F3A1-B35C-A3C5-078CBDEB923B}"/>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CF161C16-DC37-CA1A-AAC5-971D33DF096C}"/>
              </a:ext>
            </a:extLst>
          </p:cNvPr>
          <p:cNvSpPr txBox="1"/>
          <p:nvPr/>
        </p:nvSpPr>
        <p:spPr>
          <a:xfrm>
            <a:off x="1554679" y="2036000"/>
            <a:ext cx="15456498" cy="4524315"/>
          </a:xfrm>
          <a:prstGeom prst="rect">
            <a:avLst/>
          </a:prstGeom>
          <a:noFill/>
        </p:spPr>
        <p:txBody>
          <a:bodyPr wrap="square">
            <a:spAutoFit/>
          </a:bodyPr>
          <a:lstStyle/>
          <a:p>
            <a:r>
              <a:rPr lang="ja-JP" altLang="en-US" sz="3200" u="sng" dirty="0">
                <a:solidFill>
                  <a:srgbClr val="374151"/>
                </a:solidFill>
                <a:latin typeface="メイリオ" panose="020B0604030504040204" pitchFamily="50" charset="-128"/>
                <a:ea typeface="メイリオ" panose="020B0604030504040204" pitchFamily="50" charset="-128"/>
              </a:rPr>
              <a:t>今後の取組の方向性</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中⼩企業のサイバーセキュリティ対策促進</a:t>
            </a:r>
            <a:endParaRPr lang="en-US" altLang="ja-JP" sz="3200" dirty="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「サイバーセキュリティお助け隊サービス」の普及</a:t>
            </a:r>
            <a:endParaRPr lang="en-US" altLang="ja-JP" sz="3200" dirty="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サプライチェーン・サイバーセキュリティ・コンソーシアム（</a:t>
            </a:r>
            <a:r>
              <a:rPr lang="en-US" altLang="ja-JP" sz="3200" dirty="0">
                <a:solidFill>
                  <a:srgbClr val="374151"/>
                </a:solidFill>
                <a:latin typeface="メイリオ" panose="020B0604030504040204" pitchFamily="50" charset="-128"/>
                <a:ea typeface="メイリオ" panose="020B0604030504040204" pitchFamily="50" charset="-128"/>
              </a:rPr>
              <a:t>SC3</a:t>
            </a:r>
            <a:r>
              <a:rPr lang="ja-JP" altLang="en-US" sz="3200" dirty="0">
                <a:solidFill>
                  <a:srgbClr val="374151"/>
                </a:solidFill>
                <a:latin typeface="メイリオ" panose="020B0604030504040204" pitchFamily="50" charset="-128"/>
                <a:ea typeface="メイリオ" panose="020B0604030504040204" pitchFamily="50" charset="-128"/>
              </a:rPr>
              <a:t>）との連携</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サプライチェーンリスクを踏まえたソフトウェアセキュリティの高度化に関する取組強化</a:t>
            </a:r>
            <a:endParaRPr lang="en-US" altLang="ja-JP" sz="3200" dirty="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脆弱性情報と</a:t>
            </a:r>
            <a:r>
              <a:rPr lang="en-US" altLang="ja-JP" sz="3200" dirty="0">
                <a:solidFill>
                  <a:srgbClr val="374151"/>
                </a:solidFill>
                <a:latin typeface="メイリオ" panose="020B0604030504040204" pitchFamily="50" charset="-128"/>
                <a:ea typeface="メイリオ" panose="020B0604030504040204" pitchFamily="50" charset="-128"/>
              </a:rPr>
              <a:t>SBOM</a:t>
            </a:r>
            <a:r>
              <a:rPr lang="ja-JP" altLang="en-US" sz="3200" dirty="0">
                <a:solidFill>
                  <a:srgbClr val="374151"/>
                </a:solidFill>
                <a:latin typeface="メイリオ" panose="020B0604030504040204" pitchFamily="50" charset="-128"/>
                <a:ea typeface="メイリオ" panose="020B0604030504040204" pitchFamily="50" charset="-128"/>
              </a:rPr>
              <a:t>の紐付けを機械的に行う手法の実証</a:t>
            </a:r>
            <a:endParaRPr lang="en-US" altLang="ja-JP" sz="3200" dirty="0">
              <a:solidFill>
                <a:srgbClr val="374151"/>
              </a:solidFill>
              <a:latin typeface="メイリオ" panose="020B0604030504040204" pitchFamily="50" charset="-128"/>
              <a:ea typeface="メイリオ" panose="020B0604030504040204" pitchFamily="50" charset="-128"/>
            </a:endParaRPr>
          </a:p>
          <a:p>
            <a:pPr marL="971550" lvl="1" indent="-514350">
              <a:buFont typeface="Wingdings" panose="05000000000000000000" pitchFamily="2" charset="2"/>
              <a:buChar char="Ø"/>
            </a:pPr>
            <a:r>
              <a:rPr lang="ja-JP" altLang="en-US" sz="3200" dirty="0">
                <a:solidFill>
                  <a:srgbClr val="374151"/>
                </a:solidFill>
                <a:latin typeface="メイリオ" panose="020B0604030504040204" pitchFamily="50" charset="-128"/>
                <a:ea typeface="メイリオ" panose="020B0604030504040204" pitchFamily="50" charset="-128"/>
              </a:rPr>
              <a:t>通信分野での</a:t>
            </a:r>
            <a:r>
              <a:rPr lang="en-US" altLang="ja-JP" sz="3200" dirty="0">
                <a:solidFill>
                  <a:srgbClr val="374151"/>
                </a:solidFill>
                <a:latin typeface="メイリオ" panose="020B0604030504040204" pitchFamily="50" charset="-128"/>
                <a:ea typeface="メイリオ" panose="020B0604030504040204" pitchFamily="50" charset="-128"/>
              </a:rPr>
              <a:t>SBOM</a:t>
            </a:r>
            <a:r>
              <a:rPr lang="ja-JP" altLang="en-US" sz="3200" dirty="0">
                <a:solidFill>
                  <a:srgbClr val="374151"/>
                </a:solidFill>
                <a:latin typeface="メイリオ" panose="020B0604030504040204" pitchFamily="50" charset="-128"/>
                <a:ea typeface="メイリオ" panose="020B0604030504040204" pitchFamily="50" charset="-128"/>
              </a:rPr>
              <a:t>導入に向けた取組</a:t>
            </a: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529447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BEC05-95D6-4D10-B193-5CEAD6AFB16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A133EC2-E7AE-06DB-F2A6-1E4AC1292E6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企業経営のためのサイバーセキュリティの考え方</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EF09E5B-58F2-325F-F7B7-BFCA25ABD79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114</a:t>
            </a:fld>
            <a:endParaRPr kumimoji="1" lang="ja-JP" altLang="en-US" sz="2000"/>
          </a:p>
        </p:txBody>
      </p:sp>
      <p:sp>
        <p:nvSpPr>
          <p:cNvPr id="4" name="object 40">
            <a:extLst>
              <a:ext uri="{FF2B5EF4-FFF2-40B4-BE49-F238E27FC236}">
                <a16:creationId xmlns:a16="http://schemas.microsoft.com/office/drawing/2014/main" id="{B9FEA391-2330-016B-17E6-A811099D826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8D13A4F2-0E40-E5D5-5FE1-3CC8167721C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EB54ECB8-D349-97A4-1272-1D03CA116F66}"/>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6-1-2.】</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A78AC4EF-BB22-BE1F-15D1-AC56EDF4D677}"/>
              </a:ext>
            </a:extLst>
          </p:cNvPr>
          <p:cNvSpPr txBox="1"/>
          <p:nvPr/>
        </p:nvSpPr>
        <p:spPr>
          <a:xfrm>
            <a:off x="1554679" y="2036000"/>
            <a:ext cx="15456498" cy="3539430"/>
          </a:xfrm>
          <a:prstGeom prst="rect">
            <a:avLst/>
          </a:prstGeom>
          <a:noFill/>
        </p:spPr>
        <p:txBody>
          <a:bodyPr wrap="square">
            <a:spAutoFit/>
          </a:bodyPr>
          <a:lstStyle/>
          <a:p>
            <a:r>
              <a:rPr lang="en-US" altLang="ja-JP" sz="3200" u="sng" dirty="0">
                <a:solidFill>
                  <a:srgbClr val="374151"/>
                </a:solidFill>
                <a:latin typeface="メイリオ" panose="020B0604030504040204" pitchFamily="50" charset="-128"/>
                <a:ea typeface="メイリオ" panose="020B0604030504040204" pitchFamily="50" charset="-128"/>
              </a:rPr>
              <a:t>2</a:t>
            </a:r>
            <a:r>
              <a:rPr lang="ja-JP" altLang="en-US" sz="3200" u="sng" dirty="0">
                <a:solidFill>
                  <a:srgbClr val="374151"/>
                </a:solidFill>
                <a:latin typeface="メイリオ" panose="020B0604030504040204" pitchFamily="50" charset="-128"/>
                <a:ea typeface="メイリオ" panose="020B0604030504040204" pitchFamily="50" charset="-128"/>
              </a:rPr>
              <a:t>つの基本的認識</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挑戦</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サイバーセキュリティは、ビジネスの革新や新しい製品・サービス創出の一環として、利益を生み出す戦略として考慮すべきである。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責任</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つながる社会でのサイバーセキュリティへの取組は、社会の要求であり、自社だけでなく、全体の発展にも寄与する。</a:t>
            </a: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270605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90446-ED04-5BEA-3DAE-C62464EC95C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C90DA61-07EB-C642-34B7-B76FB38F25B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企業経営のためのサイバーセキュリティの考え方</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6E8D64E-7805-93D9-7E71-BF172E97DD0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115</a:t>
            </a:fld>
            <a:endParaRPr kumimoji="1" lang="ja-JP" altLang="en-US" sz="2000"/>
          </a:p>
        </p:txBody>
      </p:sp>
      <p:sp>
        <p:nvSpPr>
          <p:cNvPr id="4" name="object 40">
            <a:extLst>
              <a:ext uri="{FF2B5EF4-FFF2-40B4-BE49-F238E27FC236}">
                <a16:creationId xmlns:a16="http://schemas.microsoft.com/office/drawing/2014/main" id="{E6B7C92E-660C-A910-5C0B-B9DD54370D5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B89DC229-1BA8-0F85-5BBF-CC6CBF9C120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A83A6373-05D9-881E-C7BE-AC81C32779B5}"/>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6-1-2.】</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09386FEF-8310-AA68-5354-3A9CF2BDCF2F}"/>
              </a:ext>
            </a:extLst>
          </p:cNvPr>
          <p:cNvSpPr txBox="1"/>
          <p:nvPr/>
        </p:nvSpPr>
        <p:spPr>
          <a:xfrm>
            <a:off x="1554679" y="2036000"/>
            <a:ext cx="15456498" cy="2062103"/>
          </a:xfrm>
          <a:prstGeom prst="rect">
            <a:avLst/>
          </a:prstGeom>
          <a:noFill/>
        </p:spPr>
        <p:txBody>
          <a:bodyPr wrap="square">
            <a:spAutoFit/>
          </a:bodyPr>
          <a:lstStyle/>
          <a:p>
            <a:r>
              <a:rPr lang="en-US" altLang="ja-JP" sz="3200" u="sng">
                <a:solidFill>
                  <a:srgbClr val="374151"/>
                </a:solidFill>
                <a:latin typeface="メイリオ" panose="020B0604030504040204" pitchFamily="50" charset="-128"/>
                <a:ea typeface="メイリオ" panose="020B0604030504040204" pitchFamily="50" charset="-128"/>
              </a:rPr>
              <a:t>3</a:t>
            </a:r>
            <a:r>
              <a:rPr lang="ja-JP" altLang="en-US" sz="3200" u="sng">
                <a:solidFill>
                  <a:srgbClr val="374151"/>
                </a:solidFill>
                <a:latin typeface="メイリオ" panose="020B0604030504040204" pitchFamily="50" charset="-128"/>
                <a:ea typeface="メイリオ" panose="020B0604030504040204" pitchFamily="50" charset="-128"/>
              </a:rPr>
              <a:t>つの留意事項</a:t>
            </a:r>
            <a:endParaRPr lang="en-US" altLang="ja-JP" sz="3200" u="sng">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情報発信による社会的評価の向上</a:t>
            </a:r>
            <a:endParaRPr lang="en-US" altLang="ja-JP" sz="320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リスクの一項目としてのサイバーセキュリティ</a:t>
            </a:r>
            <a:endParaRPr lang="en-US" altLang="ja-JP" sz="3200">
              <a:solidFill>
                <a:srgbClr val="374151"/>
              </a:solidFill>
              <a:latin typeface="メイリオ" panose="020B0604030504040204" pitchFamily="50" charset="-128"/>
              <a:ea typeface="メイリオ" panose="020B0604030504040204" pitchFamily="50" charset="-128"/>
            </a:endParaRPr>
          </a:p>
          <a:p>
            <a:pPr marL="514350" indent="-5143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サプライチェーン全体でのサイバーセキュリティの確保</a:t>
            </a:r>
            <a:endParaRPr lang="en-US" altLang="ja-JP" sz="32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15092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64217-C142-725D-BB77-B69F5456AD1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B11BB26-59E0-BF08-80D6-512E77E91C6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dirty="0">
                <a:solidFill>
                  <a:srgbClr val="374151"/>
                </a:solidFill>
                <a:latin typeface="メイリオ" panose="020B0604030504040204" pitchFamily="50" charset="-128"/>
                <a:ea typeface="メイリオ" panose="020B0604030504040204" pitchFamily="50" charset="-128"/>
              </a:rPr>
              <a:t>サイバーセキュリティ対策の取組レベル</a:t>
            </a:r>
            <a:endParaRPr lang="en-US" altLang="ja-JP" sz="4000" b="1" dirty="0">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D08E7BB-5499-84BF-06DD-85F8B342F43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116</a:t>
            </a:fld>
            <a:endParaRPr kumimoji="1" lang="ja-JP" altLang="en-US" sz="2000"/>
          </a:p>
        </p:txBody>
      </p:sp>
      <p:sp>
        <p:nvSpPr>
          <p:cNvPr id="4" name="object 40">
            <a:extLst>
              <a:ext uri="{FF2B5EF4-FFF2-40B4-BE49-F238E27FC236}">
                <a16:creationId xmlns:a16="http://schemas.microsoft.com/office/drawing/2014/main" id="{5868C749-8B52-6DE0-7588-0B37B05138E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39EC872F-6B22-8249-9BD7-C6B6D11A4E4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943D15E8-855C-2D51-D5CC-22FD8D575370}"/>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6-1-2.】</a:t>
            </a:r>
            <a:endParaRPr lang="ja-JP" sz="2400" b="1">
              <a:latin typeface="メイリオ" panose="020B0604030504040204" pitchFamily="50" charset="-128"/>
              <a:ea typeface="メイリオ" panose="020B0604030504040204" pitchFamily="50" charset="-128"/>
              <a:cs typeface="Calibri"/>
            </a:endParaRPr>
          </a:p>
        </p:txBody>
      </p:sp>
      <p:graphicFrame>
        <p:nvGraphicFramePr>
          <p:cNvPr id="7" name="表 8">
            <a:extLst>
              <a:ext uri="{FF2B5EF4-FFF2-40B4-BE49-F238E27FC236}">
                <a16:creationId xmlns:a16="http://schemas.microsoft.com/office/drawing/2014/main" id="{B3F88E3C-548D-2C59-928C-A955E2C04643}"/>
              </a:ext>
            </a:extLst>
          </p:cNvPr>
          <p:cNvGraphicFramePr>
            <a:graphicFrameLocks noGrp="1"/>
          </p:cNvGraphicFramePr>
          <p:nvPr/>
        </p:nvGraphicFramePr>
        <p:xfrm>
          <a:off x="1534485" y="2212081"/>
          <a:ext cx="15108193" cy="6614160"/>
        </p:xfrm>
        <a:graphic>
          <a:graphicData uri="http://schemas.openxmlformats.org/drawingml/2006/table">
            <a:tbl>
              <a:tblPr firstRow="1" bandRow="1">
                <a:tableStyleId>{5C22544A-7EE6-4342-B048-85BDC9FD1C3A}</a:tableStyleId>
              </a:tblPr>
              <a:tblGrid>
                <a:gridCol w="2792730">
                  <a:extLst>
                    <a:ext uri="{9D8B030D-6E8A-4147-A177-3AD203B41FA5}">
                      <a16:colId xmlns:a16="http://schemas.microsoft.com/office/drawing/2014/main" val="2540982579"/>
                    </a:ext>
                  </a:extLst>
                </a:gridCol>
                <a:gridCol w="902825">
                  <a:extLst>
                    <a:ext uri="{9D8B030D-6E8A-4147-A177-3AD203B41FA5}">
                      <a16:colId xmlns:a16="http://schemas.microsoft.com/office/drawing/2014/main" val="2551064196"/>
                    </a:ext>
                  </a:extLst>
                </a:gridCol>
                <a:gridCol w="11412638">
                  <a:extLst>
                    <a:ext uri="{9D8B030D-6E8A-4147-A177-3AD203B41FA5}">
                      <a16:colId xmlns:a16="http://schemas.microsoft.com/office/drawing/2014/main" val="3091722270"/>
                    </a:ext>
                  </a:extLst>
                </a:gridCol>
              </a:tblGrid>
              <a:tr h="495302">
                <a:tc>
                  <a:txBody>
                    <a:bodyPr/>
                    <a:lstStyle/>
                    <a:p>
                      <a:pPr algn="ctr"/>
                      <a:r>
                        <a:rPr kumimoji="1" lang="ja-JP" altLang="en-US" sz="2800">
                          <a:latin typeface="メイリオ" panose="020B0604030504040204" pitchFamily="50" charset="-128"/>
                          <a:ea typeface="メイリオ" panose="020B0604030504040204" pitchFamily="50" charset="-128"/>
                        </a:rPr>
                        <a:t>レベル</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分類</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34030567"/>
                  </a:ext>
                </a:extLst>
              </a:tr>
              <a:tr h="370840">
                <a:tc>
                  <a:txBody>
                    <a:bodyPr/>
                    <a:lstStyle/>
                    <a:p>
                      <a:r>
                        <a:rPr kumimoji="1" lang="ja-JP" altLang="en-US" sz="2800">
                          <a:latin typeface="メイリオ" panose="020B0604030504040204" pitchFamily="50" charset="-128"/>
                          <a:ea typeface="メイリオ" panose="020B0604030504040204" pitchFamily="50" charset="-128"/>
                        </a:rPr>
                        <a:t>理想的に</a:t>
                      </a:r>
                    </a:p>
                  </a:txBody>
                  <a:tcPr/>
                </a:tc>
                <a:tc>
                  <a:txBody>
                    <a:bodyPr/>
                    <a:lstStyle/>
                    <a:p>
                      <a:pPr algn="ctr"/>
                      <a:r>
                        <a:rPr kumimoji="1" lang="en-US" altLang="ja-JP" sz="2800">
                          <a:latin typeface="メイリオ" panose="020B0604030504040204" pitchFamily="50" charset="-128"/>
                          <a:ea typeface="メイリオ" panose="020B0604030504040204" pitchFamily="50" charset="-128"/>
                        </a:rPr>
                        <a:t>1</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の利活用を事業戦略上に位置付け、サイバーセキュリティを強く意識し、積極的に</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による革新と高いレベルのセキュリティに挑戦する企業</a:t>
                      </a:r>
                    </a:p>
                  </a:txBody>
                  <a:tcPr/>
                </a:tc>
                <a:extLst>
                  <a:ext uri="{0D108BD9-81ED-4DB2-BD59-A6C34878D82A}">
                    <a16:rowId xmlns:a16="http://schemas.microsoft.com/office/drawing/2014/main" val="1499532468"/>
                  </a:ext>
                </a:extLst>
              </a:tr>
              <a:tr h="370840">
                <a:tc>
                  <a:txBody>
                    <a:bodyPr/>
                    <a:lstStyle/>
                    <a:p>
                      <a:r>
                        <a:rPr kumimoji="1" lang="ja-JP" altLang="en-US" sz="2800">
                          <a:latin typeface="メイリオ" panose="020B0604030504040204" pitchFamily="50" charset="-128"/>
                          <a:ea typeface="メイリオ" panose="020B0604030504040204" pitchFamily="50" charset="-128"/>
                        </a:rPr>
                        <a:t>もっと積極的に</a:t>
                      </a:r>
                    </a:p>
                  </a:txBody>
                  <a:tcPr/>
                </a:tc>
                <a:tc>
                  <a:txBody>
                    <a:bodyPr/>
                    <a:lstStyle/>
                    <a:p>
                      <a:pPr algn="ctr"/>
                      <a:r>
                        <a:rPr kumimoji="1" lang="en-US" altLang="ja-JP" sz="2800">
                          <a:latin typeface="メイリオ" panose="020B0604030504040204" pitchFamily="50" charset="-128"/>
                          <a:ea typeface="メイリオ" panose="020B0604030504040204" pitchFamily="50" charset="-128"/>
                        </a:rPr>
                        <a:t>2</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・サイバーセキュリティの重要性は理解しているものの、積極的な事業戦略としての組み込みはできていない企業</a:t>
                      </a:r>
                    </a:p>
                  </a:txBody>
                  <a:tcPr/>
                </a:tc>
                <a:extLst>
                  <a:ext uri="{0D108BD9-81ED-4DB2-BD59-A6C34878D82A}">
                    <a16:rowId xmlns:a16="http://schemas.microsoft.com/office/drawing/2014/main" val="2946858608"/>
                  </a:ext>
                </a:extLst>
              </a:tr>
              <a:tr h="370840">
                <a:tc>
                  <a:txBody>
                    <a:bodyPr/>
                    <a:lstStyle/>
                    <a:p>
                      <a:r>
                        <a:rPr kumimoji="1" lang="ja-JP" altLang="en-US" sz="2800">
                          <a:latin typeface="メイリオ" panose="020B0604030504040204" pitchFamily="50" charset="-128"/>
                          <a:ea typeface="メイリオ" panose="020B0604030504040204" pitchFamily="50" charset="-128"/>
                        </a:rPr>
                        <a:t>無駄な投資</a:t>
                      </a:r>
                    </a:p>
                  </a:txBody>
                  <a:tcPr/>
                </a:tc>
                <a:tc>
                  <a:txBody>
                    <a:bodyPr/>
                    <a:lstStyle/>
                    <a:p>
                      <a:pPr algn="ctr"/>
                      <a:r>
                        <a:rPr kumimoji="1" lang="en-US" altLang="ja-JP" sz="2800">
                          <a:latin typeface="メイリオ" panose="020B0604030504040204" pitchFamily="50" charset="-128"/>
                          <a:ea typeface="メイリオ" panose="020B0604030504040204" pitchFamily="50" charset="-128"/>
                        </a:rPr>
                        <a:t>3</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過剰なセキュリティ意識により、</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の利活用を著しく制限し、競争力強化に活用させていない企業</a:t>
                      </a:r>
                    </a:p>
                  </a:txBody>
                  <a:tcPr/>
                </a:tc>
                <a:extLst>
                  <a:ext uri="{0D108BD9-81ED-4DB2-BD59-A6C34878D82A}">
                    <a16:rowId xmlns:a16="http://schemas.microsoft.com/office/drawing/2014/main" val="1594096081"/>
                  </a:ext>
                </a:extLst>
              </a:tr>
              <a:tr h="370840">
                <a:tc rowSpan="2">
                  <a:txBody>
                    <a:bodyPr/>
                    <a:lstStyle/>
                    <a:p>
                      <a:r>
                        <a:rPr kumimoji="1" lang="ja-JP" altLang="en-US" sz="2800">
                          <a:latin typeface="メイリオ" panose="020B0604030504040204" pitchFamily="50" charset="-128"/>
                          <a:ea typeface="メイリオ" panose="020B0604030504040204" pitchFamily="50" charset="-128"/>
                        </a:rPr>
                        <a:t>危険</a:t>
                      </a:r>
                      <a:endParaRPr kumimoji="1" lang="en-US" altLang="ja-JP" sz="28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2800">
                          <a:latin typeface="メイリオ" panose="020B0604030504040204" pitchFamily="50" charset="-128"/>
                          <a:ea typeface="メイリオ" panose="020B0604030504040204" pitchFamily="50" charset="-128"/>
                        </a:rPr>
                        <a:t>4</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サイバーセキュリティ対策の必要性は理解しているが、必要十分なセキュリティ対策ができていないにもかかわらず、</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の利活用を進めている企業</a:t>
                      </a:r>
                    </a:p>
                  </a:txBody>
                  <a:tcPr/>
                </a:tc>
                <a:extLst>
                  <a:ext uri="{0D108BD9-81ED-4DB2-BD59-A6C34878D82A}">
                    <a16:rowId xmlns:a16="http://schemas.microsoft.com/office/drawing/2014/main" val="323760567"/>
                  </a:ext>
                </a:extLst>
              </a:tr>
              <a:tr h="370840">
                <a:tc vMerge="1">
                  <a:txBody>
                    <a:bodyPr/>
                    <a:lstStyle/>
                    <a:p>
                      <a:endParaRPr kumimoji="1" lang="en-US" altLang="ja-JP" sz="28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2800">
                          <a:latin typeface="メイリオ" panose="020B0604030504040204" pitchFamily="50" charset="-128"/>
                          <a:ea typeface="メイリオ" panose="020B0604030504040204" pitchFamily="50" charset="-128"/>
                        </a:rPr>
                        <a:t>5</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サイバーセキュリティの必要性を理解していない企業や、自らセキュリティ対策を行う上で事業上のリソースの制約が大きい企業</a:t>
                      </a:r>
                    </a:p>
                  </a:txBody>
                  <a:tcPr/>
                </a:tc>
                <a:extLst>
                  <a:ext uri="{0D108BD9-81ED-4DB2-BD59-A6C34878D82A}">
                    <a16:rowId xmlns:a16="http://schemas.microsoft.com/office/drawing/2014/main" val="1532132662"/>
                  </a:ext>
                </a:extLst>
              </a:tr>
              <a:tr h="370840">
                <a:tc>
                  <a:txBody>
                    <a:bodyPr/>
                    <a:lstStyle/>
                    <a:p>
                      <a:r>
                        <a:rPr kumimoji="1" lang="ja-JP" altLang="en-US" sz="2800">
                          <a:latin typeface="メイリオ" panose="020B0604030504040204" pitchFamily="50" charset="-128"/>
                          <a:ea typeface="メイリオ" panose="020B0604030504040204" pitchFamily="50" charset="-128"/>
                        </a:rPr>
                        <a:t>対象外</a:t>
                      </a:r>
                      <a:endParaRPr kumimoji="1" lang="en-US" altLang="ja-JP" sz="28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2800">
                          <a:latin typeface="メイリオ" panose="020B0604030504040204" pitchFamily="50" charset="-128"/>
                          <a:ea typeface="メイリオ" panose="020B0604030504040204" pitchFamily="50" charset="-128"/>
                        </a:rPr>
                        <a:t>6</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を利用していない企業</a:t>
                      </a:r>
                    </a:p>
                  </a:txBody>
                  <a:tcPr/>
                </a:tc>
                <a:extLst>
                  <a:ext uri="{0D108BD9-81ED-4DB2-BD59-A6C34878D82A}">
                    <a16:rowId xmlns:a16="http://schemas.microsoft.com/office/drawing/2014/main" val="4024598440"/>
                  </a:ext>
                </a:extLst>
              </a:tr>
            </a:tbl>
          </a:graphicData>
        </a:graphic>
      </p:graphicFrame>
    </p:spTree>
    <p:extLst>
      <p:ext uri="{BB962C8B-B14F-4D97-AF65-F5344CB8AC3E}">
        <p14:creationId xmlns:p14="http://schemas.microsoft.com/office/powerpoint/2010/main" val="28692832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FFA2E-C297-8F3F-588B-5C204270972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AC43D50-6180-07F4-0CE7-72F3895B4AF9}"/>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solidFill>
                  <a:srgbClr val="374151"/>
                </a:solidFill>
                <a:latin typeface="メイリオ" panose="020B0604030504040204" pitchFamily="50" charset="-128"/>
                <a:ea typeface="メイリオ" panose="020B0604030504040204" pitchFamily="50" charset="-128"/>
              </a:rPr>
              <a:t>DX with Cybersecurity</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5DDAC08-168C-0716-4492-B635B96A388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117</a:t>
            </a:fld>
            <a:endParaRPr kumimoji="1" lang="ja-JP" altLang="en-US" sz="2000"/>
          </a:p>
        </p:txBody>
      </p:sp>
      <p:sp>
        <p:nvSpPr>
          <p:cNvPr id="4" name="object 40">
            <a:extLst>
              <a:ext uri="{FF2B5EF4-FFF2-40B4-BE49-F238E27FC236}">
                <a16:creationId xmlns:a16="http://schemas.microsoft.com/office/drawing/2014/main" id="{88221193-D679-D97D-4023-DA9B4CE8315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04A858F8-C171-3449-FF01-2B6D11B9B8E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C991C845-3DBB-FC71-5628-38E525B6161B}"/>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6-1-3.】</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7CB0CC8E-A660-AE43-FC3C-68318BF38161}"/>
              </a:ext>
            </a:extLst>
          </p:cNvPr>
          <p:cNvSpPr txBox="1"/>
          <p:nvPr/>
        </p:nvSpPr>
        <p:spPr>
          <a:xfrm>
            <a:off x="1554679" y="2036000"/>
            <a:ext cx="15456498" cy="1077218"/>
          </a:xfrm>
          <a:prstGeom prst="rect">
            <a:avLst/>
          </a:prstGeom>
          <a:noFill/>
        </p:spPr>
        <p:txBody>
          <a:bodyPr wrap="square">
            <a:spAutoFit/>
          </a:bodyPr>
          <a:lstStyle/>
          <a:p>
            <a:r>
              <a:rPr lang="en-US" altLang="ja-JP" sz="3200" u="sng">
                <a:solidFill>
                  <a:srgbClr val="374151"/>
                </a:solidFill>
                <a:latin typeface="メイリオ" panose="020B0604030504040204" pitchFamily="50" charset="-128"/>
                <a:ea typeface="メイリオ" panose="020B0604030504040204" pitchFamily="50" charset="-128"/>
              </a:rPr>
              <a:t>DX with Cybersecurity</a:t>
            </a:r>
            <a:r>
              <a:rPr lang="ja-JP" altLang="en-US" sz="3200" u="sng">
                <a:solidFill>
                  <a:srgbClr val="374151"/>
                </a:solidFill>
                <a:latin typeface="メイリオ" panose="020B0604030504040204" pitchFamily="50" charset="-128"/>
                <a:ea typeface="メイリオ" panose="020B0604030504040204" pitchFamily="50" charset="-128"/>
              </a:rPr>
              <a:t>の推進に向けた主な施策</a:t>
            </a:r>
            <a:endParaRPr lang="en-US" altLang="ja-JP" sz="3200" u="sng">
              <a:solidFill>
                <a:srgbClr val="374151"/>
              </a:solidFill>
              <a:latin typeface="メイリオ" panose="020B0604030504040204" pitchFamily="50" charset="-128"/>
              <a:ea typeface="メイリオ" panose="020B0604030504040204" pitchFamily="50" charset="-128"/>
            </a:endParaRPr>
          </a:p>
          <a:p>
            <a:endParaRPr lang="en-US" altLang="ja-JP" sz="3200">
              <a:solidFill>
                <a:srgbClr val="374151"/>
              </a:solidFill>
              <a:latin typeface="メイリオ" panose="020B0604030504040204" pitchFamily="50" charset="-128"/>
              <a:ea typeface="メイリオ" panose="020B0604030504040204" pitchFamily="50" charset="-128"/>
            </a:endParaRPr>
          </a:p>
        </p:txBody>
      </p:sp>
      <p:graphicFrame>
        <p:nvGraphicFramePr>
          <p:cNvPr id="6" name="表 6">
            <a:extLst>
              <a:ext uri="{FF2B5EF4-FFF2-40B4-BE49-F238E27FC236}">
                <a16:creationId xmlns:a16="http://schemas.microsoft.com/office/drawing/2014/main" id="{E86C2975-6110-898F-04D4-4CD07C8F8B5C}"/>
              </a:ext>
            </a:extLst>
          </p:cNvPr>
          <p:cNvGraphicFramePr>
            <a:graphicFrameLocks noGrp="1"/>
          </p:cNvGraphicFramePr>
          <p:nvPr/>
        </p:nvGraphicFramePr>
        <p:xfrm>
          <a:off x="1754405" y="2740734"/>
          <a:ext cx="15364551" cy="6339840"/>
        </p:xfrm>
        <a:graphic>
          <a:graphicData uri="http://schemas.openxmlformats.org/drawingml/2006/table">
            <a:tbl>
              <a:tblPr firstRow="1" bandRow="1">
                <a:tableStyleId>{5C22544A-7EE6-4342-B048-85BDC9FD1C3A}</a:tableStyleId>
              </a:tblPr>
              <a:tblGrid>
                <a:gridCol w="3801443">
                  <a:extLst>
                    <a:ext uri="{9D8B030D-6E8A-4147-A177-3AD203B41FA5}">
                      <a16:colId xmlns:a16="http://schemas.microsoft.com/office/drawing/2014/main" val="479492367"/>
                    </a:ext>
                  </a:extLst>
                </a:gridCol>
                <a:gridCol w="5231757">
                  <a:extLst>
                    <a:ext uri="{9D8B030D-6E8A-4147-A177-3AD203B41FA5}">
                      <a16:colId xmlns:a16="http://schemas.microsoft.com/office/drawing/2014/main" val="723173414"/>
                    </a:ext>
                  </a:extLst>
                </a:gridCol>
                <a:gridCol w="6331351">
                  <a:extLst>
                    <a:ext uri="{9D8B030D-6E8A-4147-A177-3AD203B41FA5}">
                      <a16:colId xmlns:a16="http://schemas.microsoft.com/office/drawing/2014/main" val="3670171868"/>
                    </a:ext>
                  </a:extLst>
                </a:gridCol>
              </a:tblGrid>
              <a:tr h="370840">
                <a:tc>
                  <a:txBody>
                    <a:bodyPr/>
                    <a:lstStyle/>
                    <a:p>
                      <a:r>
                        <a:rPr kumimoji="1" lang="ja-JP" altLang="en-US" sz="2800" dirty="0">
                          <a:latin typeface="メイリオ" panose="020B0604030504040204" pitchFamily="50" charset="-128"/>
                          <a:ea typeface="メイリオ" panose="020B0604030504040204" pitchFamily="50" charset="-128"/>
                        </a:rPr>
                        <a:t>分類</a:t>
                      </a:r>
                    </a:p>
                  </a:txBody>
                  <a:tcPr/>
                </a:tc>
                <a:tc>
                  <a:txBody>
                    <a:bodyPr/>
                    <a:lstStyle/>
                    <a:p>
                      <a:r>
                        <a:rPr kumimoji="1" lang="ja-JP" altLang="en-US" sz="2800">
                          <a:latin typeface="メイリオ" panose="020B0604030504040204" pitchFamily="50" charset="-128"/>
                          <a:ea typeface="メイリオ" panose="020B0604030504040204" pitchFamily="50" charset="-128"/>
                        </a:rPr>
                        <a:t>課題</a:t>
                      </a:r>
                    </a:p>
                  </a:txBody>
                  <a:tcPr/>
                </a:tc>
                <a:tc>
                  <a:txBody>
                    <a:bodyPr/>
                    <a:lstStyle/>
                    <a:p>
                      <a:r>
                        <a:rPr kumimoji="1" lang="ja-JP" altLang="en-US" sz="2800">
                          <a:latin typeface="メイリオ" panose="020B0604030504040204" pitchFamily="50" charset="-128"/>
                          <a:ea typeface="メイリオ" panose="020B0604030504040204" pitchFamily="50" charset="-128"/>
                        </a:rPr>
                        <a:t>施策</a:t>
                      </a:r>
                    </a:p>
                  </a:txBody>
                  <a:tcPr/>
                </a:tc>
                <a:extLst>
                  <a:ext uri="{0D108BD9-81ED-4DB2-BD59-A6C34878D82A}">
                    <a16:rowId xmlns:a16="http://schemas.microsoft.com/office/drawing/2014/main" val="639696638"/>
                  </a:ext>
                </a:extLst>
              </a:tr>
              <a:tr h="370840">
                <a:tc>
                  <a:txBody>
                    <a:bodyPr/>
                    <a:lstStyle/>
                    <a:p>
                      <a:r>
                        <a:rPr kumimoji="1" lang="ja-JP" altLang="en-US" sz="2800">
                          <a:latin typeface="メイリオ" panose="020B0604030504040204" pitchFamily="50" charset="-128"/>
                          <a:ea typeface="メイリオ" panose="020B0604030504040204" pitchFamily="50" charset="-128"/>
                        </a:rPr>
                        <a:t>経営層の意識改革</a:t>
                      </a:r>
                    </a:p>
                  </a:txBody>
                  <a:tcPr/>
                </a:tc>
                <a:tc>
                  <a:txBody>
                    <a:bodyPr/>
                    <a:lstStyle/>
                    <a:p>
                      <a:r>
                        <a:rPr kumimoji="1" lang="ja-JP" altLang="en-US" sz="2800" dirty="0">
                          <a:latin typeface="メイリオ" panose="020B0604030504040204" pitchFamily="50" charset="-128"/>
                          <a:ea typeface="メイリオ" panose="020B0604030504040204" pitchFamily="50" charset="-128"/>
                        </a:rPr>
                        <a:t>経営層が主体性をもって</a:t>
                      </a:r>
                      <a:r>
                        <a:rPr kumimoji="1" lang="en-US" altLang="ja-JP" sz="2800" dirty="0">
                          <a:latin typeface="メイリオ" panose="020B0604030504040204" pitchFamily="50" charset="-128"/>
                          <a:ea typeface="メイリオ" panose="020B0604030504040204" pitchFamily="50" charset="-128"/>
                        </a:rPr>
                        <a:t>DX</a:t>
                      </a:r>
                      <a:r>
                        <a:rPr kumimoji="1" lang="ja-JP" altLang="en-US" sz="2800" dirty="0">
                          <a:latin typeface="メイリオ" panose="020B0604030504040204" pitchFamily="50" charset="-128"/>
                          <a:ea typeface="メイリオ" panose="020B0604030504040204" pitchFamily="50" charset="-128"/>
                        </a:rPr>
                        <a:t>とサイバーセキュリティ対策に取組むためには、専門家とのコミュニケーションが重要</a:t>
                      </a:r>
                    </a:p>
                  </a:txBody>
                  <a:tcPr/>
                </a:tc>
                <a:tc>
                  <a:txBody>
                    <a:bodyPr/>
                    <a:lstStyle/>
                    <a:p>
                      <a:r>
                        <a:rPr kumimoji="1" lang="ja-JP" altLang="en-US" sz="2800">
                          <a:latin typeface="メイリオ" panose="020B0604030504040204" pitchFamily="50" charset="-128"/>
                          <a:ea typeface="メイリオ" panose="020B0604030504040204" pitchFamily="50" charset="-128"/>
                        </a:rPr>
                        <a:t>経営者が</a:t>
                      </a:r>
                      <a:r>
                        <a:rPr kumimoji="1" lang="en-US" altLang="ja-JP" sz="2800">
                          <a:latin typeface="メイリオ" panose="020B0604030504040204" pitchFamily="50" charset="-128"/>
                          <a:ea typeface="メイリオ" panose="020B0604030504040204" pitchFamily="50" charset="-128"/>
                        </a:rPr>
                        <a:t>IT</a:t>
                      </a:r>
                      <a:r>
                        <a:rPr kumimoji="1" lang="ja-JP" altLang="en-US" sz="2800">
                          <a:latin typeface="メイリオ" panose="020B0604030504040204" pitchFamily="50" charset="-128"/>
                          <a:ea typeface="メイリオ" panose="020B0604030504040204" pitchFamily="50" charset="-128"/>
                        </a:rPr>
                        <a:t>やセキュリティに関する専門知識を持っていない場合でも、セキュリティ専門家と協力し、「プラス・セキュリティ」知識を習得する環境を整備</a:t>
                      </a:r>
                    </a:p>
                  </a:txBody>
                  <a:tcPr/>
                </a:tc>
                <a:extLst>
                  <a:ext uri="{0D108BD9-81ED-4DB2-BD59-A6C34878D82A}">
                    <a16:rowId xmlns:a16="http://schemas.microsoft.com/office/drawing/2014/main" val="1427079758"/>
                  </a:ext>
                </a:extLst>
              </a:tr>
              <a:tr h="370840">
                <a:tc>
                  <a:txBody>
                    <a:bodyPr/>
                    <a:lstStyle/>
                    <a:p>
                      <a:r>
                        <a:rPr kumimoji="1" lang="ja-JP" altLang="en-US" sz="2800">
                          <a:latin typeface="メイリオ" panose="020B0604030504040204" pitchFamily="50" charset="-128"/>
                          <a:ea typeface="メイリオ" panose="020B0604030504040204" pitchFamily="50" charset="-128"/>
                        </a:rPr>
                        <a:t>地域・中小企業における</a:t>
                      </a:r>
                      <a:r>
                        <a:rPr kumimoji="1" lang="en-US" altLang="ja-JP" sz="2800">
                          <a:latin typeface="メイリオ" panose="020B0604030504040204" pitchFamily="50" charset="-128"/>
                          <a:ea typeface="メイリオ" panose="020B0604030504040204" pitchFamily="50" charset="-128"/>
                        </a:rPr>
                        <a:t>DX with Cybersecurity</a:t>
                      </a:r>
                      <a:r>
                        <a:rPr kumimoji="1" lang="ja-JP" altLang="en-US" sz="2800">
                          <a:latin typeface="メイリオ" panose="020B0604030504040204" pitchFamily="50" charset="-128"/>
                          <a:ea typeface="メイリオ" panose="020B0604030504040204" pitchFamily="50" charset="-128"/>
                        </a:rPr>
                        <a:t>の推進</a:t>
                      </a:r>
                    </a:p>
                  </a:txBody>
                  <a:tcPr/>
                </a:tc>
                <a:tc>
                  <a:txBody>
                    <a:bodyPr/>
                    <a:lstStyle/>
                    <a:p>
                      <a:r>
                        <a:rPr lang="ja-JP" altLang="en-US" sz="2800" b="0" i="0">
                          <a:solidFill>
                            <a:schemeClr val="tx1"/>
                          </a:solidFill>
                          <a:effectLst/>
                          <a:latin typeface="メイリオ" panose="020B0604030504040204" pitchFamily="50" charset="-128"/>
                          <a:ea typeface="メイリオ" panose="020B0604030504040204" pitchFamily="50" charset="-128"/>
                        </a:rPr>
                        <a:t>中小企業は、セキュリティ対策に予算を割く事の必要性を理解する</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lang="ja-JP" altLang="en-US" sz="2800" b="0" i="0">
                          <a:solidFill>
                            <a:schemeClr val="tx1"/>
                          </a:solidFill>
                          <a:effectLst/>
                          <a:latin typeface="メイリオ" panose="020B0604030504040204" pitchFamily="50" charset="-128"/>
                          <a:ea typeface="メイリオ" panose="020B0604030504040204" pitchFamily="50" charset="-128"/>
                        </a:rPr>
                        <a:t>中小企業が利用しやすい安価かつ効果的なセキュリティサービス・保険の普及など、中小企業向けセキュリティ施策を推進</a:t>
                      </a:r>
                      <a:endParaRPr kumimoji="1" lang="ja-JP" altLang="en-US" sz="28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886177035"/>
                  </a:ext>
                </a:extLst>
              </a:tr>
              <a:tr h="370840">
                <a:tc>
                  <a:txBody>
                    <a:bodyPr/>
                    <a:lstStyle/>
                    <a:p>
                      <a:r>
                        <a:rPr kumimoji="1" lang="ja-JP" altLang="en-US" sz="2800">
                          <a:latin typeface="メイリオ" panose="020B0604030504040204" pitchFamily="50" charset="-128"/>
                          <a:ea typeface="メイリオ" panose="020B0604030504040204" pitchFamily="50" charset="-128"/>
                        </a:rPr>
                        <a:t>新たな価値創出を支えるサプライチェーンなどの信頼性確保に向けた基盤づくり</a:t>
                      </a:r>
                    </a:p>
                  </a:txBody>
                  <a:tcPr/>
                </a:tc>
                <a:tc>
                  <a:txBody>
                    <a:bodyPr/>
                    <a:lstStyle/>
                    <a:p>
                      <a:r>
                        <a:rPr kumimoji="1" lang="ja-JP" altLang="en-US" sz="2800">
                          <a:latin typeface="メイリオ" panose="020B0604030504040204" pitchFamily="50" charset="-128"/>
                          <a:ea typeface="メイリオ" panose="020B0604030504040204" pitchFamily="50" charset="-128"/>
                        </a:rPr>
                        <a:t>サイバー攻撃の起点となり得る箇所の拡大に伴う、リスク管理が重要</a:t>
                      </a:r>
                    </a:p>
                  </a:txBody>
                  <a:tcPr/>
                </a:tc>
                <a:tc>
                  <a:txBody>
                    <a:bodyPr/>
                    <a:lstStyle/>
                    <a:p>
                      <a:r>
                        <a:rPr kumimoji="1" lang="ja-JP" altLang="en-US" sz="2800">
                          <a:latin typeface="メイリオ" panose="020B0604030504040204" pitchFamily="50" charset="-128"/>
                          <a:ea typeface="メイリオ" panose="020B0604030504040204" pitchFamily="50" charset="-128"/>
                        </a:rPr>
                        <a:t>産業分野別、または産業横断的なガイドラインの策定や活用促進を通じて、産業界におけるセキュリティ対策の具体化・実装を促進</a:t>
                      </a:r>
                    </a:p>
                  </a:txBody>
                  <a:tcPr/>
                </a:tc>
                <a:extLst>
                  <a:ext uri="{0D108BD9-81ED-4DB2-BD59-A6C34878D82A}">
                    <a16:rowId xmlns:a16="http://schemas.microsoft.com/office/drawing/2014/main" val="1702650682"/>
                  </a:ext>
                </a:extLst>
              </a:tr>
            </a:tbl>
          </a:graphicData>
        </a:graphic>
      </p:graphicFrame>
    </p:spTree>
    <p:extLst>
      <p:ext uri="{BB962C8B-B14F-4D97-AF65-F5344CB8AC3E}">
        <p14:creationId xmlns:p14="http://schemas.microsoft.com/office/powerpoint/2010/main" val="507899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A2AE5-AE34-837A-D807-F65A3F5B224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A110AA6-7A3E-7E01-0BDE-30E915FB00AD}"/>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solidFill>
                  <a:srgbClr val="374151"/>
                </a:solidFill>
                <a:latin typeface="メイリオ" panose="020B0604030504040204" pitchFamily="50" charset="-128"/>
                <a:ea typeface="メイリオ" panose="020B0604030504040204" pitchFamily="50" charset="-128"/>
              </a:rPr>
              <a:t>DX</a:t>
            </a:r>
            <a:r>
              <a:rPr lang="ja-JP" altLang="en-US" sz="4000">
                <a:solidFill>
                  <a:srgbClr val="374151"/>
                </a:solidFill>
                <a:latin typeface="メイリオ" panose="020B0604030504040204" pitchFamily="50" charset="-128"/>
                <a:ea typeface="メイリオ" panose="020B0604030504040204" pitchFamily="50" charset="-128"/>
              </a:rPr>
              <a:t>に関するリテラシーを身につけたことによる効果（個人）</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3548F01-8FD7-325B-4AC5-4C5B9CBEDD5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118</a:t>
            </a:fld>
            <a:endParaRPr kumimoji="1" lang="ja-JP" altLang="en-US" sz="2000"/>
          </a:p>
        </p:txBody>
      </p:sp>
      <p:sp>
        <p:nvSpPr>
          <p:cNvPr id="4" name="object 40">
            <a:extLst>
              <a:ext uri="{FF2B5EF4-FFF2-40B4-BE49-F238E27FC236}">
                <a16:creationId xmlns:a16="http://schemas.microsoft.com/office/drawing/2014/main" id="{0DAF4424-8350-E35A-998A-62482FD8791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B4DD1804-F8C8-5BF8-CA67-F2B5DF42A40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85883D15-377A-C63B-02C4-FAB5FF87E0E2}"/>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6-1-3.】</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5CE0AF17-A79E-40D3-49C5-60BA405D2586}"/>
              </a:ext>
            </a:extLst>
          </p:cNvPr>
          <p:cNvSpPr txBox="1"/>
          <p:nvPr/>
        </p:nvSpPr>
        <p:spPr>
          <a:xfrm>
            <a:off x="1554679" y="2036000"/>
            <a:ext cx="15456498" cy="1569660"/>
          </a:xfrm>
          <a:prstGeom prst="rect">
            <a:avLst/>
          </a:prstGeom>
          <a:noFill/>
        </p:spPr>
        <p:txBody>
          <a:bodyPr wrap="square">
            <a:spAutoFit/>
          </a:bodyPr>
          <a:lstStyle/>
          <a:p>
            <a:pPr marL="457200" indent="-4572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世の中の</a:t>
            </a:r>
            <a:r>
              <a:rPr lang="en-US" altLang="ja-JP" sz="3200">
                <a:solidFill>
                  <a:srgbClr val="374151"/>
                </a:solidFill>
                <a:latin typeface="メイリオ" panose="020B0604030504040204" pitchFamily="50" charset="-128"/>
                <a:ea typeface="メイリオ" panose="020B0604030504040204" pitchFamily="50" charset="-128"/>
              </a:rPr>
              <a:t>DX</a:t>
            </a:r>
            <a:r>
              <a:rPr lang="ja-JP" altLang="en-US" sz="3200">
                <a:solidFill>
                  <a:srgbClr val="374151"/>
                </a:solidFill>
                <a:latin typeface="メイリオ" panose="020B0604030504040204" pitchFamily="50" charset="-128"/>
                <a:ea typeface="メイリオ" panose="020B0604030504040204" pitchFamily="50" charset="-128"/>
              </a:rPr>
              <a:t>と最新技術にアンテナを広げる</a:t>
            </a:r>
          </a:p>
          <a:p>
            <a:pPr marL="457200" indent="-4572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新技術やキーワードに興味を持つ</a:t>
            </a:r>
          </a:p>
          <a:p>
            <a:pPr marL="457200" indent="-4572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知らない内容に遭遇した時、自ら調査し</a:t>
            </a:r>
            <a:r>
              <a:rPr lang="en-US" altLang="ja-JP" sz="3200">
                <a:solidFill>
                  <a:srgbClr val="374151"/>
                </a:solidFill>
                <a:latin typeface="メイリオ" panose="020B0604030504040204" pitchFamily="50" charset="-128"/>
                <a:ea typeface="メイリオ" panose="020B0604030504040204" pitchFamily="50" charset="-128"/>
              </a:rPr>
              <a:t>DX</a:t>
            </a:r>
            <a:r>
              <a:rPr lang="ja-JP" altLang="en-US" sz="3200">
                <a:solidFill>
                  <a:srgbClr val="374151"/>
                </a:solidFill>
                <a:latin typeface="メイリオ" panose="020B0604030504040204" pitchFamily="50" charset="-128"/>
                <a:ea typeface="メイリオ" panose="020B0604030504040204" pitchFamily="50" charset="-128"/>
              </a:rPr>
              <a:t>の知識を深める</a:t>
            </a:r>
            <a:endParaRPr lang="en-US" altLang="ja-JP" sz="3200">
              <a:solidFill>
                <a:srgbClr val="37415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F3100D8E-D63A-5345-FC28-256F9D531C2C}"/>
              </a:ext>
            </a:extLst>
          </p:cNvPr>
          <p:cNvPicPr>
            <a:picLocks noChangeAspect="1"/>
          </p:cNvPicPr>
          <p:nvPr/>
        </p:nvPicPr>
        <p:blipFill>
          <a:blip r:embed="rId3"/>
          <a:stretch>
            <a:fillRect/>
          </a:stretch>
        </p:blipFill>
        <p:spPr>
          <a:xfrm>
            <a:off x="871258" y="4457322"/>
            <a:ext cx="16296072" cy="3273370"/>
          </a:xfrm>
          <a:prstGeom prst="rect">
            <a:avLst/>
          </a:prstGeom>
        </p:spPr>
      </p:pic>
    </p:spTree>
    <p:extLst>
      <p:ext uri="{BB962C8B-B14F-4D97-AF65-F5344CB8AC3E}">
        <p14:creationId xmlns:p14="http://schemas.microsoft.com/office/powerpoint/2010/main" val="4688949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6121A-9A41-3198-4956-389651263A3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F55C7F9-DD42-CEAF-9A97-67D8F8488CEB}"/>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solidFill>
                  <a:srgbClr val="374151"/>
                </a:solidFill>
                <a:latin typeface="メイリオ" panose="020B0604030504040204" pitchFamily="50" charset="-128"/>
                <a:ea typeface="メイリオ" panose="020B0604030504040204" pitchFamily="50" charset="-128"/>
              </a:rPr>
              <a:t>DX</a:t>
            </a:r>
            <a:r>
              <a:rPr lang="ja-JP" altLang="en-US" sz="4000">
                <a:solidFill>
                  <a:srgbClr val="374151"/>
                </a:solidFill>
                <a:latin typeface="メイリオ" panose="020B0604030504040204" pitchFamily="50" charset="-128"/>
                <a:ea typeface="メイリオ" panose="020B0604030504040204" pitchFamily="50" charset="-128"/>
              </a:rPr>
              <a:t>に関するリテラシーを身につけたことによる効果（会社）</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EB0F8E3-0195-FD6B-32BC-83A75F7ACB5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119</a:t>
            </a:fld>
            <a:endParaRPr kumimoji="1" lang="ja-JP" altLang="en-US" sz="2000"/>
          </a:p>
        </p:txBody>
      </p:sp>
      <p:sp>
        <p:nvSpPr>
          <p:cNvPr id="4" name="object 40">
            <a:extLst>
              <a:ext uri="{FF2B5EF4-FFF2-40B4-BE49-F238E27FC236}">
                <a16:creationId xmlns:a16="http://schemas.microsoft.com/office/drawing/2014/main" id="{3A74331E-48BF-2B04-859D-0AB50272D63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16593C17-4F60-7BE5-0017-817080F8E81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48822DC3-6247-0933-31FC-4ED70DD03D0B}"/>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6-1-3.】</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17763E92-D350-88EC-D2AF-6A7FA52108BE}"/>
              </a:ext>
            </a:extLst>
          </p:cNvPr>
          <p:cNvSpPr txBox="1"/>
          <p:nvPr/>
        </p:nvSpPr>
        <p:spPr>
          <a:xfrm>
            <a:off x="1554679" y="2036000"/>
            <a:ext cx="15456498" cy="6986528"/>
          </a:xfrm>
          <a:prstGeom prst="rect">
            <a:avLst/>
          </a:prstGeom>
          <a:noFill/>
        </p:spPr>
        <p:txBody>
          <a:bodyPr wrap="square">
            <a:spAutoFit/>
          </a:bodyPr>
          <a:lstStyle/>
          <a:p>
            <a:r>
              <a:rPr lang="ja-JP" altLang="en-US" sz="3200" u="sng" dirty="0">
                <a:solidFill>
                  <a:srgbClr val="374151"/>
                </a:solidFill>
                <a:latin typeface="メイリオ" panose="020B0604030504040204" pitchFamily="50" charset="-128"/>
                <a:ea typeface="メイリオ" panose="020B0604030504040204" pitchFamily="50" charset="-128"/>
              </a:rPr>
              <a:t>経営層</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社会・ビジネス環境の変化を把握</a:t>
            </a: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有益な技術・考え方を獲得</a:t>
            </a: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自社の</a:t>
            </a:r>
            <a:r>
              <a:rPr lang="en-US" altLang="ja-JP" sz="3200" dirty="0">
                <a:solidFill>
                  <a:srgbClr val="374151"/>
                </a:solidFill>
                <a:latin typeface="メイリオ" panose="020B0604030504040204" pitchFamily="50" charset="-128"/>
                <a:ea typeface="メイリオ" panose="020B0604030504040204" pitchFamily="50" charset="-128"/>
              </a:rPr>
              <a:t>DX</a:t>
            </a:r>
            <a:r>
              <a:rPr lang="ja-JP" altLang="en-US" sz="3200" dirty="0">
                <a:solidFill>
                  <a:srgbClr val="374151"/>
                </a:solidFill>
                <a:latin typeface="メイリオ" panose="020B0604030504040204" pitchFamily="50" charset="-128"/>
                <a:ea typeface="メイリオ" panose="020B0604030504040204" pitchFamily="50" charset="-128"/>
              </a:rPr>
              <a:t>の方向性を社員に示す</a:t>
            </a:r>
            <a:endParaRPr lang="en-US" altLang="ja-JP" sz="3200" dirty="0">
              <a:solidFill>
                <a:srgbClr val="374151"/>
              </a:solidFill>
              <a:latin typeface="メイリオ" panose="020B0604030504040204" pitchFamily="50" charset="-128"/>
              <a:ea typeface="メイリオ" panose="020B0604030504040204" pitchFamily="50" charset="-128"/>
            </a:endParaRPr>
          </a:p>
          <a:p>
            <a:endParaRPr lang="en-US" altLang="ja-JP" sz="3200" dirty="0">
              <a:solidFill>
                <a:srgbClr val="374151"/>
              </a:solidFill>
              <a:latin typeface="メイリオ" panose="020B0604030504040204" pitchFamily="50" charset="-128"/>
              <a:ea typeface="メイリオ" panose="020B0604030504040204" pitchFamily="50" charset="-128"/>
            </a:endParaRPr>
          </a:p>
          <a:p>
            <a:r>
              <a:rPr lang="en-US" altLang="ja-JP" sz="3200" u="sng" dirty="0">
                <a:solidFill>
                  <a:srgbClr val="374151"/>
                </a:solidFill>
                <a:latin typeface="メイリオ" panose="020B0604030504040204" pitchFamily="50" charset="-128"/>
                <a:ea typeface="メイリオ" panose="020B0604030504040204" pitchFamily="50" charset="-128"/>
              </a:rPr>
              <a:t>DX</a:t>
            </a:r>
            <a:r>
              <a:rPr lang="ja-JP" altLang="en-US" sz="3200" u="sng" dirty="0">
                <a:solidFill>
                  <a:srgbClr val="374151"/>
                </a:solidFill>
                <a:latin typeface="メイリオ" panose="020B0604030504040204" pitchFamily="50" charset="-128"/>
                <a:ea typeface="メイリオ" panose="020B0604030504040204" pitchFamily="50" charset="-128"/>
              </a:rPr>
              <a:t>を推進する人材との協働</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事業知見を持つ人材との協力</a:t>
            </a:r>
          </a:p>
          <a:p>
            <a:pPr marL="457200" indent="-457200">
              <a:buFont typeface="Arial" panose="020B0604020202020204" pitchFamily="34" charset="0"/>
              <a:buChar char="•"/>
            </a:pPr>
            <a:r>
              <a:rPr lang="en-US" altLang="ja-JP" sz="3200" dirty="0">
                <a:solidFill>
                  <a:srgbClr val="374151"/>
                </a:solidFill>
                <a:latin typeface="メイリオ" panose="020B0604030504040204" pitchFamily="50" charset="-128"/>
                <a:ea typeface="メイリオ" panose="020B0604030504040204" pitchFamily="50" charset="-128"/>
              </a:rPr>
              <a:t>DX</a:t>
            </a:r>
            <a:r>
              <a:rPr lang="ja-JP" altLang="en-US" sz="3200" dirty="0">
                <a:solidFill>
                  <a:srgbClr val="374151"/>
                </a:solidFill>
                <a:latin typeface="メイリオ" panose="020B0604030504040204" pitchFamily="50" charset="-128"/>
                <a:ea typeface="メイリオ" panose="020B0604030504040204" pitchFamily="50" charset="-128"/>
              </a:rPr>
              <a:t>専門の人材との連携</a:t>
            </a: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これにより企業の</a:t>
            </a:r>
            <a:r>
              <a:rPr lang="en-US" altLang="ja-JP" sz="3200" dirty="0">
                <a:solidFill>
                  <a:srgbClr val="374151"/>
                </a:solidFill>
                <a:latin typeface="メイリオ" panose="020B0604030504040204" pitchFamily="50" charset="-128"/>
                <a:ea typeface="メイリオ" panose="020B0604030504040204" pitchFamily="50" charset="-128"/>
              </a:rPr>
              <a:t>DX</a:t>
            </a:r>
            <a:r>
              <a:rPr lang="ja-JP" altLang="en-US" sz="3200" dirty="0">
                <a:solidFill>
                  <a:srgbClr val="374151"/>
                </a:solidFill>
                <a:latin typeface="メイリオ" panose="020B0604030504040204" pitchFamily="50" charset="-128"/>
                <a:ea typeface="メイリオ" panose="020B0604030504040204" pitchFamily="50" charset="-128"/>
              </a:rPr>
              <a:t>が進展しやすくなる</a:t>
            </a:r>
            <a:endParaRPr lang="en-US" altLang="ja-JP" sz="3200" dirty="0">
              <a:solidFill>
                <a:srgbClr val="374151"/>
              </a:solidFill>
              <a:latin typeface="メイリオ" panose="020B0604030504040204" pitchFamily="50" charset="-128"/>
              <a:ea typeface="メイリオ" panose="020B0604030504040204" pitchFamily="50" charset="-128"/>
            </a:endParaRPr>
          </a:p>
          <a:p>
            <a:endParaRPr lang="en-US" altLang="ja-JP" sz="3200" dirty="0">
              <a:solidFill>
                <a:srgbClr val="374151"/>
              </a:solidFill>
              <a:latin typeface="メイリオ" panose="020B0604030504040204" pitchFamily="50" charset="-128"/>
              <a:ea typeface="メイリオ" panose="020B0604030504040204" pitchFamily="50" charset="-128"/>
            </a:endParaRPr>
          </a:p>
          <a:p>
            <a:r>
              <a:rPr lang="ja-JP" altLang="en-US" sz="3200" u="sng" dirty="0">
                <a:solidFill>
                  <a:srgbClr val="374151"/>
                </a:solidFill>
                <a:latin typeface="メイリオ" panose="020B0604030504040204" pitchFamily="50" charset="-128"/>
                <a:ea typeface="メイリオ" panose="020B0604030504040204" pitchFamily="50" charset="-128"/>
              </a:rPr>
              <a:t>会社全体で</a:t>
            </a:r>
            <a:r>
              <a:rPr lang="en-US" altLang="ja-JP" sz="3200" u="sng" dirty="0">
                <a:solidFill>
                  <a:srgbClr val="374151"/>
                </a:solidFill>
                <a:latin typeface="メイリオ" panose="020B0604030504040204" pitchFamily="50" charset="-128"/>
                <a:ea typeface="メイリオ" panose="020B0604030504040204" pitchFamily="50" charset="-128"/>
              </a:rPr>
              <a:t>DX</a:t>
            </a:r>
            <a:r>
              <a:rPr lang="ja-JP" altLang="en-US" sz="3200" u="sng" dirty="0">
                <a:solidFill>
                  <a:srgbClr val="374151"/>
                </a:solidFill>
                <a:latin typeface="メイリオ" panose="020B0604030504040204" pitchFamily="50" charset="-128"/>
                <a:ea typeface="メイリオ" panose="020B0604030504040204" pitchFamily="50" charset="-128"/>
              </a:rPr>
              <a:t>への取組</a:t>
            </a:r>
            <a:endParaRPr lang="en-US" altLang="ja-JP" sz="3200" u="sng" dirty="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社員全員が</a:t>
            </a:r>
            <a:r>
              <a:rPr lang="en-US" altLang="ja-JP" sz="3200" dirty="0">
                <a:solidFill>
                  <a:srgbClr val="374151"/>
                </a:solidFill>
                <a:latin typeface="メイリオ" panose="020B0604030504040204" pitchFamily="50" charset="-128"/>
                <a:ea typeface="メイリオ" panose="020B0604030504040204" pitchFamily="50" charset="-128"/>
              </a:rPr>
              <a:t>DX</a:t>
            </a:r>
            <a:r>
              <a:rPr lang="ja-JP" altLang="en-US" sz="3200" dirty="0">
                <a:solidFill>
                  <a:srgbClr val="374151"/>
                </a:solidFill>
                <a:latin typeface="メイリオ" panose="020B0604030504040204" pitchFamily="50" charset="-128"/>
                <a:ea typeface="メイリオ" panose="020B0604030504040204" pitchFamily="50" charset="-128"/>
              </a:rPr>
              <a:t>リテラシーを習得</a:t>
            </a:r>
          </a:p>
          <a:p>
            <a:pPr marL="457200" indent="-4572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組織内の変化に対する理解が増加</a:t>
            </a:r>
          </a:p>
          <a:p>
            <a:pPr marL="457200" indent="-457200">
              <a:buFont typeface="Arial" panose="020B0604020202020204" pitchFamily="34" charset="0"/>
              <a:buChar char="•"/>
            </a:pPr>
            <a:r>
              <a:rPr lang="en-US" altLang="ja-JP" sz="3200" dirty="0">
                <a:solidFill>
                  <a:srgbClr val="374151"/>
                </a:solidFill>
                <a:latin typeface="メイリオ" panose="020B0604030504040204" pitchFamily="50" charset="-128"/>
                <a:ea typeface="メイリオ" panose="020B0604030504040204" pitchFamily="50" charset="-128"/>
              </a:rPr>
              <a:t>DX</a:t>
            </a:r>
            <a:r>
              <a:rPr lang="ja-JP" altLang="en-US" sz="3200" dirty="0">
                <a:solidFill>
                  <a:srgbClr val="374151"/>
                </a:solidFill>
                <a:latin typeface="メイリオ" panose="020B0604030504040204" pitchFamily="50" charset="-128"/>
                <a:ea typeface="メイリオ" panose="020B0604030504040204" pitchFamily="50" charset="-128"/>
              </a:rPr>
              <a:t>の推進が受け入れられやすくなる</a:t>
            </a:r>
            <a:endParaRPr lang="en-US" altLang="ja-JP" sz="3200" dirty="0">
              <a:solidFill>
                <a:srgbClr val="374151"/>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1F8C7ADD-FF91-7921-8E9F-980505615F8D}"/>
              </a:ext>
            </a:extLst>
          </p:cNvPr>
          <p:cNvPicPr>
            <a:picLocks noChangeAspect="1"/>
          </p:cNvPicPr>
          <p:nvPr/>
        </p:nvPicPr>
        <p:blipFill>
          <a:blip r:embed="rId3"/>
          <a:stretch>
            <a:fillRect/>
          </a:stretch>
        </p:blipFill>
        <p:spPr>
          <a:xfrm>
            <a:off x="10133945" y="2036001"/>
            <a:ext cx="6877232" cy="6617012"/>
          </a:xfrm>
          <a:prstGeom prst="rect">
            <a:avLst/>
          </a:prstGeom>
        </p:spPr>
      </p:pic>
      <p:sp>
        <p:nvSpPr>
          <p:cNvPr id="11" name="テキスト ボックス 10">
            <a:extLst>
              <a:ext uri="{FF2B5EF4-FFF2-40B4-BE49-F238E27FC236}">
                <a16:creationId xmlns:a16="http://schemas.microsoft.com/office/drawing/2014/main" id="{4CBC7E70-2568-23AA-3203-298297F15BE9}"/>
              </a:ext>
            </a:extLst>
          </p:cNvPr>
          <p:cNvSpPr txBox="1"/>
          <p:nvPr/>
        </p:nvSpPr>
        <p:spPr>
          <a:xfrm>
            <a:off x="9595125" y="8569292"/>
            <a:ext cx="7835927" cy="646331"/>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リテラシー標準に沿った学びによる効果の概要</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IPA</a:t>
            </a:r>
            <a:r>
              <a:rPr kumimoji="1" lang="ja-JP" altLang="en-US">
                <a:latin typeface="メイリオ" panose="020B0604030504040204" pitchFamily="50" charset="-128"/>
                <a:ea typeface="メイリオ" panose="020B0604030504040204" pitchFamily="50" charset="-128"/>
              </a:rPr>
              <a:t>、経済産業省「デジタルスキル標準</a:t>
            </a:r>
            <a:r>
              <a:rPr kumimoji="1" lang="en-US" altLang="ja-JP">
                <a:latin typeface="メイリオ" panose="020B0604030504040204" pitchFamily="50" charset="-128"/>
                <a:ea typeface="メイリオ" panose="020B0604030504040204" pitchFamily="50" charset="-128"/>
              </a:rPr>
              <a:t>ver.1.0 </a:t>
            </a:r>
            <a:r>
              <a:rPr kumimoji="1" lang="ja-JP" altLang="en-US">
                <a:latin typeface="メイリオ" panose="020B0604030504040204" pitchFamily="50" charset="-128"/>
                <a:ea typeface="メイリオ" panose="020B0604030504040204" pitchFamily="50" charset="-128"/>
              </a:rPr>
              <a:t>」を基に作成</a:t>
            </a:r>
          </a:p>
        </p:txBody>
      </p:sp>
    </p:spTree>
    <p:extLst>
      <p:ext uri="{BB962C8B-B14F-4D97-AF65-F5344CB8AC3E}">
        <p14:creationId xmlns:p14="http://schemas.microsoft.com/office/powerpoint/2010/main" val="1204526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情報セキュリティの概況</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863417"/>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目的</a:t>
            </a:r>
            <a:r>
              <a:rPr kumimoji="1" lang="en-US" altLang="ja-JP"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適切な予防策や対策を講じること</a:t>
            </a:r>
            <a:endParaRPr kumimoji="1" lang="en-US" altLang="ja-JP" sz="3600">
              <a:latin typeface="メイリオ" panose="020B0604030504040204" pitchFamily="50" charset="-128"/>
              <a:ea typeface="メイリオ" panose="020B0604030504040204" pitchFamily="50" charset="-128"/>
            </a:endParaRPr>
          </a:p>
          <a:p>
            <a:endParaRPr kumimoji="1" lang="en-US" altLang="ja-JP" sz="1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内容</a:t>
            </a:r>
            <a:r>
              <a:rPr kumimoji="1" lang="en-US" altLang="ja-JP"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攻撃手口の</a:t>
            </a:r>
            <a:r>
              <a:rPr kumimoji="1" lang="ja-JP" altLang="en-US" sz="3600" b="1">
                <a:solidFill>
                  <a:srgbClr val="FF0000"/>
                </a:solidFill>
                <a:latin typeface="メイリオ" panose="020B0604030504040204" pitchFamily="50" charset="-128"/>
                <a:ea typeface="メイリオ" panose="020B0604030504040204" pitchFamily="50" charset="-128"/>
              </a:rPr>
              <a:t>傾向</a:t>
            </a:r>
            <a:r>
              <a:rPr kumimoji="1" lang="ja-JP" altLang="en-US" sz="3600">
                <a:latin typeface="メイリオ" panose="020B0604030504040204" pitchFamily="50" charset="-128"/>
                <a:ea typeface="メイリオ" panose="020B0604030504040204" pitchFamily="50" charset="-128"/>
              </a:rPr>
              <a:t>を把握する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脅威に対する対策方法を理解する</a:t>
            </a:r>
            <a:endParaRPr kumimoji="1" lang="en-US" altLang="ja-JP" sz="3600">
              <a:latin typeface="メイリオ" panose="020B0604030504040204" pitchFamily="50" charset="-128"/>
              <a:ea typeface="メイリオ" panose="020B0604030504040204" pitchFamily="50" charset="-128"/>
            </a:endParaRPr>
          </a:p>
          <a:p>
            <a:endParaRPr kumimoji="1" lang="en-US" altLang="ja-JP" sz="1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活用するべき代表的な刊行物</a:t>
            </a:r>
            <a:r>
              <a:rPr kumimoji="1" lang="en-US" altLang="ja-JP"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a:ea typeface="メイリオ"/>
              </a:rPr>
              <a:t>情報セキュリティ白書</a:t>
            </a:r>
            <a:br>
              <a:rPr kumimoji="1" lang="en-US" altLang="ja-JP" sz="3600">
                <a:latin typeface="メイリオ"/>
                <a:ea typeface="メイリオ"/>
              </a:rPr>
            </a:br>
            <a:r>
              <a:rPr kumimoji="1" lang="ja-JP" altLang="en-US" sz="2800">
                <a:latin typeface="メイリオ"/>
                <a:ea typeface="メイリオ"/>
              </a:rPr>
              <a:t>　情報セキュリティに関する現状や課題、脅威、対策について包括的に学ぶことができる。</a:t>
            </a:r>
            <a:br>
              <a:rPr kumimoji="1" lang="en-US" altLang="ja-JP" sz="2800">
                <a:latin typeface="メイリオ"/>
                <a:ea typeface="メイリオ"/>
              </a:rPr>
            </a:br>
            <a:r>
              <a:rPr kumimoji="1" lang="ja-JP" altLang="en-US" sz="2800">
                <a:latin typeface="メイリオ"/>
                <a:ea typeface="メイリオ"/>
              </a:rPr>
              <a:t>　毎年発行されている。</a:t>
            </a:r>
            <a:endParaRPr kumimoji="1" lang="en-US" altLang="ja-JP" sz="2800">
              <a:latin typeface="メイリオ"/>
              <a:ea typeface="メイリオ"/>
            </a:endParaRPr>
          </a:p>
          <a:p>
            <a:pPr marL="571500" indent="-571500">
              <a:buFont typeface="Arial" panose="020B0604020202020204" pitchFamily="34" charset="0"/>
              <a:buChar char="•"/>
            </a:pPr>
            <a:r>
              <a:rPr kumimoji="1" lang="ja-JP" altLang="en-US" sz="3600">
                <a:latin typeface="メイリオ"/>
                <a:ea typeface="メイリオ"/>
              </a:rPr>
              <a:t>情報セキュリティ</a:t>
            </a:r>
            <a:r>
              <a:rPr kumimoji="1" lang="en-US" altLang="ja-JP" sz="3600">
                <a:latin typeface="メイリオ"/>
                <a:ea typeface="メイリオ"/>
              </a:rPr>
              <a:t>10</a:t>
            </a:r>
            <a:r>
              <a:rPr kumimoji="1" lang="ja-JP" altLang="en-US" sz="3600">
                <a:latin typeface="メイリオ"/>
                <a:ea typeface="メイリオ"/>
              </a:rPr>
              <a:t>大脅威</a:t>
            </a:r>
            <a:br>
              <a:rPr lang="ja-JP" altLang="en-US" sz="3600">
                <a:latin typeface="メイリオ"/>
                <a:ea typeface="メイリオ"/>
              </a:rPr>
            </a:br>
            <a:r>
              <a:rPr lang="ja-JP" altLang="en-US" sz="2400">
                <a:latin typeface="メイリオ"/>
                <a:ea typeface="メイリオ"/>
              </a:rPr>
              <a:t>　</a:t>
            </a:r>
            <a:r>
              <a:rPr lang="ja-JP" altLang="en-US" sz="2800">
                <a:latin typeface="メイリオ"/>
                <a:ea typeface="メイリオ"/>
              </a:rPr>
              <a:t>1年間の状況を反映して作成され、何を重視して対策を実施するべきかを学ぶことができる。毎年発行されている。</a:t>
            </a:r>
            <a:endParaRPr lang="ja-JP" altLang="en-US" sz="28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情報セキュリティの脅威を学ぶ</a:t>
            </a:r>
          </a:p>
        </p:txBody>
      </p:sp>
      <p:pic>
        <p:nvPicPr>
          <p:cNvPr id="3" name="図 5" descr="グラフィカル ユーザー インターフェイス が含まれている画像&#10;&#10;説明は自動で生成されたものです">
            <a:extLst>
              <a:ext uri="{FF2B5EF4-FFF2-40B4-BE49-F238E27FC236}">
                <a16:creationId xmlns:a16="http://schemas.microsoft.com/office/drawing/2014/main" id="{48976169-4F73-BC89-7432-29068D76C73D}"/>
              </a:ext>
            </a:extLst>
          </p:cNvPr>
          <p:cNvPicPr>
            <a:picLocks noChangeAspect="1"/>
          </p:cNvPicPr>
          <p:nvPr/>
        </p:nvPicPr>
        <p:blipFill>
          <a:blip r:embed="rId3"/>
          <a:stretch>
            <a:fillRect/>
          </a:stretch>
        </p:blipFill>
        <p:spPr>
          <a:xfrm>
            <a:off x="10989750" y="2271597"/>
            <a:ext cx="2390563" cy="3355035"/>
          </a:xfrm>
          <a:prstGeom prst="rect">
            <a:avLst/>
          </a:prstGeom>
          <a:ln>
            <a:noFill/>
          </a:ln>
          <a:effectLst>
            <a:outerShdw blurRad="190500" algn="tl" rotWithShape="0">
              <a:srgbClr val="000000">
                <a:alpha val="70000"/>
              </a:srgbClr>
            </a:outerShdw>
          </a:effectLst>
        </p:spPr>
      </p:pic>
      <p:pic>
        <p:nvPicPr>
          <p:cNvPr id="1028" name="Picture 4" descr="情報セキュリティ10大脅威 2023表紙">
            <a:extLst>
              <a:ext uri="{FF2B5EF4-FFF2-40B4-BE49-F238E27FC236}">
                <a16:creationId xmlns:a16="http://schemas.microsoft.com/office/drawing/2014/main" id="{9A907609-CEC0-9208-CCF5-DF9C97679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6503" y="2252877"/>
            <a:ext cx="2483820" cy="33737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FAC9E20-975E-4AA3-997B-B47662BDAB81}"/>
              </a:ext>
            </a:extLst>
          </p:cNvPr>
          <p:cNvSpPr txBox="1"/>
          <p:nvPr/>
        </p:nvSpPr>
        <p:spPr>
          <a:xfrm>
            <a:off x="10836587" y="5680017"/>
            <a:ext cx="2696886" cy="646331"/>
          </a:xfrm>
          <a:prstGeom prst="rect">
            <a:avLst/>
          </a:prstGeom>
          <a:noFill/>
        </p:spPr>
        <p:txBody>
          <a:bodyPr wrap="square">
            <a:spAutoFit/>
          </a:bodyPr>
          <a:lstStyle/>
          <a:p>
            <a:pPr algn="ctr"/>
            <a:r>
              <a:rPr kumimoji="1" lang="en-US" altLang="ja-JP" sz="700">
                <a:latin typeface="メイリオ" panose="020B0604030504040204" pitchFamily="50" charset="-128"/>
                <a:ea typeface="メイリオ" panose="020B0604030504040204" pitchFamily="50" charset="-128"/>
              </a:rPr>
              <a:t>IPA.”</a:t>
            </a:r>
            <a:r>
              <a:rPr kumimoji="1" lang="ja-JP" altLang="en-US" sz="700">
                <a:latin typeface="メイリオ" panose="020B0604030504040204" pitchFamily="50" charset="-128"/>
                <a:ea typeface="メイリオ" panose="020B0604030504040204" pitchFamily="50" charset="-128"/>
              </a:rPr>
              <a:t>情報セキュリティ白書</a:t>
            </a:r>
            <a:r>
              <a:rPr kumimoji="1" lang="en-US" altLang="ja-JP" sz="700">
                <a:latin typeface="メイリオ" panose="020B0604030504040204" pitchFamily="50" charset="-128"/>
                <a:ea typeface="メイリオ" panose="020B0604030504040204" pitchFamily="50" charset="-128"/>
              </a:rPr>
              <a:t>2022</a:t>
            </a:r>
            <a:r>
              <a:rPr kumimoji="1" lang="en-US" altLang="ja-JP" sz="700" u="sng">
                <a:uFill>
                  <a:solidFill>
                    <a:schemeClr val="bg1"/>
                  </a:solidFill>
                </a:uFill>
                <a:latin typeface="メイリオ" panose="020B0604030504040204" pitchFamily="50" charset="-128"/>
                <a:ea typeface="メイリオ" panose="020B0604030504040204" pitchFamily="50" charset="-128"/>
              </a:rPr>
              <a:t>”.</a:t>
            </a:r>
            <a:br>
              <a:rPr kumimoji="1" lang="en-US" altLang="ja-JP" sz="700" u="sng">
                <a:uFill>
                  <a:solidFill>
                    <a:schemeClr val="bg1"/>
                  </a:solidFill>
                </a:uFill>
                <a:latin typeface="メイリオ" panose="020B0604030504040204" pitchFamily="50" charset="-128"/>
                <a:ea typeface="メイリオ" panose="020B0604030504040204" pitchFamily="50" charset="-128"/>
              </a:rPr>
            </a:br>
            <a:r>
              <a:rPr kumimoji="1" lang="en-US" altLang="ja-JP" sz="700" u="sng">
                <a:uFill>
                  <a:solidFill>
                    <a:schemeClr val="bg1"/>
                  </a:solidFill>
                </a:uFill>
                <a:latin typeface="メイリオ" panose="020B0604030504040204" pitchFamily="50" charset="-128"/>
                <a:ea typeface="メイリオ" panose="020B0604030504040204" pitchFamily="50" charset="-128"/>
                <a:hlinkClick r:id="rId5"/>
              </a:rPr>
              <a:t>https://www.ipa.go.jp/publish/wp-security/sec-2022.html</a:t>
            </a:r>
            <a:br>
              <a:rPr kumimoji="1" lang="en-US" altLang="ja-JP" sz="700" u="sng">
                <a:uFill>
                  <a:solidFill>
                    <a:schemeClr val="bg1"/>
                  </a:solidFill>
                </a:uFill>
                <a:latin typeface="メイリオ" panose="020B0604030504040204" pitchFamily="50" charset="-128"/>
                <a:ea typeface="メイリオ" panose="020B0604030504040204" pitchFamily="50" charset="-128"/>
              </a:rPr>
            </a:br>
            <a:r>
              <a:rPr kumimoji="1" lang="en-US" altLang="ja-JP" sz="700">
                <a:latin typeface="メイリオ" panose="020B0604030504040204" pitchFamily="50" charset="-128"/>
                <a:ea typeface="メイリオ" panose="020B0604030504040204" pitchFamily="50" charset="-128"/>
              </a:rPr>
              <a:t>(</a:t>
            </a:r>
            <a:r>
              <a:rPr kumimoji="1" lang="ja-JP" altLang="en-US" sz="700">
                <a:latin typeface="メイリオ" panose="020B0604030504040204" pitchFamily="50" charset="-128"/>
                <a:ea typeface="メイリオ" panose="020B0604030504040204" pitchFamily="50" charset="-128"/>
              </a:rPr>
              <a:t>参照 </a:t>
            </a:r>
            <a:r>
              <a:rPr kumimoji="1" lang="en-US" altLang="ja-JP" sz="700">
                <a:latin typeface="メイリオ" panose="020B0604030504040204" pitchFamily="50" charset="-128"/>
                <a:ea typeface="メイリオ" panose="020B0604030504040204" pitchFamily="50" charset="-128"/>
              </a:rPr>
              <a:t>2023-07-06).</a:t>
            </a:r>
            <a:endParaRPr kumimoji="1" lang="ja-JP" altLang="en-US" sz="700">
              <a:latin typeface="メイリオ" panose="020B0604030504040204" pitchFamily="50" charset="-128"/>
              <a:ea typeface="メイリオ" panose="020B0604030504040204" pitchFamily="50" charset="-128"/>
            </a:endParaRPr>
          </a:p>
          <a:p>
            <a:pPr algn="ctr"/>
            <a:endParaRPr kumimoji="1" lang="ja-JP" altLang="en-US" sz="8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FF30251E-17B1-B1BA-C615-D7D63913804C}"/>
              </a:ext>
            </a:extLst>
          </p:cNvPr>
          <p:cNvSpPr txBox="1"/>
          <p:nvPr/>
        </p:nvSpPr>
        <p:spPr>
          <a:xfrm>
            <a:off x="13453597" y="5678379"/>
            <a:ext cx="2696886" cy="646331"/>
          </a:xfrm>
          <a:prstGeom prst="rect">
            <a:avLst/>
          </a:prstGeom>
          <a:noFill/>
        </p:spPr>
        <p:txBody>
          <a:bodyPr wrap="square">
            <a:spAutoFit/>
          </a:bodyPr>
          <a:lstStyle/>
          <a:p>
            <a:pPr algn="ctr"/>
            <a:r>
              <a:rPr kumimoji="1" lang="en-US" altLang="ja-JP" sz="700">
                <a:latin typeface="メイリオ" panose="020B0604030504040204" pitchFamily="50" charset="-128"/>
                <a:ea typeface="メイリオ" panose="020B0604030504040204" pitchFamily="50" charset="-128"/>
              </a:rPr>
              <a:t>IPA.”</a:t>
            </a:r>
            <a:r>
              <a:rPr kumimoji="1" lang="ja-JP" altLang="en-US" sz="700">
                <a:latin typeface="メイリオ" panose="020B0604030504040204" pitchFamily="50" charset="-128"/>
                <a:ea typeface="メイリオ" panose="020B0604030504040204" pitchFamily="50" charset="-128"/>
              </a:rPr>
              <a:t>情報セキュリティ</a:t>
            </a:r>
            <a:r>
              <a:rPr kumimoji="1" lang="en-US" altLang="ja-JP" sz="700">
                <a:latin typeface="メイリオ" panose="020B0604030504040204" pitchFamily="50" charset="-128"/>
                <a:ea typeface="メイリオ" panose="020B0604030504040204" pitchFamily="50" charset="-128"/>
              </a:rPr>
              <a:t>10</a:t>
            </a:r>
            <a:r>
              <a:rPr kumimoji="1" lang="ja-JP" altLang="en-US" sz="700">
                <a:latin typeface="メイリオ" panose="020B0604030504040204" pitchFamily="50" charset="-128"/>
                <a:ea typeface="メイリオ" panose="020B0604030504040204" pitchFamily="50" charset="-128"/>
              </a:rPr>
              <a:t>大脅威 </a:t>
            </a:r>
            <a:r>
              <a:rPr kumimoji="1" lang="en-US" altLang="ja-JP" sz="700">
                <a:latin typeface="メイリオ" panose="020B0604030504040204" pitchFamily="50" charset="-128"/>
                <a:ea typeface="メイリオ" panose="020B0604030504040204" pitchFamily="50" charset="-128"/>
              </a:rPr>
              <a:t>2023</a:t>
            </a:r>
            <a:r>
              <a:rPr kumimoji="1" lang="en-US" altLang="ja-JP" sz="700" u="sng">
                <a:uFill>
                  <a:solidFill>
                    <a:schemeClr val="bg1"/>
                  </a:solidFill>
                </a:uFill>
                <a:latin typeface="メイリオ" panose="020B0604030504040204" pitchFamily="50" charset="-128"/>
                <a:ea typeface="メイリオ" panose="020B0604030504040204" pitchFamily="50" charset="-128"/>
              </a:rPr>
              <a:t>”.</a:t>
            </a:r>
            <a:br>
              <a:rPr kumimoji="1" lang="en-US" altLang="ja-JP" sz="700" u="sng">
                <a:uFill>
                  <a:solidFill>
                    <a:schemeClr val="bg1"/>
                  </a:solidFill>
                </a:uFill>
                <a:latin typeface="メイリオ" panose="020B0604030504040204" pitchFamily="50" charset="-128"/>
                <a:ea typeface="メイリオ" panose="020B0604030504040204" pitchFamily="50" charset="-128"/>
              </a:rPr>
            </a:br>
            <a:r>
              <a:rPr kumimoji="1" lang="en-US" altLang="ja-JP" sz="700" u="sng">
                <a:uFill>
                  <a:solidFill>
                    <a:schemeClr val="bg1"/>
                  </a:solidFill>
                </a:uFill>
                <a:latin typeface="メイリオ" panose="020B0604030504040204" pitchFamily="50" charset="-128"/>
                <a:ea typeface="メイリオ" panose="020B0604030504040204" pitchFamily="50" charset="-128"/>
                <a:hlinkClick r:id="rId6"/>
              </a:rPr>
              <a:t>https://www.ipa.go.jp/security/10threats/ps6vr70000009r2f-att/kaisetsu_2023.pdf</a:t>
            </a:r>
            <a:r>
              <a:rPr kumimoji="1" lang="ja-JP" altLang="en-US" sz="700" u="sng">
                <a:uFill>
                  <a:solidFill>
                    <a:schemeClr val="bg1"/>
                  </a:solidFill>
                </a:uFill>
                <a:latin typeface="メイリオ" panose="020B0604030504040204" pitchFamily="50" charset="-128"/>
                <a:ea typeface="メイリオ" panose="020B0604030504040204" pitchFamily="50" charset="-128"/>
              </a:rPr>
              <a:t>　</a:t>
            </a:r>
            <a:br>
              <a:rPr kumimoji="1" lang="en-US" altLang="ja-JP" sz="700" u="sng">
                <a:uFill>
                  <a:solidFill>
                    <a:schemeClr val="bg1"/>
                  </a:solidFill>
                </a:uFill>
                <a:latin typeface="メイリオ" panose="020B0604030504040204" pitchFamily="50" charset="-128"/>
                <a:ea typeface="メイリオ" panose="020B0604030504040204" pitchFamily="50" charset="-128"/>
              </a:rPr>
            </a:br>
            <a:r>
              <a:rPr kumimoji="1" lang="en-US" altLang="ja-JP" sz="700">
                <a:latin typeface="メイリオ" panose="020B0604030504040204" pitchFamily="50" charset="-128"/>
                <a:ea typeface="メイリオ" panose="020B0604030504040204" pitchFamily="50" charset="-128"/>
              </a:rPr>
              <a:t>(</a:t>
            </a:r>
            <a:r>
              <a:rPr kumimoji="1" lang="ja-JP" altLang="en-US" sz="700">
                <a:latin typeface="メイリオ" panose="020B0604030504040204" pitchFamily="50" charset="-128"/>
                <a:ea typeface="メイリオ" panose="020B0604030504040204" pitchFamily="50" charset="-128"/>
              </a:rPr>
              <a:t>参照 </a:t>
            </a:r>
            <a:r>
              <a:rPr kumimoji="1" lang="en-US" altLang="ja-JP" sz="700">
                <a:latin typeface="メイリオ" panose="020B0604030504040204" pitchFamily="50" charset="-128"/>
                <a:ea typeface="メイリオ" panose="020B0604030504040204" pitchFamily="50" charset="-128"/>
              </a:rPr>
              <a:t>2023-07-06).</a:t>
            </a:r>
            <a:endParaRPr kumimoji="1" lang="ja-JP" altLang="en-US" sz="700">
              <a:latin typeface="メイリオ" panose="020B0604030504040204" pitchFamily="50" charset="-128"/>
              <a:ea typeface="メイリオ" panose="020B0604030504040204" pitchFamily="50" charset="-128"/>
            </a:endParaRPr>
          </a:p>
          <a:p>
            <a:pPr algn="ctr"/>
            <a:endParaRPr kumimoji="1" lang="ja-JP" altLang="en-US" sz="80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0BEC54CC-4E6B-C98D-1F05-5E676C173327}"/>
              </a:ext>
            </a:extLst>
          </p:cNvPr>
          <p:cNvSpPr txBox="1"/>
          <p:nvPr/>
        </p:nvSpPr>
        <p:spPr>
          <a:xfrm>
            <a:off x="11932422" y="704540"/>
            <a:ext cx="52013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cs typeface="Calibri"/>
              </a:rPr>
              <a:t>2-1-1.</a:t>
            </a:r>
            <a:r>
              <a:rPr lang="ja-JP" altLang="en-US" sz="2400" b="1" dirty="0">
                <a:latin typeface="メイリオ" panose="020B0604030504040204" pitchFamily="50" charset="-128"/>
                <a:ea typeface="メイリオ" panose="020B0604030504040204" pitchFamily="50" charset="-128"/>
                <a:cs typeface="Calibri"/>
              </a:rPr>
              <a:t> </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5685877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2E165-93DF-38DA-D2FD-5EF6C5BF048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FCD2653-B90C-FF89-5F44-F829F0AB8D6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デジタルスキル標準（</a:t>
            </a:r>
            <a:r>
              <a:rPr lang="en-US" altLang="ja-JP" sz="4000">
                <a:solidFill>
                  <a:srgbClr val="374151"/>
                </a:solidFill>
                <a:latin typeface="メイリオ" panose="020B0604030504040204" pitchFamily="50" charset="-128"/>
                <a:ea typeface="メイリオ" panose="020B0604030504040204" pitchFamily="50" charset="-128"/>
              </a:rPr>
              <a:t>DSS</a:t>
            </a:r>
            <a:r>
              <a:rPr lang="ja-JP" altLang="en-US" sz="4000">
                <a:solidFill>
                  <a:srgbClr val="374151"/>
                </a:solidFill>
                <a:latin typeface="メイリオ" panose="020B0604030504040204" pitchFamily="50" charset="-128"/>
                <a:ea typeface="メイリオ" panose="020B0604030504040204" pitchFamily="50" charset="-128"/>
              </a:rPr>
              <a:t>）</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C06A10A-9CAD-DC38-A417-5BA92B57371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120</a:t>
            </a:fld>
            <a:endParaRPr kumimoji="1" lang="ja-JP" altLang="en-US" sz="2000"/>
          </a:p>
        </p:txBody>
      </p:sp>
      <p:sp>
        <p:nvSpPr>
          <p:cNvPr id="4" name="object 40">
            <a:extLst>
              <a:ext uri="{FF2B5EF4-FFF2-40B4-BE49-F238E27FC236}">
                <a16:creationId xmlns:a16="http://schemas.microsoft.com/office/drawing/2014/main" id="{E5C8D812-F048-69CB-C8C1-0E296E4D218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8B4E46F9-4D30-21F6-E876-D5DC7AE9A94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94EB275F-D091-DDEB-D29A-EA1536C773E7}"/>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6-1-3.】</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35D24DA8-C065-CCFA-6BC5-F9CBFB938906}"/>
              </a:ext>
            </a:extLst>
          </p:cNvPr>
          <p:cNvSpPr txBox="1"/>
          <p:nvPr/>
        </p:nvSpPr>
        <p:spPr>
          <a:xfrm>
            <a:off x="1554679" y="2036000"/>
            <a:ext cx="15456498" cy="1077218"/>
          </a:xfrm>
          <a:prstGeom prst="rect">
            <a:avLst/>
          </a:prstGeom>
          <a:noFill/>
        </p:spPr>
        <p:txBody>
          <a:bodyPr wrap="square">
            <a:spAutoFit/>
          </a:bodyPr>
          <a:lstStyle/>
          <a:p>
            <a:r>
              <a:rPr lang="ja-JP" altLang="en-US" sz="3200">
                <a:solidFill>
                  <a:srgbClr val="374151"/>
                </a:solidFill>
                <a:latin typeface="メイリオ" panose="020B0604030504040204" pitchFamily="50" charset="-128"/>
                <a:ea typeface="メイリオ" panose="020B0604030504040204" pitchFamily="50" charset="-128"/>
              </a:rPr>
              <a:t>「</a:t>
            </a:r>
            <a:r>
              <a:rPr lang="en-US" altLang="ja-JP" sz="3200">
                <a:solidFill>
                  <a:srgbClr val="374151"/>
                </a:solidFill>
                <a:latin typeface="メイリオ" panose="020B0604030504040204" pitchFamily="50" charset="-128"/>
                <a:ea typeface="メイリオ" panose="020B0604030504040204" pitchFamily="50" charset="-128"/>
              </a:rPr>
              <a:t>DX</a:t>
            </a:r>
            <a:r>
              <a:rPr lang="ja-JP" altLang="en-US" sz="3200">
                <a:solidFill>
                  <a:srgbClr val="374151"/>
                </a:solidFill>
                <a:latin typeface="メイリオ" panose="020B0604030504040204" pitchFamily="50" charset="-128"/>
                <a:ea typeface="メイリオ" panose="020B0604030504040204" pitchFamily="50" charset="-128"/>
              </a:rPr>
              <a:t>リテラシー標準」は、自身が属する産業や事業の方向性に合わせる必要がある</a:t>
            </a:r>
            <a:endParaRPr lang="en-US" altLang="ja-JP" sz="3200">
              <a:solidFill>
                <a:srgbClr val="374151"/>
              </a:solidFill>
              <a:latin typeface="メイリオ" panose="020B0604030504040204" pitchFamily="50" charset="-128"/>
              <a:ea typeface="メイリオ" panose="020B0604030504040204" pitchFamily="50" charset="-128"/>
            </a:endParaRPr>
          </a:p>
          <a:p>
            <a:endParaRPr lang="en-US" altLang="ja-JP" sz="3200">
              <a:solidFill>
                <a:srgbClr val="374151"/>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98DC796E-4399-268A-1ADA-0856E766E96E}"/>
              </a:ext>
            </a:extLst>
          </p:cNvPr>
          <p:cNvSpPr txBox="1"/>
          <p:nvPr/>
        </p:nvSpPr>
        <p:spPr>
          <a:xfrm>
            <a:off x="5101328" y="8562568"/>
            <a:ext cx="7835927" cy="646331"/>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リテラシー標準の全体像</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IPA</a:t>
            </a:r>
            <a:r>
              <a:rPr kumimoji="1" lang="ja-JP" altLang="en-US">
                <a:latin typeface="メイリオ" panose="020B0604030504040204" pitchFamily="50" charset="-128"/>
                <a:ea typeface="メイリオ" panose="020B0604030504040204" pitchFamily="50" charset="-128"/>
              </a:rPr>
              <a:t>、経済産業省「デジタルスキル標準</a:t>
            </a:r>
            <a:r>
              <a:rPr kumimoji="1" lang="en-US" altLang="ja-JP">
                <a:latin typeface="メイリオ" panose="020B0604030504040204" pitchFamily="50" charset="-128"/>
                <a:ea typeface="メイリオ" panose="020B0604030504040204" pitchFamily="50" charset="-128"/>
              </a:rPr>
              <a:t>ver.1.1 </a:t>
            </a:r>
            <a:r>
              <a:rPr kumimoji="1" lang="ja-JP" altLang="en-US">
                <a:latin typeface="メイリオ" panose="020B0604030504040204" pitchFamily="50" charset="-128"/>
                <a:ea typeface="メイリオ" panose="020B0604030504040204" pitchFamily="50" charset="-128"/>
              </a:rPr>
              <a:t>」を基に作成</a:t>
            </a:r>
          </a:p>
        </p:txBody>
      </p:sp>
      <p:pic>
        <p:nvPicPr>
          <p:cNvPr id="7" name="図 6">
            <a:extLst>
              <a:ext uri="{FF2B5EF4-FFF2-40B4-BE49-F238E27FC236}">
                <a16:creationId xmlns:a16="http://schemas.microsoft.com/office/drawing/2014/main" id="{E742E791-CFA9-1672-D103-6342E3C98118}"/>
              </a:ext>
            </a:extLst>
          </p:cNvPr>
          <p:cNvPicPr>
            <a:picLocks noChangeAspect="1"/>
          </p:cNvPicPr>
          <p:nvPr/>
        </p:nvPicPr>
        <p:blipFill>
          <a:blip r:embed="rId3"/>
          <a:stretch>
            <a:fillRect/>
          </a:stretch>
        </p:blipFill>
        <p:spPr>
          <a:xfrm>
            <a:off x="2064482" y="2727544"/>
            <a:ext cx="13909621" cy="5829656"/>
          </a:xfrm>
          <a:prstGeom prst="rect">
            <a:avLst/>
          </a:prstGeom>
        </p:spPr>
      </p:pic>
    </p:spTree>
    <p:extLst>
      <p:ext uri="{BB962C8B-B14F-4D97-AF65-F5344CB8AC3E}">
        <p14:creationId xmlns:p14="http://schemas.microsoft.com/office/powerpoint/2010/main" val="32239553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5B8AD-9D1C-A15A-176E-15E6DC8A788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007230F-ABA9-B818-E349-8D75C17ABE5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デジタルスキルの学習方法</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928CA67-6167-C43C-C80F-9B782836A5C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121</a:t>
            </a:fld>
            <a:endParaRPr kumimoji="1" lang="ja-JP" altLang="en-US" sz="2000"/>
          </a:p>
        </p:txBody>
      </p:sp>
      <p:sp>
        <p:nvSpPr>
          <p:cNvPr id="4" name="object 40">
            <a:extLst>
              <a:ext uri="{FF2B5EF4-FFF2-40B4-BE49-F238E27FC236}">
                <a16:creationId xmlns:a16="http://schemas.microsoft.com/office/drawing/2014/main" id="{EDCBCB8E-FA8B-2620-1941-95E41FD34A1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A2FF37AC-6336-F4A8-47AD-D823E46FDE2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005B1F58-F047-8459-BA9D-7558919EDC33}"/>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6-1-3.】</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C29BA0ED-63BB-4D78-D766-02DA066D8421}"/>
              </a:ext>
            </a:extLst>
          </p:cNvPr>
          <p:cNvSpPr txBox="1"/>
          <p:nvPr/>
        </p:nvSpPr>
        <p:spPr>
          <a:xfrm>
            <a:off x="1554679" y="2036000"/>
            <a:ext cx="15456498" cy="4524315"/>
          </a:xfrm>
          <a:prstGeom prst="rect">
            <a:avLst/>
          </a:prstGeom>
          <a:noFill/>
        </p:spPr>
        <p:txBody>
          <a:bodyPr wrap="square">
            <a:spAutoFit/>
          </a:bodyPr>
          <a:lstStyle/>
          <a:p>
            <a:r>
              <a:rPr lang="ja-JP" altLang="en-US" sz="3200" u="sng">
                <a:solidFill>
                  <a:srgbClr val="374151"/>
                </a:solidFill>
                <a:latin typeface="メイリオ" panose="020B0604030504040204" pitchFamily="50" charset="-128"/>
                <a:ea typeface="メイリオ" panose="020B0604030504040204" pitchFamily="50" charset="-128"/>
              </a:rPr>
              <a:t>マナビ</a:t>
            </a:r>
            <a:r>
              <a:rPr lang="en-US" altLang="ja-JP" sz="3200" u="sng">
                <a:solidFill>
                  <a:srgbClr val="374151"/>
                </a:solidFill>
                <a:latin typeface="メイリオ" panose="020B0604030504040204" pitchFamily="50" charset="-128"/>
                <a:ea typeface="メイリオ" panose="020B0604030504040204" pitchFamily="50" charset="-128"/>
              </a:rPr>
              <a:t>DX</a:t>
            </a:r>
            <a:r>
              <a:rPr lang="ja-JP" altLang="en-US" sz="3200" u="sng">
                <a:solidFill>
                  <a:srgbClr val="374151"/>
                </a:solidFill>
                <a:latin typeface="メイリオ" panose="020B0604030504040204" pitchFamily="50" charset="-128"/>
                <a:ea typeface="メイリオ" panose="020B0604030504040204" pitchFamily="50" charset="-128"/>
              </a:rPr>
              <a:t>とは</a:t>
            </a:r>
            <a:endParaRPr lang="en-US" altLang="ja-JP" sz="3200" u="sng">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DX</a:t>
            </a:r>
            <a:r>
              <a:rPr lang="ja-JP" altLang="en-US" sz="3200">
                <a:solidFill>
                  <a:srgbClr val="374151"/>
                </a:solidFill>
                <a:latin typeface="メイリオ" panose="020B0604030504040204" pitchFamily="50" charset="-128"/>
                <a:ea typeface="メイリオ" panose="020B0604030504040204" pitchFamily="50" charset="-128"/>
              </a:rPr>
              <a:t>に関する講座を案内するサービス</a:t>
            </a:r>
            <a:endParaRPr lang="en-US" altLang="ja-JP" sz="320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hlinkClick r:id="rId3"/>
              </a:rPr>
              <a:t>https://manabi-dx.ipa.go.jp/</a:t>
            </a:r>
            <a:endParaRPr lang="en-US" altLang="ja-JP" sz="3200">
              <a:solidFill>
                <a:srgbClr val="374151"/>
              </a:solidFill>
              <a:latin typeface="メイリオ" panose="020B0604030504040204" pitchFamily="50" charset="-128"/>
              <a:ea typeface="メイリオ" panose="020B0604030504040204" pitchFamily="50" charset="-128"/>
            </a:endParaRPr>
          </a:p>
          <a:p>
            <a:endParaRPr lang="en-US" altLang="ja-JP" sz="3200">
              <a:solidFill>
                <a:srgbClr val="374151"/>
              </a:solidFill>
              <a:latin typeface="メイリオ" panose="020B0604030504040204" pitchFamily="50" charset="-128"/>
              <a:ea typeface="メイリオ" panose="020B0604030504040204" pitchFamily="50" charset="-128"/>
            </a:endParaRPr>
          </a:p>
          <a:p>
            <a:r>
              <a:rPr lang="ja-JP" altLang="en-US" sz="3200" u="sng">
                <a:solidFill>
                  <a:srgbClr val="374151"/>
                </a:solidFill>
                <a:latin typeface="メイリオ" panose="020B0604030504040204" pitchFamily="50" charset="-128"/>
                <a:ea typeface="メイリオ" panose="020B0604030504040204" pitchFamily="50" charset="-128"/>
              </a:rPr>
              <a:t>取り扱い講座</a:t>
            </a:r>
            <a:endParaRPr lang="en-US" altLang="ja-JP" sz="3200" u="sng">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経済産業省の審査基準を満たした</a:t>
            </a:r>
            <a:r>
              <a:rPr lang="en-US" altLang="ja-JP" sz="3200">
                <a:solidFill>
                  <a:srgbClr val="374151"/>
                </a:solidFill>
                <a:latin typeface="メイリオ" panose="020B0604030504040204" pitchFamily="50" charset="-128"/>
                <a:ea typeface="メイリオ" panose="020B0604030504040204" pitchFamily="50" charset="-128"/>
              </a:rPr>
              <a:t>DX</a:t>
            </a:r>
            <a:r>
              <a:rPr lang="ja-JP" altLang="en-US" sz="3200">
                <a:solidFill>
                  <a:srgbClr val="374151"/>
                </a:solidFill>
                <a:latin typeface="メイリオ" panose="020B0604030504040204" pitchFamily="50" charset="-128"/>
                <a:ea typeface="メイリオ" panose="020B0604030504040204" pitchFamily="50" charset="-128"/>
              </a:rPr>
              <a:t>に関するもの</a:t>
            </a:r>
            <a:endParaRPr lang="en-US" altLang="ja-JP" sz="320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掲載講座数：</a:t>
            </a:r>
            <a:r>
              <a:rPr lang="en-US" altLang="ja-JP" sz="3200">
                <a:solidFill>
                  <a:srgbClr val="374151"/>
                </a:solidFill>
                <a:latin typeface="メイリオ" panose="020B0604030504040204" pitchFamily="50" charset="-128"/>
                <a:ea typeface="メイリオ" panose="020B0604030504040204" pitchFamily="50" charset="-128"/>
              </a:rPr>
              <a:t>457</a:t>
            </a:r>
            <a:r>
              <a:rPr lang="ja-JP" altLang="en-US" sz="3200">
                <a:solidFill>
                  <a:srgbClr val="374151"/>
                </a:solidFill>
                <a:latin typeface="メイリオ" panose="020B0604030504040204" pitchFamily="50" charset="-128"/>
                <a:ea typeface="メイリオ" panose="020B0604030504040204" pitchFamily="50" charset="-128"/>
              </a:rPr>
              <a:t>件</a:t>
            </a:r>
            <a:br>
              <a:rPr lang="en-US" altLang="ja-JP" sz="3200">
                <a:solidFill>
                  <a:srgbClr val="374151"/>
                </a:solidFill>
                <a:latin typeface="メイリオ" panose="020B0604030504040204" pitchFamily="50" charset="-128"/>
                <a:ea typeface="メイリオ" panose="020B0604030504040204" pitchFamily="50" charset="-128"/>
              </a:rPr>
            </a:br>
            <a:r>
              <a:rPr lang="ja-JP" altLang="en-US" sz="3200">
                <a:solidFill>
                  <a:srgbClr val="374151"/>
                </a:solidFill>
                <a:latin typeface="メイリオ" panose="020B0604030504040204" pitchFamily="50" charset="-128"/>
                <a:ea typeface="メイリオ" panose="020B0604030504040204" pitchFamily="50" charset="-128"/>
              </a:rPr>
              <a:t>　有償：</a:t>
            </a:r>
            <a:r>
              <a:rPr lang="en-US" altLang="ja-JP" sz="3200">
                <a:solidFill>
                  <a:srgbClr val="374151"/>
                </a:solidFill>
                <a:latin typeface="メイリオ" panose="020B0604030504040204" pitchFamily="50" charset="-128"/>
                <a:ea typeface="メイリオ" panose="020B0604030504040204" pitchFamily="50" charset="-128"/>
              </a:rPr>
              <a:t>360</a:t>
            </a:r>
            <a:r>
              <a:rPr lang="ja-JP" altLang="en-US" sz="3200">
                <a:solidFill>
                  <a:srgbClr val="374151"/>
                </a:solidFill>
                <a:latin typeface="メイリオ" panose="020B0604030504040204" pitchFamily="50" charset="-128"/>
                <a:ea typeface="メイリオ" panose="020B0604030504040204" pitchFamily="50" charset="-128"/>
              </a:rPr>
              <a:t>件　無償：</a:t>
            </a:r>
            <a:r>
              <a:rPr lang="en-US" altLang="ja-JP" sz="3200">
                <a:solidFill>
                  <a:srgbClr val="374151"/>
                </a:solidFill>
                <a:latin typeface="メイリオ" panose="020B0604030504040204" pitchFamily="50" charset="-128"/>
                <a:ea typeface="メイリオ" panose="020B0604030504040204" pitchFamily="50" charset="-128"/>
              </a:rPr>
              <a:t>97</a:t>
            </a:r>
            <a:r>
              <a:rPr lang="ja-JP" altLang="en-US" sz="3200">
                <a:solidFill>
                  <a:srgbClr val="374151"/>
                </a:solidFill>
                <a:latin typeface="メイリオ" panose="020B0604030504040204" pitchFamily="50" charset="-128"/>
                <a:ea typeface="メイリオ" panose="020B0604030504040204" pitchFamily="50" charset="-128"/>
              </a:rPr>
              <a:t>件　（</a:t>
            </a:r>
            <a:r>
              <a:rPr lang="en-US" altLang="ja-JP" sz="3200">
                <a:solidFill>
                  <a:srgbClr val="374151"/>
                </a:solidFill>
                <a:latin typeface="メイリオ" panose="020B0604030504040204" pitchFamily="50" charset="-128"/>
                <a:ea typeface="メイリオ" panose="020B0604030504040204" pitchFamily="50" charset="-128"/>
              </a:rPr>
              <a:t>2023/8/27</a:t>
            </a:r>
            <a:r>
              <a:rPr lang="ja-JP" altLang="en-US" sz="3200">
                <a:solidFill>
                  <a:srgbClr val="374151"/>
                </a:solidFill>
                <a:latin typeface="メイリオ" panose="020B0604030504040204" pitchFamily="50" charset="-128"/>
                <a:ea typeface="メイリオ" panose="020B0604030504040204" pitchFamily="50" charset="-128"/>
              </a:rPr>
              <a:t>現在）</a:t>
            </a:r>
            <a:endParaRPr lang="en-US" altLang="ja-JP" sz="3200">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32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09662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F77A0-3770-79E6-EC4C-DB0B3DCCA56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D8147AD-2DED-5E2E-8962-9FBD5069397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プラス・セキュリティ</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5E4E572-E43F-C85F-85D3-96F690787B3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122</a:t>
            </a:fld>
            <a:endParaRPr kumimoji="1" lang="ja-JP" altLang="en-US" sz="2000"/>
          </a:p>
        </p:txBody>
      </p:sp>
      <p:sp>
        <p:nvSpPr>
          <p:cNvPr id="4" name="object 40">
            <a:extLst>
              <a:ext uri="{FF2B5EF4-FFF2-40B4-BE49-F238E27FC236}">
                <a16:creationId xmlns:a16="http://schemas.microsoft.com/office/drawing/2014/main" id="{8299E451-49E2-B782-4D53-B7B368CC369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C49897BD-B117-1B83-00B5-7F21FC3C8EE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382122B0-8D1C-8DE6-AB5F-E52A5AE80C92}"/>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6-1-3.】</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4AFDB3D8-3E11-8091-F923-4BB12CCEA387}"/>
              </a:ext>
            </a:extLst>
          </p:cNvPr>
          <p:cNvSpPr txBox="1"/>
          <p:nvPr/>
        </p:nvSpPr>
        <p:spPr>
          <a:xfrm>
            <a:off x="1076818" y="2180859"/>
            <a:ext cx="15456498" cy="4031873"/>
          </a:xfrm>
          <a:prstGeom prst="rect">
            <a:avLst/>
          </a:prstGeom>
          <a:noFill/>
        </p:spPr>
        <p:txBody>
          <a:bodyPr wrap="square">
            <a:spAutoFit/>
          </a:bodyPr>
          <a:lstStyle/>
          <a:p>
            <a:r>
              <a:rPr lang="ja-JP" altLang="en-US" sz="3200" u="sng">
                <a:solidFill>
                  <a:srgbClr val="374151"/>
                </a:solidFill>
                <a:latin typeface="メイリオ" panose="020B0604030504040204" pitchFamily="50" charset="-128"/>
                <a:ea typeface="メイリオ" panose="020B0604030504040204" pitchFamily="50" charset="-128"/>
              </a:rPr>
              <a:t>プラス・セキュリティとは</a:t>
            </a:r>
            <a:endParaRPr lang="en-US" altLang="ja-JP" sz="3200" u="sng">
              <a:solidFill>
                <a:srgbClr val="374151"/>
              </a:solidFill>
              <a:latin typeface="メイリオ" panose="020B0604030504040204" pitchFamily="50" charset="-128"/>
              <a:ea typeface="メイリオ" panose="020B0604030504040204" pitchFamily="50" charset="-128"/>
            </a:endParaRPr>
          </a:p>
          <a:p>
            <a:r>
              <a:rPr lang="ja-JP" altLang="en-US" sz="3200">
                <a:solidFill>
                  <a:schemeClr val="tx1"/>
                </a:solidFill>
                <a:latin typeface="メイリオ" panose="020B0604030504040204" pitchFamily="50" charset="-128"/>
                <a:ea typeface="メイリオ" panose="020B0604030504040204" pitchFamily="50" charset="-128"/>
              </a:rPr>
              <a:t>自らの業務遂行にあたって</a:t>
            </a:r>
            <a:br>
              <a:rPr lang="en-US" altLang="ja-JP" sz="3200">
                <a:solidFill>
                  <a:schemeClr val="tx1"/>
                </a:solidFill>
                <a:latin typeface="メイリオ" panose="020B0604030504040204" pitchFamily="50" charset="-128"/>
                <a:ea typeface="メイリオ" panose="020B0604030504040204" pitchFamily="50" charset="-128"/>
              </a:rPr>
            </a:br>
            <a:r>
              <a:rPr lang="ja-JP" altLang="en-US" sz="3200">
                <a:solidFill>
                  <a:schemeClr val="tx1"/>
                </a:solidFill>
                <a:latin typeface="メイリオ" panose="020B0604030504040204" pitchFamily="50" charset="-128"/>
                <a:ea typeface="メイリオ" panose="020B0604030504040204" pitchFamily="50" charset="-128"/>
              </a:rPr>
              <a:t>セキュリティを意識し、</a:t>
            </a:r>
            <a:br>
              <a:rPr lang="en-US" altLang="ja-JP" sz="3200">
                <a:solidFill>
                  <a:schemeClr val="tx1"/>
                </a:solidFill>
                <a:latin typeface="メイリオ" panose="020B0604030504040204" pitchFamily="50" charset="-128"/>
                <a:ea typeface="メイリオ" panose="020B0604030504040204" pitchFamily="50" charset="-128"/>
              </a:rPr>
            </a:br>
            <a:r>
              <a:rPr lang="ja-JP" altLang="en-US" sz="3200">
                <a:solidFill>
                  <a:schemeClr val="tx1"/>
                </a:solidFill>
                <a:latin typeface="メイリオ" panose="020B0604030504040204" pitchFamily="50" charset="-128"/>
                <a:ea typeface="メイリオ" panose="020B0604030504040204" pitchFamily="50" charset="-128"/>
              </a:rPr>
              <a:t>必要かつ十分なセキュリティ</a:t>
            </a:r>
            <a:br>
              <a:rPr lang="en-US" altLang="ja-JP" sz="3200">
                <a:solidFill>
                  <a:schemeClr val="tx1"/>
                </a:solidFill>
                <a:latin typeface="メイリオ" panose="020B0604030504040204" pitchFamily="50" charset="-128"/>
                <a:ea typeface="メイリオ" panose="020B0604030504040204" pitchFamily="50" charset="-128"/>
              </a:rPr>
            </a:br>
            <a:r>
              <a:rPr lang="ja-JP" altLang="en-US" sz="3200">
                <a:solidFill>
                  <a:schemeClr val="tx1"/>
                </a:solidFill>
                <a:latin typeface="メイリオ" panose="020B0604030504040204" pitchFamily="50" charset="-128"/>
                <a:ea typeface="メイリオ" panose="020B0604030504040204" pitchFamily="50" charset="-128"/>
              </a:rPr>
              <a:t>対策を実現できる能力を身に</a:t>
            </a:r>
            <a:br>
              <a:rPr lang="en-US" altLang="ja-JP" sz="3200">
                <a:solidFill>
                  <a:schemeClr val="tx1"/>
                </a:solidFill>
                <a:latin typeface="メイリオ" panose="020B0604030504040204" pitchFamily="50" charset="-128"/>
                <a:ea typeface="メイリオ" panose="020B0604030504040204" pitchFamily="50" charset="-128"/>
              </a:rPr>
            </a:br>
            <a:r>
              <a:rPr lang="ja-JP" altLang="en-US" sz="3200">
                <a:solidFill>
                  <a:schemeClr val="tx1"/>
                </a:solidFill>
                <a:latin typeface="メイリオ" panose="020B0604030504040204" pitchFamily="50" charset="-128"/>
                <a:ea typeface="メイリオ" panose="020B0604030504040204" pitchFamily="50" charset="-128"/>
              </a:rPr>
              <a:t>つけること、あるいは身に</a:t>
            </a:r>
            <a:br>
              <a:rPr lang="en-US" altLang="ja-JP" sz="3200">
                <a:solidFill>
                  <a:schemeClr val="tx1"/>
                </a:solidFill>
                <a:latin typeface="メイリオ" panose="020B0604030504040204" pitchFamily="50" charset="-128"/>
                <a:ea typeface="メイリオ" panose="020B0604030504040204" pitchFamily="50" charset="-128"/>
              </a:rPr>
            </a:br>
            <a:r>
              <a:rPr lang="ja-JP" altLang="en-US" sz="3200">
                <a:solidFill>
                  <a:schemeClr val="tx1"/>
                </a:solidFill>
                <a:latin typeface="メイリオ" panose="020B0604030504040204" pitchFamily="50" charset="-128"/>
                <a:ea typeface="メイリオ" panose="020B0604030504040204" pitchFamily="50" charset="-128"/>
              </a:rPr>
              <a:t>つけている状態のこと。</a:t>
            </a:r>
            <a:endParaRPr lang="en-US" altLang="ja-JP" sz="3200">
              <a:solidFill>
                <a:srgbClr val="374151"/>
              </a:solidFill>
              <a:latin typeface="メイリオ" panose="020B0604030504040204" pitchFamily="50" charset="-128"/>
              <a:ea typeface="メイリオ" panose="020B0604030504040204" pitchFamily="50" charset="-128"/>
            </a:endParaRPr>
          </a:p>
          <a:p>
            <a:endParaRPr lang="en-US" altLang="ja-JP" sz="3200">
              <a:solidFill>
                <a:schemeClr val="tx1"/>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6493156D-CDE9-2676-1024-F9C798F57C76}"/>
              </a:ext>
            </a:extLst>
          </p:cNvPr>
          <p:cNvPicPr>
            <a:picLocks noChangeAspect="1"/>
          </p:cNvPicPr>
          <p:nvPr/>
        </p:nvPicPr>
        <p:blipFill>
          <a:blip r:embed="rId3"/>
          <a:stretch>
            <a:fillRect/>
          </a:stretch>
        </p:blipFill>
        <p:spPr>
          <a:xfrm>
            <a:off x="6855121" y="1925660"/>
            <a:ext cx="10377884" cy="6885643"/>
          </a:xfrm>
          <a:prstGeom prst="rect">
            <a:avLst/>
          </a:prstGeom>
        </p:spPr>
      </p:pic>
    </p:spTree>
    <p:extLst>
      <p:ext uri="{BB962C8B-B14F-4D97-AF65-F5344CB8AC3E}">
        <p14:creationId xmlns:p14="http://schemas.microsoft.com/office/powerpoint/2010/main" val="24029986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0102A-474E-CF29-895C-D923C59E29E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FF5A937-5AF0-D262-3482-42E7D6BA999D}"/>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プラス・セキュリティ人材の育成</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6638880-2848-F40A-4295-7430ED2AA80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123</a:t>
            </a:fld>
            <a:endParaRPr kumimoji="1" lang="ja-JP" altLang="en-US" sz="2000"/>
          </a:p>
        </p:txBody>
      </p:sp>
      <p:sp>
        <p:nvSpPr>
          <p:cNvPr id="4" name="object 40">
            <a:extLst>
              <a:ext uri="{FF2B5EF4-FFF2-40B4-BE49-F238E27FC236}">
                <a16:creationId xmlns:a16="http://schemas.microsoft.com/office/drawing/2014/main" id="{D2EAFE98-C3A6-90AB-D164-90EA93D76AE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86A69BD9-F47D-6709-ACF0-6EC4F2DEF5F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サイバーセキュリティ戦略</a:t>
            </a:r>
          </a:p>
        </p:txBody>
      </p:sp>
      <p:sp>
        <p:nvSpPr>
          <p:cNvPr id="2" name="テキスト ボックス 1">
            <a:extLst>
              <a:ext uri="{FF2B5EF4-FFF2-40B4-BE49-F238E27FC236}">
                <a16:creationId xmlns:a16="http://schemas.microsoft.com/office/drawing/2014/main" id="{1D62482A-515D-D34F-3B8C-C591E598CDCB}"/>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6-1-3.】</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A7EEA5D7-B5D7-5A42-0D2E-03FDEB4DCA43}"/>
              </a:ext>
            </a:extLst>
          </p:cNvPr>
          <p:cNvSpPr txBox="1"/>
          <p:nvPr/>
        </p:nvSpPr>
        <p:spPr>
          <a:xfrm>
            <a:off x="1076818" y="2180859"/>
            <a:ext cx="15456498" cy="7478970"/>
          </a:xfrm>
          <a:prstGeom prst="rect">
            <a:avLst/>
          </a:prstGeom>
          <a:noFill/>
        </p:spPr>
        <p:txBody>
          <a:bodyPr wrap="square">
            <a:spAutoFit/>
          </a:bodyPr>
          <a:lstStyle/>
          <a:p>
            <a:r>
              <a:rPr lang="ja-JP" altLang="en-US" sz="3200" u="sng">
                <a:solidFill>
                  <a:srgbClr val="374151"/>
                </a:solidFill>
                <a:latin typeface="メイリオ" panose="020B0604030504040204" pitchFamily="50" charset="-128"/>
                <a:ea typeface="メイリオ" panose="020B0604030504040204" pitchFamily="50" charset="-128"/>
              </a:rPr>
              <a:t>試験・資格の活用</a:t>
            </a:r>
            <a:endParaRPr lang="en-US" altLang="ja-JP" sz="3200" u="sng">
              <a:solidFill>
                <a:srgbClr val="37415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solidFill>
                  <a:schemeClr val="tx1"/>
                </a:solidFill>
                <a:latin typeface="メイリオ" panose="020B0604030504040204" pitchFamily="50" charset="-128"/>
                <a:ea typeface="メイリオ" panose="020B0604030504040204" pitchFamily="50" charset="-128"/>
              </a:rPr>
              <a:t>各分野の人材がセキュリティ知識を習得する手段として、資格や試験がある。</a:t>
            </a:r>
          </a:p>
          <a:p>
            <a:pPr marL="457200" indent="-457200">
              <a:buFont typeface="Arial" panose="020B0604020202020204" pitchFamily="34" charset="0"/>
              <a:buChar char="•"/>
            </a:pPr>
            <a:r>
              <a:rPr lang="ja-JP" altLang="en-US" sz="3200">
                <a:solidFill>
                  <a:schemeClr val="tx1"/>
                </a:solidFill>
                <a:latin typeface="メイリオ" panose="020B0604030504040204" pitchFamily="50" charset="-128"/>
                <a:ea typeface="メイリオ" panose="020B0604030504040204" pitchFamily="50" charset="-128"/>
              </a:rPr>
              <a:t>資格の利点は、特定の業務に必要なスキルを効率的に学べること。</a:t>
            </a:r>
            <a:endParaRPr lang="en-US" altLang="ja-JP" sz="3200">
              <a:solidFill>
                <a:schemeClr val="tx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3200">
              <a:latin typeface="メイリオ" panose="020B0604030504040204" pitchFamily="50" charset="-128"/>
              <a:ea typeface="メイリオ" panose="020B0604030504040204" pitchFamily="50" charset="-128"/>
            </a:endParaRPr>
          </a:p>
          <a:p>
            <a:r>
              <a:rPr lang="ja-JP" altLang="en-US" sz="3200" u="sng">
                <a:latin typeface="メイリオ" panose="020B0604030504040204" pitchFamily="50" charset="-128"/>
                <a:ea typeface="メイリオ" panose="020B0604030504040204" pitchFamily="50" charset="-128"/>
              </a:rPr>
              <a:t>情報セキュリティマネジメント試験</a:t>
            </a:r>
            <a:endParaRPr lang="en-US" altLang="ja-JP" sz="3200" u="sng">
              <a:latin typeface="メイリオ" panose="020B0604030504040204" pitchFamily="50" charset="-128"/>
              <a:ea typeface="メイリオ" panose="020B0604030504040204" pitchFamily="50" charset="-128"/>
            </a:endParaRPr>
          </a:p>
          <a:p>
            <a:r>
              <a:rPr lang="ja-JP" altLang="en-US" sz="3200">
                <a:solidFill>
                  <a:schemeClr val="tx1"/>
                </a:solidFill>
                <a:latin typeface="メイリオ" panose="020B0604030504040204" pitchFamily="50" charset="-128"/>
                <a:ea typeface="メイリオ" panose="020B0604030504040204" pitchFamily="50" charset="-128"/>
              </a:rPr>
              <a:t>対象：企業の戦略マネジメント層や実務者層のサイバーセキュリティ担当者</a:t>
            </a:r>
            <a:endParaRPr lang="en-US" altLang="ja-JP" sz="3200">
              <a:solidFill>
                <a:schemeClr val="tx1"/>
              </a:solidFill>
              <a:latin typeface="メイリオ" panose="020B0604030504040204" pitchFamily="50" charset="-128"/>
              <a:ea typeface="メイリオ" panose="020B0604030504040204" pitchFamily="50" charset="-128"/>
            </a:endParaRPr>
          </a:p>
          <a:p>
            <a:r>
              <a:rPr lang="ja-JP" altLang="en-US" sz="3200">
                <a:latin typeface="メイリオ" panose="020B0604030504040204" pitchFamily="50" charset="-128"/>
                <a:ea typeface="メイリオ" panose="020B0604030504040204" pitchFamily="50" charset="-128"/>
              </a:rPr>
              <a:t>内容：組織の情報セキュリティを確保し、脅威から保護するための計画・運用・</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　　　評価・改善のスキルを認定する。</a:t>
            </a:r>
            <a:endParaRPr lang="en-US" altLang="ja-JP" sz="3200">
              <a:latin typeface="メイリオ" panose="020B0604030504040204" pitchFamily="50" charset="-128"/>
              <a:ea typeface="メイリオ" panose="020B0604030504040204" pitchFamily="50" charset="-128"/>
            </a:endParaRPr>
          </a:p>
          <a:p>
            <a:endParaRPr lang="en-US" altLang="ja-JP" sz="3200">
              <a:solidFill>
                <a:schemeClr val="tx1"/>
              </a:solidFill>
              <a:latin typeface="メイリオ" panose="020B0604030504040204" pitchFamily="50" charset="-128"/>
              <a:ea typeface="メイリオ" panose="020B0604030504040204" pitchFamily="50" charset="-128"/>
            </a:endParaRPr>
          </a:p>
          <a:p>
            <a:r>
              <a:rPr lang="ja-JP" altLang="en-US" sz="3200" u="sng">
                <a:latin typeface="メイリオ" panose="020B0604030504040204" pitchFamily="50" charset="-128"/>
                <a:ea typeface="メイリオ" panose="020B0604030504040204" pitchFamily="50" charset="-128"/>
              </a:rPr>
              <a:t>教育プログラム・コミュニティ活動の活用</a:t>
            </a:r>
            <a:endParaRPr lang="en-US" altLang="ja-JP" sz="3200" u="sng">
              <a:latin typeface="メイリオ" panose="020B0604030504040204" pitchFamily="50" charset="-128"/>
              <a:ea typeface="メイリオ" panose="020B0604030504040204" pitchFamily="50" charset="-128"/>
            </a:endParaRPr>
          </a:p>
          <a:p>
            <a:r>
              <a:rPr lang="en-US" altLang="ja-JP" sz="3200">
                <a:latin typeface="メイリオ" panose="020B0604030504040204" pitchFamily="50" charset="-128"/>
                <a:ea typeface="メイリオ" panose="020B0604030504040204" pitchFamily="50" charset="-128"/>
              </a:rPr>
              <a:t>NISC</a:t>
            </a:r>
            <a:r>
              <a:rPr lang="ja-JP" altLang="en-US" sz="3200">
                <a:latin typeface="メイリオ" panose="020B0604030504040204" pitchFamily="50" charset="-128"/>
                <a:ea typeface="メイリオ" panose="020B0604030504040204" pitchFamily="50" charset="-128"/>
              </a:rPr>
              <a:t>では、経営層、管理職、一般社員ごとにそれぞれ初級、中級、上級で難易度が分けられたプラス・セキュリティ知識を補充できる研修、セミナー、講義などが紹介されています。</a:t>
            </a:r>
            <a:endParaRPr lang="en-US" altLang="ja-JP" sz="3200">
              <a:latin typeface="メイリオ" panose="020B0604030504040204" pitchFamily="50" charset="-128"/>
              <a:ea typeface="メイリオ" panose="020B0604030504040204" pitchFamily="50" charset="-128"/>
            </a:endParaRPr>
          </a:p>
          <a:p>
            <a:r>
              <a:rPr lang="en-US" altLang="ja-JP" sz="3200">
                <a:solidFill>
                  <a:schemeClr val="tx1"/>
                </a:solidFill>
                <a:latin typeface="メイリオ" panose="020B0604030504040204" pitchFamily="50" charset="-128"/>
                <a:ea typeface="メイリオ" panose="020B0604030504040204" pitchFamily="50" charset="-128"/>
                <a:hlinkClick r:id="rId3"/>
              </a:rPr>
              <a:t>https://security-portal.nisc.go.jp/#strategiclist</a:t>
            </a:r>
            <a:endParaRPr lang="en-US" altLang="ja-JP" sz="3200">
              <a:solidFill>
                <a:schemeClr val="tx1"/>
              </a:solidFill>
              <a:latin typeface="メイリオ" panose="020B0604030504040204" pitchFamily="50" charset="-128"/>
              <a:ea typeface="メイリオ" panose="020B0604030504040204" pitchFamily="50" charset="-128"/>
            </a:endParaRPr>
          </a:p>
          <a:p>
            <a:endParaRPr lang="en-US" altLang="ja-JP" sz="320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771563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ED50-1A97-1DE6-4A6F-E6AB8F8D85D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5840F76-68F8-3122-F88E-E926C58078FD}"/>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a:solidFill>
                  <a:srgbClr val="374151"/>
                </a:solidFill>
                <a:latin typeface="メイリオ" panose="020B0604030504040204" pitchFamily="50" charset="-128"/>
                <a:ea typeface="メイリオ" panose="020B0604030504040204" pitchFamily="50" charset="-128"/>
              </a:rPr>
              <a:t>個人情報保護法</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69D7F45-27BA-D3F3-C0DB-EF96E534D5C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124</a:t>
            </a:fld>
            <a:endParaRPr kumimoji="1" lang="ja-JP" altLang="en-US" sz="2000"/>
          </a:p>
        </p:txBody>
      </p:sp>
      <p:sp>
        <p:nvSpPr>
          <p:cNvPr id="4" name="object 40">
            <a:extLst>
              <a:ext uri="{FF2B5EF4-FFF2-40B4-BE49-F238E27FC236}">
                <a16:creationId xmlns:a16="http://schemas.microsoft.com/office/drawing/2014/main" id="{4E90D78B-08E4-81CE-B924-05192A5EB4D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6577600E-2085-04A0-7FCD-663E9AB1A1C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関連法令</a:t>
            </a:r>
          </a:p>
        </p:txBody>
      </p:sp>
      <p:sp>
        <p:nvSpPr>
          <p:cNvPr id="2" name="テキスト ボックス 1">
            <a:extLst>
              <a:ext uri="{FF2B5EF4-FFF2-40B4-BE49-F238E27FC236}">
                <a16:creationId xmlns:a16="http://schemas.microsoft.com/office/drawing/2014/main" id="{A1B24E31-FF39-D07F-8C7E-C0369EAA585F}"/>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6-2-1.】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56F8EA38-F995-5184-18D3-2E49D7E10390}"/>
              </a:ext>
            </a:extLst>
          </p:cNvPr>
          <p:cNvSpPr txBox="1"/>
          <p:nvPr/>
        </p:nvSpPr>
        <p:spPr>
          <a:xfrm>
            <a:off x="1076818" y="2180859"/>
            <a:ext cx="15456498" cy="5016758"/>
          </a:xfrm>
          <a:prstGeom prst="rect">
            <a:avLst/>
          </a:prstGeom>
          <a:noFill/>
        </p:spPr>
        <p:txBody>
          <a:bodyPr wrap="square">
            <a:spAutoFit/>
          </a:bodyPr>
          <a:lstStyle/>
          <a:p>
            <a:r>
              <a:rPr lang="ja-JP" altLang="en-US" sz="3200" u="sng">
                <a:solidFill>
                  <a:schemeClr val="tx1"/>
                </a:solidFill>
                <a:latin typeface="メイリオ" panose="020B0604030504040204" pitchFamily="50" charset="-128"/>
                <a:ea typeface="メイリオ" panose="020B0604030504040204" pitchFamily="50" charset="-128"/>
              </a:rPr>
              <a:t>個人情報保護法とは</a:t>
            </a:r>
            <a:endParaRPr lang="en-US" altLang="ja-JP" sz="3200" u="sng">
              <a:solidFill>
                <a:schemeClr val="tx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solidFill>
                  <a:schemeClr val="tx1"/>
                </a:solidFill>
                <a:latin typeface="メイリオ" panose="020B0604030504040204" pitchFamily="50" charset="-128"/>
                <a:ea typeface="メイリオ" panose="020B0604030504040204" pitchFamily="50" charset="-128"/>
              </a:rPr>
              <a:t>インターネット普及や情報技術の進歩を背景に、「個人情報保護法」が</a:t>
            </a:r>
            <a:r>
              <a:rPr lang="en-US" altLang="ja-JP" sz="3200">
                <a:solidFill>
                  <a:schemeClr val="tx1"/>
                </a:solidFill>
                <a:latin typeface="メイリオ" panose="020B0604030504040204" pitchFamily="50" charset="-128"/>
                <a:ea typeface="メイリオ" panose="020B0604030504040204" pitchFamily="50" charset="-128"/>
              </a:rPr>
              <a:t>2005</a:t>
            </a:r>
            <a:r>
              <a:rPr lang="ja-JP" altLang="en-US" sz="3200">
                <a:solidFill>
                  <a:schemeClr val="tx1"/>
                </a:solidFill>
                <a:latin typeface="メイリオ" panose="020B0604030504040204" pitchFamily="50" charset="-128"/>
                <a:ea typeface="メイリオ" panose="020B0604030504040204" pitchFamily="50" charset="-128"/>
              </a:rPr>
              <a:t>年</a:t>
            </a:r>
            <a:r>
              <a:rPr lang="en-US" altLang="ja-JP" sz="3200">
                <a:solidFill>
                  <a:schemeClr val="tx1"/>
                </a:solidFill>
                <a:latin typeface="メイリオ" panose="020B0604030504040204" pitchFamily="50" charset="-128"/>
                <a:ea typeface="メイリオ" panose="020B0604030504040204" pitchFamily="50" charset="-128"/>
              </a:rPr>
              <a:t>4</a:t>
            </a:r>
            <a:r>
              <a:rPr lang="ja-JP" altLang="en-US" sz="3200">
                <a:solidFill>
                  <a:schemeClr val="tx1"/>
                </a:solidFill>
                <a:latin typeface="メイリオ" panose="020B0604030504040204" pitchFamily="50" charset="-128"/>
                <a:ea typeface="メイリオ" panose="020B0604030504040204" pitchFamily="50" charset="-128"/>
              </a:rPr>
              <a:t>月に施行。</a:t>
            </a:r>
          </a:p>
          <a:p>
            <a:pPr marL="457200" indent="-457200">
              <a:buFont typeface="Arial" panose="020B0604020202020204" pitchFamily="34" charset="0"/>
              <a:buChar char="•"/>
            </a:pPr>
            <a:r>
              <a:rPr lang="ja-JP" altLang="en-US" sz="3200">
                <a:solidFill>
                  <a:schemeClr val="tx1"/>
                </a:solidFill>
                <a:latin typeface="メイリオ" panose="020B0604030504040204" pitchFamily="50" charset="-128"/>
                <a:ea typeface="メイリオ" panose="020B0604030504040204" pitchFamily="50" charset="-128"/>
              </a:rPr>
              <a:t>デジタル技術の進展や社会情勢の変化を受けて、法律は</a:t>
            </a:r>
            <a:r>
              <a:rPr lang="en-US" altLang="ja-JP" sz="3200">
                <a:solidFill>
                  <a:schemeClr val="tx1"/>
                </a:solidFill>
                <a:latin typeface="メイリオ" panose="020B0604030504040204" pitchFamily="50" charset="-128"/>
                <a:ea typeface="メイリオ" panose="020B0604030504040204" pitchFamily="50" charset="-128"/>
              </a:rPr>
              <a:t>3</a:t>
            </a:r>
            <a:r>
              <a:rPr lang="ja-JP" altLang="en-US" sz="3200">
                <a:solidFill>
                  <a:schemeClr val="tx1"/>
                </a:solidFill>
                <a:latin typeface="メイリオ" panose="020B0604030504040204" pitchFamily="50" charset="-128"/>
                <a:ea typeface="メイリオ" panose="020B0604030504040204" pitchFamily="50" charset="-128"/>
              </a:rPr>
              <a:t>度の改正を経ている。</a:t>
            </a:r>
          </a:p>
          <a:p>
            <a:pPr marL="457200" indent="-457200">
              <a:buFont typeface="Arial" panose="020B0604020202020204" pitchFamily="34" charset="0"/>
              <a:buChar char="•"/>
            </a:pPr>
            <a:r>
              <a:rPr lang="ja-JP" altLang="en-US" sz="3200">
                <a:solidFill>
                  <a:schemeClr val="tx1"/>
                </a:solidFill>
                <a:latin typeface="メイリオ" panose="020B0604030504040204" pitchFamily="50" charset="-128"/>
                <a:ea typeface="メイリオ" panose="020B0604030504040204" pitchFamily="50" charset="-128"/>
              </a:rPr>
              <a:t>この法律では、何が個人情報とされるかや、その取り扱い方法を規定。</a:t>
            </a:r>
            <a:endParaRPr lang="en-US" altLang="ja-JP" sz="3200">
              <a:solidFill>
                <a:schemeClr val="tx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3200">
              <a:latin typeface="メイリオ" panose="020B0604030504040204" pitchFamily="50" charset="-128"/>
              <a:ea typeface="メイリオ" panose="020B0604030504040204" pitchFamily="50" charset="-128"/>
            </a:endParaRPr>
          </a:p>
          <a:p>
            <a:r>
              <a:rPr lang="ja-JP" altLang="en-US" sz="3200" u="sng">
                <a:latin typeface="メイリオ" panose="020B0604030504040204" pitchFamily="50" charset="-128"/>
                <a:ea typeface="メイリオ" panose="020B0604030504040204" pitchFamily="50" charset="-128"/>
              </a:rPr>
              <a:t>個人情報の定義</a:t>
            </a:r>
            <a:endParaRPr lang="en-US" altLang="ja-JP" sz="3200" u="sng">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sz="3200">
                <a:solidFill>
                  <a:schemeClr val="tx1"/>
                </a:solidFill>
                <a:latin typeface="メイリオ" panose="020B0604030504040204" pitchFamily="50" charset="-128"/>
                <a:ea typeface="メイリオ" panose="020B0604030504040204" pitchFamily="50" charset="-128"/>
              </a:rPr>
              <a:t>「個人情報」は生存する個人に関する情報。</a:t>
            </a:r>
          </a:p>
          <a:p>
            <a:pPr marL="457200" indent="-457200">
              <a:buFont typeface="Arial" panose="020B0604020202020204" pitchFamily="34" charset="0"/>
              <a:buChar char="•"/>
            </a:pPr>
            <a:r>
              <a:rPr lang="ja-JP" altLang="en-US" sz="3200">
                <a:solidFill>
                  <a:schemeClr val="tx1"/>
                </a:solidFill>
                <a:latin typeface="メイリオ" panose="020B0604030504040204" pitchFamily="50" charset="-128"/>
                <a:ea typeface="メイリオ" panose="020B0604030504040204" pitchFamily="50" charset="-128"/>
              </a:rPr>
              <a:t>氏名、生年月日、住所、顔写真などで個人を特定できる。</a:t>
            </a:r>
          </a:p>
          <a:p>
            <a:pPr marL="457200" indent="-457200">
              <a:buFont typeface="Arial" panose="020B0604020202020204" pitchFamily="34" charset="0"/>
              <a:buChar char="•"/>
            </a:pPr>
            <a:r>
              <a:rPr lang="ja-JP" altLang="en-US" sz="3200">
                <a:solidFill>
                  <a:schemeClr val="tx1"/>
                </a:solidFill>
                <a:latin typeface="メイリオ" panose="020B0604030504040204" pitchFamily="50" charset="-128"/>
                <a:ea typeface="メイリオ" panose="020B0604030504040204" pitchFamily="50" charset="-128"/>
              </a:rPr>
              <a:t>他の情報と照合し特定可能なものも含む。</a:t>
            </a:r>
            <a:endParaRPr lang="en-US" altLang="ja-JP" sz="320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430114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008A-288E-1D3C-AF2B-00F80EF1CAD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E1948A4-5612-F639-A31B-9F046002573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dirty="0">
                <a:solidFill>
                  <a:srgbClr val="374151"/>
                </a:solidFill>
                <a:latin typeface="メイリオ" panose="020B0604030504040204" pitchFamily="50" charset="-128"/>
                <a:ea typeface="メイリオ" panose="020B0604030504040204" pitchFamily="50" charset="-128"/>
              </a:rPr>
              <a:t>個人情報を取扱う時の基本ルール</a:t>
            </a:r>
            <a:endParaRPr lang="en-US" altLang="ja-JP" sz="4000" b="1" dirty="0">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9DF6561-784D-3200-F378-C94CF652195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125</a:t>
            </a:fld>
            <a:endParaRPr kumimoji="1" lang="ja-JP" altLang="en-US" sz="2000"/>
          </a:p>
        </p:txBody>
      </p:sp>
      <p:sp>
        <p:nvSpPr>
          <p:cNvPr id="4" name="object 40">
            <a:extLst>
              <a:ext uri="{FF2B5EF4-FFF2-40B4-BE49-F238E27FC236}">
                <a16:creationId xmlns:a16="http://schemas.microsoft.com/office/drawing/2014/main" id="{E0E34815-E8F4-772D-D8B7-6C15B3BB0D5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2975347F-04FE-29D3-9861-7B9B762B4BD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関連法令</a:t>
            </a:r>
          </a:p>
        </p:txBody>
      </p:sp>
      <p:sp>
        <p:nvSpPr>
          <p:cNvPr id="2" name="テキスト ボックス 1">
            <a:extLst>
              <a:ext uri="{FF2B5EF4-FFF2-40B4-BE49-F238E27FC236}">
                <a16:creationId xmlns:a16="http://schemas.microsoft.com/office/drawing/2014/main" id="{5363ED77-08E5-4F77-A442-DCB48C29179A}"/>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6-2-1.】</a:t>
            </a:r>
            <a:endParaRPr lang="ja-JP" sz="2400" b="1">
              <a:latin typeface="メイリオ" panose="020B0604030504040204" pitchFamily="50" charset="-128"/>
              <a:ea typeface="メイリオ" panose="020B0604030504040204" pitchFamily="50" charset="-128"/>
              <a:cs typeface="Calibri"/>
            </a:endParaRPr>
          </a:p>
        </p:txBody>
      </p:sp>
      <p:graphicFrame>
        <p:nvGraphicFramePr>
          <p:cNvPr id="6" name="表 6">
            <a:extLst>
              <a:ext uri="{FF2B5EF4-FFF2-40B4-BE49-F238E27FC236}">
                <a16:creationId xmlns:a16="http://schemas.microsoft.com/office/drawing/2014/main" id="{D9F310A5-3FC0-DA04-65DE-14ED124DEDB7}"/>
              </a:ext>
            </a:extLst>
          </p:cNvPr>
          <p:cNvGraphicFramePr>
            <a:graphicFrameLocks noGrp="1"/>
          </p:cNvGraphicFramePr>
          <p:nvPr>
            <p:extLst>
              <p:ext uri="{D42A27DB-BD31-4B8C-83A1-F6EECF244321}">
                <p14:modId xmlns:p14="http://schemas.microsoft.com/office/powerpoint/2010/main" val="2838049000"/>
              </p:ext>
            </p:extLst>
          </p:nvPr>
        </p:nvGraphicFramePr>
        <p:xfrm>
          <a:off x="1854970" y="2035202"/>
          <a:ext cx="15156207" cy="4724400"/>
        </p:xfrm>
        <a:graphic>
          <a:graphicData uri="http://schemas.openxmlformats.org/drawingml/2006/table">
            <a:tbl>
              <a:tblPr firstRow="1" bandRow="1">
                <a:tableStyleId>{5C22544A-7EE6-4342-B048-85BDC9FD1C3A}</a:tableStyleId>
              </a:tblPr>
              <a:tblGrid>
                <a:gridCol w="953546">
                  <a:extLst>
                    <a:ext uri="{9D8B030D-6E8A-4147-A177-3AD203B41FA5}">
                      <a16:colId xmlns:a16="http://schemas.microsoft.com/office/drawing/2014/main" val="2440764387"/>
                    </a:ext>
                  </a:extLst>
                </a:gridCol>
                <a:gridCol w="3781863">
                  <a:extLst>
                    <a:ext uri="{9D8B030D-6E8A-4147-A177-3AD203B41FA5}">
                      <a16:colId xmlns:a16="http://schemas.microsoft.com/office/drawing/2014/main" val="611674713"/>
                    </a:ext>
                  </a:extLst>
                </a:gridCol>
                <a:gridCol w="10420798">
                  <a:extLst>
                    <a:ext uri="{9D8B030D-6E8A-4147-A177-3AD203B41FA5}">
                      <a16:colId xmlns:a16="http://schemas.microsoft.com/office/drawing/2014/main" val="396385318"/>
                    </a:ext>
                  </a:extLst>
                </a:gridCol>
              </a:tblGrid>
              <a:tr h="370840">
                <a:tc>
                  <a:txBody>
                    <a:bodyPr/>
                    <a:lstStyle/>
                    <a:p>
                      <a:pPr algn="ctr"/>
                      <a:r>
                        <a:rPr kumimoji="1" lang="ja-JP" altLang="en-US" sz="2800" dirty="0">
                          <a:latin typeface="メイリオ" panose="020B0604030504040204" pitchFamily="50" charset="-128"/>
                          <a:ea typeface="メイリオ" panose="020B0604030504040204" pitchFamily="50" charset="-128"/>
                        </a:rPr>
                        <a:t>項番</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取扱い種別</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ルール</a:t>
                      </a:r>
                    </a:p>
                  </a:txBody>
                  <a:tcPr/>
                </a:tc>
                <a:extLst>
                  <a:ext uri="{0D108BD9-81ED-4DB2-BD59-A6C34878D82A}">
                    <a16:rowId xmlns:a16="http://schemas.microsoft.com/office/drawing/2014/main" val="1068115332"/>
                  </a:ext>
                </a:extLst>
              </a:tr>
              <a:tr h="370840">
                <a:tc>
                  <a:txBody>
                    <a:bodyPr/>
                    <a:lstStyle/>
                    <a:p>
                      <a:pPr algn="ctr"/>
                      <a:r>
                        <a:rPr kumimoji="1" lang="en-US" altLang="ja-JP" sz="2800">
                          <a:latin typeface="メイリオ" panose="020B0604030504040204" pitchFamily="50" charset="-128"/>
                          <a:ea typeface="メイリオ" panose="020B0604030504040204" pitchFamily="50" charset="-128"/>
                        </a:rPr>
                        <a:t>1</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取得・利用</a:t>
                      </a:r>
                    </a:p>
                  </a:txBody>
                  <a:tcPr/>
                </a:tc>
                <a:tc>
                  <a:txBody>
                    <a:bodyPr/>
                    <a:lstStyle/>
                    <a:p>
                      <a:r>
                        <a:rPr kumimoji="1" lang="ja-JP" altLang="en-US" sz="2800" dirty="0">
                          <a:latin typeface="メイリオ" panose="020B0604030504040204" pitchFamily="50" charset="-128"/>
                          <a:ea typeface="メイリオ" panose="020B0604030504040204" pitchFamily="50" charset="-128"/>
                        </a:rPr>
                        <a:t>・利用目的を特定して、その範囲内で利用する</a:t>
                      </a:r>
                    </a:p>
                    <a:p>
                      <a:r>
                        <a:rPr kumimoji="1" lang="ja-JP" altLang="en-US" sz="2800" dirty="0">
                          <a:latin typeface="メイリオ" panose="020B0604030504040204" pitchFamily="50" charset="-128"/>
                          <a:ea typeface="メイリオ" panose="020B0604030504040204" pitchFamily="50" charset="-128"/>
                        </a:rPr>
                        <a:t>・利用目的を通知または公表する</a:t>
                      </a:r>
                    </a:p>
                  </a:txBody>
                  <a:tcPr/>
                </a:tc>
                <a:extLst>
                  <a:ext uri="{0D108BD9-81ED-4DB2-BD59-A6C34878D82A}">
                    <a16:rowId xmlns:a16="http://schemas.microsoft.com/office/drawing/2014/main" val="4191176773"/>
                  </a:ext>
                </a:extLst>
              </a:tr>
              <a:tr h="370840">
                <a:tc>
                  <a:txBody>
                    <a:bodyPr/>
                    <a:lstStyle/>
                    <a:p>
                      <a:pPr algn="ctr"/>
                      <a:r>
                        <a:rPr kumimoji="1" lang="en-US" altLang="ja-JP" sz="2800">
                          <a:latin typeface="メイリオ" panose="020B0604030504040204" pitchFamily="50" charset="-128"/>
                          <a:ea typeface="メイリオ" panose="020B0604030504040204" pitchFamily="50" charset="-128"/>
                        </a:rPr>
                        <a:t>2</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保管・管理</a:t>
                      </a:r>
                    </a:p>
                  </a:txBody>
                  <a:tcPr/>
                </a:tc>
                <a:tc>
                  <a:txBody>
                    <a:bodyPr/>
                    <a:lstStyle/>
                    <a:p>
                      <a:r>
                        <a:rPr kumimoji="1" lang="ja-JP" altLang="en-US" sz="2800" dirty="0">
                          <a:latin typeface="メイリオ" panose="020B0604030504040204" pitchFamily="50" charset="-128"/>
                          <a:ea typeface="メイリオ" panose="020B0604030504040204" pitchFamily="50" charset="-128"/>
                        </a:rPr>
                        <a:t>・漏えいなどが生じないように、安全に管理する</a:t>
                      </a:r>
                    </a:p>
                    <a:p>
                      <a:r>
                        <a:rPr kumimoji="1" lang="ja-JP" altLang="en-US" sz="2800" dirty="0">
                          <a:latin typeface="メイリオ" panose="020B0604030504040204" pitchFamily="50" charset="-128"/>
                          <a:ea typeface="メイリオ" panose="020B0604030504040204" pitchFamily="50" charset="-128"/>
                        </a:rPr>
                        <a:t>・従業者や委託先にも安全管理を徹底する</a:t>
                      </a:r>
                    </a:p>
                  </a:txBody>
                  <a:tcPr/>
                </a:tc>
                <a:extLst>
                  <a:ext uri="{0D108BD9-81ED-4DB2-BD59-A6C34878D82A}">
                    <a16:rowId xmlns:a16="http://schemas.microsoft.com/office/drawing/2014/main" val="105137355"/>
                  </a:ext>
                </a:extLst>
              </a:tr>
              <a:tr h="370840">
                <a:tc>
                  <a:txBody>
                    <a:bodyPr/>
                    <a:lstStyle/>
                    <a:p>
                      <a:pPr algn="ctr"/>
                      <a:r>
                        <a:rPr kumimoji="1" lang="en-US" altLang="ja-JP" sz="2800">
                          <a:latin typeface="メイリオ" panose="020B0604030504040204" pitchFamily="50" charset="-128"/>
                          <a:ea typeface="メイリオ" panose="020B0604030504040204" pitchFamily="50" charset="-128"/>
                        </a:rPr>
                        <a:t>3</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提供</a:t>
                      </a:r>
                    </a:p>
                  </a:txBody>
                  <a:tcPr/>
                </a:tc>
                <a:tc>
                  <a:txBody>
                    <a:bodyPr/>
                    <a:lstStyle/>
                    <a:p>
                      <a:r>
                        <a:rPr kumimoji="1" lang="ja-JP" altLang="en-US" sz="2800">
                          <a:latin typeface="メイリオ" panose="020B0604030504040204" pitchFamily="50" charset="-128"/>
                          <a:ea typeface="メイリオ" panose="020B0604030504040204" pitchFamily="50" charset="-128"/>
                        </a:rPr>
                        <a:t>・第三者に提供する場合は、あらかじめ本人から同意を得る</a:t>
                      </a:r>
                    </a:p>
                    <a:p>
                      <a:r>
                        <a:rPr kumimoji="1" lang="ja-JP" altLang="en-US" sz="2800">
                          <a:latin typeface="メイリオ" panose="020B0604030504040204" pitchFamily="50" charset="-128"/>
                          <a:ea typeface="メイリオ" panose="020B0604030504040204" pitchFamily="50" charset="-128"/>
                        </a:rPr>
                        <a:t>・第三者に提供した場合、提供を受けた場合は一定事項を記録する</a:t>
                      </a:r>
                    </a:p>
                  </a:txBody>
                  <a:tcPr/>
                </a:tc>
                <a:extLst>
                  <a:ext uri="{0D108BD9-81ED-4DB2-BD59-A6C34878D82A}">
                    <a16:rowId xmlns:a16="http://schemas.microsoft.com/office/drawing/2014/main" val="3073050883"/>
                  </a:ext>
                </a:extLst>
              </a:tr>
              <a:tr h="370840">
                <a:tc>
                  <a:txBody>
                    <a:bodyPr/>
                    <a:lstStyle/>
                    <a:p>
                      <a:pPr algn="ctr"/>
                      <a:r>
                        <a:rPr kumimoji="1" lang="en-US" altLang="ja-JP" sz="2800">
                          <a:latin typeface="メイリオ" panose="020B0604030504040204" pitchFamily="50" charset="-128"/>
                          <a:ea typeface="メイリオ" panose="020B0604030504040204" pitchFamily="50" charset="-128"/>
                        </a:rPr>
                        <a:t>4</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開示請求などへの対応</a:t>
                      </a:r>
                    </a:p>
                  </a:txBody>
                  <a:tcPr/>
                </a:tc>
                <a:tc>
                  <a:txBody>
                    <a:bodyPr/>
                    <a:lstStyle/>
                    <a:p>
                      <a:r>
                        <a:rPr kumimoji="1" lang="ja-JP" altLang="en-US" sz="2800">
                          <a:latin typeface="メイリオ" panose="020B0604030504040204" pitchFamily="50" charset="-128"/>
                          <a:ea typeface="メイリオ" panose="020B0604030504040204" pitchFamily="50" charset="-128"/>
                        </a:rPr>
                        <a:t>・本人から開示などの請求があった場合はこれに対応する</a:t>
                      </a:r>
                    </a:p>
                    <a:p>
                      <a:r>
                        <a:rPr kumimoji="1" lang="ja-JP" altLang="en-US" sz="2800">
                          <a:latin typeface="メイリオ" panose="020B0604030504040204" pitchFamily="50" charset="-128"/>
                          <a:ea typeface="メイリオ" panose="020B0604030504040204" pitchFamily="50" charset="-128"/>
                        </a:rPr>
                        <a:t>・苦情に適切かつ迅速に対応する</a:t>
                      </a:r>
                    </a:p>
                  </a:txBody>
                  <a:tcPr/>
                </a:tc>
                <a:extLst>
                  <a:ext uri="{0D108BD9-81ED-4DB2-BD59-A6C34878D82A}">
                    <a16:rowId xmlns:a16="http://schemas.microsoft.com/office/drawing/2014/main" val="4123212940"/>
                  </a:ext>
                </a:extLst>
              </a:tr>
            </a:tbl>
          </a:graphicData>
        </a:graphic>
      </p:graphicFrame>
      <p:sp>
        <p:nvSpPr>
          <p:cNvPr id="7" name="テキスト ボックス 6">
            <a:extLst>
              <a:ext uri="{FF2B5EF4-FFF2-40B4-BE49-F238E27FC236}">
                <a16:creationId xmlns:a16="http://schemas.microsoft.com/office/drawing/2014/main" id="{8F275E89-2EFE-A7C9-D176-966E6425A372}"/>
              </a:ext>
            </a:extLst>
          </p:cNvPr>
          <p:cNvSpPr txBox="1"/>
          <p:nvPr/>
        </p:nvSpPr>
        <p:spPr>
          <a:xfrm>
            <a:off x="1076818" y="2180859"/>
            <a:ext cx="15456498" cy="6986528"/>
          </a:xfrm>
          <a:prstGeom prst="rect">
            <a:avLst/>
          </a:prstGeom>
          <a:noFill/>
        </p:spPr>
        <p:txBody>
          <a:bodyPr wrap="square">
            <a:spAutoFit/>
          </a:bodyPr>
          <a:lstStyle/>
          <a:p>
            <a:endParaRPr lang="en-US" altLang="ja-JP" sz="3200" dirty="0">
              <a:solidFill>
                <a:schemeClr val="tx1"/>
              </a:solidFill>
              <a:latin typeface="メイリオ" panose="020B0604030504040204" pitchFamily="50" charset="-128"/>
              <a:ea typeface="メイリオ" panose="020B0604030504040204" pitchFamily="50" charset="-128"/>
            </a:endParaRPr>
          </a:p>
          <a:p>
            <a:endParaRPr lang="en-US" altLang="ja-JP" sz="3200" dirty="0">
              <a:latin typeface="メイリオ" panose="020B0604030504040204" pitchFamily="50" charset="-128"/>
              <a:ea typeface="メイリオ" panose="020B0604030504040204" pitchFamily="50" charset="-128"/>
            </a:endParaRPr>
          </a:p>
          <a:p>
            <a:endParaRPr lang="en-US" altLang="ja-JP" sz="3200" dirty="0">
              <a:solidFill>
                <a:schemeClr val="tx1"/>
              </a:solidFill>
              <a:latin typeface="メイリオ" panose="020B0604030504040204" pitchFamily="50" charset="-128"/>
              <a:ea typeface="メイリオ" panose="020B0604030504040204" pitchFamily="50" charset="-128"/>
            </a:endParaRPr>
          </a:p>
          <a:p>
            <a:endParaRPr lang="en-US" altLang="ja-JP" sz="3200" dirty="0">
              <a:latin typeface="メイリオ" panose="020B0604030504040204" pitchFamily="50" charset="-128"/>
              <a:ea typeface="メイリオ" panose="020B0604030504040204" pitchFamily="50" charset="-128"/>
            </a:endParaRPr>
          </a:p>
          <a:p>
            <a:endParaRPr lang="en-US" altLang="ja-JP" sz="3200" dirty="0">
              <a:solidFill>
                <a:schemeClr val="tx1"/>
              </a:solidFill>
              <a:latin typeface="メイリオ" panose="020B0604030504040204" pitchFamily="50" charset="-128"/>
              <a:ea typeface="メイリオ" panose="020B0604030504040204" pitchFamily="50" charset="-128"/>
            </a:endParaRPr>
          </a:p>
          <a:p>
            <a:endParaRPr lang="en-US" altLang="ja-JP" sz="3200" dirty="0">
              <a:latin typeface="メイリオ" panose="020B0604030504040204" pitchFamily="50" charset="-128"/>
              <a:ea typeface="メイリオ" panose="020B0604030504040204" pitchFamily="50" charset="-128"/>
            </a:endParaRPr>
          </a:p>
          <a:p>
            <a:endParaRPr lang="en-US" altLang="ja-JP" sz="3200" dirty="0">
              <a:solidFill>
                <a:schemeClr val="tx1"/>
              </a:solidFill>
              <a:latin typeface="メイリオ" panose="020B0604030504040204" pitchFamily="50" charset="-128"/>
              <a:ea typeface="メイリオ" panose="020B0604030504040204" pitchFamily="50" charset="-128"/>
            </a:endParaRPr>
          </a:p>
          <a:p>
            <a:endParaRPr lang="en-US" altLang="ja-JP" sz="3200" dirty="0">
              <a:latin typeface="メイリオ" panose="020B0604030504040204" pitchFamily="50" charset="-128"/>
              <a:ea typeface="メイリオ" panose="020B0604030504040204" pitchFamily="50" charset="-128"/>
            </a:endParaRPr>
          </a:p>
          <a:p>
            <a:endParaRPr lang="en-US" altLang="ja-JP" sz="3200" dirty="0">
              <a:solidFill>
                <a:schemeClr val="tx1"/>
              </a:solidFill>
              <a:latin typeface="メイリオ" panose="020B0604030504040204" pitchFamily="50" charset="-128"/>
              <a:ea typeface="メイリオ" panose="020B0604030504040204" pitchFamily="50" charset="-128"/>
            </a:endParaRPr>
          </a:p>
          <a:p>
            <a:endParaRPr lang="en-US" altLang="ja-JP" sz="3200" dirty="0">
              <a:latin typeface="メイリオ" panose="020B0604030504040204" pitchFamily="50" charset="-128"/>
              <a:ea typeface="メイリオ" panose="020B0604030504040204" pitchFamily="50" charset="-128"/>
            </a:endParaRPr>
          </a:p>
          <a:p>
            <a:r>
              <a:rPr lang="ja-JP" altLang="en-US" sz="3200" u="sng" dirty="0">
                <a:solidFill>
                  <a:schemeClr val="tx1"/>
                </a:solidFill>
                <a:latin typeface="メイリオ" panose="020B0604030504040204" pitchFamily="50" charset="-128"/>
                <a:ea typeface="メイリオ" panose="020B0604030504040204" pitchFamily="50" charset="-128"/>
              </a:rPr>
              <a:t>個人情報保護法の罰則規定</a:t>
            </a:r>
            <a:endParaRPr lang="en-US" altLang="ja-JP" sz="3200" u="sng" dirty="0">
              <a:solidFill>
                <a:schemeClr val="tx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200" dirty="0">
                <a:solidFill>
                  <a:schemeClr val="tx1"/>
                </a:solidFill>
                <a:latin typeface="メイリオ" panose="020B0604030504040204" pitchFamily="50" charset="-128"/>
                <a:ea typeface="メイリオ" panose="020B0604030504040204" pitchFamily="50" charset="-128"/>
              </a:rPr>
              <a:t>2022</a:t>
            </a:r>
            <a:r>
              <a:rPr lang="ja-JP" altLang="en-US" sz="3200" dirty="0">
                <a:solidFill>
                  <a:schemeClr val="tx1"/>
                </a:solidFill>
                <a:latin typeface="メイリオ" panose="020B0604030504040204" pitchFamily="50" charset="-128"/>
                <a:ea typeface="メイリオ" panose="020B0604030504040204" pitchFamily="50" charset="-128"/>
              </a:rPr>
              <a:t>年</a:t>
            </a:r>
            <a:r>
              <a:rPr lang="en-US" altLang="ja-JP" sz="3200" dirty="0">
                <a:solidFill>
                  <a:schemeClr val="tx1"/>
                </a:solidFill>
                <a:latin typeface="メイリオ" panose="020B0604030504040204" pitchFamily="50" charset="-128"/>
                <a:ea typeface="メイリオ" panose="020B0604030504040204" pitchFamily="50" charset="-128"/>
              </a:rPr>
              <a:t>4</a:t>
            </a:r>
            <a:r>
              <a:rPr lang="ja-JP" altLang="en-US" sz="3200" dirty="0">
                <a:solidFill>
                  <a:schemeClr val="tx1"/>
                </a:solidFill>
                <a:latin typeface="メイリオ" panose="020B0604030504040204" pitchFamily="50" charset="-128"/>
                <a:ea typeface="メイリオ" panose="020B0604030504040204" pitchFamily="50" charset="-128"/>
              </a:rPr>
              <a:t>月の法改正で、罰則強化。</a:t>
            </a:r>
          </a:p>
          <a:p>
            <a:pPr marL="457200" indent="-457200">
              <a:buFont typeface="Arial" panose="020B0604020202020204" pitchFamily="34" charset="0"/>
              <a:buChar char="•"/>
            </a:pPr>
            <a:r>
              <a:rPr lang="ja-JP" altLang="en-US" sz="3200" dirty="0">
                <a:solidFill>
                  <a:schemeClr val="tx1"/>
                </a:solidFill>
                <a:latin typeface="メイリオ" panose="020B0604030504040204" pitchFamily="50" charset="-128"/>
                <a:ea typeface="メイリオ" panose="020B0604030504040204" pitchFamily="50" charset="-128"/>
              </a:rPr>
              <a:t>個人情報保護委員会の命令違反や不正流用で、</a:t>
            </a:r>
            <a:r>
              <a:rPr lang="en-US" altLang="ja-JP" sz="3200" dirty="0">
                <a:solidFill>
                  <a:schemeClr val="tx1"/>
                </a:solidFill>
                <a:latin typeface="メイリオ" panose="020B0604030504040204" pitchFamily="50" charset="-128"/>
                <a:ea typeface="メイリオ" panose="020B0604030504040204" pitchFamily="50" charset="-128"/>
              </a:rPr>
              <a:t>1</a:t>
            </a:r>
            <a:r>
              <a:rPr lang="ja-JP" altLang="en-US" sz="3200" dirty="0">
                <a:solidFill>
                  <a:schemeClr val="tx1"/>
                </a:solidFill>
                <a:latin typeface="メイリオ" panose="020B0604030504040204" pitchFamily="50" charset="-128"/>
                <a:ea typeface="メイリオ" panose="020B0604030504040204" pitchFamily="50" charset="-128"/>
              </a:rPr>
              <a:t>億円以下の罰金。</a:t>
            </a:r>
          </a:p>
          <a:p>
            <a:pPr marL="457200" indent="-457200">
              <a:buFont typeface="Arial" panose="020B0604020202020204" pitchFamily="34" charset="0"/>
              <a:buChar char="•"/>
            </a:pPr>
            <a:r>
              <a:rPr lang="ja-JP" altLang="en-US" sz="3200" dirty="0">
                <a:solidFill>
                  <a:schemeClr val="tx1"/>
                </a:solidFill>
                <a:latin typeface="メイリオ" panose="020B0604030504040204" pitchFamily="50" charset="-128"/>
                <a:ea typeface="メイリオ" panose="020B0604030504040204" pitchFamily="50" charset="-128"/>
              </a:rPr>
              <a:t>報告義務違反の場合、</a:t>
            </a:r>
            <a:r>
              <a:rPr lang="en-US" altLang="ja-JP" sz="3200" dirty="0">
                <a:solidFill>
                  <a:schemeClr val="tx1"/>
                </a:solidFill>
                <a:latin typeface="メイリオ" panose="020B0604030504040204" pitchFamily="50" charset="-128"/>
                <a:ea typeface="メイリオ" panose="020B0604030504040204" pitchFamily="50" charset="-128"/>
              </a:rPr>
              <a:t>50</a:t>
            </a:r>
            <a:r>
              <a:rPr lang="ja-JP" altLang="en-US" sz="3200" dirty="0">
                <a:solidFill>
                  <a:schemeClr val="tx1"/>
                </a:solidFill>
                <a:latin typeface="メイリオ" panose="020B0604030504040204" pitchFamily="50" charset="-128"/>
                <a:ea typeface="メイリオ" panose="020B0604030504040204" pitchFamily="50" charset="-128"/>
              </a:rPr>
              <a:t>万円以下の罰金。</a:t>
            </a:r>
            <a:endParaRPr lang="en-US" altLang="ja-JP" sz="3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444144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D5B38-A22E-BFCF-0259-15705A322A9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07F640B-6492-23F8-B820-D7B273272C0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solidFill>
                  <a:srgbClr val="374151"/>
                </a:solidFill>
                <a:latin typeface="メイリオ" panose="020B0604030504040204" pitchFamily="50" charset="-128"/>
                <a:ea typeface="メイリオ" panose="020B0604030504040204" pitchFamily="50" charset="-128"/>
              </a:rPr>
              <a:t>GDPR</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EE0CE5D-821D-C920-478D-98F067052B2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126</a:t>
            </a:fld>
            <a:endParaRPr kumimoji="1" lang="ja-JP" altLang="en-US" sz="2000"/>
          </a:p>
        </p:txBody>
      </p:sp>
      <p:sp>
        <p:nvSpPr>
          <p:cNvPr id="4" name="object 40">
            <a:extLst>
              <a:ext uri="{FF2B5EF4-FFF2-40B4-BE49-F238E27FC236}">
                <a16:creationId xmlns:a16="http://schemas.microsoft.com/office/drawing/2014/main" id="{AA079DCF-6829-73D4-104A-16E945909FE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AAA34ADF-9178-C17D-5F92-35591613E3E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関連法令</a:t>
            </a:r>
          </a:p>
        </p:txBody>
      </p:sp>
      <p:sp>
        <p:nvSpPr>
          <p:cNvPr id="2" name="テキスト ボックス 1">
            <a:extLst>
              <a:ext uri="{FF2B5EF4-FFF2-40B4-BE49-F238E27FC236}">
                <a16:creationId xmlns:a16="http://schemas.microsoft.com/office/drawing/2014/main" id="{6ADF4287-B59E-B84C-AC81-76C1C18A43F8}"/>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6-2-2.】</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2A57F6C1-D099-16D7-E261-1D604D912B8F}"/>
              </a:ext>
            </a:extLst>
          </p:cNvPr>
          <p:cNvSpPr txBox="1"/>
          <p:nvPr/>
        </p:nvSpPr>
        <p:spPr>
          <a:xfrm>
            <a:off x="1076818" y="2180859"/>
            <a:ext cx="15456498" cy="6494085"/>
          </a:xfrm>
          <a:prstGeom prst="rect">
            <a:avLst/>
          </a:prstGeom>
          <a:noFill/>
        </p:spPr>
        <p:txBody>
          <a:bodyPr wrap="square">
            <a:spAutoFit/>
          </a:bodyPr>
          <a:lstStyle/>
          <a:p>
            <a:r>
              <a:rPr lang="en-US" altLang="ja-JP" sz="3200" u="sng" dirty="0">
                <a:latin typeface="メイリオ" panose="020B0604030504040204" pitchFamily="50" charset="-128"/>
                <a:ea typeface="メイリオ" panose="020B0604030504040204" pitchFamily="50" charset="-128"/>
              </a:rPr>
              <a:t>GDPR</a:t>
            </a:r>
            <a:r>
              <a:rPr lang="ja-JP" altLang="en-US" sz="3200" u="sng" dirty="0">
                <a:latin typeface="メイリオ" panose="020B0604030504040204" pitchFamily="50" charset="-128"/>
                <a:ea typeface="メイリオ" panose="020B0604030504040204" pitchFamily="50" charset="-128"/>
              </a:rPr>
              <a:t>（一般データ保護規則）とは</a:t>
            </a:r>
            <a:endParaRPr lang="en-US" altLang="ja-JP" sz="3200" u="sng" dirty="0">
              <a:solidFill>
                <a:schemeClr val="tx1"/>
              </a:solidFill>
              <a:latin typeface="メイリオ" panose="020B0604030504040204" pitchFamily="50" charset="-128"/>
              <a:ea typeface="メイリオ" panose="020B0604030504040204" pitchFamily="50" charset="-128"/>
            </a:endParaRPr>
          </a:p>
          <a:p>
            <a:r>
              <a:rPr lang="ja-JP" altLang="en-US" sz="3200" b="1" dirty="0">
                <a:solidFill>
                  <a:schemeClr val="tx1"/>
                </a:solidFill>
                <a:latin typeface="メイリオ" panose="020B0604030504040204" pitchFamily="50" charset="-128"/>
                <a:ea typeface="メイリオ" panose="020B0604030504040204" pitchFamily="50" charset="-128"/>
              </a:rPr>
              <a:t>起源</a:t>
            </a:r>
            <a:r>
              <a:rPr lang="en-US" altLang="ja-JP" sz="3200" b="1" dirty="0">
                <a:solidFill>
                  <a:schemeClr val="tx1"/>
                </a:solidFill>
                <a:latin typeface="メイリオ" panose="020B0604030504040204" pitchFamily="50" charset="-128"/>
                <a:ea typeface="メイリオ" panose="020B0604030504040204" pitchFamily="50" charset="-128"/>
              </a:rPr>
              <a:t>: </a:t>
            </a:r>
            <a:r>
              <a:rPr lang="en-US" altLang="ja-JP" sz="3200" dirty="0">
                <a:solidFill>
                  <a:schemeClr val="tx1"/>
                </a:solidFill>
                <a:latin typeface="メイリオ" panose="020B0604030504040204" pitchFamily="50" charset="-128"/>
                <a:ea typeface="メイリオ" panose="020B0604030504040204" pitchFamily="50" charset="-128"/>
              </a:rPr>
              <a:t>EU</a:t>
            </a:r>
            <a:r>
              <a:rPr lang="ja-JP" altLang="en-US" sz="3200" dirty="0">
                <a:solidFill>
                  <a:schemeClr val="tx1"/>
                </a:solidFill>
                <a:latin typeface="メイリオ" panose="020B0604030504040204" pitchFamily="50" charset="-128"/>
                <a:ea typeface="メイリオ" panose="020B0604030504040204" pitchFamily="50" charset="-128"/>
              </a:rPr>
              <a:t>（欧州連合）で策定された新しい個人情報保護の枠組み。</a:t>
            </a:r>
          </a:p>
          <a:p>
            <a:r>
              <a:rPr lang="ja-JP" altLang="en-US" sz="3200" b="1" dirty="0">
                <a:solidFill>
                  <a:schemeClr val="tx1"/>
                </a:solidFill>
                <a:latin typeface="メイリオ" panose="020B0604030504040204" pitchFamily="50" charset="-128"/>
                <a:ea typeface="メイリオ" panose="020B0604030504040204" pitchFamily="50" charset="-128"/>
              </a:rPr>
              <a:t>目的</a:t>
            </a:r>
            <a:r>
              <a:rPr lang="en-US" altLang="ja-JP" sz="3200" b="1" dirty="0">
                <a:solidFill>
                  <a:schemeClr val="tx1"/>
                </a:solidFill>
                <a:latin typeface="メイリオ" panose="020B0604030504040204" pitchFamily="50" charset="-128"/>
                <a:ea typeface="メイリオ" panose="020B0604030504040204" pitchFamily="50" charset="-128"/>
              </a:rPr>
              <a:t>:</a:t>
            </a:r>
            <a:r>
              <a:rPr lang="en-US" altLang="ja-JP" sz="3200" dirty="0">
                <a:solidFill>
                  <a:schemeClr val="tx1"/>
                </a:solidFill>
                <a:latin typeface="メイリオ" panose="020B0604030504040204" pitchFamily="50" charset="-128"/>
                <a:ea typeface="メイリオ" panose="020B0604030504040204" pitchFamily="50" charset="-128"/>
              </a:rPr>
              <a:t> </a:t>
            </a:r>
            <a:r>
              <a:rPr lang="ja-JP" altLang="en-US" sz="3200" dirty="0">
                <a:solidFill>
                  <a:schemeClr val="tx1"/>
                </a:solidFill>
                <a:latin typeface="メイリオ" panose="020B0604030504040204" pitchFamily="50" charset="-128"/>
                <a:ea typeface="メイリオ" panose="020B0604030504040204" pitchFamily="50" charset="-128"/>
              </a:rPr>
              <a:t>個人のプライバシー権を強化し、個人データの処理に関する組織の透明性を</a:t>
            </a:r>
            <a:br>
              <a:rPr lang="en-US" altLang="ja-JP" sz="3200" dirty="0">
                <a:solidFill>
                  <a:schemeClr val="tx1"/>
                </a:solidFill>
                <a:latin typeface="メイリオ" panose="020B0604030504040204" pitchFamily="50" charset="-128"/>
                <a:ea typeface="メイリオ" panose="020B0604030504040204" pitchFamily="50" charset="-128"/>
              </a:rPr>
            </a:br>
            <a:r>
              <a:rPr lang="ja-JP" altLang="en-US" sz="3200" dirty="0">
                <a:solidFill>
                  <a:schemeClr val="tx1"/>
                </a:solidFill>
                <a:latin typeface="メイリオ" panose="020B0604030504040204" pitchFamily="50" charset="-128"/>
                <a:ea typeface="メイリオ" panose="020B0604030504040204" pitchFamily="50" charset="-128"/>
              </a:rPr>
              <a:t>　　増すことを目的としている。</a:t>
            </a:r>
          </a:p>
          <a:p>
            <a:r>
              <a:rPr lang="ja-JP" altLang="en-US" sz="3200" b="1" dirty="0">
                <a:solidFill>
                  <a:schemeClr val="tx1"/>
                </a:solidFill>
                <a:latin typeface="メイリオ" panose="020B0604030504040204" pitchFamily="50" charset="-128"/>
                <a:ea typeface="メイリオ" panose="020B0604030504040204" pitchFamily="50" charset="-128"/>
              </a:rPr>
              <a:t>適用範囲</a:t>
            </a:r>
            <a:r>
              <a:rPr lang="en-US" altLang="ja-JP" sz="3200" b="1" dirty="0">
                <a:solidFill>
                  <a:schemeClr val="tx1"/>
                </a:solidFill>
                <a:latin typeface="メイリオ" panose="020B0604030504040204" pitchFamily="50" charset="-128"/>
                <a:ea typeface="メイリオ" panose="020B0604030504040204" pitchFamily="50" charset="-128"/>
              </a:rPr>
              <a:t>:</a:t>
            </a:r>
            <a:r>
              <a:rPr lang="en-US" altLang="ja-JP" sz="3200" dirty="0">
                <a:solidFill>
                  <a:schemeClr val="tx1"/>
                </a:solidFill>
                <a:latin typeface="メイリオ" panose="020B0604030504040204" pitchFamily="50" charset="-128"/>
                <a:ea typeface="メイリオ" panose="020B0604030504040204" pitchFamily="50" charset="-128"/>
              </a:rPr>
              <a:t> </a:t>
            </a:r>
            <a:r>
              <a:rPr lang="ja-JP" altLang="en-US" sz="3200" dirty="0">
                <a:solidFill>
                  <a:schemeClr val="tx1"/>
                </a:solidFill>
                <a:latin typeface="メイリオ" panose="020B0604030504040204" pitchFamily="50" charset="-128"/>
                <a:ea typeface="メイリオ" panose="020B0604030504040204" pitchFamily="50" charset="-128"/>
              </a:rPr>
              <a:t>欧州経済領域（</a:t>
            </a:r>
            <a:r>
              <a:rPr lang="en-US" altLang="ja-JP" sz="3200" dirty="0">
                <a:solidFill>
                  <a:schemeClr val="tx1"/>
                </a:solidFill>
                <a:latin typeface="メイリオ" panose="020B0604030504040204" pitchFamily="50" charset="-128"/>
                <a:ea typeface="メイリオ" panose="020B0604030504040204" pitchFamily="50" charset="-128"/>
              </a:rPr>
              <a:t>EEA</a:t>
            </a:r>
            <a:r>
              <a:rPr lang="ja-JP" altLang="en-US" sz="3200" dirty="0">
                <a:solidFill>
                  <a:schemeClr val="tx1"/>
                </a:solidFill>
                <a:latin typeface="メイリオ" panose="020B0604030504040204" pitchFamily="50" charset="-128"/>
                <a:ea typeface="メイリオ" panose="020B0604030504040204" pitchFamily="50" charset="-128"/>
              </a:rPr>
              <a:t>）内で活動するすべての組織に適用され、</a:t>
            </a:r>
            <a:r>
              <a:rPr lang="en-US" altLang="ja-JP" sz="3200" dirty="0">
                <a:solidFill>
                  <a:schemeClr val="tx1"/>
                </a:solidFill>
                <a:latin typeface="メイリオ" panose="020B0604030504040204" pitchFamily="50" charset="-128"/>
                <a:ea typeface="メイリオ" panose="020B0604030504040204" pitchFamily="50" charset="-128"/>
              </a:rPr>
              <a:t>EEA</a:t>
            </a:r>
            <a:r>
              <a:rPr lang="ja-JP" altLang="en-US" sz="3200" dirty="0">
                <a:solidFill>
                  <a:schemeClr val="tx1"/>
                </a:solidFill>
                <a:latin typeface="メイリオ" panose="020B0604030504040204" pitchFamily="50" charset="-128"/>
                <a:ea typeface="メイリオ" panose="020B0604030504040204" pitchFamily="50" charset="-128"/>
              </a:rPr>
              <a:t>外の</a:t>
            </a:r>
            <a:br>
              <a:rPr lang="en-US" altLang="ja-JP" sz="3200" dirty="0">
                <a:solidFill>
                  <a:schemeClr val="tx1"/>
                </a:solidFill>
                <a:latin typeface="メイリオ" panose="020B0604030504040204" pitchFamily="50" charset="-128"/>
                <a:ea typeface="メイリオ" panose="020B0604030504040204" pitchFamily="50" charset="-128"/>
              </a:rPr>
            </a:br>
            <a:r>
              <a:rPr lang="ja-JP" altLang="en-US" sz="3200" dirty="0">
                <a:solidFill>
                  <a:schemeClr val="tx1"/>
                </a:solidFill>
                <a:latin typeface="メイリオ" panose="020B0604030504040204" pitchFamily="50" charset="-128"/>
                <a:ea typeface="メイリオ" panose="020B0604030504040204" pitchFamily="50" charset="-128"/>
              </a:rPr>
              <a:t>　　組織も</a:t>
            </a:r>
            <a:r>
              <a:rPr lang="en-US" altLang="ja-JP" sz="3200" dirty="0">
                <a:solidFill>
                  <a:schemeClr val="tx1"/>
                </a:solidFill>
                <a:latin typeface="メイリオ" panose="020B0604030504040204" pitchFamily="50" charset="-128"/>
                <a:ea typeface="メイリオ" panose="020B0604030504040204" pitchFamily="50" charset="-128"/>
              </a:rPr>
              <a:t>EEA</a:t>
            </a:r>
            <a:r>
              <a:rPr lang="ja-JP" altLang="en-US" sz="3200" dirty="0">
                <a:solidFill>
                  <a:schemeClr val="tx1"/>
                </a:solidFill>
                <a:latin typeface="メイリオ" panose="020B0604030504040204" pitchFamily="50" charset="-128"/>
                <a:ea typeface="メイリオ" panose="020B0604030504040204" pitchFamily="50" charset="-128"/>
              </a:rPr>
              <a:t>の市民のデータを処理する場合にはこの規則の対象となる。</a:t>
            </a:r>
          </a:p>
          <a:p>
            <a:r>
              <a:rPr lang="ja-JP" altLang="en-US" sz="3200" b="1" dirty="0">
                <a:solidFill>
                  <a:schemeClr val="tx1"/>
                </a:solidFill>
                <a:latin typeface="メイリオ" panose="020B0604030504040204" pitchFamily="50" charset="-128"/>
                <a:ea typeface="メイリオ" panose="020B0604030504040204" pitchFamily="50" charset="-128"/>
              </a:rPr>
              <a:t>内容</a:t>
            </a:r>
            <a:r>
              <a:rPr lang="en-US" altLang="ja-JP" sz="3200" b="1" dirty="0">
                <a:solidFill>
                  <a:schemeClr val="tx1"/>
                </a:solidFill>
                <a:latin typeface="メイリオ" panose="020B0604030504040204" pitchFamily="50" charset="-128"/>
                <a:ea typeface="メイリオ" panose="020B0604030504040204" pitchFamily="50" charset="-128"/>
              </a:rPr>
              <a:t>:</a:t>
            </a:r>
            <a:r>
              <a:rPr lang="en-US" altLang="ja-JP" sz="3200" dirty="0">
                <a:solidFill>
                  <a:schemeClr val="tx1"/>
                </a:solidFill>
                <a:latin typeface="メイリオ" panose="020B0604030504040204" pitchFamily="50" charset="-128"/>
                <a:ea typeface="メイリオ" panose="020B0604030504040204" pitchFamily="50" charset="-128"/>
              </a:rPr>
              <a:t> </a:t>
            </a:r>
            <a:r>
              <a:rPr lang="ja-JP" altLang="en-US" sz="3200" dirty="0">
                <a:solidFill>
                  <a:schemeClr val="tx1"/>
                </a:solidFill>
                <a:latin typeface="メイリオ" panose="020B0604030504040204" pitchFamily="50" charset="-128"/>
                <a:ea typeface="メイリオ" panose="020B0604030504040204" pitchFamily="50" charset="-128"/>
              </a:rPr>
              <a:t>個人データの「収集」、「処理」、「保存」、「移転」など、あらゆる側面</a:t>
            </a:r>
            <a:br>
              <a:rPr lang="en-US" altLang="ja-JP" sz="3200" dirty="0">
                <a:solidFill>
                  <a:schemeClr val="tx1"/>
                </a:solidFill>
                <a:latin typeface="メイリオ" panose="020B0604030504040204" pitchFamily="50" charset="-128"/>
                <a:ea typeface="メイリオ" panose="020B0604030504040204" pitchFamily="50" charset="-128"/>
              </a:rPr>
            </a:br>
            <a:r>
              <a:rPr lang="ja-JP" altLang="en-US" sz="3200" dirty="0">
                <a:solidFill>
                  <a:schemeClr val="tx1"/>
                </a:solidFill>
                <a:latin typeface="メイリオ" panose="020B0604030504040204" pitchFamily="50" charset="-128"/>
                <a:ea typeface="メイリオ" panose="020B0604030504040204" pitchFamily="50" charset="-128"/>
              </a:rPr>
              <a:t>　　に関してのルールが定められており、ユーザーには自らのデータに対する</a:t>
            </a:r>
            <a:br>
              <a:rPr lang="en-US" altLang="ja-JP" sz="3200" dirty="0">
                <a:solidFill>
                  <a:schemeClr val="tx1"/>
                </a:solidFill>
                <a:latin typeface="メイリオ" panose="020B0604030504040204" pitchFamily="50" charset="-128"/>
                <a:ea typeface="メイリオ" panose="020B0604030504040204" pitchFamily="50" charset="-128"/>
              </a:rPr>
            </a:br>
            <a:r>
              <a:rPr lang="ja-JP" altLang="en-US" sz="3200" dirty="0">
                <a:solidFill>
                  <a:schemeClr val="tx1"/>
                </a:solidFill>
                <a:latin typeface="メイリオ" panose="020B0604030504040204" pitchFamily="50" charset="-128"/>
                <a:ea typeface="メイリオ" panose="020B0604030504040204" pitchFamily="50" charset="-128"/>
              </a:rPr>
              <a:t>　　アクセス、修正、削除などの権利が保障されている。</a:t>
            </a:r>
          </a:p>
          <a:p>
            <a:r>
              <a:rPr lang="ja-JP" altLang="en-US" sz="3200" b="1" dirty="0">
                <a:solidFill>
                  <a:schemeClr val="tx1"/>
                </a:solidFill>
                <a:latin typeface="メイリオ" panose="020B0604030504040204" pitchFamily="50" charset="-128"/>
                <a:ea typeface="メイリオ" panose="020B0604030504040204" pitchFamily="50" charset="-128"/>
              </a:rPr>
              <a:t>罰則</a:t>
            </a:r>
            <a:r>
              <a:rPr lang="en-US" altLang="ja-JP" sz="3200" b="1" dirty="0">
                <a:solidFill>
                  <a:schemeClr val="tx1"/>
                </a:solidFill>
                <a:latin typeface="メイリオ" panose="020B0604030504040204" pitchFamily="50" charset="-128"/>
                <a:ea typeface="メイリオ" panose="020B0604030504040204" pitchFamily="50" charset="-128"/>
              </a:rPr>
              <a:t>:</a:t>
            </a:r>
            <a:r>
              <a:rPr lang="en-US" altLang="ja-JP" sz="3200" dirty="0">
                <a:solidFill>
                  <a:schemeClr val="tx1"/>
                </a:solidFill>
                <a:latin typeface="メイリオ" panose="020B0604030504040204" pitchFamily="50" charset="-128"/>
                <a:ea typeface="メイリオ" panose="020B0604030504040204" pitchFamily="50" charset="-128"/>
              </a:rPr>
              <a:t> </a:t>
            </a:r>
            <a:r>
              <a:rPr lang="ja-JP" altLang="en-US" sz="3200" dirty="0">
                <a:solidFill>
                  <a:schemeClr val="tx1"/>
                </a:solidFill>
                <a:latin typeface="メイリオ" panose="020B0604030504040204" pitchFamily="50" charset="-128"/>
                <a:ea typeface="メイリオ" panose="020B0604030504040204" pitchFamily="50" charset="-128"/>
              </a:rPr>
              <a:t>違反組織には、全世界の年間売上の最大</a:t>
            </a:r>
            <a:r>
              <a:rPr lang="en-US" altLang="ja-JP" sz="3200" dirty="0">
                <a:solidFill>
                  <a:schemeClr val="tx1"/>
                </a:solidFill>
                <a:latin typeface="メイリオ" panose="020B0604030504040204" pitchFamily="50" charset="-128"/>
                <a:ea typeface="メイリオ" panose="020B0604030504040204" pitchFamily="50" charset="-128"/>
              </a:rPr>
              <a:t>4</a:t>
            </a:r>
            <a:r>
              <a:rPr lang="ja-JP" altLang="en-US" sz="3200" dirty="0">
                <a:solidFill>
                  <a:schemeClr val="tx1"/>
                </a:solidFill>
                <a:latin typeface="メイリオ" panose="020B0604030504040204" pitchFamily="50" charset="-128"/>
                <a:ea typeface="メイリオ" panose="020B0604030504040204" pitchFamily="50" charset="-128"/>
              </a:rPr>
              <a:t>％以下、または</a:t>
            </a:r>
            <a:r>
              <a:rPr lang="en-US" altLang="ja-JP" sz="3200" dirty="0">
                <a:solidFill>
                  <a:schemeClr val="tx1"/>
                </a:solidFill>
                <a:latin typeface="メイリオ" panose="020B0604030504040204" pitchFamily="50" charset="-128"/>
                <a:ea typeface="メイリオ" panose="020B0604030504040204" pitchFamily="50" charset="-128"/>
              </a:rPr>
              <a:t>2,000</a:t>
            </a:r>
            <a:r>
              <a:rPr lang="ja-JP" altLang="en-US" sz="3200" dirty="0">
                <a:solidFill>
                  <a:schemeClr val="tx1"/>
                </a:solidFill>
                <a:latin typeface="メイリオ" panose="020B0604030504040204" pitchFamily="50" charset="-128"/>
                <a:ea typeface="メイリオ" panose="020B0604030504040204" pitchFamily="50" charset="-128"/>
              </a:rPr>
              <a:t>万ユーロ以下</a:t>
            </a:r>
            <a:br>
              <a:rPr lang="en-US" altLang="ja-JP" sz="3200" dirty="0">
                <a:solidFill>
                  <a:schemeClr val="tx1"/>
                </a:solidFill>
                <a:latin typeface="メイリオ" panose="020B0604030504040204" pitchFamily="50" charset="-128"/>
                <a:ea typeface="メイリオ" panose="020B0604030504040204" pitchFamily="50" charset="-128"/>
              </a:rPr>
            </a:br>
            <a:r>
              <a:rPr lang="ja-JP" altLang="en-US" sz="3200" dirty="0">
                <a:solidFill>
                  <a:schemeClr val="tx1"/>
                </a:solidFill>
                <a:latin typeface="メイリオ" panose="020B0604030504040204" pitchFamily="50" charset="-128"/>
                <a:ea typeface="メイリオ" panose="020B0604030504040204" pitchFamily="50" charset="-128"/>
              </a:rPr>
              <a:t>　（いずれか高い方）の罰金が課せられることが規定されている。</a:t>
            </a:r>
            <a:br>
              <a:rPr lang="en-US" altLang="ja-JP" sz="3200" dirty="0">
                <a:solidFill>
                  <a:schemeClr val="tx1"/>
                </a:solidFill>
                <a:latin typeface="メイリオ" panose="020B0604030504040204" pitchFamily="50" charset="-128"/>
                <a:ea typeface="メイリオ" panose="020B0604030504040204" pitchFamily="50" charset="-128"/>
              </a:rPr>
            </a:br>
            <a:r>
              <a:rPr lang="ja-JP" altLang="en-US" sz="3200" dirty="0">
                <a:solidFill>
                  <a:schemeClr val="tx1"/>
                </a:solidFill>
                <a:latin typeface="メイリオ" panose="020B0604030504040204" pitchFamily="50" charset="-128"/>
                <a:ea typeface="メイリオ" panose="020B0604030504040204" pitchFamily="50" charset="-128"/>
              </a:rPr>
              <a:t>　</a:t>
            </a:r>
            <a:r>
              <a:rPr lang="en-US" altLang="ja-JP" sz="3200" dirty="0">
                <a:solidFill>
                  <a:schemeClr val="tx1"/>
                </a:solidFill>
                <a:latin typeface="メイリオ" panose="020B0604030504040204" pitchFamily="50" charset="-128"/>
                <a:ea typeface="メイリオ" panose="020B0604030504040204" pitchFamily="50" charset="-128"/>
              </a:rPr>
              <a:t>※1</a:t>
            </a:r>
            <a:r>
              <a:rPr lang="ja-JP" altLang="en-US" sz="3200" dirty="0">
                <a:solidFill>
                  <a:schemeClr val="tx1"/>
                </a:solidFill>
                <a:latin typeface="メイリオ" panose="020B0604030504040204" pitchFamily="50" charset="-128"/>
                <a:ea typeface="メイリオ" panose="020B0604030504040204" pitchFamily="50" charset="-128"/>
              </a:rPr>
              <a:t>ユー</a:t>
            </a:r>
            <a:r>
              <a:rPr lang="ja-JP" altLang="en-US" sz="3200" dirty="0">
                <a:latin typeface="メイリオ" panose="020B0604030504040204" pitchFamily="50" charset="-128"/>
                <a:ea typeface="メイリオ" panose="020B0604030504040204" pitchFamily="50" charset="-128"/>
              </a:rPr>
              <a:t>ロ：</a:t>
            </a:r>
            <a:r>
              <a:rPr lang="en-US" altLang="ja-JP" sz="3200" dirty="0">
                <a:latin typeface="メイリオ" panose="020B0604030504040204" pitchFamily="50" charset="-128"/>
                <a:ea typeface="メイリオ" panose="020B0604030504040204" pitchFamily="50" charset="-128"/>
              </a:rPr>
              <a:t>\158.09</a:t>
            </a:r>
            <a:r>
              <a:rPr lang="ja-JP" altLang="en-US" sz="3200" dirty="0">
                <a:latin typeface="メイリオ" panose="020B0604030504040204" pitchFamily="50" charset="-128"/>
                <a:ea typeface="メイリオ" panose="020B0604030504040204" pitchFamily="50" charset="-128"/>
              </a:rPr>
              <a:t>（</a:t>
            </a:r>
            <a:r>
              <a:rPr lang="en-US" altLang="ja-JP" sz="3200" dirty="0">
                <a:latin typeface="メイリオ" panose="020B0604030504040204" pitchFamily="50" charset="-128"/>
                <a:ea typeface="メイリオ" panose="020B0604030504040204" pitchFamily="50" charset="-128"/>
              </a:rPr>
              <a:t>2023/8/27</a:t>
            </a:r>
            <a:r>
              <a:rPr lang="ja-JP" altLang="en-US" sz="3200" dirty="0">
                <a:latin typeface="メイリオ" panose="020B0604030504040204" pitchFamily="50" charset="-128"/>
                <a:ea typeface="メイリオ" panose="020B0604030504040204" pitchFamily="50" charset="-128"/>
              </a:rPr>
              <a:t>日現在）</a:t>
            </a:r>
            <a:br>
              <a:rPr lang="en-US" altLang="ja-JP" sz="3200" dirty="0">
                <a:latin typeface="メイリオ" panose="020B0604030504040204" pitchFamily="50" charset="-128"/>
                <a:ea typeface="メイリオ" panose="020B0604030504040204" pitchFamily="50" charset="-128"/>
              </a:rPr>
            </a:br>
            <a:r>
              <a:rPr lang="ja-JP" altLang="en-US" sz="3200" dirty="0">
                <a:latin typeface="メイリオ" panose="020B0604030504040204" pitchFamily="50" charset="-128"/>
                <a:ea typeface="メイリオ" panose="020B0604030504040204" pitchFamily="50" charset="-128"/>
              </a:rPr>
              <a:t>　　</a:t>
            </a:r>
            <a:r>
              <a:rPr lang="en-US" altLang="ja-JP" sz="3200" dirty="0">
                <a:latin typeface="メイリオ" panose="020B0604030504040204" pitchFamily="50" charset="-128"/>
                <a:ea typeface="メイリオ" panose="020B0604030504040204" pitchFamily="50" charset="-128"/>
              </a:rPr>
              <a:t>2,000</a:t>
            </a:r>
            <a:r>
              <a:rPr lang="ja-JP" altLang="en-US" sz="3200" dirty="0">
                <a:latin typeface="メイリオ" panose="020B0604030504040204" pitchFamily="50" charset="-128"/>
                <a:ea typeface="メイリオ" panose="020B0604030504040204" pitchFamily="50" charset="-128"/>
              </a:rPr>
              <a:t>万ユーロ：約</a:t>
            </a:r>
            <a:r>
              <a:rPr lang="en-US" altLang="ja-JP" sz="3200" dirty="0">
                <a:latin typeface="メイリオ" panose="020B0604030504040204" pitchFamily="50" charset="-128"/>
                <a:ea typeface="メイリオ" panose="020B0604030504040204" pitchFamily="50" charset="-128"/>
              </a:rPr>
              <a:t>31.6</a:t>
            </a:r>
            <a:r>
              <a:rPr lang="ja-JP" altLang="en-US" sz="3200" dirty="0">
                <a:latin typeface="メイリオ" panose="020B0604030504040204" pitchFamily="50" charset="-128"/>
                <a:ea typeface="メイリオ" panose="020B0604030504040204" pitchFamily="50" charset="-128"/>
              </a:rPr>
              <a:t>億円</a:t>
            </a:r>
            <a:endParaRPr lang="en-US" altLang="ja-JP" sz="3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298018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E80B8-71E4-CEBC-4023-3C52F793418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EDA4A86-8D81-135A-AAE1-53F8B615316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solidFill>
                  <a:srgbClr val="374151"/>
                </a:solidFill>
                <a:latin typeface="メイリオ" panose="020B0604030504040204" pitchFamily="50" charset="-128"/>
                <a:ea typeface="メイリオ" panose="020B0604030504040204" pitchFamily="50" charset="-128"/>
              </a:rPr>
              <a:t>GDPR</a:t>
            </a:r>
            <a:r>
              <a:rPr lang="ja-JP" altLang="en-US" sz="4000">
                <a:solidFill>
                  <a:srgbClr val="374151"/>
                </a:solidFill>
                <a:latin typeface="メイリオ" panose="020B0604030504040204" pitchFamily="50" charset="-128"/>
                <a:ea typeface="メイリオ" panose="020B0604030504040204" pitchFamily="50" charset="-128"/>
              </a:rPr>
              <a:t>と日本企業の関係</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A684EE0-605E-DCAE-D5BD-7FD8966A111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127</a:t>
            </a:fld>
            <a:endParaRPr kumimoji="1" lang="ja-JP" altLang="en-US" sz="2000"/>
          </a:p>
        </p:txBody>
      </p:sp>
      <p:sp>
        <p:nvSpPr>
          <p:cNvPr id="4" name="object 40">
            <a:extLst>
              <a:ext uri="{FF2B5EF4-FFF2-40B4-BE49-F238E27FC236}">
                <a16:creationId xmlns:a16="http://schemas.microsoft.com/office/drawing/2014/main" id="{520D4F39-FB7B-140C-2A59-7120D0E21D7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6</a:t>
            </a:r>
            <a:r>
              <a:rPr lang="ja-JP" altLang="en-US" sz="1800" b="1" dirty="0">
                <a:solidFill>
                  <a:schemeClr val="accent1"/>
                </a:solidFill>
                <a:latin typeface="メイリオ" panose="020B0604030504040204" pitchFamily="50" charset="-128"/>
                <a:ea typeface="メイリオ" panose="020B0604030504040204" pitchFamily="50" charset="-128"/>
              </a:rPr>
              <a:t>．サイバーセキュリティ戦略および関連法令</a:t>
            </a:r>
          </a:p>
        </p:txBody>
      </p:sp>
      <p:sp>
        <p:nvSpPr>
          <p:cNvPr id="5" name="テキスト プレースホルダー 2">
            <a:extLst>
              <a:ext uri="{FF2B5EF4-FFF2-40B4-BE49-F238E27FC236}">
                <a16:creationId xmlns:a16="http://schemas.microsoft.com/office/drawing/2014/main" id="{CF874826-DA5D-7EDA-B2D6-C4AE6F8F370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関連法令</a:t>
            </a:r>
          </a:p>
        </p:txBody>
      </p:sp>
      <p:sp>
        <p:nvSpPr>
          <p:cNvPr id="2" name="テキスト ボックス 1">
            <a:extLst>
              <a:ext uri="{FF2B5EF4-FFF2-40B4-BE49-F238E27FC236}">
                <a16:creationId xmlns:a16="http://schemas.microsoft.com/office/drawing/2014/main" id="{9A7B92CD-E95E-4055-648F-9367AA513463}"/>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6-2-2.】</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24C8576B-2BB7-4D80-BDF7-6E58178F3912}"/>
              </a:ext>
            </a:extLst>
          </p:cNvPr>
          <p:cNvSpPr txBox="1"/>
          <p:nvPr/>
        </p:nvSpPr>
        <p:spPr>
          <a:xfrm>
            <a:off x="1076818" y="2180859"/>
            <a:ext cx="15456498" cy="4524315"/>
          </a:xfrm>
          <a:prstGeom prst="rect">
            <a:avLst/>
          </a:prstGeom>
          <a:noFill/>
        </p:spPr>
        <p:txBody>
          <a:bodyPr wrap="square">
            <a:spAutoFit/>
          </a:bodyPr>
          <a:lstStyle/>
          <a:p>
            <a:pPr marL="457200" indent="-457200">
              <a:buFont typeface="Arial" panose="020B0604020202020204" pitchFamily="34" charset="0"/>
              <a:buChar char="•"/>
            </a:pPr>
            <a:r>
              <a:rPr lang="en-US" altLang="ja-JP" sz="3200">
                <a:solidFill>
                  <a:schemeClr val="tx1"/>
                </a:solidFill>
                <a:latin typeface="メイリオ" panose="020B0604030504040204" pitchFamily="50" charset="-128"/>
                <a:ea typeface="メイリオ" panose="020B0604030504040204" pitchFamily="50" charset="-128"/>
              </a:rPr>
              <a:t>EU</a:t>
            </a:r>
            <a:r>
              <a:rPr lang="ja-JP" altLang="en-US" sz="3200">
                <a:solidFill>
                  <a:schemeClr val="tx1"/>
                </a:solidFill>
                <a:latin typeface="メイリオ" panose="020B0604030504040204" pitchFamily="50" charset="-128"/>
                <a:ea typeface="メイリオ" panose="020B0604030504040204" pitchFamily="50" charset="-128"/>
              </a:rPr>
              <a:t>内に物理的拠点がない企業も対象となる可能性</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インターネットを利用して</a:t>
            </a:r>
            <a:r>
              <a:rPr lang="en-US" altLang="ja-JP" sz="3200">
                <a:latin typeface="メイリオ" panose="020B0604030504040204" pitchFamily="50" charset="-128"/>
                <a:ea typeface="メイリオ" panose="020B0604030504040204" pitchFamily="50" charset="-128"/>
              </a:rPr>
              <a:t>EU</a:t>
            </a:r>
            <a:r>
              <a:rPr lang="ja-JP" altLang="en-US" sz="3200">
                <a:latin typeface="メイリオ" panose="020B0604030504040204" pitchFamily="50" charset="-128"/>
                <a:ea typeface="メイリオ" panose="020B0604030504040204" pitchFamily="50" charset="-128"/>
              </a:rPr>
              <a:t>域内に商品やサービスの提供、情報収集を実施</a:t>
            </a:r>
            <a:br>
              <a:rPr lang="en-US" altLang="ja-JP" sz="3200">
                <a:latin typeface="メイリオ" panose="020B0604030504040204" pitchFamily="50" charset="-128"/>
                <a:ea typeface="メイリオ" panose="020B0604030504040204" pitchFamily="50" charset="-128"/>
              </a:rPr>
            </a:br>
            <a:r>
              <a:rPr lang="en-US" altLang="ja-JP" sz="3200">
                <a:solidFill>
                  <a:schemeClr val="tx1"/>
                </a:solidFill>
                <a:latin typeface="メイリオ" panose="020B0604030504040204" pitchFamily="50" charset="-128"/>
                <a:ea typeface="メイリオ" panose="020B0604030504040204" pitchFamily="50" charset="-128"/>
              </a:rPr>
              <a:t>EU</a:t>
            </a:r>
            <a:r>
              <a:rPr lang="ja-JP" altLang="en-US" sz="3200">
                <a:solidFill>
                  <a:schemeClr val="tx1"/>
                </a:solidFill>
                <a:latin typeface="メイリオ" panose="020B0604030504040204" pitchFamily="50" charset="-128"/>
                <a:ea typeface="メイリオ" panose="020B0604030504040204" pitchFamily="50" charset="-128"/>
              </a:rPr>
              <a:t>域内からのアクセスを持つターゲティング広告を配置した自社サイトを保有</a:t>
            </a:r>
            <a:endParaRPr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200">
                <a:solidFill>
                  <a:schemeClr val="tx1"/>
                </a:solidFill>
                <a:latin typeface="メイリオ" panose="020B0604030504040204" pitchFamily="50" charset="-128"/>
                <a:ea typeface="メイリオ" panose="020B0604030504040204" pitchFamily="50" charset="-128"/>
              </a:rPr>
              <a:t>GDPR</a:t>
            </a:r>
            <a:r>
              <a:rPr lang="ja-JP" altLang="en-US" sz="3200">
                <a:solidFill>
                  <a:schemeClr val="tx1"/>
                </a:solidFill>
                <a:latin typeface="メイリオ" panose="020B0604030504040204" pitchFamily="50" charset="-128"/>
                <a:ea typeface="メイリオ" panose="020B0604030504040204" pitchFamily="50" charset="-128"/>
              </a:rPr>
              <a:t>違反時には重い制裁金が課せられる</a:t>
            </a:r>
            <a:endParaRPr lang="en-US" altLang="ja-JP" sz="3200">
              <a:solidFill>
                <a:schemeClr val="tx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endParaRPr lang="en-US" altLang="ja-JP" sz="3200">
              <a:latin typeface="メイリオ" panose="020B0604030504040204" pitchFamily="50" charset="-128"/>
              <a:ea typeface="メイリオ" panose="020B0604030504040204" pitchFamily="50" charset="-128"/>
            </a:endParaRPr>
          </a:p>
          <a:p>
            <a:r>
              <a:rPr lang="ja-JP" altLang="en-US" sz="3200" u="sng">
                <a:solidFill>
                  <a:schemeClr val="tx1"/>
                </a:solidFill>
                <a:latin typeface="メイリオ" panose="020B0604030504040204" pitchFamily="50" charset="-128"/>
                <a:ea typeface="メイリオ" panose="020B0604030504040204" pitchFamily="50" charset="-128"/>
              </a:rPr>
              <a:t>対策例</a:t>
            </a:r>
            <a:endParaRPr lang="en-US" altLang="ja-JP" sz="3200" u="sng">
              <a:solidFill>
                <a:schemeClr val="tx1"/>
              </a:solidFill>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en-US" altLang="ja-JP" sz="3200">
                <a:solidFill>
                  <a:schemeClr val="tx1"/>
                </a:solidFill>
                <a:latin typeface="メイリオ" panose="020B0604030504040204" pitchFamily="50" charset="-128"/>
                <a:ea typeface="メイリオ" panose="020B0604030504040204" pitchFamily="50" charset="-128"/>
              </a:rPr>
              <a:t>GDPR</a:t>
            </a:r>
            <a:r>
              <a:rPr lang="ja-JP" altLang="en-US" sz="3200">
                <a:solidFill>
                  <a:schemeClr val="tx1"/>
                </a:solidFill>
                <a:latin typeface="メイリオ" panose="020B0604030504040204" pitchFamily="50" charset="-128"/>
                <a:ea typeface="メイリオ" panose="020B0604030504040204" pitchFamily="50" charset="-128"/>
              </a:rPr>
              <a:t>において、</a:t>
            </a:r>
            <a:r>
              <a:rPr lang="en-US" altLang="ja-JP" sz="3200">
                <a:solidFill>
                  <a:schemeClr val="tx1"/>
                </a:solidFill>
                <a:latin typeface="メイリオ" panose="020B0604030504040204" pitchFamily="50" charset="-128"/>
                <a:ea typeface="メイリオ" panose="020B0604030504040204" pitchFamily="50" charset="-128"/>
              </a:rPr>
              <a:t>Cookie</a:t>
            </a:r>
            <a:r>
              <a:rPr lang="ja-JP" altLang="en-US" sz="3200">
                <a:solidFill>
                  <a:schemeClr val="tx1"/>
                </a:solidFill>
                <a:latin typeface="メイリオ" panose="020B0604030504040204" pitchFamily="50" charset="-128"/>
                <a:ea typeface="メイリオ" panose="020B0604030504040204" pitchFamily="50" charset="-128"/>
              </a:rPr>
              <a:t>は「個人情報」として扱われる</a:t>
            </a:r>
          </a:p>
          <a:p>
            <a:pPr marL="457200" indent="-457200">
              <a:buFont typeface="Arial" panose="020B0604020202020204" pitchFamily="34" charset="0"/>
              <a:buChar char="•"/>
            </a:pPr>
            <a:r>
              <a:rPr lang="en-US" altLang="ja-JP" sz="3200">
                <a:solidFill>
                  <a:schemeClr val="tx1"/>
                </a:solidFill>
                <a:latin typeface="メイリオ" panose="020B0604030504040204" pitchFamily="50" charset="-128"/>
                <a:ea typeface="メイリオ" panose="020B0604030504040204" pitchFamily="50" charset="-128"/>
              </a:rPr>
              <a:t>Web</a:t>
            </a:r>
            <a:r>
              <a:rPr lang="ja-JP" altLang="en-US" sz="3200">
                <a:solidFill>
                  <a:schemeClr val="tx1"/>
                </a:solidFill>
                <a:latin typeface="メイリオ" panose="020B0604030504040204" pitchFamily="50" charset="-128"/>
                <a:ea typeface="メイリオ" panose="020B0604030504040204" pitchFamily="50" charset="-128"/>
              </a:rPr>
              <a:t>サイトで</a:t>
            </a:r>
            <a:r>
              <a:rPr lang="en-US" altLang="ja-JP" sz="3200">
                <a:solidFill>
                  <a:schemeClr val="tx1"/>
                </a:solidFill>
                <a:latin typeface="メイリオ" panose="020B0604030504040204" pitchFamily="50" charset="-128"/>
                <a:ea typeface="メイリオ" panose="020B0604030504040204" pitchFamily="50" charset="-128"/>
              </a:rPr>
              <a:t>Cookie</a:t>
            </a:r>
            <a:r>
              <a:rPr lang="ja-JP" altLang="en-US" sz="3200">
                <a:solidFill>
                  <a:schemeClr val="tx1"/>
                </a:solidFill>
                <a:latin typeface="メイリオ" panose="020B0604030504040204" pitchFamily="50" charset="-128"/>
                <a:ea typeface="メイリオ" panose="020B0604030504040204" pitchFamily="50" charset="-128"/>
              </a:rPr>
              <a:t>を使用する場合、閲覧者からの同意取得が必須</a:t>
            </a:r>
          </a:p>
          <a:p>
            <a:pPr marL="457200" indent="-457200">
              <a:buFont typeface="Arial" panose="020B0604020202020204" pitchFamily="34" charset="0"/>
              <a:buChar char="•"/>
            </a:pPr>
            <a:r>
              <a:rPr lang="ja-JP" altLang="en-US" sz="3200">
                <a:solidFill>
                  <a:schemeClr val="tx1"/>
                </a:solidFill>
                <a:latin typeface="メイリオ" panose="020B0604030504040204" pitchFamily="50" charset="-128"/>
                <a:ea typeface="メイリオ" panose="020B0604030504040204" pitchFamily="50" charset="-128"/>
              </a:rPr>
              <a:t>個人データの利用同意の管理のため、ツール（</a:t>
            </a:r>
            <a:r>
              <a:rPr lang="en-US" altLang="ja-JP" sz="3200">
                <a:solidFill>
                  <a:schemeClr val="tx1"/>
                </a:solidFill>
                <a:latin typeface="メイリオ" panose="020B0604030504040204" pitchFamily="50" charset="-128"/>
                <a:ea typeface="メイリオ" panose="020B0604030504040204" pitchFamily="50" charset="-128"/>
              </a:rPr>
              <a:t>CMP</a:t>
            </a:r>
            <a:r>
              <a:rPr lang="ja-JP" altLang="en-US" sz="3200">
                <a:solidFill>
                  <a:schemeClr val="tx1"/>
                </a:solidFill>
                <a:latin typeface="メイリオ" panose="020B0604030504040204" pitchFamily="50" charset="-128"/>
                <a:ea typeface="メイリオ" panose="020B0604030504040204" pitchFamily="50" charset="-128"/>
              </a:rPr>
              <a:t>）の導入が推奨される</a:t>
            </a:r>
            <a:endParaRPr lang="en-US" altLang="ja-JP" sz="320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414607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BFD6C-0EF9-D8CB-DFD9-51569522651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DE45227-85F2-F29E-5F82-6C5C5B0BA216}"/>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7.</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セキュリティフレームワーク</a:t>
            </a:r>
          </a:p>
        </p:txBody>
      </p:sp>
      <p:sp>
        <p:nvSpPr>
          <p:cNvPr id="91" name="スライド番号プレースホルダー 1">
            <a:extLst>
              <a:ext uri="{FF2B5EF4-FFF2-40B4-BE49-F238E27FC236}">
                <a16:creationId xmlns:a16="http://schemas.microsoft.com/office/drawing/2014/main" id="{D71321F9-AB4A-4EF0-14FE-45EF702F36D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128</a:t>
            </a:fld>
            <a:endParaRPr kumimoji="1" lang="ja-JP" altLang="en-US" sz="2000"/>
          </a:p>
        </p:txBody>
      </p:sp>
      <p:sp>
        <p:nvSpPr>
          <p:cNvPr id="3" name="テキスト プレースホルダー 2">
            <a:extLst>
              <a:ext uri="{FF2B5EF4-FFF2-40B4-BE49-F238E27FC236}">
                <a16:creationId xmlns:a16="http://schemas.microsoft.com/office/drawing/2014/main" id="{63DF753E-7326-BD0F-BD4E-00613FD7FEFE}"/>
              </a:ext>
            </a:extLst>
          </p:cNvPr>
          <p:cNvSpPr txBox="1">
            <a:spLocks/>
          </p:cNvSpPr>
          <p:nvPr/>
        </p:nvSpPr>
        <p:spPr>
          <a:xfrm>
            <a:off x="1332852" y="1472353"/>
            <a:ext cx="15809254"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セキュリティフレームワークの概要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[ISO/IEC27001:2022, 27002:2022]</a:t>
            </a:r>
          </a:p>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NIST</a:t>
            </a:r>
            <a:r>
              <a:rPr lang="ja-JP" altLang="en-US" sz="4000">
                <a:latin typeface="メイリオ" panose="020B0604030504040204" pitchFamily="50" charset="-128"/>
                <a:ea typeface="メイリオ" panose="020B0604030504040204" pitchFamily="50" charset="-128"/>
              </a:rPr>
              <a:t>サイバーセキュリティフレームワーク（</a:t>
            </a:r>
            <a:r>
              <a:rPr lang="en-US" altLang="ja-JP" sz="4000">
                <a:latin typeface="メイリオ" panose="020B0604030504040204" pitchFamily="50" charset="-128"/>
                <a:ea typeface="メイリオ" panose="020B0604030504040204" pitchFamily="50" charset="-128"/>
              </a:rPr>
              <a:t>CSF</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サイバー・フィジカル・セキュリティ対策フレームワーク（</a:t>
            </a:r>
            <a:r>
              <a:rPr lang="en-US" altLang="ja-JP" sz="4000">
                <a:latin typeface="メイリオ" panose="020B0604030504040204" pitchFamily="50" charset="-128"/>
                <a:ea typeface="メイリオ" panose="020B0604030504040204" pitchFamily="50" charset="-128"/>
              </a:rPr>
              <a:t>CPSF</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サイバーセキュリティ経営ガイドライン</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8935EBA4-8B3C-E766-D6AF-F69036B97F3E}"/>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3326808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E9748-E3A5-7980-ED63-BD538648596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BC309E4-2FEB-BEE4-61ED-14CED895126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セキュリティフレームワークの役割と重要性</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4806D07-EC71-B6C2-36FF-489AF1CA5C7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129</a:t>
            </a:fld>
            <a:endParaRPr kumimoji="1" lang="ja-JP" altLang="en-US" sz="2000"/>
          </a:p>
        </p:txBody>
      </p:sp>
      <p:sp>
        <p:nvSpPr>
          <p:cNvPr id="4" name="object 40">
            <a:extLst>
              <a:ext uri="{FF2B5EF4-FFF2-40B4-BE49-F238E27FC236}">
                <a16:creationId xmlns:a16="http://schemas.microsoft.com/office/drawing/2014/main" id="{70EE3F70-6BFB-71C9-C718-88FFAF653D0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2C2EFC19-4394-2308-10C5-2421FEE0E3F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セキュリティフレームワークの概要</a:t>
            </a:r>
          </a:p>
        </p:txBody>
      </p:sp>
      <p:sp>
        <p:nvSpPr>
          <p:cNvPr id="2" name="テキスト ボックス 1">
            <a:extLst>
              <a:ext uri="{FF2B5EF4-FFF2-40B4-BE49-F238E27FC236}">
                <a16:creationId xmlns:a16="http://schemas.microsoft.com/office/drawing/2014/main" id="{4D12F24D-738E-7763-EDAD-F1C7680F735A}"/>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C5B2D771-0035-C997-48F8-2145C2855134}"/>
              </a:ext>
            </a:extLst>
          </p:cNvPr>
          <p:cNvSpPr txBox="1"/>
          <p:nvPr/>
        </p:nvSpPr>
        <p:spPr>
          <a:xfrm>
            <a:off x="1554679" y="2036000"/>
            <a:ext cx="15456498" cy="5078313"/>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セキュリティフレームワークの定義</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セキュリティフレームワークを利用するメリット</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FDA1A03E-5F07-A399-DFF2-1A8F60161646}"/>
              </a:ext>
            </a:extLst>
          </p:cNvPr>
          <p:cNvSpPr/>
          <p:nvPr/>
        </p:nvSpPr>
        <p:spPr>
          <a:xfrm>
            <a:off x="1936530" y="2740735"/>
            <a:ext cx="15074647" cy="1692370"/>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3600">
                <a:solidFill>
                  <a:schemeClr val="tx1"/>
                </a:solidFill>
                <a:latin typeface="メイリオ" panose="020B0604030504040204" pitchFamily="50" charset="-128"/>
                <a:ea typeface="メイリオ" panose="020B0604030504040204" pitchFamily="50" charset="-128"/>
              </a:rPr>
              <a:t>セキュリティ対策を行うために定義された指針やセキュリティ対策基準、ガイドライン、ベストプラクティス集のことを指します。</a:t>
            </a:r>
          </a:p>
        </p:txBody>
      </p:sp>
      <p:sp>
        <p:nvSpPr>
          <p:cNvPr id="10" name="四角形: 角を丸くする 9">
            <a:extLst>
              <a:ext uri="{FF2B5EF4-FFF2-40B4-BE49-F238E27FC236}">
                <a16:creationId xmlns:a16="http://schemas.microsoft.com/office/drawing/2014/main" id="{824B361D-FA52-4FB3-B5E2-31E6CA5058DC}"/>
              </a:ext>
            </a:extLst>
          </p:cNvPr>
          <p:cNvSpPr/>
          <p:nvPr/>
        </p:nvSpPr>
        <p:spPr>
          <a:xfrm>
            <a:off x="1936530" y="5487199"/>
            <a:ext cx="7259255" cy="2730826"/>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tx1"/>
                </a:solidFill>
                <a:latin typeface="メイリオ" panose="020B0604030504040204" pitchFamily="50" charset="-128"/>
                <a:ea typeface="メイリオ" panose="020B0604030504040204" pitchFamily="50" charset="-128"/>
              </a:rPr>
              <a:t>効果的なセキュリティ対策</a:t>
            </a:r>
          </a:p>
        </p:txBody>
      </p:sp>
      <p:sp>
        <p:nvSpPr>
          <p:cNvPr id="11" name="四角形: 角を丸くする 10">
            <a:extLst>
              <a:ext uri="{FF2B5EF4-FFF2-40B4-BE49-F238E27FC236}">
                <a16:creationId xmlns:a16="http://schemas.microsoft.com/office/drawing/2014/main" id="{C062E876-E327-F8AF-76CD-E137BA739BC5}"/>
              </a:ext>
            </a:extLst>
          </p:cNvPr>
          <p:cNvSpPr/>
          <p:nvPr/>
        </p:nvSpPr>
        <p:spPr>
          <a:xfrm>
            <a:off x="9630137" y="5529180"/>
            <a:ext cx="7259255" cy="2730826"/>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tx1"/>
                </a:solidFill>
                <a:latin typeface="メイリオ" panose="020B0604030504040204" pitchFamily="50" charset="-128"/>
                <a:ea typeface="メイリオ" panose="020B0604030504040204" pitchFamily="50" charset="-128"/>
              </a:rPr>
              <a:t>信頼性の確保</a:t>
            </a:r>
          </a:p>
        </p:txBody>
      </p:sp>
    </p:spTree>
    <p:extLst>
      <p:ext uri="{BB962C8B-B14F-4D97-AF65-F5344CB8AC3E}">
        <p14:creationId xmlns:p14="http://schemas.microsoft.com/office/powerpoint/2010/main" val="3165389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情報セキュリティの概況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5632311"/>
          </a:xfrm>
          <a:prstGeom prst="rect">
            <a:avLst/>
          </a:prstGeom>
          <a:noFill/>
        </p:spPr>
        <p:txBody>
          <a:bodyPr wrap="square" lIns="91440" tIns="45720" rIns="91440" bIns="45720" anchor="t">
            <a:spAutoFit/>
          </a:bodyPr>
          <a:lstStyle/>
          <a:p>
            <a:r>
              <a:rPr kumimoji="1" lang="en-US" altLang="ja-JP" sz="36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記載内容</a:t>
            </a:r>
            <a:r>
              <a:rPr kumimoji="1" lang="en-US" altLang="ja-JP" sz="3600" dirty="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セキュリティインシデントの事例</a:t>
            </a:r>
            <a:endParaRPr kumimoji="1" lang="en-US" altLang="ja-JP" sz="3600" dirty="0">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kumimoji="1" lang="ja-JP" altLang="en-US" sz="3600" b="0" dirty="0">
                <a:solidFill>
                  <a:schemeClr val="tx1"/>
                </a:solidFill>
                <a:latin typeface="メイリオ" panose="020B0604030504040204" pitchFamily="50" charset="-128"/>
                <a:ea typeface="メイリオ" panose="020B0604030504040204" pitchFamily="50" charset="-128"/>
              </a:rPr>
              <a:t>セキュリティ対策強化の取組</a:t>
            </a:r>
          </a:p>
          <a:p>
            <a:pPr marL="571500" indent="-571500" algn="l">
              <a:buFont typeface="Arial" panose="020B0604020202020204" pitchFamily="34" charset="0"/>
              <a:buChar char="•"/>
            </a:pPr>
            <a:r>
              <a:rPr kumimoji="1" lang="ja-JP" altLang="en-US" sz="3600" b="0" dirty="0">
                <a:solidFill>
                  <a:schemeClr val="tx1"/>
                </a:solidFill>
                <a:latin typeface="メイリオ" panose="020B0604030504040204" pitchFamily="50" charset="-128"/>
                <a:ea typeface="メイリオ" panose="020B0604030504040204" pitchFamily="50" charset="-128"/>
              </a:rPr>
              <a:t>サイバーセキュリティ経営ガイドライン</a:t>
            </a:r>
            <a:endParaRPr kumimoji="1" lang="en-US" altLang="ja-JP" sz="3600" b="0" dirty="0">
              <a:solidFill>
                <a:schemeClr val="accent2"/>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kumimoji="1" lang="ja-JP" altLang="en-US" sz="3600" b="0" dirty="0">
                <a:solidFill>
                  <a:schemeClr val="tx1"/>
                </a:solidFill>
                <a:latin typeface="メイリオ" panose="020B0604030504040204" pitchFamily="50" charset="-128"/>
                <a:ea typeface="メイリオ" panose="020B0604030504040204" pitchFamily="50" charset="-128"/>
              </a:rPr>
              <a:t>国内外のセキュリティの動向</a:t>
            </a:r>
            <a:endParaRPr kumimoji="1" lang="en-US" altLang="ja-JP" sz="3600" b="0" dirty="0">
              <a:solidFill>
                <a:schemeClr val="tx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kumimoji="1" lang="ja-JP" altLang="en-US" sz="3600" b="0" dirty="0">
                <a:solidFill>
                  <a:schemeClr val="tx1"/>
                </a:solidFill>
                <a:latin typeface="メイリオ" panose="020B0604030504040204" pitchFamily="50" charset="-128"/>
                <a:ea typeface="メイリオ" panose="020B0604030504040204" pitchFamily="50" charset="-128"/>
              </a:rPr>
              <a:t>セキュリティ人材の育成</a:t>
            </a:r>
          </a:p>
          <a:p>
            <a:pPr marL="571500" indent="-571500" algn="l">
              <a:buFont typeface="Arial" panose="020B0604020202020204" pitchFamily="34" charset="0"/>
              <a:buChar char="•"/>
            </a:pPr>
            <a:r>
              <a:rPr kumimoji="1" lang="ja-JP" altLang="en-US" sz="3600" b="0" dirty="0">
                <a:solidFill>
                  <a:schemeClr val="tx1"/>
                </a:solidFill>
                <a:latin typeface="メイリオ" panose="020B0604030504040204" pitchFamily="50" charset="-128"/>
                <a:ea typeface="メイリオ" panose="020B0604030504040204" pitchFamily="50" charset="-128"/>
              </a:rPr>
              <a:t>中小企業のセキュリティ対策</a:t>
            </a:r>
            <a:endParaRPr kumimoji="1" lang="en-US" altLang="ja-JP" sz="3600" b="0" dirty="0">
              <a:solidFill>
                <a:schemeClr val="tx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kumimoji="1" lang="ja-JP" altLang="en-US" sz="3600" b="0" dirty="0">
                <a:solidFill>
                  <a:schemeClr val="tx1"/>
                </a:solidFill>
                <a:latin typeface="メイリオ" panose="020B0604030504040204" pitchFamily="50" charset="-128"/>
                <a:ea typeface="メイリオ" panose="020B0604030504040204" pitchFamily="50" charset="-128"/>
              </a:rPr>
              <a:t>個別テーマ（</a:t>
            </a:r>
            <a:r>
              <a:rPr kumimoji="1" lang="en-US" altLang="ja-JP" sz="3600" b="0" dirty="0">
                <a:solidFill>
                  <a:srgbClr val="000000"/>
                </a:solidFill>
                <a:latin typeface="メイリオ" panose="020B0604030504040204" pitchFamily="50" charset="-128"/>
                <a:ea typeface="メイリオ" panose="020B0604030504040204" pitchFamily="50" charset="-128"/>
              </a:rPr>
              <a:t>IoT</a:t>
            </a:r>
            <a:r>
              <a:rPr kumimoji="1" lang="ja-JP" altLang="en-US" sz="3600" b="0" dirty="0">
                <a:solidFill>
                  <a:schemeClr val="tx1"/>
                </a:solidFill>
                <a:latin typeface="メイリオ" panose="020B0604030504040204" pitchFamily="50" charset="-128"/>
                <a:ea typeface="メイリオ" panose="020B0604030504040204" pitchFamily="50" charset="-128"/>
              </a:rPr>
              <a:t>、インフラシステムなど）のセキュリティ動向</a:t>
            </a:r>
            <a:endParaRPr kumimoji="1" lang="en-US" altLang="ja-JP" sz="3600" b="0" dirty="0">
              <a:solidFill>
                <a:schemeClr val="tx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kumimoji="1" lang="ja-JP" altLang="en-US" sz="3600" b="0" dirty="0">
                <a:solidFill>
                  <a:schemeClr val="tx1"/>
                </a:solidFill>
                <a:latin typeface="メイリオ" panose="020B0604030504040204" pitchFamily="50" charset="-128"/>
                <a:ea typeface="メイリオ" panose="020B0604030504040204" pitchFamily="50" charset="-128"/>
              </a:rPr>
              <a:t>セキュリティツールの紹介</a:t>
            </a:r>
            <a:endParaRPr kumimoji="1" lang="en-US" altLang="ja-JP" sz="3600" b="0" dirty="0">
              <a:solidFill>
                <a:schemeClr val="tx1"/>
              </a:solidFill>
              <a:latin typeface="メイリオ" panose="020B0604030504040204" pitchFamily="50" charset="-128"/>
              <a:ea typeface="メイリオ" panose="020B0604030504040204" pitchFamily="50" charset="-128"/>
            </a:endParaRPr>
          </a:p>
          <a:p>
            <a:endParaRPr kumimoji="1" lang="en-US" altLang="ja-JP" sz="3600" dirty="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情報セキュリティ白書</a:t>
            </a:r>
          </a:p>
        </p:txBody>
      </p:sp>
      <p:sp>
        <p:nvSpPr>
          <p:cNvPr id="6" name="テキスト ボックス 5">
            <a:extLst>
              <a:ext uri="{FF2B5EF4-FFF2-40B4-BE49-F238E27FC236}">
                <a16:creationId xmlns:a16="http://schemas.microsoft.com/office/drawing/2014/main" id="{0D95FE88-B4C2-7F11-2DA1-2210172B8990}"/>
              </a:ext>
            </a:extLst>
          </p:cNvPr>
          <p:cNvSpPr txBox="1"/>
          <p:nvPr/>
        </p:nvSpPr>
        <p:spPr>
          <a:xfrm>
            <a:off x="13026705" y="777291"/>
            <a:ext cx="42269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sz="2400" b="1" dirty="0">
                <a:latin typeface="メイリオ" panose="020B0604030504040204" pitchFamily="50" charset="-128"/>
                <a:ea typeface="メイリオ" panose="020B0604030504040204" pitchFamily="50" charset="-128"/>
              </a:rPr>
              <a:t>2-1-2.</a:t>
            </a:r>
            <a:r>
              <a:rPr lang="ja-JP" altLang="en-US" sz="2400" b="1" dirty="0">
                <a:latin typeface="メイリオ" panose="020B0604030504040204" pitchFamily="50" charset="-128"/>
                <a:ea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6941647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5B4A8-E532-EC50-6ADA-B1CEA936962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D7532DA-06CA-9441-E542-2C0298A9B86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代表的なセキュリティフレームワークの紹介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5E4E318-E259-4676-B55E-9E8E02D327C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130</a:t>
            </a:fld>
            <a:endParaRPr kumimoji="1" lang="ja-JP" altLang="en-US" sz="2000"/>
          </a:p>
        </p:txBody>
      </p:sp>
      <p:sp>
        <p:nvSpPr>
          <p:cNvPr id="4" name="object 40">
            <a:extLst>
              <a:ext uri="{FF2B5EF4-FFF2-40B4-BE49-F238E27FC236}">
                <a16:creationId xmlns:a16="http://schemas.microsoft.com/office/drawing/2014/main" id="{D5DC33C6-DB25-4CC3-A2BB-5A918B80488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5DEBDE1E-818C-B0EE-05B3-D253B97F85B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セキュリティフレームワークの概要</a:t>
            </a:r>
          </a:p>
        </p:txBody>
      </p:sp>
      <p:sp>
        <p:nvSpPr>
          <p:cNvPr id="3" name="テキスト ボックス 2">
            <a:extLst>
              <a:ext uri="{FF2B5EF4-FFF2-40B4-BE49-F238E27FC236}">
                <a16:creationId xmlns:a16="http://schemas.microsoft.com/office/drawing/2014/main" id="{82EDB0DB-D7C4-8D37-5E85-68E4F2A740A9}"/>
              </a:ext>
            </a:extLst>
          </p:cNvPr>
          <p:cNvSpPr txBox="1"/>
          <p:nvPr/>
        </p:nvSpPr>
        <p:spPr>
          <a:xfrm>
            <a:off x="1554679" y="2036000"/>
            <a:ext cx="15456498" cy="1200329"/>
          </a:xfrm>
          <a:prstGeom prst="rect">
            <a:avLst/>
          </a:prstGeom>
          <a:noFill/>
        </p:spPr>
        <p:txBody>
          <a:bodyPr wrap="square">
            <a:spAutoFit/>
          </a:bodyPr>
          <a:lstStyle/>
          <a:p>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graphicFrame>
        <p:nvGraphicFramePr>
          <p:cNvPr id="6" name="表 6">
            <a:extLst>
              <a:ext uri="{FF2B5EF4-FFF2-40B4-BE49-F238E27FC236}">
                <a16:creationId xmlns:a16="http://schemas.microsoft.com/office/drawing/2014/main" id="{37BBF3F8-0A15-BE1B-7026-B65705546D2B}"/>
              </a:ext>
            </a:extLst>
          </p:cNvPr>
          <p:cNvGraphicFramePr>
            <a:graphicFrameLocks noGrp="1"/>
          </p:cNvGraphicFramePr>
          <p:nvPr/>
        </p:nvGraphicFramePr>
        <p:xfrm>
          <a:off x="1441889" y="2036000"/>
          <a:ext cx="15258966" cy="7136013"/>
        </p:xfrm>
        <a:graphic>
          <a:graphicData uri="http://schemas.openxmlformats.org/drawingml/2006/table">
            <a:tbl>
              <a:tblPr firstRow="1" bandRow="1">
                <a:tableStyleId>{5C22544A-7EE6-4342-B048-85BDC9FD1C3A}</a:tableStyleId>
              </a:tblPr>
              <a:tblGrid>
                <a:gridCol w="1249680">
                  <a:extLst>
                    <a:ext uri="{9D8B030D-6E8A-4147-A177-3AD203B41FA5}">
                      <a16:colId xmlns:a16="http://schemas.microsoft.com/office/drawing/2014/main" val="2462682164"/>
                    </a:ext>
                  </a:extLst>
                </a:gridCol>
                <a:gridCol w="4415287">
                  <a:extLst>
                    <a:ext uri="{9D8B030D-6E8A-4147-A177-3AD203B41FA5}">
                      <a16:colId xmlns:a16="http://schemas.microsoft.com/office/drawing/2014/main" val="4223648566"/>
                    </a:ext>
                  </a:extLst>
                </a:gridCol>
                <a:gridCol w="9593999">
                  <a:extLst>
                    <a:ext uri="{9D8B030D-6E8A-4147-A177-3AD203B41FA5}">
                      <a16:colId xmlns:a16="http://schemas.microsoft.com/office/drawing/2014/main" val="3636919529"/>
                    </a:ext>
                  </a:extLst>
                </a:gridCol>
              </a:tblGrid>
              <a:tr h="459416">
                <a:tc>
                  <a:txBody>
                    <a:bodyPr/>
                    <a:lstStyle/>
                    <a:p>
                      <a:pPr algn="ctr"/>
                      <a:r>
                        <a:rPr kumimoji="1" lang="ja-JP" altLang="en-US" sz="2800" dirty="0">
                          <a:latin typeface="メイリオ" panose="020B0604030504040204" pitchFamily="50" charset="-128"/>
                          <a:ea typeface="メイリオ" panose="020B0604030504040204" pitchFamily="50" charset="-128"/>
                        </a:rPr>
                        <a:t>項番</a:t>
                      </a:r>
                    </a:p>
                  </a:txBody>
                  <a:tcPr anchor="ctr"/>
                </a:tc>
                <a:tc>
                  <a:txBody>
                    <a:bodyPr/>
                    <a:lstStyle/>
                    <a:p>
                      <a:pPr algn="ctr"/>
                      <a:r>
                        <a:rPr kumimoji="1" lang="ja-JP" altLang="en-US" sz="2800">
                          <a:latin typeface="メイリオ" panose="020B0604030504040204" pitchFamily="50" charset="-128"/>
                          <a:ea typeface="メイリオ" panose="020B0604030504040204" pitchFamily="50" charset="-128"/>
                        </a:rPr>
                        <a:t>フレームワーク名</a:t>
                      </a:r>
                    </a:p>
                  </a:txBody>
                  <a:tcPr anchor="ctr"/>
                </a:tc>
                <a:tc>
                  <a:txBody>
                    <a:bodyPr/>
                    <a:lstStyle/>
                    <a:p>
                      <a:pPr algn="ctr"/>
                      <a:r>
                        <a:rPr kumimoji="1" lang="ja-JP" altLang="en-US" sz="2800">
                          <a:latin typeface="メイリオ" panose="020B0604030504040204" pitchFamily="50" charset="-128"/>
                          <a:ea typeface="メイリオ" panose="020B0604030504040204" pitchFamily="50" charset="-128"/>
                        </a:rPr>
                        <a:t>概要</a:t>
                      </a:r>
                    </a:p>
                  </a:txBody>
                  <a:tcPr anchor="ctr"/>
                </a:tc>
                <a:extLst>
                  <a:ext uri="{0D108BD9-81ED-4DB2-BD59-A6C34878D82A}">
                    <a16:rowId xmlns:a16="http://schemas.microsoft.com/office/drawing/2014/main" val="3851841487"/>
                  </a:ext>
                </a:extLst>
              </a:tr>
              <a:tr h="765693">
                <a:tc>
                  <a:txBody>
                    <a:bodyPr/>
                    <a:lstStyle/>
                    <a:p>
                      <a:pPr algn="ctr"/>
                      <a:r>
                        <a:rPr kumimoji="1" lang="en-US" altLang="ja-JP" sz="2800">
                          <a:latin typeface="メイリオ" panose="020B0604030504040204" pitchFamily="50" charset="-128"/>
                          <a:ea typeface="メイリオ" panose="020B0604030504040204" pitchFamily="50" charset="-128"/>
                        </a:rPr>
                        <a:t>1</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ISMS</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[ISO/IEC27001,27002]</a:t>
                      </a:r>
                    </a:p>
                    <a:p>
                      <a:r>
                        <a:rPr kumimoji="1" lang="ja-JP" altLang="en-US" sz="2800">
                          <a:latin typeface="メイリオ" panose="020B0604030504040204" pitchFamily="50" charset="-128"/>
                          <a:ea typeface="メイリオ" panose="020B0604030504040204" pitchFamily="50" charset="-128"/>
                        </a:rPr>
                        <a:t>網羅的なセキュリティフレームワーク</a:t>
                      </a:r>
                    </a:p>
                  </a:txBody>
                  <a:tcPr anchor="ctr"/>
                </a:tc>
                <a:extLst>
                  <a:ext uri="{0D108BD9-81ED-4DB2-BD59-A6C34878D82A}">
                    <a16:rowId xmlns:a16="http://schemas.microsoft.com/office/drawing/2014/main" val="460870830"/>
                  </a:ext>
                </a:extLst>
              </a:tr>
              <a:tr h="765693">
                <a:tc>
                  <a:txBody>
                    <a:bodyPr/>
                    <a:lstStyle/>
                    <a:p>
                      <a:pPr algn="ctr"/>
                      <a:r>
                        <a:rPr kumimoji="1" lang="en-US" altLang="ja-JP" sz="2800">
                          <a:latin typeface="メイリオ" panose="020B0604030504040204" pitchFamily="50" charset="-128"/>
                          <a:ea typeface="メイリオ" panose="020B0604030504040204" pitchFamily="50" charset="-128"/>
                        </a:rPr>
                        <a:t>2</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ISO/IEC27017</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クラウドサービス対象のセキュリティフレームワーク</a:t>
                      </a:r>
                    </a:p>
                  </a:txBody>
                  <a:tcPr/>
                </a:tc>
                <a:extLst>
                  <a:ext uri="{0D108BD9-81ED-4DB2-BD59-A6C34878D82A}">
                    <a16:rowId xmlns:a16="http://schemas.microsoft.com/office/drawing/2014/main" val="3326324155"/>
                  </a:ext>
                </a:extLst>
              </a:tr>
              <a:tr h="415662">
                <a:tc>
                  <a:txBody>
                    <a:bodyPr/>
                    <a:lstStyle/>
                    <a:p>
                      <a:pPr algn="ctr"/>
                      <a:r>
                        <a:rPr kumimoji="1" lang="en-US" altLang="ja-JP" sz="2800">
                          <a:latin typeface="メイリオ" panose="020B0604030504040204" pitchFamily="50" charset="-128"/>
                          <a:ea typeface="メイリオ" panose="020B0604030504040204" pitchFamily="50" charset="-128"/>
                        </a:rPr>
                        <a:t>3</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CSF</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重要インフラ対象のセキュリティフレームワーク</a:t>
                      </a:r>
                    </a:p>
                  </a:txBody>
                  <a:tcPr/>
                </a:tc>
                <a:extLst>
                  <a:ext uri="{0D108BD9-81ED-4DB2-BD59-A6C34878D82A}">
                    <a16:rowId xmlns:a16="http://schemas.microsoft.com/office/drawing/2014/main" val="3292781221"/>
                  </a:ext>
                </a:extLst>
              </a:tr>
              <a:tr h="765693">
                <a:tc>
                  <a:txBody>
                    <a:bodyPr/>
                    <a:lstStyle/>
                    <a:p>
                      <a:pPr algn="ctr"/>
                      <a:r>
                        <a:rPr kumimoji="1" lang="en-US" altLang="ja-JP" sz="2800">
                          <a:latin typeface="メイリオ" panose="020B0604030504040204" pitchFamily="50" charset="-128"/>
                          <a:ea typeface="メイリオ" panose="020B0604030504040204" pitchFamily="50" charset="-128"/>
                        </a:rPr>
                        <a:t>4</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CPSF</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en-US" altLang="ja-JP" sz="2800">
                          <a:latin typeface="メイリオ" panose="020B0604030504040204" pitchFamily="50" charset="-128"/>
                          <a:ea typeface="メイリオ" panose="020B0604030504040204" pitchFamily="50" charset="-128"/>
                        </a:rPr>
                        <a:t>Society5.0</a:t>
                      </a:r>
                      <a:r>
                        <a:rPr kumimoji="1" lang="ja-JP" altLang="en-US" sz="2800">
                          <a:latin typeface="メイリオ" panose="020B0604030504040204" pitchFamily="50" charset="-128"/>
                          <a:ea typeface="メイリオ" panose="020B0604030504040204" pitchFamily="50" charset="-128"/>
                        </a:rPr>
                        <a:t>における産業社会が対象のセキュリティフレームワーク</a:t>
                      </a:r>
                    </a:p>
                  </a:txBody>
                  <a:tcPr/>
                </a:tc>
                <a:extLst>
                  <a:ext uri="{0D108BD9-81ED-4DB2-BD59-A6C34878D82A}">
                    <a16:rowId xmlns:a16="http://schemas.microsoft.com/office/drawing/2014/main" val="811398556"/>
                  </a:ext>
                </a:extLst>
              </a:tr>
              <a:tr h="765693">
                <a:tc>
                  <a:txBody>
                    <a:bodyPr/>
                    <a:lstStyle/>
                    <a:p>
                      <a:pPr algn="ctr"/>
                      <a:r>
                        <a:rPr kumimoji="1" lang="en-US" altLang="ja-JP" sz="2800">
                          <a:latin typeface="メイリオ" panose="020B0604030504040204" pitchFamily="50" charset="-128"/>
                          <a:ea typeface="メイリオ" panose="020B0604030504040204" pitchFamily="50" charset="-128"/>
                        </a:rPr>
                        <a:t>5</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ja-JP" altLang="en-US" sz="2800">
                          <a:latin typeface="メイリオ" panose="020B0604030504040204" pitchFamily="50" charset="-128"/>
                          <a:ea typeface="メイリオ" panose="020B0604030504040204" pitchFamily="50" charset="-128"/>
                        </a:rPr>
                        <a:t>サイバーセキュリティ経営ガイドライン</a:t>
                      </a:r>
                    </a:p>
                  </a:txBody>
                  <a:tcPr/>
                </a:tc>
                <a:tc>
                  <a:txBody>
                    <a:bodyPr/>
                    <a:lstStyle/>
                    <a:p>
                      <a:r>
                        <a:rPr kumimoji="1" lang="ja-JP" altLang="en-US" sz="2800">
                          <a:latin typeface="メイリオ" panose="020B0604030504040204" pitchFamily="50" charset="-128"/>
                          <a:ea typeface="メイリオ" panose="020B0604030504040204" pitchFamily="50" charset="-128"/>
                        </a:rPr>
                        <a:t>経営者を中心としたセキュリティ対策</a:t>
                      </a:r>
                      <a:endParaRPr kumimoji="1" lang="en-US" altLang="ja-JP" sz="28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53233017"/>
                  </a:ext>
                </a:extLst>
              </a:tr>
              <a:tr h="765693">
                <a:tc>
                  <a:txBody>
                    <a:bodyPr/>
                    <a:lstStyle/>
                    <a:p>
                      <a:pPr algn="ctr"/>
                      <a:r>
                        <a:rPr kumimoji="1" lang="en-US" altLang="ja-JP" sz="2800">
                          <a:latin typeface="メイリオ" panose="020B0604030504040204" pitchFamily="50" charset="-128"/>
                          <a:ea typeface="メイリオ" panose="020B0604030504040204" pitchFamily="50" charset="-128"/>
                        </a:rPr>
                        <a:t>6</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PCI</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DSS</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クレジットカード産業を対象としたデータセキュリティ基準</a:t>
                      </a:r>
                    </a:p>
                  </a:txBody>
                  <a:tcPr/>
                </a:tc>
                <a:extLst>
                  <a:ext uri="{0D108BD9-81ED-4DB2-BD59-A6C34878D82A}">
                    <a16:rowId xmlns:a16="http://schemas.microsoft.com/office/drawing/2014/main" val="1754789427"/>
                  </a:ext>
                </a:extLst>
              </a:tr>
              <a:tr h="415662">
                <a:tc>
                  <a:txBody>
                    <a:bodyPr/>
                    <a:lstStyle/>
                    <a:p>
                      <a:pPr algn="ctr"/>
                      <a:r>
                        <a:rPr kumimoji="1" lang="en-US" altLang="ja-JP" sz="2800">
                          <a:latin typeface="メイリオ" panose="020B0604030504040204" pitchFamily="50" charset="-128"/>
                          <a:ea typeface="メイリオ" panose="020B0604030504040204" pitchFamily="50" charset="-128"/>
                        </a:rPr>
                        <a:t>7</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PMS</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個人情報保護</a:t>
                      </a:r>
                    </a:p>
                  </a:txBody>
                  <a:tcPr/>
                </a:tc>
                <a:extLst>
                  <a:ext uri="{0D108BD9-81ED-4DB2-BD59-A6C34878D82A}">
                    <a16:rowId xmlns:a16="http://schemas.microsoft.com/office/drawing/2014/main" val="911296960"/>
                  </a:ext>
                </a:extLst>
              </a:tr>
              <a:tr h="415662">
                <a:tc>
                  <a:txBody>
                    <a:bodyPr/>
                    <a:lstStyle/>
                    <a:p>
                      <a:pPr algn="ctr"/>
                      <a:r>
                        <a:rPr kumimoji="1" lang="en-US" altLang="ja-JP" sz="2800">
                          <a:latin typeface="メイリオ" panose="020B0604030504040204" pitchFamily="50" charset="-128"/>
                          <a:ea typeface="メイリオ" panose="020B0604030504040204" pitchFamily="50" charset="-128"/>
                        </a:rPr>
                        <a:t>8</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CIS</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Controls</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a:latin typeface="メイリオ" panose="020B0604030504040204" pitchFamily="50" charset="-128"/>
                          <a:ea typeface="メイリオ" panose="020B0604030504040204" pitchFamily="50" charset="-128"/>
                        </a:rPr>
                        <a:t>具体的なサイバー攻撃アプローチ</a:t>
                      </a:r>
                    </a:p>
                  </a:txBody>
                  <a:tcPr/>
                </a:tc>
                <a:extLst>
                  <a:ext uri="{0D108BD9-81ED-4DB2-BD59-A6C34878D82A}">
                    <a16:rowId xmlns:a16="http://schemas.microsoft.com/office/drawing/2014/main" val="1231628006"/>
                  </a:ext>
                </a:extLst>
              </a:tr>
              <a:tr h="415662">
                <a:tc>
                  <a:txBody>
                    <a:bodyPr/>
                    <a:lstStyle/>
                    <a:p>
                      <a:pPr algn="ctr"/>
                      <a:r>
                        <a:rPr kumimoji="1" lang="en-US" altLang="ja-JP" sz="2800">
                          <a:latin typeface="メイリオ" panose="020B0604030504040204" pitchFamily="50" charset="-128"/>
                          <a:ea typeface="メイリオ" panose="020B0604030504040204" pitchFamily="50" charset="-128"/>
                        </a:rPr>
                        <a:t>9</a:t>
                      </a:r>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en-US" altLang="ja-JP" sz="2800">
                          <a:latin typeface="メイリオ" panose="020B0604030504040204" pitchFamily="50" charset="-128"/>
                          <a:ea typeface="メイリオ" panose="020B0604030504040204" pitchFamily="50" charset="-128"/>
                        </a:rPr>
                        <a:t>ISA/IEC62443</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r>
                        <a:rPr kumimoji="1" lang="ja-JP" altLang="en-US" sz="2800" dirty="0">
                          <a:latin typeface="メイリオ" panose="020B0604030504040204" pitchFamily="50" charset="-128"/>
                          <a:ea typeface="メイリオ" panose="020B0604030504040204" pitchFamily="50" charset="-128"/>
                        </a:rPr>
                        <a:t>産業オートメーションおよび制御システム</a:t>
                      </a:r>
                    </a:p>
                  </a:txBody>
                  <a:tcPr/>
                </a:tc>
                <a:extLst>
                  <a:ext uri="{0D108BD9-81ED-4DB2-BD59-A6C34878D82A}">
                    <a16:rowId xmlns:a16="http://schemas.microsoft.com/office/drawing/2014/main" val="3251722895"/>
                  </a:ext>
                </a:extLst>
              </a:tr>
            </a:tbl>
          </a:graphicData>
        </a:graphic>
      </p:graphicFrame>
      <p:sp>
        <p:nvSpPr>
          <p:cNvPr id="7" name="四角形: 角を丸くする 6">
            <a:extLst>
              <a:ext uri="{FF2B5EF4-FFF2-40B4-BE49-F238E27FC236}">
                <a16:creationId xmlns:a16="http://schemas.microsoft.com/office/drawing/2014/main" id="{2A1F51E9-08DD-67C3-21E8-DB20C7073A0A}"/>
              </a:ext>
            </a:extLst>
          </p:cNvPr>
          <p:cNvSpPr/>
          <p:nvPr/>
        </p:nvSpPr>
        <p:spPr>
          <a:xfrm>
            <a:off x="5396753" y="2712718"/>
            <a:ext cx="1577787" cy="5236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別途詳細</a:t>
            </a:r>
          </a:p>
        </p:txBody>
      </p:sp>
      <p:sp>
        <p:nvSpPr>
          <p:cNvPr id="10" name="四角形: 角を丸くする 9">
            <a:extLst>
              <a:ext uri="{FF2B5EF4-FFF2-40B4-BE49-F238E27FC236}">
                <a16:creationId xmlns:a16="http://schemas.microsoft.com/office/drawing/2014/main" id="{D4B1DB69-74F7-348A-D31E-EF8A11812CDE}"/>
              </a:ext>
            </a:extLst>
          </p:cNvPr>
          <p:cNvSpPr/>
          <p:nvPr/>
        </p:nvSpPr>
        <p:spPr>
          <a:xfrm>
            <a:off x="5396752" y="4301371"/>
            <a:ext cx="1577787" cy="5236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別途詳細</a:t>
            </a:r>
          </a:p>
        </p:txBody>
      </p:sp>
      <p:sp>
        <p:nvSpPr>
          <p:cNvPr id="11" name="四角形: 角を丸くする 10">
            <a:extLst>
              <a:ext uri="{FF2B5EF4-FFF2-40B4-BE49-F238E27FC236}">
                <a16:creationId xmlns:a16="http://schemas.microsoft.com/office/drawing/2014/main" id="{77A52CC7-30BF-7292-DE45-1DD4F9F16A2D}"/>
              </a:ext>
            </a:extLst>
          </p:cNvPr>
          <p:cNvSpPr/>
          <p:nvPr/>
        </p:nvSpPr>
        <p:spPr>
          <a:xfrm>
            <a:off x="5396752" y="5006105"/>
            <a:ext cx="1577787" cy="5236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別途詳細</a:t>
            </a:r>
          </a:p>
        </p:txBody>
      </p:sp>
      <p:sp>
        <p:nvSpPr>
          <p:cNvPr id="12" name="四角形: 角を丸くする 11">
            <a:extLst>
              <a:ext uri="{FF2B5EF4-FFF2-40B4-BE49-F238E27FC236}">
                <a16:creationId xmlns:a16="http://schemas.microsoft.com/office/drawing/2014/main" id="{46D4145F-6F8E-1BBD-2F87-53287AF2BAB9}"/>
              </a:ext>
            </a:extLst>
          </p:cNvPr>
          <p:cNvSpPr/>
          <p:nvPr/>
        </p:nvSpPr>
        <p:spPr>
          <a:xfrm>
            <a:off x="5396752" y="6086423"/>
            <a:ext cx="1577787" cy="5236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400" b="1">
                <a:latin typeface="メイリオ" panose="020B0604030504040204" pitchFamily="50" charset="-128"/>
                <a:ea typeface="メイリオ" panose="020B0604030504040204" pitchFamily="50" charset="-128"/>
              </a:rPr>
              <a:t>別途詳細</a:t>
            </a:r>
          </a:p>
        </p:txBody>
      </p:sp>
      <p:sp>
        <p:nvSpPr>
          <p:cNvPr id="9" name="テキスト ボックス 8">
            <a:extLst>
              <a:ext uri="{FF2B5EF4-FFF2-40B4-BE49-F238E27FC236}">
                <a16:creationId xmlns:a16="http://schemas.microsoft.com/office/drawing/2014/main" id="{3B22FFD8-9B37-0089-B05B-5775848BB08E}"/>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7-1-1.】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8246602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ECF6F-2B7F-DF43-072B-24271C8FE24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1EA6145-49AF-437D-507A-A0363F29F509}"/>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2A5D96F-E1BF-F2C8-3612-FC3186E82FA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131</a:t>
            </a:fld>
            <a:endParaRPr kumimoji="1" lang="ja-JP" altLang="en-US" sz="2000"/>
          </a:p>
        </p:txBody>
      </p:sp>
      <p:sp>
        <p:nvSpPr>
          <p:cNvPr id="4" name="object 40">
            <a:extLst>
              <a:ext uri="{FF2B5EF4-FFF2-40B4-BE49-F238E27FC236}">
                <a16:creationId xmlns:a16="http://schemas.microsoft.com/office/drawing/2014/main" id="{B73D4138-AD22-5377-A239-DD194B8A735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5F28E3EB-14F3-FF49-E365-9A6F235B2C4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セキュリティフレームワークの選択の重要性</a:t>
            </a:r>
          </a:p>
        </p:txBody>
      </p:sp>
      <p:sp>
        <p:nvSpPr>
          <p:cNvPr id="3" name="テキスト ボックス 2">
            <a:extLst>
              <a:ext uri="{FF2B5EF4-FFF2-40B4-BE49-F238E27FC236}">
                <a16:creationId xmlns:a16="http://schemas.microsoft.com/office/drawing/2014/main" id="{7D0243D5-FF86-1430-0A3E-A1FE4F1917E2}"/>
              </a:ext>
            </a:extLst>
          </p:cNvPr>
          <p:cNvSpPr txBox="1"/>
          <p:nvPr/>
        </p:nvSpPr>
        <p:spPr>
          <a:xfrm>
            <a:off x="1554679" y="2118977"/>
            <a:ext cx="15456498" cy="5632311"/>
          </a:xfrm>
          <a:prstGeom prst="rect">
            <a:avLst/>
          </a:prstGeom>
          <a:noFill/>
        </p:spPr>
        <p:txBody>
          <a:bodyPr wrap="square">
            <a:spAutoFit/>
          </a:bodyPr>
          <a:lstStyle/>
          <a:p>
            <a:r>
              <a:rPr lang="en-US" altLang="ja-JP" sz="3600" u="sng">
                <a:solidFill>
                  <a:srgbClr val="374151"/>
                </a:solidFill>
                <a:latin typeface="メイリオ" panose="020B0604030504040204" pitchFamily="50" charset="-128"/>
                <a:ea typeface="メイリオ" panose="020B0604030504040204" pitchFamily="50" charset="-128"/>
              </a:rPr>
              <a:t>ISO/IEC27017</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クラウドサービスの情報セキュリティ対策のガイドライン規格が存在。</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ISO/IEC27002</a:t>
            </a:r>
            <a:r>
              <a:rPr lang="ja-JP" altLang="en-US" sz="3600" b="0" i="0">
                <a:solidFill>
                  <a:srgbClr val="374151"/>
                </a:solidFill>
                <a:effectLst/>
                <a:latin typeface="メイリオ" panose="020B0604030504040204" pitchFamily="50" charset="-128"/>
                <a:ea typeface="メイリオ" panose="020B0604030504040204" pitchFamily="50" charset="-128"/>
              </a:rPr>
              <a:t>をベースに作成。</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対象：クラウドサービスの提供者と利用者。</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目的：クラウドサービスのリスク低減、適切な利用のための組織体制の確立。</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ISO/IEC 27001</a:t>
            </a:r>
            <a:r>
              <a:rPr lang="ja-JP" altLang="en-US" sz="3600" b="0" i="0">
                <a:solidFill>
                  <a:srgbClr val="374151"/>
                </a:solidFill>
                <a:effectLst/>
                <a:latin typeface="メイリオ" panose="020B0604030504040204" pitchFamily="50" charset="-128"/>
                <a:ea typeface="メイリオ" panose="020B0604030504040204" pitchFamily="50" charset="-128"/>
              </a:rPr>
              <a:t>は情報セキュリティのマネジメントシステム規格。</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ISO/IEC 27017</a:t>
            </a:r>
            <a:r>
              <a:rPr lang="ja-JP" altLang="en-US" sz="3600" b="0" i="0">
                <a:solidFill>
                  <a:srgbClr val="374151"/>
                </a:solidFill>
                <a:effectLst/>
                <a:latin typeface="メイリオ" panose="020B0604030504040204" pitchFamily="50" charset="-128"/>
                <a:ea typeface="メイリオ" panose="020B0604030504040204" pitchFamily="50" charset="-128"/>
              </a:rPr>
              <a:t>を通じて、</a:t>
            </a:r>
            <a:r>
              <a:rPr lang="en-US" altLang="ja-JP" sz="3600" b="0" i="0">
                <a:solidFill>
                  <a:srgbClr val="374151"/>
                </a:solidFill>
                <a:effectLst/>
                <a:latin typeface="メイリオ" panose="020B0604030504040204" pitchFamily="50" charset="-128"/>
                <a:ea typeface="メイリオ" panose="020B0604030504040204" pitchFamily="50" charset="-128"/>
              </a:rPr>
              <a:t>ISO/IEC 27001</a:t>
            </a:r>
            <a:r>
              <a:rPr lang="ja-JP" altLang="en-US" sz="3600" b="0" i="0">
                <a:solidFill>
                  <a:srgbClr val="374151"/>
                </a:solidFill>
                <a:effectLst/>
                <a:latin typeface="メイリオ" panose="020B0604030504040204" pitchFamily="50" charset="-128"/>
                <a:ea typeface="メイリオ" panose="020B0604030504040204" pitchFamily="50" charset="-128"/>
              </a:rPr>
              <a:t>を強化し、クラウドサービス向けの情報セキュリティ管理体制の構築が可能。</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FDA7A5D1-40EF-DAFF-9BE5-E3823A8D050E}"/>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- 03</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3138208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6F48F-FE10-D917-1095-FDA218BB1F9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E1AC662-A7FB-E693-AB18-1AD8789199EF}"/>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71CC31B-0826-AF30-4581-A4E9DAB9286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132</a:t>
            </a:fld>
            <a:endParaRPr kumimoji="1" lang="ja-JP" altLang="en-US" sz="2000"/>
          </a:p>
        </p:txBody>
      </p:sp>
      <p:sp>
        <p:nvSpPr>
          <p:cNvPr id="4" name="object 40">
            <a:extLst>
              <a:ext uri="{FF2B5EF4-FFF2-40B4-BE49-F238E27FC236}">
                <a16:creationId xmlns:a16="http://schemas.microsoft.com/office/drawing/2014/main" id="{8C86B8D2-2711-185D-77A1-8E32F644C61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E92DF9E2-103C-4BBA-B104-88A84DFD343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セキュリティフレームワークの選択の重要性</a:t>
            </a:r>
          </a:p>
        </p:txBody>
      </p:sp>
      <p:sp>
        <p:nvSpPr>
          <p:cNvPr id="3" name="テキスト ボックス 2">
            <a:extLst>
              <a:ext uri="{FF2B5EF4-FFF2-40B4-BE49-F238E27FC236}">
                <a16:creationId xmlns:a16="http://schemas.microsoft.com/office/drawing/2014/main" id="{B1E69AB0-587E-309A-3E0B-1AC98070DCFF}"/>
              </a:ext>
            </a:extLst>
          </p:cNvPr>
          <p:cNvSpPr txBox="1"/>
          <p:nvPr/>
        </p:nvSpPr>
        <p:spPr>
          <a:xfrm>
            <a:off x="1554679" y="2118977"/>
            <a:ext cx="15456498" cy="5078313"/>
          </a:xfrm>
          <a:prstGeom prst="rect">
            <a:avLst/>
          </a:prstGeom>
          <a:noFill/>
        </p:spPr>
        <p:txBody>
          <a:bodyPr wrap="square">
            <a:spAutoFit/>
          </a:bodyPr>
          <a:lstStyle/>
          <a:p>
            <a:r>
              <a:rPr lang="en-US" altLang="ja-JP" sz="3600" u="sng" dirty="0">
                <a:solidFill>
                  <a:srgbClr val="374151"/>
                </a:solidFill>
                <a:latin typeface="メイリオ" panose="020B0604030504040204" pitchFamily="50" charset="-128"/>
                <a:ea typeface="メイリオ" panose="020B0604030504040204" pitchFamily="50" charset="-128"/>
              </a:rPr>
              <a:t>PCI/DSS</a:t>
            </a:r>
            <a:r>
              <a:rPr lang="ja-JP" altLang="en-US" sz="3600" u="sng" dirty="0">
                <a:solidFill>
                  <a:srgbClr val="374151"/>
                </a:solidFill>
                <a:latin typeface="メイリオ" panose="020B0604030504040204" pitchFamily="50" charset="-128"/>
                <a:ea typeface="メイリオ" panose="020B0604030504040204" pitchFamily="50" charset="-128"/>
              </a:rPr>
              <a:t>（国際的なクレジット産業向けのデータセキュリティ基準）</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国際カードブランド</a:t>
            </a:r>
            <a:r>
              <a:rPr lang="en-US" altLang="ja-JP" sz="3600" b="0" i="0" dirty="0">
                <a:solidFill>
                  <a:srgbClr val="374151"/>
                </a:solidFill>
                <a:effectLst/>
                <a:latin typeface="メイリオ" panose="020B0604030504040204" pitchFamily="50" charset="-128"/>
                <a:ea typeface="メイリオ" panose="020B0604030504040204" pitchFamily="50" charset="-128"/>
              </a:rPr>
              <a:t>5</a:t>
            </a:r>
            <a:r>
              <a:rPr lang="ja-JP" altLang="en-US" sz="3600" b="0" i="0" dirty="0">
                <a:solidFill>
                  <a:srgbClr val="374151"/>
                </a:solidFill>
                <a:effectLst/>
                <a:latin typeface="メイリオ" panose="020B0604030504040204" pitchFamily="50" charset="-128"/>
                <a:ea typeface="メイリオ" panose="020B0604030504040204" pitchFamily="50" charset="-128"/>
              </a:rPr>
              <a:t>社が共同で策定した国際基準。</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対象：クレジットカード情報を取扱うすべての事業者。</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名称：</a:t>
            </a:r>
            <a:r>
              <a:rPr lang="en-US" altLang="ja-JP" sz="3600" b="0" i="0" dirty="0">
                <a:solidFill>
                  <a:srgbClr val="374151"/>
                </a:solidFill>
                <a:effectLst/>
                <a:latin typeface="メイリオ" panose="020B0604030504040204" pitchFamily="50" charset="-128"/>
                <a:ea typeface="メイリオ" panose="020B0604030504040204" pitchFamily="50" charset="-128"/>
              </a:rPr>
              <a:t>Payment Card Industry Data Security Standard (</a:t>
            </a:r>
            <a:r>
              <a:rPr lang="ja-JP" altLang="en-US" sz="3600" b="0" i="0" dirty="0">
                <a:solidFill>
                  <a:srgbClr val="374151"/>
                </a:solidFill>
                <a:effectLst/>
                <a:latin typeface="メイリオ" panose="020B0604030504040204" pitchFamily="50" charset="-128"/>
                <a:ea typeface="メイリオ" panose="020B0604030504040204" pitchFamily="50" charset="-128"/>
              </a:rPr>
              <a:t>略称：</a:t>
            </a:r>
            <a:r>
              <a:rPr lang="en-US" altLang="ja-JP" sz="3600" b="0" i="0" dirty="0">
                <a:solidFill>
                  <a:srgbClr val="374151"/>
                </a:solidFill>
                <a:effectLst/>
                <a:latin typeface="メイリオ" panose="020B0604030504040204" pitchFamily="50" charset="-128"/>
                <a:ea typeface="メイリオ" panose="020B0604030504040204" pitchFamily="50" charset="-128"/>
              </a:rPr>
              <a:t>PCI DSS)</a:t>
            </a:r>
            <a:r>
              <a:rPr lang="ja-JP" altLang="en-US" sz="3600" b="0" i="0" dirty="0">
                <a:solidFill>
                  <a:srgbClr val="374151"/>
                </a:solidFill>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目的：カード会員情報の適切な管理。</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基準内容：ネットワークアーキテクチャ、ソフトウェアデザイン、</a:t>
            </a:r>
            <a:br>
              <a:rPr lang="en-US" altLang="ja-JP" sz="3600" b="0" i="0" dirty="0">
                <a:solidFill>
                  <a:srgbClr val="374151"/>
                </a:solidFill>
                <a:effectLst/>
                <a:latin typeface="メイリオ" panose="020B0604030504040204" pitchFamily="50" charset="-128"/>
                <a:ea typeface="メイリオ" panose="020B0604030504040204" pitchFamily="50" charset="-128"/>
              </a:rPr>
            </a:br>
            <a:r>
              <a:rPr lang="ja-JP" altLang="en-US" sz="3600" b="0" i="0" dirty="0">
                <a:solidFill>
                  <a:srgbClr val="374151"/>
                </a:solidFill>
                <a:effectLst/>
                <a:latin typeface="メイリオ" panose="020B0604030504040204" pitchFamily="50" charset="-128"/>
                <a:ea typeface="メイリオ" panose="020B0604030504040204" pitchFamily="50" charset="-128"/>
              </a:rPr>
              <a:t>セキュリティマネジメント、ポリシー、プロシジャ。</a:t>
            </a: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12</a:t>
            </a:r>
            <a:r>
              <a:rPr lang="ja-JP" altLang="en-US" sz="3600" b="0" i="0" dirty="0">
                <a:solidFill>
                  <a:srgbClr val="374151"/>
                </a:solidFill>
                <a:effectLst/>
                <a:latin typeface="メイリオ" panose="020B0604030504040204" pitchFamily="50" charset="-128"/>
                <a:ea typeface="メイリオ" panose="020B0604030504040204" pitchFamily="50" charset="-128"/>
              </a:rPr>
              <a:t>の要件で規定。</a:t>
            </a:r>
          </a:p>
        </p:txBody>
      </p:sp>
      <p:sp>
        <p:nvSpPr>
          <p:cNvPr id="6" name="テキスト ボックス 5">
            <a:extLst>
              <a:ext uri="{FF2B5EF4-FFF2-40B4-BE49-F238E27FC236}">
                <a16:creationId xmlns:a16="http://schemas.microsoft.com/office/drawing/2014/main" id="{E590B1A5-81A9-E71E-F845-903887BD40EC}"/>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7-1-2.】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230505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86CB-7063-166D-730F-661552B7276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D3EC9A2-523C-3129-AFE7-47A5BB2953BD}"/>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253A278-F5B4-9946-CEA4-E78842A5FDC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133</a:t>
            </a:fld>
            <a:endParaRPr kumimoji="1" lang="ja-JP" altLang="en-US" sz="2000"/>
          </a:p>
        </p:txBody>
      </p:sp>
      <p:sp>
        <p:nvSpPr>
          <p:cNvPr id="4" name="object 40">
            <a:extLst>
              <a:ext uri="{FF2B5EF4-FFF2-40B4-BE49-F238E27FC236}">
                <a16:creationId xmlns:a16="http://schemas.microsoft.com/office/drawing/2014/main" id="{24E0785D-00FA-336D-847D-DDAAB8A6C6E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35081B61-B4BF-FA92-FD40-835EFA7FFE7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セキュリティフレームワークの選択の重要性</a:t>
            </a:r>
          </a:p>
        </p:txBody>
      </p:sp>
      <p:sp>
        <p:nvSpPr>
          <p:cNvPr id="3" name="テキスト ボックス 2">
            <a:extLst>
              <a:ext uri="{FF2B5EF4-FFF2-40B4-BE49-F238E27FC236}">
                <a16:creationId xmlns:a16="http://schemas.microsoft.com/office/drawing/2014/main" id="{BF109957-8870-D1F3-B225-66A1FE51B818}"/>
              </a:ext>
            </a:extLst>
          </p:cNvPr>
          <p:cNvSpPr txBox="1"/>
          <p:nvPr/>
        </p:nvSpPr>
        <p:spPr>
          <a:xfrm>
            <a:off x="1554679" y="2118977"/>
            <a:ext cx="15456498" cy="4524315"/>
          </a:xfrm>
          <a:prstGeom prst="rect">
            <a:avLst/>
          </a:prstGeom>
          <a:noFill/>
        </p:spPr>
        <p:txBody>
          <a:bodyPr wrap="square">
            <a:spAutoFit/>
          </a:bodyPr>
          <a:lstStyle/>
          <a:p>
            <a:r>
              <a:rPr lang="en-US" altLang="ja-JP" sz="3600" u="sng" dirty="0">
                <a:solidFill>
                  <a:srgbClr val="374151"/>
                </a:solidFill>
                <a:latin typeface="メイリオ" panose="020B0604030504040204" pitchFamily="50" charset="-128"/>
                <a:ea typeface="メイリオ" panose="020B0604030504040204" pitchFamily="50" charset="-128"/>
              </a:rPr>
              <a:t>PMS</a:t>
            </a:r>
            <a:r>
              <a:rPr lang="ja-JP" altLang="en-US" sz="3600" u="sng" dirty="0">
                <a:solidFill>
                  <a:srgbClr val="374151"/>
                </a:solidFill>
                <a:latin typeface="メイリオ" panose="020B0604030504040204" pitchFamily="50" charset="-128"/>
                <a:ea typeface="メイリオ" panose="020B0604030504040204" pitchFamily="50" charset="-128"/>
              </a:rPr>
              <a:t>（個人情報保護マネジメントシステム）</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目的：組織が取扱う個人情報の安全・適切な管理。</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規格：</a:t>
            </a:r>
            <a:r>
              <a:rPr lang="en-US" altLang="ja-JP" sz="3600" b="0" i="0" dirty="0">
                <a:solidFill>
                  <a:srgbClr val="374151"/>
                </a:solidFill>
                <a:effectLst/>
                <a:latin typeface="メイリオ" panose="020B0604030504040204" pitchFamily="50" charset="-128"/>
                <a:ea typeface="メイリオ" panose="020B0604030504040204" pitchFamily="50" charset="-128"/>
              </a:rPr>
              <a:t>JIS Q 15001</a:t>
            </a:r>
            <a:r>
              <a:rPr lang="ja-JP" altLang="en-US" sz="3600" b="0" i="0" dirty="0">
                <a:solidFill>
                  <a:srgbClr val="374151"/>
                </a:solidFill>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主な内容：事業者が個人情報を適切に取扱う方法の規定。</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プライバシー保護：直接の目的ではないが、結果的に保護される。</a:t>
            </a: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PMS</a:t>
            </a:r>
            <a:r>
              <a:rPr lang="ja-JP" altLang="en-US" sz="3600" b="0" i="0" dirty="0">
                <a:solidFill>
                  <a:srgbClr val="374151"/>
                </a:solidFill>
                <a:effectLst/>
                <a:latin typeface="メイリオ" panose="020B0604030504040204" pitchFamily="50" charset="-128"/>
                <a:ea typeface="メイリオ" panose="020B0604030504040204" pitchFamily="50" charset="-128"/>
              </a:rPr>
              <a:t>の基本：個人情報保護方針の設定と、その方針に基づく</a:t>
            </a:r>
            <a:r>
              <a:rPr lang="en-US" altLang="ja-JP" sz="3600" b="0" i="0" dirty="0">
                <a:solidFill>
                  <a:srgbClr val="374151"/>
                </a:solidFill>
                <a:effectLst/>
                <a:latin typeface="メイリオ" panose="020B0604030504040204" pitchFamily="50" charset="-128"/>
                <a:ea typeface="メイリオ" panose="020B0604030504040204" pitchFamily="50" charset="-128"/>
              </a:rPr>
              <a:t>PDCA</a:t>
            </a:r>
            <a:r>
              <a:rPr lang="ja-JP" altLang="en-US" sz="3600" b="0" i="0" dirty="0">
                <a:solidFill>
                  <a:srgbClr val="374151"/>
                </a:solidFill>
                <a:effectLst/>
                <a:latin typeface="メイリオ" panose="020B0604030504040204" pitchFamily="50" charset="-128"/>
                <a:ea typeface="メイリオ" panose="020B0604030504040204" pitchFamily="50" charset="-128"/>
              </a:rPr>
              <a:t>サイクルの実行。</a:t>
            </a:r>
          </a:p>
          <a:p>
            <a:pPr marL="571500" indent="-571500">
              <a:buFont typeface="Arial" panose="020B0604020202020204" pitchFamily="34" charset="0"/>
              <a:buChar char="•"/>
            </a:pPr>
            <a:endParaRPr lang="ja-JP" altLang="en-US" sz="3600" b="0" i="0" dirty="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1EAF07C-50AC-35D9-6E0A-B3F9A277FBCA}"/>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- 04</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40002938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A7C31-5093-1734-3BDA-A1685615D5E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8396B18-0EE0-D13C-FBBB-AC2DAEA40D62}"/>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D0717A9-4091-235F-C331-E7984D712A7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134</a:t>
            </a:fld>
            <a:endParaRPr kumimoji="1" lang="ja-JP" altLang="en-US" sz="2000"/>
          </a:p>
        </p:txBody>
      </p:sp>
      <p:sp>
        <p:nvSpPr>
          <p:cNvPr id="4" name="object 40">
            <a:extLst>
              <a:ext uri="{FF2B5EF4-FFF2-40B4-BE49-F238E27FC236}">
                <a16:creationId xmlns:a16="http://schemas.microsoft.com/office/drawing/2014/main" id="{59F903A0-2F3E-4C4C-FD79-299EE404CD5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B31D98EC-2BF6-2B1D-E077-53A14675947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セキュリティフレームワークの選択の重要性</a:t>
            </a:r>
          </a:p>
        </p:txBody>
      </p:sp>
      <p:sp>
        <p:nvSpPr>
          <p:cNvPr id="3" name="テキスト ボックス 2">
            <a:extLst>
              <a:ext uri="{FF2B5EF4-FFF2-40B4-BE49-F238E27FC236}">
                <a16:creationId xmlns:a16="http://schemas.microsoft.com/office/drawing/2014/main" id="{BCA9D55A-F5D6-CD7A-DAAF-AE1CF3B380D3}"/>
              </a:ext>
            </a:extLst>
          </p:cNvPr>
          <p:cNvSpPr txBox="1"/>
          <p:nvPr/>
        </p:nvSpPr>
        <p:spPr>
          <a:xfrm>
            <a:off x="1554679" y="2118977"/>
            <a:ext cx="15456498" cy="5078313"/>
          </a:xfrm>
          <a:prstGeom prst="rect">
            <a:avLst/>
          </a:prstGeom>
          <a:noFill/>
        </p:spPr>
        <p:txBody>
          <a:bodyPr wrap="square">
            <a:spAutoFit/>
          </a:bodyPr>
          <a:lstStyle/>
          <a:p>
            <a:r>
              <a:rPr lang="en-US" altLang="ja-JP" sz="3600" u="sng">
                <a:solidFill>
                  <a:srgbClr val="374151"/>
                </a:solidFill>
                <a:latin typeface="メイリオ" panose="020B0604030504040204" pitchFamily="50" charset="-128"/>
                <a:ea typeface="メイリオ" panose="020B0604030504040204" pitchFamily="50" charset="-128"/>
              </a:rPr>
              <a:t>CIS Controls</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目的：サイバー攻撃の現状・傾向を基に、組織のサイバーセキュリティ対策と優先順位を決定するフレームワーク。</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重点：あらゆる企業の最も基本的・重要な対応。</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特徴：ネットワークの詳細設定、ログ管理などの具体的・技術的対策が中心。</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アプローチ：多岐にわたる対策から、自社の実施すべき対策と優先順位を導出。</a:t>
            </a:r>
          </a:p>
          <a:p>
            <a:pPr marL="571500" indent="-57150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ADD2E6FD-932E-CA1D-7372-5E9CBE124991}"/>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- 04</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0837873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EA620-8942-ABBF-DF02-6E984A40A72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49FAC09-77F6-D76E-5EF7-3CC93D92C5D1}"/>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代表的なセキュリティフレームワークの概要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0C5A74D-7529-2532-4550-1186172C6B5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135</a:t>
            </a:fld>
            <a:endParaRPr kumimoji="1" lang="ja-JP" altLang="en-US" sz="2000"/>
          </a:p>
        </p:txBody>
      </p:sp>
      <p:sp>
        <p:nvSpPr>
          <p:cNvPr id="4" name="object 40">
            <a:extLst>
              <a:ext uri="{FF2B5EF4-FFF2-40B4-BE49-F238E27FC236}">
                <a16:creationId xmlns:a16="http://schemas.microsoft.com/office/drawing/2014/main" id="{5E57842D-6385-4BA1-3B35-A76143A3BC1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3FF8DC69-0897-8565-19CB-7D5F0D72C47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セキュリティフレームワークの選択の重要性</a:t>
            </a:r>
          </a:p>
        </p:txBody>
      </p:sp>
      <p:sp>
        <p:nvSpPr>
          <p:cNvPr id="3" name="テキスト ボックス 2">
            <a:extLst>
              <a:ext uri="{FF2B5EF4-FFF2-40B4-BE49-F238E27FC236}">
                <a16:creationId xmlns:a16="http://schemas.microsoft.com/office/drawing/2014/main" id="{F0114F82-1800-8214-0684-8E526A1EE21D}"/>
              </a:ext>
            </a:extLst>
          </p:cNvPr>
          <p:cNvSpPr txBox="1"/>
          <p:nvPr/>
        </p:nvSpPr>
        <p:spPr>
          <a:xfrm>
            <a:off x="1554679" y="2118977"/>
            <a:ext cx="15456498" cy="3970318"/>
          </a:xfrm>
          <a:prstGeom prst="rect">
            <a:avLst/>
          </a:prstGeom>
          <a:noFill/>
        </p:spPr>
        <p:txBody>
          <a:bodyPr wrap="square">
            <a:spAutoFit/>
          </a:bodyPr>
          <a:lstStyle/>
          <a:p>
            <a:r>
              <a:rPr lang="en-US" altLang="ja-JP" sz="3600" u="sng">
                <a:solidFill>
                  <a:srgbClr val="374151"/>
                </a:solidFill>
                <a:latin typeface="メイリオ" panose="020B0604030504040204" pitchFamily="50" charset="-128"/>
                <a:ea typeface="メイリオ" panose="020B0604030504040204" pitchFamily="50" charset="-128"/>
              </a:rPr>
              <a:t>ISA/IEC62443</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主題：産業用自動制御システムのセキュリティ対策・プロセス要件の</a:t>
            </a:r>
            <a:br>
              <a:rPr lang="en-US" altLang="ja-JP" sz="3600" b="0" i="0">
                <a:solidFill>
                  <a:srgbClr val="374151"/>
                </a:solidFill>
                <a:effectLst/>
                <a:latin typeface="メイリオ" panose="020B0604030504040204" pitchFamily="50" charset="-128"/>
                <a:ea typeface="メイリオ" panose="020B0604030504040204" pitchFamily="50" charset="-128"/>
              </a:rPr>
            </a:br>
            <a:r>
              <a:rPr lang="ja-JP" altLang="en-US" sz="3600" b="0" i="0">
                <a:solidFill>
                  <a:srgbClr val="374151"/>
                </a:solidFill>
                <a:effectLst/>
                <a:latin typeface="メイリオ" panose="020B0604030504040204" pitchFamily="50" charset="-128"/>
                <a:ea typeface="メイリオ" panose="020B0604030504040204" pitchFamily="50" charset="-128"/>
              </a:rPr>
              <a:t>国際標準規格。</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カバー範囲：</a:t>
            </a:r>
            <a:r>
              <a:rPr lang="en-US" altLang="ja-JP" sz="3600" b="0" i="0">
                <a:solidFill>
                  <a:srgbClr val="374151"/>
                </a:solidFill>
                <a:effectLst/>
                <a:latin typeface="メイリオ" panose="020B0604030504040204" pitchFamily="50" charset="-128"/>
                <a:ea typeface="メイリオ" panose="020B0604030504040204" pitchFamily="50" charset="-128"/>
              </a:rPr>
              <a:t>ISO/IEC 27001</a:t>
            </a:r>
            <a:r>
              <a:rPr lang="ja-JP" altLang="en-US" sz="3600" b="0" i="0">
                <a:solidFill>
                  <a:srgbClr val="374151"/>
                </a:solidFill>
                <a:effectLst/>
                <a:latin typeface="メイリオ" panose="020B0604030504040204" pitchFamily="50" charset="-128"/>
                <a:ea typeface="メイリオ" panose="020B0604030504040204" pitchFamily="50" charset="-128"/>
              </a:rPr>
              <a:t>では十分にカバーされない工場やプラントの制御システムのセキュリティ。</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対象：ソフトウェア・ハードウェアを含む制御関連のデータ処理基盤。</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特徴：システムだけでなく、運用に関わる「人」と「業務」も対象。</a:t>
            </a:r>
          </a:p>
        </p:txBody>
      </p:sp>
      <p:sp>
        <p:nvSpPr>
          <p:cNvPr id="6" name="テキスト ボックス 5">
            <a:extLst>
              <a:ext uri="{FF2B5EF4-FFF2-40B4-BE49-F238E27FC236}">
                <a16:creationId xmlns:a16="http://schemas.microsoft.com/office/drawing/2014/main" id="{F48D9543-8039-23B7-9DC0-B748C9257E70}"/>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- 04</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3693720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578DE-77DF-C4EB-E5C2-4A69FF9D1DE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B652531-ED9C-2983-B78B-6B63E0144DA0}"/>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23D33C0-437E-4F3E-BE3F-D9B680606EF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136</a:t>
            </a:fld>
            <a:endParaRPr kumimoji="1" lang="ja-JP" altLang="en-US" sz="2000"/>
          </a:p>
        </p:txBody>
      </p:sp>
      <p:sp>
        <p:nvSpPr>
          <p:cNvPr id="4" name="object 40">
            <a:extLst>
              <a:ext uri="{FF2B5EF4-FFF2-40B4-BE49-F238E27FC236}">
                <a16:creationId xmlns:a16="http://schemas.microsoft.com/office/drawing/2014/main" id="{88FEAE07-A2C0-0103-EBD3-72043F863D1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F86ACB9C-0EBB-FFCE-03DE-051AB272837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CE65AD63-C4A6-57F4-3C86-BEBBE3D01C6D}"/>
              </a:ext>
            </a:extLst>
          </p:cNvPr>
          <p:cNvSpPr txBox="1"/>
          <p:nvPr/>
        </p:nvSpPr>
        <p:spPr>
          <a:xfrm>
            <a:off x="1554679" y="2118977"/>
            <a:ext cx="15456498" cy="3970318"/>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定義：</a:t>
            </a: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は情報セキュリティマネジメントシステムの略。</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目的：組織の情報セキュリティリスクの適切な管理。</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地位：国際規格の存在により、代表的なセキュリティフレームワークとして認識。</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達成目標：情報の機密性、完全性、可用性をバランス良く維持・改善し、信頼を提供。</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対策範囲：技術的対策、従業員教育・訓練、組織体制の整備を含む。</a:t>
            </a:r>
          </a:p>
        </p:txBody>
      </p:sp>
      <p:sp>
        <p:nvSpPr>
          <p:cNvPr id="6" name="テキスト ボックス 5">
            <a:extLst>
              <a:ext uri="{FF2B5EF4-FFF2-40B4-BE49-F238E27FC236}">
                <a16:creationId xmlns:a16="http://schemas.microsoft.com/office/drawing/2014/main" id="{812DEA67-B0D2-F6D0-B02C-8BC9275C2895}"/>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- 05</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4338537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D359A-5317-6566-1325-D30B793A799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9AB6336-1FE7-F060-8CF9-B16DC8E0D55A}"/>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情報セキュリティの</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要素</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C195954-1492-A257-E1D0-AB8FA03B23A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137</a:t>
            </a:fld>
            <a:endParaRPr kumimoji="1" lang="ja-JP" altLang="en-US" sz="2000"/>
          </a:p>
        </p:txBody>
      </p:sp>
      <p:sp>
        <p:nvSpPr>
          <p:cNvPr id="4" name="object 40">
            <a:extLst>
              <a:ext uri="{FF2B5EF4-FFF2-40B4-BE49-F238E27FC236}">
                <a16:creationId xmlns:a16="http://schemas.microsoft.com/office/drawing/2014/main" id="{3843A8E4-53E3-76A7-8F73-4B76E80169A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E7451B6B-97C5-DE16-942C-E1AAF8C1516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5CC3BE5B-B3DA-9C46-5B23-A4D8C6995ED1}"/>
              </a:ext>
            </a:extLst>
          </p:cNvPr>
          <p:cNvSpPr txBox="1"/>
          <p:nvPr/>
        </p:nvSpPr>
        <p:spPr>
          <a:xfrm>
            <a:off x="1554679" y="2118977"/>
            <a:ext cx="15456498" cy="6186309"/>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機密性（</a:t>
            </a:r>
            <a:r>
              <a:rPr lang="en-US" altLang="ja-JP" sz="3600" b="0" i="0" u="sng">
                <a:solidFill>
                  <a:srgbClr val="374151"/>
                </a:solidFill>
                <a:effectLst/>
                <a:latin typeface="メイリオ" panose="020B0604030504040204" pitchFamily="50" charset="-128"/>
                <a:ea typeface="メイリオ" panose="020B0604030504040204" pitchFamily="50" charset="-128"/>
              </a:rPr>
              <a:t>Confidentiality</a:t>
            </a:r>
            <a:r>
              <a:rPr lang="ja-JP" altLang="en-US" sz="3600" b="0" i="0" u="sng">
                <a:solidFill>
                  <a:srgbClr val="374151"/>
                </a:solidFill>
                <a:effectLst/>
                <a:latin typeface="メイリオ" panose="020B0604030504040204" pitchFamily="50" charset="-128"/>
                <a:ea typeface="メイリオ" panose="020B0604030504040204" pitchFamily="50" charset="-128"/>
              </a:rPr>
              <a:t>）</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r>
              <a:rPr lang="ja-JP" altLang="en-US" sz="3600">
                <a:solidFill>
                  <a:srgbClr val="374151"/>
                </a:solidFill>
                <a:latin typeface="メイリオ" panose="020B0604030504040204" pitchFamily="50" charset="-128"/>
                <a:ea typeface="メイリオ" panose="020B0604030504040204" pitchFamily="50" charset="-128"/>
              </a:rPr>
              <a:t>　情報に対するアクセスを適切に管理</a:t>
            </a:r>
            <a:br>
              <a:rPr lang="en-US" altLang="ja-JP" sz="3600">
                <a:solidFill>
                  <a:srgbClr val="374151"/>
                </a:solidFill>
                <a:latin typeface="メイリオ" panose="020B0604030504040204" pitchFamily="50" charset="-128"/>
                <a:ea typeface="メイリオ" panose="020B0604030504040204" pitchFamily="50" charset="-128"/>
              </a:rPr>
            </a:br>
            <a:r>
              <a:rPr lang="ja-JP" altLang="en-US" sz="3600">
                <a:solidFill>
                  <a:srgbClr val="374151"/>
                </a:solidFill>
                <a:latin typeface="メイリオ" panose="020B0604030504040204" pitchFamily="50" charset="-128"/>
                <a:ea typeface="メイリオ" panose="020B0604030504040204" pitchFamily="50" charset="-128"/>
              </a:rPr>
              <a:t>　すること</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ja-JP" altLang="en-US" sz="3600" b="0" i="0" u="sng">
                <a:solidFill>
                  <a:srgbClr val="374151"/>
                </a:solidFill>
                <a:effectLst/>
                <a:latin typeface="メイリオ" panose="020B0604030504040204" pitchFamily="50" charset="-128"/>
                <a:ea typeface="メイリオ" panose="020B0604030504040204" pitchFamily="50" charset="-128"/>
              </a:rPr>
              <a:t>完全性（</a:t>
            </a:r>
            <a:r>
              <a:rPr lang="en-US" altLang="ja-JP" sz="3600" b="0" i="0" u="sng">
                <a:solidFill>
                  <a:srgbClr val="374151"/>
                </a:solidFill>
                <a:effectLst/>
                <a:latin typeface="メイリオ" panose="020B0604030504040204" pitchFamily="50" charset="-128"/>
                <a:ea typeface="メイリオ" panose="020B0604030504040204" pitchFamily="50" charset="-128"/>
              </a:rPr>
              <a:t>Integrity</a:t>
            </a:r>
            <a:r>
              <a:rPr lang="ja-JP" altLang="en-US" sz="3600" b="0" i="0" u="sng">
                <a:solidFill>
                  <a:srgbClr val="374151"/>
                </a:solidFill>
                <a:effectLst/>
                <a:latin typeface="メイリオ" panose="020B0604030504040204" pitchFamily="50" charset="-128"/>
                <a:ea typeface="メイリオ" panose="020B0604030504040204" pitchFamily="50" charset="-128"/>
              </a:rPr>
              <a:t>）</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r>
              <a:rPr lang="ja-JP" altLang="en-US" sz="3600">
                <a:solidFill>
                  <a:srgbClr val="374151"/>
                </a:solidFill>
                <a:latin typeface="メイリオ" panose="020B0604030504040204" pitchFamily="50" charset="-128"/>
                <a:ea typeface="メイリオ" panose="020B0604030504040204" pitchFamily="50" charset="-128"/>
              </a:rPr>
              <a:t>　情報が正確であり、完全である状態</a:t>
            </a:r>
            <a:br>
              <a:rPr lang="en-US" altLang="ja-JP" sz="3600">
                <a:solidFill>
                  <a:srgbClr val="374151"/>
                </a:solidFill>
                <a:latin typeface="メイリオ" panose="020B0604030504040204" pitchFamily="50" charset="-128"/>
                <a:ea typeface="メイリオ" panose="020B0604030504040204" pitchFamily="50" charset="-128"/>
              </a:rPr>
            </a:br>
            <a:r>
              <a:rPr lang="ja-JP" altLang="en-US" sz="3600">
                <a:solidFill>
                  <a:srgbClr val="374151"/>
                </a:solidFill>
                <a:latin typeface="メイリオ" panose="020B0604030504040204" pitchFamily="50" charset="-128"/>
                <a:ea typeface="メイリオ" panose="020B0604030504040204" pitchFamily="50" charset="-128"/>
              </a:rPr>
              <a:t>　を保持すること</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b="0" i="0" u="sng">
                <a:solidFill>
                  <a:srgbClr val="374151"/>
                </a:solidFill>
                <a:effectLst/>
                <a:latin typeface="メイリオ" panose="020B0604030504040204" pitchFamily="50" charset="-128"/>
                <a:ea typeface="メイリオ" panose="020B0604030504040204" pitchFamily="50" charset="-128"/>
              </a:rPr>
              <a:t>可用性（</a:t>
            </a:r>
            <a:r>
              <a:rPr lang="en-US" altLang="ja-JP" sz="3600" b="0" i="0" u="sng">
                <a:solidFill>
                  <a:srgbClr val="374151"/>
                </a:solidFill>
                <a:effectLst/>
                <a:latin typeface="メイリオ" panose="020B0604030504040204" pitchFamily="50" charset="-128"/>
                <a:ea typeface="メイリオ" panose="020B0604030504040204" pitchFamily="50" charset="-128"/>
              </a:rPr>
              <a:t>Availability</a:t>
            </a:r>
            <a:r>
              <a:rPr lang="ja-JP" altLang="en-US" sz="3600" b="0" i="0" u="sng">
                <a:solidFill>
                  <a:srgbClr val="374151"/>
                </a:solidFill>
                <a:effectLst/>
                <a:latin typeface="メイリオ" panose="020B0604030504040204" pitchFamily="50" charset="-128"/>
                <a:ea typeface="メイリオ" panose="020B0604030504040204" pitchFamily="50" charset="-128"/>
              </a:rPr>
              <a:t>）</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r>
              <a:rPr lang="ja-JP" altLang="en-US" sz="3600" b="0" i="0">
                <a:solidFill>
                  <a:srgbClr val="374151"/>
                </a:solidFill>
                <a:effectLst/>
                <a:latin typeface="メイリオ" panose="020B0604030504040204" pitchFamily="50" charset="-128"/>
                <a:ea typeface="メイリオ" panose="020B0604030504040204" pitchFamily="50" charset="-128"/>
              </a:rPr>
              <a:t>　情報を必要な時に使えるようにして</a:t>
            </a:r>
            <a:br>
              <a:rPr lang="en-US" altLang="ja-JP" sz="3600" b="0" i="0">
                <a:solidFill>
                  <a:srgbClr val="374151"/>
                </a:solidFill>
                <a:effectLst/>
                <a:latin typeface="メイリオ" panose="020B0604030504040204" pitchFamily="50" charset="-128"/>
                <a:ea typeface="メイリオ" panose="020B0604030504040204" pitchFamily="50" charset="-128"/>
              </a:rPr>
            </a:br>
            <a:r>
              <a:rPr lang="ja-JP" altLang="en-US" sz="3600" b="0" i="0">
                <a:solidFill>
                  <a:srgbClr val="374151"/>
                </a:solidFill>
                <a:effectLst/>
                <a:latin typeface="メイリオ" panose="020B0604030504040204" pitchFamily="50" charset="-128"/>
                <a:ea typeface="メイリオ" panose="020B0604030504040204" pitchFamily="50" charset="-128"/>
              </a:rPr>
              <a:t>　おくこと</a:t>
            </a:r>
          </a:p>
        </p:txBody>
      </p:sp>
      <p:pic>
        <p:nvPicPr>
          <p:cNvPr id="6" name="図 5">
            <a:extLst>
              <a:ext uri="{FF2B5EF4-FFF2-40B4-BE49-F238E27FC236}">
                <a16:creationId xmlns:a16="http://schemas.microsoft.com/office/drawing/2014/main" id="{BED60353-B4A0-D3F7-3098-DAB25F6F7BA8}"/>
              </a:ext>
            </a:extLst>
          </p:cNvPr>
          <p:cNvPicPr>
            <a:picLocks noChangeAspect="1"/>
          </p:cNvPicPr>
          <p:nvPr/>
        </p:nvPicPr>
        <p:blipFill>
          <a:blip r:embed="rId3"/>
          <a:stretch>
            <a:fillRect/>
          </a:stretch>
        </p:blipFill>
        <p:spPr>
          <a:xfrm>
            <a:off x="10630038" y="2715537"/>
            <a:ext cx="5943212" cy="4943418"/>
          </a:xfrm>
          <a:prstGeom prst="rect">
            <a:avLst/>
          </a:prstGeom>
        </p:spPr>
      </p:pic>
      <p:sp>
        <p:nvSpPr>
          <p:cNvPr id="7" name="テキスト ボックス 6">
            <a:extLst>
              <a:ext uri="{FF2B5EF4-FFF2-40B4-BE49-F238E27FC236}">
                <a16:creationId xmlns:a16="http://schemas.microsoft.com/office/drawing/2014/main" id="{1FEB86A4-3B2D-6BF6-336F-1F25258A2731}"/>
              </a:ext>
            </a:extLst>
          </p:cNvPr>
          <p:cNvSpPr txBox="1"/>
          <p:nvPr/>
        </p:nvSpPr>
        <p:spPr>
          <a:xfrm>
            <a:off x="10646241" y="7837331"/>
            <a:ext cx="6013286"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情報セキュリティの</a:t>
            </a:r>
            <a:r>
              <a:rPr kumimoji="1" lang="en-US" altLang="ja-JP">
                <a:latin typeface="メイリオ" panose="020B0604030504040204" pitchFamily="50" charset="-128"/>
                <a:ea typeface="メイリオ" panose="020B0604030504040204" pitchFamily="50" charset="-128"/>
              </a:rPr>
              <a:t>3</a:t>
            </a:r>
            <a:r>
              <a:rPr kumimoji="1" lang="ja-JP" altLang="en-US">
                <a:latin typeface="メイリオ" panose="020B0604030504040204" pitchFamily="50" charset="-128"/>
                <a:ea typeface="メイリオ" panose="020B0604030504040204" pitchFamily="50" charset="-128"/>
              </a:rPr>
              <a:t>要素</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ISMS-AC</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ISMS</a:t>
            </a:r>
            <a:r>
              <a:rPr kumimoji="1" lang="ja-JP" altLang="en-US">
                <a:latin typeface="メイリオ" panose="020B0604030504040204" pitchFamily="50" charset="-128"/>
                <a:ea typeface="メイリオ" panose="020B0604030504040204" pitchFamily="50" charset="-128"/>
              </a:rPr>
              <a:t>適合性評価制度」を基に作成</a:t>
            </a:r>
          </a:p>
        </p:txBody>
      </p:sp>
      <p:sp>
        <p:nvSpPr>
          <p:cNvPr id="9" name="テキスト ボックス 8">
            <a:extLst>
              <a:ext uri="{FF2B5EF4-FFF2-40B4-BE49-F238E27FC236}">
                <a16:creationId xmlns:a16="http://schemas.microsoft.com/office/drawing/2014/main" id="{5A41C433-6E95-1B28-1F5C-A165511A4A0E}"/>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- 05</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7945175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6BB61-8BFF-FAC1-FE0C-6821BEF8C1A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2117F17-5D5E-0325-4713-948FF4567A53}"/>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 27001</a:t>
            </a:r>
            <a:r>
              <a:rPr lang="ja-JP" altLang="en-US" sz="4000">
                <a:latin typeface="メイリオ" panose="020B0604030504040204" pitchFamily="50" charset="-128"/>
                <a:ea typeface="メイリオ" panose="020B0604030504040204" pitchFamily="50" charset="-128"/>
              </a:rPr>
              <a:t>と</a:t>
            </a:r>
            <a:r>
              <a:rPr lang="en-US" altLang="ja-JP" sz="4000">
                <a:latin typeface="メイリオ" panose="020B0604030504040204" pitchFamily="50" charset="-128"/>
                <a:ea typeface="メイリオ" panose="020B0604030504040204" pitchFamily="50" charset="-128"/>
              </a:rPr>
              <a:t>JIS Q 27001</a:t>
            </a:r>
          </a:p>
        </p:txBody>
      </p:sp>
      <p:sp>
        <p:nvSpPr>
          <p:cNvPr id="91" name="スライド番号プレースホルダー 1">
            <a:extLst>
              <a:ext uri="{FF2B5EF4-FFF2-40B4-BE49-F238E27FC236}">
                <a16:creationId xmlns:a16="http://schemas.microsoft.com/office/drawing/2014/main" id="{7AF1BB8D-FA2F-78E6-D062-26FF4E2BA05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138</a:t>
            </a:fld>
            <a:endParaRPr kumimoji="1" lang="ja-JP" altLang="en-US" sz="2000"/>
          </a:p>
        </p:txBody>
      </p:sp>
      <p:sp>
        <p:nvSpPr>
          <p:cNvPr id="4" name="object 40">
            <a:extLst>
              <a:ext uri="{FF2B5EF4-FFF2-40B4-BE49-F238E27FC236}">
                <a16:creationId xmlns:a16="http://schemas.microsoft.com/office/drawing/2014/main" id="{7570C4FE-083B-9AC3-C62D-FBBA83AADDC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34A0A3D3-B9A5-316D-5C79-922086B358B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B24D4C01-5C7B-3BB2-4ED5-456FC9FB6375}"/>
              </a:ext>
            </a:extLst>
          </p:cNvPr>
          <p:cNvSpPr txBox="1"/>
          <p:nvPr/>
        </p:nvSpPr>
        <p:spPr>
          <a:xfrm>
            <a:off x="1554679" y="2118977"/>
            <a:ext cx="15456498" cy="6740307"/>
          </a:xfrm>
          <a:prstGeom prst="rect">
            <a:avLst/>
          </a:prstGeom>
          <a:noFill/>
        </p:spPr>
        <p:txBody>
          <a:bodyPr wrap="square">
            <a:spAutoFit/>
          </a:bodyPr>
          <a:lstStyle/>
          <a:p>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endParaRPr lang="en-US" altLang="ja-JP" sz="3600" dirty="0">
              <a:solidFill>
                <a:srgbClr val="374151"/>
              </a:solidFill>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使用用途</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組織のマネジメントおよび業務プロセスを取り巻くリスクの変化への</a:t>
            </a:r>
            <a:br>
              <a:rPr lang="en-US" altLang="ja-JP" sz="3600" b="0" i="0" dirty="0">
                <a:solidFill>
                  <a:srgbClr val="374151"/>
                </a:solidFill>
                <a:effectLst/>
                <a:latin typeface="メイリオ" panose="020B0604030504040204" pitchFamily="50" charset="-128"/>
                <a:ea typeface="メイリオ" panose="020B0604030504040204" pitchFamily="50" charset="-128"/>
              </a:rPr>
            </a:br>
            <a:r>
              <a:rPr lang="ja-JP" altLang="en-US" sz="3600" b="0" i="0" dirty="0">
                <a:solidFill>
                  <a:srgbClr val="374151"/>
                </a:solidFill>
                <a:effectLst/>
                <a:latin typeface="メイリオ" panose="020B0604030504040204" pitchFamily="50" charset="-128"/>
                <a:ea typeface="メイリオ" panose="020B0604030504040204" pitchFamily="50" charset="-128"/>
              </a:rPr>
              <a:t>対応</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情報セキュリティ要求事項を満たす組織の能力を内外で評価するための基準</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ja-JP" altLang="en-US" sz="3600" b="0" i="0" dirty="0">
              <a:solidFill>
                <a:srgbClr val="374151"/>
              </a:solidFill>
              <a:effectLst/>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FE2D6F86-4424-1FF3-98ED-E0AC564E8F84}"/>
              </a:ext>
            </a:extLst>
          </p:cNvPr>
          <p:cNvSpPr/>
          <p:nvPr/>
        </p:nvSpPr>
        <p:spPr>
          <a:xfrm>
            <a:off x="1936530" y="2192120"/>
            <a:ext cx="13951472" cy="2387077"/>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en-US" altLang="ja-JP" sz="3600">
                <a:solidFill>
                  <a:schemeClr val="tx1"/>
                </a:solidFill>
                <a:latin typeface="メイリオ" panose="020B0604030504040204" pitchFamily="50" charset="-128"/>
                <a:ea typeface="メイリオ" panose="020B0604030504040204" pitchFamily="50" charset="-128"/>
              </a:rPr>
              <a:t>ISMS</a:t>
            </a:r>
            <a:r>
              <a:rPr kumimoji="1" lang="ja-JP" altLang="en-US" sz="3600">
                <a:solidFill>
                  <a:schemeClr val="tx1"/>
                </a:solidFill>
                <a:latin typeface="メイリオ" panose="020B0604030504040204" pitchFamily="50" charset="-128"/>
                <a:ea typeface="メイリオ" panose="020B0604030504040204" pitchFamily="50" charset="-128"/>
              </a:rPr>
              <a:t>のための要求事項をまとめた国際規格が、</a:t>
            </a:r>
            <a:r>
              <a:rPr kumimoji="1" lang="en-US" altLang="ja-JP" sz="3600">
                <a:solidFill>
                  <a:schemeClr val="tx1"/>
                </a:solidFill>
                <a:latin typeface="メイリオ" panose="020B0604030504040204" pitchFamily="50" charset="-128"/>
                <a:ea typeface="メイリオ" panose="020B0604030504040204" pitchFamily="50" charset="-128"/>
              </a:rPr>
              <a:t>ISO/IEC 27001</a:t>
            </a:r>
          </a:p>
          <a:p>
            <a:pPr algn="just"/>
            <a:r>
              <a:rPr kumimoji="1" lang="en-US" altLang="ja-JP" sz="3600">
                <a:solidFill>
                  <a:schemeClr val="tx1"/>
                </a:solidFill>
                <a:latin typeface="メイリオ" panose="020B0604030504040204" pitchFamily="50" charset="-128"/>
                <a:ea typeface="メイリオ" panose="020B0604030504040204" pitchFamily="50" charset="-128"/>
              </a:rPr>
              <a:t>ISO/IEC 27001</a:t>
            </a:r>
            <a:r>
              <a:rPr kumimoji="1" lang="ja-JP" altLang="en-US" sz="3600">
                <a:solidFill>
                  <a:schemeClr val="tx1"/>
                </a:solidFill>
                <a:latin typeface="メイリオ" panose="020B0604030504040204" pitchFamily="50" charset="-128"/>
                <a:ea typeface="メイリオ" panose="020B0604030504040204" pitchFamily="50" charset="-128"/>
              </a:rPr>
              <a:t>を日本語訳し、日本産業規格としたものが</a:t>
            </a:r>
            <a:endParaRPr kumimoji="1" lang="en-US" altLang="ja-JP" sz="3600">
              <a:solidFill>
                <a:schemeClr val="tx1"/>
              </a:solidFill>
              <a:latin typeface="メイリオ" panose="020B0604030504040204" pitchFamily="50" charset="-128"/>
              <a:ea typeface="メイリオ" panose="020B0604030504040204" pitchFamily="50" charset="-128"/>
            </a:endParaRPr>
          </a:p>
          <a:p>
            <a:pPr algn="just"/>
            <a:r>
              <a:rPr kumimoji="1" lang="en-US" altLang="ja-JP" sz="3600">
                <a:solidFill>
                  <a:schemeClr val="tx1"/>
                </a:solidFill>
                <a:latin typeface="メイリオ" panose="020B0604030504040204" pitchFamily="50" charset="-128"/>
                <a:ea typeface="メイリオ" panose="020B0604030504040204" pitchFamily="50" charset="-128"/>
              </a:rPr>
              <a:t>JIS Q 27001</a:t>
            </a:r>
            <a:endParaRPr kumimoji="1" lang="ja-JP" altLang="en-US" sz="3600">
              <a:solidFill>
                <a:schemeClr val="tx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C4262497-CF56-6F84-6661-DB0174B79D48}"/>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- 06</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6730872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3B63F-B6D3-BDC7-0DAE-E14BC59892DD}"/>
            </a:ext>
          </a:extLst>
        </p:cNvPr>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1B219FD8-AB8A-C02B-1990-0DCCA6309FA2}"/>
              </a:ext>
            </a:extLst>
          </p:cNvPr>
          <p:cNvSpPr/>
          <p:nvPr/>
        </p:nvSpPr>
        <p:spPr>
          <a:xfrm>
            <a:off x="6418729" y="4381134"/>
            <a:ext cx="6436659" cy="46552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8" name="テキスト プレースホルダー 2">
            <a:extLst>
              <a:ext uri="{FF2B5EF4-FFF2-40B4-BE49-F238E27FC236}">
                <a16:creationId xmlns:a16="http://schemas.microsoft.com/office/drawing/2014/main" id="{5988144B-8264-341D-47D1-7153DC3129D8}"/>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の要求事項</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F8A72C1-0947-858F-8CE7-9C1DEADA425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139</a:t>
            </a:fld>
            <a:endParaRPr kumimoji="1" lang="ja-JP" altLang="en-US" sz="2000"/>
          </a:p>
        </p:txBody>
      </p:sp>
      <p:sp>
        <p:nvSpPr>
          <p:cNvPr id="4" name="object 40">
            <a:extLst>
              <a:ext uri="{FF2B5EF4-FFF2-40B4-BE49-F238E27FC236}">
                <a16:creationId xmlns:a16="http://schemas.microsoft.com/office/drawing/2014/main" id="{F619CECF-BF0A-C238-50B8-32F63A71B77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9B572AE4-96E7-8BB3-55E9-AC4882DF753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5CBF2754-0950-FC83-9AF7-02069BBF97E7}"/>
              </a:ext>
            </a:extLst>
          </p:cNvPr>
          <p:cNvSpPr txBox="1"/>
          <p:nvPr/>
        </p:nvSpPr>
        <p:spPr>
          <a:xfrm>
            <a:off x="1554679" y="2118977"/>
            <a:ext cx="15456498" cy="4524315"/>
          </a:xfrm>
          <a:prstGeom prst="rect">
            <a:avLst/>
          </a:prstGeom>
          <a:noFill/>
        </p:spPr>
        <p:txBody>
          <a:bodyPr wrap="square">
            <a:spAutoFit/>
          </a:bodyPr>
          <a:lstStyle/>
          <a:p>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dirty="0">
              <a:solidFill>
                <a:srgbClr val="374151"/>
              </a:solidFill>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要求事項</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適用範囲</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引用規格</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用語</a:t>
            </a:r>
            <a:r>
              <a:rPr lang="ja-JP" altLang="en-US" sz="3600" dirty="0">
                <a:solidFill>
                  <a:srgbClr val="374151"/>
                </a:solidFill>
                <a:latin typeface="メイリオ" panose="020B0604030504040204" pitchFamily="50" charset="-128"/>
                <a:ea typeface="メイリオ" panose="020B0604030504040204" pitchFamily="50" charset="-128"/>
              </a:rPr>
              <a:t>および定義</a:t>
            </a:r>
            <a:endParaRPr lang="en-US" altLang="ja-JP" sz="3600" dirty="0">
              <a:solidFill>
                <a:srgbClr val="374151"/>
              </a:solidFill>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5F9AC928-3A81-4A94-A96C-6AF083430708}"/>
              </a:ext>
            </a:extLst>
          </p:cNvPr>
          <p:cNvSpPr/>
          <p:nvPr/>
        </p:nvSpPr>
        <p:spPr>
          <a:xfrm>
            <a:off x="1936529" y="2192121"/>
            <a:ext cx="15074647" cy="1411692"/>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en-US" altLang="ja-JP" sz="3600">
                <a:solidFill>
                  <a:schemeClr val="tx1"/>
                </a:solidFill>
                <a:latin typeface="メイリオ" panose="020B0604030504040204" pitchFamily="50" charset="-128"/>
                <a:ea typeface="メイリオ" panose="020B0604030504040204" pitchFamily="50" charset="-128"/>
              </a:rPr>
              <a:t>ISMS</a:t>
            </a:r>
            <a:r>
              <a:rPr kumimoji="1" lang="ja-JP" altLang="en-US" sz="3600">
                <a:solidFill>
                  <a:schemeClr val="tx1"/>
                </a:solidFill>
                <a:latin typeface="メイリオ" panose="020B0604030504040204" pitchFamily="50" charset="-128"/>
                <a:ea typeface="メイリオ" panose="020B0604030504040204" pitchFamily="50" charset="-128"/>
              </a:rPr>
              <a:t>認証取得するために必ず対応し、</a:t>
            </a:r>
            <a:r>
              <a:rPr kumimoji="1" lang="en-US" altLang="ja-JP" sz="3600">
                <a:solidFill>
                  <a:schemeClr val="tx1"/>
                </a:solidFill>
                <a:latin typeface="メイリオ" panose="020B0604030504040204" pitchFamily="50" charset="-128"/>
                <a:ea typeface="メイリオ" panose="020B0604030504040204" pitchFamily="50" charset="-128"/>
              </a:rPr>
              <a:t>PDCA</a:t>
            </a:r>
            <a:r>
              <a:rPr kumimoji="1" lang="ja-JP" altLang="en-US" sz="3600">
                <a:solidFill>
                  <a:schemeClr val="tx1"/>
                </a:solidFill>
                <a:latin typeface="メイリオ" panose="020B0604030504040204" pitchFamily="50" charset="-128"/>
                <a:ea typeface="メイリオ" panose="020B0604030504040204" pitchFamily="50" charset="-128"/>
              </a:rPr>
              <a:t>の運用サイクルで</a:t>
            </a:r>
            <a:endParaRPr kumimoji="1" lang="en-US" altLang="ja-JP" sz="3600">
              <a:solidFill>
                <a:schemeClr val="tx1"/>
              </a:solidFill>
              <a:latin typeface="メイリオ" panose="020B0604030504040204" pitchFamily="50" charset="-128"/>
              <a:ea typeface="メイリオ" panose="020B0604030504040204" pitchFamily="50" charset="-128"/>
            </a:endParaRPr>
          </a:p>
          <a:p>
            <a:pPr algn="just"/>
            <a:r>
              <a:rPr kumimoji="1" lang="ja-JP" altLang="en-US" sz="3600">
                <a:solidFill>
                  <a:schemeClr val="tx1"/>
                </a:solidFill>
                <a:latin typeface="メイリオ" panose="020B0604030504040204" pitchFamily="50" charset="-128"/>
                <a:ea typeface="メイリオ" panose="020B0604030504040204" pitchFamily="50" charset="-128"/>
              </a:rPr>
              <a:t>情報セキュリティマネジメントを実施すること</a:t>
            </a:r>
          </a:p>
        </p:txBody>
      </p:sp>
      <p:sp>
        <p:nvSpPr>
          <p:cNvPr id="6" name="テキスト ボックス 5">
            <a:extLst>
              <a:ext uri="{FF2B5EF4-FFF2-40B4-BE49-F238E27FC236}">
                <a16:creationId xmlns:a16="http://schemas.microsoft.com/office/drawing/2014/main" id="{D7386121-A919-0F99-D431-6586CD0C218A}"/>
              </a:ext>
            </a:extLst>
          </p:cNvPr>
          <p:cNvSpPr txBox="1"/>
          <p:nvPr/>
        </p:nvSpPr>
        <p:spPr>
          <a:xfrm>
            <a:off x="6823348" y="2000308"/>
            <a:ext cx="9973883" cy="6740307"/>
          </a:xfrm>
          <a:prstGeom prst="rect">
            <a:avLst/>
          </a:prstGeom>
          <a:noFill/>
        </p:spPr>
        <p:txBody>
          <a:bodyPr wrap="square">
            <a:spAutoFit/>
          </a:bodyPr>
          <a:lstStyle/>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startAt="4"/>
            </a:pPr>
            <a:r>
              <a:rPr lang="ja-JP" altLang="en-US" sz="3600" b="0" i="0">
                <a:solidFill>
                  <a:srgbClr val="374151"/>
                </a:solidFill>
                <a:effectLst/>
                <a:latin typeface="メイリオ" panose="020B0604030504040204" pitchFamily="50" charset="-128"/>
                <a:ea typeface="メイリオ" panose="020B0604030504040204" pitchFamily="50" charset="-128"/>
              </a:rPr>
              <a:t>組織の状況</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startAt="4"/>
            </a:pPr>
            <a:r>
              <a:rPr lang="ja-JP" altLang="en-US" sz="3600">
                <a:solidFill>
                  <a:srgbClr val="374151"/>
                </a:solidFill>
                <a:latin typeface="メイリオ" panose="020B0604030504040204" pitchFamily="50" charset="-128"/>
                <a:ea typeface="メイリオ" panose="020B0604030504040204" pitchFamily="50" charset="-128"/>
              </a:rPr>
              <a:t>リーダーシップ</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startAt="4"/>
            </a:pPr>
            <a:r>
              <a:rPr lang="ja-JP" altLang="en-US" sz="3600">
                <a:solidFill>
                  <a:srgbClr val="374151"/>
                </a:solidFill>
                <a:latin typeface="メイリオ" panose="020B0604030504040204" pitchFamily="50" charset="-128"/>
                <a:ea typeface="メイリオ" panose="020B0604030504040204" pitchFamily="50" charset="-128"/>
              </a:rPr>
              <a:t>計画</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startAt="4"/>
            </a:pPr>
            <a:r>
              <a:rPr lang="ja-JP" altLang="en-US" sz="3600" b="0" i="0">
                <a:solidFill>
                  <a:srgbClr val="374151"/>
                </a:solidFill>
                <a:effectLst/>
                <a:latin typeface="メイリオ" panose="020B0604030504040204" pitchFamily="50" charset="-128"/>
                <a:ea typeface="メイリオ" panose="020B0604030504040204" pitchFamily="50" charset="-128"/>
              </a:rPr>
              <a:t>支援</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startAt="4"/>
            </a:pPr>
            <a:r>
              <a:rPr lang="ja-JP" altLang="en-US" sz="3600">
                <a:solidFill>
                  <a:srgbClr val="374151"/>
                </a:solidFill>
                <a:latin typeface="メイリオ" panose="020B0604030504040204" pitchFamily="50" charset="-128"/>
                <a:ea typeface="メイリオ" panose="020B0604030504040204" pitchFamily="50" charset="-128"/>
              </a:rPr>
              <a:t>運用</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startAt="4"/>
            </a:pPr>
            <a:r>
              <a:rPr lang="ja-JP" altLang="en-US" sz="3600" b="0" i="0">
                <a:solidFill>
                  <a:srgbClr val="374151"/>
                </a:solidFill>
                <a:effectLst/>
                <a:latin typeface="メイリオ" panose="020B0604030504040204" pitchFamily="50" charset="-128"/>
                <a:ea typeface="メイリオ" panose="020B0604030504040204" pitchFamily="50" charset="-128"/>
              </a:rPr>
              <a:t>パフォーマンス評価</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startAt="4"/>
            </a:pPr>
            <a:r>
              <a:rPr lang="ja-JP" altLang="en-US" sz="3600">
                <a:solidFill>
                  <a:srgbClr val="374151"/>
                </a:solidFill>
                <a:latin typeface="メイリオ" panose="020B0604030504040204" pitchFamily="50" charset="-128"/>
                <a:ea typeface="メイリオ" panose="020B0604030504040204" pitchFamily="50" charset="-128"/>
              </a:rPr>
              <a:t>改善</a:t>
            </a: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B8780BD6-F908-594E-449E-216F8B624E72}"/>
              </a:ext>
            </a:extLst>
          </p:cNvPr>
          <p:cNvSpPr txBox="1"/>
          <p:nvPr/>
        </p:nvSpPr>
        <p:spPr>
          <a:xfrm>
            <a:off x="12997506" y="6366219"/>
            <a:ext cx="4120643" cy="646331"/>
          </a:xfrm>
          <a:prstGeom prst="rect">
            <a:avLst/>
          </a:prstGeom>
          <a:noFill/>
        </p:spPr>
        <p:txBody>
          <a:bodyPr wrap="square">
            <a:spAutoFit/>
          </a:bodyPr>
          <a:lstStyle/>
          <a:p>
            <a:r>
              <a:rPr lang="ja-JP" altLang="en-US" sz="3600">
                <a:solidFill>
                  <a:srgbClr val="374151"/>
                </a:solidFill>
                <a:latin typeface="メイリオ" panose="020B0604030504040204" pitchFamily="50" charset="-128"/>
                <a:ea typeface="メイリオ" panose="020B0604030504040204" pitchFamily="50" charset="-128"/>
              </a:rPr>
              <a:t>実質的な要求事項</a:t>
            </a:r>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4FD8FDDF-124C-22DC-C500-C992609F4359}"/>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- 07</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44757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情報セキュリティの概況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a:t>
            </a:fld>
            <a:endParaRPr kumimoji="1" lang="ja-JP" altLang="en-US" sz="2000"/>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大脅威</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組織編</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6" name="表 6">
            <a:extLst>
              <a:ext uri="{FF2B5EF4-FFF2-40B4-BE49-F238E27FC236}">
                <a16:creationId xmlns:a16="http://schemas.microsoft.com/office/drawing/2014/main" id="{EE6E3E60-E53F-8C59-1045-25860298BCE4}"/>
              </a:ext>
            </a:extLst>
          </p:cNvPr>
          <p:cNvGraphicFramePr>
            <a:graphicFrameLocks noGrp="1"/>
          </p:cNvGraphicFramePr>
          <p:nvPr>
            <p:extLst>
              <p:ext uri="{D42A27DB-BD31-4B8C-83A1-F6EECF244321}">
                <p14:modId xmlns:p14="http://schemas.microsoft.com/office/powerpoint/2010/main" val="4284598406"/>
              </p:ext>
            </p:extLst>
          </p:nvPr>
        </p:nvGraphicFramePr>
        <p:xfrm>
          <a:off x="1332852" y="2124477"/>
          <a:ext cx="15518233" cy="6370320"/>
        </p:xfrm>
        <a:graphic>
          <a:graphicData uri="http://schemas.openxmlformats.org/drawingml/2006/table">
            <a:tbl>
              <a:tblPr firstRow="1" bandRow="1">
                <a:tableStyleId>{5C22544A-7EE6-4342-B048-85BDC9FD1C3A}</a:tableStyleId>
              </a:tblPr>
              <a:tblGrid>
                <a:gridCol w="1962336">
                  <a:extLst>
                    <a:ext uri="{9D8B030D-6E8A-4147-A177-3AD203B41FA5}">
                      <a16:colId xmlns:a16="http://schemas.microsoft.com/office/drawing/2014/main" val="429691001"/>
                    </a:ext>
                  </a:extLst>
                </a:gridCol>
                <a:gridCol w="2165530">
                  <a:extLst>
                    <a:ext uri="{9D8B030D-6E8A-4147-A177-3AD203B41FA5}">
                      <a16:colId xmlns:a16="http://schemas.microsoft.com/office/drawing/2014/main" val="2365135234"/>
                    </a:ext>
                  </a:extLst>
                </a:gridCol>
                <a:gridCol w="11390367">
                  <a:extLst>
                    <a:ext uri="{9D8B030D-6E8A-4147-A177-3AD203B41FA5}">
                      <a16:colId xmlns:a16="http://schemas.microsoft.com/office/drawing/2014/main" val="2596194952"/>
                    </a:ext>
                  </a:extLst>
                </a:gridCol>
              </a:tblGrid>
              <a:tr h="370840">
                <a:tc>
                  <a:txBody>
                    <a:bodyPr/>
                    <a:lstStyle/>
                    <a:p>
                      <a:pPr algn="ctr"/>
                      <a:r>
                        <a:rPr kumimoji="1" lang="ja-JP" altLang="en-US" sz="3200" dirty="0">
                          <a:latin typeface="メイリオ" panose="020B0604030504040204" pitchFamily="50" charset="-128"/>
                          <a:ea typeface="メイリオ" panose="020B0604030504040204" pitchFamily="50" charset="-128"/>
                        </a:rPr>
                        <a:t>順位</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前年順位</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組織</a:t>
                      </a:r>
                    </a:p>
                  </a:txBody>
                  <a:tcPr/>
                </a:tc>
                <a:extLst>
                  <a:ext uri="{0D108BD9-81ED-4DB2-BD59-A6C34878D82A}">
                    <a16:rowId xmlns:a16="http://schemas.microsoft.com/office/drawing/2014/main" val="781381151"/>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1</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3200">
                          <a:latin typeface="メイリオ" panose="020B0604030504040204" pitchFamily="50" charset="-128"/>
                          <a:ea typeface="メイリオ" panose="020B0604030504040204" pitchFamily="50" charset="-128"/>
                        </a:rPr>
                        <a:t>1</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r>
                        <a:rPr kumimoji="1" lang="ja-JP" altLang="en-US" sz="3200">
                          <a:latin typeface="メイリオ" panose="020B0604030504040204" pitchFamily="50" charset="-128"/>
                          <a:ea typeface="メイリオ" panose="020B0604030504040204" pitchFamily="50" charset="-128"/>
                        </a:rPr>
                        <a:t>ランサムウェアによる被害</a:t>
                      </a:r>
                    </a:p>
                  </a:txBody>
                  <a:tcPr/>
                </a:tc>
                <a:extLst>
                  <a:ext uri="{0D108BD9-81ED-4DB2-BD59-A6C34878D82A}">
                    <a16:rowId xmlns:a16="http://schemas.microsoft.com/office/drawing/2014/main" val="2604559154"/>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2</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3200">
                          <a:latin typeface="メイリオ" panose="020B0604030504040204" pitchFamily="50" charset="-128"/>
                          <a:ea typeface="メイリオ" panose="020B0604030504040204" pitchFamily="50" charset="-128"/>
                        </a:rPr>
                        <a:t>3</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r>
                        <a:rPr kumimoji="1" lang="ja-JP" altLang="en-US" sz="3200">
                          <a:latin typeface="メイリオ" panose="020B0604030504040204" pitchFamily="50" charset="-128"/>
                          <a:ea typeface="メイリオ" panose="020B0604030504040204" pitchFamily="50" charset="-128"/>
                        </a:rPr>
                        <a:t>サプライチェーンの弱点を悪用した攻撃</a:t>
                      </a:r>
                    </a:p>
                  </a:txBody>
                  <a:tcPr/>
                </a:tc>
                <a:extLst>
                  <a:ext uri="{0D108BD9-81ED-4DB2-BD59-A6C34878D82A}">
                    <a16:rowId xmlns:a16="http://schemas.microsoft.com/office/drawing/2014/main" val="2109520243"/>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3</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3200">
                          <a:latin typeface="メイリオ" panose="020B0604030504040204" pitchFamily="50" charset="-128"/>
                          <a:ea typeface="メイリオ" panose="020B0604030504040204" pitchFamily="50" charset="-128"/>
                        </a:rPr>
                        <a:t>2</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r>
                        <a:rPr kumimoji="1" lang="ja-JP" altLang="en-US" sz="3200">
                          <a:latin typeface="メイリオ" panose="020B0604030504040204" pitchFamily="50" charset="-128"/>
                          <a:ea typeface="メイリオ" panose="020B0604030504040204" pitchFamily="50" charset="-128"/>
                        </a:rPr>
                        <a:t>標的型攻撃による機密情報の窃取</a:t>
                      </a:r>
                    </a:p>
                  </a:txBody>
                  <a:tcPr/>
                </a:tc>
                <a:extLst>
                  <a:ext uri="{0D108BD9-81ED-4DB2-BD59-A6C34878D82A}">
                    <a16:rowId xmlns:a16="http://schemas.microsoft.com/office/drawing/2014/main" val="4115747246"/>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4</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3200">
                          <a:latin typeface="メイリオ" panose="020B0604030504040204" pitchFamily="50" charset="-128"/>
                          <a:ea typeface="メイリオ" panose="020B0604030504040204" pitchFamily="50" charset="-128"/>
                        </a:rPr>
                        <a:t>5</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r>
                        <a:rPr kumimoji="1" lang="ja-JP" altLang="en-US" sz="3200" dirty="0">
                          <a:latin typeface="メイリオ" panose="020B0604030504040204" pitchFamily="50" charset="-128"/>
                          <a:ea typeface="メイリオ" panose="020B0604030504040204" pitchFamily="50" charset="-128"/>
                        </a:rPr>
                        <a:t>内部不正による情報漏えい</a:t>
                      </a:r>
                    </a:p>
                  </a:txBody>
                  <a:tcPr/>
                </a:tc>
                <a:extLst>
                  <a:ext uri="{0D108BD9-81ED-4DB2-BD59-A6C34878D82A}">
                    <a16:rowId xmlns:a16="http://schemas.microsoft.com/office/drawing/2014/main" val="3987682294"/>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5</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3200">
                          <a:latin typeface="メイリオ" panose="020B0604030504040204" pitchFamily="50" charset="-128"/>
                          <a:ea typeface="メイリオ" panose="020B0604030504040204" pitchFamily="50" charset="-128"/>
                        </a:rPr>
                        <a:t>4</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r>
                        <a:rPr kumimoji="1" lang="ja-JP" altLang="en-US" sz="3200" dirty="0">
                          <a:latin typeface="メイリオ" panose="020B0604030504040204" pitchFamily="50" charset="-128"/>
                          <a:ea typeface="メイリオ" panose="020B0604030504040204" pitchFamily="50" charset="-128"/>
                        </a:rPr>
                        <a:t>テレワークなどのニューノーマルな働き方を狙った攻撃</a:t>
                      </a:r>
                    </a:p>
                  </a:txBody>
                  <a:tcPr/>
                </a:tc>
                <a:extLst>
                  <a:ext uri="{0D108BD9-81ED-4DB2-BD59-A6C34878D82A}">
                    <a16:rowId xmlns:a16="http://schemas.microsoft.com/office/drawing/2014/main" val="3181135260"/>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6</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3200">
                          <a:latin typeface="メイリオ" panose="020B0604030504040204" pitchFamily="50" charset="-128"/>
                          <a:ea typeface="メイリオ" panose="020B0604030504040204" pitchFamily="50" charset="-128"/>
                        </a:rPr>
                        <a:t>7</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r>
                        <a:rPr kumimoji="1" lang="ja-JP" altLang="en-US" sz="3200">
                          <a:latin typeface="メイリオ" panose="020B0604030504040204" pitchFamily="50" charset="-128"/>
                          <a:ea typeface="メイリオ" panose="020B0604030504040204" pitchFamily="50" charset="-128"/>
                        </a:rPr>
                        <a:t>修正プログラムの公開前を狙う攻撃（ゼロデイ攻撃）</a:t>
                      </a:r>
                    </a:p>
                  </a:txBody>
                  <a:tcPr/>
                </a:tc>
                <a:extLst>
                  <a:ext uri="{0D108BD9-81ED-4DB2-BD59-A6C34878D82A}">
                    <a16:rowId xmlns:a16="http://schemas.microsoft.com/office/drawing/2014/main" val="2484113990"/>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7</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3200">
                          <a:latin typeface="メイリオ" panose="020B0604030504040204" pitchFamily="50" charset="-128"/>
                          <a:ea typeface="メイリオ" panose="020B0604030504040204" pitchFamily="50" charset="-128"/>
                        </a:rPr>
                        <a:t>8</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r>
                        <a:rPr kumimoji="1" lang="ja-JP" altLang="en-US" sz="3200">
                          <a:latin typeface="メイリオ" panose="020B0604030504040204" pitchFamily="50" charset="-128"/>
                          <a:ea typeface="メイリオ" panose="020B0604030504040204" pitchFamily="50" charset="-128"/>
                        </a:rPr>
                        <a:t>ビジネスメール詐欺による金銭被害</a:t>
                      </a:r>
                    </a:p>
                  </a:txBody>
                  <a:tcPr/>
                </a:tc>
                <a:extLst>
                  <a:ext uri="{0D108BD9-81ED-4DB2-BD59-A6C34878D82A}">
                    <a16:rowId xmlns:a16="http://schemas.microsoft.com/office/drawing/2014/main" val="3234082747"/>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8</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3200">
                          <a:latin typeface="メイリオ" panose="020B0604030504040204" pitchFamily="50" charset="-128"/>
                          <a:ea typeface="メイリオ" panose="020B0604030504040204" pitchFamily="50" charset="-128"/>
                        </a:rPr>
                        <a:t>6</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r>
                        <a:rPr kumimoji="1" lang="ja-JP" altLang="en-US" sz="3200">
                          <a:latin typeface="メイリオ"/>
                          <a:ea typeface="メイリオ"/>
                        </a:rPr>
                        <a:t>脆弱性対策の公開に伴う悪用増加</a:t>
                      </a:r>
                    </a:p>
                  </a:txBody>
                  <a:tcPr/>
                </a:tc>
                <a:extLst>
                  <a:ext uri="{0D108BD9-81ED-4DB2-BD59-A6C34878D82A}">
                    <a16:rowId xmlns:a16="http://schemas.microsoft.com/office/drawing/2014/main" val="2973138089"/>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9</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algn="ctr"/>
                      <a:r>
                        <a:rPr kumimoji="1" lang="en-US" altLang="ja-JP" sz="3200">
                          <a:latin typeface="メイリオ" panose="020B0604030504040204" pitchFamily="50" charset="-128"/>
                          <a:ea typeface="メイリオ" panose="020B0604030504040204" pitchFamily="50" charset="-128"/>
                        </a:rPr>
                        <a:t>10</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r>
                        <a:rPr kumimoji="1" lang="ja-JP" altLang="en-US" sz="3200" dirty="0">
                          <a:latin typeface="メイリオ" panose="020B0604030504040204" pitchFamily="50" charset="-128"/>
                          <a:ea typeface="メイリオ" panose="020B0604030504040204" pitchFamily="50" charset="-128"/>
                        </a:rPr>
                        <a:t>不注意による情報漏えいなどの被害</a:t>
                      </a:r>
                    </a:p>
                  </a:txBody>
                  <a:tcPr/>
                </a:tc>
                <a:extLst>
                  <a:ext uri="{0D108BD9-81ED-4DB2-BD59-A6C34878D82A}">
                    <a16:rowId xmlns:a16="http://schemas.microsoft.com/office/drawing/2014/main" val="1588807863"/>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10</a:t>
                      </a:r>
                      <a:endParaRPr kumimoji="1" lang="ja-JP" altLang="en-US" sz="3200">
                        <a:latin typeface="メイリオ" panose="020B0604030504040204" pitchFamily="50" charset="-128"/>
                        <a:ea typeface="メイリオ" panose="020B0604030504040204" pitchFamily="50" charset="-128"/>
                      </a:endParaRPr>
                    </a:p>
                  </a:txBody>
                  <a:tcPr/>
                </a:tc>
                <a:tc>
                  <a:txBody>
                    <a:bodyPr/>
                    <a:lstStyle/>
                    <a:p>
                      <a:pPr algn="ctr"/>
                      <a:r>
                        <a:rPr kumimoji="1" lang="ja-JP" altLang="en-US" sz="3200">
                          <a:latin typeface="メイリオ" panose="020B0604030504040204" pitchFamily="50" charset="-128"/>
                          <a:ea typeface="メイリオ" panose="020B0604030504040204" pitchFamily="50" charset="-128"/>
                        </a:rPr>
                        <a:t>圏外</a:t>
                      </a:r>
                    </a:p>
                  </a:txBody>
                  <a:tcPr/>
                </a:tc>
                <a:tc>
                  <a:txBody>
                    <a:bodyPr/>
                    <a:lstStyle/>
                    <a:p>
                      <a:r>
                        <a:rPr kumimoji="1" lang="ja-JP" altLang="en-US" sz="3200">
                          <a:latin typeface="メイリオ" panose="020B0604030504040204" pitchFamily="50" charset="-128"/>
                          <a:ea typeface="メイリオ" panose="020B0604030504040204" pitchFamily="50" charset="-128"/>
                        </a:rPr>
                        <a:t>犯罪のビジネス化（アンダーグラウンドサービス）</a:t>
                      </a:r>
                    </a:p>
                  </a:txBody>
                  <a:tcPr/>
                </a:tc>
                <a:extLst>
                  <a:ext uri="{0D108BD9-81ED-4DB2-BD59-A6C34878D82A}">
                    <a16:rowId xmlns:a16="http://schemas.microsoft.com/office/drawing/2014/main" val="697594445"/>
                  </a:ext>
                </a:extLst>
              </a:tr>
            </a:tbl>
          </a:graphicData>
        </a:graphic>
      </p:graphicFrame>
      <p:sp>
        <p:nvSpPr>
          <p:cNvPr id="2" name="テキスト ボックス 1">
            <a:extLst>
              <a:ext uri="{FF2B5EF4-FFF2-40B4-BE49-F238E27FC236}">
                <a16:creationId xmlns:a16="http://schemas.microsoft.com/office/drawing/2014/main" id="{DF02544C-B0CB-DC01-3787-41A64A91F12E}"/>
              </a:ext>
            </a:extLst>
          </p:cNvPr>
          <p:cNvSpPr txBox="1"/>
          <p:nvPr/>
        </p:nvSpPr>
        <p:spPr>
          <a:xfrm>
            <a:off x="1261596" y="8627082"/>
            <a:ext cx="15277117" cy="338554"/>
          </a:xfrm>
          <a:prstGeom prst="rect">
            <a:avLst/>
          </a:prstGeom>
          <a:noFill/>
        </p:spPr>
        <p:txBody>
          <a:bodyPr wrap="square">
            <a:spAutoFit/>
          </a:bodyPr>
          <a:lstStyle/>
          <a:p>
            <a:r>
              <a:rPr kumimoji="1" lang="en-US" altLang="ja-JP" sz="1600">
                <a:latin typeface="メイリオ" panose="020B0604030504040204" pitchFamily="50" charset="-128"/>
                <a:ea typeface="メイリオ" panose="020B0604030504040204" pitchFamily="50" charset="-128"/>
              </a:rPr>
              <a:t>IPA.”</a:t>
            </a:r>
            <a:r>
              <a:rPr kumimoji="1" lang="ja-JP" altLang="en-US" sz="1600">
                <a:latin typeface="メイリオ" panose="020B0604030504040204" pitchFamily="50" charset="-128"/>
                <a:ea typeface="メイリオ" panose="020B0604030504040204" pitchFamily="50" charset="-128"/>
              </a:rPr>
              <a:t>情報セキュリティ</a:t>
            </a:r>
            <a:r>
              <a:rPr kumimoji="1" lang="en-US" altLang="ja-JP" sz="1600">
                <a:latin typeface="メイリオ" panose="020B0604030504040204" pitchFamily="50" charset="-128"/>
                <a:ea typeface="メイリオ" panose="020B0604030504040204" pitchFamily="50" charset="-128"/>
              </a:rPr>
              <a:t>10</a:t>
            </a:r>
            <a:r>
              <a:rPr kumimoji="1" lang="ja-JP" altLang="en-US" sz="1600">
                <a:latin typeface="メイリオ" panose="020B0604030504040204" pitchFamily="50" charset="-128"/>
                <a:ea typeface="メイリオ" panose="020B0604030504040204" pitchFamily="50" charset="-128"/>
              </a:rPr>
              <a:t>大脅威 </a:t>
            </a:r>
            <a:r>
              <a:rPr kumimoji="1" lang="en-US" altLang="ja-JP" sz="1600">
                <a:latin typeface="メイリオ" panose="020B0604030504040204" pitchFamily="50" charset="-128"/>
                <a:ea typeface="メイリオ" panose="020B0604030504040204" pitchFamily="50" charset="-128"/>
              </a:rPr>
              <a:t>2023</a:t>
            </a:r>
            <a:r>
              <a:rPr kumimoji="1" lang="en-US" altLang="ja-JP" sz="1600" u="sng">
                <a:uFill>
                  <a:solidFill>
                    <a:schemeClr val="bg1"/>
                  </a:solidFill>
                </a:uFill>
                <a:latin typeface="メイリオ" panose="020B0604030504040204" pitchFamily="50" charset="-128"/>
                <a:ea typeface="メイリオ" panose="020B0604030504040204" pitchFamily="50" charset="-128"/>
              </a:rPr>
              <a:t>”. </a:t>
            </a:r>
            <a:r>
              <a:rPr kumimoji="1" lang="en-US" altLang="ja-JP" sz="1600" u="sng">
                <a:uFill>
                  <a:solidFill>
                    <a:schemeClr val="bg1"/>
                  </a:solidFill>
                </a:uFill>
                <a:latin typeface="メイリオ" panose="020B0604030504040204" pitchFamily="50" charset="-128"/>
                <a:ea typeface="メイリオ" panose="020B0604030504040204" pitchFamily="50" charset="-128"/>
                <a:hlinkClick r:id="rId3"/>
              </a:rPr>
              <a:t>https://www.ipa.go.jp/security/10threats/ps6vr70000009r2f-att/kaisetsu_2023.pdf</a:t>
            </a:r>
            <a:r>
              <a:rPr kumimoji="1" lang="ja-JP" altLang="en-US" sz="1600" u="sng">
                <a:uFill>
                  <a:solidFill>
                    <a:schemeClr val="bg1"/>
                  </a:solidFill>
                </a:uFill>
                <a:latin typeface="メイリオ" panose="020B0604030504040204" pitchFamily="50" charset="-128"/>
                <a:ea typeface="メイリオ" panose="020B0604030504040204" pitchFamily="50" charset="-128"/>
              </a:rPr>
              <a:t> </a:t>
            </a:r>
            <a:r>
              <a:rPr kumimoji="1" lang="en-US" altLang="ja-JP" sz="1600">
                <a:latin typeface="メイリオ" panose="020B0604030504040204" pitchFamily="50" charset="-128"/>
                <a:ea typeface="メイリオ" panose="020B0604030504040204" pitchFamily="50" charset="-128"/>
              </a:rPr>
              <a:t>(</a:t>
            </a:r>
            <a:r>
              <a:rPr kumimoji="1" lang="ja-JP" altLang="en-US" sz="1600">
                <a:latin typeface="メイリオ" panose="020B0604030504040204" pitchFamily="50" charset="-128"/>
                <a:ea typeface="メイリオ" panose="020B0604030504040204" pitchFamily="50" charset="-128"/>
              </a:rPr>
              <a:t>参照 </a:t>
            </a:r>
            <a:r>
              <a:rPr kumimoji="1" lang="en-US" altLang="ja-JP" sz="1600">
                <a:latin typeface="メイリオ" panose="020B0604030504040204" pitchFamily="50" charset="-128"/>
                <a:ea typeface="メイリオ" panose="020B0604030504040204" pitchFamily="50" charset="-128"/>
              </a:rPr>
              <a:t>2023-07-06).</a:t>
            </a:r>
            <a:endParaRPr kumimoji="1" lang="ja-JP" altLang="en-US" sz="16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377B4697-B3B9-6097-F975-DE016F697B27}"/>
              </a:ext>
            </a:extLst>
          </p:cNvPr>
          <p:cNvSpPr txBox="1"/>
          <p:nvPr/>
        </p:nvSpPr>
        <p:spPr>
          <a:xfrm>
            <a:off x="13219068" y="758439"/>
            <a:ext cx="42119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2-1-3</a:t>
            </a:r>
            <a:r>
              <a:rPr lang="en-US"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4823417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4E0B8-DCC3-CEDD-2CB3-8702037594C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B6F89B7-6F6C-6905-2108-EC133DC9759E}"/>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の運用プロセス</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B39D669-1770-B4B3-6A42-AB8E8673F22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140</a:t>
            </a:fld>
            <a:endParaRPr kumimoji="1" lang="ja-JP" altLang="en-US" sz="2000"/>
          </a:p>
        </p:txBody>
      </p:sp>
      <p:sp>
        <p:nvSpPr>
          <p:cNvPr id="4" name="object 40">
            <a:extLst>
              <a:ext uri="{FF2B5EF4-FFF2-40B4-BE49-F238E27FC236}">
                <a16:creationId xmlns:a16="http://schemas.microsoft.com/office/drawing/2014/main" id="{269E8011-AB50-51DE-6AC6-38BEF590D43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B76DDFD6-3DEB-6435-C26B-C8300824A5D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90481688-91CB-1F29-B520-3044A2FCE6F7}"/>
              </a:ext>
            </a:extLst>
          </p:cNvPr>
          <p:cNvSpPr txBox="1"/>
          <p:nvPr/>
        </p:nvSpPr>
        <p:spPr>
          <a:xfrm>
            <a:off x="1554679" y="2118977"/>
            <a:ext cx="6011533" cy="5632311"/>
          </a:xfrm>
          <a:prstGeom prst="rect">
            <a:avLst/>
          </a:prstGeom>
          <a:noFill/>
        </p:spPr>
        <p:txBody>
          <a:bodyPr wrap="square">
            <a:spAutoFit/>
          </a:bodyPr>
          <a:lstStyle/>
          <a:p>
            <a:r>
              <a:rPr lang="ja-JP" altLang="en-US" sz="3600">
                <a:solidFill>
                  <a:srgbClr val="374151"/>
                </a:solidFill>
                <a:latin typeface="メイリオ" panose="020B0604030504040204" pitchFamily="50" charset="-128"/>
                <a:ea typeface="メイリオ" panose="020B0604030504040204" pitchFamily="50" charset="-128"/>
              </a:rPr>
              <a:t>マネジメントシステムは組織の目標達成のための管理の仕組み。</a:t>
            </a:r>
            <a:r>
              <a:rPr lang="en-US" altLang="ja-JP" sz="3600">
                <a:solidFill>
                  <a:srgbClr val="374151"/>
                </a:solidFill>
                <a:latin typeface="メイリオ" panose="020B0604030504040204" pitchFamily="50" charset="-128"/>
                <a:ea typeface="メイリオ" panose="020B0604030504040204" pitchFamily="50" charset="-128"/>
              </a:rPr>
              <a:t>ISMS</a:t>
            </a:r>
            <a:r>
              <a:rPr lang="ja-JP" altLang="en-US" sz="3600">
                <a:solidFill>
                  <a:srgbClr val="374151"/>
                </a:solidFill>
                <a:latin typeface="メイリオ" panose="020B0604030504040204" pitchFamily="50" charset="-128"/>
                <a:ea typeface="メイリオ" panose="020B0604030504040204" pitchFamily="50" charset="-128"/>
              </a:rPr>
              <a:t>は情報セキュリティと機密情報の保護を目的とし、そのための方法として</a:t>
            </a:r>
            <a:r>
              <a:rPr lang="en-US" altLang="ja-JP" sz="3600">
                <a:solidFill>
                  <a:srgbClr val="374151"/>
                </a:solidFill>
                <a:latin typeface="メイリオ" panose="020B0604030504040204" pitchFamily="50" charset="-128"/>
                <a:ea typeface="メイリオ" panose="020B0604030504040204" pitchFamily="50" charset="-128"/>
              </a:rPr>
              <a:t>PDCA</a:t>
            </a:r>
            <a:r>
              <a:rPr lang="ja-JP" altLang="en-US" sz="3600">
                <a:solidFill>
                  <a:srgbClr val="374151"/>
                </a:solidFill>
                <a:latin typeface="メイリオ" panose="020B0604030504040204" pitchFamily="50" charset="-128"/>
                <a:ea typeface="メイリオ" panose="020B0604030504040204" pitchFamily="50" charset="-128"/>
              </a:rPr>
              <a:t>サイクルを繰り返してスパイラルアップすることが</a:t>
            </a:r>
            <a:r>
              <a:rPr lang="en-US" altLang="ja-JP" sz="3600">
                <a:solidFill>
                  <a:srgbClr val="374151"/>
                </a:solidFill>
                <a:latin typeface="メイリオ" panose="020B0604030504040204" pitchFamily="50" charset="-128"/>
                <a:ea typeface="メイリオ" panose="020B0604030504040204" pitchFamily="50" charset="-128"/>
              </a:rPr>
              <a:t>ISO/IEC 27001</a:t>
            </a:r>
            <a:r>
              <a:rPr lang="ja-JP" altLang="en-US" sz="3600">
                <a:solidFill>
                  <a:srgbClr val="374151"/>
                </a:solidFill>
                <a:latin typeface="メイリオ" panose="020B0604030504040204" pitchFamily="50" charset="-128"/>
                <a:ea typeface="メイリオ" panose="020B0604030504040204" pitchFamily="50" charset="-128"/>
              </a:rPr>
              <a:t>で要求される。</a:t>
            </a:r>
          </a:p>
          <a:p>
            <a:endParaRPr lang="en-US" altLang="ja-JP" sz="3600">
              <a:solidFill>
                <a:srgbClr val="374151"/>
              </a:solidFill>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E75D38D1-3B3F-8462-7B02-56D5D8A036C2}"/>
              </a:ext>
            </a:extLst>
          </p:cNvPr>
          <p:cNvPicPr>
            <a:picLocks noChangeAspect="1"/>
          </p:cNvPicPr>
          <p:nvPr/>
        </p:nvPicPr>
        <p:blipFill>
          <a:blip r:embed="rId3"/>
          <a:stretch>
            <a:fillRect/>
          </a:stretch>
        </p:blipFill>
        <p:spPr>
          <a:xfrm>
            <a:off x="7965561" y="1743764"/>
            <a:ext cx="8693966" cy="7292635"/>
          </a:xfrm>
          <a:prstGeom prst="rect">
            <a:avLst/>
          </a:prstGeom>
        </p:spPr>
      </p:pic>
      <p:sp>
        <p:nvSpPr>
          <p:cNvPr id="6" name="テキスト ボックス 5">
            <a:extLst>
              <a:ext uri="{FF2B5EF4-FFF2-40B4-BE49-F238E27FC236}">
                <a16:creationId xmlns:a16="http://schemas.microsoft.com/office/drawing/2014/main" id="{FBB390B4-3DC8-D837-12A7-171B58D81276}"/>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- 08</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1682020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1260F-232B-F2CF-A7FC-11DE1FEC09E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26B59AA-BA2D-41F5-A03C-AA16A2297741}"/>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 27001</a:t>
            </a:r>
            <a:r>
              <a:rPr lang="ja-JP" altLang="en-US" sz="4000">
                <a:latin typeface="メイリオ" panose="020B0604030504040204" pitchFamily="50" charset="-128"/>
                <a:ea typeface="メイリオ" panose="020B0604030504040204" pitchFamily="50" charset="-128"/>
              </a:rPr>
              <a:t> と </a:t>
            </a:r>
            <a:r>
              <a:rPr lang="en-US" altLang="ja-JP" sz="4000">
                <a:latin typeface="メイリオ" panose="020B0604030504040204" pitchFamily="50" charset="-128"/>
                <a:ea typeface="メイリオ" panose="020B0604030504040204" pitchFamily="50" charset="-128"/>
              </a:rPr>
              <a:t>ISO/IEC 27002</a:t>
            </a:r>
          </a:p>
        </p:txBody>
      </p:sp>
      <p:sp>
        <p:nvSpPr>
          <p:cNvPr id="91" name="スライド番号プレースホルダー 1">
            <a:extLst>
              <a:ext uri="{FF2B5EF4-FFF2-40B4-BE49-F238E27FC236}">
                <a16:creationId xmlns:a16="http://schemas.microsoft.com/office/drawing/2014/main" id="{A3E79776-CBFE-961A-A42E-EE5CDD0AEB5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141</a:t>
            </a:fld>
            <a:endParaRPr kumimoji="1" lang="ja-JP" altLang="en-US" sz="2000"/>
          </a:p>
        </p:txBody>
      </p:sp>
      <p:sp>
        <p:nvSpPr>
          <p:cNvPr id="4" name="object 40">
            <a:extLst>
              <a:ext uri="{FF2B5EF4-FFF2-40B4-BE49-F238E27FC236}">
                <a16:creationId xmlns:a16="http://schemas.microsoft.com/office/drawing/2014/main" id="{07DB4045-17D6-BBD3-B930-B69FA8A52AA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3A694BD8-3BBF-89CB-9326-FFF4BA8A4EF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C6E410E7-647D-ACF9-BB03-5470F9B96625}"/>
              </a:ext>
            </a:extLst>
          </p:cNvPr>
          <p:cNvSpPr txBox="1"/>
          <p:nvPr/>
        </p:nvSpPr>
        <p:spPr>
          <a:xfrm>
            <a:off x="1554679" y="2118977"/>
            <a:ext cx="15456498" cy="1754326"/>
          </a:xfrm>
          <a:prstGeom prst="rect">
            <a:avLst/>
          </a:prstGeom>
          <a:noFill/>
        </p:spPr>
        <p:txBody>
          <a:bodyPr wrap="square">
            <a:spAutoFit/>
          </a:bodyPr>
          <a:lstStyle/>
          <a:p>
            <a:r>
              <a:rPr lang="en-US" altLang="ja-JP" sz="3600" b="0" i="0">
                <a:solidFill>
                  <a:srgbClr val="374151"/>
                </a:solidFill>
                <a:effectLst/>
                <a:latin typeface="メイリオ" panose="020B0604030504040204" pitchFamily="50" charset="-128"/>
                <a:ea typeface="メイリオ" panose="020B0604030504040204" pitchFamily="50" charset="-128"/>
              </a:rPr>
              <a:t>ISO/IEC 27002</a:t>
            </a:r>
            <a:r>
              <a:rPr lang="ja-JP" altLang="en-US" sz="3600" b="0" i="0">
                <a:solidFill>
                  <a:srgbClr val="374151"/>
                </a:solidFill>
                <a:effectLst/>
                <a:latin typeface="メイリオ" panose="020B0604030504040204" pitchFamily="50" charset="-128"/>
                <a:ea typeface="メイリオ" panose="020B0604030504040204" pitchFamily="50" charset="-128"/>
              </a:rPr>
              <a:t>は情報セキュリティの管理策を示す規格で、</a:t>
            </a:r>
            <a:r>
              <a:rPr lang="en-US" altLang="ja-JP" sz="3600" b="0" i="0">
                <a:solidFill>
                  <a:srgbClr val="374151"/>
                </a:solidFill>
                <a:effectLst/>
                <a:latin typeface="メイリオ" panose="020B0604030504040204" pitchFamily="50" charset="-128"/>
                <a:ea typeface="メイリオ" panose="020B0604030504040204" pitchFamily="50" charset="-128"/>
              </a:rPr>
              <a:t>ISO/IEC 27001</a:t>
            </a:r>
            <a:r>
              <a:rPr lang="ja-JP" altLang="en-US" sz="3600" b="0" i="0">
                <a:solidFill>
                  <a:srgbClr val="374151"/>
                </a:solidFill>
                <a:effectLst/>
                <a:latin typeface="メイリオ" panose="020B0604030504040204" pitchFamily="50" charset="-128"/>
                <a:ea typeface="メイリオ" panose="020B0604030504040204" pitchFamily="50" charset="-128"/>
              </a:rPr>
              <a:t>の付属書</a:t>
            </a:r>
            <a:r>
              <a:rPr lang="en-US" altLang="ja-JP" sz="3600" b="0" i="0">
                <a:solidFill>
                  <a:srgbClr val="374151"/>
                </a:solidFill>
                <a:effectLst/>
                <a:latin typeface="メイリオ" panose="020B0604030504040204" pitchFamily="50" charset="-128"/>
                <a:ea typeface="メイリオ" panose="020B0604030504040204" pitchFamily="50" charset="-128"/>
              </a:rPr>
              <a:t>A</a:t>
            </a:r>
            <a:r>
              <a:rPr lang="ja-JP" altLang="en-US" sz="3600" b="0" i="0">
                <a:solidFill>
                  <a:srgbClr val="374151"/>
                </a:solidFill>
                <a:effectLst/>
                <a:latin typeface="メイリオ" panose="020B0604030504040204" pitchFamily="50" charset="-128"/>
                <a:ea typeface="メイリオ" panose="020B0604030504040204" pitchFamily="50" charset="-128"/>
              </a:rPr>
              <a:t>に反映されている。管理策は具体的な状況に応じて選択・適用され、</a:t>
            </a:r>
            <a:r>
              <a:rPr lang="en-US" altLang="ja-JP" sz="3600" b="0" i="0">
                <a:solidFill>
                  <a:srgbClr val="374151"/>
                </a:solidFill>
                <a:effectLst/>
                <a:latin typeface="メイリオ" panose="020B0604030504040204" pitchFamily="50" charset="-128"/>
                <a:ea typeface="メイリオ" panose="020B0604030504040204" pitchFamily="50" charset="-128"/>
              </a:rPr>
              <a:t>93</a:t>
            </a:r>
            <a:r>
              <a:rPr lang="ja-JP" altLang="en-US" sz="3600" b="0" i="0">
                <a:solidFill>
                  <a:srgbClr val="374151"/>
                </a:solidFill>
                <a:effectLst/>
                <a:latin typeface="メイリオ" panose="020B0604030504040204" pitchFamily="50" charset="-128"/>
                <a:ea typeface="メイリオ" panose="020B0604030504040204" pitchFamily="50" charset="-128"/>
              </a:rPr>
              <a:t>の管理策は</a:t>
            </a:r>
            <a:r>
              <a:rPr lang="en-US" altLang="ja-JP" sz="3600" b="0" i="0">
                <a:solidFill>
                  <a:srgbClr val="374151"/>
                </a:solidFill>
                <a:effectLst/>
                <a:latin typeface="メイリオ" panose="020B0604030504040204" pitchFamily="50" charset="-128"/>
                <a:ea typeface="メイリオ" panose="020B0604030504040204" pitchFamily="50" charset="-128"/>
              </a:rPr>
              <a:t>4</a:t>
            </a:r>
            <a:r>
              <a:rPr lang="ja-JP" altLang="en-US" sz="3600" b="0" i="0">
                <a:solidFill>
                  <a:srgbClr val="374151"/>
                </a:solidFill>
                <a:effectLst/>
                <a:latin typeface="メイリオ" panose="020B0604030504040204" pitchFamily="50" charset="-128"/>
                <a:ea typeface="メイリオ" panose="020B0604030504040204" pitchFamily="50" charset="-128"/>
              </a:rPr>
              <a:t>つのカテゴリに分けられている。</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41CDDBC7-40D5-2C8D-ED33-E5584A30380D}"/>
              </a:ext>
            </a:extLst>
          </p:cNvPr>
          <p:cNvPicPr>
            <a:picLocks noChangeAspect="1"/>
          </p:cNvPicPr>
          <p:nvPr/>
        </p:nvPicPr>
        <p:blipFill>
          <a:blip r:embed="rId3"/>
          <a:stretch>
            <a:fillRect/>
          </a:stretch>
        </p:blipFill>
        <p:spPr>
          <a:xfrm>
            <a:off x="3176016" y="4059661"/>
            <a:ext cx="6234366" cy="4958829"/>
          </a:xfrm>
          <a:prstGeom prst="rect">
            <a:avLst/>
          </a:prstGeom>
        </p:spPr>
      </p:pic>
      <p:pic>
        <p:nvPicPr>
          <p:cNvPr id="7" name="図 6">
            <a:extLst>
              <a:ext uri="{FF2B5EF4-FFF2-40B4-BE49-F238E27FC236}">
                <a16:creationId xmlns:a16="http://schemas.microsoft.com/office/drawing/2014/main" id="{659AFEF6-4DDF-2ECE-A2AB-7EAC19D868A7}"/>
              </a:ext>
            </a:extLst>
          </p:cNvPr>
          <p:cNvPicPr>
            <a:picLocks noChangeAspect="1"/>
          </p:cNvPicPr>
          <p:nvPr/>
        </p:nvPicPr>
        <p:blipFill>
          <a:blip r:embed="rId4"/>
          <a:stretch>
            <a:fillRect/>
          </a:stretch>
        </p:blipFill>
        <p:spPr>
          <a:xfrm>
            <a:off x="8974752" y="4071854"/>
            <a:ext cx="5924589" cy="4954058"/>
          </a:xfrm>
          <a:prstGeom prst="rect">
            <a:avLst/>
          </a:prstGeom>
        </p:spPr>
      </p:pic>
      <p:sp>
        <p:nvSpPr>
          <p:cNvPr id="9" name="テキスト ボックス 8">
            <a:extLst>
              <a:ext uri="{FF2B5EF4-FFF2-40B4-BE49-F238E27FC236}">
                <a16:creationId xmlns:a16="http://schemas.microsoft.com/office/drawing/2014/main" id="{8C697291-7E49-C02F-206D-669AD32DD9BE}"/>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- 09</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3814225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FE43F-36AC-289C-6637-E8B195477FD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D1ADC74-59E8-F99D-6C37-771FB6A21960}"/>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の管理策</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2143B67-58D3-9188-BE8C-9F515629B37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142</a:t>
            </a:fld>
            <a:endParaRPr kumimoji="1" lang="ja-JP" altLang="en-US" sz="2000"/>
          </a:p>
        </p:txBody>
      </p:sp>
      <p:sp>
        <p:nvSpPr>
          <p:cNvPr id="4" name="object 40">
            <a:extLst>
              <a:ext uri="{FF2B5EF4-FFF2-40B4-BE49-F238E27FC236}">
                <a16:creationId xmlns:a16="http://schemas.microsoft.com/office/drawing/2014/main" id="{A13C64DF-EE61-0F9E-E304-D0F00F724D7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07947B14-45F2-50E5-7EF8-7CC4F1B9AA4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graphicFrame>
        <p:nvGraphicFramePr>
          <p:cNvPr id="10" name="表 25">
            <a:extLst>
              <a:ext uri="{FF2B5EF4-FFF2-40B4-BE49-F238E27FC236}">
                <a16:creationId xmlns:a16="http://schemas.microsoft.com/office/drawing/2014/main" id="{4E16C67E-48CE-2A24-BFDC-C958841726AB}"/>
              </a:ext>
            </a:extLst>
          </p:cNvPr>
          <p:cNvGraphicFramePr>
            <a:graphicFrameLocks noGrp="1"/>
          </p:cNvGraphicFramePr>
          <p:nvPr/>
        </p:nvGraphicFramePr>
        <p:xfrm>
          <a:off x="1262082" y="2855466"/>
          <a:ext cx="15749095" cy="5981210"/>
        </p:xfrm>
        <a:graphic>
          <a:graphicData uri="http://schemas.openxmlformats.org/drawingml/2006/table">
            <a:tbl>
              <a:tblPr firstRow="1" bandRow="1">
                <a:tableStyleId>{5940675A-B579-460E-94D1-54222C63F5DA}</a:tableStyleId>
              </a:tblPr>
              <a:tblGrid>
                <a:gridCol w="2437130">
                  <a:extLst>
                    <a:ext uri="{9D8B030D-6E8A-4147-A177-3AD203B41FA5}">
                      <a16:colId xmlns:a16="http://schemas.microsoft.com/office/drawing/2014/main" val="2189690052"/>
                    </a:ext>
                  </a:extLst>
                </a:gridCol>
                <a:gridCol w="1589481">
                  <a:extLst>
                    <a:ext uri="{9D8B030D-6E8A-4147-A177-3AD203B41FA5}">
                      <a16:colId xmlns:a16="http://schemas.microsoft.com/office/drawing/2014/main" val="3720394160"/>
                    </a:ext>
                  </a:extLst>
                </a:gridCol>
                <a:gridCol w="11722484">
                  <a:extLst>
                    <a:ext uri="{9D8B030D-6E8A-4147-A177-3AD203B41FA5}">
                      <a16:colId xmlns:a16="http://schemas.microsoft.com/office/drawing/2014/main" val="1728676998"/>
                    </a:ext>
                  </a:extLst>
                </a:gridCol>
              </a:tblGrid>
              <a:tr h="484372">
                <a:tc gridSpan="3">
                  <a:txBody>
                    <a:bodyPr/>
                    <a:lstStyle/>
                    <a:p>
                      <a:pPr algn="ctr"/>
                      <a:r>
                        <a:rPr kumimoji="1" lang="ja-JP" altLang="en-US" sz="2800" b="1" dirty="0">
                          <a:solidFill>
                            <a:schemeClr val="bg1"/>
                          </a:solidFill>
                          <a:latin typeface="メイリオ" panose="020B0604030504040204" pitchFamily="50" charset="-128"/>
                          <a:ea typeface="メイリオ" panose="020B0604030504040204" pitchFamily="50" charset="-128"/>
                        </a:rPr>
                        <a:t>情報セキュリティ管理策</a:t>
                      </a:r>
                    </a:p>
                  </a:txBody>
                  <a:tcPr anchor="ctr">
                    <a:solidFill>
                      <a:schemeClr val="accent1">
                        <a:lumMod val="75000"/>
                      </a:schemeClr>
                    </a:solidFill>
                  </a:tcPr>
                </a:tc>
                <a:tc hMerge="1">
                  <a:txBody>
                    <a:bodyPr/>
                    <a:lstStyle/>
                    <a:p>
                      <a:pPr algn="ctr"/>
                      <a:endParaRPr kumimoji="1" lang="ja-JP" altLang="en-US" sz="1050" b="1">
                        <a:solidFill>
                          <a:schemeClr val="bg1"/>
                        </a:solidFill>
                        <a:latin typeface="+mn-ea"/>
                        <a:ea typeface="+mn-ea"/>
                      </a:endParaRPr>
                    </a:p>
                  </a:txBody>
                  <a:tcPr anchor="ctr">
                    <a:solidFill>
                      <a:schemeClr val="accent1">
                        <a:lumMod val="75000"/>
                      </a:schemeClr>
                    </a:solidFill>
                  </a:tcPr>
                </a:tc>
                <a:tc hMerge="1">
                  <a:txBody>
                    <a:bodyPr/>
                    <a:lstStyle/>
                    <a:p>
                      <a:pPr algn="ctr"/>
                      <a:endParaRPr kumimoji="1" lang="ja-JP" altLang="en-US" sz="1050" b="1">
                        <a:solidFill>
                          <a:schemeClr val="bg1"/>
                        </a:solidFill>
                        <a:latin typeface="+mn-ea"/>
                        <a:ea typeface="+mn-ea"/>
                      </a:endParaRPr>
                    </a:p>
                  </a:txBody>
                  <a:tcPr anchor="ctr">
                    <a:solidFill>
                      <a:schemeClr val="accent1">
                        <a:lumMod val="75000"/>
                      </a:schemeClr>
                    </a:solidFill>
                  </a:tcPr>
                </a:tc>
                <a:extLst>
                  <a:ext uri="{0D108BD9-81ED-4DB2-BD59-A6C34878D82A}">
                    <a16:rowId xmlns:a16="http://schemas.microsoft.com/office/drawing/2014/main" val="2212170855"/>
                  </a:ext>
                </a:extLst>
              </a:tr>
              <a:tr h="484372">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テーマ</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項目数</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概要</a:t>
                      </a:r>
                    </a:p>
                  </a:txBody>
                  <a:tcPr anchor="ctr">
                    <a:solidFill>
                      <a:schemeClr val="accent1">
                        <a:lumMod val="75000"/>
                      </a:schemeClr>
                    </a:solidFill>
                  </a:tcPr>
                </a:tc>
                <a:extLst>
                  <a:ext uri="{0D108BD9-81ED-4DB2-BD59-A6C34878D82A}">
                    <a16:rowId xmlns:a16="http://schemas.microsoft.com/office/drawing/2014/main" val="469890612"/>
                  </a:ext>
                </a:extLst>
              </a:tr>
              <a:tr h="1100845">
                <a:tc>
                  <a:txBody>
                    <a:bodyPr/>
                    <a:lstStyle/>
                    <a:p>
                      <a:pPr algn="ctr"/>
                      <a:r>
                        <a:rPr kumimoji="1" lang="ja-JP" altLang="en-US" sz="2800" b="0">
                          <a:solidFill>
                            <a:sysClr val="windowText" lastClr="000000"/>
                          </a:solidFill>
                          <a:latin typeface="メイリオ" panose="020B0604030504040204" pitchFamily="50" charset="-128"/>
                          <a:ea typeface="メイリオ" panose="020B0604030504040204" pitchFamily="50" charset="-128"/>
                        </a:rPr>
                        <a:t>組織的管理策</a:t>
                      </a:r>
                    </a:p>
                  </a:txBody>
                  <a:tcPr anchor="ctr">
                    <a:solidFill>
                      <a:schemeClr val="bg1"/>
                    </a:solidFill>
                  </a:tcPr>
                </a:tc>
                <a:tc>
                  <a:txBody>
                    <a:bodyPr/>
                    <a:lstStyle/>
                    <a:p>
                      <a:pPr algn="ctr"/>
                      <a:r>
                        <a:rPr kumimoji="1" lang="en-US" altLang="ja-JP" sz="2800" b="0">
                          <a:solidFill>
                            <a:sysClr val="windowText" lastClr="000000"/>
                          </a:solidFill>
                          <a:latin typeface="メイリオ" panose="020B0604030504040204" pitchFamily="50" charset="-128"/>
                          <a:ea typeface="メイリオ" panose="020B0604030504040204" pitchFamily="50" charset="-128"/>
                        </a:rPr>
                        <a:t>37</a:t>
                      </a:r>
                      <a:endParaRPr kumimoji="1" lang="ja-JP" altLang="en-US" sz="2800" b="0">
                        <a:solidFill>
                          <a:sysClr val="windowText" lastClr="000000"/>
                        </a:solidFill>
                        <a:latin typeface="メイリオ" panose="020B0604030504040204" pitchFamily="50" charset="-128"/>
                        <a:ea typeface="メイリオ" panose="020B0604030504040204" pitchFamily="50" charset="-128"/>
                      </a:endParaRPr>
                    </a:p>
                  </a:txBody>
                  <a:tcPr anchor="ctr">
                    <a:solidFill>
                      <a:schemeClr val="bg1"/>
                    </a:solidFill>
                  </a:tcPr>
                </a:tc>
                <a:tc>
                  <a:txBody>
                    <a:bodyPr/>
                    <a:lstStyle/>
                    <a:p>
                      <a:pPr algn="l"/>
                      <a:r>
                        <a:rPr kumimoji="1" lang="ja-JP" altLang="en-US" sz="2800" dirty="0">
                          <a:solidFill>
                            <a:schemeClr val="tx1"/>
                          </a:solidFill>
                          <a:latin typeface="メイリオ" panose="020B0604030504040204" pitchFamily="50" charset="-128"/>
                          <a:ea typeface="メイリオ" panose="020B0604030504040204" pitchFamily="50" charset="-128"/>
                        </a:rPr>
                        <a:t>組織として取組む必要のある管理策。たとえば、情報セキュリティの方針、情報セキュリティの役割と責任、情報の分類などが含まれます。</a:t>
                      </a:r>
                      <a:endParaRPr kumimoji="1" lang="ja-JP" altLang="en-US" sz="2800" b="0" dirty="0">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2879300407"/>
                  </a:ext>
                </a:extLst>
              </a:tr>
              <a:tr h="1100845">
                <a:tc>
                  <a:txBody>
                    <a:bodyPr/>
                    <a:lstStyle/>
                    <a:p>
                      <a:pPr algn="ctr"/>
                      <a:r>
                        <a:rPr kumimoji="1" lang="ja-JP" altLang="en-US" sz="2800" b="0">
                          <a:solidFill>
                            <a:sysClr val="windowText" lastClr="000000"/>
                          </a:solidFill>
                          <a:latin typeface="メイリオ" panose="020B0604030504040204" pitchFamily="50" charset="-128"/>
                          <a:ea typeface="メイリオ" panose="020B0604030504040204" pitchFamily="50" charset="-128"/>
                        </a:rPr>
                        <a:t>人的管理策</a:t>
                      </a:r>
                    </a:p>
                  </a:txBody>
                  <a:tcPr anchor="ctr">
                    <a:solidFill>
                      <a:schemeClr val="bg1"/>
                    </a:solidFill>
                  </a:tcPr>
                </a:tc>
                <a:tc>
                  <a:txBody>
                    <a:bodyPr/>
                    <a:lstStyle/>
                    <a:p>
                      <a:pPr algn="ctr"/>
                      <a:r>
                        <a:rPr kumimoji="1" lang="en-US" altLang="ja-JP" sz="2800" b="0">
                          <a:solidFill>
                            <a:sysClr val="windowText" lastClr="000000"/>
                          </a:solidFill>
                          <a:latin typeface="メイリオ" panose="020B0604030504040204" pitchFamily="50" charset="-128"/>
                          <a:ea typeface="メイリオ" panose="020B0604030504040204" pitchFamily="50" charset="-128"/>
                        </a:rPr>
                        <a:t>8</a:t>
                      </a:r>
                      <a:endParaRPr kumimoji="1" lang="ja-JP" altLang="en-US" sz="2800" b="0">
                        <a:solidFill>
                          <a:sysClr val="windowText" lastClr="000000"/>
                        </a:solidFill>
                        <a:latin typeface="メイリオ" panose="020B0604030504040204" pitchFamily="50" charset="-128"/>
                        <a:ea typeface="メイリオ" panose="020B0604030504040204" pitchFamily="50" charset="-128"/>
                      </a:endParaRPr>
                    </a:p>
                  </a:txBody>
                  <a:tcPr anchor="ctr">
                    <a:solidFill>
                      <a:schemeClr val="bg1"/>
                    </a:solidFill>
                  </a:tcPr>
                </a:tc>
                <a:tc>
                  <a:txBody>
                    <a:bodyPr/>
                    <a:lstStyle/>
                    <a:p>
                      <a:pPr algn="l"/>
                      <a:r>
                        <a:rPr kumimoji="1" lang="ja-JP" altLang="en-US" sz="2800" dirty="0">
                          <a:solidFill>
                            <a:schemeClr val="tx1"/>
                          </a:solidFill>
                          <a:latin typeface="メイリオ" panose="020B0604030504040204" pitchFamily="50" charset="-128"/>
                          <a:ea typeface="メイリオ" panose="020B0604030504040204" pitchFamily="50" charset="-128"/>
                        </a:rPr>
                        <a:t>従業員に関して取組む必要のある管理策。従業員の採用、情報セキュリティの意識向上、情報セキュリティ教育と訓練などが含まれます。</a:t>
                      </a:r>
                      <a:endParaRPr kumimoji="1" lang="ja-JP" altLang="en-US" sz="2800" b="0" dirty="0">
                        <a:latin typeface="メイリオ" panose="020B0604030504040204" pitchFamily="50" charset="-128"/>
                        <a:ea typeface="メイリオ" panose="020B0604030504040204" pitchFamily="50" charset="-128"/>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5990548"/>
                  </a:ext>
                </a:extLst>
              </a:tr>
              <a:tr h="1100845">
                <a:tc>
                  <a:txBody>
                    <a:bodyPr/>
                    <a:lstStyle/>
                    <a:p>
                      <a:pPr algn="ctr"/>
                      <a:r>
                        <a:rPr kumimoji="1" lang="ja-JP" altLang="en-US" sz="2800" b="0">
                          <a:solidFill>
                            <a:sysClr val="windowText" lastClr="000000"/>
                          </a:solidFill>
                          <a:latin typeface="メイリオ" panose="020B0604030504040204" pitchFamily="50" charset="-128"/>
                          <a:ea typeface="メイリオ" panose="020B0604030504040204" pitchFamily="50" charset="-128"/>
                        </a:rPr>
                        <a:t>物理的管理策</a:t>
                      </a:r>
                    </a:p>
                  </a:txBody>
                  <a:tcPr anchor="ctr">
                    <a:solidFill>
                      <a:schemeClr val="bg1"/>
                    </a:solidFill>
                  </a:tcPr>
                </a:tc>
                <a:tc>
                  <a:txBody>
                    <a:bodyPr/>
                    <a:lstStyle/>
                    <a:p>
                      <a:pPr algn="ctr"/>
                      <a:r>
                        <a:rPr kumimoji="1" lang="en-US" altLang="ja-JP" sz="2800" b="0">
                          <a:solidFill>
                            <a:sysClr val="windowText" lastClr="000000"/>
                          </a:solidFill>
                          <a:latin typeface="メイリオ" panose="020B0604030504040204" pitchFamily="50" charset="-128"/>
                          <a:ea typeface="メイリオ" panose="020B0604030504040204" pitchFamily="50" charset="-128"/>
                        </a:rPr>
                        <a:t>14</a:t>
                      </a:r>
                      <a:endParaRPr kumimoji="1" lang="ja-JP" altLang="en-US" sz="2800" b="0">
                        <a:solidFill>
                          <a:sysClr val="windowText" lastClr="000000"/>
                        </a:solidFill>
                        <a:latin typeface="メイリオ" panose="020B0604030504040204" pitchFamily="50" charset="-128"/>
                        <a:ea typeface="メイリオ" panose="020B0604030504040204" pitchFamily="50" charset="-128"/>
                      </a:endParaRPr>
                    </a:p>
                  </a:txBody>
                  <a:tcPr anchor="ctr">
                    <a:solidFill>
                      <a:schemeClr val="bg1"/>
                    </a:solidFill>
                  </a:tcPr>
                </a:tc>
                <a:tc>
                  <a:txBody>
                    <a:bodyPr/>
                    <a:lstStyle/>
                    <a:p>
                      <a:pPr algn="l"/>
                      <a:r>
                        <a:rPr kumimoji="1" lang="ja-JP" altLang="en-US" sz="2800" dirty="0">
                          <a:solidFill>
                            <a:schemeClr val="tx1"/>
                          </a:solidFill>
                          <a:latin typeface="メイリオ" panose="020B0604030504040204" pitchFamily="50" charset="-128"/>
                          <a:ea typeface="メイリオ" panose="020B0604030504040204" pitchFamily="50" charset="-128"/>
                        </a:rPr>
                        <a:t>情報システムのハードウェアや建物、設備に関する管理策。たとえば、オフィス、部屋および施設のセキュリティ、施設の物理的セキュリティ監視、装置の保守などが含まれます。</a:t>
                      </a:r>
                      <a:endParaRPr kumimoji="1" lang="en-US" altLang="ja-JP" sz="2800" b="0" i="0" kern="1200" dirty="0">
                        <a:solidFill>
                          <a:schemeClr val="tx1"/>
                        </a:solidFill>
                        <a:effectLst/>
                        <a:latin typeface="メイリオ" panose="020B0604030504040204" pitchFamily="50" charset="-128"/>
                        <a:ea typeface="メイリオ" panose="020B0604030504040204" pitchFamily="50" charset="-128"/>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0181244"/>
                  </a:ext>
                </a:extLst>
              </a:tr>
              <a:tr h="1100845">
                <a:tc>
                  <a:txBody>
                    <a:bodyPr/>
                    <a:lstStyle/>
                    <a:p>
                      <a:pPr algn="ctr"/>
                      <a:r>
                        <a:rPr kumimoji="1" lang="ja-JP" altLang="en-US" sz="2800" b="0">
                          <a:solidFill>
                            <a:sysClr val="windowText" lastClr="000000"/>
                          </a:solidFill>
                          <a:latin typeface="メイリオ" panose="020B0604030504040204" pitchFamily="50" charset="-128"/>
                          <a:ea typeface="メイリオ" panose="020B0604030504040204" pitchFamily="50" charset="-128"/>
                        </a:rPr>
                        <a:t>技術的管理策</a:t>
                      </a:r>
                    </a:p>
                  </a:txBody>
                  <a:tcPr anchor="ctr">
                    <a:solidFill>
                      <a:schemeClr val="bg1"/>
                    </a:solidFill>
                  </a:tcPr>
                </a:tc>
                <a:tc>
                  <a:txBody>
                    <a:bodyPr/>
                    <a:lstStyle/>
                    <a:p>
                      <a:pPr algn="ctr"/>
                      <a:r>
                        <a:rPr kumimoji="1" lang="en-US" altLang="ja-JP" sz="2800" b="0">
                          <a:solidFill>
                            <a:sysClr val="windowText" lastClr="000000"/>
                          </a:solidFill>
                          <a:latin typeface="メイリオ" panose="020B0604030504040204" pitchFamily="50" charset="-128"/>
                          <a:ea typeface="メイリオ" panose="020B0604030504040204" pitchFamily="50" charset="-128"/>
                        </a:rPr>
                        <a:t>34</a:t>
                      </a:r>
                    </a:p>
                  </a:txBody>
                  <a:tcPr anchor="ctr">
                    <a:solidFill>
                      <a:schemeClr val="bg1"/>
                    </a:solidFill>
                  </a:tcPr>
                </a:tc>
                <a:tc>
                  <a:txBody>
                    <a:bodyPr/>
                    <a:lstStyle/>
                    <a:p>
                      <a:pPr algn="l"/>
                      <a:r>
                        <a:rPr kumimoji="1" lang="ja-JP" altLang="en-US" sz="2800">
                          <a:solidFill>
                            <a:schemeClr val="tx1"/>
                          </a:solidFill>
                          <a:latin typeface="メイリオ" panose="020B0604030504040204" pitchFamily="50" charset="-128"/>
                          <a:ea typeface="メイリオ" panose="020B0604030504040204" pitchFamily="50" charset="-128"/>
                        </a:rPr>
                        <a:t>技術面での管理策。ネットワークのセキュリティ、データの暗号化、データのバックアップ、脆弱性管理、ログ管理、マルウェア対策などが含まれます。</a:t>
                      </a:r>
                      <a:endParaRPr kumimoji="1" lang="en-US" altLang="ja-JP" sz="2800" b="0" i="0" kern="1200">
                        <a:solidFill>
                          <a:schemeClr val="tx1"/>
                        </a:solidFill>
                        <a:effectLst/>
                        <a:latin typeface="メイリオ" panose="020B0604030504040204" pitchFamily="50" charset="-128"/>
                        <a:ea typeface="メイリオ" panose="020B0604030504040204" pitchFamily="50" charset="-128"/>
                        <a:cs typeface="+mn-cs"/>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366450863"/>
                  </a:ext>
                </a:extLst>
              </a:tr>
            </a:tbl>
          </a:graphicData>
        </a:graphic>
      </p:graphicFrame>
      <p:sp>
        <p:nvSpPr>
          <p:cNvPr id="11" name="テキスト ボックス 10">
            <a:extLst>
              <a:ext uri="{FF2B5EF4-FFF2-40B4-BE49-F238E27FC236}">
                <a16:creationId xmlns:a16="http://schemas.microsoft.com/office/drawing/2014/main" id="{78BABDDB-62F7-6255-525A-42498770165A}"/>
              </a:ext>
            </a:extLst>
          </p:cNvPr>
          <p:cNvSpPr txBox="1"/>
          <p:nvPr/>
        </p:nvSpPr>
        <p:spPr>
          <a:xfrm>
            <a:off x="1554679" y="2118977"/>
            <a:ext cx="15456498" cy="646331"/>
          </a:xfrm>
          <a:prstGeom prst="rect">
            <a:avLst/>
          </a:prstGeom>
          <a:noFill/>
        </p:spPr>
        <p:txBody>
          <a:bodyPr wrap="square">
            <a:spAutoFit/>
          </a:bodyPr>
          <a:lstStyle/>
          <a:p>
            <a:r>
              <a:rPr lang="ja-JP" altLang="en-US" sz="3600">
                <a:solidFill>
                  <a:srgbClr val="374151"/>
                </a:solidFill>
                <a:latin typeface="メイリオ" panose="020B0604030504040204" pitchFamily="50" charset="-128"/>
                <a:ea typeface="メイリオ" panose="020B0604030504040204" pitchFamily="50" charset="-128"/>
              </a:rPr>
              <a:t>管理策は次の</a:t>
            </a:r>
            <a:r>
              <a:rPr lang="en-US" altLang="ja-JP" sz="3600">
                <a:solidFill>
                  <a:srgbClr val="374151"/>
                </a:solidFill>
                <a:latin typeface="メイリオ" panose="020B0604030504040204" pitchFamily="50" charset="-128"/>
                <a:ea typeface="メイリオ" panose="020B0604030504040204" pitchFamily="50" charset="-128"/>
              </a:rPr>
              <a:t>4</a:t>
            </a:r>
            <a:r>
              <a:rPr lang="ja-JP" altLang="en-US" sz="3600">
                <a:solidFill>
                  <a:srgbClr val="374151"/>
                </a:solidFill>
                <a:latin typeface="メイリオ" panose="020B0604030504040204" pitchFamily="50" charset="-128"/>
                <a:ea typeface="メイリオ" panose="020B0604030504040204" pitchFamily="50" charset="-128"/>
              </a:rPr>
              <a:t>つのテーマにグループ分けされるようになった。</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D495D521-465B-C9FF-EAAD-9EE12F7BBB9F}"/>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- 09</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128568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64675-D898-5695-4B83-28FAD4B50D7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2470C1-82CE-AC18-C3C9-6A44E748162E}"/>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の管理策における属性</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72DE8AC-234B-2E2D-7C89-330F7976F75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143</a:t>
            </a:fld>
            <a:endParaRPr kumimoji="1" lang="ja-JP" altLang="en-US" sz="2000"/>
          </a:p>
        </p:txBody>
      </p:sp>
      <p:sp>
        <p:nvSpPr>
          <p:cNvPr id="4" name="object 40">
            <a:extLst>
              <a:ext uri="{FF2B5EF4-FFF2-40B4-BE49-F238E27FC236}">
                <a16:creationId xmlns:a16="http://schemas.microsoft.com/office/drawing/2014/main" id="{384F2D3C-1A28-4995-E85C-DA254171354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D12CB606-2840-8E64-F47C-22A09CED570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C9D17270-9C1F-5787-4445-905BCB15F71F}"/>
              </a:ext>
            </a:extLst>
          </p:cNvPr>
          <p:cNvSpPr txBox="1"/>
          <p:nvPr/>
        </p:nvSpPr>
        <p:spPr>
          <a:xfrm>
            <a:off x="1554679" y="2118977"/>
            <a:ext cx="15456498" cy="1754326"/>
          </a:xfrm>
          <a:prstGeom prst="rect">
            <a:avLst/>
          </a:prstGeom>
          <a:noFill/>
        </p:spPr>
        <p:txBody>
          <a:bodyPr wrap="square">
            <a:spAutoFit/>
          </a:bodyPr>
          <a:lstStyle/>
          <a:p>
            <a:r>
              <a:rPr lang="en-US" altLang="ja-JP" sz="3600">
                <a:solidFill>
                  <a:srgbClr val="374151"/>
                </a:solidFill>
                <a:latin typeface="メイリオ" panose="020B0604030504040204" pitchFamily="50" charset="-128"/>
                <a:ea typeface="メイリオ" panose="020B0604030504040204" pitchFamily="50" charset="-128"/>
              </a:rPr>
              <a:t>ISO 27002</a:t>
            </a:r>
            <a:r>
              <a:rPr lang="ja-JP" altLang="en-US" sz="3600">
                <a:solidFill>
                  <a:srgbClr val="374151"/>
                </a:solidFill>
                <a:latin typeface="メイリオ" panose="020B0604030504040204" pitchFamily="50" charset="-128"/>
                <a:ea typeface="メイリオ" panose="020B0604030504040204" pitchFamily="50" charset="-128"/>
              </a:rPr>
              <a:t> の最新版では、カテゴリー分類をしやすくするため、</a:t>
            </a:r>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a:solidFill>
                  <a:srgbClr val="374151"/>
                </a:solidFill>
                <a:latin typeface="メイリオ" panose="020B0604030504040204" pitchFamily="50" charset="-128"/>
                <a:ea typeface="メイリオ" panose="020B0604030504040204" pitchFamily="50" charset="-128"/>
              </a:rPr>
              <a:t>管理策に</a:t>
            </a:r>
            <a:r>
              <a:rPr lang="en-US" altLang="ja-JP" sz="3600">
                <a:solidFill>
                  <a:srgbClr val="374151"/>
                </a:solidFill>
                <a:latin typeface="メイリオ" panose="020B0604030504040204" pitchFamily="50" charset="-128"/>
                <a:ea typeface="メイリオ" panose="020B0604030504040204" pitchFamily="50" charset="-128"/>
              </a:rPr>
              <a:t>5</a:t>
            </a:r>
            <a:r>
              <a:rPr lang="ja-JP" altLang="en-US" sz="3600">
                <a:solidFill>
                  <a:srgbClr val="374151"/>
                </a:solidFill>
                <a:latin typeface="メイリオ" panose="020B0604030504040204" pitchFamily="50" charset="-128"/>
                <a:ea typeface="メイリオ" panose="020B0604030504040204" pitchFamily="50" charset="-128"/>
              </a:rPr>
              <a:t>種類の「属性」が追加されている。</a:t>
            </a:r>
            <a:endParaRPr lang="en-US" altLang="ja-JP" sz="3600">
              <a:solidFill>
                <a:srgbClr val="374151"/>
              </a:solidFill>
              <a:latin typeface="メイリオ" panose="020B0604030504040204" pitchFamily="50" charset="-128"/>
              <a:ea typeface="メイリオ" panose="020B0604030504040204" pitchFamily="50" charset="-128"/>
            </a:endParaRPr>
          </a:p>
          <a:p>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graphicFrame>
        <p:nvGraphicFramePr>
          <p:cNvPr id="6" name="表 25">
            <a:extLst>
              <a:ext uri="{FF2B5EF4-FFF2-40B4-BE49-F238E27FC236}">
                <a16:creationId xmlns:a16="http://schemas.microsoft.com/office/drawing/2014/main" id="{18946AA3-0653-8A70-F05A-E9141066B2FC}"/>
              </a:ext>
            </a:extLst>
          </p:cNvPr>
          <p:cNvGraphicFramePr>
            <a:graphicFrameLocks noGrp="1"/>
          </p:cNvGraphicFramePr>
          <p:nvPr/>
        </p:nvGraphicFramePr>
        <p:xfrm>
          <a:off x="1262082" y="3378764"/>
          <a:ext cx="15749095" cy="5307867"/>
        </p:xfrm>
        <a:graphic>
          <a:graphicData uri="http://schemas.openxmlformats.org/drawingml/2006/table">
            <a:tbl>
              <a:tblPr firstRow="1" bandRow="1">
                <a:tableStyleId>{5940675A-B579-460E-94D1-54222C63F5DA}</a:tableStyleId>
              </a:tblPr>
              <a:tblGrid>
                <a:gridCol w="4026611">
                  <a:extLst>
                    <a:ext uri="{9D8B030D-6E8A-4147-A177-3AD203B41FA5}">
                      <a16:colId xmlns:a16="http://schemas.microsoft.com/office/drawing/2014/main" val="2189690052"/>
                    </a:ext>
                  </a:extLst>
                </a:gridCol>
                <a:gridCol w="11722484">
                  <a:extLst>
                    <a:ext uri="{9D8B030D-6E8A-4147-A177-3AD203B41FA5}">
                      <a16:colId xmlns:a16="http://schemas.microsoft.com/office/drawing/2014/main" val="1728676998"/>
                    </a:ext>
                  </a:extLst>
                </a:gridCol>
              </a:tblGrid>
              <a:tr h="306745">
                <a:tc gridSpan="2">
                  <a:txBody>
                    <a:bodyPr/>
                    <a:lstStyle/>
                    <a:p>
                      <a:pPr algn="ctr"/>
                      <a:r>
                        <a:rPr kumimoji="1" lang="ja-JP" altLang="en-US" sz="2800" b="1" dirty="0">
                          <a:solidFill>
                            <a:schemeClr val="bg1"/>
                          </a:solidFill>
                          <a:latin typeface="メイリオ" panose="020B0604030504040204" pitchFamily="50" charset="-128"/>
                          <a:ea typeface="メイリオ" panose="020B0604030504040204" pitchFamily="50" charset="-128"/>
                        </a:rPr>
                        <a:t>管理策における属性</a:t>
                      </a:r>
                    </a:p>
                  </a:txBody>
                  <a:tcPr anchor="ctr">
                    <a:solidFill>
                      <a:schemeClr val="accent1">
                        <a:lumMod val="75000"/>
                      </a:schemeClr>
                    </a:solidFill>
                  </a:tcPr>
                </a:tc>
                <a:tc hMerge="1">
                  <a:txBody>
                    <a:bodyPr/>
                    <a:lstStyle/>
                    <a:p>
                      <a:pPr algn="ctr"/>
                      <a:endParaRPr kumimoji="1" lang="ja-JP" altLang="en-US" sz="1050" b="1">
                        <a:solidFill>
                          <a:schemeClr val="bg1"/>
                        </a:solidFill>
                        <a:latin typeface="+mn-ea"/>
                        <a:ea typeface="+mn-ea"/>
                      </a:endParaRPr>
                    </a:p>
                  </a:txBody>
                  <a:tcPr anchor="ctr">
                    <a:solidFill>
                      <a:schemeClr val="accent1">
                        <a:lumMod val="75000"/>
                      </a:schemeClr>
                    </a:solidFill>
                  </a:tcPr>
                </a:tc>
                <a:extLst>
                  <a:ext uri="{0D108BD9-81ED-4DB2-BD59-A6C34878D82A}">
                    <a16:rowId xmlns:a16="http://schemas.microsoft.com/office/drawing/2014/main" val="2212170855"/>
                  </a:ext>
                </a:extLst>
              </a:tr>
              <a:tr h="306745">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属性</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概要</a:t>
                      </a:r>
                    </a:p>
                  </a:txBody>
                  <a:tcPr anchor="ctr">
                    <a:solidFill>
                      <a:schemeClr val="accent1">
                        <a:lumMod val="75000"/>
                      </a:schemeClr>
                    </a:solidFill>
                  </a:tcPr>
                </a:tc>
                <a:extLst>
                  <a:ext uri="{0D108BD9-81ED-4DB2-BD59-A6C34878D82A}">
                    <a16:rowId xmlns:a16="http://schemas.microsoft.com/office/drawing/2014/main" val="469890612"/>
                  </a:ext>
                </a:extLst>
              </a:tr>
              <a:tr h="651689">
                <a:tc>
                  <a:txBody>
                    <a:bodyPr/>
                    <a:lstStyle/>
                    <a:p>
                      <a:pPr algn="ctr"/>
                      <a:r>
                        <a:rPr kumimoji="1" lang="ja-JP" altLang="en-US" sz="2800" b="0">
                          <a:solidFill>
                            <a:sysClr val="windowText" lastClr="000000"/>
                          </a:solidFill>
                          <a:latin typeface="メイリオ" panose="020B0604030504040204" pitchFamily="50" charset="-128"/>
                          <a:ea typeface="メイリオ" panose="020B0604030504040204" pitchFamily="50" charset="-128"/>
                        </a:rPr>
                        <a:t>管理策のタイプ</a:t>
                      </a:r>
                    </a:p>
                  </a:txBody>
                  <a:tcPr anchor="ctr">
                    <a:solidFill>
                      <a:schemeClr val="bg1"/>
                    </a:solidFill>
                  </a:tcPr>
                </a:tc>
                <a:tc>
                  <a:txBody>
                    <a:bodyPr/>
                    <a:lstStyle/>
                    <a:p>
                      <a:pPr algn="l"/>
                      <a:r>
                        <a:rPr kumimoji="1" lang="ja-JP" altLang="en-US" sz="2800" b="0">
                          <a:latin typeface="メイリオ" panose="020B0604030504040204" pitchFamily="50" charset="-128"/>
                          <a:ea typeface="メイリオ" panose="020B0604030504040204" pitchFamily="50" charset="-128"/>
                        </a:rPr>
                        <a:t>予防、検知、是正</a:t>
                      </a:r>
                    </a:p>
                  </a:txBody>
                  <a:tcPr anchor="ctr">
                    <a:solidFill>
                      <a:schemeClr val="bg1"/>
                    </a:solidFill>
                  </a:tcPr>
                </a:tc>
                <a:extLst>
                  <a:ext uri="{0D108BD9-81ED-4DB2-BD59-A6C34878D82A}">
                    <a16:rowId xmlns:a16="http://schemas.microsoft.com/office/drawing/2014/main" val="2879300407"/>
                  </a:ext>
                </a:extLst>
              </a:tr>
              <a:tr h="651689">
                <a:tc>
                  <a:txBody>
                    <a:bodyPr/>
                    <a:lstStyle/>
                    <a:p>
                      <a:pPr algn="ctr"/>
                      <a:r>
                        <a:rPr kumimoji="1" lang="ja-JP" altLang="en-US" sz="2800" b="0">
                          <a:solidFill>
                            <a:sysClr val="windowText" lastClr="000000"/>
                          </a:solidFill>
                          <a:latin typeface="メイリオ" panose="020B0604030504040204" pitchFamily="50" charset="-128"/>
                          <a:ea typeface="メイリオ" panose="020B0604030504040204" pitchFamily="50" charset="-128"/>
                        </a:rPr>
                        <a:t>情報セキュリティ資産</a:t>
                      </a:r>
                    </a:p>
                  </a:txBody>
                  <a:tcPr anchor="ctr">
                    <a:solidFill>
                      <a:schemeClr val="bg1"/>
                    </a:solidFill>
                  </a:tcPr>
                </a:tc>
                <a:tc>
                  <a:txBody>
                    <a:bodyPr/>
                    <a:lstStyle/>
                    <a:p>
                      <a:pPr algn="l"/>
                      <a:r>
                        <a:rPr kumimoji="1" lang="ja-JP" altLang="en-US" sz="2800" b="0">
                          <a:latin typeface="メイリオ" panose="020B0604030504040204" pitchFamily="50" charset="-128"/>
                          <a:ea typeface="メイリオ" panose="020B0604030504040204" pitchFamily="50" charset="-128"/>
                        </a:rPr>
                        <a:t>機密性、完全性、可用性</a:t>
                      </a: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5990548"/>
                  </a:ext>
                </a:extLst>
              </a:tr>
              <a:tr h="651689">
                <a:tc>
                  <a:txBody>
                    <a:bodyPr/>
                    <a:lstStyle/>
                    <a:p>
                      <a:pPr algn="ctr"/>
                      <a:r>
                        <a:rPr kumimoji="1" lang="ja-JP" altLang="en-US" sz="2800" b="0">
                          <a:solidFill>
                            <a:sysClr val="windowText" lastClr="000000"/>
                          </a:solidFill>
                          <a:latin typeface="メイリオ" panose="020B0604030504040204" pitchFamily="50" charset="-128"/>
                          <a:ea typeface="メイリオ" panose="020B0604030504040204" pitchFamily="50" charset="-128"/>
                        </a:rPr>
                        <a:t>サイバーセキュリティの概念</a:t>
                      </a:r>
                    </a:p>
                  </a:txBody>
                  <a:tcPr anchor="ctr">
                    <a:solidFill>
                      <a:schemeClr val="bg1"/>
                    </a:solidFill>
                  </a:tcPr>
                </a:tc>
                <a:tc>
                  <a:txBody>
                    <a:bodyPr/>
                    <a:lstStyle/>
                    <a:p>
                      <a:pPr algn="l"/>
                      <a:r>
                        <a:rPr kumimoji="1" lang="ja-JP" altLang="en-US" sz="2800" b="0" i="0" kern="1200">
                          <a:solidFill>
                            <a:schemeClr val="tx1"/>
                          </a:solidFill>
                          <a:effectLst/>
                          <a:latin typeface="メイリオ" panose="020B0604030504040204" pitchFamily="50" charset="-128"/>
                          <a:ea typeface="メイリオ" panose="020B0604030504040204" pitchFamily="50" charset="-128"/>
                          <a:cs typeface="+mn-cs"/>
                        </a:rPr>
                        <a:t>識別、防御、検知、対応、復旧</a:t>
                      </a:r>
                      <a:endParaRPr kumimoji="1" lang="en-US" altLang="ja-JP" sz="2800" b="0" i="0" kern="1200">
                        <a:solidFill>
                          <a:schemeClr val="tx1"/>
                        </a:solidFill>
                        <a:effectLst/>
                        <a:latin typeface="メイリオ" panose="020B0604030504040204" pitchFamily="50" charset="-128"/>
                        <a:ea typeface="メイリオ" panose="020B0604030504040204" pitchFamily="50" charset="-128"/>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0181244"/>
                  </a:ext>
                </a:extLst>
              </a:tr>
              <a:tr h="811973">
                <a:tc>
                  <a:txBody>
                    <a:bodyPr/>
                    <a:lstStyle/>
                    <a:p>
                      <a:pPr algn="ctr"/>
                      <a:r>
                        <a:rPr kumimoji="1" lang="ja-JP" altLang="en-US" sz="2800" b="0">
                          <a:solidFill>
                            <a:sysClr val="windowText" lastClr="000000"/>
                          </a:solidFill>
                          <a:latin typeface="メイリオ" panose="020B0604030504040204" pitchFamily="50" charset="-128"/>
                          <a:ea typeface="メイリオ" panose="020B0604030504040204" pitchFamily="50" charset="-128"/>
                        </a:rPr>
                        <a:t>運用能力</a:t>
                      </a:r>
                      <a:endParaRPr kumimoji="1" lang="en-US" altLang="ja-JP" sz="2800" b="0">
                        <a:solidFill>
                          <a:sysClr val="windowText" lastClr="000000"/>
                        </a:solidFill>
                        <a:latin typeface="メイリオ" panose="020B0604030504040204" pitchFamily="50" charset="-128"/>
                        <a:ea typeface="メイリオ" panose="020B0604030504040204" pitchFamily="50" charset="-128"/>
                      </a:endParaRPr>
                    </a:p>
                  </a:txBody>
                  <a:tcPr anchor="ctr">
                    <a:solidFill>
                      <a:schemeClr val="bg1"/>
                    </a:solidFill>
                  </a:tcPr>
                </a:tc>
                <a:tc>
                  <a:txBody>
                    <a:bodyPr/>
                    <a:lstStyle/>
                    <a:p>
                      <a:pPr algn="l"/>
                      <a:r>
                        <a:rPr kumimoji="1" lang="ja-JP" altLang="en-US" sz="2800" b="0" i="0" kern="1200" dirty="0">
                          <a:solidFill>
                            <a:schemeClr val="tx1"/>
                          </a:solidFill>
                          <a:effectLst/>
                          <a:latin typeface="メイリオ" panose="020B0604030504040204" pitchFamily="50" charset="-128"/>
                          <a:ea typeface="メイリオ" panose="020B0604030504040204" pitchFamily="50" charset="-128"/>
                          <a:cs typeface="+mn-cs"/>
                        </a:rPr>
                        <a:t>ガバナンス、資産管理、情報保護、人的資産のセキュリティ、システムおよびネットワークセキュリティ、アプリケーションのセキュリティなど</a:t>
                      </a:r>
                      <a:endParaRPr kumimoji="1" lang="en-US" altLang="ja-JP" sz="2800" b="0" i="0" kern="1200" dirty="0">
                        <a:solidFill>
                          <a:schemeClr val="tx1"/>
                        </a:solidFill>
                        <a:effectLst/>
                        <a:latin typeface="メイリオ" panose="020B0604030504040204" pitchFamily="50" charset="-128"/>
                        <a:ea typeface="メイリオ" panose="020B0604030504040204" pitchFamily="50" charset="-128"/>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6450863"/>
                  </a:ext>
                </a:extLst>
              </a:tr>
              <a:tr h="651689">
                <a:tc>
                  <a:txBody>
                    <a:bodyPr/>
                    <a:lstStyle/>
                    <a:p>
                      <a:pPr algn="ctr"/>
                      <a:r>
                        <a:rPr kumimoji="1" lang="ja-JP" altLang="en-US" sz="2800" b="0">
                          <a:solidFill>
                            <a:sysClr val="windowText" lastClr="000000"/>
                          </a:solidFill>
                          <a:latin typeface="メイリオ" panose="020B0604030504040204" pitchFamily="50" charset="-128"/>
                          <a:ea typeface="メイリオ" panose="020B0604030504040204" pitchFamily="50" charset="-128"/>
                        </a:rPr>
                        <a:t>セキュリティドメイン</a:t>
                      </a:r>
                      <a:endParaRPr kumimoji="1" lang="en-US" altLang="ja-JP" sz="2800" b="0">
                        <a:solidFill>
                          <a:sysClr val="windowText" lastClr="000000"/>
                        </a:solidFill>
                        <a:latin typeface="メイリオ" panose="020B0604030504040204" pitchFamily="50" charset="-128"/>
                        <a:ea typeface="メイリオ" panose="020B0604030504040204" pitchFamily="50" charset="-128"/>
                      </a:endParaRPr>
                    </a:p>
                  </a:txBody>
                  <a:tcPr anchor="ctr">
                    <a:solidFill>
                      <a:schemeClr val="bg1"/>
                    </a:solidFill>
                  </a:tcPr>
                </a:tc>
                <a:tc>
                  <a:txBody>
                    <a:bodyPr/>
                    <a:lstStyle/>
                    <a:p>
                      <a:pPr algn="l"/>
                      <a:r>
                        <a:rPr kumimoji="1" lang="ja-JP" altLang="en-US" sz="2800" b="0" i="0" kern="1200">
                          <a:solidFill>
                            <a:schemeClr val="tx1"/>
                          </a:solidFill>
                          <a:effectLst/>
                          <a:latin typeface="メイリオ" panose="020B0604030504040204" pitchFamily="50" charset="-128"/>
                          <a:ea typeface="メイリオ" panose="020B0604030504040204" pitchFamily="50" charset="-128"/>
                          <a:cs typeface="+mn-cs"/>
                        </a:rPr>
                        <a:t>ガバナンスとエコシステム、保護、防御、対応力</a:t>
                      </a:r>
                      <a:endParaRPr kumimoji="1" lang="en-US" altLang="ja-JP" sz="2800" b="0" i="0" kern="1200">
                        <a:solidFill>
                          <a:schemeClr val="tx1"/>
                        </a:solidFill>
                        <a:effectLst/>
                        <a:latin typeface="メイリオ" panose="020B0604030504040204" pitchFamily="50" charset="-128"/>
                        <a:ea typeface="メイリオ" panose="020B0604030504040204" pitchFamily="50" charset="-128"/>
                        <a:cs typeface="+mn-cs"/>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524183246"/>
                  </a:ext>
                </a:extLst>
              </a:tr>
            </a:tbl>
          </a:graphicData>
        </a:graphic>
      </p:graphicFrame>
      <p:sp>
        <p:nvSpPr>
          <p:cNvPr id="7" name="テキスト ボックス 6">
            <a:extLst>
              <a:ext uri="{FF2B5EF4-FFF2-40B4-BE49-F238E27FC236}">
                <a16:creationId xmlns:a16="http://schemas.microsoft.com/office/drawing/2014/main" id="{60BF03F9-209C-B8D5-75D4-765B9F2F3F0C}"/>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1845735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45AA2-DC95-D150-CB9C-D4031EA911A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FE68C77-D33D-E0D8-1BB7-2473995155C3}"/>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の構築</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3223BBC-01FC-8D51-1B4F-17826CA904D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144</a:t>
            </a:fld>
            <a:endParaRPr kumimoji="1" lang="ja-JP" altLang="en-US" sz="2000"/>
          </a:p>
        </p:txBody>
      </p:sp>
      <p:sp>
        <p:nvSpPr>
          <p:cNvPr id="4" name="object 40">
            <a:extLst>
              <a:ext uri="{FF2B5EF4-FFF2-40B4-BE49-F238E27FC236}">
                <a16:creationId xmlns:a16="http://schemas.microsoft.com/office/drawing/2014/main" id="{D98D08A5-ABBF-EA7A-4496-6B3FEE92027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D5A71584-6D25-59F7-DC57-CEC91A8592D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DC5FC21C-171C-5F42-3155-308EB1AF3FAF}"/>
              </a:ext>
            </a:extLst>
          </p:cNvPr>
          <p:cNvSpPr txBox="1"/>
          <p:nvPr/>
        </p:nvSpPr>
        <p:spPr>
          <a:xfrm>
            <a:off x="1554679" y="2118977"/>
            <a:ext cx="15456498" cy="5078313"/>
          </a:xfrm>
          <a:prstGeom prst="rect">
            <a:avLst/>
          </a:prstGeom>
          <a:noFill/>
        </p:spPr>
        <p:txBody>
          <a:bodyPr wrap="square">
            <a:spAutoFit/>
          </a:bodyPr>
          <a:lstStyle/>
          <a:p>
            <a:r>
              <a:rPr lang="en-US" altLang="ja-JP" sz="3600" b="0" i="0" u="sng">
                <a:solidFill>
                  <a:srgbClr val="374151"/>
                </a:solidFill>
                <a:effectLst/>
                <a:latin typeface="メイリオ" panose="020B0604030504040204" pitchFamily="50" charset="-128"/>
                <a:ea typeface="メイリオ" panose="020B0604030504040204" pitchFamily="50" charset="-128"/>
              </a:rPr>
              <a:t>ISMS</a:t>
            </a:r>
            <a:r>
              <a:rPr lang="ja-JP" altLang="en-US" sz="3600" b="0" i="0" u="sng">
                <a:solidFill>
                  <a:srgbClr val="374151"/>
                </a:solidFill>
                <a:effectLst/>
                <a:latin typeface="メイリオ" panose="020B0604030504040204" pitchFamily="50" charset="-128"/>
                <a:ea typeface="メイリオ" panose="020B0604030504040204" pitchFamily="50" charset="-128"/>
              </a:rPr>
              <a:t>実装のためのステップ</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適用範囲の決定</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情報セキュリティ方針の策定</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体制の</a:t>
            </a:r>
            <a:r>
              <a:rPr lang="ja-JP" altLang="en-US" sz="3600">
                <a:solidFill>
                  <a:srgbClr val="374151"/>
                </a:solidFill>
                <a:latin typeface="メイリオ" panose="020B0604030504040204" pitchFamily="50" charset="-128"/>
                <a:ea typeface="メイリオ" panose="020B0604030504040204" pitchFamily="50" charset="-128"/>
              </a:rPr>
              <a:t>確立</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文書の作成</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リスクアセスメントの実施</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従業員の</a:t>
            </a:r>
            <a:r>
              <a:rPr lang="ja-JP" altLang="en-US" sz="3600">
                <a:solidFill>
                  <a:srgbClr val="374151"/>
                </a:solidFill>
                <a:latin typeface="メイリオ" panose="020B0604030504040204" pitchFamily="50" charset="-128"/>
                <a:ea typeface="メイリオ" panose="020B0604030504040204" pitchFamily="50" charset="-128"/>
              </a:rPr>
              <a:t>教育</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内部監査</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マネジメントレビュー</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867F160E-FF61-16AC-3EE3-76D99227AB61}"/>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- 13</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42450572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3204A-2B44-4C50-F4E1-A1196829CEC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02962F1-8880-BDB0-F52F-850173388674}"/>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の実装と認証</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0CCE2C6-81BF-C716-482F-A7DD05E24C4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145</a:t>
            </a:fld>
            <a:endParaRPr kumimoji="1" lang="ja-JP" altLang="en-US" sz="2000"/>
          </a:p>
        </p:txBody>
      </p:sp>
      <p:sp>
        <p:nvSpPr>
          <p:cNvPr id="4" name="object 40">
            <a:extLst>
              <a:ext uri="{FF2B5EF4-FFF2-40B4-BE49-F238E27FC236}">
                <a16:creationId xmlns:a16="http://schemas.microsoft.com/office/drawing/2014/main" id="{79B370A6-301C-CCDA-5397-6BD1932355F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3F1A8688-B782-4505-28BC-A1A4542898C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524AA7D0-B376-4B28-04DF-E6888DB447E1}"/>
              </a:ext>
            </a:extLst>
          </p:cNvPr>
          <p:cNvSpPr txBox="1"/>
          <p:nvPr/>
        </p:nvSpPr>
        <p:spPr>
          <a:xfrm>
            <a:off x="1554679" y="2118977"/>
            <a:ext cx="15456498" cy="5078313"/>
          </a:xfrm>
          <a:prstGeom prst="rect">
            <a:avLst/>
          </a:prstGeom>
          <a:noFill/>
        </p:spPr>
        <p:txBody>
          <a:bodyPr wrap="square">
            <a:spAutoFit/>
          </a:bodyPr>
          <a:lstStyle/>
          <a:p>
            <a:r>
              <a:rPr lang="ja-JP" altLang="en-US" sz="3600" b="0" i="0">
                <a:solidFill>
                  <a:srgbClr val="374151"/>
                </a:solidFill>
                <a:effectLst/>
                <a:latin typeface="メイリオ" panose="020B0604030504040204" pitchFamily="50" charset="-128"/>
                <a:ea typeface="メイリオ" panose="020B0604030504040204" pitchFamily="50" charset="-128"/>
              </a:rPr>
              <a:t>「</a:t>
            </a: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認証」は、組織の</a:t>
            </a: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が</a:t>
            </a:r>
            <a:r>
              <a:rPr lang="en-US" altLang="ja-JP" sz="3600" b="0" i="0">
                <a:solidFill>
                  <a:srgbClr val="374151"/>
                </a:solidFill>
                <a:effectLst/>
                <a:latin typeface="メイリオ" panose="020B0604030504040204" pitchFamily="50" charset="-128"/>
                <a:ea typeface="メイリオ" panose="020B0604030504040204" pitchFamily="50" charset="-128"/>
              </a:rPr>
              <a:t>ISO/IEC 27001</a:t>
            </a:r>
            <a:r>
              <a:rPr lang="ja-JP" altLang="en-US" sz="3600" b="0" i="0">
                <a:solidFill>
                  <a:srgbClr val="374151"/>
                </a:solidFill>
                <a:effectLst/>
                <a:latin typeface="メイリオ" panose="020B0604030504040204" pitchFamily="50" charset="-128"/>
                <a:ea typeface="メイリオ" panose="020B0604030504040204" pitchFamily="50" charset="-128"/>
              </a:rPr>
              <a:t>に準拠しているかを第三者認証機関が審査する制度。この評価は国際的な「</a:t>
            </a: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適合性評価制度」のもとで行われます。</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b="0" i="0" u="sng">
                <a:solidFill>
                  <a:srgbClr val="374151"/>
                </a:solidFill>
                <a:effectLst/>
                <a:latin typeface="メイリオ" panose="020B0604030504040204" pitchFamily="50" charset="-128"/>
                <a:ea typeface="メイリオ" panose="020B0604030504040204" pitchFamily="50" charset="-128"/>
              </a:rPr>
              <a:t>認定と認証</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F41ED055-7805-BF10-71CB-AD84B7E93C4E}"/>
              </a:ext>
            </a:extLst>
          </p:cNvPr>
          <p:cNvPicPr>
            <a:picLocks noChangeAspect="1"/>
          </p:cNvPicPr>
          <p:nvPr/>
        </p:nvPicPr>
        <p:blipFill>
          <a:blip r:embed="rId3"/>
          <a:stretch>
            <a:fillRect/>
          </a:stretch>
        </p:blipFill>
        <p:spPr>
          <a:xfrm>
            <a:off x="7028329" y="3358334"/>
            <a:ext cx="9982848" cy="5348727"/>
          </a:xfrm>
          <a:prstGeom prst="rect">
            <a:avLst/>
          </a:prstGeom>
        </p:spPr>
      </p:pic>
      <p:sp>
        <p:nvSpPr>
          <p:cNvPr id="7" name="テキスト ボックス 6">
            <a:extLst>
              <a:ext uri="{FF2B5EF4-FFF2-40B4-BE49-F238E27FC236}">
                <a16:creationId xmlns:a16="http://schemas.microsoft.com/office/drawing/2014/main" id="{2B733C74-C21A-B895-22A3-FC4493203E2A}"/>
              </a:ext>
            </a:extLst>
          </p:cNvPr>
          <p:cNvSpPr txBox="1"/>
          <p:nvPr/>
        </p:nvSpPr>
        <p:spPr>
          <a:xfrm>
            <a:off x="10121554" y="8610781"/>
            <a:ext cx="6889623" cy="646331"/>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ISMS</a:t>
            </a:r>
            <a:r>
              <a:rPr kumimoji="1" lang="ja-JP" altLang="en-US">
                <a:latin typeface="メイリオ" panose="020B0604030504040204" pitchFamily="50" charset="-128"/>
                <a:ea typeface="メイリオ" panose="020B0604030504040204" pitchFamily="50" charset="-128"/>
              </a:rPr>
              <a:t>適合性評価制度</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ISMS-AC</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ISMS</a:t>
            </a:r>
            <a:r>
              <a:rPr kumimoji="1" lang="ja-JP" altLang="en-US">
                <a:latin typeface="メイリオ" panose="020B0604030504040204" pitchFamily="50" charset="-128"/>
                <a:ea typeface="メイリオ" panose="020B0604030504040204" pitchFamily="50" charset="-128"/>
              </a:rPr>
              <a:t>適合性評価制度」を基に作成</a:t>
            </a:r>
          </a:p>
        </p:txBody>
      </p:sp>
      <p:graphicFrame>
        <p:nvGraphicFramePr>
          <p:cNvPr id="9" name="表 16">
            <a:extLst>
              <a:ext uri="{FF2B5EF4-FFF2-40B4-BE49-F238E27FC236}">
                <a16:creationId xmlns:a16="http://schemas.microsoft.com/office/drawing/2014/main" id="{8CFE2DB8-BC33-C300-D11F-A6AE80C7C9B9}"/>
              </a:ext>
            </a:extLst>
          </p:cNvPr>
          <p:cNvGraphicFramePr>
            <a:graphicFrameLocks noGrp="1"/>
          </p:cNvGraphicFramePr>
          <p:nvPr/>
        </p:nvGraphicFramePr>
        <p:xfrm>
          <a:off x="1332851" y="4953000"/>
          <a:ext cx="5612402" cy="3596640"/>
        </p:xfrm>
        <a:graphic>
          <a:graphicData uri="http://schemas.openxmlformats.org/drawingml/2006/table">
            <a:tbl>
              <a:tblPr firstRow="1" bandRow="1">
                <a:tableStyleId>{5940675A-B579-460E-94D1-54222C63F5DA}</a:tableStyleId>
              </a:tblPr>
              <a:tblGrid>
                <a:gridCol w="798834">
                  <a:extLst>
                    <a:ext uri="{9D8B030D-6E8A-4147-A177-3AD203B41FA5}">
                      <a16:colId xmlns:a16="http://schemas.microsoft.com/office/drawing/2014/main" val="1869041782"/>
                    </a:ext>
                  </a:extLst>
                </a:gridCol>
                <a:gridCol w="4813568">
                  <a:extLst>
                    <a:ext uri="{9D8B030D-6E8A-4147-A177-3AD203B41FA5}">
                      <a16:colId xmlns:a16="http://schemas.microsoft.com/office/drawing/2014/main" val="102999313"/>
                    </a:ext>
                  </a:extLst>
                </a:gridCol>
              </a:tblGrid>
              <a:tr h="574678">
                <a:tc>
                  <a:txBody>
                    <a:bodyPr/>
                    <a:lstStyle/>
                    <a:p>
                      <a:pPr algn="ctr"/>
                      <a:r>
                        <a:rPr kumimoji="1" lang="ja-JP" altLang="en-US" sz="3200" b="1">
                          <a:solidFill>
                            <a:schemeClr val="bg1"/>
                          </a:solidFill>
                          <a:latin typeface="メイリオ" panose="020B0604030504040204" pitchFamily="50" charset="-128"/>
                          <a:ea typeface="メイリオ" panose="020B0604030504040204" pitchFamily="50" charset="-128"/>
                        </a:rPr>
                        <a:t>認定</a:t>
                      </a:r>
                    </a:p>
                  </a:txBody>
                  <a:tcPr anchor="ctr">
                    <a:solidFill>
                      <a:schemeClr val="accent1">
                        <a:lumMod val="75000"/>
                      </a:schemeClr>
                    </a:solidFill>
                  </a:tcPr>
                </a:tc>
                <a:tc>
                  <a:txBody>
                    <a:bodyPr/>
                    <a:lstStyle/>
                    <a:p>
                      <a:pPr algn="l"/>
                      <a:r>
                        <a:rPr kumimoji="1" lang="ja-JP" altLang="en-US" sz="3200" b="0">
                          <a:solidFill>
                            <a:schemeClr val="tx1"/>
                          </a:solidFill>
                          <a:latin typeface="メイリオ" panose="020B0604030504040204" pitchFamily="50" charset="-128"/>
                          <a:ea typeface="メイリオ" panose="020B0604030504040204" pitchFamily="50" charset="-128"/>
                        </a:rPr>
                        <a:t>認定機関が認証機関を審査し、認証を遂行する能力のあることを公式に承認する行為を認定と言います。</a:t>
                      </a:r>
                    </a:p>
                  </a:txBody>
                  <a:tcPr>
                    <a:solidFill>
                      <a:schemeClr val="bg1"/>
                    </a:solidFill>
                  </a:tcPr>
                </a:tc>
                <a:extLst>
                  <a:ext uri="{0D108BD9-81ED-4DB2-BD59-A6C34878D82A}">
                    <a16:rowId xmlns:a16="http://schemas.microsoft.com/office/drawing/2014/main" val="698675781"/>
                  </a:ext>
                </a:extLst>
              </a:tr>
              <a:tr h="742237">
                <a:tc>
                  <a:txBody>
                    <a:bodyPr/>
                    <a:lstStyle/>
                    <a:p>
                      <a:pPr algn="ctr"/>
                      <a:r>
                        <a:rPr kumimoji="1" lang="ja-JP" altLang="en-US" sz="3200" b="1">
                          <a:solidFill>
                            <a:schemeClr val="bg1"/>
                          </a:solidFill>
                          <a:latin typeface="メイリオ" panose="020B0604030504040204" pitchFamily="50" charset="-128"/>
                          <a:ea typeface="メイリオ" panose="020B0604030504040204" pitchFamily="50" charset="-128"/>
                        </a:rPr>
                        <a:t>認証</a:t>
                      </a:r>
                    </a:p>
                  </a:txBody>
                  <a:tcPr anchor="ctr">
                    <a:solidFill>
                      <a:schemeClr val="accent1">
                        <a:lumMod val="75000"/>
                      </a:schemeClr>
                    </a:solidFill>
                  </a:tcPr>
                </a:tc>
                <a:tc>
                  <a:txBody>
                    <a:bodyPr/>
                    <a:lstStyle/>
                    <a:p>
                      <a:pPr algn="l"/>
                      <a:r>
                        <a:rPr kumimoji="1" lang="ja-JP" altLang="en-US" sz="3200" b="0">
                          <a:solidFill>
                            <a:schemeClr val="tx1"/>
                          </a:solidFill>
                          <a:latin typeface="メイリオ" panose="020B0604030504040204" pitchFamily="50" charset="-128"/>
                          <a:ea typeface="メイリオ" panose="020B0604030504040204" pitchFamily="50" charset="-128"/>
                        </a:rPr>
                        <a:t>第三者が文書で保証する手続きを認証と言います。</a:t>
                      </a:r>
                    </a:p>
                  </a:txBody>
                  <a:tcPr>
                    <a:solidFill>
                      <a:schemeClr val="bg1"/>
                    </a:solidFill>
                  </a:tcPr>
                </a:tc>
                <a:extLst>
                  <a:ext uri="{0D108BD9-81ED-4DB2-BD59-A6C34878D82A}">
                    <a16:rowId xmlns:a16="http://schemas.microsoft.com/office/drawing/2014/main" val="2455704458"/>
                  </a:ext>
                </a:extLst>
              </a:tr>
            </a:tbl>
          </a:graphicData>
        </a:graphic>
      </p:graphicFrame>
      <p:sp>
        <p:nvSpPr>
          <p:cNvPr id="10" name="テキスト ボックス 9">
            <a:extLst>
              <a:ext uri="{FF2B5EF4-FFF2-40B4-BE49-F238E27FC236}">
                <a16:creationId xmlns:a16="http://schemas.microsoft.com/office/drawing/2014/main" id="{EFBDEC74-F254-6517-13A4-193244F34315}"/>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- 14</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7877822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BCBD7-5D3C-3DC0-8C50-EA29D29969B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C3AB7D5-20E9-3A8D-FCB5-E258C7B4375C}"/>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認証審査プロセス</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39979BE-45F5-4CD1-F48E-B668AFA2D80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146</a:t>
            </a:fld>
            <a:endParaRPr kumimoji="1" lang="ja-JP" altLang="en-US" sz="2000"/>
          </a:p>
        </p:txBody>
      </p:sp>
      <p:sp>
        <p:nvSpPr>
          <p:cNvPr id="4" name="object 40">
            <a:extLst>
              <a:ext uri="{FF2B5EF4-FFF2-40B4-BE49-F238E27FC236}">
                <a16:creationId xmlns:a16="http://schemas.microsoft.com/office/drawing/2014/main" id="{7F107BD6-C7C1-52F8-74FB-7FC19F0621B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31424585-3857-FBFF-24DD-2985435C94A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1A30EE54-9F79-9B70-8358-DCEFC9D781AF}"/>
              </a:ext>
            </a:extLst>
          </p:cNvPr>
          <p:cNvSpPr txBox="1"/>
          <p:nvPr/>
        </p:nvSpPr>
        <p:spPr>
          <a:xfrm>
            <a:off x="1554679" y="2118977"/>
            <a:ext cx="15456498" cy="1754326"/>
          </a:xfrm>
          <a:prstGeom prst="rect">
            <a:avLst/>
          </a:prstGeom>
          <a:noFill/>
        </p:spPr>
        <p:txBody>
          <a:bodyPr wrap="square">
            <a:spAutoFit/>
          </a:bodyPr>
          <a:lstStyle/>
          <a:p>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の認証審査は、次のようなステップで実施されます。</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graphicFrame>
        <p:nvGraphicFramePr>
          <p:cNvPr id="10" name="表 16">
            <a:extLst>
              <a:ext uri="{FF2B5EF4-FFF2-40B4-BE49-F238E27FC236}">
                <a16:creationId xmlns:a16="http://schemas.microsoft.com/office/drawing/2014/main" id="{41E66CE0-60C8-6D0C-FE02-F154D9C6F88C}"/>
              </a:ext>
            </a:extLst>
          </p:cNvPr>
          <p:cNvGraphicFramePr>
            <a:graphicFrameLocks noGrp="1"/>
          </p:cNvGraphicFramePr>
          <p:nvPr/>
        </p:nvGraphicFramePr>
        <p:xfrm>
          <a:off x="1156846" y="4734692"/>
          <a:ext cx="15854331" cy="4474207"/>
        </p:xfrm>
        <a:graphic>
          <a:graphicData uri="http://schemas.openxmlformats.org/drawingml/2006/table">
            <a:tbl>
              <a:tblPr firstRow="1" bandRow="1">
                <a:tableStyleId>{5940675A-B579-460E-94D1-54222C63F5DA}</a:tableStyleId>
              </a:tblPr>
              <a:tblGrid>
                <a:gridCol w="696987">
                  <a:extLst>
                    <a:ext uri="{9D8B030D-6E8A-4147-A177-3AD203B41FA5}">
                      <a16:colId xmlns:a16="http://schemas.microsoft.com/office/drawing/2014/main" val="1869041782"/>
                    </a:ext>
                  </a:extLst>
                </a:gridCol>
                <a:gridCol w="3031469">
                  <a:extLst>
                    <a:ext uri="{9D8B030D-6E8A-4147-A177-3AD203B41FA5}">
                      <a16:colId xmlns:a16="http://schemas.microsoft.com/office/drawing/2014/main" val="3931830917"/>
                    </a:ext>
                  </a:extLst>
                </a:gridCol>
                <a:gridCol w="3031469">
                  <a:extLst>
                    <a:ext uri="{9D8B030D-6E8A-4147-A177-3AD203B41FA5}">
                      <a16:colId xmlns:a16="http://schemas.microsoft.com/office/drawing/2014/main" val="102999313"/>
                    </a:ext>
                  </a:extLst>
                </a:gridCol>
                <a:gridCol w="3031469">
                  <a:extLst>
                    <a:ext uri="{9D8B030D-6E8A-4147-A177-3AD203B41FA5}">
                      <a16:colId xmlns:a16="http://schemas.microsoft.com/office/drawing/2014/main" val="82687830"/>
                    </a:ext>
                  </a:extLst>
                </a:gridCol>
                <a:gridCol w="3004299">
                  <a:extLst>
                    <a:ext uri="{9D8B030D-6E8A-4147-A177-3AD203B41FA5}">
                      <a16:colId xmlns:a16="http://schemas.microsoft.com/office/drawing/2014/main" val="1147255148"/>
                    </a:ext>
                  </a:extLst>
                </a:gridCol>
                <a:gridCol w="3058638">
                  <a:extLst>
                    <a:ext uri="{9D8B030D-6E8A-4147-A177-3AD203B41FA5}">
                      <a16:colId xmlns:a16="http://schemas.microsoft.com/office/drawing/2014/main" val="882731880"/>
                    </a:ext>
                  </a:extLst>
                </a:gridCol>
              </a:tblGrid>
              <a:tr h="1043982">
                <a:tc>
                  <a:txBody>
                    <a:bodyPr/>
                    <a:lstStyle/>
                    <a:p>
                      <a:pPr algn="ctr"/>
                      <a:r>
                        <a:rPr kumimoji="1" lang="ja-JP" altLang="en-US" sz="1600" b="1">
                          <a:solidFill>
                            <a:schemeClr val="tx1"/>
                          </a:solidFill>
                          <a:latin typeface="メイリオ" panose="020B0604030504040204" pitchFamily="50" charset="-128"/>
                          <a:ea typeface="メイリオ" panose="020B0604030504040204" pitchFamily="50" charset="-128"/>
                        </a:rPr>
                        <a:t>ステップ</a:t>
                      </a:r>
                    </a:p>
                  </a:txBody>
                  <a:tcPr vert="eaVert" anchor="ctr">
                    <a:no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申請</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審査日程の</a:t>
                      </a:r>
                      <a:endParaRPr kumimoji="1" lang="en-US" altLang="ja-JP" sz="2800" b="1">
                        <a:solidFill>
                          <a:schemeClr val="bg1"/>
                        </a:solidFill>
                        <a:latin typeface="メイリオ" panose="020B0604030504040204" pitchFamily="50" charset="-128"/>
                        <a:ea typeface="メイリオ" panose="020B0604030504040204" pitchFamily="50" charset="-128"/>
                      </a:endParaRPr>
                    </a:p>
                    <a:p>
                      <a:pPr algn="ctr"/>
                      <a:r>
                        <a:rPr kumimoji="1" lang="ja-JP" altLang="en-US" sz="2800" b="1">
                          <a:solidFill>
                            <a:schemeClr val="bg1"/>
                          </a:solidFill>
                          <a:latin typeface="メイリオ" panose="020B0604030504040204" pitchFamily="50" charset="-128"/>
                          <a:ea typeface="メイリオ" panose="020B0604030504040204" pitchFamily="50" charset="-128"/>
                        </a:rPr>
                        <a:t>確認</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初回認証審査</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認証登録</a:t>
                      </a:r>
                    </a:p>
                  </a:txBody>
                  <a:tcPr anchor="ctr">
                    <a:solidFill>
                      <a:schemeClr val="accent1">
                        <a:lumMod val="75000"/>
                      </a:schemeClr>
                    </a:solidFill>
                  </a:tcPr>
                </a:tc>
                <a:tc>
                  <a:txBody>
                    <a:bodyPr/>
                    <a:lstStyle/>
                    <a:p>
                      <a:pPr algn="ctr"/>
                      <a:r>
                        <a:rPr kumimoji="1" lang="ja-JP" altLang="en-US" sz="2800" b="1">
                          <a:solidFill>
                            <a:schemeClr val="bg1"/>
                          </a:solidFill>
                          <a:latin typeface="メイリオ" panose="020B0604030504040204" pitchFamily="50" charset="-128"/>
                          <a:ea typeface="メイリオ" panose="020B0604030504040204" pitchFamily="50" charset="-128"/>
                        </a:rPr>
                        <a:t>報告・公開</a:t>
                      </a:r>
                    </a:p>
                  </a:txBody>
                  <a:tcPr anchor="ctr">
                    <a:solidFill>
                      <a:schemeClr val="accent1">
                        <a:lumMod val="75000"/>
                      </a:schemeClr>
                    </a:solidFill>
                  </a:tcPr>
                </a:tc>
                <a:extLst>
                  <a:ext uri="{0D108BD9-81ED-4DB2-BD59-A6C34878D82A}">
                    <a16:rowId xmlns:a16="http://schemas.microsoft.com/office/drawing/2014/main" val="698675781"/>
                  </a:ext>
                </a:extLst>
              </a:tr>
              <a:tr h="3430225">
                <a:tc>
                  <a:txBody>
                    <a:bodyPr/>
                    <a:lstStyle/>
                    <a:p>
                      <a:pPr algn="ctr"/>
                      <a:r>
                        <a:rPr kumimoji="1" lang="ja-JP" altLang="en-US" sz="2800" b="1">
                          <a:solidFill>
                            <a:schemeClr val="tx1"/>
                          </a:solidFill>
                          <a:latin typeface="メイリオ" panose="020B0604030504040204" pitchFamily="50" charset="-128"/>
                          <a:ea typeface="メイリオ" panose="020B0604030504040204" pitchFamily="50" charset="-128"/>
                        </a:rPr>
                        <a:t>概要</a:t>
                      </a:r>
                    </a:p>
                  </a:txBody>
                  <a:tcPr vert="eaVert" anchor="ctr">
                    <a:noFill/>
                  </a:tcPr>
                </a:tc>
                <a:tc>
                  <a:txBody>
                    <a:bodyPr/>
                    <a:lstStyle/>
                    <a:p>
                      <a:r>
                        <a:rPr kumimoji="1" lang="ja-JP" altLang="en-US" sz="2800">
                          <a:latin typeface="メイリオ" panose="020B0604030504040204" pitchFamily="50" charset="-128"/>
                          <a:ea typeface="メイリオ" panose="020B0604030504040204" pitchFamily="50" charset="-128"/>
                        </a:rPr>
                        <a:t>新規取得する際、今までと異なる認証機関で受診する場合は、申請が必要です。</a:t>
                      </a:r>
                    </a:p>
                  </a:txBody>
                  <a:tcPr/>
                </a:tc>
                <a:tc>
                  <a:txBody>
                    <a:bodyPr/>
                    <a:lstStyle/>
                    <a:p>
                      <a:r>
                        <a:rPr kumimoji="1" lang="ja-JP" altLang="en-US" sz="2800">
                          <a:latin typeface="メイリオ" panose="020B0604030504040204" pitchFamily="50" charset="-128"/>
                          <a:ea typeface="メイリオ" panose="020B0604030504040204" pitchFamily="50" charset="-128"/>
                        </a:rPr>
                        <a:t>組織と認証機関との間で、審査日程の確認を行います。</a:t>
                      </a:r>
                    </a:p>
                  </a:txBody>
                  <a:tcPr/>
                </a:tc>
                <a:tc>
                  <a:txBody>
                    <a:bodyPr/>
                    <a:lstStyle/>
                    <a:p>
                      <a:r>
                        <a:rPr kumimoji="1" lang="ja-JP" altLang="en-US" sz="2800">
                          <a:latin typeface="メイリオ" panose="020B0604030504040204" pitchFamily="50" charset="-128"/>
                          <a:ea typeface="メイリオ" panose="020B0604030504040204" pitchFamily="50" charset="-128"/>
                        </a:rPr>
                        <a:t>新規の場合は原則として</a:t>
                      </a:r>
                      <a:r>
                        <a:rPr kumimoji="1" lang="en-US" altLang="ja-JP" sz="2800">
                          <a:latin typeface="メイリオ" panose="020B0604030504040204" pitchFamily="50" charset="-128"/>
                          <a:ea typeface="メイリオ" panose="020B0604030504040204" pitchFamily="50" charset="-128"/>
                        </a:rPr>
                        <a:t>1</a:t>
                      </a:r>
                      <a:r>
                        <a:rPr kumimoji="1" lang="ja-JP" altLang="en-US" sz="2800">
                          <a:latin typeface="メイリオ" panose="020B0604030504040204" pitchFamily="50" charset="-128"/>
                          <a:ea typeface="メイリオ" panose="020B0604030504040204" pitchFamily="50" charset="-128"/>
                        </a:rPr>
                        <a:t>次審査と</a:t>
                      </a:r>
                      <a:r>
                        <a:rPr kumimoji="1" lang="en-US" altLang="ja-JP" sz="2800">
                          <a:latin typeface="メイリオ" panose="020B0604030504040204" pitchFamily="50" charset="-128"/>
                          <a:ea typeface="メイリオ" panose="020B0604030504040204" pitchFamily="50" charset="-128"/>
                        </a:rPr>
                        <a:t>2</a:t>
                      </a:r>
                      <a:r>
                        <a:rPr kumimoji="1" lang="ja-JP" altLang="en-US" sz="2800">
                          <a:latin typeface="メイリオ" panose="020B0604030504040204" pitchFamily="50" charset="-128"/>
                          <a:ea typeface="メイリオ" panose="020B0604030504040204" pitchFamily="50" charset="-128"/>
                        </a:rPr>
                        <a:t>次審査の</a:t>
                      </a:r>
                      <a:r>
                        <a:rPr kumimoji="1" lang="en-US" altLang="ja-JP" sz="2800">
                          <a:latin typeface="メイリオ" panose="020B0604030504040204" pitchFamily="50" charset="-128"/>
                          <a:ea typeface="メイリオ" panose="020B0604030504040204" pitchFamily="50" charset="-128"/>
                        </a:rPr>
                        <a:t>2</a:t>
                      </a:r>
                      <a:r>
                        <a:rPr kumimoji="1" lang="ja-JP" altLang="en-US" sz="2800">
                          <a:latin typeface="メイリオ" panose="020B0604030504040204" pitchFamily="50" charset="-128"/>
                          <a:ea typeface="メイリオ" panose="020B0604030504040204" pitchFamily="50" charset="-128"/>
                        </a:rPr>
                        <a:t>回で実施されます。</a:t>
                      </a:r>
                    </a:p>
                  </a:txBody>
                  <a:tcPr/>
                </a:tc>
                <a:tc>
                  <a:txBody>
                    <a:bodyPr/>
                    <a:lstStyle/>
                    <a:p>
                      <a:r>
                        <a:rPr kumimoji="1" lang="ja-JP" altLang="en-US" sz="2800">
                          <a:latin typeface="メイリオ" panose="020B0604030504040204" pitchFamily="50" charset="-128"/>
                          <a:ea typeface="メイリオ" panose="020B0604030504040204" pitchFamily="50" charset="-128"/>
                        </a:rPr>
                        <a:t>審査の結果、適合していることが確認されると認証書が発行され、登録完了となります。</a:t>
                      </a:r>
                    </a:p>
                  </a:txBody>
                  <a:tcPr/>
                </a:tc>
                <a:tc>
                  <a:txBody>
                    <a:bodyPr/>
                    <a:lstStyle/>
                    <a:p>
                      <a:r>
                        <a:rPr kumimoji="1" lang="ja-JP" altLang="en-US" sz="2800">
                          <a:latin typeface="メイリオ" panose="020B0604030504040204" pitchFamily="50" charset="-128"/>
                          <a:ea typeface="メイリオ" panose="020B0604030504040204" pitchFamily="50" charset="-128"/>
                        </a:rPr>
                        <a:t>認証された旨が認証機関から</a:t>
                      </a:r>
                      <a:r>
                        <a:rPr kumimoji="1" lang="en-US" altLang="ja-JP" sz="2800">
                          <a:latin typeface="メイリオ" panose="020B0604030504040204" pitchFamily="50" charset="-128"/>
                          <a:ea typeface="メイリオ" panose="020B0604030504040204" pitchFamily="50" charset="-128"/>
                        </a:rPr>
                        <a:t>ISMS-AC</a:t>
                      </a:r>
                      <a:r>
                        <a:rPr kumimoji="1" lang="ja-JP" altLang="en-US" sz="2800">
                          <a:latin typeface="メイリオ" panose="020B0604030504040204" pitchFamily="50" charset="-128"/>
                          <a:ea typeface="メイリオ" panose="020B0604030504040204" pitchFamily="50" charset="-128"/>
                        </a:rPr>
                        <a:t>に報告され次第、</a:t>
                      </a:r>
                      <a:r>
                        <a:rPr kumimoji="1" lang="en-US" altLang="ja-JP" sz="2800">
                          <a:latin typeface="メイリオ" panose="020B0604030504040204" pitchFamily="50" charset="-128"/>
                          <a:ea typeface="メイリオ" panose="020B0604030504040204" pitchFamily="50" charset="-128"/>
                        </a:rPr>
                        <a:t>ISMS-AC</a:t>
                      </a:r>
                      <a:r>
                        <a:rPr kumimoji="1" lang="ja-JP" altLang="en-US" sz="2800">
                          <a:latin typeface="メイリオ" panose="020B0604030504040204" pitchFamily="50" charset="-128"/>
                          <a:ea typeface="メイリオ" panose="020B0604030504040204" pitchFamily="50" charset="-128"/>
                        </a:rPr>
                        <a:t>ホームページで公開されます。</a:t>
                      </a:r>
                      <a:endParaRPr kumimoji="1" lang="en-US" altLang="ja-JP" sz="28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633055544"/>
                  </a:ext>
                </a:extLst>
              </a:tr>
            </a:tbl>
          </a:graphicData>
        </a:graphic>
      </p:graphicFrame>
      <p:pic>
        <p:nvPicPr>
          <p:cNvPr id="11" name="図 10">
            <a:extLst>
              <a:ext uri="{FF2B5EF4-FFF2-40B4-BE49-F238E27FC236}">
                <a16:creationId xmlns:a16="http://schemas.microsoft.com/office/drawing/2014/main" id="{E1F1D916-7E6E-B57C-D70E-BA6D6B8F4ED3}"/>
              </a:ext>
            </a:extLst>
          </p:cNvPr>
          <p:cNvPicPr>
            <a:picLocks noChangeAspect="1"/>
          </p:cNvPicPr>
          <p:nvPr/>
        </p:nvPicPr>
        <p:blipFill>
          <a:blip r:embed="rId3"/>
          <a:stretch>
            <a:fillRect/>
          </a:stretch>
        </p:blipFill>
        <p:spPr>
          <a:xfrm>
            <a:off x="2582637" y="2532046"/>
            <a:ext cx="13652112" cy="2025034"/>
          </a:xfrm>
          <a:prstGeom prst="rect">
            <a:avLst/>
          </a:prstGeom>
        </p:spPr>
      </p:pic>
      <p:sp>
        <p:nvSpPr>
          <p:cNvPr id="6" name="テキスト ボックス 5">
            <a:extLst>
              <a:ext uri="{FF2B5EF4-FFF2-40B4-BE49-F238E27FC236}">
                <a16:creationId xmlns:a16="http://schemas.microsoft.com/office/drawing/2014/main" id="{65D89798-2C69-961C-DC82-3481718C3161}"/>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- 15</a:t>
            </a:r>
            <a:endParaRPr lang="ja-JP" sz="2400" b="1">
              <a:latin typeface="メイリオ" panose="020B0604030504040204" pitchFamily="50" charset="-128"/>
              <a:ea typeface="メイリオ" panose="020B0604030504040204" pitchFamily="50" charset="-128"/>
              <a:cs typeface="Calibri"/>
            </a:endParaRPr>
          </a:p>
        </p:txBody>
      </p:sp>
      <p:pic>
        <p:nvPicPr>
          <p:cNvPr id="2" name="図 1" descr="アイコン が含まれている画像&#10;&#10;自動的に生成された説明">
            <a:extLst>
              <a:ext uri="{FF2B5EF4-FFF2-40B4-BE49-F238E27FC236}">
                <a16:creationId xmlns:a16="http://schemas.microsoft.com/office/drawing/2014/main" id="{F436EE11-6AC6-AE5D-A546-E356BA80F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5648" y="2310106"/>
            <a:ext cx="2711613" cy="2711613"/>
          </a:xfrm>
          <a:prstGeom prst="rect">
            <a:avLst/>
          </a:prstGeom>
        </p:spPr>
      </p:pic>
    </p:spTree>
    <p:extLst>
      <p:ext uri="{BB962C8B-B14F-4D97-AF65-F5344CB8AC3E}">
        <p14:creationId xmlns:p14="http://schemas.microsoft.com/office/powerpoint/2010/main" val="26628771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F2CE5-892C-547C-C626-5AC37426C7A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E8A568A-EE0A-A0BE-E504-5E90B3A9F267}"/>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認証の維持、更新審査プロセス</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77B2BE6-85DE-96D6-4BBD-2F7F09E7F8A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147</a:t>
            </a:fld>
            <a:endParaRPr kumimoji="1" lang="ja-JP" altLang="en-US" sz="2000"/>
          </a:p>
        </p:txBody>
      </p:sp>
      <p:sp>
        <p:nvSpPr>
          <p:cNvPr id="4" name="object 40">
            <a:extLst>
              <a:ext uri="{FF2B5EF4-FFF2-40B4-BE49-F238E27FC236}">
                <a16:creationId xmlns:a16="http://schemas.microsoft.com/office/drawing/2014/main" id="{F220B102-D7D2-30CE-A359-B3794F97AE1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478DF375-71E8-5B5C-15C5-1FB8715D5B1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情報セキュリティマネジメントシステム（</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5A4B7F0A-FF43-7EBF-4395-BB47AE7597FC}"/>
              </a:ext>
            </a:extLst>
          </p:cNvPr>
          <p:cNvSpPr txBox="1"/>
          <p:nvPr/>
        </p:nvSpPr>
        <p:spPr>
          <a:xfrm>
            <a:off x="1554679" y="2118977"/>
            <a:ext cx="15456498" cy="1754326"/>
          </a:xfrm>
          <a:prstGeom prst="rect">
            <a:avLst/>
          </a:prstGeom>
          <a:noFill/>
        </p:spPr>
        <p:txBody>
          <a:bodyPr wrap="square">
            <a:spAutoFit/>
          </a:bodyPr>
          <a:lstStyle/>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年に</a:t>
            </a:r>
            <a:r>
              <a:rPr lang="en-US" altLang="ja-JP" sz="3600">
                <a:solidFill>
                  <a:srgbClr val="374151"/>
                </a:solidFill>
                <a:latin typeface="メイリオ" panose="020B0604030504040204" pitchFamily="50" charset="-128"/>
                <a:ea typeface="メイリオ" panose="020B0604030504040204" pitchFamily="50" charset="-128"/>
              </a:rPr>
              <a:t>1</a:t>
            </a:r>
            <a:r>
              <a:rPr lang="ja-JP" altLang="en-US" sz="3600">
                <a:solidFill>
                  <a:srgbClr val="374151"/>
                </a:solidFill>
                <a:latin typeface="メイリオ" panose="020B0604030504040204" pitchFamily="50" charset="-128"/>
                <a:ea typeface="メイリオ" panose="020B0604030504040204" pitchFamily="50" charset="-128"/>
              </a:rPr>
              <a:t>回以上の維持審査（サーベイランス審査）</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i="0">
                <a:solidFill>
                  <a:srgbClr val="374151"/>
                </a:solidFill>
                <a:effectLst/>
                <a:latin typeface="メイリオ" panose="020B0604030504040204" pitchFamily="50" charset="-128"/>
                <a:ea typeface="メイリオ" panose="020B0604030504040204" pitchFamily="50" charset="-128"/>
              </a:rPr>
              <a:t>3</a:t>
            </a:r>
            <a:r>
              <a:rPr lang="ja-JP" altLang="en-US" sz="3600" i="0">
                <a:solidFill>
                  <a:srgbClr val="374151"/>
                </a:solidFill>
                <a:effectLst/>
                <a:latin typeface="メイリオ" panose="020B0604030504040204" pitchFamily="50" charset="-128"/>
                <a:ea typeface="メイリオ" panose="020B0604030504040204" pitchFamily="50" charset="-128"/>
              </a:rPr>
              <a:t>年ごとに認証の有効期限を更新するための更新審査</a:t>
            </a:r>
            <a:endParaRPr lang="en-US" altLang="ja-JP" sz="3600" i="0">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E68A73D4-4148-3484-AD2E-E43695C72F14}"/>
              </a:ext>
            </a:extLst>
          </p:cNvPr>
          <p:cNvPicPr>
            <a:picLocks noChangeAspect="1"/>
          </p:cNvPicPr>
          <p:nvPr/>
        </p:nvPicPr>
        <p:blipFill>
          <a:blip r:embed="rId3"/>
          <a:stretch>
            <a:fillRect/>
          </a:stretch>
        </p:blipFill>
        <p:spPr>
          <a:xfrm>
            <a:off x="1306601" y="3873303"/>
            <a:ext cx="16124451" cy="4872389"/>
          </a:xfrm>
          <a:prstGeom prst="rect">
            <a:avLst/>
          </a:prstGeom>
        </p:spPr>
      </p:pic>
      <p:sp>
        <p:nvSpPr>
          <p:cNvPr id="7" name="テキスト ボックス 6">
            <a:extLst>
              <a:ext uri="{FF2B5EF4-FFF2-40B4-BE49-F238E27FC236}">
                <a16:creationId xmlns:a16="http://schemas.microsoft.com/office/drawing/2014/main" id="{647D5012-E1C4-DD3D-E100-F2F44C130F3F}"/>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7-2-3.】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- 15</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1426515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0B614-B685-A63D-AC29-2E38CF73C3E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5AD2E73-317D-323C-9490-35B8838A595E}"/>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NIST</a:t>
            </a:r>
            <a:r>
              <a:rPr lang="ja-JP" altLang="en-US" sz="4000">
                <a:latin typeface="メイリオ" panose="020B0604030504040204" pitchFamily="50" charset="-128"/>
                <a:ea typeface="メイリオ" panose="020B0604030504040204" pitchFamily="50" charset="-128"/>
              </a:rPr>
              <a:t>サイバーセキュリティフレームワーク（</a:t>
            </a:r>
            <a:r>
              <a:rPr lang="en-US" altLang="ja-JP" sz="4000">
                <a:latin typeface="メイリオ" panose="020B0604030504040204" pitchFamily="50" charset="-128"/>
                <a:ea typeface="メイリオ" panose="020B0604030504040204" pitchFamily="50" charset="-128"/>
              </a:rPr>
              <a:t>CSF</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7744820-2675-88F8-3BBD-9F4D97FF097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148</a:t>
            </a:fld>
            <a:endParaRPr kumimoji="1" lang="ja-JP" altLang="en-US" sz="2000"/>
          </a:p>
        </p:txBody>
      </p:sp>
      <p:sp>
        <p:nvSpPr>
          <p:cNvPr id="4" name="object 40">
            <a:extLst>
              <a:ext uri="{FF2B5EF4-FFF2-40B4-BE49-F238E27FC236}">
                <a16:creationId xmlns:a16="http://schemas.microsoft.com/office/drawing/2014/main" id="{E3DB3B4B-CF15-46F9-A08C-44E30757034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3ED52884-7AB6-2559-1352-AF4C0911F74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NIST</a:t>
            </a:r>
            <a:r>
              <a:rPr lang="ja-JP" altLang="en-US" sz="4000">
                <a:latin typeface="メイリオ" panose="020B0604030504040204" pitchFamily="50" charset="-128"/>
                <a:ea typeface="メイリオ" panose="020B0604030504040204" pitchFamily="50" charset="-128"/>
              </a:rPr>
              <a:t>サイバーセキュリティフレームワーク</a:t>
            </a:r>
          </a:p>
        </p:txBody>
      </p:sp>
      <p:sp>
        <p:nvSpPr>
          <p:cNvPr id="3" name="テキスト ボックス 2">
            <a:extLst>
              <a:ext uri="{FF2B5EF4-FFF2-40B4-BE49-F238E27FC236}">
                <a16:creationId xmlns:a16="http://schemas.microsoft.com/office/drawing/2014/main" id="{A96AD5B5-5926-C1EB-DFEB-1F385EFF8D55}"/>
              </a:ext>
            </a:extLst>
          </p:cNvPr>
          <p:cNvSpPr txBox="1"/>
          <p:nvPr/>
        </p:nvSpPr>
        <p:spPr>
          <a:xfrm>
            <a:off x="1554679" y="2118977"/>
            <a:ext cx="15456498" cy="3970318"/>
          </a:xfrm>
          <a:prstGeom prst="rect">
            <a:avLst/>
          </a:prstGeom>
          <a:noFill/>
        </p:spPr>
        <p:txBody>
          <a:bodyPr wrap="square">
            <a:spAutoFit/>
          </a:bodyPr>
          <a:lstStyle/>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CSF</a:t>
            </a:r>
            <a:r>
              <a:rPr lang="ja-JP" altLang="en-US" sz="3600">
                <a:solidFill>
                  <a:srgbClr val="374151"/>
                </a:solidFill>
                <a:latin typeface="メイリオ" panose="020B0604030504040204" pitchFamily="50" charset="-128"/>
                <a:ea typeface="メイリオ" panose="020B0604030504040204" pitchFamily="50" charset="-128"/>
              </a:rPr>
              <a:t>は</a:t>
            </a:r>
            <a:r>
              <a:rPr lang="en-US" altLang="ja-JP" sz="3600">
                <a:solidFill>
                  <a:srgbClr val="374151"/>
                </a:solidFill>
                <a:latin typeface="メイリオ" panose="020B0604030504040204" pitchFamily="50" charset="-128"/>
                <a:ea typeface="メイリオ" panose="020B0604030504040204" pitchFamily="50" charset="-128"/>
              </a:rPr>
              <a:t>NIST</a:t>
            </a:r>
            <a:r>
              <a:rPr lang="ja-JP" altLang="en-US" sz="3600">
                <a:solidFill>
                  <a:srgbClr val="374151"/>
                </a:solidFill>
                <a:latin typeface="メイリオ" panose="020B0604030504040204" pitchFamily="50" charset="-128"/>
                <a:ea typeface="メイリオ" panose="020B0604030504040204" pitchFamily="50" charset="-128"/>
              </a:rPr>
              <a:t>が作成したサイバー攻撃対策のフレームワーク。</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防御だけでなく、検知・対応・復旧のインシデント対応が含まれる。</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要求事項は汎用的で、多様な企業に適用可能。</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指示書やノウハウ集ではない。</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利用方法は実施する組織に委ねられている。</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CSF</a:t>
            </a:r>
            <a:r>
              <a:rPr lang="ja-JP" altLang="en-US" sz="3600">
                <a:solidFill>
                  <a:srgbClr val="374151"/>
                </a:solidFill>
                <a:latin typeface="メイリオ" panose="020B0604030504040204" pitchFamily="50" charset="-128"/>
                <a:ea typeface="メイリオ" panose="020B0604030504040204" pitchFamily="50" charset="-128"/>
              </a:rPr>
              <a:t>を理解し、サイバーセキュリティ対策の検討が必要。</a:t>
            </a: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1D7A3081-C040-2138-725A-B64ABE90D92E}"/>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7-3-1.】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- 16</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9072247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47612-4CE7-5E8E-EED2-6422F634E22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C72564B-31CD-FB7A-823A-5994B0A6156C}"/>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CSF</a:t>
            </a:r>
            <a:r>
              <a:rPr lang="ja-JP" altLang="en-US" sz="4000">
                <a:latin typeface="メイリオ" panose="020B0604030504040204" pitchFamily="50" charset="-128"/>
                <a:ea typeface="メイリオ" panose="020B0604030504040204" pitchFamily="50" charset="-128"/>
              </a:rPr>
              <a:t>の</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つの構成要素（コア、ティア、プロファイル）</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3D943D1-E18C-4C34-F5F4-BF422128875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149</a:t>
            </a:fld>
            <a:endParaRPr kumimoji="1" lang="ja-JP" altLang="en-US" sz="2000"/>
          </a:p>
        </p:txBody>
      </p:sp>
      <p:sp>
        <p:nvSpPr>
          <p:cNvPr id="4" name="object 40">
            <a:extLst>
              <a:ext uri="{FF2B5EF4-FFF2-40B4-BE49-F238E27FC236}">
                <a16:creationId xmlns:a16="http://schemas.microsoft.com/office/drawing/2014/main" id="{A3888107-23EA-95B9-807C-16CA03D9F10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78A7A4B5-3D82-5B8E-7A09-CBFB5877F53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NIST</a:t>
            </a:r>
            <a:r>
              <a:rPr lang="ja-JP" altLang="en-US" sz="4000">
                <a:latin typeface="メイリオ" panose="020B0604030504040204" pitchFamily="50" charset="-128"/>
                <a:ea typeface="メイリオ" panose="020B0604030504040204" pitchFamily="50" charset="-128"/>
              </a:rPr>
              <a:t>サイバーセキュリティフレームワーク</a:t>
            </a:r>
          </a:p>
        </p:txBody>
      </p:sp>
      <p:sp>
        <p:nvSpPr>
          <p:cNvPr id="3" name="テキスト ボックス 2">
            <a:extLst>
              <a:ext uri="{FF2B5EF4-FFF2-40B4-BE49-F238E27FC236}">
                <a16:creationId xmlns:a16="http://schemas.microsoft.com/office/drawing/2014/main" id="{C19CE892-633E-1A23-AB3D-383A41EE92D4}"/>
              </a:ext>
            </a:extLst>
          </p:cNvPr>
          <p:cNvSpPr txBox="1"/>
          <p:nvPr/>
        </p:nvSpPr>
        <p:spPr>
          <a:xfrm>
            <a:off x="1554679" y="2118977"/>
            <a:ext cx="15456498" cy="5078313"/>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「コア」の概要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r>
              <a:rPr lang="ja-JP" altLang="en-US" sz="3600" b="0" i="0">
                <a:solidFill>
                  <a:srgbClr val="374151"/>
                </a:solidFill>
                <a:effectLst/>
                <a:latin typeface="メイリオ" panose="020B0604030504040204" pitchFamily="50" charset="-128"/>
                <a:ea typeface="メイリオ" panose="020B0604030504040204" pitchFamily="50" charset="-128"/>
              </a:rPr>
              <a:t>サイバーセキュリティ対策の一覧 </a:t>
            </a:r>
          </a:p>
          <a:p>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「ティア」の概要</a:t>
            </a:r>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b="0" i="0">
                <a:solidFill>
                  <a:srgbClr val="374151"/>
                </a:solidFill>
                <a:effectLst/>
                <a:latin typeface="メイリオ" panose="020B0604030504040204" pitchFamily="50" charset="-128"/>
                <a:ea typeface="メイリオ" panose="020B0604030504040204" pitchFamily="50" charset="-128"/>
              </a:rPr>
              <a:t>対策状況を数値化するための成熟度評価基準</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b="0" i="0" u="sng">
                <a:solidFill>
                  <a:srgbClr val="374151"/>
                </a:solidFill>
                <a:effectLst/>
                <a:latin typeface="メイリオ" panose="020B0604030504040204" pitchFamily="50" charset="-128"/>
                <a:ea typeface="メイリオ" panose="020B0604030504040204" pitchFamily="50" charset="-128"/>
              </a:rPr>
              <a:t>「プロファイル」の概要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r>
              <a:rPr lang="ja-JP" altLang="en-US" sz="3600" b="0" i="0">
                <a:solidFill>
                  <a:srgbClr val="374151"/>
                </a:solidFill>
                <a:effectLst/>
                <a:latin typeface="メイリオ" panose="020B0604030504040204" pitchFamily="50" charset="-128"/>
                <a:ea typeface="メイリオ" panose="020B0604030504040204" pitchFamily="50" charset="-128"/>
              </a:rPr>
              <a:t>サイバーセキュリティ対策の現状とあるべき姿を記述するためのフレームワーク</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4B3ECA7-3715-0110-2F3B-C99F75BA48ED}"/>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7-3-1.】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- 16</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853402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情報セキュリティの概況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a:t>
            </a:fld>
            <a:endParaRPr kumimoji="1" lang="ja-JP" altLang="en-US" sz="2000"/>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情報セキュリティ対策の基本</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3" name="表 6">
            <a:extLst>
              <a:ext uri="{FF2B5EF4-FFF2-40B4-BE49-F238E27FC236}">
                <a16:creationId xmlns:a16="http://schemas.microsoft.com/office/drawing/2014/main" id="{9AEC53F9-D0C2-F6FF-2947-590BEB5DE584}"/>
              </a:ext>
            </a:extLst>
          </p:cNvPr>
          <p:cNvGraphicFramePr>
            <a:graphicFrameLocks noGrp="1"/>
          </p:cNvGraphicFramePr>
          <p:nvPr>
            <p:extLst>
              <p:ext uri="{D42A27DB-BD31-4B8C-83A1-F6EECF244321}">
                <p14:modId xmlns:p14="http://schemas.microsoft.com/office/powerpoint/2010/main" val="3795611994"/>
              </p:ext>
            </p:extLst>
          </p:nvPr>
        </p:nvGraphicFramePr>
        <p:xfrm>
          <a:off x="740531" y="2222377"/>
          <a:ext cx="16690521" cy="3108960"/>
        </p:xfrm>
        <a:graphic>
          <a:graphicData uri="http://schemas.openxmlformats.org/drawingml/2006/table">
            <a:tbl>
              <a:tblPr firstRow="1" bandRow="1">
                <a:tableStyleId>{5C22544A-7EE6-4342-B048-85BDC9FD1C3A}</a:tableStyleId>
              </a:tblPr>
              <a:tblGrid>
                <a:gridCol w="3859530">
                  <a:extLst>
                    <a:ext uri="{9D8B030D-6E8A-4147-A177-3AD203B41FA5}">
                      <a16:colId xmlns:a16="http://schemas.microsoft.com/office/drawing/2014/main" val="429691001"/>
                    </a:ext>
                  </a:extLst>
                </a:gridCol>
                <a:gridCol w="5281930">
                  <a:extLst>
                    <a:ext uri="{9D8B030D-6E8A-4147-A177-3AD203B41FA5}">
                      <a16:colId xmlns:a16="http://schemas.microsoft.com/office/drawing/2014/main" val="2365135234"/>
                    </a:ext>
                  </a:extLst>
                </a:gridCol>
                <a:gridCol w="7549061">
                  <a:extLst>
                    <a:ext uri="{9D8B030D-6E8A-4147-A177-3AD203B41FA5}">
                      <a16:colId xmlns:a16="http://schemas.microsoft.com/office/drawing/2014/main" val="2596194952"/>
                    </a:ext>
                  </a:extLst>
                </a:gridCol>
              </a:tblGrid>
              <a:tr h="370840">
                <a:tc>
                  <a:txBody>
                    <a:bodyPr/>
                    <a:lstStyle/>
                    <a:p>
                      <a:pPr algn="ctr"/>
                      <a:r>
                        <a:rPr kumimoji="1" lang="ja-JP" altLang="en-US" sz="2800">
                          <a:latin typeface="メイリオ" panose="020B0604030504040204" pitchFamily="50" charset="-128"/>
                          <a:ea typeface="メイリオ" panose="020B0604030504040204" pitchFamily="50" charset="-128"/>
                        </a:rPr>
                        <a:t>攻撃の糸口</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対策の基本</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目的</a:t>
                      </a:r>
                    </a:p>
                  </a:txBody>
                  <a:tcPr/>
                </a:tc>
                <a:extLst>
                  <a:ext uri="{0D108BD9-81ED-4DB2-BD59-A6C34878D82A}">
                    <a16:rowId xmlns:a16="http://schemas.microsoft.com/office/drawing/2014/main" val="781381151"/>
                  </a:ext>
                </a:extLst>
              </a:tr>
              <a:tr h="370840">
                <a:tc>
                  <a:txBody>
                    <a:bodyPr/>
                    <a:lstStyle/>
                    <a:p>
                      <a:pPr algn="l"/>
                      <a:r>
                        <a:rPr kumimoji="1" lang="ja-JP" altLang="en-US" sz="2800">
                          <a:latin typeface="メイリオ" panose="020B0604030504040204" pitchFamily="50" charset="-128"/>
                          <a:ea typeface="メイリオ" panose="020B0604030504040204" pitchFamily="50" charset="-128"/>
                        </a:rPr>
                        <a:t>ソフトウェアの脆弱性</a:t>
                      </a:r>
                    </a:p>
                  </a:txBody>
                  <a:tcPr/>
                </a:tc>
                <a:tc>
                  <a:txBody>
                    <a:bodyPr/>
                    <a:lstStyle/>
                    <a:p>
                      <a:pPr algn="l"/>
                      <a:r>
                        <a:rPr kumimoji="1" lang="ja-JP" altLang="en-US" sz="2800">
                          <a:latin typeface="メイリオ" panose="020B0604030504040204" pitchFamily="50" charset="-128"/>
                          <a:ea typeface="メイリオ" panose="020B0604030504040204" pitchFamily="50" charset="-128"/>
                        </a:rPr>
                        <a:t>ソフトウェアの更新</a:t>
                      </a:r>
                    </a:p>
                  </a:txBody>
                  <a:tcPr/>
                </a:tc>
                <a:tc>
                  <a:txBody>
                    <a:bodyPr/>
                    <a:lstStyle/>
                    <a:p>
                      <a:r>
                        <a:rPr kumimoji="1" lang="ja-JP" altLang="en-US" sz="2800">
                          <a:latin typeface="メイリオ" panose="020B0604030504040204" pitchFamily="50" charset="-128"/>
                          <a:ea typeface="メイリオ" panose="020B0604030504040204" pitchFamily="50" charset="-128"/>
                        </a:rPr>
                        <a:t>脆弱性を解消し攻撃によるリスクを低減する</a:t>
                      </a:r>
                    </a:p>
                  </a:txBody>
                  <a:tcPr/>
                </a:tc>
                <a:extLst>
                  <a:ext uri="{0D108BD9-81ED-4DB2-BD59-A6C34878D82A}">
                    <a16:rowId xmlns:a16="http://schemas.microsoft.com/office/drawing/2014/main" val="2604559154"/>
                  </a:ext>
                </a:extLst>
              </a:tr>
              <a:tr h="370840">
                <a:tc>
                  <a:txBody>
                    <a:bodyPr/>
                    <a:lstStyle/>
                    <a:p>
                      <a:pPr algn="l"/>
                      <a:r>
                        <a:rPr kumimoji="1" lang="ja-JP" altLang="en-US" sz="2800">
                          <a:latin typeface="メイリオ" panose="020B0604030504040204" pitchFamily="50" charset="-128"/>
                          <a:ea typeface="メイリオ" panose="020B0604030504040204" pitchFamily="50" charset="-128"/>
                        </a:rPr>
                        <a:t>ウイルス感染</a:t>
                      </a:r>
                    </a:p>
                  </a:txBody>
                  <a:tcPr/>
                </a:tc>
                <a:tc>
                  <a:txBody>
                    <a:bodyPr/>
                    <a:lstStyle/>
                    <a:p>
                      <a:pPr algn="l"/>
                      <a:r>
                        <a:rPr kumimoji="1" lang="ja-JP" altLang="en-US" sz="2800">
                          <a:latin typeface="メイリオ" panose="020B0604030504040204" pitchFamily="50" charset="-128"/>
                          <a:ea typeface="メイリオ" panose="020B0604030504040204" pitchFamily="50" charset="-128"/>
                        </a:rPr>
                        <a:t>セキュリティソフトの利用</a:t>
                      </a:r>
                    </a:p>
                  </a:txBody>
                  <a:tcPr/>
                </a:tc>
                <a:tc>
                  <a:txBody>
                    <a:bodyPr/>
                    <a:lstStyle/>
                    <a:p>
                      <a:r>
                        <a:rPr kumimoji="1" lang="ja-JP" altLang="en-US" sz="2800">
                          <a:latin typeface="メイリオ" panose="020B0604030504040204" pitchFamily="50" charset="-128"/>
                          <a:ea typeface="メイリオ" panose="020B0604030504040204" pitchFamily="50" charset="-128"/>
                        </a:rPr>
                        <a:t>攻撃をブロックする</a:t>
                      </a:r>
                    </a:p>
                  </a:txBody>
                  <a:tcPr/>
                </a:tc>
                <a:extLst>
                  <a:ext uri="{0D108BD9-81ED-4DB2-BD59-A6C34878D82A}">
                    <a16:rowId xmlns:a16="http://schemas.microsoft.com/office/drawing/2014/main" val="2109520243"/>
                  </a:ext>
                </a:extLst>
              </a:tr>
              <a:tr h="370840">
                <a:tc>
                  <a:txBody>
                    <a:bodyPr/>
                    <a:lstStyle/>
                    <a:p>
                      <a:pPr algn="l"/>
                      <a:r>
                        <a:rPr kumimoji="1" lang="ja-JP" altLang="en-US" sz="2800">
                          <a:latin typeface="メイリオ" panose="020B0604030504040204" pitchFamily="50" charset="-128"/>
                          <a:ea typeface="メイリオ" panose="020B0604030504040204" pitchFamily="50" charset="-128"/>
                        </a:rPr>
                        <a:t>パスワード窃取</a:t>
                      </a:r>
                    </a:p>
                  </a:txBody>
                  <a:tcPr/>
                </a:tc>
                <a:tc>
                  <a:txBody>
                    <a:bodyPr/>
                    <a:lstStyle/>
                    <a:p>
                      <a:pPr algn="l"/>
                      <a:r>
                        <a:rPr kumimoji="1" lang="ja-JP" altLang="en-US" sz="2800">
                          <a:latin typeface="メイリオ" panose="020B0604030504040204" pitchFamily="50" charset="-128"/>
                          <a:ea typeface="メイリオ" panose="020B0604030504040204" pitchFamily="50" charset="-128"/>
                        </a:rPr>
                        <a:t>パスワードの管理・認証の強化</a:t>
                      </a:r>
                    </a:p>
                  </a:txBody>
                  <a:tcPr/>
                </a:tc>
                <a:tc>
                  <a:txBody>
                    <a:bodyPr/>
                    <a:lstStyle/>
                    <a:p>
                      <a:r>
                        <a:rPr kumimoji="1" lang="ja-JP" altLang="en-US" sz="2800">
                          <a:latin typeface="メイリオ" panose="020B0604030504040204" pitchFamily="50" charset="-128"/>
                          <a:ea typeface="メイリオ" panose="020B0604030504040204" pitchFamily="50" charset="-128"/>
                        </a:rPr>
                        <a:t>パスワード窃取によるリスクを低減する</a:t>
                      </a:r>
                    </a:p>
                  </a:txBody>
                  <a:tcPr/>
                </a:tc>
                <a:extLst>
                  <a:ext uri="{0D108BD9-81ED-4DB2-BD59-A6C34878D82A}">
                    <a16:rowId xmlns:a16="http://schemas.microsoft.com/office/drawing/2014/main" val="4115747246"/>
                  </a:ext>
                </a:extLst>
              </a:tr>
              <a:tr h="370840">
                <a:tc>
                  <a:txBody>
                    <a:bodyPr/>
                    <a:lstStyle/>
                    <a:p>
                      <a:pPr algn="l"/>
                      <a:r>
                        <a:rPr kumimoji="1" lang="ja-JP" altLang="en-US" sz="2800">
                          <a:latin typeface="メイリオ" panose="020B0604030504040204" pitchFamily="50" charset="-128"/>
                          <a:ea typeface="メイリオ" panose="020B0604030504040204" pitchFamily="50" charset="-128"/>
                        </a:rPr>
                        <a:t>設定不備</a:t>
                      </a:r>
                    </a:p>
                  </a:txBody>
                  <a:tcPr/>
                </a:tc>
                <a:tc>
                  <a:txBody>
                    <a:bodyPr/>
                    <a:lstStyle/>
                    <a:p>
                      <a:pPr algn="l"/>
                      <a:r>
                        <a:rPr kumimoji="1" lang="ja-JP" altLang="en-US" sz="2800">
                          <a:latin typeface="メイリオ" panose="020B0604030504040204" pitchFamily="50" charset="-128"/>
                          <a:ea typeface="メイリオ" panose="020B0604030504040204" pitchFamily="50" charset="-128"/>
                        </a:rPr>
                        <a:t>設定の見直し</a:t>
                      </a:r>
                    </a:p>
                  </a:txBody>
                  <a:tcPr/>
                </a:tc>
                <a:tc>
                  <a:txBody>
                    <a:bodyPr/>
                    <a:lstStyle/>
                    <a:p>
                      <a:r>
                        <a:rPr kumimoji="1" lang="ja-JP" altLang="en-US" sz="2800">
                          <a:latin typeface="メイリオ" panose="020B0604030504040204" pitchFamily="50" charset="-128"/>
                          <a:ea typeface="メイリオ" panose="020B0604030504040204" pitchFamily="50" charset="-128"/>
                        </a:rPr>
                        <a:t>誤った設定を攻撃に利用されないようにする</a:t>
                      </a:r>
                    </a:p>
                  </a:txBody>
                  <a:tcPr/>
                </a:tc>
                <a:extLst>
                  <a:ext uri="{0D108BD9-81ED-4DB2-BD59-A6C34878D82A}">
                    <a16:rowId xmlns:a16="http://schemas.microsoft.com/office/drawing/2014/main" val="3987682294"/>
                  </a:ext>
                </a:extLst>
              </a:tr>
              <a:tr h="370840">
                <a:tc>
                  <a:txBody>
                    <a:bodyPr/>
                    <a:lstStyle/>
                    <a:p>
                      <a:pPr algn="l"/>
                      <a:r>
                        <a:rPr kumimoji="1" lang="ja-JP" altLang="en-US" sz="2800">
                          <a:latin typeface="メイリオ" panose="020B0604030504040204" pitchFamily="50" charset="-128"/>
                          <a:ea typeface="メイリオ" panose="020B0604030504040204" pitchFamily="50" charset="-128"/>
                        </a:rPr>
                        <a:t>誘導（罠にはめる）</a:t>
                      </a:r>
                    </a:p>
                  </a:txBody>
                  <a:tcPr/>
                </a:tc>
                <a:tc>
                  <a:txBody>
                    <a:bodyPr/>
                    <a:lstStyle/>
                    <a:p>
                      <a:pPr algn="l"/>
                      <a:r>
                        <a:rPr kumimoji="1" lang="ja-JP" altLang="en-US" sz="2800">
                          <a:latin typeface="メイリオ" panose="020B0604030504040204" pitchFamily="50" charset="-128"/>
                          <a:ea typeface="メイリオ" panose="020B0604030504040204" pitchFamily="50" charset="-128"/>
                        </a:rPr>
                        <a:t>脅威・糸口を知る</a:t>
                      </a:r>
                    </a:p>
                  </a:txBody>
                  <a:tcPr/>
                </a:tc>
                <a:tc>
                  <a:txBody>
                    <a:bodyPr/>
                    <a:lstStyle/>
                    <a:p>
                      <a:r>
                        <a:rPr kumimoji="1" lang="ja-JP" altLang="en-US" sz="2800">
                          <a:latin typeface="メイリオ" panose="020B0604030504040204" pitchFamily="50" charset="-128"/>
                          <a:ea typeface="メイリオ" panose="020B0604030504040204" pitchFamily="50" charset="-128"/>
                        </a:rPr>
                        <a:t>手口から重要視するべき対策を理解する</a:t>
                      </a:r>
                    </a:p>
                  </a:txBody>
                  <a:tcPr/>
                </a:tc>
                <a:extLst>
                  <a:ext uri="{0D108BD9-81ED-4DB2-BD59-A6C34878D82A}">
                    <a16:rowId xmlns:a16="http://schemas.microsoft.com/office/drawing/2014/main" val="3181135260"/>
                  </a:ext>
                </a:extLst>
              </a:tr>
            </a:tbl>
          </a:graphicData>
        </a:graphic>
      </p:graphicFrame>
      <p:graphicFrame>
        <p:nvGraphicFramePr>
          <p:cNvPr id="9" name="表 6">
            <a:extLst>
              <a:ext uri="{FF2B5EF4-FFF2-40B4-BE49-F238E27FC236}">
                <a16:creationId xmlns:a16="http://schemas.microsoft.com/office/drawing/2014/main" id="{628BB4F5-AB9F-F7CD-BBFF-54B8447886EA}"/>
              </a:ext>
            </a:extLst>
          </p:cNvPr>
          <p:cNvGraphicFramePr>
            <a:graphicFrameLocks noGrp="1"/>
          </p:cNvGraphicFramePr>
          <p:nvPr>
            <p:extLst>
              <p:ext uri="{D42A27DB-BD31-4B8C-83A1-F6EECF244321}">
                <p14:modId xmlns:p14="http://schemas.microsoft.com/office/powerpoint/2010/main" val="85757908"/>
              </p:ext>
            </p:extLst>
          </p:nvPr>
        </p:nvGraphicFramePr>
        <p:xfrm>
          <a:off x="674034" y="5612722"/>
          <a:ext cx="16757018" cy="2926080"/>
        </p:xfrm>
        <a:graphic>
          <a:graphicData uri="http://schemas.openxmlformats.org/drawingml/2006/table">
            <a:tbl>
              <a:tblPr firstRow="1" bandRow="1">
                <a:tableStyleId>{93296810-A885-4BE3-A3E7-6D5BEEA58F35}</a:tableStyleId>
              </a:tblPr>
              <a:tblGrid>
                <a:gridCol w="3484871">
                  <a:extLst>
                    <a:ext uri="{9D8B030D-6E8A-4147-A177-3AD203B41FA5}">
                      <a16:colId xmlns:a16="http://schemas.microsoft.com/office/drawing/2014/main" val="429691001"/>
                    </a:ext>
                  </a:extLst>
                </a:gridCol>
                <a:gridCol w="3131205">
                  <a:extLst>
                    <a:ext uri="{9D8B030D-6E8A-4147-A177-3AD203B41FA5}">
                      <a16:colId xmlns:a16="http://schemas.microsoft.com/office/drawing/2014/main" val="2365135234"/>
                    </a:ext>
                  </a:extLst>
                </a:gridCol>
                <a:gridCol w="10140942">
                  <a:extLst>
                    <a:ext uri="{9D8B030D-6E8A-4147-A177-3AD203B41FA5}">
                      <a16:colId xmlns:a16="http://schemas.microsoft.com/office/drawing/2014/main" val="2596194952"/>
                    </a:ext>
                  </a:extLst>
                </a:gridCol>
              </a:tblGrid>
              <a:tr h="370840">
                <a:tc>
                  <a:txBody>
                    <a:bodyPr/>
                    <a:lstStyle/>
                    <a:p>
                      <a:pPr algn="ctr"/>
                      <a:r>
                        <a:rPr kumimoji="1" lang="ja-JP" altLang="en-US" sz="2800">
                          <a:latin typeface="メイリオ" panose="020B0604030504040204" pitchFamily="50" charset="-128"/>
                          <a:ea typeface="メイリオ" panose="020B0604030504040204" pitchFamily="50" charset="-128"/>
                        </a:rPr>
                        <a:t>備える対象</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対策の基本＋</a:t>
                      </a:r>
                      <a:r>
                        <a:rPr kumimoji="1" lang="en-US" altLang="ja-JP" sz="2800">
                          <a:latin typeface="メイリオ" panose="020B0604030504040204" pitchFamily="50" charset="-128"/>
                          <a:ea typeface="メイリオ" panose="020B0604030504040204" pitchFamily="50" charset="-128"/>
                        </a:rPr>
                        <a:t>α</a:t>
                      </a:r>
                      <a:endParaRPr kumimoji="1" lang="ja-JP" altLang="en-US" sz="2800">
                        <a:latin typeface="メイリオ" panose="020B0604030504040204" pitchFamily="50" charset="-128"/>
                        <a:ea typeface="メイリオ" panose="020B0604030504040204" pitchFamily="50" charset="-128"/>
                      </a:endParaRPr>
                    </a:p>
                  </a:txBody>
                  <a:tcPr/>
                </a:tc>
                <a:tc>
                  <a:txBody>
                    <a:bodyPr/>
                    <a:lstStyle/>
                    <a:p>
                      <a:pPr algn="ctr"/>
                      <a:r>
                        <a:rPr kumimoji="1" lang="ja-JP" altLang="en-US" sz="2800">
                          <a:latin typeface="メイリオ" panose="020B0604030504040204" pitchFamily="50" charset="-128"/>
                          <a:ea typeface="メイリオ" panose="020B0604030504040204" pitchFamily="50" charset="-128"/>
                        </a:rPr>
                        <a:t>目的</a:t>
                      </a:r>
                    </a:p>
                  </a:txBody>
                  <a:tcPr/>
                </a:tc>
                <a:extLst>
                  <a:ext uri="{0D108BD9-81ED-4DB2-BD59-A6C34878D82A}">
                    <a16:rowId xmlns:a16="http://schemas.microsoft.com/office/drawing/2014/main" val="781381151"/>
                  </a:ext>
                </a:extLst>
              </a:tr>
              <a:tr h="370840">
                <a:tc>
                  <a:txBody>
                    <a:bodyPr/>
                    <a:lstStyle/>
                    <a:p>
                      <a:pPr algn="l"/>
                      <a:r>
                        <a:rPr kumimoji="1" lang="ja-JP" altLang="en-US" sz="2800">
                          <a:latin typeface="メイリオ" panose="020B0604030504040204" pitchFamily="50" charset="-128"/>
                          <a:ea typeface="メイリオ" panose="020B0604030504040204" pitchFamily="50" charset="-128"/>
                        </a:rPr>
                        <a:t>インシデント全般</a:t>
                      </a:r>
                    </a:p>
                  </a:txBody>
                  <a:tcPr/>
                </a:tc>
                <a:tc>
                  <a:txBody>
                    <a:bodyPr/>
                    <a:lstStyle/>
                    <a:p>
                      <a:pPr algn="l"/>
                      <a:r>
                        <a:rPr kumimoji="1" lang="ja-JP" altLang="en-US" sz="2800">
                          <a:latin typeface="メイリオ" panose="020B0604030504040204" pitchFamily="50" charset="-128"/>
                          <a:ea typeface="メイリオ" panose="020B0604030504040204" pitchFamily="50" charset="-128"/>
                        </a:rPr>
                        <a:t>責任範囲の明確化</a:t>
                      </a:r>
                    </a:p>
                  </a:txBody>
                  <a:tcPr/>
                </a:tc>
                <a:tc>
                  <a:txBody>
                    <a:bodyPr/>
                    <a:lstStyle/>
                    <a:p>
                      <a:r>
                        <a:rPr kumimoji="1" lang="ja-JP" altLang="en-US" sz="2800">
                          <a:latin typeface="メイリオ" panose="020B0604030504040204" pitchFamily="50" charset="-128"/>
                          <a:ea typeface="メイリオ" panose="020B0604030504040204" pitchFamily="50" charset="-128"/>
                        </a:rPr>
                        <a:t>クラウドサービスを契約する際に、インシデント発生時は誰が対応する責任があるのかを明確化する</a:t>
                      </a:r>
                    </a:p>
                  </a:txBody>
                  <a:tcPr/>
                </a:tc>
                <a:extLst>
                  <a:ext uri="{0D108BD9-81ED-4DB2-BD59-A6C34878D82A}">
                    <a16:rowId xmlns:a16="http://schemas.microsoft.com/office/drawing/2014/main" val="2604559154"/>
                  </a:ext>
                </a:extLst>
              </a:tr>
              <a:tr h="370840">
                <a:tc>
                  <a:txBody>
                    <a:bodyPr/>
                    <a:lstStyle/>
                    <a:p>
                      <a:pPr algn="l"/>
                      <a:r>
                        <a:rPr kumimoji="1" lang="ja-JP" altLang="en-US" sz="2800">
                          <a:latin typeface="メイリオ" panose="020B0604030504040204" pitchFamily="50" charset="-128"/>
                          <a:ea typeface="メイリオ" panose="020B0604030504040204" pitchFamily="50" charset="-128"/>
                        </a:rPr>
                        <a:t>クラウドの停止</a:t>
                      </a:r>
                    </a:p>
                  </a:txBody>
                  <a:tcPr/>
                </a:tc>
                <a:tc>
                  <a:txBody>
                    <a:bodyPr/>
                    <a:lstStyle/>
                    <a:p>
                      <a:pPr algn="l"/>
                      <a:r>
                        <a:rPr kumimoji="1" lang="ja-JP" altLang="en-US" sz="2800">
                          <a:latin typeface="メイリオ" panose="020B0604030504040204" pitchFamily="50" charset="-128"/>
                          <a:ea typeface="メイリオ" panose="020B0604030504040204" pitchFamily="50" charset="-128"/>
                        </a:rPr>
                        <a:t>代替案の準備</a:t>
                      </a:r>
                    </a:p>
                  </a:txBody>
                  <a:tcPr/>
                </a:tc>
                <a:tc>
                  <a:txBody>
                    <a:bodyPr/>
                    <a:lstStyle/>
                    <a:p>
                      <a:r>
                        <a:rPr kumimoji="1" lang="ja-JP" altLang="en-US" sz="2800">
                          <a:latin typeface="メイリオ" panose="020B0604030504040204" pitchFamily="50" charset="-128"/>
                          <a:ea typeface="メイリオ" panose="020B0604030504040204" pitchFamily="50" charset="-128"/>
                        </a:rPr>
                        <a:t>業務が停止しないように代替案を準備する</a:t>
                      </a:r>
                    </a:p>
                  </a:txBody>
                  <a:tcPr/>
                </a:tc>
                <a:extLst>
                  <a:ext uri="{0D108BD9-81ED-4DB2-BD59-A6C34878D82A}">
                    <a16:rowId xmlns:a16="http://schemas.microsoft.com/office/drawing/2014/main" val="2109520243"/>
                  </a:ext>
                </a:extLst>
              </a:tr>
              <a:tr h="370840">
                <a:tc>
                  <a:txBody>
                    <a:bodyPr/>
                    <a:lstStyle/>
                    <a:p>
                      <a:pPr algn="l"/>
                      <a:r>
                        <a:rPr kumimoji="1" lang="ja-JP" altLang="en-US" sz="2800">
                          <a:latin typeface="メイリオ" panose="020B0604030504040204" pitchFamily="50" charset="-128"/>
                          <a:ea typeface="メイリオ" panose="020B0604030504040204" pitchFamily="50" charset="-128"/>
                        </a:rPr>
                        <a:t>クラウドの仕様変更</a:t>
                      </a:r>
                    </a:p>
                  </a:txBody>
                  <a:tcPr/>
                </a:tc>
                <a:tc>
                  <a:txBody>
                    <a:bodyPr/>
                    <a:lstStyle/>
                    <a:p>
                      <a:pPr algn="l"/>
                      <a:r>
                        <a:rPr kumimoji="1" lang="ja-JP" altLang="en-US" sz="2800">
                          <a:latin typeface="メイリオ" panose="020B0604030504040204" pitchFamily="50" charset="-128"/>
                          <a:ea typeface="メイリオ" panose="020B0604030504040204" pitchFamily="50" charset="-128"/>
                        </a:rPr>
                        <a:t>設定の見直し</a:t>
                      </a:r>
                    </a:p>
                  </a:txBody>
                  <a:tcPr/>
                </a:tc>
                <a:tc>
                  <a:txBody>
                    <a:bodyPr/>
                    <a:lstStyle/>
                    <a:p>
                      <a:r>
                        <a:rPr kumimoji="1" lang="ja-JP" altLang="en-US" sz="2800">
                          <a:latin typeface="メイリオ" panose="020B0604030504040204" pitchFamily="50" charset="-128"/>
                          <a:ea typeface="メイリオ" panose="020B0604030504040204" pitchFamily="50" charset="-128"/>
                        </a:rPr>
                        <a:t>更新情報を定期的に確認し、仕様変更により意図せず変更された設定を適切な設定に直す</a:t>
                      </a:r>
                    </a:p>
                  </a:txBody>
                  <a:tcPr/>
                </a:tc>
                <a:extLst>
                  <a:ext uri="{0D108BD9-81ED-4DB2-BD59-A6C34878D82A}">
                    <a16:rowId xmlns:a16="http://schemas.microsoft.com/office/drawing/2014/main" val="4115747246"/>
                  </a:ext>
                </a:extLst>
              </a:tr>
            </a:tbl>
          </a:graphicData>
        </a:graphic>
      </p:graphicFrame>
      <p:sp>
        <p:nvSpPr>
          <p:cNvPr id="6" name="テキスト ボックス 5">
            <a:extLst>
              <a:ext uri="{FF2B5EF4-FFF2-40B4-BE49-F238E27FC236}">
                <a16:creationId xmlns:a16="http://schemas.microsoft.com/office/drawing/2014/main" id="{CF952019-65F2-53C9-EB1F-297C3A03DDC7}"/>
              </a:ext>
            </a:extLst>
          </p:cNvPr>
          <p:cNvSpPr txBox="1"/>
          <p:nvPr/>
        </p:nvSpPr>
        <p:spPr>
          <a:xfrm>
            <a:off x="612241" y="8627082"/>
            <a:ext cx="15277117" cy="338554"/>
          </a:xfrm>
          <a:prstGeom prst="rect">
            <a:avLst/>
          </a:prstGeom>
          <a:noFill/>
        </p:spPr>
        <p:txBody>
          <a:bodyPr wrap="square">
            <a:spAutoFit/>
          </a:bodyPr>
          <a:lstStyle/>
          <a:p>
            <a:r>
              <a:rPr kumimoji="1" lang="en-US" altLang="ja-JP" sz="1600">
                <a:latin typeface="メイリオ" panose="020B0604030504040204" pitchFamily="50" charset="-128"/>
                <a:ea typeface="メイリオ" panose="020B0604030504040204" pitchFamily="50" charset="-128"/>
              </a:rPr>
              <a:t>IPA.”</a:t>
            </a:r>
            <a:r>
              <a:rPr kumimoji="1" lang="ja-JP" altLang="en-US" sz="1600">
                <a:latin typeface="メイリオ" panose="020B0604030504040204" pitchFamily="50" charset="-128"/>
                <a:ea typeface="メイリオ" panose="020B0604030504040204" pitchFamily="50" charset="-128"/>
              </a:rPr>
              <a:t>情報セキュリティ</a:t>
            </a:r>
            <a:r>
              <a:rPr kumimoji="1" lang="en-US" altLang="ja-JP" sz="1600">
                <a:latin typeface="メイリオ" panose="020B0604030504040204" pitchFamily="50" charset="-128"/>
                <a:ea typeface="メイリオ" panose="020B0604030504040204" pitchFamily="50" charset="-128"/>
              </a:rPr>
              <a:t>10</a:t>
            </a:r>
            <a:r>
              <a:rPr kumimoji="1" lang="ja-JP" altLang="en-US" sz="1600">
                <a:latin typeface="メイリオ" panose="020B0604030504040204" pitchFamily="50" charset="-128"/>
                <a:ea typeface="メイリオ" panose="020B0604030504040204" pitchFamily="50" charset="-128"/>
              </a:rPr>
              <a:t>大脅威 </a:t>
            </a:r>
            <a:r>
              <a:rPr kumimoji="1" lang="en-US" altLang="ja-JP" sz="1600">
                <a:latin typeface="メイリオ" panose="020B0604030504040204" pitchFamily="50" charset="-128"/>
                <a:ea typeface="メイリオ" panose="020B0604030504040204" pitchFamily="50" charset="-128"/>
              </a:rPr>
              <a:t>2023</a:t>
            </a:r>
            <a:r>
              <a:rPr kumimoji="1" lang="en-US" altLang="ja-JP" sz="1600" u="sng">
                <a:uFill>
                  <a:solidFill>
                    <a:schemeClr val="bg1"/>
                  </a:solidFill>
                </a:uFill>
                <a:latin typeface="メイリオ" panose="020B0604030504040204" pitchFamily="50" charset="-128"/>
                <a:ea typeface="メイリオ" panose="020B0604030504040204" pitchFamily="50" charset="-128"/>
              </a:rPr>
              <a:t>”. </a:t>
            </a:r>
            <a:r>
              <a:rPr kumimoji="1" lang="en-US" altLang="ja-JP" sz="1600" u="sng">
                <a:uFill>
                  <a:solidFill>
                    <a:schemeClr val="bg1"/>
                  </a:solidFill>
                </a:uFill>
                <a:latin typeface="メイリオ" panose="020B0604030504040204" pitchFamily="50" charset="-128"/>
                <a:ea typeface="メイリオ" panose="020B0604030504040204" pitchFamily="50" charset="-128"/>
                <a:hlinkClick r:id="rId3"/>
              </a:rPr>
              <a:t>https://www.ipa.go.jp/security/10threats/ps6vr70000009r2f-att/kaisetsu_2023.pdf</a:t>
            </a:r>
            <a:r>
              <a:rPr kumimoji="1" lang="ja-JP" altLang="en-US" sz="1600" u="sng">
                <a:uFill>
                  <a:solidFill>
                    <a:schemeClr val="bg1"/>
                  </a:solidFill>
                </a:uFill>
                <a:latin typeface="メイリオ" panose="020B0604030504040204" pitchFamily="50" charset="-128"/>
                <a:ea typeface="メイリオ" panose="020B0604030504040204" pitchFamily="50" charset="-128"/>
              </a:rPr>
              <a:t> </a:t>
            </a:r>
            <a:r>
              <a:rPr kumimoji="1" lang="en-US" altLang="ja-JP" sz="1600">
                <a:latin typeface="メイリオ" panose="020B0604030504040204" pitchFamily="50" charset="-128"/>
                <a:ea typeface="メイリオ" panose="020B0604030504040204" pitchFamily="50" charset="-128"/>
              </a:rPr>
              <a:t>(</a:t>
            </a:r>
            <a:r>
              <a:rPr kumimoji="1" lang="ja-JP" altLang="en-US" sz="1600">
                <a:latin typeface="メイリオ" panose="020B0604030504040204" pitchFamily="50" charset="-128"/>
                <a:ea typeface="メイリオ" panose="020B0604030504040204" pitchFamily="50" charset="-128"/>
              </a:rPr>
              <a:t>参照 </a:t>
            </a:r>
            <a:r>
              <a:rPr kumimoji="1" lang="en-US" altLang="ja-JP" sz="1600">
                <a:latin typeface="メイリオ" panose="020B0604030504040204" pitchFamily="50" charset="-128"/>
                <a:ea typeface="メイリオ" panose="020B0604030504040204" pitchFamily="50" charset="-128"/>
              </a:rPr>
              <a:t>2023-07-06).</a:t>
            </a:r>
            <a:endParaRPr kumimoji="1" lang="ja-JP" altLang="en-US" sz="16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3B4F9813-A32B-E1E7-412D-FCD96E4325A7}"/>
              </a:ext>
            </a:extLst>
          </p:cNvPr>
          <p:cNvSpPr txBox="1"/>
          <p:nvPr/>
        </p:nvSpPr>
        <p:spPr>
          <a:xfrm>
            <a:off x="13353980" y="759337"/>
            <a:ext cx="40770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2-1-3</a:t>
            </a:r>
            <a:r>
              <a:rPr lang="en-US" sz="2400" b="1">
                <a:latin typeface="メイリオ" panose="020B0604030504040204" pitchFamily="50" charset="-128"/>
                <a:ea typeface="メイリオ" panose="020B0604030504040204" pitchFamily="50" charset="-128"/>
              </a:rPr>
              <a:t>.</a:t>
            </a:r>
            <a:r>
              <a:rPr lang="ja-JP" altLang="en-US" sz="2400" b="1">
                <a:latin typeface="メイリオ" panose="020B0604030504040204" pitchFamily="50" charset="-128"/>
                <a:ea typeface="メイリオ" panose="020B0604030504040204" pitchFamily="50" charset="-128"/>
              </a:rPr>
              <a:t> </a:t>
            </a:r>
            <a:r>
              <a:rPr lang="en-US" altLang="ja-JP" sz="2400" b="1">
                <a:latin typeface="メイリオ" panose="020B0604030504040204" pitchFamily="50" charset="-128"/>
                <a:ea typeface="メイリオ" panose="020B0604030504040204" pitchFamily="50" charset="-128"/>
              </a:rPr>
              <a:t>】</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38796049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C7165-B2F4-C8A6-78A4-FC250EE13ED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3604F93-9DA3-EAED-0D02-2FF75C9BF7DE}"/>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コアとは</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84EC050-A597-3672-C793-733718E8CF4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150</a:t>
            </a:fld>
            <a:endParaRPr kumimoji="1" lang="ja-JP" altLang="en-US" sz="2000"/>
          </a:p>
        </p:txBody>
      </p:sp>
      <p:sp>
        <p:nvSpPr>
          <p:cNvPr id="4" name="object 40">
            <a:extLst>
              <a:ext uri="{FF2B5EF4-FFF2-40B4-BE49-F238E27FC236}">
                <a16:creationId xmlns:a16="http://schemas.microsoft.com/office/drawing/2014/main" id="{96320E92-2539-6431-46A2-46A16B7EB16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C4568400-9858-8CB1-9CDB-E18F5A5D41E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NIST</a:t>
            </a:r>
            <a:r>
              <a:rPr lang="ja-JP" altLang="en-US" sz="4000">
                <a:latin typeface="メイリオ" panose="020B0604030504040204" pitchFamily="50" charset="-128"/>
                <a:ea typeface="メイリオ" panose="020B0604030504040204" pitchFamily="50" charset="-128"/>
              </a:rPr>
              <a:t>サイバーセキュリティフレームワーク</a:t>
            </a:r>
          </a:p>
        </p:txBody>
      </p:sp>
      <p:sp>
        <p:nvSpPr>
          <p:cNvPr id="3" name="テキスト ボックス 2">
            <a:extLst>
              <a:ext uri="{FF2B5EF4-FFF2-40B4-BE49-F238E27FC236}">
                <a16:creationId xmlns:a16="http://schemas.microsoft.com/office/drawing/2014/main" id="{2F7212B8-E9FD-062A-5E3C-26AE116D4077}"/>
              </a:ext>
            </a:extLst>
          </p:cNvPr>
          <p:cNvSpPr txBox="1"/>
          <p:nvPr/>
        </p:nvSpPr>
        <p:spPr>
          <a:xfrm>
            <a:off x="1554679" y="2118977"/>
            <a:ext cx="15456498" cy="1200329"/>
          </a:xfrm>
          <a:prstGeom prst="rect">
            <a:avLst/>
          </a:prstGeom>
          <a:noFill/>
        </p:spPr>
        <p:txBody>
          <a:bodyPr wrap="square">
            <a:spAutoFit/>
          </a:bodyPr>
          <a:lstStyle/>
          <a:p>
            <a:r>
              <a:rPr lang="ja-JP" altLang="en-US" sz="3600" b="0" i="0">
                <a:solidFill>
                  <a:srgbClr val="374151"/>
                </a:solidFill>
                <a:effectLst/>
                <a:latin typeface="メイリオ" panose="020B0604030504040204" pitchFamily="50" charset="-128"/>
                <a:ea typeface="メイリオ" panose="020B0604030504040204" pitchFamily="50" charset="-128"/>
              </a:rPr>
              <a:t>業種・業態や企業規模に依存しない共通のサイバーセキュリティ対策の一覧を定義したものです</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graphicFrame>
        <p:nvGraphicFramePr>
          <p:cNvPr id="6" name="表 5">
            <a:extLst>
              <a:ext uri="{FF2B5EF4-FFF2-40B4-BE49-F238E27FC236}">
                <a16:creationId xmlns:a16="http://schemas.microsoft.com/office/drawing/2014/main" id="{1769B619-0B49-FB6F-CF29-E631CBA27F44}"/>
              </a:ext>
            </a:extLst>
          </p:cNvPr>
          <p:cNvGraphicFramePr>
            <a:graphicFrameLocks noGrp="1"/>
          </p:cNvGraphicFramePr>
          <p:nvPr/>
        </p:nvGraphicFramePr>
        <p:xfrm>
          <a:off x="1671271" y="3373093"/>
          <a:ext cx="15056870" cy="5669280"/>
        </p:xfrm>
        <a:graphic>
          <a:graphicData uri="http://schemas.openxmlformats.org/drawingml/2006/table">
            <a:tbl>
              <a:tblPr firstRow="1" bandRow="1">
                <a:tableStyleId>{5940675A-B579-460E-94D1-54222C63F5DA}</a:tableStyleId>
              </a:tblPr>
              <a:tblGrid>
                <a:gridCol w="1376729">
                  <a:extLst>
                    <a:ext uri="{9D8B030D-6E8A-4147-A177-3AD203B41FA5}">
                      <a16:colId xmlns:a16="http://schemas.microsoft.com/office/drawing/2014/main" val="3840549915"/>
                    </a:ext>
                  </a:extLst>
                </a:gridCol>
                <a:gridCol w="10235329">
                  <a:extLst>
                    <a:ext uri="{9D8B030D-6E8A-4147-A177-3AD203B41FA5}">
                      <a16:colId xmlns:a16="http://schemas.microsoft.com/office/drawing/2014/main" val="4117908015"/>
                    </a:ext>
                  </a:extLst>
                </a:gridCol>
                <a:gridCol w="1722406">
                  <a:extLst>
                    <a:ext uri="{9D8B030D-6E8A-4147-A177-3AD203B41FA5}">
                      <a16:colId xmlns:a16="http://schemas.microsoft.com/office/drawing/2014/main" val="2976455562"/>
                    </a:ext>
                  </a:extLst>
                </a:gridCol>
                <a:gridCol w="1722406">
                  <a:extLst>
                    <a:ext uri="{9D8B030D-6E8A-4147-A177-3AD203B41FA5}">
                      <a16:colId xmlns:a16="http://schemas.microsoft.com/office/drawing/2014/main" val="2529088868"/>
                    </a:ext>
                  </a:extLst>
                </a:gridCol>
              </a:tblGrid>
              <a:tr h="200114">
                <a:tc>
                  <a:txBody>
                    <a:bodyPr/>
                    <a:lstStyle/>
                    <a:p>
                      <a:pPr algn="ctr"/>
                      <a:r>
                        <a:rPr kumimoji="1" lang="ja-JP" altLang="en-US" sz="2400" b="1">
                          <a:solidFill>
                            <a:schemeClr val="bg1"/>
                          </a:solidFill>
                          <a:latin typeface="メイリオ" panose="020B0604030504040204" pitchFamily="50" charset="-128"/>
                          <a:ea typeface="メイリオ" panose="020B0604030504040204" pitchFamily="50" charset="-128"/>
                        </a:rPr>
                        <a:t>機能</a:t>
                      </a:r>
                    </a:p>
                  </a:txBody>
                  <a:tcPr anchor="ctr">
                    <a:solidFill>
                      <a:schemeClr val="accent1">
                        <a:lumMod val="75000"/>
                      </a:schemeClr>
                    </a:solidFill>
                  </a:tcPr>
                </a:tc>
                <a:tc>
                  <a:txBody>
                    <a:bodyPr/>
                    <a:lstStyle/>
                    <a:p>
                      <a:r>
                        <a:rPr kumimoji="1" lang="ja-JP" altLang="en-US" sz="2400" b="1">
                          <a:solidFill>
                            <a:schemeClr val="bg1"/>
                          </a:solidFill>
                          <a:latin typeface="メイリオ" panose="020B0604030504040204" pitchFamily="50" charset="-128"/>
                          <a:ea typeface="メイリオ" panose="020B0604030504040204" pitchFamily="50" charset="-128"/>
                        </a:rPr>
                        <a:t>説明</a:t>
                      </a:r>
                    </a:p>
                  </a:txBody>
                  <a:tcPr anchor="ctr">
                    <a:solidFill>
                      <a:schemeClr val="accent1">
                        <a:lumMod val="75000"/>
                      </a:schemeClr>
                    </a:solidFill>
                  </a:tcPr>
                </a:tc>
                <a:tc>
                  <a:txBody>
                    <a:bodyPr/>
                    <a:lstStyle/>
                    <a:p>
                      <a:r>
                        <a:rPr kumimoji="1" lang="ja-JP" altLang="en-US" sz="2400" b="1">
                          <a:solidFill>
                            <a:schemeClr val="bg1"/>
                          </a:solidFill>
                          <a:latin typeface="メイリオ" panose="020B0604030504040204" pitchFamily="50" charset="-128"/>
                          <a:ea typeface="メイリオ" panose="020B0604030504040204" pitchFamily="50" charset="-128"/>
                        </a:rPr>
                        <a:t>カテゴリ</a:t>
                      </a:r>
                    </a:p>
                  </a:txBody>
                  <a:tcPr anchor="ctr">
                    <a:solidFill>
                      <a:schemeClr val="accent1">
                        <a:lumMod val="75000"/>
                      </a:schemeClr>
                    </a:solidFill>
                  </a:tcPr>
                </a:tc>
                <a:tc>
                  <a:txBody>
                    <a:bodyPr/>
                    <a:lstStyle/>
                    <a:p>
                      <a:r>
                        <a:rPr kumimoji="1" lang="ja-JP" altLang="en-US" sz="2400" b="1">
                          <a:solidFill>
                            <a:schemeClr val="bg1"/>
                          </a:solidFill>
                          <a:latin typeface="メイリオ" panose="020B0604030504040204" pitchFamily="50" charset="-128"/>
                          <a:ea typeface="メイリオ" panose="020B0604030504040204" pitchFamily="50" charset="-128"/>
                        </a:rPr>
                        <a:t>サブ</a:t>
                      </a:r>
                      <a:endParaRPr kumimoji="1" lang="en-US" altLang="ja-JP" sz="2400" b="1">
                        <a:solidFill>
                          <a:schemeClr val="bg1"/>
                        </a:solidFill>
                        <a:latin typeface="メイリオ" panose="020B0604030504040204" pitchFamily="50" charset="-128"/>
                        <a:ea typeface="メイリオ" panose="020B0604030504040204" pitchFamily="50" charset="-128"/>
                      </a:endParaRPr>
                    </a:p>
                    <a:p>
                      <a:r>
                        <a:rPr kumimoji="1" lang="ja-JP" altLang="en-US" sz="2400" b="1">
                          <a:solidFill>
                            <a:schemeClr val="bg1"/>
                          </a:solidFill>
                          <a:latin typeface="メイリオ" panose="020B0604030504040204" pitchFamily="50" charset="-128"/>
                          <a:ea typeface="メイリオ" panose="020B0604030504040204" pitchFamily="50" charset="-128"/>
                        </a:rPr>
                        <a:t>カテゴリ</a:t>
                      </a:r>
                    </a:p>
                  </a:txBody>
                  <a:tcPr anchor="ctr">
                    <a:solidFill>
                      <a:schemeClr val="accent1">
                        <a:lumMod val="75000"/>
                      </a:schemeClr>
                    </a:solidFill>
                  </a:tcPr>
                </a:tc>
                <a:extLst>
                  <a:ext uri="{0D108BD9-81ED-4DB2-BD59-A6C34878D82A}">
                    <a16:rowId xmlns:a16="http://schemas.microsoft.com/office/drawing/2014/main" val="345723497"/>
                  </a:ext>
                </a:extLst>
              </a:tr>
              <a:tr h="771871">
                <a:tc>
                  <a:txBody>
                    <a:bodyPr/>
                    <a:lstStyle/>
                    <a:p>
                      <a:pPr algn="ctr"/>
                      <a:r>
                        <a:rPr kumimoji="1" lang="ja-JP" altLang="en-US" sz="2400" b="1">
                          <a:solidFill>
                            <a:schemeClr val="bg1"/>
                          </a:solidFill>
                          <a:latin typeface="メイリオ" panose="020B0604030504040204" pitchFamily="50" charset="-128"/>
                          <a:ea typeface="メイリオ" panose="020B0604030504040204" pitchFamily="50" charset="-128"/>
                        </a:rPr>
                        <a:t>識別</a:t>
                      </a:r>
                    </a:p>
                  </a:txBody>
                  <a:tcPr anchor="ctr">
                    <a:solidFill>
                      <a:schemeClr val="accent2"/>
                    </a:solidFill>
                  </a:tcPr>
                </a:tc>
                <a:tc>
                  <a:txBody>
                    <a:bodyPr/>
                    <a:lstStyle/>
                    <a:p>
                      <a:r>
                        <a:rPr kumimoji="1" lang="ja-JP" altLang="en-US" sz="2400" b="0">
                          <a:solidFill>
                            <a:schemeClr val="tx1"/>
                          </a:solidFill>
                          <a:latin typeface="メイリオ" panose="020B0604030504040204" pitchFamily="50" charset="-128"/>
                          <a:ea typeface="メイリオ" panose="020B0604030504040204" pitchFamily="50" charset="-128"/>
                        </a:rPr>
                        <a:t>組織の資産（情報システム、人、データ・情報など）、組織を取り巻く環境、重要な機能を支えるリソース、関連するサイバーセキュリティリスクを特定し理解を深める。</a:t>
                      </a:r>
                      <a:endParaRPr kumimoji="1" lang="ja-JP" altLang="en-US" sz="2400">
                        <a:latin typeface="メイリオ" panose="020B0604030504040204" pitchFamily="50" charset="-128"/>
                        <a:ea typeface="メイリオ" panose="020B0604030504040204" pitchFamily="50" charset="-128"/>
                      </a:endParaRPr>
                    </a:p>
                  </a:txBody>
                  <a:tcPr anchor="ctr">
                    <a:solidFill>
                      <a:schemeClr val="bg1"/>
                    </a:solidFill>
                  </a:tcPr>
                </a:tc>
                <a:tc rowSpan="5">
                  <a:txBody>
                    <a:bodyPr/>
                    <a:lstStyle/>
                    <a:p>
                      <a:r>
                        <a:rPr kumimoji="1" lang="ja-JP" altLang="en-US" sz="2400">
                          <a:latin typeface="メイリオ" panose="020B0604030504040204" pitchFamily="50" charset="-128"/>
                          <a:ea typeface="メイリオ" panose="020B0604030504040204" pitchFamily="50" charset="-128"/>
                        </a:rPr>
                        <a:t>合計</a:t>
                      </a:r>
                      <a:r>
                        <a:rPr kumimoji="1" lang="en-US" altLang="ja-JP" sz="2400">
                          <a:latin typeface="メイリオ" panose="020B0604030504040204" pitchFamily="50" charset="-128"/>
                          <a:ea typeface="メイリオ" panose="020B0604030504040204" pitchFamily="50" charset="-128"/>
                        </a:rPr>
                        <a:t>23</a:t>
                      </a:r>
                      <a:endParaRPr kumimoji="1" lang="ja-JP" altLang="en-US" sz="2400">
                        <a:latin typeface="メイリオ" panose="020B0604030504040204" pitchFamily="50" charset="-128"/>
                        <a:ea typeface="メイリオ" panose="020B0604030504040204" pitchFamily="50" charset="-128"/>
                      </a:endParaRPr>
                    </a:p>
                  </a:txBody>
                  <a:tcPr anchor="ctr">
                    <a:solidFill>
                      <a:schemeClr val="bg1"/>
                    </a:solidFill>
                  </a:tcPr>
                </a:tc>
                <a:tc rowSpan="5">
                  <a:txBody>
                    <a:bodyPr/>
                    <a:lstStyle/>
                    <a:p>
                      <a:r>
                        <a:rPr kumimoji="1" lang="ja-JP" altLang="en-US" sz="2400">
                          <a:latin typeface="メイリオ" panose="020B0604030504040204" pitchFamily="50" charset="-128"/>
                          <a:ea typeface="メイリオ" panose="020B0604030504040204" pitchFamily="50" charset="-128"/>
                        </a:rPr>
                        <a:t>合計</a:t>
                      </a:r>
                      <a:r>
                        <a:rPr kumimoji="1" lang="en-US" altLang="ja-JP" sz="2400">
                          <a:latin typeface="メイリオ" panose="020B0604030504040204" pitchFamily="50" charset="-128"/>
                          <a:ea typeface="メイリオ" panose="020B0604030504040204" pitchFamily="50" charset="-128"/>
                        </a:rPr>
                        <a:t>108</a:t>
                      </a:r>
                      <a:endParaRPr kumimoji="1" lang="ja-JP" altLang="en-US" sz="2400">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742634154"/>
                  </a:ext>
                </a:extLst>
              </a:tr>
              <a:tr h="771871">
                <a:tc>
                  <a:txBody>
                    <a:bodyPr/>
                    <a:lstStyle/>
                    <a:p>
                      <a:pPr algn="ctr"/>
                      <a:r>
                        <a:rPr kumimoji="1" lang="ja-JP" altLang="en-US" sz="2400" b="1">
                          <a:solidFill>
                            <a:schemeClr val="bg1"/>
                          </a:solidFill>
                          <a:latin typeface="メイリオ" panose="020B0604030504040204" pitchFamily="50" charset="-128"/>
                          <a:ea typeface="メイリオ" panose="020B0604030504040204" pitchFamily="50" charset="-128"/>
                        </a:rPr>
                        <a:t>防御</a:t>
                      </a:r>
                    </a:p>
                  </a:txBody>
                  <a:tcPr anchor="ctr">
                    <a:solidFill>
                      <a:schemeClr val="accent2"/>
                    </a:solidFill>
                  </a:tcPr>
                </a:tc>
                <a:tc>
                  <a:txBody>
                    <a:bodyPr/>
                    <a:lstStyle/>
                    <a:p>
                      <a:r>
                        <a:rPr kumimoji="1" lang="ja-JP" altLang="en-US" sz="2400" b="0">
                          <a:solidFill>
                            <a:schemeClr val="tx1"/>
                          </a:solidFill>
                          <a:latin typeface="メイリオ" panose="020B0604030504040204" pitchFamily="50" charset="-128"/>
                          <a:ea typeface="メイリオ" panose="020B0604030504040204" pitchFamily="50" charset="-128"/>
                        </a:rPr>
                        <a:t>重要サービスの提供が確実に行われるよう適切な保護対策を検討し実施する。</a:t>
                      </a:r>
                      <a:endParaRPr kumimoji="1" lang="ja-JP" altLang="en-US" sz="2400">
                        <a:latin typeface="メイリオ" panose="020B0604030504040204" pitchFamily="50" charset="-128"/>
                        <a:ea typeface="メイリオ" panose="020B0604030504040204" pitchFamily="50" charset="-128"/>
                      </a:endParaRPr>
                    </a:p>
                  </a:txBody>
                  <a:tcPr anchor="ctr">
                    <a:solidFill>
                      <a:schemeClr val="bg1"/>
                    </a:solidFill>
                  </a:tcPr>
                </a:tc>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solidFill>
                      <a:schemeClr val="bg1"/>
                    </a:solidFill>
                  </a:tcPr>
                </a:tc>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3331787753"/>
                  </a:ext>
                </a:extLst>
              </a:tr>
              <a:tr h="771871">
                <a:tc>
                  <a:txBody>
                    <a:bodyPr/>
                    <a:lstStyle/>
                    <a:p>
                      <a:pPr algn="ctr"/>
                      <a:r>
                        <a:rPr kumimoji="1" lang="ja-JP" altLang="en-US" sz="2400" b="1">
                          <a:solidFill>
                            <a:schemeClr val="bg1"/>
                          </a:solidFill>
                          <a:latin typeface="メイリオ" panose="020B0604030504040204" pitchFamily="50" charset="-128"/>
                          <a:ea typeface="メイリオ" panose="020B0604030504040204" pitchFamily="50" charset="-128"/>
                        </a:rPr>
                        <a:t>検知</a:t>
                      </a:r>
                    </a:p>
                  </a:txBody>
                  <a:tcPr anchor="ctr">
                    <a:solidFill>
                      <a:schemeClr val="accent2"/>
                    </a:solidFill>
                  </a:tcPr>
                </a:tc>
                <a:tc>
                  <a:txBody>
                    <a:bodyPr/>
                    <a:lstStyle/>
                    <a:p>
                      <a:r>
                        <a:rPr kumimoji="1" lang="ja-JP" altLang="en-US" sz="2400" b="0">
                          <a:solidFill>
                            <a:schemeClr val="tx1"/>
                          </a:solidFill>
                          <a:latin typeface="メイリオ" panose="020B0604030504040204" pitchFamily="50" charset="-128"/>
                          <a:ea typeface="メイリオ" panose="020B0604030504040204" pitchFamily="50" charset="-128"/>
                        </a:rPr>
                        <a:t>サイバーセキュリティイベントの発生を検知するための適切な対策を検討し実施する。</a:t>
                      </a:r>
                      <a:endParaRPr kumimoji="1" lang="ja-JP" altLang="en-US" sz="2400">
                        <a:latin typeface="メイリオ" panose="020B0604030504040204" pitchFamily="50" charset="-128"/>
                        <a:ea typeface="メイリオ" panose="020B0604030504040204" pitchFamily="50" charset="-128"/>
                      </a:endParaRPr>
                    </a:p>
                  </a:txBody>
                  <a:tcPr anchor="ctr">
                    <a:solidFill>
                      <a:schemeClr val="bg1"/>
                    </a:solidFill>
                  </a:tcPr>
                </a:tc>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solidFill>
                      <a:schemeClr val="bg1"/>
                    </a:solidFill>
                  </a:tcPr>
                </a:tc>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1187614047"/>
                  </a:ext>
                </a:extLst>
              </a:tr>
              <a:tr h="771871">
                <a:tc>
                  <a:txBody>
                    <a:bodyPr/>
                    <a:lstStyle/>
                    <a:p>
                      <a:pPr algn="ctr"/>
                      <a:r>
                        <a:rPr kumimoji="1" lang="ja-JP" altLang="en-US" sz="2400" b="1">
                          <a:solidFill>
                            <a:schemeClr val="bg1"/>
                          </a:solidFill>
                          <a:latin typeface="メイリオ" panose="020B0604030504040204" pitchFamily="50" charset="-128"/>
                          <a:ea typeface="メイリオ" panose="020B0604030504040204" pitchFamily="50" charset="-128"/>
                        </a:rPr>
                        <a:t>対応</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a:solidFill>
                            <a:schemeClr val="tx1"/>
                          </a:solidFill>
                          <a:latin typeface="メイリオ" panose="020B0604030504040204" pitchFamily="50" charset="-128"/>
                          <a:ea typeface="メイリオ" panose="020B0604030504040204" pitchFamily="50" charset="-128"/>
                        </a:rPr>
                        <a:t>サイバーセキュリティインシデントに対処するための適切な対策を検討し実施する。 </a:t>
                      </a:r>
                      <a:endParaRPr kumimoji="1" lang="en-US" altLang="ja-JP" sz="2400" b="0">
                        <a:solidFill>
                          <a:schemeClr val="tx1"/>
                        </a:solidFill>
                        <a:latin typeface="メイリオ" panose="020B0604030504040204" pitchFamily="50" charset="-128"/>
                        <a:ea typeface="メイリオ" panose="020B0604030504040204" pitchFamily="50" charset="-128"/>
                      </a:endParaRPr>
                    </a:p>
                  </a:txBody>
                  <a:tcPr anchor="ctr">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a:solidFill>
                          <a:schemeClr val="tx1"/>
                        </a:solidFill>
                        <a:latin typeface="メイリオ" panose="020B0604030504040204" pitchFamily="50" charset="-128"/>
                        <a:ea typeface="メイリオ" panose="020B0604030504040204" pitchFamily="50" charset="-128"/>
                      </a:endParaRPr>
                    </a:p>
                  </a:txBody>
                  <a:tcPr anchor="ctr">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a:solidFill>
                          <a:schemeClr val="tx1"/>
                        </a:solidFill>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3418790118"/>
                  </a:ext>
                </a:extLst>
              </a:tr>
              <a:tr h="771871">
                <a:tc>
                  <a:txBody>
                    <a:bodyPr/>
                    <a:lstStyle/>
                    <a:p>
                      <a:pPr algn="ctr"/>
                      <a:r>
                        <a:rPr kumimoji="1" lang="ja-JP" altLang="en-US" sz="2400" b="1">
                          <a:solidFill>
                            <a:schemeClr val="bg1"/>
                          </a:solidFill>
                          <a:latin typeface="メイリオ" panose="020B0604030504040204" pitchFamily="50" charset="-128"/>
                          <a:ea typeface="メイリオ" panose="020B0604030504040204" pitchFamily="50" charset="-128"/>
                        </a:rPr>
                        <a:t>復旧</a:t>
                      </a:r>
                    </a:p>
                  </a:txBody>
                  <a:tcPr anchor="ctr">
                    <a:solidFill>
                      <a:schemeClr val="accent2"/>
                    </a:solidFill>
                  </a:tcPr>
                </a:tc>
                <a:tc>
                  <a:txBody>
                    <a:bodyPr/>
                    <a:lstStyle/>
                    <a:p>
                      <a:r>
                        <a:rPr kumimoji="1" lang="ja-JP" altLang="en-US" sz="2400" b="0">
                          <a:solidFill>
                            <a:schemeClr val="tx1"/>
                          </a:solidFill>
                          <a:latin typeface="メイリオ" panose="020B0604030504040204" pitchFamily="50" charset="-128"/>
                          <a:ea typeface="メイリオ" panose="020B0604030504040204" pitchFamily="50" charset="-128"/>
                        </a:rPr>
                        <a:t>サイバーセキュリティインシデントにより影響を受けた機能やサービスをインシデント発生前の状態に戻すための適切な対策を検討し実施する。これには、レジリエンスを実現するための計画の策定・維持も含む。</a:t>
                      </a:r>
                      <a:endParaRPr kumimoji="1" lang="ja-JP" altLang="en-US" sz="2400">
                        <a:latin typeface="メイリオ" panose="020B0604030504040204" pitchFamily="50" charset="-128"/>
                        <a:ea typeface="メイリオ" panose="020B0604030504040204" pitchFamily="50" charset="-128"/>
                      </a:endParaRPr>
                    </a:p>
                  </a:txBody>
                  <a:tcPr anchor="ctr">
                    <a:solidFill>
                      <a:schemeClr val="bg1"/>
                    </a:solidFill>
                  </a:tcPr>
                </a:tc>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solidFill>
                      <a:schemeClr val="bg1"/>
                    </a:solidFill>
                  </a:tcPr>
                </a:tc>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2886183715"/>
                  </a:ext>
                </a:extLst>
              </a:tr>
            </a:tbl>
          </a:graphicData>
        </a:graphic>
      </p:graphicFrame>
      <p:sp>
        <p:nvSpPr>
          <p:cNvPr id="7" name="テキスト ボックス 6">
            <a:extLst>
              <a:ext uri="{FF2B5EF4-FFF2-40B4-BE49-F238E27FC236}">
                <a16:creationId xmlns:a16="http://schemas.microsoft.com/office/drawing/2014/main" id="{E6197B25-3F66-02E3-5B0E-B0E6332E71EE}"/>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7-3-2.】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- 17</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1452557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F1A75-2DC3-64BF-A85D-F57F960953C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DA2879A-29B5-3364-06CA-101A54FF7D72}"/>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ティアとは</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A6AF2E6-9B1D-013E-43A5-330B581B866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151</a:t>
            </a:fld>
            <a:endParaRPr kumimoji="1" lang="ja-JP" altLang="en-US" sz="2000"/>
          </a:p>
        </p:txBody>
      </p:sp>
      <p:sp>
        <p:nvSpPr>
          <p:cNvPr id="4" name="object 40">
            <a:extLst>
              <a:ext uri="{FF2B5EF4-FFF2-40B4-BE49-F238E27FC236}">
                <a16:creationId xmlns:a16="http://schemas.microsoft.com/office/drawing/2014/main" id="{7EF23C1D-10FE-A12F-9396-DFDE3736059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7432C279-2B7B-BC80-BBC5-6DECBF7DE12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NIST</a:t>
            </a:r>
            <a:r>
              <a:rPr lang="ja-JP" altLang="en-US" sz="4000">
                <a:latin typeface="メイリオ" panose="020B0604030504040204" pitchFamily="50" charset="-128"/>
                <a:ea typeface="メイリオ" panose="020B0604030504040204" pitchFamily="50" charset="-128"/>
              </a:rPr>
              <a:t>サイバーセキュリティフレームワーク</a:t>
            </a:r>
          </a:p>
        </p:txBody>
      </p:sp>
      <p:sp>
        <p:nvSpPr>
          <p:cNvPr id="3" name="テキスト ボックス 2">
            <a:extLst>
              <a:ext uri="{FF2B5EF4-FFF2-40B4-BE49-F238E27FC236}">
                <a16:creationId xmlns:a16="http://schemas.microsoft.com/office/drawing/2014/main" id="{E2EAACD1-C968-FC47-AD50-A09758F5A2EB}"/>
              </a:ext>
            </a:extLst>
          </p:cNvPr>
          <p:cNvSpPr txBox="1"/>
          <p:nvPr/>
        </p:nvSpPr>
        <p:spPr>
          <a:xfrm>
            <a:off x="1554679" y="2118977"/>
            <a:ext cx="15456498" cy="1200329"/>
          </a:xfrm>
          <a:prstGeom prst="rect">
            <a:avLst/>
          </a:prstGeom>
          <a:noFill/>
        </p:spPr>
        <p:txBody>
          <a:bodyPr wrap="square">
            <a:spAutoFit/>
          </a:bodyPr>
          <a:lstStyle/>
          <a:p>
            <a:r>
              <a:rPr lang="ja-JP" altLang="en-US" sz="3600" b="0" i="0">
                <a:solidFill>
                  <a:srgbClr val="374151"/>
                </a:solidFill>
                <a:effectLst/>
                <a:latin typeface="メイリオ" panose="020B0604030504040204" pitchFamily="50" charset="-128"/>
                <a:ea typeface="メイリオ" panose="020B0604030504040204" pitchFamily="50" charset="-128"/>
              </a:rPr>
              <a:t>組織におけるサイバーセキュリティリスクへの対応状況を評価する際の指標を定義したものです。指標はティア</a:t>
            </a:r>
            <a:r>
              <a:rPr lang="en-US" altLang="ja-JP" sz="3600" b="0" i="0">
                <a:solidFill>
                  <a:srgbClr val="374151"/>
                </a:solidFill>
                <a:effectLst/>
                <a:latin typeface="メイリオ" panose="020B0604030504040204" pitchFamily="50" charset="-128"/>
                <a:ea typeface="メイリオ" panose="020B0604030504040204" pitchFamily="50" charset="-128"/>
              </a:rPr>
              <a:t>1</a:t>
            </a:r>
            <a:r>
              <a:rPr lang="ja-JP" altLang="en-US" sz="3600" b="0" i="0">
                <a:solidFill>
                  <a:srgbClr val="374151"/>
                </a:solidFill>
                <a:effectLst/>
                <a:latin typeface="メイリオ" panose="020B0604030504040204" pitchFamily="50" charset="-128"/>
                <a:ea typeface="メイリオ" panose="020B0604030504040204" pitchFamily="50" charset="-128"/>
              </a:rPr>
              <a:t>～ティア</a:t>
            </a:r>
            <a:r>
              <a:rPr lang="en-US" altLang="ja-JP" sz="3600" b="0" i="0">
                <a:solidFill>
                  <a:srgbClr val="374151"/>
                </a:solidFill>
                <a:effectLst/>
                <a:latin typeface="メイリオ" panose="020B0604030504040204" pitchFamily="50" charset="-128"/>
                <a:ea typeface="メイリオ" panose="020B0604030504040204" pitchFamily="50" charset="-128"/>
              </a:rPr>
              <a:t>4</a:t>
            </a:r>
            <a:r>
              <a:rPr lang="ja-JP" altLang="en-US" sz="3600" b="0" i="0">
                <a:solidFill>
                  <a:srgbClr val="374151"/>
                </a:solidFill>
                <a:effectLst/>
                <a:latin typeface="メイリオ" panose="020B0604030504040204" pitchFamily="50" charset="-128"/>
                <a:ea typeface="メイリオ" panose="020B0604030504040204" pitchFamily="50" charset="-128"/>
              </a:rPr>
              <a:t>までの</a:t>
            </a:r>
            <a:r>
              <a:rPr lang="en-US" altLang="ja-JP" sz="3600" b="0" i="0">
                <a:solidFill>
                  <a:srgbClr val="374151"/>
                </a:solidFill>
                <a:effectLst/>
                <a:latin typeface="メイリオ" panose="020B0604030504040204" pitchFamily="50" charset="-128"/>
                <a:ea typeface="メイリオ" panose="020B0604030504040204" pitchFamily="50" charset="-128"/>
              </a:rPr>
              <a:t>4</a:t>
            </a:r>
            <a:r>
              <a:rPr lang="ja-JP" altLang="en-US" sz="3600" b="0" i="0">
                <a:solidFill>
                  <a:srgbClr val="374151"/>
                </a:solidFill>
                <a:effectLst/>
                <a:latin typeface="メイリオ" panose="020B0604030504040204" pitchFamily="50" charset="-128"/>
                <a:ea typeface="メイリオ" panose="020B0604030504040204" pitchFamily="50" charset="-128"/>
              </a:rPr>
              <a:t>段階があります。</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52F50F0C-617D-4390-38D9-A160EE48B079}"/>
              </a:ext>
            </a:extLst>
          </p:cNvPr>
          <p:cNvGrpSpPr/>
          <p:nvPr/>
        </p:nvGrpSpPr>
        <p:grpSpPr>
          <a:xfrm>
            <a:off x="2430251" y="3927090"/>
            <a:ext cx="13178085" cy="3892385"/>
            <a:chOff x="2097746" y="3677306"/>
            <a:chExt cx="13178085" cy="3892385"/>
          </a:xfrm>
        </p:grpSpPr>
        <p:sp>
          <p:nvSpPr>
            <p:cNvPr id="7" name="正方形/長方形 6">
              <a:extLst>
                <a:ext uri="{FF2B5EF4-FFF2-40B4-BE49-F238E27FC236}">
                  <a16:creationId xmlns:a16="http://schemas.microsoft.com/office/drawing/2014/main" id="{B95E3D7E-803E-8D9B-E231-7C8F9FECB3CD}"/>
                </a:ext>
              </a:extLst>
            </p:cNvPr>
            <p:cNvSpPr/>
            <p:nvPr/>
          </p:nvSpPr>
          <p:spPr>
            <a:xfrm>
              <a:off x="2259106" y="6350491"/>
              <a:ext cx="3012141" cy="121920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2800">
                  <a:latin typeface="メイリオ" panose="020B0604030504040204" pitchFamily="50" charset="-128"/>
                  <a:ea typeface="メイリオ" panose="020B0604030504040204" pitchFamily="50" charset="-128"/>
                </a:rPr>
                <a:t>ティア</a:t>
              </a:r>
              <a:r>
                <a:rPr kumimoji="1" lang="en-US" altLang="ja-JP" sz="2800">
                  <a:latin typeface="メイリオ" panose="020B0604030504040204" pitchFamily="50" charset="-128"/>
                  <a:ea typeface="メイリオ" panose="020B0604030504040204" pitchFamily="50" charset="-128"/>
                </a:rPr>
                <a:t>1</a:t>
              </a:r>
            </a:p>
            <a:p>
              <a:pPr algn="ctr"/>
              <a:r>
                <a:rPr kumimoji="1" lang="ja-JP" altLang="en-US" sz="2800">
                  <a:latin typeface="メイリオ" panose="020B0604030504040204" pitchFamily="50" charset="-128"/>
                  <a:ea typeface="メイリオ" panose="020B0604030504040204" pitchFamily="50" charset="-128"/>
                </a:rPr>
                <a:t>部分的である</a:t>
              </a:r>
            </a:p>
          </p:txBody>
        </p:sp>
        <p:sp>
          <p:nvSpPr>
            <p:cNvPr id="9" name="矢印: 折線 8">
              <a:extLst>
                <a:ext uri="{FF2B5EF4-FFF2-40B4-BE49-F238E27FC236}">
                  <a16:creationId xmlns:a16="http://schemas.microsoft.com/office/drawing/2014/main" id="{182F18A2-B509-0F22-2AF9-7F2B11E7E23E}"/>
                </a:ext>
              </a:extLst>
            </p:cNvPr>
            <p:cNvSpPr/>
            <p:nvPr/>
          </p:nvSpPr>
          <p:spPr>
            <a:xfrm>
              <a:off x="2097746" y="5943167"/>
              <a:ext cx="3173502" cy="107071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10" name="正方形/長方形 9">
              <a:extLst>
                <a:ext uri="{FF2B5EF4-FFF2-40B4-BE49-F238E27FC236}">
                  <a16:creationId xmlns:a16="http://schemas.microsoft.com/office/drawing/2014/main" id="{BB340FFB-6A3E-C291-221B-FDC29130E79F}"/>
                </a:ext>
              </a:extLst>
            </p:cNvPr>
            <p:cNvSpPr/>
            <p:nvPr/>
          </p:nvSpPr>
          <p:spPr>
            <a:xfrm>
              <a:off x="5593967" y="5591769"/>
              <a:ext cx="3012141" cy="1977921"/>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2800">
                  <a:latin typeface="メイリオ" panose="020B0604030504040204" pitchFamily="50" charset="-128"/>
                  <a:ea typeface="メイリオ" panose="020B0604030504040204" pitchFamily="50" charset="-128"/>
                </a:rPr>
                <a:t>ティア</a:t>
              </a:r>
              <a:r>
                <a:rPr kumimoji="1" lang="en-US" altLang="ja-JP" sz="2800">
                  <a:latin typeface="メイリオ" panose="020B0604030504040204" pitchFamily="50" charset="-128"/>
                  <a:ea typeface="メイリオ" panose="020B0604030504040204" pitchFamily="50" charset="-128"/>
                </a:rPr>
                <a:t>2</a:t>
              </a:r>
            </a:p>
            <a:p>
              <a:pPr algn="ctr"/>
              <a:r>
                <a:rPr kumimoji="1" lang="ja-JP" altLang="en-US" sz="2800">
                  <a:latin typeface="メイリオ" panose="020B0604030504040204" pitchFamily="50" charset="-128"/>
                  <a:ea typeface="メイリオ" panose="020B0604030504040204" pitchFamily="50" charset="-128"/>
                </a:rPr>
                <a:t>リスク情報を</a:t>
              </a:r>
              <a:endParaRPr kumimoji="1" lang="en-US" altLang="ja-JP" sz="2800">
                <a:latin typeface="メイリオ" panose="020B0604030504040204" pitchFamily="50" charset="-128"/>
                <a:ea typeface="メイリオ" panose="020B0604030504040204" pitchFamily="50" charset="-128"/>
              </a:endParaRPr>
            </a:p>
            <a:p>
              <a:pPr algn="ctr"/>
              <a:r>
                <a:rPr kumimoji="1" lang="ja-JP" altLang="en-US" sz="2800">
                  <a:latin typeface="メイリオ" panose="020B0604030504040204" pitchFamily="50" charset="-128"/>
                  <a:ea typeface="メイリオ" panose="020B0604030504040204" pitchFamily="50" charset="-128"/>
                </a:rPr>
                <a:t>活用している</a:t>
              </a:r>
            </a:p>
          </p:txBody>
        </p:sp>
        <p:sp>
          <p:nvSpPr>
            <p:cNvPr id="11" name="矢印: 折線 10">
              <a:extLst>
                <a:ext uri="{FF2B5EF4-FFF2-40B4-BE49-F238E27FC236}">
                  <a16:creationId xmlns:a16="http://schemas.microsoft.com/office/drawing/2014/main" id="{15A2D39F-195D-7F36-5F5E-8DCEFD0B4E60}"/>
                </a:ext>
              </a:extLst>
            </p:cNvPr>
            <p:cNvSpPr/>
            <p:nvPr/>
          </p:nvSpPr>
          <p:spPr>
            <a:xfrm>
              <a:off x="5432607" y="5184446"/>
              <a:ext cx="3173502" cy="107071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12" name="正方形/長方形 11">
              <a:extLst>
                <a:ext uri="{FF2B5EF4-FFF2-40B4-BE49-F238E27FC236}">
                  <a16:creationId xmlns:a16="http://schemas.microsoft.com/office/drawing/2014/main" id="{4418D6DD-A264-4EF6-0A5F-50455C0023DB}"/>
                </a:ext>
              </a:extLst>
            </p:cNvPr>
            <p:cNvSpPr/>
            <p:nvPr/>
          </p:nvSpPr>
          <p:spPr>
            <a:xfrm>
              <a:off x="8928828" y="4804057"/>
              <a:ext cx="3012141" cy="2765633"/>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2800">
                  <a:latin typeface="メイリオ" panose="020B0604030504040204" pitchFamily="50" charset="-128"/>
                  <a:ea typeface="メイリオ" panose="020B0604030504040204" pitchFamily="50" charset="-128"/>
                </a:rPr>
                <a:t>ティア</a:t>
              </a:r>
              <a:r>
                <a:rPr kumimoji="1" lang="en-US" altLang="ja-JP" sz="2800">
                  <a:latin typeface="メイリオ" panose="020B0604030504040204" pitchFamily="50" charset="-128"/>
                  <a:ea typeface="メイリオ" panose="020B0604030504040204" pitchFamily="50" charset="-128"/>
                </a:rPr>
                <a:t>3</a:t>
              </a:r>
            </a:p>
            <a:p>
              <a:pPr algn="ctr"/>
              <a:r>
                <a:rPr kumimoji="1" lang="ja-JP" altLang="en-US" sz="2800">
                  <a:latin typeface="メイリオ" panose="020B0604030504040204" pitchFamily="50" charset="-128"/>
                  <a:ea typeface="メイリオ" panose="020B0604030504040204" pitchFamily="50" charset="-128"/>
                </a:rPr>
                <a:t>繰り返し</a:t>
              </a:r>
              <a:endParaRPr kumimoji="1" lang="en-US" altLang="ja-JP" sz="2800">
                <a:latin typeface="メイリオ" panose="020B0604030504040204" pitchFamily="50" charset="-128"/>
                <a:ea typeface="メイリオ" panose="020B0604030504040204" pitchFamily="50" charset="-128"/>
              </a:endParaRPr>
            </a:p>
            <a:p>
              <a:pPr algn="ctr"/>
              <a:r>
                <a:rPr kumimoji="1" lang="ja-JP" altLang="en-US" sz="2800">
                  <a:latin typeface="メイリオ" panose="020B0604030504040204" pitchFamily="50" charset="-128"/>
                  <a:ea typeface="メイリオ" panose="020B0604030504040204" pitchFamily="50" charset="-128"/>
                </a:rPr>
                <a:t>運用可能である</a:t>
              </a:r>
              <a:endParaRPr kumimoji="1" lang="en-US" altLang="ja-JP" sz="2800">
                <a:latin typeface="メイリオ" panose="020B0604030504040204" pitchFamily="50" charset="-128"/>
                <a:ea typeface="メイリオ" panose="020B0604030504040204" pitchFamily="50" charset="-128"/>
              </a:endParaRPr>
            </a:p>
          </p:txBody>
        </p:sp>
        <p:sp>
          <p:nvSpPr>
            <p:cNvPr id="13" name="矢印: 折線 12">
              <a:extLst>
                <a:ext uri="{FF2B5EF4-FFF2-40B4-BE49-F238E27FC236}">
                  <a16:creationId xmlns:a16="http://schemas.microsoft.com/office/drawing/2014/main" id="{FDA97DE6-87E5-2E71-2ACC-F78F0DB6F60C}"/>
                </a:ext>
              </a:extLst>
            </p:cNvPr>
            <p:cNvSpPr/>
            <p:nvPr/>
          </p:nvSpPr>
          <p:spPr>
            <a:xfrm>
              <a:off x="8767468" y="4396734"/>
              <a:ext cx="3173502" cy="107071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14" name="正方形/長方形 13">
              <a:extLst>
                <a:ext uri="{FF2B5EF4-FFF2-40B4-BE49-F238E27FC236}">
                  <a16:creationId xmlns:a16="http://schemas.microsoft.com/office/drawing/2014/main" id="{5EF6488A-0779-4BA2-2473-50F362E89F65}"/>
                </a:ext>
              </a:extLst>
            </p:cNvPr>
            <p:cNvSpPr/>
            <p:nvPr/>
          </p:nvSpPr>
          <p:spPr>
            <a:xfrm>
              <a:off x="12263689" y="4084629"/>
              <a:ext cx="3012141" cy="3485061"/>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2800">
                  <a:latin typeface="メイリオ" panose="020B0604030504040204" pitchFamily="50" charset="-128"/>
                  <a:ea typeface="メイリオ" panose="020B0604030504040204" pitchFamily="50" charset="-128"/>
                </a:rPr>
                <a:t>ティア</a:t>
              </a:r>
              <a:r>
                <a:rPr kumimoji="1" lang="en-US" altLang="ja-JP" sz="2800">
                  <a:latin typeface="メイリオ" panose="020B0604030504040204" pitchFamily="50" charset="-128"/>
                  <a:ea typeface="メイリオ" panose="020B0604030504040204" pitchFamily="50" charset="-128"/>
                </a:rPr>
                <a:t>4</a:t>
              </a:r>
            </a:p>
            <a:p>
              <a:pPr algn="ctr"/>
              <a:r>
                <a:rPr kumimoji="1" lang="ja-JP" altLang="en-US" sz="2800">
                  <a:latin typeface="メイリオ" panose="020B0604030504040204" pitchFamily="50" charset="-128"/>
                  <a:ea typeface="メイリオ" panose="020B0604030504040204" pitchFamily="50" charset="-128"/>
                </a:rPr>
                <a:t>適応している</a:t>
              </a:r>
              <a:endParaRPr kumimoji="1" lang="en-US" altLang="ja-JP" sz="2800">
                <a:latin typeface="メイリオ" panose="020B0604030504040204" pitchFamily="50" charset="-128"/>
                <a:ea typeface="メイリオ" panose="020B0604030504040204" pitchFamily="50" charset="-128"/>
              </a:endParaRPr>
            </a:p>
          </p:txBody>
        </p:sp>
        <p:sp>
          <p:nvSpPr>
            <p:cNvPr id="15" name="矢印: 折線 14">
              <a:extLst>
                <a:ext uri="{FF2B5EF4-FFF2-40B4-BE49-F238E27FC236}">
                  <a16:creationId xmlns:a16="http://schemas.microsoft.com/office/drawing/2014/main" id="{CA926356-D812-B5D0-3054-41E7CFBFCB2A}"/>
                </a:ext>
              </a:extLst>
            </p:cNvPr>
            <p:cNvSpPr/>
            <p:nvPr/>
          </p:nvSpPr>
          <p:spPr>
            <a:xfrm>
              <a:off x="12102329" y="3677306"/>
              <a:ext cx="3173502" cy="1070712"/>
            </a:xfrm>
            <a:prstGeom prst="ben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grpSp>
      <p:sp>
        <p:nvSpPr>
          <p:cNvPr id="17" name="テキスト ボックス 16">
            <a:extLst>
              <a:ext uri="{FF2B5EF4-FFF2-40B4-BE49-F238E27FC236}">
                <a16:creationId xmlns:a16="http://schemas.microsoft.com/office/drawing/2014/main" id="{B90A19CF-E949-16BA-ECA1-4910A236D272}"/>
              </a:ext>
            </a:extLst>
          </p:cNvPr>
          <p:cNvSpPr txBox="1"/>
          <p:nvPr/>
        </p:nvSpPr>
        <p:spPr>
          <a:xfrm>
            <a:off x="1270855" y="8383861"/>
            <a:ext cx="156582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a:solidFill>
                  <a:schemeClr val="tx1"/>
                </a:solidFill>
                <a:latin typeface="メイリオ" panose="020B0604030504040204" pitchFamily="50" charset="-128"/>
                <a:ea typeface="メイリオ" panose="020B0604030504040204" pitchFamily="50" charset="-128"/>
              </a:rPr>
              <a:t>ティアの成熟度イメージ</a:t>
            </a:r>
            <a:br>
              <a:rPr kumimoji="1" lang="en-US" altLang="ja-JP">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（出典）デジタル庁</a:t>
            </a:r>
            <a:r>
              <a:rPr kumimoji="1" lang="en-US" altLang="ja-JP">
                <a:latin typeface="メイリオ" panose="020B0604030504040204" pitchFamily="50" charset="-128"/>
                <a:ea typeface="メイリオ" panose="020B0604030504040204" pitchFamily="50" charset="-128"/>
              </a:rPr>
              <a:t> </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「政府情報システムにおける サイバーセキュリティフレームワーク導入に関する 技術レポート 」を基に作成</a:t>
            </a:r>
          </a:p>
        </p:txBody>
      </p:sp>
      <p:sp>
        <p:nvSpPr>
          <p:cNvPr id="6" name="テキスト ボックス 5">
            <a:extLst>
              <a:ext uri="{FF2B5EF4-FFF2-40B4-BE49-F238E27FC236}">
                <a16:creationId xmlns:a16="http://schemas.microsoft.com/office/drawing/2014/main" id="{5F7C2ECC-822E-E9C9-73F8-153A0516ABBD}"/>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7-3-2.】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- 19</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9479243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AC027-90CB-10AA-8064-F31BA171336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66584FF-E75B-0188-89FB-A7781E6B571F}"/>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プロファイルとは</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8A56A1B-6998-8AC3-2078-3160C203881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152</a:t>
            </a:fld>
            <a:endParaRPr kumimoji="1" lang="ja-JP" altLang="en-US" sz="2000"/>
          </a:p>
        </p:txBody>
      </p:sp>
      <p:sp>
        <p:nvSpPr>
          <p:cNvPr id="4" name="object 40">
            <a:extLst>
              <a:ext uri="{FF2B5EF4-FFF2-40B4-BE49-F238E27FC236}">
                <a16:creationId xmlns:a16="http://schemas.microsoft.com/office/drawing/2014/main" id="{98CCC4A7-19B9-E304-2B3D-A414267D634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D5390AC8-C642-713D-6104-CF921CB152D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NIST</a:t>
            </a:r>
            <a:r>
              <a:rPr lang="ja-JP" altLang="en-US" sz="4000">
                <a:latin typeface="メイリオ" panose="020B0604030504040204" pitchFamily="50" charset="-128"/>
                <a:ea typeface="メイリオ" panose="020B0604030504040204" pitchFamily="50" charset="-128"/>
              </a:rPr>
              <a:t>サイバーセキュリティフレームワーク</a:t>
            </a:r>
          </a:p>
        </p:txBody>
      </p:sp>
      <p:sp>
        <p:nvSpPr>
          <p:cNvPr id="3" name="テキスト ボックス 2">
            <a:extLst>
              <a:ext uri="{FF2B5EF4-FFF2-40B4-BE49-F238E27FC236}">
                <a16:creationId xmlns:a16="http://schemas.microsoft.com/office/drawing/2014/main" id="{B16A2F32-95DF-1011-CBA0-FDB5A716CA40}"/>
              </a:ext>
            </a:extLst>
          </p:cNvPr>
          <p:cNvSpPr txBox="1"/>
          <p:nvPr/>
        </p:nvSpPr>
        <p:spPr>
          <a:xfrm>
            <a:off x="1554679" y="2118977"/>
            <a:ext cx="15456498" cy="2308324"/>
          </a:xfrm>
          <a:prstGeom prst="rect">
            <a:avLst/>
          </a:prstGeom>
          <a:noFill/>
        </p:spPr>
        <p:txBody>
          <a:bodyPr wrap="square">
            <a:spAutoFit/>
          </a:bodyPr>
          <a:lstStyle/>
          <a:p>
            <a:r>
              <a:rPr lang="ja-JP" altLang="en-US" sz="3600" b="0" i="0">
                <a:solidFill>
                  <a:srgbClr val="374151"/>
                </a:solidFill>
                <a:effectLst/>
                <a:latin typeface="メイリオ" panose="020B0604030504040204" pitchFamily="50" charset="-128"/>
                <a:ea typeface="メイリオ" panose="020B0604030504040204" pitchFamily="50" charset="-128"/>
              </a:rPr>
              <a:t>組織ごとの考慮点を整理したもので、サイバーセキュリティ対策の現状と目標状態を明示します。これにより、必要な改善点のギャップを特定できます。「あるべき姿」は、ビジネス要求やリスク許容度、リソースを基に策定されます。</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D65C07B7-F92E-A5B6-EE03-9862DEEBE2E1}"/>
              </a:ext>
            </a:extLst>
          </p:cNvPr>
          <p:cNvSpPr txBox="1"/>
          <p:nvPr/>
        </p:nvSpPr>
        <p:spPr>
          <a:xfrm>
            <a:off x="1270855" y="8383861"/>
            <a:ext cx="156582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a:latin typeface="メイリオ" panose="020B0604030504040204" pitchFamily="50" charset="-128"/>
                <a:ea typeface="メイリオ" panose="020B0604030504040204" pitchFamily="50" charset="-128"/>
              </a:rPr>
              <a:t>プロファイルの活用</a:t>
            </a:r>
            <a:r>
              <a:rPr kumimoji="1" lang="ja-JP" altLang="en-US">
                <a:solidFill>
                  <a:schemeClr val="tx1"/>
                </a:solidFill>
                <a:latin typeface="メイリオ" panose="020B0604030504040204" pitchFamily="50" charset="-128"/>
                <a:ea typeface="メイリオ" panose="020B0604030504040204" pitchFamily="50" charset="-128"/>
              </a:rPr>
              <a:t>イメージ</a:t>
            </a:r>
            <a:br>
              <a:rPr kumimoji="1" lang="en-US" altLang="ja-JP">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（出典）デジタル庁</a:t>
            </a:r>
            <a:r>
              <a:rPr kumimoji="1" lang="en-US" altLang="ja-JP">
                <a:latin typeface="メイリオ" panose="020B0604030504040204" pitchFamily="50" charset="-128"/>
                <a:ea typeface="メイリオ" panose="020B0604030504040204" pitchFamily="50" charset="-128"/>
              </a:rPr>
              <a:t> </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「政府情報システムにおける サイバーセキュリティフレームワーク導入に関する 技術レポート 」を基に作成</a:t>
            </a:r>
          </a:p>
        </p:txBody>
      </p:sp>
      <p:pic>
        <p:nvPicPr>
          <p:cNvPr id="6" name="図 5">
            <a:extLst>
              <a:ext uri="{FF2B5EF4-FFF2-40B4-BE49-F238E27FC236}">
                <a16:creationId xmlns:a16="http://schemas.microsoft.com/office/drawing/2014/main" id="{90D42E25-AC5B-48FB-D7A1-5599AFEA81B7}"/>
              </a:ext>
            </a:extLst>
          </p:cNvPr>
          <p:cNvPicPr>
            <a:picLocks noChangeAspect="1"/>
          </p:cNvPicPr>
          <p:nvPr/>
        </p:nvPicPr>
        <p:blipFill>
          <a:blip r:embed="rId3"/>
          <a:stretch>
            <a:fillRect/>
          </a:stretch>
        </p:blipFill>
        <p:spPr>
          <a:xfrm>
            <a:off x="3045332" y="4165634"/>
            <a:ext cx="11519470" cy="4039945"/>
          </a:xfrm>
          <a:prstGeom prst="rect">
            <a:avLst/>
          </a:prstGeom>
        </p:spPr>
      </p:pic>
      <p:sp>
        <p:nvSpPr>
          <p:cNvPr id="7" name="テキスト ボックス 6">
            <a:extLst>
              <a:ext uri="{FF2B5EF4-FFF2-40B4-BE49-F238E27FC236}">
                <a16:creationId xmlns:a16="http://schemas.microsoft.com/office/drawing/2014/main" id="{997A9255-C7D4-7DF4-22AF-81B7FD585474}"/>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7-3-2.】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- 19</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966602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78DBC-7668-9A91-578A-9864D69ADD8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C4214B6-0799-E73E-BAB7-A48F027BC990}"/>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NIST SP 800</a:t>
            </a:r>
            <a:r>
              <a:rPr lang="ja-JP" altLang="en-US" sz="4000">
                <a:latin typeface="メイリオ" panose="020B0604030504040204" pitchFamily="50" charset="-128"/>
                <a:ea typeface="メイリオ" panose="020B0604030504040204" pitchFamily="50" charset="-128"/>
              </a:rPr>
              <a:t>シリーズと</a:t>
            </a:r>
            <a:r>
              <a:rPr lang="en-US" altLang="ja-JP" sz="4000">
                <a:latin typeface="メイリオ" panose="020B0604030504040204" pitchFamily="50" charset="-128"/>
                <a:ea typeface="メイリオ" panose="020B0604030504040204" pitchFamily="50" charset="-128"/>
              </a:rPr>
              <a:t>CSF</a:t>
            </a:r>
            <a:r>
              <a:rPr lang="ja-JP" altLang="en-US" sz="4000">
                <a:latin typeface="メイリオ" panose="020B0604030504040204" pitchFamily="50" charset="-128"/>
                <a:ea typeface="メイリオ" panose="020B0604030504040204" pitchFamily="50" charset="-128"/>
              </a:rPr>
              <a:t>の関連性</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9972578-8230-F8A0-19AC-5B5A9D587BD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153</a:t>
            </a:fld>
            <a:endParaRPr kumimoji="1" lang="ja-JP" altLang="en-US" sz="2000"/>
          </a:p>
        </p:txBody>
      </p:sp>
      <p:sp>
        <p:nvSpPr>
          <p:cNvPr id="4" name="object 40">
            <a:extLst>
              <a:ext uri="{FF2B5EF4-FFF2-40B4-BE49-F238E27FC236}">
                <a16:creationId xmlns:a16="http://schemas.microsoft.com/office/drawing/2014/main" id="{53222D9A-2E56-91DC-445E-CD8D6DC6089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81045C39-EE31-3F3E-6D63-9750034BA34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NIST</a:t>
            </a:r>
            <a:r>
              <a:rPr lang="ja-JP" altLang="en-US" sz="4000">
                <a:latin typeface="メイリオ" panose="020B0604030504040204" pitchFamily="50" charset="-128"/>
                <a:ea typeface="メイリオ" panose="020B0604030504040204" pitchFamily="50" charset="-128"/>
              </a:rPr>
              <a:t>サイバーセキュリティフレームワーク</a:t>
            </a:r>
          </a:p>
        </p:txBody>
      </p:sp>
      <p:sp>
        <p:nvSpPr>
          <p:cNvPr id="3" name="テキスト ボックス 2">
            <a:extLst>
              <a:ext uri="{FF2B5EF4-FFF2-40B4-BE49-F238E27FC236}">
                <a16:creationId xmlns:a16="http://schemas.microsoft.com/office/drawing/2014/main" id="{E6C6BF11-ED5A-EB64-E886-A89B8C104EA0}"/>
              </a:ext>
            </a:extLst>
          </p:cNvPr>
          <p:cNvSpPr txBox="1"/>
          <p:nvPr/>
        </p:nvSpPr>
        <p:spPr>
          <a:xfrm>
            <a:off x="1554679" y="2118977"/>
            <a:ext cx="15456498" cy="1754326"/>
          </a:xfrm>
          <a:prstGeom prst="rect">
            <a:avLst/>
          </a:prstGeom>
          <a:noFill/>
        </p:spPr>
        <p:txBody>
          <a:bodyPr wrap="square">
            <a:spAutoFit/>
          </a:bodyPr>
          <a:lstStyle/>
          <a:p>
            <a:r>
              <a:rPr lang="en-US" altLang="ja-JP" sz="3600" b="0" i="0">
                <a:solidFill>
                  <a:srgbClr val="374151"/>
                </a:solidFill>
                <a:effectLst/>
                <a:latin typeface="メイリオ" panose="020B0604030504040204" pitchFamily="50" charset="-128"/>
                <a:ea typeface="メイリオ" panose="020B0604030504040204" pitchFamily="50" charset="-128"/>
              </a:rPr>
              <a:t>CSF</a:t>
            </a:r>
            <a:r>
              <a:rPr lang="ja-JP" altLang="en-US" sz="3600" b="0" i="0">
                <a:solidFill>
                  <a:srgbClr val="374151"/>
                </a:solidFill>
                <a:effectLst/>
                <a:latin typeface="メイリオ" panose="020B0604030504040204" pitchFamily="50" charset="-128"/>
                <a:ea typeface="メイリオ" panose="020B0604030504040204" pitchFamily="50" charset="-128"/>
              </a:rPr>
              <a:t>の下位概念に位置付けられているのが、</a:t>
            </a:r>
            <a:r>
              <a:rPr lang="en-US" altLang="ja-JP" sz="3600" b="0" i="0">
                <a:solidFill>
                  <a:srgbClr val="374151"/>
                </a:solidFill>
                <a:effectLst/>
                <a:latin typeface="メイリオ" panose="020B0604030504040204" pitchFamily="50" charset="-128"/>
                <a:ea typeface="メイリオ" panose="020B0604030504040204" pitchFamily="50" charset="-128"/>
              </a:rPr>
              <a:t>NIST SP 800</a:t>
            </a:r>
            <a:r>
              <a:rPr lang="ja-JP" altLang="en-US" sz="3600" b="0" i="0">
                <a:solidFill>
                  <a:srgbClr val="374151"/>
                </a:solidFill>
                <a:effectLst/>
                <a:latin typeface="メイリオ" panose="020B0604030504040204" pitchFamily="50" charset="-128"/>
                <a:ea typeface="メイリオ" panose="020B0604030504040204" pitchFamily="50" charset="-128"/>
              </a:rPr>
              <a:t>シリーズです。実施すべきタスクと手順、推奨技術の特定など、セキュリティ管理の手法について具体的に明記されています。</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D20ABF82-F4F7-DA72-90EC-91816F39F3D3}"/>
              </a:ext>
            </a:extLst>
          </p:cNvPr>
          <p:cNvSpPr txBox="1"/>
          <p:nvPr/>
        </p:nvSpPr>
        <p:spPr>
          <a:xfrm>
            <a:off x="1270855" y="8383861"/>
            <a:ext cx="156582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CSF</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と</a:t>
            </a:r>
            <a:r>
              <a:rPr kumimoji="1" lang="en-US" altLang="ja-JP"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SP800</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シリーズの関係</a:t>
            </a:r>
          </a:p>
        </p:txBody>
      </p:sp>
      <p:pic>
        <p:nvPicPr>
          <p:cNvPr id="7" name="図 6">
            <a:extLst>
              <a:ext uri="{FF2B5EF4-FFF2-40B4-BE49-F238E27FC236}">
                <a16:creationId xmlns:a16="http://schemas.microsoft.com/office/drawing/2014/main" id="{C5615116-00A3-25F2-0DC3-A30C267D8201}"/>
              </a:ext>
            </a:extLst>
          </p:cNvPr>
          <p:cNvPicPr>
            <a:picLocks noChangeAspect="1"/>
          </p:cNvPicPr>
          <p:nvPr/>
        </p:nvPicPr>
        <p:blipFill>
          <a:blip r:embed="rId3"/>
          <a:stretch>
            <a:fillRect/>
          </a:stretch>
        </p:blipFill>
        <p:spPr>
          <a:xfrm>
            <a:off x="1818042" y="4434512"/>
            <a:ext cx="13974050" cy="3823518"/>
          </a:xfrm>
          <a:prstGeom prst="rect">
            <a:avLst/>
          </a:prstGeom>
        </p:spPr>
      </p:pic>
      <p:sp>
        <p:nvSpPr>
          <p:cNvPr id="6" name="テキスト ボックス 5">
            <a:extLst>
              <a:ext uri="{FF2B5EF4-FFF2-40B4-BE49-F238E27FC236}">
                <a16:creationId xmlns:a16="http://schemas.microsoft.com/office/drawing/2014/main" id="{464B0CC1-A554-8A4B-31F5-29F4F7ACAF40}"/>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7-3-3.】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- 20</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0423227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BA7D-0002-7DEC-1CF6-8F49A10EF20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86FC7BF-65FD-9C37-8096-15395F35CC30}"/>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CSF</a:t>
            </a:r>
            <a:r>
              <a:rPr lang="ja-JP" altLang="en-US" sz="4000">
                <a:latin typeface="メイリオ" panose="020B0604030504040204" pitchFamily="50" charset="-128"/>
                <a:ea typeface="メイリオ" panose="020B0604030504040204" pitchFamily="50" charset="-128"/>
              </a:rPr>
              <a:t>と</a:t>
            </a:r>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の関連性</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79DCDCA-1284-738A-7AAA-914ADFEF5C4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154</a:t>
            </a:fld>
            <a:endParaRPr kumimoji="1" lang="ja-JP" altLang="en-US" sz="2000"/>
          </a:p>
        </p:txBody>
      </p:sp>
      <p:sp>
        <p:nvSpPr>
          <p:cNvPr id="4" name="object 40">
            <a:extLst>
              <a:ext uri="{FF2B5EF4-FFF2-40B4-BE49-F238E27FC236}">
                <a16:creationId xmlns:a16="http://schemas.microsoft.com/office/drawing/2014/main" id="{4BF8DB88-3CA2-4335-6554-E63EFE521DE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4F304D40-633F-24D6-6863-03232A6EC06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NIST</a:t>
            </a:r>
            <a:r>
              <a:rPr lang="ja-JP" altLang="en-US" sz="4000">
                <a:latin typeface="メイリオ" panose="020B0604030504040204" pitchFamily="50" charset="-128"/>
                <a:ea typeface="メイリオ" panose="020B0604030504040204" pitchFamily="50" charset="-128"/>
              </a:rPr>
              <a:t>サイバーセキュリティフレームワーク</a:t>
            </a:r>
          </a:p>
        </p:txBody>
      </p:sp>
      <p:sp>
        <p:nvSpPr>
          <p:cNvPr id="3" name="テキスト ボックス 2">
            <a:extLst>
              <a:ext uri="{FF2B5EF4-FFF2-40B4-BE49-F238E27FC236}">
                <a16:creationId xmlns:a16="http://schemas.microsoft.com/office/drawing/2014/main" id="{A78D511C-73BA-4117-65FE-C866E12E297A}"/>
              </a:ext>
            </a:extLst>
          </p:cNvPr>
          <p:cNvSpPr txBox="1"/>
          <p:nvPr/>
        </p:nvSpPr>
        <p:spPr>
          <a:xfrm>
            <a:off x="1554679" y="2118977"/>
            <a:ext cx="15456498" cy="4524315"/>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主な共通点</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汎用性が高い</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サイバーセキュリティ対策方法</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任意性がある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b="0" i="0" u="sng">
                <a:solidFill>
                  <a:srgbClr val="374151"/>
                </a:solidFill>
                <a:effectLst/>
                <a:latin typeface="メイリオ" panose="020B0604030504040204" pitchFamily="50" charset="-128"/>
                <a:ea typeface="メイリオ" panose="020B0604030504040204" pitchFamily="50" charset="-128"/>
              </a:rPr>
              <a:t>主な相違点</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第三者認証制度の有無</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目標への到達手段</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D9C7420D-D6CC-C584-E6C5-6EFF32910504}"/>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7-3-4.】</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- 21</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1435592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4750A-1379-7C97-462C-8B660DDF589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AB337D9-CF3A-B4DF-EDA9-915723FCCE28}"/>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CPSF</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7022B8F-111A-99EA-A31B-0E2AE008DD0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155</a:t>
            </a:fld>
            <a:endParaRPr kumimoji="1" lang="ja-JP" altLang="en-US" sz="2000"/>
          </a:p>
        </p:txBody>
      </p:sp>
      <p:sp>
        <p:nvSpPr>
          <p:cNvPr id="4" name="object 40">
            <a:extLst>
              <a:ext uri="{FF2B5EF4-FFF2-40B4-BE49-F238E27FC236}">
                <a16:creationId xmlns:a16="http://schemas.microsoft.com/office/drawing/2014/main" id="{A4A1B0F2-A0E2-5276-DBD8-0CBC83616E1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3763110A-D96A-88A4-59A0-F460E925B1F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サイバー・フィジカル・セキュリティ対策フレームワーク</a:t>
            </a:r>
          </a:p>
        </p:txBody>
      </p:sp>
      <p:sp>
        <p:nvSpPr>
          <p:cNvPr id="3" name="テキスト ボックス 2">
            <a:extLst>
              <a:ext uri="{FF2B5EF4-FFF2-40B4-BE49-F238E27FC236}">
                <a16:creationId xmlns:a16="http://schemas.microsoft.com/office/drawing/2014/main" id="{04A0477A-86F2-80F5-6400-0E2DAC6191A3}"/>
              </a:ext>
            </a:extLst>
          </p:cNvPr>
          <p:cNvSpPr txBox="1"/>
          <p:nvPr/>
        </p:nvSpPr>
        <p:spPr>
          <a:xfrm>
            <a:off x="1554679" y="2118977"/>
            <a:ext cx="15456498" cy="3970318"/>
          </a:xfrm>
          <a:prstGeom prst="rect">
            <a:avLst/>
          </a:prstGeom>
          <a:noFill/>
        </p:spPr>
        <p:txBody>
          <a:bodyPr wrap="square">
            <a:spAutoFit/>
          </a:bodyPr>
          <a:lstStyle/>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Society5.0</a:t>
            </a:r>
            <a:r>
              <a:rPr lang="ja-JP" altLang="en-US" sz="3600" b="0" i="0">
                <a:solidFill>
                  <a:srgbClr val="374151"/>
                </a:solidFill>
                <a:effectLst/>
                <a:latin typeface="メイリオ" panose="020B0604030504040204" pitchFamily="50" charset="-128"/>
                <a:ea typeface="メイリオ" panose="020B0604030504040204" pitchFamily="50" charset="-128"/>
              </a:rPr>
              <a:t>でサイバー空間とフィジカル空間が融合。</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サプライチェーンが</a:t>
            </a:r>
            <a:r>
              <a:rPr lang="en-US" altLang="ja-JP" sz="3600" b="0" i="0">
                <a:solidFill>
                  <a:srgbClr val="374151"/>
                </a:solidFill>
                <a:effectLst/>
                <a:latin typeface="メイリオ" panose="020B0604030504040204" pitchFamily="50" charset="-128"/>
                <a:ea typeface="メイリオ" panose="020B0604030504040204" pitchFamily="50" charset="-128"/>
              </a:rPr>
              <a:t>『</a:t>
            </a:r>
            <a:r>
              <a:rPr lang="ja-JP" altLang="en-US" sz="3600" b="0" i="0">
                <a:solidFill>
                  <a:srgbClr val="374151"/>
                </a:solidFill>
                <a:effectLst/>
                <a:latin typeface="メイリオ" panose="020B0604030504040204" pitchFamily="50" charset="-128"/>
                <a:ea typeface="メイリオ" panose="020B0604030504040204" pitchFamily="50" charset="-128"/>
              </a:rPr>
              <a:t>価値創造過程</a:t>
            </a:r>
            <a:r>
              <a:rPr lang="en-US" altLang="ja-JP" sz="3600" b="0" i="0">
                <a:solidFill>
                  <a:srgbClr val="374151"/>
                </a:solidFill>
                <a:effectLst/>
                <a:latin typeface="メイリオ" panose="020B0604030504040204" pitchFamily="50" charset="-128"/>
                <a:ea typeface="メイリオ" panose="020B0604030504040204" pitchFamily="50" charset="-128"/>
              </a:rPr>
              <a:t>』</a:t>
            </a:r>
            <a:r>
              <a:rPr lang="ja-JP" altLang="en-US" sz="3600" b="0" i="0">
                <a:solidFill>
                  <a:srgbClr val="374151"/>
                </a:solidFill>
                <a:effectLst/>
                <a:latin typeface="メイリオ" panose="020B0604030504040204" pitchFamily="50" charset="-128"/>
                <a:ea typeface="メイリオ" panose="020B0604030504040204" pitchFamily="50" charset="-128"/>
              </a:rPr>
              <a:t>として変化。</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新しいサプライチェーンにはサイバー攻撃のリスク増。</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政府が</a:t>
            </a:r>
            <a:r>
              <a:rPr lang="en-US" altLang="ja-JP" sz="3600" b="0" i="0">
                <a:solidFill>
                  <a:srgbClr val="374151"/>
                </a:solidFill>
                <a:effectLst/>
                <a:latin typeface="メイリオ" panose="020B0604030504040204" pitchFamily="50" charset="-128"/>
                <a:ea typeface="メイリオ" panose="020B0604030504040204" pitchFamily="50" charset="-128"/>
              </a:rPr>
              <a:t>『</a:t>
            </a:r>
            <a:r>
              <a:rPr lang="ja-JP" altLang="en-US" sz="3600" b="0" i="0">
                <a:solidFill>
                  <a:srgbClr val="374151"/>
                </a:solidFill>
                <a:effectLst/>
                <a:latin typeface="メイリオ" panose="020B0604030504040204" pitchFamily="50" charset="-128"/>
                <a:ea typeface="メイリオ" panose="020B0604030504040204" pitchFamily="50" charset="-128"/>
              </a:rPr>
              <a:t>サイバー・フィジカル・セキュリティ対策フレームワーク</a:t>
            </a:r>
            <a:r>
              <a:rPr lang="en-US" altLang="ja-JP" sz="3600" b="0" i="0">
                <a:solidFill>
                  <a:srgbClr val="374151"/>
                </a:solidFill>
                <a:effectLst/>
                <a:latin typeface="メイリオ" panose="020B0604030504040204" pitchFamily="50" charset="-128"/>
                <a:ea typeface="メイリオ" panose="020B0604030504040204" pitchFamily="50" charset="-128"/>
              </a:rPr>
              <a:t>』(CPSF)</a:t>
            </a:r>
            <a:r>
              <a:rPr lang="ja-JP" altLang="en-US" sz="3600" b="0" i="0">
                <a:solidFill>
                  <a:srgbClr val="374151"/>
                </a:solidFill>
                <a:effectLst/>
                <a:latin typeface="メイリオ" panose="020B0604030504040204" pitchFamily="50" charset="-128"/>
                <a:ea typeface="メイリオ" panose="020B0604030504040204" pitchFamily="50" charset="-128"/>
              </a:rPr>
              <a:t>を策定。</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CPSF</a:t>
            </a:r>
            <a:r>
              <a:rPr lang="ja-JP" altLang="en-US" sz="3600" b="0" i="0">
                <a:solidFill>
                  <a:srgbClr val="374151"/>
                </a:solidFill>
                <a:effectLst/>
                <a:latin typeface="メイリオ" panose="020B0604030504040204" pitchFamily="50" charset="-128"/>
                <a:ea typeface="メイリオ" panose="020B0604030504040204" pitchFamily="50" charset="-128"/>
              </a:rPr>
              <a:t>は既存の</a:t>
            </a: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や</a:t>
            </a:r>
            <a:r>
              <a:rPr lang="en-US" altLang="ja-JP" sz="3600" b="0" i="0">
                <a:solidFill>
                  <a:srgbClr val="374151"/>
                </a:solidFill>
                <a:effectLst/>
                <a:latin typeface="メイリオ" panose="020B0604030504040204" pitchFamily="50" charset="-128"/>
                <a:ea typeface="メイリオ" panose="020B0604030504040204" pitchFamily="50" charset="-128"/>
              </a:rPr>
              <a:t>CSF</a:t>
            </a:r>
            <a:r>
              <a:rPr lang="ja-JP" altLang="en-US" sz="3600" b="0" i="0">
                <a:solidFill>
                  <a:srgbClr val="374151"/>
                </a:solidFill>
                <a:effectLst/>
                <a:latin typeface="メイリオ" panose="020B0604030504040204" pitchFamily="50" charset="-128"/>
                <a:ea typeface="メイリオ" panose="020B0604030504040204" pitchFamily="50" charset="-128"/>
              </a:rPr>
              <a:t>を基に、サイバーとフィジカルの両方のセキュリティ対応。</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563C6EB5-8332-8970-FCF7-E11ACD067E81}"/>
              </a:ext>
            </a:extLst>
          </p:cNvPr>
          <p:cNvSpPr txBox="1"/>
          <p:nvPr/>
        </p:nvSpPr>
        <p:spPr>
          <a:xfrm>
            <a:off x="12191999" y="1287980"/>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7-4-1.】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6057067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C59B6-F4D5-F55C-9F6A-99F0EE7B95D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44C67DA-251F-6D76-1535-E523AAA235A4}"/>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CPSF</a:t>
            </a:r>
            <a:r>
              <a:rPr lang="ja-JP" altLang="en-US" sz="4000">
                <a:latin typeface="メイリオ" panose="020B0604030504040204" pitchFamily="50" charset="-128"/>
                <a:ea typeface="メイリオ" panose="020B0604030504040204" pitchFamily="50" charset="-128"/>
              </a:rPr>
              <a:t>の目的と適用範囲</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AFD4018-CC3F-B027-D618-D111C6AF0A2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156</a:t>
            </a:fld>
            <a:endParaRPr kumimoji="1" lang="ja-JP" altLang="en-US" sz="2000"/>
          </a:p>
        </p:txBody>
      </p:sp>
      <p:sp>
        <p:nvSpPr>
          <p:cNvPr id="4" name="object 40">
            <a:extLst>
              <a:ext uri="{FF2B5EF4-FFF2-40B4-BE49-F238E27FC236}">
                <a16:creationId xmlns:a16="http://schemas.microsoft.com/office/drawing/2014/main" id="{A72EAB34-CCAA-4BA7-7DF3-2BB8A13ED2D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A900E1B5-02A2-5F89-5E40-313FA9DCE14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サイバー・フィジカル・セキュリティ対策フレームワーク</a:t>
            </a:r>
          </a:p>
        </p:txBody>
      </p:sp>
      <p:sp>
        <p:nvSpPr>
          <p:cNvPr id="3" name="テキスト ボックス 2">
            <a:extLst>
              <a:ext uri="{FF2B5EF4-FFF2-40B4-BE49-F238E27FC236}">
                <a16:creationId xmlns:a16="http://schemas.microsoft.com/office/drawing/2014/main" id="{9E61E708-B2FD-5A57-4A68-357C989454C8}"/>
              </a:ext>
            </a:extLst>
          </p:cNvPr>
          <p:cNvSpPr txBox="1"/>
          <p:nvPr/>
        </p:nvSpPr>
        <p:spPr>
          <a:xfrm>
            <a:off x="1554679" y="2118977"/>
            <a:ext cx="15456498" cy="3416320"/>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目的</a:t>
            </a:r>
          </a:p>
          <a:p>
            <a:r>
              <a:rPr lang="en-US" altLang="ja-JP" sz="3600" b="0" i="0">
                <a:solidFill>
                  <a:srgbClr val="374151"/>
                </a:solidFill>
                <a:effectLst/>
                <a:latin typeface="メイリオ" panose="020B0604030504040204" pitchFamily="50" charset="-128"/>
                <a:ea typeface="メイリオ" panose="020B0604030504040204" pitchFamily="50" charset="-128"/>
              </a:rPr>
              <a:t>CPSF</a:t>
            </a:r>
            <a:r>
              <a:rPr lang="ja-JP" altLang="en-US" sz="3600" b="0" i="0">
                <a:solidFill>
                  <a:srgbClr val="374151"/>
                </a:solidFill>
                <a:effectLst/>
                <a:latin typeface="メイリオ" panose="020B0604030504040204" pitchFamily="50" charset="-128"/>
                <a:ea typeface="メイリオ" panose="020B0604030504040204" pitchFamily="50" charset="-128"/>
              </a:rPr>
              <a:t>は新たな産業社会のバリュークリエイションプロセスを理解し、リスクを明確化し、セキュリティ対策を整理すること。</a:t>
            </a:r>
          </a:p>
          <a:p>
            <a:endParaRPr lang="ja-JP" altLang="en-US" sz="3600" b="0" i="0">
              <a:solidFill>
                <a:srgbClr val="374151"/>
              </a:solidFill>
              <a:effectLst/>
              <a:latin typeface="メイリオ" panose="020B0604030504040204" pitchFamily="50" charset="-128"/>
              <a:ea typeface="メイリオ" panose="020B0604030504040204" pitchFamily="50" charset="-128"/>
            </a:endParaRPr>
          </a:p>
          <a:p>
            <a:r>
              <a:rPr lang="ja-JP" altLang="en-US" sz="3600" b="0" i="0" u="sng">
                <a:solidFill>
                  <a:srgbClr val="374151"/>
                </a:solidFill>
                <a:effectLst/>
                <a:latin typeface="メイリオ" panose="020B0604030504040204" pitchFamily="50" charset="-128"/>
                <a:ea typeface="メイリオ" panose="020B0604030504040204" pitchFamily="50" charset="-128"/>
              </a:rPr>
              <a:t>適用範囲</a:t>
            </a:r>
          </a:p>
          <a:p>
            <a:r>
              <a:rPr lang="ja-JP" altLang="en-US" sz="3600" b="0" i="0">
                <a:solidFill>
                  <a:srgbClr val="374151"/>
                </a:solidFill>
                <a:effectLst/>
                <a:latin typeface="メイリオ" panose="020B0604030504040204" pitchFamily="50" charset="-128"/>
                <a:ea typeface="メイリオ" panose="020B0604030504040204" pitchFamily="50" charset="-128"/>
              </a:rPr>
              <a:t>新たな産業社会のバリュークリエイションプロセス全体。</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FB46AD2F-3AA4-84A1-BC5E-60E6DE0BC59E}"/>
              </a:ext>
            </a:extLst>
          </p:cNvPr>
          <p:cNvPicPr>
            <a:picLocks noChangeAspect="1"/>
          </p:cNvPicPr>
          <p:nvPr/>
        </p:nvPicPr>
        <p:blipFill>
          <a:blip r:embed="rId3"/>
          <a:stretch>
            <a:fillRect/>
          </a:stretch>
        </p:blipFill>
        <p:spPr>
          <a:xfrm>
            <a:off x="3382618" y="5523339"/>
            <a:ext cx="11301569" cy="3685560"/>
          </a:xfrm>
          <a:prstGeom prst="rect">
            <a:avLst/>
          </a:prstGeom>
        </p:spPr>
      </p:pic>
      <p:sp>
        <p:nvSpPr>
          <p:cNvPr id="7" name="テキスト ボックス 6">
            <a:extLst>
              <a:ext uri="{FF2B5EF4-FFF2-40B4-BE49-F238E27FC236}">
                <a16:creationId xmlns:a16="http://schemas.microsoft.com/office/drawing/2014/main" id="{1C7372D1-FB80-3453-B424-23BF82AF2716}"/>
              </a:ext>
            </a:extLst>
          </p:cNvPr>
          <p:cNvSpPr txBox="1"/>
          <p:nvPr/>
        </p:nvSpPr>
        <p:spPr>
          <a:xfrm>
            <a:off x="12191999" y="1287980"/>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7-4-1.】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2009546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F45F9-B312-164E-62D8-4B33C36AEDF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27FF4C1-B838-DA03-0A4E-595A84B70316}"/>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層構造モデル</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E7FA0F5-8B9E-081E-1FFD-4B9259825FD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157</a:t>
            </a:fld>
            <a:endParaRPr kumimoji="1" lang="ja-JP" altLang="en-US" sz="2000"/>
          </a:p>
        </p:txBody>
      </p:sp>
      <p:sp>
        <p:nvSpPr>
          <p:cNvPr id="4" name="object 40">
            <a:extLst>
              <a:ext uri="{FF2B5EF4-FFF2-40B4-BE49-F238E27FC236}">
                <a16:creationId xmlns:a16="http://schemas.microsoft.com/office/drawing/2014/main" id="{6C6BBCD3-02DB-28E4-C784-B01DDC7D7E9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ED9C145A-4714-FA3A-47E5-3C452468C94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サイバー・フィジカル・セキュリティ対策フレームワーク</a:t>
            </a:r>
          </a:p>
        </p:txBody>
      </p:sp>
      <p:pic>
        <p:nvPicPr>
          <p:cNvPr id="9" name="図 8">
            <a:extLst>
              <a:ext uri="{FF2B5EF4-FFF2-40B4-BE49-F238E27FC236}">
                <a16:creationId xmlns:a16="http://schemas.microsoft.com/office/drawing/2014/main" id="{6A45DFDA-5B91-5DD1-80CC-E175483C93D3}"/>
              </a:ext>
            </a:extLst>
          </p:cNvPr>
          <p:cNvPicPr>
            <a:picLocks noChangeAspect="1"/>
          </p:cNvPicPr>
          <p:nvPr/>
        </p:nvPicPr>
        <p:blipFill>
          <a:blip r:embed="rId3"/>
          <a:stretch>
            <a:fillRect/>
          </a:stretch>
        </p:blipFill>
        <p:spPr>
          <a:xfrm>
            <a:off x="9611459" y="2065190"/>
            <a:ext cx="6754234" cy="6948952"/>
          </a:xfrm>
          <a:prstGeom prst="rect">
            <a:avLst/>
          </a:prstGeom>
        </p:spPr>
      </p:pic>
      <p:graphicFrame>
        <p:nvGraphicFramePr>
          <p:cNvPr id="10" name="表 1103">
            <a:extLst>
              <a:ext uri="{FF2B5EF4-FFF2-40B4-BE49-F238E27FC236}">
                <a16:creationId xmlns:a16="http://schemas.microsoft.com/office/drawing/2014/main" id="{1C13C9FE-DB4A-B253-B929-6AB7393E381D}"/>
              </a:ext>
            </a:extLst>
          </p:cNvPr>
          <p:cNvGraphicFramePr>
            <a:graphicFrameLocks noGrp="1"/>
          </p:cNvGraphicFramePr>
          <p:nvPr/>
        </p:nvGraphicFramePr>
        <p:xfrm>
          <a:off x="1591557" y="2230552"/>
          <a:ext cx="7213512" cy="1737360"/>
        </p:xfrm>
        <a:graphic>
          <a:graphicData uri="http://schemas.openxmlformats.org/drawingml/2006/table">
            <a:tbl>
              <a:tblPr firstRow="1" bandRow="1">
                <a:tableStyleId>{5C22544A-7EE6-4342-B048-85BDC9FD1C3A}</a:tableStyleId>
              </a:tblPr>
              <a:tblGrid>
                <a:gridCol w="7213512">
                  <a:extLst>
                    <a:ext uri="{9D8B030D-6E8A-4147-A177-3AD203B41FA5}">
                      <a16:colId xmlns:a16="http://schemas.microsoft.com/office/drawing/2014/main" val="2125214251"/>
                    </a:ext>
                  </a:extLst>
                </a:gridCol>
              </a:tblGrid>
              <a:tr h="128860">
                <a:tc>
                  <a:txBody>
                    <a:bodyPr/>
                    <a:lstStyle/>
                    <a:p>
                      <a:pPr algn="ctr"/>
                      <a:r>
                        <a:rPr kumimoji="1" lang="ja-JP" altLang="en-US" sz="2400">
                          <a:solidFill>
                            <a:schemeClr val="accent1">
                              <a:lumMod val="75000"/>
                            </a:schemeClr>
                          </a:solidFill>
                          <a:latin typeface="メイリオ" panose="020B0604030504040204" pitchFamily="50" charset="-128"/>
                          <a:ea typeface="メイリオ" panose="020B0604030504040204" pitchFamily="50" charset="-128"/>
                        </a:rPr>
                        <a:t>サイバー空間におけるつながり</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75434"/>
                  </a:ext>
                </a:extLst>
              </a:tr>
              <a:tr h="196711">
                <a:tc>
                  <a:txBody>
                    <a:bodyPr/>
                    <a:lstStyle/>
                    <a:p>
                      <a:pPr algn="ctr"/>
                      <a:r>
                        <a:rPr kumimoji="1" lang="en-US" altLang="ja-JP" sz="2400" b="1">
                          <a:latin typeface="メイリオ" panose="020B0604030504040204" pitchFamily="50" charset="-128"/>
                          <a:ea typeface="メイリオ" panose="020B0604030504040204" pitchFamily="50" charset="-128"/>
                        </a:rPr>
                        <a:t>[</a:t>
                      </a:r>
                      <a:r>
                        <a:rPr kumimoji="1" lang="ja-JP" altLang="en-US" sz="2400" b="1">
                          <a:latin typeface="メイリオ" panose="020B0604030504040204" pitchFamily="50" charset="-128"/>
                          <a:ea typeface="メイリオ" panose="020B0604030504040204" pitchFamily="50" charset="-128"/>
                        </a:rPr>
                        <a:t>第</a:t>
                      </a:r>
                      <a:r>
                        <a:rPr kumimoji="1" lang="en-US" altLang="ja-JP" sz="2400" b="1">
                          <a:latin typeface="メイリオ" panose="020B0604030504040204" pitchFamily="50" charset="-128"/>
                          <a:ea typeface="メイリオ" panose="020B0604030504040204" pitchFamily="50" charset="-128"/>
                        </a:rPr>
                        <a:t>3</a:t>
                      </a:r>
                      <a:r>
                        <a:rPr kumimoji="1" lang="ja-JP" altLang="en-US" sz="2400" b="1">
                          <a:latin typeface="メイリオ" panose="020B0604030504040204" pitchFamily="50" charset="-128"/>
                          <a:ea typeface="メイリオ" panose="020B0604030504040204" pitchFamily="50" charset="-128"/>
                        </a:rPr>
                        <a:t>層</a:t>
                      </a:r>
                      <a:r>
                        <a:rPr kumimoji="1" lang="en-US" altLang="ja-JP" sz="2400" b="1">
                          <a:latin typeface="メイリオ" panose="020B0604030504040204" pitchFamily="50" charset="-128"/>
                          <a:ea typeface="メイリオ" panose="020B0604030504040204" pitchFamily="50" charset="-128"/>
                        </a:rPr>
                        <a:t>]</a:t>
                      </a:r>
                      <a:endParaRPr kumimoji="1" lang="ja-JP" altLang="en-US" sz="2400" b="1">
                        <a:latin typeface="メイリオ" panose="020B0604030504040204" pitchFamily="50" charset="-128"/>
                        <a:ea typeface="メイリオ" panose="020B0604030504040204"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97033"/>
                  </a:ext>
                </a:extLst>
              </a:tr>
              <a:tr h="353513">
                <a:tc>
                  <a:txBody>
                    <a:bodyPr/>
                    <a:lstStyle/>
                    <a:p>
                      <a:r>
                        <a:rPr kumimoji="1" lang="ja-JP" altLang="en-US" sz="2400">
                          <a:latin typeface="メイリオ" panose="020B0604030504040204" pitchFamily="50" charset="-128"/>
                          <a:ea typeface="メイリオ" panose="020B0604030504040204" pitchFamily="50" charset="-128"/>
                        </a:rPr>
                        <a:t>自由に流通し、加工・創造されるサービスを創造するためのデータの信頼性を確保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550293"/>
                  </a:ext>
                </a:extLst>
              </a:tr>
            </a:tbl>
          </a:graphicData>
        </a:graphic>
      </p:graphicFrame>
      <p:graphicFrame>
        <p:nvGraphicFramePr>
          <p:cNvPr id="11" name="表 10">
            <a:extLst>
              <a:ext uri="{FF2B5EF4-FFF2-40B4-BE49-F238E27FC236}">
                <a16:creationId xmlns:a16="http://schemas.microsoft.com/office/drawing/2014/main" id="{6AC811AE-E796-202D-B03E-197EA7CCF691}"/>
              </a:ext>
            </a:extLst>
          </p:cNvPr>
          <p:cNvGraphicFramePr>
            <a:graphicFrameLocks noGrp="1"/>
          </p:cNvGraphicFramePr>
          <p:nvPr/>
        </p:nvGraphicFramePr>
        <p:xfrm>
          <a:off x="1591556" y="4326145"/>
          <a:ext cx="7323844" cy="2468880"/>
        </p:xfrm>
        <a:graphic>
          <a:graphicData uri="http://schemas.openxmlformats.org/drawingml/2006/table">
            <a:tbl>
              <a:tblPr firstRow="1" bandRow="1">
                <a:tableStyleId>{5C22544A-7EE6-4342-B048-85BDC9FD1C3A}</a:tableStyleId>
              </a:tblPr>
              <a:tblGrid>
                <a:gridCol w="7323844">
                  <a:extLst>
                    <a:ext uri="{9D8B030D-6E8A-4147-A177-3AD203B41FA5}">
                      <a16:colId xmlns:a16="http://schemas.microsoft.com/office/drawing/2014/main" val="2125214251"/>
                    </a:ext>
                  </a:extLst>
                </a:gridCol>
              </a:tblGrid>
              <a:tr h="205518">
                <a:tc>
                  <a:txBody>
                    <a:bodyPr/>
                    <a:lstStyle/>
                    <a:p>
                      <a:pPr algn="ctr"/>
                      <a:r>
                        <a:rPr kumimoji="1" lang="ja-JP" altLang="en-US" sz="2400">
                          <a:solidFill>
                            <a:srgbClr val="FF5050"/>
                          </a:solidFill>
                          <a:latin typeface="メイリオ" panose="020B0604030504040204" pitchFamily="50" charset="-128"/>
                          <a:ea typeface="メイリオ" panose="020B0604030504040204" pitchFamily="50" charset="-128"/>
                        </a:rPr>
                        <a:t>フィジカル空間とサイバー空間のつながり</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75434"/>
                  </a:ext>
                </a:extLst>
              </a:tr>
              <a:tr h="196711">
                <a:tc>
                  <a:txBody>
                    <a:bodyPr/>
                    <a:lstStyle/>
                    <a:p>
                      <a:pPr algn="ctr"/>
                      <a:r>
                        <a:rPr kumimoji="1" lang="en-US" altLang="ja-JP" sz="2400" b="1">
                          <a:latin typeface="メイリオ" panose="020B0604030504040204" pitchFamily="50" charset="-128"/>
                          <a:ea typeface="メイリオ" panose="020B0604030504040204" pitchFamily="50" charset="-128"/>
                        </a:rPr>
                        <a:t>[</a:t>
                      </a:r>
                      <a:r>
                        <a:rPr kumimoji="1" lang="ja-JP" altLang="en-US" sz="2400" b="1">
                          <a:latin typeface="メイリオ" panose="020B0604030504040204" pitchFamily="50" charset="-128"/>
                          <a:ea typeface="メイリオ" panose="020B0604030504040204" pitchFamily="50" charset="-128"/>
                        </a:rPr>
                        <a:t>第</a:t>
                      </a:r>
                      <a:r>
                        <a:rPr kumimoji="1" lang="en-US" altLang="ja-JP" sz="2400" b="1">
                          <a:latin typeface="メイリオ" panose="020B0604030504040204" pitchFamily="50" charset="-128"/>
                          <a:ea typeface="メイリオ" panose="020B0604030504040204" pitchFamily="50" charset="-128"/>
                        </a:rPr>
                        <a:t>2</a:t>
                      </a:r>
                      <a:r>
                        <a:rPr kumimoji="1" lang="ja-JP" altLang="en-US" sz="2400" b="1">
                          <a:latin typeface="メイリオ" panose="020B0604030504040204" pitchFamily="50" charset="-128"/>
                          <a:ea typeface="メイリオ" panose="020B0604030504040204" pitchFamily="50" charset="-128"/>
                        </a:rPr>
                        <a:t>層</a:t>
                      </a:r>
                      <a:r>
                        <a:rPr kumimoji="1" lang="en-US" altLang="ja-JP" sz="2400" b="1">
                          <a:latin typeface="メイリオ" panose="020B0604030504040204" pitchFamily="50" charset="-128"/>
                          <a:ea typeface="メイリオ" panose="020B0604030504040204" pitchFamily="50" charset="-128"/>
                        </a:rPr>
                        <a:t>]</a:t>
                      </a:r>
                      <a:endParaRPr kumimoji="1" lang="ja-JP" altLang="en-US" sz="2400" b="1">
                        <a:latin typeface="メイリオ" panose="020B0604030504040204" pitchFamily="50" charset="-128"/>
                        <a:ea typeface="メイリオ" panose="020B0604030504040204"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97033"/>
                  </a:ext>
                </a:extLst>
              </a:tr>
              <a:tr h="363184">
                <a:tc>
                  <a:txBody>
                    <a:bodyPr/>
                    <a:lstStyle/>
                    <a:p>
                      <a:r>
                        <a:rPr kumimoji="1" lang="ja-JP" altLang="en-US" sz="2400">
                          <a:latin typeface="メイリオ" panose="020B0604030504040204" pitchFamily="50" charset="-128"/>
                          <a:ea typeface="メイリオ" panose="020B0604030504040204" pitchFamily="50" charset="-128"/>
                        </a:rPr>
                        <a:t>フィジカル空間・サイバー空間を正確に</a:t>
                      </a:r>
                      <a:r>
                        <a:rPr kumimoji="1" lang="en-US" altLang="ja-JP" sz="2400">
                          <a:latin typeface="メイリオ" panose="020B0604030504040204" pitchFamily="50" charset="-128"/>
                          <a:ea typeface="メイリオ" panose="020B0604030504040204" pitchFamily="50" charset="-128"/>
                        </a:rPr>
                        <a:t>”</a:t>
                      </a:r>
                      <a:r>
                        <a:rPr kumimoji="1" lang="ja-JP" altLang="en-US" sz="2400">
                          <a:latin typeface="メイリオ" panose="020B0604030504040204" pitchFamily="50" charset="-128"/>
                          <a:ea typeface="メイリオ" panose="020B0604030504040204" pitchFamily="50" charset="-128"/>
                        </a:rPr>
                        <a:t>転写</a:t>
                      </a:r>
                      <a:r>
                        <a:rPr kumimoji="1" lang="en-US" altLang="ja-JP" sz="2400">
                          <a:latin typeface="メイリオ" panose="020B0604030504040204" pitchFamily="50" charset="-128"/>
                          <a:ea typeface="メイリオ" panose="020B0604030504040204" pitchFamily="50" charset="-128"/>
                        </a:rPr>
                        <a:t>”</a:t>
                      </a:r>
                      <a:r>
                        <a:rPr kumimoji="1" lang="ja-JP" altLang="en-US" sz="2400">
                          <a:latin typeface="メイリオ" panose="020B0604030504040204" pitchFamily="50" charset="-128"/>
                          <a:ea typeface="メイリオ" panose="020B0604030504040204" pitchFamily="50" charset="-128"/>
                        </a:rPr>
                        <a:t>する機能の信頼性を確保</a:t>
                      </a:r>
                      <a:endParaRPr kumimoji="1" lang="en-US" altLang="ja-JP" sz="2400">
                        <a:latin typeface="メイリオ" panose="020B0604030504040204" pitchFamily="50" charset="-128"/>
                        <a:ea typeface="メイリオ" panose="020B0604030504040204" pitchFamily="50" charset="-128"/>
                      </a:endParaRPr>
                    </a:p>
                    <a:p>
                      <a:r>
                        <a:rPr kumimoji="1" lang="ja-JP" altLang="en-US" sz="2400">
                          <a:latin typeface="メイリオ" panose="020B0604030504040204" pitchFamily="50" charset="-128"/>
                          <a:ea typeface="メイリオ" panose="020B0604030504040204" pitchFamily="50" charset="-128"/>
                        </a:rPr>
                        <a:t>（現実をデータに転換するセンサーや電子信号を物理運動に転換するコントローラなどの信頼）</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550293"/>
                  </a:ext>
                </a:extLst>
              </a:tr>
            </a:tbl>
          </a:graphicData>
        </a:graphic>
      </p:graphicFrame>
      <p:graphicFrame>
        <p:nvGraphicFramePr>
          <p:cNvPr id="12" name="表 11">
            <a:extLst>
              <a:ext uri="{FF2B5EF4-FFF2-40B4-BE49-F238E27FC236}">
                <a16:creationId xmlns:a16="http://schemas.microsoft.com/office/drawing/2014/main" id="{D06DBF75-FD1D-6EF6-C50B-4802D6211012}"/>
              </a:ext>
            </a:extLst>
          </p:cNvPr>
          <p:cNvGraphicFramePr>
            <a:graphicFrameLocks noGrp="1"/>
          </p:cNvGraphicFramePr>
          <p:nvPr/>
        </p:nvGraphicFramePr>
        <p:xfrm>
          <a:off x="1623840" y="7170606"/>
          <a:ext cx="7291560" cy="1371600"/>
        </p:xfrm>
        <a:graphic>
          <a:graphicData uri="http://schemas.openxmlformats.org/drawingml/2006/table">
            <a:tbl>
              <a:tblPr firstRow="1" bandRow="1">
                <a:tableStyleId>{5C22544A-7EE6-4342-B048-85BDC9FD1C3A}</a:tableStyleId>
              </a:tblPr>
              <a:tblGrid>
                <a:gridCol w="7291560">
                  <a:extLst>
                    <a:ext uri="{9D8B030D-6E8A-4147-A177-3AD203B41FA5}">
                      <a16:colId xmlns:a16="http://schemas.microsoft.com/office/drawing/2014/main" val="2125214251"/>
                    </a:ext>
                  </a:extLst>
                </a:gridCol>
              </a:tblGrid>
              <a:tr h="205518">
                <a:tc>
                  <a:txBody>
                    <a:bodyPr/>
                    <a:lstStyle/>
                    <a:p>
                      <a:pPr algn="ctr"/>
                      <a:r>
                        <a:rPr kumimoji="1" lang="ja-JP" altLang="en-US" sz="2400">
                          <a:solidFill>
                            <a:srgbClr val="92D050"/>
                          </a:solidFill>
                          <a:latin typeface="メイリオ" panose="020B0604030504040204" pitchFamily="50" charset="-128"/>
                          <a:ea typeface="メイリオ" panose="020B0604030504040204" pitchFamily="50" charset="-128"/>
                        </a:rPr>
                        <a:t>企業間のつながり</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75434"/>
                  </a:ext>
                </a:extLst>
              </a:tr>
              <a:tr h="196711">
                <a:tc>
                  <a:txBody>
                    <a:bodyPr/>
                    <a:lstStyle/>
                    <a:p>
                      <a:pPr algn="ctr"/>
                      <a:r>
                        <a:rPr kumimoji="1" lang="en-US" altLang="ja-JP" sz="2400" b="1">
                          <a:latin typeface="メイリオ" panose="020B0604030504040204" pitchFamily="50" charset="-128"/>
                          <a:ea typeface="メイリオ" panose="020B0604030504040204" pitchFamily="50" charset="-128"/>
                        </a:rPr>
                        <a:t>[</a:t>
                      </a:r>
                      <a:r>
                        <a:rPr kumimoji="1" lang="ja-JP" altLang="en-US" sz="2400" b="1">
                          <a:latin typeface="メイリオ" panose="020B0604030504040204" pitchFamily="50" charset="-128"/>
                          <a:ea typeface="メイリオ" panose="020B0604030504040204" pitchFamily="50" charset="-128"/>
                        </a:rPr>
                        <a:t>第</a:t>
                      </a:r>
                      <a:r>
                        <a:rPr kumimoji="1" lang="en-US" altLang="ja-JP" sz="2400" b="1">
                          <a:latin typeface="メイリオ" panose="020B0604030504040204" pitchFamily="50" charset="-128"/>
                          <a:ea typeface="メイリオ" panose="020B0604030504040204" pitchFamily="50" charset="-128"/>
                        </a:rPr>
                        <a:t>1</a:t>
                      </a:r>
                      <a:r>
                        <a:rPr kumimoji="1" lang="ja-JP" altLang="en-US" sz="2400" b="1">
                          <a:latin typeface="メイリオ" panose="020B0604030504040204" pitchFamily="50" charset="-128"/>
                          <a:ea typeface="メイリオ" panose="020B0604030504040204" pitchFamily="50" charset="-128"/>
                        </a:rPr>
                        <a:t>層</a:t>
                      </a:r>
                      <a:r>
                        <a:rPr kumimoji="1" lang="en-US" altLang="ja-JP" sz="2400" b="1">
                          <a:latin typeface="メイリオ" panose="020B0604030504040204" pitchFamily="50" charset="-128"/>
                          <a:ea typeface="メイリオ" panose="020B0604030504040204" pitchFamily="50" charset="-128"/>
                        </a:rPr>
                        <a:t>]</a:t>
                      </a:r>
                      <a:endParaRPr kumimoji="1" lang="ja-JP" altLang="en-US" sz="2400" b="1">
                        <a:latin typeface="メイリオ" panose="020B0604030504040204" pitchFamily="50" charset="-128"/>
                        <a:ea typeface="メイリオ" panose="020B0604030504040204" pitchFamily="50"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697033"/>
                  </a:ext>
                </a:extLst>
              </a:tr>
              <a:tr h="363184">
                <a:tc>
                  <a:txBody>
                    <a:bodyPr/>
                    <a:lstStyle/>
                    <a:p>
                      <a:r>
                        <a:rPr kumimoji="1" lang="ja-JP" altLang="en-US" sz="2400">
                          <a:latin typeface="メイリオ" panose="020B0604030504040204" pitchFamily="50" charset="-128"/>
                          <a:ea typeface="メイリオ" panose="020B0604030504040204" pitchFamily="50" charset="-128"/>
                        </a:rPr>
                        <a:t>適切なマネジメントを基盤に各主体の信頼性を確保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550293"/>
                  </a:ext>
                </a:extLst>
              </a:tr>
            </a:tbl>
          </a:graphicData>
        </a:graphic>
      </p:graphicFrame>
      <p:sp>
        <p:nvSpPr>
          <p:cNvPr id="3" name="テキスト ボックス 2">
            <a:extLst>
              <a:ext uri="{FF2B5EF4-FFF2-40B4-BE49-F238E27FC236}">
                <a16:creationId xmlns:a16="http://schemas.microsoft.com/office/drawing/2014/main" id="{64A1791F-F64A-A9CF-E7E7-8278FE755820}"/>
              </a:ext>
            </a:extLst>
          </p:cNvPr>
          <p:cNvSpPr txBox="1"/>
          <p:nvPr/>
        </p:nvSpPr>
        <p:spPr>
          <a:xfrm>
            <a:off x="12191999" y="1287980"/>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7-4-1.】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- 23</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41202391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4969A-7FC8-E934-4979-6F47DC99A14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DBFE8E4-456C-52AE-25EC-FB93D2670F59}"/>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経営者が認識するべき</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原則</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BB39529-A3F6-1284-2674-E704384DD46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158</a:t>
            </a:fld>
            <a:endParaRPr kumimoji="1" lang="ja-JP" altLang="en-US" sz="2000"/>
          </a:p>
        </p:txBody>
      </p:sp>
      <p:sp>
        <p:nvSpPr>
          <p:cNvPr id="4" name="object 40">
            <a:extLst>
              <a:ext uri="{FF2B5EF4-FFF2-40B4-BE49-F238E27FC236}">
                <a16:creationId xmlns:a16="http://schemas.microsoft.com/office/drawing/2014/main" id="{9531B494-F4E0-0D47-1452-3E1B58A4193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60089AE2-DE93-369E-63DC-1B0C8AD7D23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graphicFrame>
        <p:nvGraphicFramePr>
          <p:cNvPr id="6" name="表 8">
            <a:extLst>
              <a:ext uri="{FF2B5EF4-FFF2-40B4-BE49-F238E27FC236}">
                <a16:creationId xmlns:a16="http://schemas.microsoft.com/office/drawing/2014/main" id="{40A82204-F358-0648-9F63-114E06DD34BE}"/>
              </a:ext>
            </a:extLst>
          </p:cNvPr>
          <p:cNvGraphicFramePr>
            <a:graphicFrameLocks noGrp="1"/>
          </p:cNvGraphicFramePr>
          <p:nvPr>
            <p:extLst>
              <p:ext uri="{D42A27DB-BD31-4B8C-83A1-F6EECF244321}">
                <p14:modId xmlns:p14="http://schemas.microsoft.com/office/powerpoint/2010/main" val="82464841"/>
              </p:ext>
            </p:extLst>
          </p:nvPr>
        </p:nvGraphicFramePr>
        <p:xfrm>
          <a:off x="1913718" y="1847019"/>
          <a:ext cx="14363566" cy="6278880"/>
        </p:xfrm>
        <a:graphic>
          <a:graphicData uri="http://schemas.openxmlformats.org/drawingml/2006/table">
            <a:tbl>
              <a:tblPr firstRow="1" bandRow="1">
                <a:tableStyleId>{7DF18680-E054-41AD-8BC1-D1AEF772440D}</a:tableStyleId>
              </a:tblPr>
              <a:tblGrid>
                <a:gridCol w="2403909">
                  <a:extLst>
                    <a:ext uri="{9D8B030D-6E8A-4147-A177-3AD203B41FA5}">
                      <a16:colId xmlns:a16="http://schemas.microsoft.com/office/drawing/2014/main" val="1382305429"/>
                    </a:ext>
                  </a:extLst>
                </a:gridCol>
                <a:gridCol w="11959657">
                  <a:extLst>
                    <a:ext uri="{9D8B030D-6E8A-4147-A177-3AD203B41FA5}">
                      <a16:colId xmlns:a16="http://schemas.microsoft.com/office/drawing/2014/main" val="2218190910"/>
                    </a:ext>
                  </a:extLst>
                </a:gridCol>
              </a:tblGrid>
              <a:tr h="460756">
                <a:tc gridSpan="2">
                  <a:txBody>
                    <a:bodyPr/>
                    <a:lstStyle/>
                    <a:p>
                      <a:pPr algn="l"/>
                      <a:endParaRPr kumimoji="1" lang="ja-JP" altLang="en-US" sz="2800" b="0" dirty="0">
                        <a:solidFill>
                          <a:schemeClr val="tx1"/>
                        </a:solidFill>
                        <a:latin typeface="メイリオ" panose="020B0604030504040204" pitchFamily="50" charset="-128"/>
                        <a:ea typeface="メイリオ"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1050" b="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3413124"/>
                  </a:ext>
                </a:extLst>
              </a:tr>
              <a:tr h="571500">
                <a:tc>
                  <a:txBody>
                    <a:bodyPr/>
                    <a:lstStyle/>
                    <a:p>
                      <a:pPr algn="ctr"/>
                      <a:r>
                        <a:rPr kumimoji="1" lang="ja-JP" altLang="en-US" sz="3600" b="1">
                          <a:solidFill>
                            <a:schemeClr val="bg1"/>
                          </a:solidFill>
                          <a:latin typeface="メイリオ" panose="020B0604030504040204" pitchFamily="50" charset="-128"/>
                          <a:ea typeface="メイリオ" panose="020B0604030504040204" pitchFamily="50" charset="-128"/>
                        </a:rPr>
                        <a:t>原則</a:t>
                      </a:r>
                      <a:r>
                        <a:rPr kumimoji="1" lang="en-US" altLang="ja-JP" sz="3600" b="1">
                          <a:solidFill>
                            <a:schemeClr val="bg1"/>
                          </a:solidFill>
                          <a:latin typeface="メイリオ" panose="020B0604030504040204" pitchFamily="50" charset="-128"/>
                          <a:ea typeface="メイリオ" panose="020B0604030504040204" pitchFamily="50" charset="-128"/>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kumimoji="1" lang="ja-JP" altLang="en-US" sz="3600" b="0" dirty="0">
                          <a:solidFill>
                            <a:schemeClr val="tx1"/>
                          </a:solidFill>
                          <a:latin typeface="メイリオ" panose="020B0604030504040204" pitchFamily="50" charset="-128"/>
                          <a:ea typeface="メイリオ" panose="020B0604030504040204" pitchFamily="50" charset="-128"/>
                        </a:rPr>
                        <a:t>経営者は、サイバーセキュリティリスクが自社のリスクマネジメントにおける重要課題であることを認識し、自らのリーダーシップの下で対策を進めることが必要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0886308"/>
                  </a:ext>
                </a:extLst>
              </a:tr>
              <a:tr h="571500">
                <a:tc>
                  <a:txBody>
                    <a:bodyPr/>
                    <a:lstStyle/>
                    <a:p>
                      <a:pPr algn="ctr"/>
                      <a:r>
                        <a:rPr kumimoji="1" lang="ja-JP" altLang="en-US" sz="3600" b="1">
                          <a:solidFill>
                            <a:schemeClr val="bg1"/>
                          </a:solidFill>
                          <a:latin typeface="メイリオ" panose="020B0604030504040204" pitchFamily="50" charset="-128"/>
                          <a:ea typeface="メイリオ" panose="020B0604030504040204" pitchFamily="50" charset="-128"/>
                        </a:rPr>
                        <a:t>原則</a:t>
                      </a:r>
                      <a:r>
                        <a:rPr kumimoji="1" lang="en-US" altLang="ja-JP" sz="3600" b="1">
                          <a:solidFill>
                            <a:schemeClr val="bg1"/>
                          </a:solidFill>
                          <a:latin typeface="メイリオ" panose="020B0604030504040204" pitchFamily="50" charset="-128"/>
                          <a:ea typeface="メイリオ" panose="020B0604030504040204" pitchFamily="50" charset="-128"/>
                        </a:rPr>
                        <a:t>2</a:t>
                      </a:r>
                      <a:endParaRPr kumimoji="1" lang="ja-JP" altLang="en-US" sz="3600" b="1">
                        <a:solidFill>
                          <a:schemeClr val="bg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kumimoji="1" lang="ja-JP" altLang="en-US" sz="3600" b="0">
                          <a:solidFill>
                            <a:schemeClr val="tx1"/>
                          </a:solidFill>
                          <a:latin typeface="メイリオ" panose="020B0604030504040204" pitchFamily="50" charset="-128"/>
                          <a:ea typeface="メイリオ" panose="020B0604030504040204" pitchFamily="50" charset="-128"/>
                        </a:rPr>
                        <a:t>サイバーセキュリティ確保に関する責務を全うするには、自社のみならず、国内外の拠点、ビジネスパートナーや委託先など、サプライチェーン全体にわたるサイバーセキュリティ対策への目配りが必要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5859213"/>
                  </a:ext>
                </a:extLst>
              </a:tr>
              <a:tr h="571500">
                <a:tc>
                  <a:txBody>
                    <a:bodyPr/>
                    <a:lstStyle/>
                    <a:p>
                      <a:pPr algn="ctr"/>
                      <a:r>
                        <a:rPr kumimoji="1" lang="ja-JP" altLang="en-US" sz="3600" b="1">
                          <a:solidFill>
                            <a:schemeClr val="bg1"/>
                          </a:solidFill>
                          <a:latin typeface="メイリオ" panose="020B0604030504040204" pitchFamily="50" charset="-128"/>
                          <a:ea typeface="メイリオ" panose="020B0604030504040204" pitchFamily="50" charset="-128"/>
                        </a:rPr>
                        <a:t>原則</a:t>
                      </a:r>
                      <a:r>
                        <a:rPr kumimoji="1" lang="en-US" altLang="ja-JP" sz="3600" b="1">
                          <a:solidFill>
                            <a:schemeClr val="bg1"/>
                          </a:solidFill>
                          <a:latin typeface="メイリオ" panose="020B0604030504040204" pitchFamily="50" charset="-128"/>
                          <a:ea typeface="メイリオ" panose="020B0604030504040204" pitchFamily="50" charset="-128"/>
                        </a:rPr>
                        <a:t>3</a:t>
                      </a:r>
                      <a:endParaRPr kumimoji="1" lang="ja-JP" altLang="en-US" sz="3600" b="1">
                        <a:solidFill>
                          <a:schemeClr val="bg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dirty="0">
                          <a:solidFill>
                            <a:schemeClr val="tx1"/>
                          </a:solidFill>
                          <a:latin typeface="メイリオ" panose="020B0604030504040204" pitchFamily="50" charset="-128"/>
                          <a:ea typeface="メイリオ" panose="020B0604030504040204" pitchFamily="50" charset="-128"/>
                        </a:rPr>
                        <a:t>平時および緊急時のいずれにおいても、効果的なサイバーセキュリティ対策を実施するためには、関係者との積極的なコミュニケーションが必要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916044"/>
                  </a:ext>
                </a:extLst>
              </a:tr>
            </a:tbl>
          </a:graphicData>
        </a:graphic>
      </p:graphicFrame>
      <p:sp>
        <p:nvSpPr>
          <p:cNvPr id="3" name="テキスト ボックス 2">
            <a:extLst>
              <a:ext uri="{FF2B5EF4-FFF2-40B4-BE49-F238E27FC236}">
                <a16:creationId xmlns:a16="http://schemas.microsoft.com/office/drawing/2014/main" id="{0114E0D8-E2E3-433D-2594-7E0D5070AF59}"/>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- 25</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54771222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48F6D-710B-FE83-8AC6-D20290208F8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9397936-1FA6-43EE-246A-4DE3273EBD17}"/>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経営の重要</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項目（指示</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6</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F50B0ED-D2D5-7E1E-D79E-7B8204F8C97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159</a:t>
            </a:fld>
            <a:endParaRPr kumimoji="1" lang="ja-JP" altLang="en-US" sz="2000"/>
          </a:p>
        </p:txBody>
      </p:sp>
      <p:sp>
        <p:nvSpPr>
          <p:cNvPr id="4" name="object 40">
            <a:extLst>
              <a:ext uri="{FF2B5EF4-FFF2-40B4-BE49-F238E27FC236}">
                <a16:creationId xmlns:a16="http://schemas.microsoft.com/office/drawing/2014/main" id="{418CB0EE-766A-3D8B-5290-AE8D8EC6DF9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BCF4464A-7F69-CA55-7202-CD859C72201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3" name="テキスト ボックス 2">
            <a:extLst>
              <a:ext uri="{FF2B5EF4-FFF2-40B4-BE49-F238E27FC236}">
                <a16:creationId xmlns:a16="http://schemas.microsoft.com/office/drawing/2014/main" id="{CF741FDB-CD29-0A95-D023-141D07AFDA69}"/>
              </a:ext>
            </a:extLst>
          </p:cNvPr>
          <p:cNvSpPr txBox="1"/>
          <p:nvPr/>
        </p:nvSpPr>
        <p:spPr>
          <a:xfrm>
            <a:off x="1027412" y="2118977"/>
            <a:ext cx="16403639" cy="5078313"/>
          </a:xfrm>
          <a:prstGeom prst="rect">
            <a:avLst/>
          </a:prstGeom>
          <a:noFill/>
        </p:spPr>
        <p:txBody>
          <a:bodyPr wrap="square">
            <a:spAutoFit/>
          </a:bodyPr>
          <a:lstStyle/>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サイバーセキュリティリスクの管理体制構築</a:t>
            </a:r>
            <a:r>
              <a:rPr lang="en-US" altLang="ja-JP" sz="3600" dirty="0">
                <a:solidFill>
                  <a:srgbClr val="374151"/>
                </a:solidFill>
                <a:latin typeface="メイリオ" panose="020B0604030504040204" pitchFamily="50" charset="-128"/>
                <a:ea typeface="メイリオ" panose="020B0604030504040204" pitchFamily="50" charset="-128"/>
              </a:rPr>
              <a:t>】</a:t>
            </a:r>
          </a:p>
          <a:p>
            <a:pPr algn="l"/>
            <a:r>
              <a:rPr lang="en-US" altLang="ja-JP" sz="3600" dirty="0">
                <a:solidFill>
                  <a:srgbClr val="374151"/>
                </a:solidFill>
                <a:latin typeface="メイリオ" panose="020B0604030504040204" pitchFamily="50" charset="-128"/>
                <a:ea typeface="メイリオ" panose="020B0604030504040204" pitchFamily="50" charset="-128"/>
              </a:rPr>
              <a:t>	</a:t>
            </a:r>
            <a:r>
              <a:rPr lang="ja-JP" altLang="en-US" sz="3600" dirty="0">
                <a:solidFill>
                  <a:srgbClr val="374151"/>
                </a:solidFill>
                <a:latin typeface="メイリオ" panose="020B0604030504040204" pitchFamily="50" charset="-128"/>
                <a:ea typeface="メイリオ" panose="020B0604030504040204" pitchFamily="50" charset="-128"/>
              </a:rPr>
              <a:t>指示</a:t>
            </a:r>
            <a:r>
              <a:rPr lang="en-US" altLang="ja-JP" sz="3600" dirty="0">
                <a:solidFill>
                  <a:srgbClr val="374151"/>
                </a:solidFill>
                <a:latin typeface="メイリオ" panose="020B0604030504040204" pitchFamily="50" charset="-128"/>
                <a:ea typeface="メイリオ" panose="020B0604030504040204" pitchFamily="50" charset="-128"/>
              </a:rPr>
              <a:t>1</a:t>
            </a:r>
            <a:r>
              <a:rPr lang="ja-JP" altLang="en-US" sz="3600" dirty="0">
                <a:solidFill>
                  <a:srgbClr val="374151"/>
                </a:solidFill>
                <a:latin typeface="メイリオ" panose="020B0604030504040204" pitchFamily="50" charset="-128"/>
                <a:ea typeface="メイリオ" panose="020B0604030504040204" pitchFamily="50" charset="-128"/>
              </a:rPr>
              <a:t> サイバーセキュリティリスクの</a:t>
            </a:r>
            <a:r>
              <a:rPr lang="ja-JP" altLang="en-US" sz="3600" b="1" dirty="0">
                <a:solidFill>
                  <a:srgbClr val="374151"/>
                </a:solidFill>
                <a:latin typeface="メイリオ" panose="020B0604030504040204" pitchFamily="50" charset="-128"/>
                <a:ea typeface="メイリオ" panose="020B0604030504040204" pitchFamily="50" charset="-128"/>
              </a:rPr>
              <a:t>認識、組織全体での対応方針の策定</a:t>
            </a:r>
            <a:endParaRPr lang="en-US" altLang="ja-JP" sz="3600" b="1" dirty="0">
              <a:solidFill>
                <a:srgbClr val="374151"/>
              </a:solidFill>
              <a:latin typeface="メイリオ" panose="020B0604030504040204" pitchFamily="50" charset="-128"/>
              <a:ea typeface="メイリオ" panose="020B0604030504040204" pitchFamily="50" charset="-128"/>
            </a:endParaRPr>
          </a:p>
          <a:p>
            <a:pPr algn="l"/>
            <a:r>
              <a:rPr lang="en-US" altLang="ja-JP" sz="3600" b="0" i="0" dirty="0">
                <a:solidFill>
                  <a:srgbClr val="374151"/>
                </a:solidFill>
                <a:effectLst/>
                <a:latin typeface="メイリオ" panose="020B0604030504040204" pitchFamily="50" charset="-128"/>
                <a:ea typeface="メイリオ" panose="020B0604030504040204" pitchFamily="50" charset="-128"/>
              </a:rPr>
              <a:t>	</a:t>
            </a:r>
            <a:r>
              <a:rPr lang="ja-JP" altLang="en-US" sz="3600" b="0" i="0" dirty="0">
                <a:solidFill>
                  <a:srgbClr val="374151"/>
                </a:solidFill>
                <a:effectLst/>
                <a:latin typeface="メイリオ" panose="020B0604030504040204" pitchFamily="50" charset="-128"/>
                <a:ea typeface="メイリオ" panose="020B0604030504040204" pitchFamily="50" charset="-128"/>
              </a:rPr>
              <a:t>指示</a:t>
            </a:r>
            <a:r>
              <a:rPr lang="en-US" altLang="ja-JP" sz="3600" b="0" i="0" dirty="0">
                <a:solidFill>
                  <a:srgbClr val="374151"/>
                </a:solidFill>
                <a:effectLst/>
                <a:latin typeface="メイリオ" panose="020B0604030504040204" pitchFamily="50" charset="-128"/>
                <a:ea typeface="メイリオ" panose="020B0604030504040204" pitchFamily="50" charset="-128"/>
              </a:rPr>
              <a:t>2 </a:t>
            </a:r>
            <a:r>
              <a:rPr lang="ja-JP" altLang="en-US" sz="3600" b="0" i="0" dirty="0">
                <a:solidFill>
                  <a:srgbClr val="374151"/>
                </a:solidFill>
                <a:effectLst/>
                <a:latin typeface="メイリオ" panose="020B0604030504040204" pitchFamily="50" charset="-128"/>
                <a:ea typeface="メイリオ" panose="020B0604030504040204" pitchFamily="50" charset="-128"/>
              </a:rPr>
              <a:t>サイバーセキュリティリスク</a:t>
            </a:r>
            <a:r>
              <a:rPr lang="ja-JP" altLang="en-US" sz="3600" b="1" i="0" dirty="0">
                <a:solidFill>
                  <a:srgbClr val="374151"/>
                </a:solidFill>
                <a:effectLst/>
                <a:latin typeface="メイリオ" panose="020B0604030504040204" pitchFamily="50" charset="-128"/>
                <a:ea typeface="メイリオ" panose="020B0604030504040204" pitchFamily="50" charset="-128"/>
              </a:rPr>
              <a:t>管理体制の構築</a:t>
            </a:r>
            <a:endParaRPr lang="en-US" altLang="ja-JP" sz="3600" b="1" i="0" dirty="0">
              <a:solidFill>
                <a:srgbClr val="374151"/>
              </a:solidFill>
              <a:effectLst/>
              <a:latin typeface="メイリオ" panose="020B0604030504040204" pitchFamily="50" charset="-128"/>
              <a:ea typeface="メイリオ" panose="020B0604030504040204" pitchFamily="50" charset="-128"/>
            </a:endParaRPr>
          </a:p>
          <a:p>
            <a:pPr algn="l"/>
            <a:r>
              <a:rPr lang="en-US" altLang="ja-JP" sz="3600" dirty="0">
                <a:solidFill>
                  <a:srgbClr val="374151"/>
                </a:solidFill>
                <a:latin typeface="メイリオ" panose="020B0604030504040204" pitchFamily="50" charset="-128"/>
                <a:ea typeface="メイリオ" panose="020B0604030504040204" pitchFamily="50" charset="-128"/>
              </a:rPr>
              <a:t>	</a:t>
            </a:r>
            <a:r>
              <a:rPr lang="ja-JP" altLang="en-US" sz="3600" dirty="0">
                <a:solidFill>
                  <a:srgbClr val="374151"/>
                </a:solidFill>
                <a:latin typeface="メイリオ" panose="020B0604030504040204" pitchFamily="50" charset="-128"/>
                <a:ea typeface="メイリオ" panose="020B0604030504040204" pitchFamily="50" charset="-128"/>
              </a:rPr>
              <a:t>指示</a:t>
            </a:r>
            <a:r>
              <a:rPr lang="en-US" altLang="ja-JP" sz="3600" dirty="0">
                <a:solidFill>
                  <a:srgbClr val="374151"/>
                </a:solidFill>
                <a:latin typeface="メイリオ" panose="020B0604030504040204" pitchFamily="50" charset="-128"/>
                <a:ea typeface="メイリオ" panose="020B0604030504040204" pitchFamily="50" charset="-128"/>
              </a:rPr>
              <a:t>3</a:t>
            </a:r>
            <a:r>
              <a:rPr lang="ja-JP" altLang="en-US" sz="3600" dirty="0">
                <a:solidFill>
                  <a:srgbClr val="374151"/>
                </a:solidFill>
                <a:latin typeface="メイリオ" panose="020B0604030504040204" pitchFamily="50" charset="-128"/>
                <a:ea typeface="メイリオ" panose="020B0604030504040204" pitchFamily="50" charset="-128"/>
              </a:rPr>
              <a:t> サイバーセキュリティ対策のための</a:t>
            </a:r>
            <a:r>
              <a:rPr lang="ja-JP" altLang="en-US" sz="3600" b="1" dirty="0">
                <a:solidFill>
                  <a:srgbClr val="374151"/>
                </a:solidFill>
                <a:latin typeface="メイリオ" panose="020B0604030504040204" pitchFamily="50" charset="-128"/>
                <a:ea typeface="メイリオ" panose="020B0604030504040204" pitchFamily="50" charset="-128"/>
              </a:rPr>
              <a:t>資源（予算、人材など）確保</a:t>
            </a:r>
            <a:endParaRPr lang="en-US" altLang="ja-JP" sz="3600" b="1" dirty="0">
              <a:solidFill>
                <a:srgbClr val="374151"/>
              </a:solidFill>
              <a:latin typeface="メイリオ" panose="020B0604030504040204" pitchFamily="50" charset="-128"/>
              <a:ea typeface="メイリオ" panose="020B0604030504040204" pitchFamily="50" charset="-128"/>
            </a:endParaRPr>
          </a:p>
          <a:p>
            <a:pPr algn="l"/>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サイバーセキュリティリスクの特定と対策の実装</a:t>
            </a:r>
            <a:r>
              <a:rPr lang="en-US" altLang="ja-JP" sz="3600" dirty="0">
                <a:solidFill>
                  <a:srgbClr val="374151"/>
                </a:solidFill>
                <a:latin typeface="メイリオ" panose="020B0604030504040204" pitchFamily="50" charset="-128"/>
                <a:ea typeface="メイリオ" panose="020B0604030504040204" pitchFamily="50" charset="-128"/>
              </a:rPr>
              <a:t>】</a:t>
            </a:r>
          </a:p>
          <a:p>
            <a:pPr algn="l"/>
            <a:r>
              <a:rPr lang="en-US" altLang="ja-JP" sz="3600" b="0" i="0" dirty="0">
                <a:solidFill>
                  <a:srgbClr val="374151"/>
                </a:solidFill>
                <a:effectLst/>
                <a:latin typeface="メイリオ" panose="020B0604030504040204" pitchFamily="50" charset="-128"/>
                <a:ea typeface="メイリオ" panose="020B0604030504040204" pitchFamily="50" charset="-128"/>
              </a:rPr>
              <a:t>	</a:t>
            </a:r>
            <a:r>
              <a:rPr lang="ja-JP" altLang="en-US" sz="3600" b="0" i="0" dirty="0">
                <a:solidFill>
                  <a:srgbClr val="374151"/>
                </a:solidFill>
                <a:effectLst/>
                <a:latin typeface="メイリオ" panose="020B0604030504040204" pitchFamily="50" charset="-128"/>
                <a:ea typeface="メイリオ" panose="020B0604030504040204" pitchFamily="50" charset="-128"/>
              </a:rPr>
              <a:t>指示</a:t>
            </a:r>
            <a:r>
              <a:rPr lang="en-US" altLang="ja-JP" sz="3600" b="0" i="0" dirty="0">
                <a:solidFill>
                  <a:srgbClr val="374151"/>
                </a:solidFill>
                <a:effectLst/>
                <a:latin typeface="メイリオ" panose="020B0604030504040204" pitchFamily="50" charset="-128"/>
                <a:ea typeface="メイリオ" panose="020B0604030504040204" pitchFamily="50" charset="-128"/>
              </a:rPr>
              <a:t>4</a:t>
            </a:r>
            <a:r>
              <a:rPr lang="ja-JP" altLang="en-US" sz="3600" b="0" i="0" dirty="0">
                <a:solidFill>
                  <a:srgbClr val="374151"/>
                </a:solidFill>
                <a:effectLst/>
                <a:latin typeface="メイリオ" panose="020B0604030504040204" pitchFamily="50" charset="-128"/>
                <a:ea typeface="メイリオ" panose="020B0604030504040204" pitchFamily="50" charset="-128"/>
              </a:rPr>
              <a:t> サイバーセキュリティリスクの</a:t>
            </a:r>
            <a:r>
              <a:rPr lang="ja-JP" altLang="en-US" sz="3600" b="1" i="0" dirty="0">
                <a:solidFill>
                  <a:srgbClr val="374151"/>
                </a:solidFill>
                <a:effectLst/>
                <a:latin typeface="メイリオ" panose="020B0604030504040204" pitchFamily="50" charset="-128"/>
                <a:ea typeface="メイリオ" panose="020B0604030504040204" pitchFamily="50" charset="-128"/>
              </a:rPr>
              <a:t>把握とリスク対応に関する計画の策定</a:t>
            </a:r>
            <a:endParaRPr lang="en-US" altLang="ja-JP" sz="3600" b="1" dirty="0">
              <a:solidFill>
                <a:srgbClr val="374151"/>
              </a:solidFill>
              <a:latin typeface="メイリオ" panose="020B0604030504040204" pitchFamily="50" charset="-128"/>
              <a:ea typeface="メイリオ" panose="020B0604030504040204" pitchFamily="50" charset="-128"/>
            </a:endParaRPr>
          </a:p>
          <a:p>
            <a:pPr algn="l"/>
            <a:r>
              <a:rPr lang="en-US" altLang="ja-JP" sz="3600" b="0" i="0" dirty="0">
                <a:solidFill>
                  <a:srgbClr val="374151"/>
                </a:solidFill>
                <a:effectLst/>
                <a:latin typeface="メイリオ" panose="020B0604030504040204" pitchFamily="50" charset="-128"/>
                <a:ea typeface="メイリオ" panose="020B0604030504040204" pitchFamily="50" charset="-128"/>
              </a:rPr>
              <a:t>	</a:t>
            </a:r>
            <a:r>
              <a:rPr lang="ja-JP" altLang="en-US" sz="3600" b="0" i="0" dirty="0">
                <a:solidFill>
                  <a:srgbClr val="374151"/>
                </a:solidFill>
                <a:effectLst/>
                <a:latin typeface="メイリオ" panose="020B0604030504040204" pitchFamily="50" charset="-128"/>
                <a:ea typeface="メイリオ" panose="020B0604030504040204" pitchFamily="50" charset="-128"/>
              </a:rPr>
              <a:t>指示</a:t>
            </a:r>
            <a:r>
              <a:rPr lang="en-US" altLang="ja-JP" sz="3600" b="0" i="0" dirty="0">
                <a:solidFill>
                  <a:srgbClr val="374151"/>
                </a:solidFill>
                <a:effectLst/>
                <a:latin typeface="メイリオ" panose="020B0604030504040204" pitchFamily="50" charset="-128"/>
                <a:ea typeface="メイリオ" panose="020B0604030504040204" pitchFamily="50" charset="-128"/>
              </a:rPr>
              <a:t>5</a:t>
            </a:r>
            <a:r>
              <a:rPr lang="ja-JP" altLang="en-US" sz="3600" b="0" i="0" dirty="0">
                <a:solidFill>
                  <a:srgbClr val="374151"/>
                </a:solidFill>
                <a:effectLst/>
                <a:latin typeface="メイリオ" panose="020B0604030504040204" pitchFamily="50" charset="-128"/>
                <a:ea typeface="メイリオ" panose="020B0604030504040204" pitchFamily="50" charset="-128"/>
              </a:rPr>
              <a:t> サイバーセキュリティリスクに</a:t>
            </a:r>
            <a:r>
              <a:rPr lang="ja-JP" altLang="en-US" sz="3600" b="1" i="0" dirty="0">
                <a:solidFill>
                  <a:srgbClr val="374151"/>
                </a:solidFill>
                <a:effectLst/>
                <a:latin typeface="メイリオ" panose="020B0604030504040204" pitchFamily="50" charset="-128"/>
                <a:ea typeface="メイリオ" panose="020B0604030504040204" pitchFamily="50" charset="-128"/>
              </a:rPr>
              <a:t>効果的に対応する仕組みの構築</a:t>
            </a:r>
            <a:endParaRPr lang="en-US" altLang="ja-JP" sz="3600" b="1" i="0" dirty="0">
              <a:solidFill>
                <a:srgbClr val="374151"/>
              </a:solidFill>
              <a:effectLst/>
              <a:latin typeface="メイリオ" panose="020B0604030504040204" pitchFamily="50" charset="-128"/>
              <a:ea typeface="メイリオ" panose="020B0604030504040204" pitchFamily="50" charset="-128"/>
            </a:endParaRPr>
          </a:p>
          <a:p>
            <a:pPr algn="l"/>
            <a:r>
              <a:rPr lang="en-US" altLang="ja-JP" sz="3600" dirty="0">
                <a:solidFill>
                  <a:srgbClr val="374151"/>
                </a:solidFill>
                <a:latin typeface="メイリオ" panose="020B0604030504040204" pitchFamily="50" charset="-128"/>
                <a:ea typeface="メイリオ" panose="020B0604030504040204" pitchFamily="50" charset="-128"/>
              </a:rPr>
              <a:t>	</a:t>
            </a:r>
            <a:r>
              <a:rPr lang="ja-JP" altLang="en-US" sz="3600" dirty="0">
                <a:solidFill>
                  <a:srgbClr val="374151"/>
                </a:solidFill>
                <a:latin typeface="メイリオ" panose="020B0604030504040204" pitchFamily="50" charset="-128"/>
                <a:ea typeface="メイリオ" panose="020B0604030504040204" pitchFamily="50" charset="-128"/>
              </a:rPr>
              <a:t>指示</a:t>
            </a:r>
            <a:r>
              <a:rPr lang="en-US" altLang="ja-JP" sz="3600" dirty="0">
                <a:solidFill>
                  <a:srgbClr val="374151"/>
                </a:solidFill>
                <a:latin typeface="メイリオ" panose="020B0604030504040204" pitchFamily="50" charset="-128"/>
                <a:ea typeface="メイリオ" panose="020B0604030504040204" pitchFamily="50" charset="-128"/>
              </a:rPr>
              <a:t>6</a:t>
            </a:r>
            <a:r>
              <a:rPr lang="ja-JP" altLang="en-US" sz="3600" dirty="0">
                <a:solidFill>
                  <a:srgbClr val="374151"/>
                </a:solidFill>
                <a:latin typeface="メイリオ" panose="020B0604030504040204" pitchFamily="50" charset="-128"/>
                <a:ea typeface="メイリオ" panose="020B0604030504040204" pitchFamily="50" charset="-128"/>
              </a:rPr>
              <a:t> </a:t>
            </a:r>
            <a:r>
              <a:rPr lang="en-US" altLang="ja-JP" sz="3600" dirty="0">
                <a:solidFill>
                  <a:srgbClr val="374151"/>
                </a:solidFill>
                <a:latin typeface="メイリオ" panose="020B0604030504040204" pitchFamily="50" charset="-128"/>
                <a:ea typeface="メイリオ" panose="020B0604030504040204" pitchFamily="50" charset="-128"/>
              </a:rPr>
              <a:t>PDCA</a:t>
            </a:r>
            <a:r>
              <a:rPr lang="ja-JP" altLang="en-US" sz="3600" dirty="0">
                <a:solidFill>
                  <a:srgbClr val="374151"/>
                </a:solidFill>
                <a:latin typeface="メイリオ" panose="020B0604030504040204" pitchFamily="50" charset="-128"/>
                <a:ea typeface="メイリオ" panose="020B0604030504040204" pitchFamily="50" charset="-128"/>
              </a:rPr>
              <a:t>サイクルによるサイバーセキュリティ対策の</a:t>
            </a:r>
            <a:r>
              <a:rPr lang="ja-JP" altLang="en-US" sz="3600" b="1" dirty="0">
                <a:solidFill>
                  <a:srgbClr val="374151"/>
                </a:solidFill>
                <a:latin typeface="メイリオ" panose="020B0604030504040204" pitchFamily="50" charset="-128"/>
                <a:ea typeface="メイリオ" panose="020B0604030504040204" pitchFamily="50" charset="-128"/>
              </a:rPr>
              <a:t>継続的改善</a:t>
            </a:r>
            <a:endParaRPr lang="en-US" altLang="ja-JP" sz="3600" b="1" dirty="0">
              <a:solidFill>
                <a:srgbClr val="37415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88052B41-40BB-90F9-9BC5-E73A6F433DB2}"/>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- 25</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00431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2862322"/>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目的</a:t>
            </a:r>
            <a:r>
              <a:rPr kumimoji="1" lang="en-US" altLang="ja-JP"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予防策の理解と強化</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リスクの認識</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教育／訓練の材料</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事後対応の改善</a:t>
            </a:r>
            <a:endParaRPr kumimoji="1" lang="en-US" altLang="ja-JP" sz="36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インシデント事例から学ぶ</a:t>
            </a:r>
          </a:p>
        </p:txBody>
      </p:sp>
      <p:sp>
        <p:nvSpPr>
          <p:cNvPr id="6" name="テキスト ボックス 5">
            <a:extLst>
              <a:ext uri="{FF2B5EF4-FFF2-40B4-BE49-F238E27FC236}">
                <a16:creationId xmlns:a16="http://schemas.microsoft.com/office/drawing/2014/main" id="{84D9E853-28ED-68F3-33C7-C599E3F27D98}"/>
              </a:ext>
            </a:extLst>
          </p:cNvPr>
          <p:cNvSpPr txBox="1"/>
          <p:nvPr/>
        </p:nvSpPr>
        <p:spPr>
          <a:xfrm>
            <a:off x="13046508" y="746206"/>
            <a:ext cx="45636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2-2-1</a:t>
            </a:r>
            <a:r>
              <a:rPr lang="en-US"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0952630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00557-A9A5-56D9-7B10-9A3D728EFEC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857C12F-56E8-A99D-5BAE-9FCE59C1E6D4}"/>
              </a:ext>
            </a:extLst>
          </p:cNvPr>
          <p:cNvSpPr txBox="1">
            <a:spLocks noGrp="1"/>
          </p:cNvSpPr>
          <p:nvPr>
            <p:ph type="title" idx="4294967295"/>
          </p:nvPr>
        </p:nvSpPr>
        <p:spPr>
          <a:xfrm>
            <a:off x="1332851" y="1422338"/>
            <a:ext cx="14944433" cy="6428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経営の重要</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項目（指示</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7</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258DCD2-C7B7-56CC-C90D-56AC96C5E58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160</a:t>
            </a:fld>
            <a:endParaRPr kumimoji="1" lang="ja-JP" altLang="en-US" sz="2000"/>
          </a:p>
        </p:txBody>
      </p:sp>
      <p:sp>
        <p:nvSpPr>
          <p:cNvPr id="4" name="object 40">
            <a:extLst>
              <a:ext uri="{FF2B5EF4-FFF2-40B4-BE49-F238E27FC236}">
                <a16:creationId xmlns:a16="http://schemas.microsoft.com/office/drawing/2014/main" id="{466D0A84-73E5-9813-256F-58BFE5E231F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333F3911-DA76-5573-0ECD-A94EA63C4AA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3" name="テキスト ボックス 2">
            <a:extLst>
              <a:ext uri="{FF2B5EF4-FFF2-40B4-BE49-F238E27FC236}">
                <a16:creationId xmlns:a16="http://schemas.microsoft.com/office/drawing/2014/main" id="{99CDB90F-0ECA-A41F-402E-B04E0C2F65F7}"/>
              </a:ext>
            </a:extLst>
          </p:cNvPr>
          <p:cNvSpPr txBox="1"/>
          <p:nvPr/>
        </p:nvSpPr>
        <p:spPr>
          <a:xfrm>
            <a:off x="1027412" y="2118977"/>
            <a:ext cx="16403639" cy="5632311"/>
          </a:xfrm>
          <a:prstGeom prst="rect">
            <a:avLst/>
          </a:prstGeom>
          <a:noFill/>
        </p:spPr>
        <p:txBody>
          <a:bodyPr wrap="square">
            <a:spAutoFit/>
          </a:bodyPr>
          <a:lstStyle/>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インシデント発生に備えた体制構築</a:t>
            </a:r>
            <a:r>
              <a:rPr lang="en-US" altLang="ja-JP" sz="3600" dirty="0">
                <a:solidFill>
                  <a:srgbClr val="374151"/>
                </a:solidFill>
                <a:latin typeface="メイリオ" panose="020B0604030504040204" pitchFamily="50" charset="-128"/>
                <a:ea typeface="メイリオ" panose="020B0604030504040204" pitchFamily="50" charset="-128"/>
              </a:rPr>
              <a:t>】</a:t>
            </a:r>
          </a:p>
          <a:p>
            <a:pPr algn="l"/>
            <a:r>
              <a:rPr lang="en-US" altLang="ja-JP" sz="3600" b="0" i="0" dirty="0">
                <a:solidFill>
                  <a:srgbClr val="374151"/>
                </a:solidFill>
                <a:effectLst/>
                <a:latin typeface="メイリオ" panose="020B0604030504040204" pitchFamily="50" charset="-128"/>
                <a:ea typeface="メイリオ" panose="020B0604030504040204" pitchFamily="50" charset="-128"/>
              </a:rPr>
              <a:t>	</a:t>
            </a:r>
            <a:r>
              <a:rPr lang="ja-JP" altLang="en-US" sz="3600" b="0" i="0" dirty="0">
                <a:solidFill>
                  <a:srgbClr val="374151"/>
                </a:solidFill>
                <a:effectLst/>
                <a:latin typeface="メイリオ" panose="020B0604030504040204" pitchFamily="50" charset="-128"/>
                <a:ea typeface="メイリオ" panose="020B0604030504040204" pitchFamily="50" charset="-128"/>
              </a:rPr>
              <a:t>指示</a:t>
            </a:r>
            <a:r>
              <a:rPr lang="en-US" altLang="ja-JP" sz="3600" b="0" i="0" dirty="0">
                <a:solidFill>
                  <a:srgbClr val="374151"/>
                </a:solidFill>
                <a:effectLst/>
                <a:latin typeface="メイリオ" panose="020B0604030504040204" pitchFamily="50" charset="-128"/>
                <a:ea typeface="メイリオ" panose="020B0604030504040204" pitchFamily="50" charset="-128"/>
              </a:rPr>
              <a:t>7</a:t>
            </a:r>
            <a:r>
              <a:rPr lang="ja-JP" altLang="en-US" sz="3600" b="0" i="0" dirty="0">
                <a:solidFill>
                  <a:srgbClr val="374151"/>
                </a:solidFill>
                <a:effectLst/>
                <a:latin typeface="メイリオ" panose="020B0604030504040204" pitchFamily="50" charset="-128"/>
                <a:ea typeface="メイリオ" panose="020B0604030504040204" pitchFamily="50" charset="-128"/>
              </a:rPr>
              <a:t> インシデント発生時の</a:t>
            </a:r>
            <a:r>
              <a:rPr lang="ja-JP" altLang="en-US" sz="3600" b="1" i="0" dirty="0">
                <a:solidFill>
                  <a:srgbClr val="374151"/>
                </a:solidFill>
                <a:effectLst/>
                <a:latin typeface="メイリオ" panose="020B0604030504040204" pitchFamily="50" charset="-128"/>
                <a:ea typeface="メイリオ" panose="020B0604030504040204" pitchFamily="50" charset="-128"/>
              </a:rPr>
              <a:t>緊急対応体制の整備</a:t>
            </a:r>
            <a:endParaRPr lang="en-US" altLang="ja-JP" sz="3600" b="1" i="0" dirty="0">
              <a:solidFill>
                <a:srgbClr val="374151"/>
              </a:solidFill>
              <a:effectLst/>
              <a:latin typeface="メイリオ" panose="020B0604030504040204" pitchFamily="50" charset="-128"/>
              <a:ea typeface="メイリオ" panose="020B0604030504040204" pitchFamily="50" charset="-128"/>
            </a:endParaRPr>
          </a:p>
          <a:p>
            <a:pPr algn="l"/>
            <a:r>
              <a:rPr lang="en-US" altLang="ja-JP" sz="3600" dirty="0">
                <a:solidFill>
                  <a:srgbClr val="374151"/>
                </a:solidFill>
                <a:latin typeface="メイリオ" panose="020B0604030504040204" pitchFamily="50" charset="-128"/>
                <a:ea typeface="メイリオ" panose="020B0604030504040204" pitchFamily="50" charset="-128"/>
              </a:rPr>
              <a:t>	</a:t>
            </a:r>
            <a:r>
              <a:rPr lang="ja-JP" altLang="en-US" sz="3600" dirty="0">
                <a:solidFill>
                  <a:srgbClr val="374151"/>
                </a:solidFill>
                <a:latin typeface="メイリオ" panose="020B0604030504040204" pitchFamily="50" charset="-128"/>
                <a:ea typeface="メイリオ" panose="020B0604030504040204" pitchFamily="50" charset="-128"/>
              </a:rPr>
              <a:t>指示</a:t>
            </a:r>
            <a:r>
              <a:rPr lang="en-US" altLang="ja-JP" sz="3600" dirty="0">
                <a:solidFill>
                  <a:srgbClr val="374151"/>
                </a:solidFill>
                <a:latin typeface="メイリオ" panose="020B0604030504040204" pitchFamily="50" charset="-128"/>
                <a:ea typeface="メイリオ" panose="020B0604030504040204" pitchFamily="50" charset="-128"/>
              </a:rPr>
              <a:t>8</a:t>
            </a:r>
            <a:r>
              <a:rPr lang="ja-JP" altLang="en-US" sz="3600" dirty="0">
                <a:solidFill>
                  <a:srgbClr val="374151"/>
                </a:solidFill>
                <a:latin typeface="メイリオ" panose="020B0604030504040204" pitchFamily="50" charset="-128"/>
                <a:ea typeface="メイリオ" panose="020B0604030504040204" pitchFamily="50" charset="-128"/>
              </a:rPr>
              <a:t> インシデントによる被害に備えた</a:t>
            </a:r>
            <a:r>
              <a:rPr lang="ja-JP" altLang="en-US" sz="3600" b="1" dirty="0">
                <a:solidFill>
                  <a:srgbClr val="374151"/>
                </a:solidFill>
                <a:latin typeface="メイリオ" panose="020B0604030504040204" pitchFamily="50" charset="-128"/>
                <a:ea typeface="メイリオ" panose="020B0604030504040204" pitchFamily="50" charset="-128"/>
              </a:rPr>
              <a:t>事業継続・復旧体制の整備</a:t>
            </a:r>
            <a:endParaRPr lang="en-US" altLang="ja-JP" sz="3600" b="1" dirty="0">
              <a:solidFill>
                <a:srgbClr val="374151"/>
              </a:solidFill>
              <a:latin typeface="メイリオ" panose="020B0604030504040204" pitchFamily="50" charset="-128"/>
              <a:ea typeface="メイリオ" panose="020B0604030504040204" pitchFamily="50" charset="-128"/>
            </a:endParaRPr>
          </a:p>
          <a:p>
            <a:pPr algn="l"/>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サプライチェーンセキュリティ対策の推進</a:t>
            </a:r>
            <a:r>
              <a:rPr lang="en-US" altLang="ja-JP" sz="3600" dirty="0">
                <a:solidFill>
                  <a:srgbClr val="374151"/>
                </a:solidFill>
                <a:latin typeface="メイリオ" panose="020B0604030504040204" pitchFamily="50" charset="-128"/>
                <a:ea typeface="メイリオ" panose="020B0604030504040204" pitchFamily="50" charset="-128"/>
              </a:rPr>
              <a:t>】</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algn="l"/>
            <a:r>
              <a:rPr lang="en-US" altLang="ja-JP" sz="3600" b="0" i="0" dirty="0">
                <a:solidFill>
                  <a:srgbClr val="374151"/>
                </a:solidFill>
                <a:effectLst/>
                <a:latin typeface="メイリオ" panose="020B0604030504040204" pitchFamily="50" charset="-128"/>
                <a:ea typeface="メイリオ" panose="020B0604030504040204" pitchFamily="50" charset="-128"/>
              </a:rPr>
              <a:t>	</a:t>
            </a:r>
            <a:r>
              <a:rPr lang="ja-JP" altLang="en-US" sz="3600" b="0" i="0" dirty="0">
                <a:solidFill>
                  <a:srgbClr val="374151"/>
                </a:solidFill>
                <a:effectLst/>
                <a:latin typeface="メイリオ" panose="020B0604030504040204" pitchFamily="50" charset="-128"/>
                <a:ea typeface="メイリオ" panose="020B0604030504040204" pitchFamily="50" charset="-128"/>
              </a:rPr>
              <a:t>指示</a:t>
            </a:r>
            <a:r>
              <a:rPr lang="en-US" altLang="ja-JP" sz="3600" b="0" i="0" dirty="0">
                <a:solidFill>
                  <a:srgbClr val="374151"/>
                </a:solidFill>
                <a:effectLst/>
                <a:latin typeface="メイリオ" panose="020B0604030504040204" pitchFamily="50" charset="-128"/>
                <a:ea typeface="メイリオ" panose="020B0604030504040204" pitchFamily="50" charset="-128"/>
              </a:rPr>
              <a:t>9</a:t>
            </a:r>
            <a:r>
              <a:rPr lang="ja-JP" altLang="en-US" sz="3600" dirty="0">
                <a:solidFill>
                  <a:srgbClr val="374151"/>
                </a:solidFill>
                <a:latin typeface="メイリオ" panose="020B0604030504040204" pitchFamily="50" charset="-128"/>
                <a:ea typeface="メイリオ" panose="020B0604030504040204" pitchFamily="50" charset="-128"/>
              </a:rPr>
              <a:t> ビジネスパートナーや委託先などを含めた</a:t>
            </a:r>
            <a:r>
              <a:rPr lang="ja-JP" altLang="en-US" sz="3600" b="1" dirty="0">
                <a:solidFill>
                  <a:srgbClr val="374151"/>
                </a:solidFill>
                <a:latin typeface="メイリオ" panose="020B0604030504040204" pitchFamily="50" charset="-128"/>
                <a:ea typeface="メイリオ" panose="020B0604030504040204" pitchFamily="50" charset="-128"/>
              </a:rPr>
              <a:t>サプライチェーン全体の</a:t>
            </a:r>
            <a:br>
              <a:rPr lang="en-US" altLang="ja-JP" sz="3600" b="1" dirty="0">
                <a:solidFill>
                  <a:srgbClr val="374151"/>
                </a:solidFill>
                <a:latin typeface="メイリオ" panose="020B0604030504040204" pitchFamily="50" charset="-128"/>
                <a:ea typeface="メイリオ" panose="020B0604030504040204" pitchFamily="50" charset="-128"/>
              </a:rPr>
            </a:br>
            <a:r>
              <a:rPr lang="en-US" altLang="ja-JP" sz="3600" b="1" dirty="0">
                <a:solidFill>
                  <a:srgbClr val="374151"/>
                </a:solidFill>
                <a:latin typeface="メイリオ" panose="020B0604030504040204" pitchFamily="50" charset="-128"/>
                <a:ea typeface="メイリオ" panose="020B0604030504040204" pitchFamily="50" charset="-128"/>
              </a:rPr>
              <a:t>				</a:t>
            </a:r>
            <a:r>
              <a:rPr lang="ja-JP" altLang="en-US" sz="3600" b="1" dirty="0">
                <a:solidFill>
                  <a:srgbClr val="374151"/>
                </a:solidFill>
                <a:latin typeface="メイリオ" panose="020B0604030504040204" pitchFamily="50" charset="-128"/>
                <a:ea typeface="メイリオ" panose="020B0604030504040204" pitchFamily="50" charset="-128"/>
              </a:rPr>
              <a:t>状況把握および対策</a:t>
            </a:r>
            <a:endParaRPr lang="en-US" altLang="ja-JP" sz="3600" b="1" dirty="0">
              <a:solidFill>
                <a:srgbClr val="374151"/>
              </a:solidFill>
              <a:latin typeface="メイリオ" panose="020B0604030504040204" pitchFamily="50" charset="-128"/>
              <a:ea typeface="メイリオ" panose="020B0604030504040204" pitchFamily="50" charset="-128"/>
            </a:endParaRPr>
          </a:p>
          <a:p>
            <a:pPr algn="l"/>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ステークホルダーを含めた関係者とのコミュニケーションの推進</a:t>
            </a:r>
            <a:r>
              <a:rPr lang="en-US" altLang="ja-JP" sz="3600" dirty="0">
                <a:solidFill>
                  <a:srgbClr val="374151"/>
                </a:solidFill>
                <a:latin typeface="メイリオ" panose="020B0604030504040204" pitchFamily="50" charset="-128"/>
                <a:ea typeface="メイリオ" panose="020B0604030504040204" pitchFamily="50" charset="-128"/>
              </a:rPr>
              <a:t>】</a:t>
            </a:r>
          </a:p>
          <a:p>
            <a:pPr algn="l"/>
            <a:r>
              <a:rPr lang="en-US" altLang="ja-JP" sz="3600" b="0" i="0" dirty="0">
                <a:solidFill>
                  <a:srgbClr val="374151"/>
                </a:solidFill>
                <a:effectLst/>
                <a:latin typeface="メイリオ" panose="020B0604030504040204" pitchFamily="50" charset="-128"/>
                <a:ea typeface="メイリオ" panose="020B0604030504040204" pitchFamily="50" charset="-128"/>
              </a:rPr>
              <a:t>	</a:t>
            </a:r>
            <a:r>
              <a:rPr lang="ja-JP" altLang="en-US" sz="3600" b="0" i="0" dirty="0">
                <a:solidFill>
                  <a:srgbClr val="374151"/>
                </a:solidFill>
                <a:effectLst/>
                <a:latin typeface="メイリオ" panose="020B0604030504040204" pitchFamily="50" charset="-128"/>
                <a:ea typeface="メイリオ" panose="020B0604030504040204" pitchFamily="50" charset="-128"/>
              </a:rPr>
              <a:t>指示</a:t>
            </a:r>
            <a:r>
              <a:rPr lang="en-US" altLang="ja-JP" sz="3600" b="0" i="0" dirty="0">
                <a:solidFill>
                  <a:srgbClr val="374151"/>
                </a:solidFill>
                <a:effectLst/>
                <a:latin typeface="メイリオ" panose="020B0604030504040204" pitchFamily="50" charset="-128"/>
                <a:ea typeface="メイリオ" panose="020B0604030504040204" pitchFamily="50" charset="-128"/>
              </a:rPr>
              <a:t>10 </a:t>
            </a:r>
            <a:r>
              <a:rPr lang="ja-JP" altLang="en-US" sz="3600" b="0" i="0" dirty="0">
                <a:solidFill>
                  <a:srgbClr val="374151"/>
                </a:solidFill>
                <a:effectLst/>
                <a:latin typeface="メイリオ" panose="020B0604030504040204" pitchFamily="50" charset="-128"/>
                <a:ea typeface="メイリオ" panose="020B0604030504040204" pitchFamily="50" charset="-128"/>
              </a:rPr>
              <a:t>サイバーセキュリティに関する</a:t>
            </a:r>
            <a:r>
              <a:rPr lang="ja-JP" altLang="en-US" sz="3600" b="1" i="0" dirty="0">
                <a:solidFill>
                  <a:srgbClr val="374151"/>
                </a:solidFill>
                <a:effectLst/>
                <a:latin typeface="メイリオ" panose="020B0604030504040204" pitchFamily="50" charset="-128"/>
                <a:ea typeface="メイリオ" panose="020B0604030504040204" pitchFamily="50" charset="-128"/>
              </a:rPr>
              <a:t>情報の収集、共有および開示の促進</a:t>
            </a:r>
            <a:endParaRPr lang="en-US" altLang="ja-JP" sz="3600" b="1" i="0" dirty="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0BD35355-1D35-3477-B34C-4FC4EDA825E9}"/>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- 25</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0218109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A336E-8DCE-7F55-7BBB-E627EC52E601}"/>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623D88EE-AABC-B5E2-92FE-3036FBE0D93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161</a:t>
            </a:fld>
            <a:endParaRPr kumimoji="1" lang="ja-JP" altLang="en-US" sz="2000"/>
          </a:p>
        </p:txBody>
      </p:sp>
      <p:sp>
        <p:nvSpPr>
          <p:cNvPr id="4" name="object 40">
            <a:extLst>
              <a:ext uri="{FF2B5EF4-FFF2-40B4-BE49-F238E27FC236}">
                <a16:creationId xmlns:a16="http://schemas.microsoft.com/office/drawing/2014/main" id="{E46C7308-EA4E-AE80-F64E-8A748DB36FA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4493D22C-04C7-DF10-12EC-BC4FDEFEC3C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E2F3E269-FB7E-B08C-1558-878C52D71A44}"/>
              </a:ext>
            </a:extLst>
          </p:cNvPr>
          <p:cNvSpPr txBox="1">
            <a:spLocks noGrp="1"/>
          </p:cNvSpPr>
          <p:nvPr>
            <p:ph type="title" idx="4294967295"/>
          </p:nvPr>
        </p:nvSpPr>
        <p:spPr>
          <a:xfrm>
            <a:off x="1332852" y="1786373"/>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指示</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：サイバーセキュリティリスクの認識、組織全体での</a:t>
            </a:r>
            <a:b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対応方針の策定</a:t>
            </a:r>
          </a:p>
        </p:txBody>
      </p:sp>
      <p:sp>
        <p:nvSpPr>
          <p:cNvPr id="7" name="テキスト ボックス 6">
            <a:extLst>
              <a:ext uri="{FF2B5EF4-FFF2-40B4-BE49-F238E27FC236}">
                <a16:creationId xmlns:a16="http://schemas.microsoft.com/office/drawing/2014/main" id="{7F06228D-CD22-42E4-A416-F2E837ECF042}"/>
              </a:ext>
            </a:extLst>
          </p:cNvPr>
          <p:cNvSpPr txBox="1"/>
          <p:nvPr/>
        </p:nvSpPr>
        <p:spPr>
          <a:xfrm>
            <a:off x="1027412" y="2875645"/>
            <a:ext cx="15473189" cy="3416320"/>
          </a:xfrm>
          <a:prstGeom prst="rect">
            <a:avLst/>
          </a:prstGeom>
          <a:noFill/>
        </p:spPr>
        <p:txBody>
          <a:bodyPr wrap="square">
            <a:spAutoFit/>
          </a:bodyPr>
          <a:lstStyle/>
          <a:p>
            <a:pPr algn="l"/>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ポイント</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サイバーセキュリティリスクを経営者が責任を負うべき経営リスクとして認識し、組織全体としての対応方針（セキュリティポリシー）を策定させる。</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策定した対応方針を対外的な宣言として公表させる。</a:t>
            </a:r>
            <a:endParaRPr lang="en-US" altLang="ja-JP" sz="3600">
              <a:solidFill>
                <a:srgbClr val="374151"/>
              </a:solidFill>
              <a:latin typeface="メイリオ" panose="020B0604030504040204" pitchFamily="50" charset="-128"/>
              <a:ea typeface="メイリオ" panose="020B0604030504040204" pitchFamily="50" charset="-128"/>
            </a:endParaRPr>
          </a:p>
          <a:p>
            <a:pPr algn="l"/>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87EBEDF5-D2F2-D8EE-587C-66F0C6FC2116}"/>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- 26</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0354328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DEE5F-5CCA-1F93-1CFD-413C7FDAC437}"/>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B6BF7AFE-F41B-7889-AE9C-5871C10937F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162</a:t>
            </a:fld>
            <a:endParaRPr kumimoji="1" lang="ja-JP" altLang="en-US" sz="2000"/>
          </a:p>
        </p:txBody>
      </p:sp>
      <p:sp>
        <p:nvSpPr>
          <p:cNvPr id="4" name="object 40">
            <a:extLst>
              <a:ext uri="{FF2B5EF4-FFF2-40B4-BE49-F238E27FC236}">
                <a16:creationId xmlns:a16="http://schemas.microsoft.com/office/drawing/2014/main" id="{CBD93CC2-8A9D-B4D2-8588-FA9BB8137D3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887B397D-2135-46F9-77D0-67B243ECC64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C23549D2-3725-5130-7B3B-A553782A99BD}"/>
              </a:ext>
            </a:extLst>
          </p:cNvPr>
          <p:cNvSpPr txBox="1">
            <a:spLocks noGrp="1"/>
          </p:cNvSpPr>
          <p:nvPr>
            <p:ph type="title" idx="4294967295"/>
          </p:nvPr>
        </p:nvSpPr>
        <p:spPr>
          <a:xfrm>
            <a:off x="1332852" y="1786373"/>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指示</a:t>
            </a:r>
            <a:r>
              <a:rPr lang="en-US" altLang="ja-JP" sz="4000">
                <a:latin typeface="メイリオ" panose="020B0604030504040204" pitchFamily="50" charset="-128"/>
                <a:ea typeface="メイリオ" panose="020B0604030504040204" pitchFamily="50" charset="-128"/>
              </a:rPr>
              <a:t>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：サイバーセキュリティリスク</a:t>
            </a:r>
            <a:r>
              <a:rPr lang="ja-JP" altLang="en-US" sz="4000">
                <a:latin typeface="メイリオ" panose="020B0604030504040204" pitchFamily="50" charset="-128"/>
                <a:ea typeface="メイリオ" panose="020B0604030504040204" pitchFamily="50" charset="-128"/>
              </a:rPr>
              <a:t>管理体制の構築</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002F55F5-2999-1C34-41D2-D47FDAE6EA16}"/>
              </a:ext>
            </a:extLst>
          </p:cNvPr>
          <p:cNvSpPr txBox="1"/>
          <p:nvPr/>
        </p:nvSpPr>
        <p:spPr>
          <a:xfrm>
            <a:off x="1027412" y="2875645"/>
            <a:ext cx="15778629" cy="4524315"/>
          </a:xfrm>
          <a:prstGeom prst="rect">
            <a:avLst/>
          </a:prstGeom>
          <a:noFill/>
        </p:spPr>
        <p:txBody>
          <a:bodyPr wrap="square">
            <a:spAutoFit/>
          </a:bodyPr>
          <a:lstStyle/>
          <a:p>
            <a:pPr algn="l"/>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ポイント</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サイバーセキュリティリスクの管理に関する各関係者の役割と責任を明確にした上で、リスク管理体制を構築させる。</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サイバーセキュリティリスクの管理体制の構築にあたっては、組織内のガバナンスや内部統制、その他のリスク管理のための体制との整合を取らせる。</a:t>
            </a:r>
            <a:endParaRPr lang="en-US" altLang="ja-JP" sz="3600">
              <a:solidFill>
                <a:srgbClr val="374151"/>
              </a:solidFill>
              <a:latin typeface="メイリオ" panose="020B0604030504040204" pitchFamily="50" charset="-128"/>
              <a:ea typeface="メイリオ" panose="020B0604030504040204" pitchFamily="50" charset="-128"/>
            </a:endParaRPr>
          </a:p>
          <a:p>
            <a:pPr algn="l"/>
            <a:endParaRPr lang="en-US" altLang="ja-JP" sz="3600">
              <a:solidFill>
                <a:srgbClr val="374151"/>
              </a:solidFill>
              <a:latin typeface="メイリオ" panose="020B0604030504040204" pitchFamily="50" charset="-128"/>
              <a:ea typeface="メイリオ" panose="020B0604030504040204" pitchFamily="50" charset="-128"/>
            </a:endParaRPr>
          </a:p>
          <a:p>
            <a:pPr algn="l"/>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431946BF-54F1-1C15-0310-1942A5E5F8DE}"/>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- 26</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56883953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818C7-FF96-11A6-10AC-C1F5BF41EC7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6965EB4F-8ECC-A3C8-DB1A-D2D9357ED51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163</a:t>
            </a:fld>
            <a:endParaRPr kumimoji="1" lang="ja-JP" altLang="en-US" sz="2000"/>
          </a:p>
        </p:txBody>
      </p:sp>
      <p:sp>
        <p:nvSpPr>
          <p:cNvPr id="4" name="object 40">
            <a:extLst>
              <a:ext uri="{FF2B5EF4-FFF2-40B4-BE49-F238E27FC236}">
                <a16:creationId xmlns:a16="http://schemas.microsoft.com/office/drawing/2014/main" id="{A42831D6-174D-ED7D-5006-678F3B7F49D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EDE54CBF-22B4-21D3-F9EE-BF897597DA2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40B5127C-F650-9978-6E09-7D1484ABC7F7}"/>
              </a:ext>
            </a:extLst>
          </p:cNvPr>
          <p:cNvSpPr txBox="1">
            <a:spLocks noGrp="1"/>
          </p:cNvSpPr>
          <p:nvPr>
            <p:ph type="title" idx="4294967295"/>
          </p:nvPr>
        </p:nvSpPr>
        <p:spPr>
          <a:xfrm>
            <a:off x="1332852" y="1786373"/>
            <a:ext cx="15950807"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指示</a:t>
            </a:r>
            <a:r>
              <a:rPr lang="en-US" altLang="ja-JP" sz="4000" dirty="0">
                <a:latin typeface="メイリオ" panose="020B0604030504040204" pitchFamily="50" charset="-128"/>
                <a:ea typeface="メイリオ" panose="020B0604030504040204" pitchFamily="50" charset="-128"/>
              </a:rPr>
              <a:t>3</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lang="ja-JP" altLang="en-US" sz="4000" dirty="0">
                <a:latin typeface="メイリオ" panose="020B0604030504040204" pitchFamily="50" charset="-128"/>
                <a:ea typeface="メイリオ" panose="020B0604030504040204" pitchFamily="50" charset="-128"/>
              </a:rPr>
              <a:t>サイバーセキュリティ対策のための資源（予算、人材など）</a:t>
            </a:r>
            <a:r>
              <a:rPr lang="en-US" altLang="ja-JP" sz="4000" dirty="0">
                <a:latin typeface="メイリオ" panose="020B0604030504040204" pitchFamily="50" charset="-128"/>
                <a:ea typeface="メイリオ" panose="020B0604030504040204" pitchFamily="50" charset="-128"/>
              </a:rPr>
              <a:t>		</a:t>
            </a:r>
            <a:r>
              <a:rPr lang="ja-JP" altLang="en-US" sz="4000" dirty="0">
                <a:latin typeface="メイリオ" panose="020B0604030504040204" pitchFamily="50" charset="-128"/>
                <a:ea typeface="メイリオ" panose="020B0604030504040204" pitchFamily="50" charset="-128"/>
              </a:rPr>
              <a:t>確保</a:t>
            </a:r>
            <a:endPar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A43E68E7-307B-6A6B-3348-A2F5D854FFDE}"/>
              </a:ext>
            </a:extLst>
          </p:cNvPr>
          <p:cNvSpPr txBox="1"/>
          <p:nvPr/>
        </p:nvSpPr>
        <p:spPr>
          <a:xfrm>
            <a:off x="1027412" y="2875645"/>
            <a:ext cx="15778629" cy="4524315"/>
          </a:xfrm>
          <a:prstGeom prst="rect">
            <a:avLst/>
          </a:prstGeom>
          <a:noFill/>
        </p:spPr>
        <p:txBody>
          <a:bodyPr wrap="square">
            <a:spAutoFit/>
          </a:bodyPr>
          <a:lstStyle/>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ポイント</a:t>
            </a:r>
            <a:r>
              <a:rPr lang="en-US" altLang="ja-JP" sz="3600" dirty="0">
                <a:solidFill>
                  <a:srgbClr val="374151"/>
                </a:solidFill>
                <a:latin typeface="メイリオ" panose="020B0604030504040204" pitchFamily="50" charset="-128"/>
                <a:ea typeface="メイリオ" panose="020B0604030504040204" pitchFamily="50" charset="-128"/>
              </a:rPr>
              <a:t>】</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サイバーセキュリティに関する残存リスクを許容範囲以下に抑制するための方策を検討させ、その実施に必要となる資源（予算、人材など）を確保した上で、具体的な対策に取組ませる。 </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すべての役職員に自らの業務遂行にあたってセキュリティを意識させ、それぞれのサイバーセキュリティ対策に関するスキル向上のための人材育成施策を実施させる。</a:t>
            </a:r>
            <a:endParaRPr lang="en-US" altLang="ja-JP" sz="3600" dirty="0">
              <a:solidFill>
                <a:srgbClr val="374151"/>
              </a:solidFill>
              <a:latin typeface="メイリオ" panose="020B0604030504040204" pitchFamily="50" charset="-128"/>
              <a:ea typeface="メイリオ" panose="020B0604030504040204" pitchFamily="50" charset="-128"/>
            </a:endParaRPr>
          </a:p>
          <a:p>
            <a:pPr algn="l"/>
            <a:endParaRPr lang="en-US" altLang="ja-JP" sz="3600" dirty="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A37A945D-6851-C25D-6485-167A0C7C7BFA}"/>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- 26</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8738628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DA34A-DB40-C3E4-920A-61C131AA1C69}"/>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33EADD18-F50B-6A9F-2C79-AA5311EC218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164</a:t>
            </a:fld>
            <a:endParaRPr kumimoji="1" lang="ja-JP" altLang="en-US" sz="2000"/>
          </a:p>
        </p:txBody>
      </p:sp>
      <p:sp>
        <p:nvSpPr>
          <p:cNvPr id="4" name="object 40">
            <a:extLst>
              <a:ext uri="{FF2B5EF4-FFF2-40B4-BE49-F238E27FC236}">
                <a16:creationId xmlns:a16="http://schemas.microsoft.com/office/drawing/2014/main" id="{4D527411-F009-3F0B-59F2-EA8590DF3E8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6830B35E-3669-B5D8-B125-381888A3B87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EA6A33EB-8630-628E-0605-A7F1E27FC1DF}"/>
              </a:ext>
            </a:extLst>
          </p:cNvPr>
          <p:cNvSpPr txBox="1">
            <a:spLocks noGrp="1"/>
          </p:cNvSpPr>
          <p:nvPr>
            <p:ph type="title" idx="4294967295"/>
          </p:nvPr>
        </p:nvSpPr>
        <p:spPr>
          <a:xfrm>
            <a:off x="1332852" y="1786373"/>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指示</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4</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：サイバーセキュリティリスクの把握とリスク対応に関する</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計画の策定</a:t>
            </a:r>
          </a:p>
        </p:txBody>
      </p:sp>
      <p:sp>
        <p:nvSpPr>
          <p:cNvPr id="7" name="テキスト ボックス 6">
            <a:extLst>
              <a:ext uri="{FF2B5EF4-FFF2-40B4-BE49-F238E27FC236}">
                <a16:creationId xmlns:a16="http://schemas.microsoft.com/office/drawing/2014/main" id="{7EF8B00F-D70F-0DDA-AEE6-1FDCAF543F73}"/>
              </a:ext>
            </a:extLst>
          </p:cNvPr>
          <p:cNvSpPr txBox="1"/>
          <p:nvPr/>
        </p:nvSpPr>
        <p:spPr>
          <a:xfrm>
            <a:off x="1027412" y="2875645"/>
            <a:ext cx="15778629" cy="5078313"/>
          </a:xfrm>
          <a:prstGeom prst="rect">
            <a:avLst/>
          </a:prstGeom>
          <a:noFill/>
        </p:spPr>
        <p:txBody>
          <a:bodyPr wrap="square">
            <a:spAutoFit/>
          </a:bodyPr>
          <a:lstStyle/>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ポイント</a:t>
            </a:r>
            <a:r>
              <a:rPr lang="en-US" altLang="ja-JP" sz="3600" dirty="0">
                <a:solidFill>
                  <a:srgbClr val="374151"/>
                </a:solidFill>
                <a:latin typeface="メイリオ" panose="020B0604030504040204" pitchFamily="50" charset="-128"/>
                <a:ea typeface="メイリオ" panose="020B0604030504040204" pitchFamily="50" charset="-128"/>
              </a:rPr>
              <a:t>】</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事業に用いるデジタル環境、サービスおよび情報を特定させ、それらに対するサイバー攻撃（過失や内部不正を含む）の脅威や影響度から、自組織や自ら提供する製品・サービスにおけるサイバーセキュリティリスクを識別させ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サイバー保険の活用や守るべき情報やデジタル基盤の保護に関する専門ベンダへの委託を含めたリスク対応計画を策定させ、対応後の残留リスクを識別させる。</a:t>
            </a:r>
          </a:p>
          <a:p>
            <a:pPr algn="l"/>
            <a:endParaRPr lang="en-US" altLang="ja-JP" sz="3600" dirty="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8D4B889-925A-2306-F477-35EB58D14562}"/>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- 26</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54559428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E7D81-A915-5F9E-DB55-01EEC69B8D11}"/>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BCE1223A-1822-A209-3439-DB3296D0DFB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165</a:t>
            </a:fld>
            <a:endParaRPr kumimoji="1" lang="ja-JP" altLang="en-US" sz="2000"/>
          </a:p>
        </p:txBody>
      </p:sp>
      <p:sp>
        <p:nvSpPr>
          <p:cNvPr id="4" name="object 40">
            <a:extLst>
              <a:ext uri="{FF2B5EF4-FFF2-40B4-BE49-F238E27FC236}">
                <a16:creationId xmlns:a16="http://schemas.microsoft.com/office/drawing/2014/main" id="{C22AA0CD-22D8-E08C-4846-E12A885847D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6B73D191-6D2A-403D-8939-FA997A0E0A1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FDF8547D-E706-BD2D-F7E6-070C413EA4F1}"/>
              </a:ext>
            </a:extLst>
          </p:cNvPr>
          <p:cNvSpPr txBox="1">
            <a:spLocks noGrp="1"/>
          </p:cNvSpPr>
          <p:nvPr>
            <p:ph type="title" idx="4294967295"/>
          </p:nvPr>
        </p:nvSpPr>
        <p:spPr>
          <a:xfrm>
            <a:off x="1332852" y="1786373"/>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指示</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：サイバーセキュリティリスクに効果的に対応する仕組みの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構築</a:t>
            </a:r>
          </a:p>
        </p:txBody>
      </p:sp>
      <p:sp>
        <p:nvSpPr>
          <p:cNvPr id="7" name="テキスト ボックス 6">
            <a:extLst>
              <a:ext uri="{FF2B5EF4-FFF2-40B4-BE49-F238E27FC236}">
                <a16:creationId xmlns:a16="http://schemas.microsoft.com/office/drawing/2014/main" id="{B12D6260-11C8-BFD9-07F6-EAD9CB6896F7}"/>
              </a:ext>
            </a:extLst>
          </p:cNvPr>
          <p:cNvSpPr txBox="1"/>
          <p:nvPr/>
        </p:nvSpPr>
        <p:spPr>
          <a:xfrm>
            <a:off x="1027412" y="2875645"/>
            <a:ext cx="15778629" cy="3416320"/>
          </a:xfrm>
          <a:prstGeom prst="rect">
            <a:avLst/>
          </a:prstGeom>
          <a:noFill/>
        </p:spPr>
        <p:txBody>
          <a:bodyPr wrap="square">
            <a:spAutoFit/>
          </a:bodyPr>
          <a:lstStyle/>
          <a:p>
            <a:pPr algn="l"/>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ポイント</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サイバーセキュリティリスクに対応するための保護対策として、防御・検知・分析の各機能を実現する仕組みを構築させる。</a:t>
            </a: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構築した仕組みについて、事業環境やリスクの変化に対応するための見直しを実施させる。</a:t>
            </a:r>
          </a:p>
          <a:p>
            <a:pPr algn="l"/>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47A97C2F-C167-C652-4AD5-D18FBCE00102}"/>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- 26</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6130135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1686C-F65D-BB87-01AE-2D30883E61D1}"/>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D79BBE52-7863-F754-7B75-D8EA3B8FBBA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166</a:t>
            </a:fld>
            <a:endParaRPr kumimoji="1" lang="ja-JP" altLang="en-US" sz="2000"/>
          </a:p>
        </p:txBody>
      </p:sp>
      <p:sp>
        <p:nvSpPr>
          <p:cNvPr id="4" name="object 40">
            <a:extLst>
              <a:ext uri="{FF2B5EF4-FFF2-40B4-BE49-F238E27FC236}">
                <a16:creationId xmlns:a16="http://schemas.microsoft.com/office/drawing/2014/main" id="{E5E46B4C-D32D-AEAF-6A79-E131885D289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FEC216AE-512E-5269-D7AC-8C3E71EB239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E145CEC7-B171-F80D-759D-91E1E9CAF224}"/>
              </a:ext>
            </a:extLst>
          </p:cNvPr>
          <p:cNvSpPr txBox="1">
            <a:spLocks noGrp="1"/>
          </p:cNvSpPr>
          <p:nvPr>
            <p:ph type="title" idx="4294967295"/>
          </p:nvPr>
        </p:nvSpPr>
        <p:spPr>
          <a:xfrm>
            <a:off x="1332852" y="1786373"/>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指示</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6</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PDCA</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サイクルによるサイバーセキュリティ対策の</a:t>
            </a:r>
            <a:b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継続的改善</a:t>
            </a:r>
          </a:p>
        </p:txBody>
      </p:sp>
      <p:sp>
        <p:nvSpPr>
          <p:cNvPr id="7" name="テキスト ボックス 6">
            <a:extLst>
              <a:ext uri="{FF2B5EF4-FFF2-40B4-BE49-F238E27FC236}">
                <a16:creationId xmlns:a16="http://schemas.microsoft.com/office/drawing/2014/main" id="{AE2EA695-AC3A-7B2E-550B-49F1DC5BD83D}"/>
              </a:ext>
            </a:extLst>
          </p:cNvPr>
          <p:cNvSpPr txBox="1"/>
          <p:nvPr/>
        </p:nvSpPr>
        <p:spPr>
          <a:xfrm>
            <a:off x="1027412" y="2875645"/>
            <a:ext cx="15778629" cy="5078313"/>
          </a:xfrm>
          <a:prstGeom prst="rect">
            <a:avLst/>
          </a:prstGeom>
          <a:noFill/>
        </p:spPr>
        <p:txBody>
          <a:bodyPr wrap="square">
            <a:spAutoFit/>
          </a:bodyPr>
          <a:lstStyle/>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ポイント</a:t>
            </a:r>
            <a:r>
              <a:rPr lang="en-US" altLang="ja-JP" sz="3600" dirty="0">
                <a:solidFill>
                  <a:srgbClr val="374151"/>
                </a:solidFill>
                <a:latin typeface="メイリオ" panose="020B0604030504040204" pitchFamily="50" charset="-128"/>
                <a:ea typeface="メイリオ" panose="020B0604030504040204" pitchFamily="50" charset="-128"/>
              </a:rPr>
              <a:t>】</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リスクの変化に対応し、組織や事業におけるリスク対応を継続的に改善させるため、サイバーセキュリティリスクの特徴を踏まえた </a:t>
            </a:r>
            <a:r>
              <a:rPr lang="en-US" altLang="ja-JP" sz="3600" dirty="0">
                <a:solidFill>
                  <a:srgbClr val="374151"/>
                </a:solidFill>
                <a:latin typeface="メイリオ" panose="020B0604030504040204" pitchFamily="50" charset="-128"/>
                <a:ea typeface="メイリオ" panose="020B0604030504040204" pitchFamily="50" charset="-128"/>
              </a:rPr>
              <a:t>PDCA </a:t>
            </a:r>
            <a:r>
              <a:rPr lang="ja-JP" altLang="en-US" sz="3600" dirty="0">
                <a:solidFill>
                  <a:srgbClr val="374151"/>
                </a:solidFill>
                <a:latin typeface="メイリオ" panose="020B0604030504040204" pitchFamily="50" charset="-128"/>
                <a:ea typeface="メイリオ" panose="020B0604030504040204" pitchFamily="50" charset="-128"/>
              </a:rPr>
              <a:t>サイクルを運用させる。</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経営者は対策の状況を定期的に報告させることなどを通じて問題の早期発見に努め、問題の兆候を認識した場合は改善させる。</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株主やステークホルダーからの信頼を高めるため、改善状況を適切に開示させる。</a:t>
            </a:r>
          </a:p>
          <a:p>
            <a:pPr algn="l"/>
            <a:endParaRPr lang="en-US" altLang="ja-JP" sz="3600" dirty="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D2394C8D-BEB6-B741-559D-6F79C07FC2AF}"/>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- 27</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5687782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58111-F669-7266-0EFF-D20E059B43A9}"/>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DA0EEDBA-B0C3-7F54-CA33-26D964677C8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167</a:t>
            </a:fld>
            <a:endParaRPr kumimoji="1" lang="ja-JP" altLang="en-US" sz="2000"/>
          </a:p>
        </p:txBody>
      </p:sp>
      <p:sp>
        <p:nvSpPr>
          <p:cNvPr id="4" name="object 40">
            <a:extLst>
              <a:ext uri="{FF2B5EF4-FFF2-40B4-BE49-F238E27FC236}">
                <a16:creationId xmlns:a16="http://schemas.microsoft.com/office/drawing/2014/main" id="{5ADEBF12-8C2B-AFE1-167B-E7A358B5B1E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601F0FCD-D45B-FCE2-DB11-CDDC87F9E8C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CA973033-92D4-956D-4625-00CC7C0A0BBD}"/>
              </a:ext>
            </a:extLst>
          </p:cNvPr>
          <p:cNvSpPr txBox="1">
            <a:spLocks noGrp="1"/>
          </p:cNvSpPr>
          <p:nvPr>
            <p:ph type="title" idx="4294967295"/>
          </p:nvPr>
        </p:nvSpPr>
        <p:spPr>
          <a:xfrm>
            <a:off x="1332852" y="1786373"/>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指示</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7</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：インシデント発生時の緊急対応体制の整備</a:t>
            </a:r>
          </a:p>
        </p:txBody>
      </p:sp>
      <p:sp>
        <p:nvSpPr>
          <p:cNvPr id="7" name="テキスト ボックス 6">
            <a:extLst>
              <a:ext uri="{FF2B5EF4-FFF2-40B4-BE49-F238E27FC236}">
                <a16:creationId xmlns:a16="http://schemas.microsoft.com/office/drawing/2014/main" id="{C475D019-9529-5531-2A42-365DDBEBA94F}"/>
              </a:ext>
            </a:extLst>
          </p:cNvPr>
          <p:cNvSpPr txBox="1"/>
          <p:nvPr/>
        </p:nvSpPr>
        <p:spPr>
          <a:xfrm>
            <a:off x="1027412" y="2875645"/>
            <a:ext cx="15778629" cy="4524315"/>
          </a:xfrm>
          <a:prstGeom prst="rect">
            <a:avLst/>
          </a:prstGeom>
          <a:noFill/>
        </p:spPr>
        <p:txBody>
          <a:bodyPr wrap="square">
            <a:spAutoFit/>
          </a:bodyPr>
          <a:lstStyle/>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ポイント</a:t>
            </a:r>
            <a:r>
              <a:rPr lang="en-US" altLang="ja-JP" sz="3600" dirty="0">
                <a:solidFill>
                  <a:srgbClr val="374151"/>
                </a:solidFill>
                <a:latin typeface="メイリオ" panose="020B0604030504040204" pitchFamily="50" charset="-128"/>
                <a:ea typeface="メイリオ" panose="020B0604030504040204" pitchFamily="50" charset="-128"/>
              </a:rPr>
              <a:t>】</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影響範囲や損害の特定、被害拡大防止を図るための初動対応、再発防止策の検討を適時に実施するため、制御系を含むサプライチェーン全体のインシデントに対応可能な体制（</a:t>
            </a:r>
            <a:r>
              <a:rPr lang="en-US" altLang="ja-JP" sz="3600" dirty="0">
                <a:solidFill>
                  <a:srgbClr val="374151"/>
                </a:solidFill>
                <a:latin typeface="メイリオ" panose="020B0604030504040204" pitchFamily="50" charset="-128"/>
                <a:ea typeface="メイリオ" panose="020B0604030504040204" pitchFamily="50" charset="-128"/>
              </a:rPr>
              <a:t>CSIRT</a:t>
            </a:r>
            <a:r>
              <a:rPr lang="ja-JP" altLang="en-US" sz="3600" dirty="0">
                <a:solidFill>
                  <a:srgbClr val="374151"/>
                </a:solidFill>
                <a:latin typeface="メイリオ" panose="020B0604030504040204" pitchFamily="50" charset="-128"/>
                <a:ea typeface="メイリオ" panose="020B0604030504040204" pitchFamily="50" charset="-128"/>
              </a:rPr>
              <a:t>など）を整備させる。</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被害発覚後の通知先や開示が必要な情報を把握させるとともに、情報開示の際に経営者が組織の内外へ説明ができる体制を整備させる。</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インシデント発生時の対応について、適宜実践的な演習を実施させる。</a:t>
            </a:r>
          </a:p>
          <a:p>
            <a:pPr algn="l"/>
            <a:endParaRPr lang="en-US" altLang="ja-JP" sz="3600" dirty="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020BC2B-8158-AB09-177D-1C207548C3B8}"/>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- 27</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9451775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8E9CD-C85C-9D38-3451-29357A25C749}"/>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BE61E0EE-1F7E-FA96-EABA-896B1815DE7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168</a:t>
            </a:fld>
            <a:endParaRPr kumimoji="1" lang="ja-JP" altLang="en-US" sz="2000"/>
          </a:p>
        </p:txBody>
      </p:sp>
      <p:sp>
        <p:nvSpPr>
          <p:cNvPr id="4" name="object 40">
            <a:extLst>
              <a:ext uri="{FF2B5EF4-FFF2-40B4-BE49-F238E27FC236}">
                <a16:creationId xmlns:a16="http://schemas.microsoft.com/office/drawing/2014/main" id="{29D63C0A-AE55-F259-292B-428F4DF6EE8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0B96BCCB-D4AD-A93D-1259-BBDC8515BD2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E6AC9285-A7F2-C4FD-9D20-28DFEB253F91}"/>
              </a:ext>
            </a:extLst>
          </p:cNvPr>
          <p:cNvSpPr txBox="1">
            <a:spLocks noGrp="1"/>
          </p:cNvSpPr>
          <p:nvPr>
            <p:ph type="title" idx="4294967295"/>
          </p:nvPr>
        </p:nvSpPr>
        <p:spPr>
          <a:xfrm>
            <a:off x="1332852" y="1786373"/>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指示</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8</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：インシデントによる被害に備えた事業継続・復旧体制の</a:t>
            </a:r>
            <a:b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整備</a:t>
            </a:r>
          </a:p>
        </p:txBody>
      </p:sp>
      <p:sp>
        <p:nvSpPr>
          <p:cNvPr id="7" name="テキスト ボックス 6">
            <a:extLst>
              <a:ext uri="{FF2B5EF4-FFF2-40B4-BE49-F238E27FC236}">
                <a16:creationId xmlns:a16="http://schemas.microsoft.com/office/drawing/2014/main" id="{B5E11272-24AA-A9D0-3B28-9DB24A42BC93}"/>
              </a:ext>
            </a:extLst>
          </p:cNvPr>
          <p:cNvSpPr txBox="1"/>
          <p:nvPr/>
        </p:nvSpPr>
        <p:spPr>
          <a:xfrm>
            <a:off x="1027412" y="2875645"/>
            <a:ext cx="15778629" cy="5078313"/>
          </a:xfrm>
          <a:prstGeom prst="rect">
            <a:avLst/>
          </a:prstGeom>
          <a:noFill/>
        </p:spPr>
        <p:txBody>
          <a:bodyPr wrap="square">
            <a:spAutoFit/>
          </a:bodyPr>
          <a:lstStyle/>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ポイント</a:t>
            </a:r>
            <a:r>
              <a:rPr lang="en-US" altLang="ja-JP" sz="3600" dirty="0">
                <a:solidFill>
                  <a:srgbClr val="374151"/>
                </a:solidFill>
                <a:latin typeface="メイリオ" panose="020B0604030504040204" pitchFamily="50" charset="-128"/>
                <a:ea typeface="メイリオ" panose="020B0604030504040204" pitchFamily="50" charset="-128"/>
              </a:rPr>
              <a:t>】</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インシデントにより業務停止などに至った場合、企業経営への影響を考慮していつまでに復旧すべきかを特定し、復旧に向けた手順書策定や、復旧対応体制の整備をさせる。</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制御系も含めた </a:t>
            </a:r>
            <a:r>
              <a:rPr lang="en-US" altLang="ja-JP" sz="3600" dirty="0">
                <a:solidFill>
                  <a:srgbClr val="374151"/>
                </a:solidFill>
                <a:latin typeface="メイリオ" panose="020B0604030504040204" pitchFamily="50" charset="-128"/>
                <a:ea typeface="メイリオ" panose="020B0604030504040204" pitchFamily="50" charset="-128"/>
              </a:rPr>
              <a:t>BCP </a:t>
            </a:r>
            <a:r>
              <a:rPr lang="ja-JP" altLang="en-US" sz="3600" dirty="0">
                <a:solidFill>
                  <a:srgbClr val="374151"/>
                </a:solidFill>
                <a:latin typeface="メイリオ" panose="020B0604030504040204" pitchFamily="50" charset="-128"/>
                <a:ea typeface="メイリオ" panose="020B0604030504040204" pitchFamily="50" charset="-128"/>
              </a:rPr>
              <a:t>との連携など、組織全体として有効かつ整合のとれた復旧目標計画を定めさせる。</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業務停止などからの復旧対応について、対象を </a:t>
            </a:r>
            <a:r>
              <a:rPr lang="en-US" altLang="ja-JP" sz="3600" dirty="0">
                <a:solidFill>
                  <a:srgbClr val="374151"/>
                </a:solidFill>
                <a:latin typeface="メイリオ" panose="020B0604030504040204" pitchFamily="50" charset="-128"/>
                <a:ea typeface="メイリオ" panose="020B0604030504040204" pitchFamily="50" charset="-128"/>
              </a:rPr>
              <a:t>IT </a:t>
            </a:r>
            <a:r>
              <a:rPr lang="ja-JP" altLang="en-US" sz="3600" dirty="0">
                <a:solidFill>
                  <a:srgbClr val="374151"/>
                </a:solidFill>
                <a:latin typeface="メイリオ" panose="020B0604030504040204" pitchFamily="50" charset="-128"/>
                <a:ea typeface="メイリオ" panose="020B0604030504040204" pitchFamily="50" charset="-128"/>
              </a:rPr>
              <a:t>系・社内・インシデントに限定せず、サプライチェーンも含めた実践的な演習を実施させる。</a:t>
            </a:r>
          </a:p>
          <a:p>
            <a:pPr algn="l"/>
            <a:endParaRPr lang="en-US" altLang="ja-JP" sz="3600" dirty="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FC50C1B-8482-96BD-93D6-803FD6AB4E6D}"/>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- 27</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420135865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AB66E-F2AA-983E-099E-AA144A25806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7CE11C93-44F1-B8DE-F6C6-EDD0D52FF11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169</a:t>
            </a:fld>
            <a:endParaRPr kumimoji="1" lang="ja-JP" altLang="en-US" sz="2000"/>
          </a:p>
        </p:txBody>
      </p:sp>
      <p:sp>
        <p:nvSpPr>
          <p:cNvPr id="4" name="object 40">
            <a:extLst>
              <a:ext uri="{FF2B5EF4-FFF2-40B4-BE49-F238E27FC236}">
                <a16:creationId xmlns:a16="http://schemas.microsoft.com/office/drawing/2014/main" id="{A1761A85-0345-E11F-330C-7F3093D0866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5A5FD5F4-D71B-1EE2-6A76-8D3312F3A82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A678913A-8830-4334-B179-7B50B7BEBC65}"/>
              </a:ext>
            </a:extLst>
          </p:cNvPr>
          <p:cNvSpPr txBox="1">
            <a:spLocks noGrp="1"/>
          </p:cNvSpPr>
          <p:nvPr>
            <p:ph type="title" idx="4294967295"/>
          </p:nvPr>
        </p:nvSpPr>
        <p:spPr>
          <a:xfrm>
            <a:off x="1257901" y="1741402"/>
            <a:ext cx="1577862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指示</a:t>
            </a: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9</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：ビジネスパートナーや委託先などを含めたサプライチェーン</a:t>
            </a:r>
            <a:b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全体の状況把握および対策</a:t>
            </a:r>
          </a:p>
        </p:txBody>
      </p:sp>
      <p:sp>
        <p:nvSpPr>
          <p:cNvPr id="7" name="テキスト ボックス 6">
            <a:extLst>
              <a:ext uri="{FF2B5EF4-FFF2-40B4-BE49-F238E27FC236}">
                <a16:creationId xmlns:a16="http://schemas.microsoft.com/office/drawing/2014/main" id="{469844F6-C54E-AD79-3883-3B0811E4C720}"/>
              </a:ext>
            </a:extLst>
          </p:cNvPr>
          <p:cNvSpPr txBox="1"/>
          <p:nvPr/>
        </p:nvSpPr>
        <p:spPr>
          <a:xfrm>
            <a:off x="1027412" y="2875645"/>
            <a:ext cx="15778629" cy="6186309"/>
          </a:xfrm>
          <a:prstGeom prst="rect">
            <a:avLst/>
          </a:prstGeom>
          <a:noFill/>
        </p:spPr>
        <p:txBody>
          <a:bodyPr wrap="square">
            <a:spAutoFit/>
          </a:bodyPr>
          <a:lstStyle/>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ポイント</a:t>
            </a:r>
            <a:r>
              <a:rPr lang="en-US" altLang="ja-JP" sz="3600" dirty="0">
                <a:solidFill>
                  <a:srgbClr val="374151"/>
                </a:solidFill>
                <a:latin typeface="メイリオ" panose="020B0604030504040204" pitchFamily="50" charset="-128"/>
                <a:ea typeface="メイリオ" panose="020B0604030504040204" pitchFamily="50" charset="-128"/>
              </a:rPr>
              <a:t>】</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サプライチェーン全体にわたって適切なサイバーセキュリティ対策が講じられるよう、国内外の拠点、ビジネスパートナーやシステム管理の運用委託先などを含めた対策状況の把握を行わせる。</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ビジネスパートナーなどとの契約において、サイバーセキュリティリスクへの対応に関して担うべき役割と責任範囲を明確化するとともに、対策の導入支援や共同実施など、サプライチェーン全体での方策の実効性を高めるための適切な方策を検討させる。 </a:t>
            </a:r>
          </a:p>
          <a:p>
            <a:pPr marL="571500" indent="-571500" algn="l">
              <a:buFont typeface="Arial" panose="020B0604020202020204" pitchFamily="34" charset="0"/>
              <a:buChar char="•"/>
            </a:pPr>
            <a:endParaRPr lang="ja-JP" altLang="en-US" sz="3600" dirty="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endParaRPr lang="ja-JP" altLang="en-US" sz="3600" dirty="0">
              <a:solidFill>
                <a:srgbClr val="374151"/>
              </a:solidFill>
              <a:latin typeface="メイリオ" panose="020B0604030504040204" pitchFamily="50" charset="-128"/>
              <a:ea typeface="メイリオ" panose="020B0604030504040204" pitchFamily="50" charset="-128"/>
            </a:endParaRPr>
          </a:p>
          <a:p>
            <a:pPr algn="l"/>
            <a:endParaRPr lang="en-US" altLang="ja-JP" sz="3600" dirty="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53994B14-00FF-EA3A-8758-D58EB2CE7A60}"/>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- 27</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50052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5078313"/>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事例概略</a:t>
            </a:r>
            <a:r>
              <a:rPr kumimoji="1" lang="en-US" altLang="ja-JP"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テレワーク導入のために、社外から</a:t>
            </a:r>
            <a:r>
              <a:rPr kumimoji="1" lang="en-US" altLang="ja-JP" sz="3600">
                <a:latin typeface="メイリオ" panose="020B0604030504040204" pitchFamily="50" charset="-128"/>
                <a:ea typeface="メイリオ" panose="020B0604030504040204" pitchFamily="50" charset="-128"/>
              </a:rPr>
              <a:t>VPN</a:t>
            </a:r>
            <a:r>
              <a:rPr kumimoji="1" lang="ja-JP" altLang="en-US" sz="3600">
                <a:latin typeface="メイリオ" panose="020B0604030504040204" pitchFamily="50" charset="-128"/>
                <a:ea typeface="メイリオ" panose="020B0604030504040204" pitchFamily="50" charset="-128"/>
              </a:rPr>
              <a:t>接続できるようにした。</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VPN</a:t>
            </a:r>
            <a:r>
              <a:rPr kumimoji="1" lang="ja-JP" altLang="en-US" sz="3600">
                <a:latin typeface="メイリオ" panose="020B0604030504040204" pitchFamily="50" charset="-128"/>
                <a:ea typeface="メイリオ" panose="020B0604030504040204" pitchFamily="50" charset="-128"/>
              </a:rPr>
              <a:t>機器の脆弱性対応を実施した。</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すでに接続アカウントは抜かれた後で、そのアカウントを悪用された。</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対処ポイント</a:t>
            </a:r>
            <a:r>
              <a:rPr kumimoji="1" lang="en-US" altLang="ja-JP"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脆弱性を悪用されることで、何が起こるのかを理解する。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すでに攻撃を受けていることを前提とする。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テレワークによるサイバー被害</a:t>
            </a:r>
          </a:p>
        </p:txBody>
      </p:sp>
      <p:pic>
        <p:nvPicPr>
          <p:cNvPr id="30" name="図 29">
            <a:extLst>
              <a:ext uri="{FF2B5EF4-FFF2-40B4-BE49-F238E27FC236}">
                <a16:creationId xmlns:a16="http://schemas.microsoft.com/office/drawing/2014/main" id="{815C5C21-E491-B05A-49AA-FC447485E1F3}"/>
              </a:ext>
            </a:extLst>
          </p:cNvPr>
          <p:cNvPicPr>
            <a:picLocks noChangeAspect="1"/>
          </p:cNvPicPr>
          <p:nvPr/>
        </p:nvPicPr>
        <p:blipFill>
          <a:blip r:embed="rId3"/>
          <a:stretch>
            <a:fillRect/>
          </a:stretch>
        </p:blipFill>
        <p:spPr>
          <a:xfrm>
            <a:off x="8686800" y="6603093"/>
            <a:ext cx="8210077" cy="2605806"/>
          </a:xfrm>
          <a:prstGeom prst="rect">
            <a:avLst/>
          </a:prstGeom>
        </p:spPr>
      </p:pic>
      <p:sp>
        <p:nvSpPr>
          <p:cNvPr id="6" name="テキスト ボックス 5">
            <a:extLst>
              <a:ext uri="{FF2B5EF4-FFF2-40B4-BE49-F238E27FC236}">
                <a16:creationId xmlns:a16="http://schemas.microsoft.com/office/drawing/2014/main" id="{913EBDA2-C43B-66A2-1D6E-AD8C501304A4}"/>
              </a:ext>
            </a:extLst>
          </p:cNvPr>
          <p:cNvSpPr txBox="1"/>
          <p:nvPr/>
        </p:nvSpPr>
        <p:spPr>
          <a:xfrm>
            <a:off x="13362098" y="787042"/>
            <a:ext cx="40689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2-2-2</a:t>
            </a:r>
            <a:r>
              <a:rPr lang="en-US" sz="2400" b="1">
                <a:latin typeface="メイリオ" panose="020B0604030504040204" pitchFamily="50" charset="-128"/>
                <a:ea typeface="メイリオ" panose="020B0604030504040204" pitchFamily="50" charset="-128"/>
              </a:rPr>
              <a:t>.</a:t>
            </a:r>
            <a:r>
              <a:rPr lang="ja-JP" altLang="en-US" sz="2400" b="1">
                <a:latin typeface="メイリオ" panose="020B0604030504040204" pitchFamily="50" charset="-128"/>
                <a:ea typeface="メイリオ" panose="020B0604030504040204" pitchFamily="50" charset="-128"/>
              </a:rPr>
              <a:t> </a:t>
            </a:r>
            <a:r>
              <a:rPr lang="en-US" altLang="ja-JP" sz="2400" b="1">
                <a:latin typeface="メイリオ" panose="020B0604030504040204" pitchFamily="50" charset="-128"/>
                <a:ea typeface="メイリオ" panose="020B0604030504040204" pitchFamily="50" charset="-128"/>
              </a:rPr>
              <a:t>】</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32699067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7710-E5A8-7C8F-FBBD-808ADA3CA198}"/>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93700039-B801-789E-EBF3-6DCEA343F12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170</a:t>
            </a:fld>
            <a:endParaRPr kumimoji="1" lang="ja-JP" altLang="en-US" sz="2000"/>
          </a:p>
        </p:txBody>
      </p:sp>
      <p:sp>
        <p:nvSpPr>
          <p:cNvPr id="4" name="object 40">
            <a:extLst>
              <a:ext uri="{FF2B5EF4-FFF2-40B4-BE49-F238E27FC236}">
                <a16:creationId xmlns:a16="http://schemas.microsoft.com/office/drawing/2014/main" id="{2B33BCA6-4A0A-018A-73BA-0819B009BE9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3A76F9FF-9B75-AAA0-57F1-A25BA0A9153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042AFAD3-9EA0-6BF9-1B52-F8C847657C7D}"/>
              </a:ext>
            </a:extLst>
          </p:cNvPr>
          <p:cNvSpPr txBox="1">
            <a:spLocks noGrp="1"/>
          </p:cNvSpPr>
          <p:nvPr>
            <p:ph type="title" idx="4294967295"/>
          </p:nvPr>
        </p:nvSpPr>
        <p:spPr>
          <a:xfrm>
            <a:off x="1332852" y="1786373"/>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指示</a:t>
            </a: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：サイバーセキュリティに関する情報の収集、共有および</a:t>
            </a:r>
            <a:b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lang="ja-JP" altLang="en-US" sz="4000" dirty="0">
                <a:latin typeface="メイリオ" panose="020B0604030504040204" pitchFamily="50" charset="-128"/>
                <a:ea typeface="メイリオ" panose="020B0604030504040204" pitchFamily="50" charset="-128"/>
              </a:rPr>
              <a:t>  </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開示の促進</a:t>
            </a:r>
          </a:p>
        </p:txBody>
      </p:sp>
      <p:sp>
        <p:nvSpPr>
          <p:cNvPr id="7" name="テキスト ボックス 6">
            <a:extLst>
              <a:ext uri="{FF2B5EF4-FFF2-40B4-BE49-F238E27FC236}">
                <a16:creationId xmlns:a16="http://schemas.microsoft.com/office/drawing/2014/main" id="{BB9EECE3-0B29-7D58-5E85-32A3F5FEB5E1}"/>
              </a:ext>
            </a:extLst>
          </p:cNvPr>
          <p:cNvSpPr txBox="1"/>
          <p:nvPr/>
        </p:nvSpPr>
        <p:spPr>
          <a:xfrm>
            <a:off x="1027412" y="2875645"/>
            <a:ext cx="15778629" cy="3416320"/>
          </a:xfrm>
          <a:prstGeom prst="rect">
            <a:avLst/>
          </a:prstGeom>
          <a:noFill/>
        </p:spPr>
        <p:txBody>
          <a:bodyPr wrap="square">
            <a:spAutoFit/>
          </a:bodyPr>
          <a:lstStyle/>
          <a:p>
            <a:pPr algn="l"/>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ポイント</a:t>
            </a:r>
            <a:r>
              <a:rPr lang="en-US" altLang="ja-JP" sz="3600" dirty="0">
                <a:solidFill>
                  <a:srgbClr val="374151"/>
                </a:solidFill>
                <a:latin typeface="メイリオ" panose="020B0604030504040204" pitchFamily="50" charset="-128"/>
                <a:ea typeface="メイリオ" panose="020B0604030504040204" pitchFamily="50" charset="-128"/>
              </a:rPr>
              <a:t>】</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有益な情報を得るには自ら適切な情報提供を行う必要があるとの自覚のもと、サイバー攻撃や対策に関する情報共有を行う関係の構築および被害の報告・公表への備えをさせる。</a:t>
            </a: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入手した情報を有効活用するための環境整備をさせる。</a:t>
            </a:r>
          </a:p>
          <a:p>
            <a:pPr algn="l"/>
            <a:endParaRPr lang="en-US" altLang="ja-JP" sz="3600" dirty="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E497C0D2-BADD-6B81-E379-D181EDDBD7BD}"/>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- 27</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74729689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86F2F-2963-94E2-3458-7CC270A046F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7FDC1745-53D2-1E40-DA22-B1F472083AB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171</a:t>
            </a:fld>
            <a:endParaRPr kumimoji="1" lang="ja-JP" altLang="en-US" sz="2000"/>
          </a:p>
        </p:txBody>
      </p:sp>
      <p:sp>
        <p:nvSpPr>
          <p:cNvPr id="4" name="object 40">
            <a:extLst>
              <a:ext uri="{FF2B5EF4-FFF2-40B4-BE49-F238E27FC236}">
                <a16:creationId xmlns:a16="http://schemas.microsoft.com/office/drawing/2014/main" id="{919F2DFF-D1F8-EE6F-F0E8-ABCCE15D637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923B5CA1-FB09-EF64-138A-8A79CB2C223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5EAFE435-7C85-FBE6-D20F-B12AF4A644E8}"/>
              </a:ext>
            </a:extLst>
          </p:cNvPr>
          <p:cNvSpPr txBox="1">
            <a:spLocks noGrp="1"/>
          </p:cNvSpPr>
          <p:nvPr>
            <p:ph type="title" idx="4294967295"/>
          </p:nvPr>
        </p:nvSpPr>
        <p:spPr>
          <a:xfrm>
            <a:off x="1332852" y="1464516"/>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サイバーセキュリティ経営ガイドラインの読み方（経営者）</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499EC973-F4BB-74DD-2E0F-825FDF61736B}"/>
              </a:ext>
            </a:extLst>
          </p:cNvPr>
          <p:cNvSpPr txBox="1"/>
          <p:nvPr/>
        </p:nvSpPr>
        <p:spPr>
          <a:xfrm>
            <a:off x="1027412" y="2122601"/>
            <a:ext cx="15778629" cy="6186309"/>
          </a:xfrm>
          <a:prstGeom prst="rect">
            <a:avLst/>
          </a:prstGeom>
          <a:noFill/>
        </p:spPr>
        <p:txBody>
          <a:bodyPr wrap="square">
            <a:spAutoFit/>
          </a:bodyPr>
          <a:lstStyle/>
          <a:p>
            <a:pPr algn="l"/>
            <a:r>
              <a:rPr lang="ja-JP" altLang="en-US" sz="3600" u="sng">
                <a:solidFill>
                  <a:srgbClr val="374151"/>
                </a:solidFill>
                <a:latin typeface="メイリオ" panose="020B0604030504040204" pitchFamily="50" charset="-128"/>
                <a:ea typeface="メイリオ" panose="020B0604030504040204" pitchFamily="50" charset="-128"/>
              </a:rPr>
              <a:t>役割</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a:t>
            </a:r>
            <a:r>
              <a:rPr lang="en-US" altLang="ja-JP" sz="3600">
                <a:solidFill>
                  <a:srgbClr val="374151"/>
                </a:solidFill>
                <a:latin typeface="メイリオ" panose="020B0604030504040204" pitchFamily="50" charset="-128"/>
                <a:ea typeface="メイリオ" panose="020B0604030504040204" pitchFamily="50" charset="-128"/>
              </a:rPr>
              <a:t>3</a:t>
            </a:r>
            <a:r>
              <a:rPr lang="ja-JP" altLang="en-US" sz="3600">
                <a:solidFill>
                  <a:srgbClr val="374151"/>
                </a:solidFill>
                <a:latin typeface="メイリオ" panose="020B0604030504040204" pitchFamily="50" charset="-128"/>
                <a:ea typeface="メイリオ" panose="020B0604030504040204" pitchFamily="50" charset="-128"/>
              </a:rPr>
              <a:t>原則」の理解</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重要</a:t>
            </a:r>
            <a:r>
              <a:rPr lang="en-US" altLang="ja-JP" sz="3600">
                <a:solidFill>
                  <a:srgbClr val="374151"/>
                </a:solidFill>
                <a:latin typeface="メイリオ" panose="020B0604030504040204" pitchFamily="50" charset="-128"/>
                <a:ea typeface="メイリオ" panose="020B0604030504040204" pitchFamily="50" charset="-128"/>
              </a:rPr>
              <a:t>10</a:t>
            </a:r>
            <a:r>
              <a:rPr lang="ja-JP" altLang="en-US" sz="3600">
                <a:solidFill>
                  <a:srgbClr val="374151"/>
                </a:solidFill>
                <a:latin typeface="メイリオ" panose="020B0604030504040204" pitchFamily="50" charset="-128"/>
                <a:ea typeface="メイリオ" panose="020B0604030504040204" pitchFamily="50" charset="-128"/>
              </a:rPr>
              <a:t>項目について、情報セキュリティ対策の責任者に指示を出す</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リーダーシップの発揮</a:t>
            </a:r>
            <a:endParaRPr lang="en-US" altLang="ja-JP" sz="3600">
              <a:solidFill>
                <a:srgbClr val="374151"/>
              </a:solidFill>
              <a:latin typeface="メイリオ" panose="020B0604030504040204" pitchFamily="50" charset="-128"/>
              <a:ea typeface="メイリオ" panose="020B0604030504040204" pitchFamily="50" charset="-128"/>
            </a:endParaRPr>
          </a:p>
          <a:p>
            <a:pPr algn="l"/>
            <a:endParaRPr lang="en-US" altLang="ja-JP" sz="3600">
              <a:solidFill>
                <a:srgbClr val="374151"/>
              </a:solidFill>
              <a:latin typeface="メイリオ" panose="020B0604030504040204" pitchFamily="50" charset="-128"/>
              <a:ea typeface="メイリオ" panose="020B0604030504040204" pitchFamily="50" charset="-128"/>
            </a:endParaRPr>
          </a:p>
          <a:p>
            <a:pPr algn="l"/>
            <a:r>
              <a:rPr lang="ja-JP" altLang="en-US" sz="3600" u="sng">
                <a:solidFill>
                  <a:srgbClr val="374151"/>
                </a:solidFill>
                <a:latin typeface="メイリオ" panose="020B0604030504040204" pitchFamily="50" charset="-128"/>
                <a:ea typeface="メイリオ" panose="020B0604030504040204" pitchFamily="50" charset="-128"/>
              </a:rPr>
              <a:t>認識すべきこと</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ERM</a:t>
            </a:r>
            <a:r>
              <a:rPr lang="ja-JP" altLang="en-US" sz="3600">
                <a:solidFill>
                  <a:srgbClr val="374151"/>
                </a:solidFill>
                <a:latin typeface="メイリオ" panose="020B0604030504040204" pitchFamily="50" charset="-128"/>
                <a:ea typeface="メイリオ" panose="020B0604030504040204" pitchFamily="50" charset="-128"/>
              </a:rPr>
              <a:t>にサイバー攻撃のリスクを含めること</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サプライチェーン上のリスクを認識すること</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サイバーセキュリティ対策は担当者に丸投げしてはいけない</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サイバーセキュリティ対策は投資と位置付けること</a:t>
            </a:r>
            <a:endParaRPr lang="en-US" altLang="ja-JP" sz="3600">
              <a:solidFill>
                <a:srgbClr val="374151"/>
              </a:solidFill>
              <a:latin typeface="メイリオ" panose="020B0604030504040204" pitchFamily="50" charset="-128"/>
              <a:ea typeface="メイリオ" panose="020B0604030504040204" pitchFamily="50" charset="-128"/>
            </a:endParaRPr>
          </a:p>
          <a:p>
            <a:pPr algn="l"/>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830D715-1C40-4FBD-0AEC-B77EE831E10E}"/>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- 28</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42858335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E750B-1A10-5EE6-D83E-3C44594E89C8}"/>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B16B29D0-3160-FFCE-BDF5-9F45AD597C6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172</a:t>
            </a:fld>
            <a:endParaRPr kumimoji="1" lang="ja-JP" altLang="en-US" sz="2000"/>
          </a:p>
        </p:txBody>
      </p:sp>
      <p:sp>
        <p:nvSpPr>
          <p:cNvPr id="4" name="object 40">
            <a:extLst>
              <a:ext uri="{FF2B5EF4-FFF2-40B4-BE49-F238E27FC236}">
                <a16:creationId xmlns:a16="http://schemas.microsoft.com/office/drawing/2014/main" id="{FB28B5DD-3187-9F46-C32B-BC8ECF5DCEE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53BA3AF3-B1D2-6F63-0F2F-2E7F1D48627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B29EB35B-7377-5973-65C2-37B5B3B9DCF4}"/>
              </a:ext>
            </a:extLst>
          </p:cNvPr>
          <p:cNvSpPr txBox="1">
            <a:spLocks noGrp="1"/>
          </p:cNvSpPr>
          <p:nvPr>
            <p:ph type="title" idx="4294967295"/>
          </p:nvPr>
        </p:nvSpPr>
        <p:spPr>
          <a:xfrm>
            <a:off x="1332852" y="1464516"/>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dirty="0">
                <a:latin typeface="メイリオ" panose="020B0604030504040204" pitchFamily="50" charset="-128"/>
                <a:ea typeface="メイリオ" panose="020B0604030504040204" pitchFamily="50" charset="-128"/>
              </a:rPr>
              <a:t>サイバーセキュリティ経営ガイドラインの読み方（担当幹部など）</a:t>
            </a:r>
            <a:endPar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51F2063B-9CA9-4752-BDC0-C8FFD9FCAA7C}"/>
              </a:ext>
            </a:extLst>
          </p:cNvPr>
          <p:cNvSpPr txBox="1"/>
          <p:nvPr/>
        </p:nvSpPr>
        <p:spPr>
          <a:xfrm>
            <a:off x="1027412" y="2122601"/>
            <a:ext cx="15778629" cy="4524315"/>
          </a:xfrm>
          <a:prstGeom prst="rect">
            <a:avLst/>
          </a:prstGeom>
          <a:noFill/>
        </p:spPr>
        <p:txBody>
          <a:bodyPr wrap="square">
            <a:spAutoFit/>
          </a:bodyPr>
          <a:lstStyle/>
          <a:p>
            <a:pPr algn="l"/>
            <a:r>
              <a:rPr lang="ja-JP" altLang="en-US" sz="3600" u="sng" dirty="0">
                <a:solidFill>
                  <a:srgbClr val="374151"/>
                </a:solidFill>
                <a:latin typeface="メイリオ" panose="020B0604030504040204" pitchFamily="50" charset="-128"/>
                <a:ea typeface="メイリオ" panose="020B0604030504040204" pitchFamily="50" charset="-128"/>
              </a:rPr>
              <a:t>役割</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重要</a:t>
            </a:r>
            <a:r>
              <a:rPr lang="en-US" altLang="ja-JP" sz="3600" dirty="0">
                <a:solidFill>
                  <a:srgbClr val="374151"/>
                </a:solidFill>
                <a:latin typeface="メイリオ" panose="020B0604030504040204" pitchFamily="50" charset="-128"/>
                <a:ea typeface="メイリオ" panose="020B0604030504040204" pitchFamily="50" charset="-128"/>
              </a:rPr>
              <a:t>10</a:t>
            </a:r>
            <a:r>
              <a:rPr lang="ja-JP" altLang="en-US" sz="3600" dirty="0">
                <a:solidFill>
                  <a:srgbClr val="374151"/>
                </a:solidFill>
                <a:latin typeface="メイリオ" panose="020B0604030504040204" pitchFamily="50" charset="-128"/>
                <a:ea typeface="メイリオ" panose="020B0604030504040204" pitchFamily="50" charset="-128"/>
              </a:rPr>
              <a:t>項目を理解すること</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経営者に対して適宜状況報告を行い、経営者が適切な判断を行うために必要な情報を提供すること</a:t>
            </a:r>
            <a:endParaRPr lang="en-US" altLang="ja-JP" sz="3600" dirty="0">
              <a:solidFill>
                <a:srgbClr val="374151"/>
              </a:solidFill>
              <a:latin typeface="メイリオ" panose="020B0604030504040204" pitchFamily="50" charset="-128"/>
              <a:ea typeface="メイリオ" panose="020B0604030504040204" pitchFamily="50" charset="-128"/>
            </a:endParaRPr>
          </a:p>
          <a:p>
            <a:pPr algn="l"/>
            <a:endParaRPr lang="en-US" altLang="ja-JP" sz="3600" dirty="0">
              <a:solidFill>
                <a:srgbClr val="374151"/>
              </a:solidFill>
              <a:latin typeface="メイリオ" panose="020B0604030504040204" pitchFamily="50" charset="-128"/>
              <a:ea typeface="メイリオ" panose="020B0604030504040204" pitchFamily="50" charset="-128"/>
            </a:endParaRPr>
          </a:p>
          <a:p>
            <a:pPr algn="l"/>
            <a:r>
              <a:rPr lang="ja-JP" altLang="en-US" sz="3600" u="sng" dirty="0">
                <a:solidFill>
                  <a:srgbClr val="374151"/>
                </a:solidFill>
                <a:latin typeface="メイリオ" panose="020B0604030504040204" pitchFamily="50" charset="-128"/>
                <a:ea typeface="メイリオ" panose="020B0604030504040204" pitchFamily="50" charset="-128"/>
              </a:rPr>
              <a:t>認識すべきこと</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経営者から指示される内容に関して、より具体的な取組み方を検討し、セキュリティ担当者に対して指示をする必要があること</a:t>
            </a:r>
            <a:endParaRPr lang="en-US" altLang="ja-JP" sz="3600" dirty="0">
              <a:solidFill>
                <a:srgbClr val="37415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28B2FCA-8D4F-41BF-B8EA-03966AAD79C7}"/>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- 29</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84805015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EC5E5-3E29-7F9A-48D7-483BA04A1A26}"/>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2A554BB9-5335-A19D-E607-CAF1A9EDE8E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173</a:t>
            </a:fld>
            <a:endParaRPr kumimoji="1" lang="ja-JP" altLang="en-US" sz="2000"/>
          </a:p>
        </p:txBody>
      </p:sp>
      <p:sp>
        <p:nvSpPr>
          <p:cNvPr id="4" name="object 40">
            <a:extLst>
              <a:ext uri="{FF2B5EF4-FFF2-40B4-BE49-F238E27FC236}">
                <a16:creationId xmlns:a16="http://schemas.microsoft.com/office/drawing/2014/main" id="{88BE9521-8D7E-E4D4-0FDF-0F53F6990DD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7.</a:t>
            </a:r>
            <a:r>
              <a:rPr lang="ja-JP" altLang="en-US" sz="1800" b="1" dirty="0">
                <a:solidFill>
                  <a:schemeClr val="accent1"/>
                </a:solidFill>
                <a:latin typeface="メイリオ" panose="020B0604030504040204" pitchFamily="50" charset="-128"/>
                <a:ea typeface="メイリオ" panose="020B0604030504040204" pitchFamily="50" charset="-128"/>
              </a:rPr>
              <a:t>セキュリティフレームワーク</a:t>
            </a:r>
          </a:p>
        </p:txBody>
      </p:sp>
      <p:sp>
        <p:nvSpPr>
          <p:cNvPr id="5" name="テキスト プレースホルダー 2">
            <a:extLst>
              <a:ext uri="{FF2B5EF4-FFF2-40B4-BE49-F238E27FC236}">
                <a16:creationId xmlns:a16="http://schemas.microsoft.com/office/drawing/2014/main" id="{AD37A493-4EB7-6707-20C1-A0F524C0D62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サイバーセキュリティ経営ガイドライン</a:t>
            </a:r>
          </a:p>
        </p:txBody>
      </p:sp>
      <p:sp>
        <p:nvSpPr>
          <p:cNvPr id="6" name="テキスト プレースホルダー 2">
            <a:extLst>
              <a:ext uri="{FF2B5EF4-FFF2-40B4-BE49-F238E27FC236}">
                <a16:creationId xmlns:a16="http://schemas.microsoft.com/office/drawing/2014/main" id="{C57F0F1E-BDB7-387B-9461-AAF5346F004E}"/>
              </a:ext>
            </a:extLst>
          </p:cNvPr>
          <p:cNvSpPr txBox="1">
            <a:spLocks noGrp="1"/>
          </p:cNvSpPr>
          <p:nvPr>
            <p:ph type="title" idx="4294967295"/>
          </p:nvPr>
        </p:nvSpPr>
        <p:spPr>
          <a:xfrm>
            <a:off x="1332852" y="1464516"/>
            <a:ext cx="15473189"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サイバーセキュリティ経営ガイドラインの実践の流れ</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pic>
        <p:nvPicPr>
          <p:cNvPr id="3" name="図 2">
            <a:extLst>
              <a:ext uri="{FF2B5EF4-FFF2-40B4-BE49-F238E27FC236}">
                <a16:creationId xmlns:a16="http://schemas.microsoft.com/office/drawing/2014/main" id="{64CEA369-1CFF-78F2-23D3-3088B4E69260}"/>
              </a:ext>
            </a:extLst>
          </p:cNvPr>
          <p:cNvPicPr>
            <a:picLocks noChangeAspect="1"/>
          </p:cNvPicPr>
          <p:nvPr/>
        </p:nvPicPr>
        <p:blipFill>
          <a:blip r:embed="rId3"/>
          <a:stretch>
            <a:fillRect/>
          </a:stretch>
        </p:blipFill>
        <p:spPr>
          <a:xfrm>
            <a:off x="1950071" y="2122601"/>
            <a:ext cx="13114670" cy="6508242"/>
          </a:xfrm>
          <a:prstGeom prst="rect">
            <a:avLst/>
          </a:prstGeom>
        </p:spPr>
      </p:pic>
      <p:sp>
        <p:nvSpPr>
          <p:cNvPr id="8" name="テキスト ボックス 7">
            <a:extLst>
              <a:ext uri="{FF2B5EF4-FFF2-40B4-BE49-F238E27FC236}">
                <a16:creationId xmlns:a16="http://schemas.microsoft.com/office/drawing/2014/main" id="{F8DC2201-7071-DD31-520F-B201414AEDD0}"/>
              </a:ext>
            </a:extLst>
          </p:cNvPr>
          <p:cNvSpPr txBox="1"/>
          <p:nvPr/>
        </p:nvSpPr>
        <p:spPr>
          <a:xfrm>
            <a:off x="1950071" y="8562568"/>
            <a:ext cx="13114670"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サイバーセキュリティ経営ガイドラインの全体の流れ</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経済産業省「</a:t>
            </a:r>
            <a:r>
              <a:rPr kumimoji="1" lang="ja-JP" altLang="en-US" b="0" u="sng" baseline="0">
                <a:uFill>
                  <a:solidFill>
                    <a:schemeClr val="bg1"/>
                  </a:solidFill>
                </a:uFill>
                <a:latin typeface="メイリオ" panose="020B0604030504040204" pitchFamily="50" charset="-128"/>
                <a:ea typeface="メイリオ" panose="020B0604030504040204" pitchFamily="50" charset="-128"/>
              </a:rPr>
              <a:t>サイバーセキュリティ</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経営ガイドライン </a:t>
            </a:r>
            <a:r>
              <a:rPr kumimoji="1" lang="en-US" altLang="ja-JP"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Ver3.0</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」を基に作成</a:t>
            </a:r>
            <a:r>
              <a:rPr kumimoji="1" lang="en-US" altLang="ja-JP">
                <a:latin typeface="メイリオ" panose="020B0604030504040204" pitchFamily="50" charset="-128"/>
                <a:ea typeface="メイリオ" panose="020B0604030504040204" pitchFamily="50" charset="-128"/>
              </a:rPr>
              <a:t> </a:t>
            </a:r>
            <a:endParaRPr kumimoji="1" lang="ja-JP" altLang="en-US">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3F5C5FC5-5158-9C56-BE5C-75A8BC709166}"/>
              </a:ext>
            </a:extLst>
          </p:cNvPr>
          <p:cNvSpPr txBox="1"/>
          <p:nvPr/>
        </p:nvSpPr>
        <p:spPr>
          <a:xfrm>
            <a:off x="12191999" y="5918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7-5-3.】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7</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- 30</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6073675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E7D7E-942D-87C7-3432-0671821CD15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D4D838D-93F7-6496-4CF9-8EBD05C81BEE}"/>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8.</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セキュリティ対策基準の策定</a:t>
            </a:r>
          </a:p>
        </p:txBody>
      </p:sp>
      <p:sp>
        <p:nvSpPr>
          <p:cNvPr id="91" name="スライド番号プレースホルダー 1">
            <a:extLst>
              <a:ext uri="{FF2B5EF4-FFF2-40B4-BE49-F238E27FC236}">
                <a16:creationId xmlns:a16="http://schemas.microsoft.com/office/drawing/2014/main" id="{B945B73C-151F-7DAA-EE67-6099E94C6EB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174</a:t>
            </a:fld>
            <a:endParaRPr kumimoji="1" lang="ja-JP" altLang="en-US" sz="2000"/>
          </a:p>
        </p:txBody>
      </p:sp>
      <p:sp>
        <p:nvSpPr>
          <p:cNvPr id="3" name="テキスト プレースホルダー 2">
            <a:extLst>
              <a:ext uri="{FF2B5EF4-FFF2-40B4-BE49-F238E27FC236}">
                <a16:creationId xmlns:a16="http://schemas.microsoft.com/office/drawing/2014/main" id="{4614F4A8-1968-D385-C9DA-E8D65CC5FC08}"/>
              </a:ext>
            </a:extLst>
          </p:cNvPr>
          <p:cNvSpPr txBox="1">
            <a:spLocks/>
          </p:cNvSpPr>
          <p:nvPr/>
        </p:nvSpPr>
        <p:spPr>
          <a:xfrm>
            <a:off x="1332852" y="1472353"/>
            <a:ext cx="15809254"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B6A88F50-D8D7-ECEB-7C6C-D215A6418401}"/>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5747819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8EB4-E101-E8C1-B19B-B9C31DD9B7D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6A98000-8811-8F52-9045-273EA386888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セキュリティ対策基準の概要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6F260C-0007-0941-C29D-110F17929BE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175</a:t>
            </a:fld>
            <a:endParaRPr kumimoji="1" lang="ja-JP" altLang="en-US" sz="2000"/>
          </a:p>
        </p:txBody>
      </p:sp>
      <p:sp>
        <p:nvSpPr>
          <p:cNvPr id="4" name="object 40">
            <a:extLst>
              <a:ext uri="{FF2B5EF4-FFF2-40B4-BE49-F238E27FC236}">
                <a16:creationId xmlns:a16="http://schemas.microsoft.com/office/drawing/2014/main" id="{5C7BF5A1-9FE5-0C87-DC2F-E709E27317B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8.</a:t>
            </a:r>
            <a:r>
              <a:rPr lang="ja-JP" altLang="en-US" sz="1800" b="1" dirty="0">
                <a:solidFill>
                  <a:schemeClr val="accent1"/>
                </a:solidFill>
                <a:latin typeface="メイリオ" panose="020B0604030504040204" pitchFamily="50" charset="-128"/>
                <a:ea typeface="メイリオ" panose="020B0604030504040204" pitchFamily="50" charset="-128"/>
              </a:rPr>
              <a:t>セキュリティ対策基準の策定</a:t>
            </a:r>
          </a:p>
        </p:txBody>
      </p:sp>
      <p:sp>
        <p:nvSpPr>
          <p:cNvPr id="5" name="テキスト プレースホルダー 2">
            <a:extLst>
              <a:ext uri="{FF2B5EF4-FFF2-40B4-BE49-F238E27FC236}">
                <a16:creationId xmlns:a16="http://schemas.microsoft.com/office/drawing/2014/main" id="{947E053E-2B5D-5FDF-9423-6728CD62C68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p>
        </p:txBody>
      </p:sp>
      <p:sp>
        <p:nvSpPr>
          <p:cNvPr id="2" name="テキスト ボックス 1">
            <a:extLst>
              <a:ext uri="{FF2B5EF4-FFF2-40B4-BE49-F238E27FC236}">
                <a16:creationId xmlns:a16="http://schemas.microsoft.com/office/drawing/2014/main" id="{1EFD0C24-CCB1-27B3-C767-2BCA831C3003}"/>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8-1-1.】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8</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8FC1089F-BDA0-FE5F-FE6B-0BDD16C5FD92}"/>
              </a:ext>
            </a:extLst>
          </p:cNvPr>
          <p:cNvSpPr txBox="1"/>
          <p:nvPr/>
        </p:nvSpPr>
        <p:spPr>
          <a:xfrm>
            <a:off x="1554679" y="2036000"/>
            <a:ext cx="15456498" cy="2308324"/>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情報セキュリティポリシーの構成</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7D231C5A-7840-CAA0-475E-B9E21B5D01D5}"/>
              </a:ext>
            </a:extLst>
          </p:cNvPr>
          <p:cNvPicPr>
            <a:picLocks noChangeAspect="1"/>
          </p:cNvPicPr>
          <p:nvPr/>
        </p:nvPicPr>
        <p:blipFill>
          <a:blip r:embed="rId3"/>
          <a:stretch>
            <a:fillRect/>
          </a:stretch>
        </p:blipFill>
        <p:spPr>
          <a:xfrm>
            <a:off x="2591909" y="3120727"/>
            <a:ext cx="5858282" cy="4881900"/>
          </a:xfrm>
          <a:prstGeom prst="rect">
            <a:avLst/>
          </a:prstGeom>
        </p:spPr>
      </p:pic>
      <p:pic>
        <p:nvPicPr>
          <p:cNvPr id="7" name="図 6">
            <a:extLst>
              <a:ext uri="{FF2B5EF4-FFF2-40B4-BE49-F238E27FC236}">
                <a16:creationId xmlns:a16="http://schemas.microsoft.com/office/drawing/2014/main" id="{0A7D8BDA-8111-5012-DE05-FE5C5001DB7D}"/>
              </a:ext>
            </a:extLst>
          </p:cNvPr>
          <p:cNvPicPr>
            <a:picLocks noChangeAspect="1"/>
          </p:cNvPicPr>
          <p:nvPr/>
        </p:nvPicPr>
        <p:blipFill>
          <a:blip r:embed="rId4"/>
          <a:stretch>
            <a:fillRect/>
          </a:stretch>
        </p:blipFill>
        <p:spPr>
          <a:xfrm>
            <a:off x="10108251" y="2595875"/>
            <a:ext cx="5858282" cy="6108903"/>
          </a:xfrm>
          <a:prstGeom prst="rect">
            <a:avLst/>
          </a:prstGeom>
        </p:spPr>
      </p:pic>
      <p:sp>
        <p:nvSpPr>
          <p:cNvPr id="12" name="テキスト ボックス 11">
            <a:extLst>
              <a:ext uri="{FF2B5EF4-FFF2-40B4-BE49-F238E27FC236}">
                <a16:creationId xmlns:a16="http://schemas.microsoft.com/office/drawing/2014/main" id="{5514E369-D007-8342-28D9-20EEF45B9FB8}"/>
              </a:ext>
            </a:extLst>
          </p:cNvPr>
          <p:cNvSpPr txBox="1"/>
          <p:nvPr/>
        </p:nvSpPr>
        <p:spPr>
          <a:xfrm>
            <a:off x="1332851" y="8381612"/>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セキュリティ対策の関係図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（出典）総務省</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情報セキュリティポリシーの内容”</a:t>
            </a:r>
          </a:p>
        </p:txBody>
      </p:sp>
    </p:spTree>
    <p:extLst>
      <p:ext uri="{BB962C8B-B14F-4D97-AF65-F5344CB8AC3E}">
        <p14:creationId xmlns:p14="http://schemas.microsoft.com/office/powerpoint/2010/main" val="262889888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D1921-786B-B2D8-7B63-2DF03F60F39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9A58586-59BE-72D6-7844-F9CED6FC707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対策基準のアプローチ方法</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A27AD14-3AFE-79BB-5D26-24C3AD03332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176</a:t>
            </a:fld>
            <a:endParaRPr kumimoji="1" lang="ja-JP" altLang="en-US" sz="2000"/>
          </a:p>
        </p:txBody>
      </p:sp>
      <p:sp>
        <p:nvSpPr>
          <p:cNvPr id="4" name="object 40">
            <a:extLst>
              <a:ext uri="{FF2B5EF4-FFF2-40B4-BE49-F238E27FC236}">
                <a16:creationId xmlns:a16="http://schemas.microsoft.com/office/drawing/2014/main" id="{99D70EAE-9246-F977-5D16-F7D1DB53FC6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8.</a:t>
            </a:r>
            <a:r>
              <a:rPr lang="ja-JP" altLang="en-US" sz="1800" b="1" dirty="0">
                <a:solidFill>
                  <a:schemeClr val="accent1"/>
                </a:solidFill>
                <a:latin typeface="メイリオ" panose="020B0604030504040204" pitchFamily="50" charset="-128"/>
                <a:ea typeface="メイリオ" panose="020B0604030504040204" pitchFamily="50" charset="-128"/>
              </a:rPr>
              <a:t>セキュリティ対策基準の策定</a:t>
            </a:r>
          </a:p>
        </p:txBody>
      </p:sp>
      <p:sp>
        <p:nvSpPr>
          <p:cNvPr id="5" name="テキスト プレースホルダー 2">
            <a:extLst>
              <a:ext uri="{FF2B5EF4-FFF2-40B4-BE49-F238E27FC236}">
                <a16:creationId xmlns:a16="http://schemas.microsoft.com/office/drawing/2014/main" id="{DD5D79D2-89D8-2A79-C1DA-46C82404198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p>
        </p:txBody>
      </p:sp>
      <p:sp>
        <p:nvSpPr>
          <p:cNvPr id="3" name="テキスト ボックス 2">
            <a:extLst>
              <a:ext uri="{FF2B5EF4-FFF2-40B4-BE49-F238E27FC236}">
                <a16:creationId xmlns:a16="http://schemas.microsoft.com/office/drawing/2014/main" id="{EBB85E8C-AC75-7C56-29E2-9C0F15EFD0EC}"/>
              </a:ext>
            </a:extLst>
          </p:cNvPr>
          <p:cNvSpPr txBox="1"/>
          <p:nvPr/>
        </p:nvSpPr>
        <p:spPr>
          <a:xfrm>
            <a:off x="1554679" y="2036000"/>
            <a:ext cx="15456498" cy="3970318"/>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企業の現状を鑑み、次の段階的なアプローチ方法がある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クイックアプローチ</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ベースラインアプローチ</a:t>
            </a:r>
            <a:endParaRPr lang="en-US" altLang="ja-JP" sz="3600">
              <a:solidFill>
                <a:srgbClr val="374151"/>
              </a:solidFill>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網羅的アプローチ</a:t>
            </a:r>
            <a:r>
              <a:rPr lang="en-US" altLang="ja-JP" sz="3600" b="0" i="0">
                <a:solidFill>
                  <a:srgbClr val="374151"/>
                </a:solidFill>
                <a:effectLst/>
                <a:latin typeface="メイリオ" panose="020B0604030504040204" pitchFamily="50" charset="-128"/>
                <a:ea typeface="メイリオ" panose="020B0604030504040204" pitchFamily="50" charset="-128"/>
              </a:rPr>
              <a:t>【</a:t>
            </a:r>
            <a:r>
              <a:rPr lang="ja-JP" altLang="en-US" sz="3600" b="0" i="0">
                <a:solidFill>
                  <a:srgbClr val="374151"/>
                </a:solidFill>
                <a:effectLst/>
                <a:latin typeface="メイリオ" panose="020B0604030504040204" pitchFamily="50" charset="-128"/>
                <a:ea typeface="メイリオ" panose="020B0604030504040204" pitchFamily="50" charset="-128"/>
              </a:rPr>
              <a:t>推奨</a:t>
            </a:r>
            <a:r>
              <a:rPr lang="en-US" altLang="ja-JP" sz="3600" b="0" i="0">
                <a:solidFill>
                  <a:srgbClr val="374151"/>
                </a:solidFill>
                <a:effectLst/>
                <a:latin typeface="メイリオ" panose="020B0604030504040204" pitchFamily="50" charset="-128"/>
                <a:ea typeface="メイリオ" panose="020B0604030504040204" pitchFamily="50" charset="-128"/>
              </a:rPr>
              <a:t>】</a:t>
            </a: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DFC0653C-C7FE-6B6F-D79B-2A2445C23087}"/>
              </a:ext>
            </a:extLst>
          </p:cNvPr>
          <p:cNvPicPr>
            <a:picLocks noChangeAspect="1"/>
          </p:cNvPicPr>
          <p:nvPr/>
        </p:nvPicPr>
        <p:blipFill>
          <a:blip r:embed="rId3"/>
          <a:stretch>
            <a:fillRect/>
          </a:stretch>
        </p:blipFill>
        <p:spPr>
          <a:xfrm>
            <a:off x="2893632" y="5049058"/>
            <a:ext cx="12251324" cy="4070473"/>
          </a:xfrm>
          <a:prstGeom prst="rect">
            <a:avLst/>
          </a:prstGeom>
        </p:spPr>
      </p:pic>
      <p:sp>
        <p:nvSpPr>
          <p:cNvPr id="7" name="テキスト ボックス 6">
            <a:extLst>
              <a:ext uri="{FF2B5EF4-FFF2-40B4-BE49-F238E27FC236}">
                <a16:creationId xmlns:a16="http://schemas.microsoft.com/office/drawing/2014/main" id="{0FFBE0E7-6C3C-E46F-239C-8DCFD8ABDC4E}"/>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8-1-1.】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8</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4936099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120A6-40F2-9368-1513-F76752A5E92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D0C1934-807B-6E90-886D-ABCC334D35BB}"/>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対策基準のアプローチ概要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F99EE91-F4AC-C93A-A0DE-509299896A9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177</a:t>
            </a:fld>
            <a:endParaRPr kumimoji="1" lang="ja-JP" altLang="en-US" sz="2000"/>
          </a:p>
        </p:txBody>
      </p:sp>
      <p:sp>
        <p:nvSpPr>
          <p:cNvPr id="4" name="object 40">
            <a:extLst>
              <a:ext uri="{FF2B5EF4-FFF2-40B4-BE49-F238E27FC236}">
                <a16:creationId xmlns:a16="http://schemas.microsoft.com/office/drawing/2014/main" id="{6A4E2876-4D07-0F21-6555-01DDA3A3A02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8.</a:t>
            </a:r>
            <a:r>
              <a:rPr lang="ja-JP" altLang="en-US" sz="1800" b="1" dirty="0">
                <a:solidFill>
                  <a:schemeClr val="accent1"/>
                </a:solidFill>
                <a:latin typeface="メイリオ" panose="020B0604030504040204" pitchFamily="50" charset="-128"/>
                <a:ea typeface="メイリオ" panose="020B0604030504040204" pitchFamily="50" charset="-128"/>
              </a:rPr>
              <a:t>セキュリティ対策基準の策定</a:t>
            </a:r>
          </a:p>
        </p:txBody>
      </p:sp>
      <p:sp>
        <p:nvSpPr>
          <p:cNvPr id="5" name="テキスト プレースホルダー 2">
            <a:extLst>
              <a:ext uri="{FF2B5EF4-FFF2-40B4-BE49-F238E27FC236}">
                <a16:creationId xmlns:a16="http://schemas.microsoft.com/office/drawing/2014/main" id="{8685505A-11A6-3641-8502-B058CF1CB03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p>
        </p:txBody>
      </p:sp>
      <p:graphicFrame>
        <p:nvGraphicFramePr>
          <p:cNvPr id="9" name="表 9">
            <a:extLst>
              <a:ext uri="{FF2B5EF4-FFF2-40B4-BE49-F238E27FC236}">
                <a16:creationId xmlns:a16="http://schemas.microsoft.com/office/drawing/2014/main" id="{361F1025-C59A-DB0D-D935-3C2D6A7312EF}"/>
              </a:ext>
            </a:extLst>
          </p:cNvPr>
          <p:cNvGraphicFramePr>
            <a:graphicFrameLocks noGrp="1"/>
          </p:cNvGraphicFramePr>
          <p:nvPr/>
        </p:nvGraphicFramePr>
        <p:xfrm>
          <a:off x="1516284" y="2137570"/>
          <a:ext cx="15510076" cy="6583680"/>
        </p:xfrm>
        <a:graphic>
          <a:graphicData uri="http://schemas.openxmlformats.org/drawingml/2006/table">
            <a:tbl>
              <a:tblPr firstRow="1" bandRow="1">
                <a:tableStyleId>{5C22544A-7EE6-4342-B048-85BDC9FD1C3A}</a:tableStyleId>
              </a:tblPr>
              <a:tblGrid>
                <a:gridCol w="4686427">
                  <a:extLst>
                    <a:ext uri="{9D8B030D-6E8A-4147-A177-3AD203B41FA5}">
                      <a16:colId xmlns:a16="http://schemas.microsoft.com/office/drawing/2014/main" val="1891961886"/>
                    </a:ext>
                  </a:extLst>
                </a:gridCol>
                <a:gridCol w="5487720">
                  <a:extLst>
                    <a:ext uri="{9D8B030D-6E8A-4147-A177-3AD203B41FA5}">
                      <a16:colId xmlns:a16="http://schemas.microsoft.com/office/drawing/2014/main" val="690352773"/>
                    </a:ext>
                  </a:extLst>
                </a:gridCol>
                <a:gridCol w="5335929">
                  <a:extLst>
                    <a:ext uri="{9D8B030D-6E8A-4147-A177-3AD203B41FA5}">
                      <a16:colId xmlns:a16="http://schemas.microsoft.com/office/drawing/2014/main" val="596803531"/>
                    </a:ext>
                  </a:extLst>
                </a:gridCol>
              </a:tblGrid>
              <a:tr h="370840">
                <a:tc>
                  <a:txBody>
                    <a:bodyPr/>
                    <a:lstStyle/>
                    <a:p>
                      <a:pPr algn="ctr"/>
                      <a:r>
                        <a:rPr kumimoji="1" lang="ja-JP" altLang="en-US" sz="2400" dirty="0">
                          <a:latin typeface="メイリオ" panose="020B0604030504040204" pitchFamily="50" charset="-128"/>
                          <a:ea typeface="メイリオ" panose="020B0604030504040204" pitchFamily="50" charset="-128"/>
                        </a:rPr>
                        <a:t>アプローチ手法</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特徴</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想定される適用ケース</a:t>
                      </a:r>
                    </a:p>
                  </a:txBody>
                  <a:tcPr/>
                </a:tc>
                <a:extLst>
                  <a:ext uri="{0D108BD9-81ED-4DB2-BD59-A6C34878D82A}">
                    <a16:rowId xmlns:a16="http://schemas.microsoft.com/office/drawing/2014/main" val="3551417218"/>
                  </a:ext>
                </a:extLst>
              </a:tr>
              <a:tr h="370840">
                <a:tc>
                  <a:txBody>
                    <a:bodyPr/>
                    <a:lstStyle/>
                    <a:p>
                      <a:r>
                        <a:rPr kumimoji="1" lang="en-US" altLang="ja-JP" sz="2400">
                          <a:latin typeface="メイリオ" panose="020B0604030504040204" pitchFamily="50" charset="-128"/>
                          <a:ea typeface="メイリオ" panose="020B0604030504040204" pitchFamily="50" charset="-128"/>
                        </a:rPr>
                        <a:t>Lv.1</a:t>
                      </a:r>
                      <a:r>
                        <a:rPr kumimoji="1" lang="ja-JP" altLang="en-US" sz="2400">
                          <a:latin typeface="メイリオ" panose="020B0604030504040204" pitchFamily="50" charset="-128"/>
                          <a:ea typeface="メイリオ" panose="020B0604030504040204" pitchFamily="50" charset="-128"/>
                        </a:rPr>
                        <a:t> クイックアプローチ</a:t>
                      </a:r>
                    </a:p>
                  </a:txBody>
                  <a:tcPr/>
                </a:tc>
                <a:tc>
                  <a:txBody>
                    <a:bodyPr/>
                    <a:lstStyle/>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即時の対応や緊急事態への対処に適したアプローチ手法。</a:t>
                      </a:r>
                      <a:endParaRPr kumimoji="1" lang="en-US" altLang="ja-JP" sz="240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様々なインシデント事例内容を参考にし、対策基準を策定。</a:t>
                      </a:r>
                    </a:p>
                    <a:p>
                      <a:pPr marL="342900" indent="-342900">
                        <a:buFont typeface="Arial" panose="020B0604020202020204" pitchFamily="34" charset="0"/>
                        <a:buChar char="•"/>
                      </a:pPr>
                      <a:endParaRPr kumimoji="1" lang="ja-JP" altLang="en-US" sz="2400">
                        <a:latin typeface="メイリオ" panose="020B0604030504040204" pitchFamily="50" charset="-128"/>
                        <a:ea typeface="メイリオ" panose="020B0604030504040204" pitchFamily="50" charset="-128"/>
                      </a:endParaRP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dirty="0">
                          <a:latin typeface="メイリオ" panose="020B0604030504040204" pitchFamily="50" charset="-128"/>
                          <a:ea typeface="メイリオ" panose="020B0604030504040204" pitchFamily="50" charset="-128"/>
                        </a:rPr>
                        <a:t>自社で発生する可能性が高い、または、発生したときの被害が大きいと考えられるインシデントに対処する場合。</a:t>
                      </a:r>
                    </a:p>
                    <a:p>
                      <a:pPr marL="342900" indent="-342900">
                        <a:buFont typeface="Arial" panose="020B0604020202020204" pitchFamily="34" charset="0"/>
                        <a:buChar char="•"/>
                      </a:pPr>
                      <a:endParaRPr kumimoji="1" lang="ja-JP" altLang="en-US" sz="2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032680858"/>
                  </a:ext>
                </a:extLst>
              </a:tr>
              <a:tr h="370840">
                <a:tc>
                  <a:txBody>
                    <a:bodyPr/>
                    <a:lstStyle/>
                    <a:p>
                      <a:r>
                        <a:rPr kumimoji="1" lang="en-US" altLang="ja-JP" sz="2400">
                          <a:latin typeface="メイリオ" panose="020B0604030504040204" pitchFamily="50" charset="-128"/>
                          <a:ea typeface="メイリオ" panose="020B0604030504040204" pitchFamily="50" charset="-128"/>
                        </a:rPr>
                        <a:t>Lv.2 </a:t>
                      </a:r>
                      <a:r>
                        <a:rPr kumimoji="1" lang="ja-JP" altLang="en-US" sz="2400">
                          <a:latin typeface="メイリオ" panose="020B0604030504040204" pitchFamily="50" charset="-128"/>
                          <a:ea typeface="メイリオ" panose="020B0604030504040204" pitchFamily="50" charset="-128"/>
                        </a:rPr>
                        <a:t>ベースラインアプローチ</a:t>
                      </a: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latin typeface="メイリオ" panose="020B0604030504040204" pitchFamily="50" charset="-128"/>
                          <a:ea typeface="メイリオ" panose="020B0604030504040204" pitchFamily="50" charset="-128"/>
                        </a:rPr>
                        <a:t>組織全体での一貫性を確保し、セキュリティの最低基準を満たすことを目指すアプローチ手法。</a:t>
                      </a:r>
                      <a:endParaRPr kumimoji="1" lang="en-US" altLang="ja-JP" sz="2400">
                        <a:latin typeface="メイリオ" panose="020B0604030504040204" pitchFamily="50" charset="-128"/>
                        <a:ea typeface="メイリオ" panose="020B0604030504040204" pitchFamily="50"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latin typeface="メイリオ" panose="020B0604030504040204" pitchFamily="50" charset="-128"/>
                          <a:ea typeface="メイリオ" panose="020B0604030504040204" pitchFamily="50" charset="-128"/>
                        </a:rPr>
                        <a:t>ガイドラインやひな形を参考とし、対策基準を策定。</a:t>
                      </a:r>
                      <a:endParaRPr kumimoji="1" lang="ja-JP" altLang="en-US" sz="2400" b="0" i="0" kern="1200">
                        <a:solidFill>
                          <a:schemeClr val="tx1"/>
                        </a:solidFill>
                        <a:effectLst/>
                        <a:latin typeface="メイリオ" panose="020B0604030504040204" pitchFamily="50" charset="-128"/>
                        <a:ea typeface="メイリオ" panose="020B0604030504040204" pitchFamily="50" charset="-128"/>
                        <a:cs typeface="+mn-cs"/>
                      </a:endParaRPr>
                    </a:p>
                    <a:p>
                      <a:pPr marL="342900" indent="-342900">
                        <a:buFont typeface="Arial" panose="020B0604020202020204" pitchFamily="34" charset="0"/>
                        <a:buChar char="•"/>
                      </a:pPr>
                      <a:endParaRPr kumimoji="1" lang="ja-JP" altLang="en-US" sz="2400">
                        <a:latin typeface="メイリオ" panose="020B0604030504040204" pitchFamily="50" charset="-128"/>
                        <a:ea typeface="メイリオ" panose="020B0604030504040204" pitchFamily="50" charset="-128"/>
                      </a:endParaRP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latin typeface="メイリオ" panose="020B0604030504040204" pitchFamily="50" charset="-128"/>
                          <a:ea typeface="メイリオ" panose="020B0604030504040204" pitchFamily="50" charset="-128"/>
                        </a:rPr>
                        <a:t>組織的に一定以上の対策基準を策定する場合。</a:t>
                      </a:r>
                      <a:endParaRPr kumimoji="1" lang="en-US" altLang="ja-JP" sz="240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351952120"/>
                  </a:ext>
                </a:extLst>
              </a:tr>
              <a:tr h="370840">
                <a:tc>
                  <a:txBody>
                    <a:bodyPr/>
                    <a:lstStyle/>
                    <a:p>
                      <a:r>
                        <a:rPr kumimoji="1" lang="en-US" altLang="ja-JP" sz="2400">
                          <a:latin typeface="メイリオ" panose="020B0604030504040204" pitchFamily="50" charset="-128"/>
                          <a:ea typeface="メイリオ" panose="020B0604030504040204" pitchFamily="50" charset="-128"/>
                        </a:rPr>
                        <a:t>Lv.3 </a:t>
                      </a:r>
                      <a:r>
                        <a:rPr kumimoji="1" lang="ja-JP" altLang="en-US" sz="2400">
                          <a:latin typeface="メイリオ" panose="020B0604030504040204" pitchFamily="50" charset="-128"/>
                          <a:ea typeface="メイリオ" panose="020B0604030504040204" pitchFamily="50" charset="-128"/>
                        </a:rPr>
                        <a:t>網羅的アプローチ</a:t>
                      </a:r>
                    </a:p>
                  </a:txBody>
                  <a:tcPr/>
                </a:tc>
                <a:tc>
                  <a:txBody>
                    <a:bodyPr/>
                    <a:lstStyle/>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脅威や攻撃手法に対して、網羅的な対策を講じることを目指すアプローチ手法。</a:t>
                      </a:r>
                      <a:endParaRPr kumimoji="1" lang="en-US" altLang="ja-JP" sz="240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en-US" altLang="ja-JP" sz="2400">
                          <a:latin typeface="メイリオ" panose="020B0604030504040204" pitchFamily="50" charset="-128"/>
                          <a:ea typeface="メイリオ" panose="020B0604030504040204" pitchFamily="50" charset="-128"/>
                        </a:rPr>
                        <a:t>ISMS</a:t>
                      </a:r>
                      <a:r>
                        <a:rPr kumimoji="1" lang="ja-JP" altLang="en-US" sz="2400">
                          <a:latin typeface="メイリオ" panose="020B0604030504040204" pitchFamily="50" charset="-128"/>
                          <a:ea typeface="メイリオ" panose="020B0604030504040204" pitchFamily="50" charset="-128"/>
                        </a:rPr>
                        <a:t>などの認証が可能なレベルを目指して、対策基準を策定。</a:t>
                      </a: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a:latin typeface="メイリオ" panose="020B0604030504040204" pitchFamily="50" charset="-128"/>
                          <a:ea typeface="メイリオ" panose="020B0604030504040204" pitchFamily="50" charset="-128"/>
                        </a:rPr>
                        <a:t>ISMS</a:t>
                      </a:r>
                      <a:r>
                        <a:rPr kumimoji="1" lang="ja-JP" altLang="en-US" sz="2400">
                          <a:latin typeface="メイリオ" panose="020B0604030504040204" pitchFamily="50" charset="-128"/>
                          <a:ea typeface="メイリオ" panose="020B0604030504040204" pitchFamily="50" charset="-128"/>
                        </a:rPr>
                        <a:t>のフレームワークに沿った対策基準を策定する場合。</a:t>
                      </a:r>
                    </a:p>
                    <a:p>
                      <a:pPr marL="342900" indent="-342900">
                        <a:buFont typeface="Arial" panose="020B0604020202020204" pitchFamily="34" charset="0"/>
                        <a:buChar char="•"/>
                      </a:pPr>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256661036"/>
                  </a:ext>
                </a:extLst>
              </a:tr>
            </a:tbl>
          </a:graphicData>
        </a:graphic>
      </p:graphicFrame>
      <p:sp>
        <p:nvSpPr>
          <p:cNvPr id="3" name="テキスト ボックス 2">
            <a:extLst>
              <a:ext uri="{FF2B5EF4-FFF2-40B4-BE49-F238E27FC236}">
                <a16:creationId xmlns:a16="http://schemas.microsoft.com/office/drawing/2014/main" id="{066E2D0F-6BBC-D82E-4EF0-9EA7A5255C42}"/>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8-1-2.】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8</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- 03</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49323314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980EC-CE38-43AD-48B7-CD966F69646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D8C69A7-716D-22AC-C103-668BFAF6F96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メリット・デメリット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58C907D-C4E8-9ACE-F5E6-BD917ABF2DB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178</a:t>
            </a:fld>
            <a:endParaRPr kumimoji="1" lang="ja-JP" altLang="en-US" sz="2000"/>
          </a:p>
        </p:txBody>
      </p:sp>
      <p:sp>
        <p:nvSpPr>
          <p:cNvPr id="4" name="object 40">
            <a:extLst>
              <a:ext uri="{FF2B5EF4-FFF2-40B4-BE49-F238E27FC236}">
                <a16:creationId xmlns:a16="http://schemas.microsoft.com/office/drawing/2014/main" id="{1A6FF75F-1286-D58A-0B5A-D18AEBBE00E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8.</a:t>
            </a:r>
            <a:r>
              <a:rPr lang="ja-JP" altLang="en-US" sz="1800" b="1" dirty="0">
                <a:solidFill>
                  <a:schemeClr val="accent1"/>
                </a:solidFill>
                <a:latin typeface="メイリオ" panose="020B0604030504040204" pitchFamily="50" charset="-128"/>
                <a:ea typeface="メイリオ" panose="020B0604030504040204" pitchFamily="50" charset="-128"/>
              </a:rPr>
              <a:t>セキュリティ対策基準の策定</a:t>
            </a:r>
          </a:p>
        </p:txBody>
      </p:sp>
      <p:sp>
        <p:nvSpPr>
          <p:cNvPr id="5" name="テキスト プレースホルダー 2">
            <a:extLst>
              <a:ext uri="{FF2B5EF4-FFF2-40B4-BE49-F238E27FC236}">
                <a16:creationId xmlns:a16="http://schemas.microsoft.com/office/drawing/2014/main" id="{32302785-992A-24B3-76B1-D1567D25DE3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p>
        </p:txBody>
      </p:sp>
      <p:graphicFrame>
        <p:nvGraphicFramePr>
          <p:cNvPr id="9" name="表 9">
            <a:extLst>
              <a:ext uri="{FF2B5EF4-FFF2-40B4-BE49-F238E27FC236}">
                <a16:creationId xmlns:a16="http://schemas.microsoft.com/office/drawing/2014/main" id="{77B327CB-A044-A5CE-9C2A-893BE13DB2F7}"/>
              </a:ext>
            </a:extLst>
          </p:cNvPr>
          <p:cNvGraphicFramePr>
            <a:graphicFrameLocks noGrp="1"/>
          </p:cNvGraphicFramePr>
          <p:nvPr/>
        </p:nvGraphicFramePr>
        <p:xfrm>
          <a:off x="1516284" y="2137570"/>
          <a:ext cx="15510076" cy="6583680"/>
        </p:xfrm>
        <a:graphic>
          <a:graphicData uri="http://schemas.openxmlformats.org/drawingml/2006/table">
            <a:tbl>
              <a:tblPr firstRow="1" bandRow="1">
                <a:tableStyleId>{5C22544A-7EE6-4342-B048-85BDC9FD1C3A}</a:tableStyleId>
              </a:tblPr>
              <a:tblGrid>
                <a:gridCol w="4686427">
                  <a:extLst>
                    <a:ext uri="{9D8B030D-6E8A-4147-A177-3AD203B41FA5}">
                      <a16:colId xmlns:a16="http://schemas.microsoft.com/office/drawing/2014/main" val="1891961886"/>
                    </a:ext>
                  </a:extLst>
                </a:gridCol>
                <a:gridCol w="5487720">
                  <a:extLst>
                    <a:ext uri="{9D8B030D-6E8A-4147-A177-3AD203B41FA5}">
                      <a16:colId xmlns:a16="http://schemas.microsoft.com/office/drawing/2014/main" val="690352773"/>
                    </a:ext>
                  </a:extLst>
                </a:gridCol>
                <a:gridCol w="5335929">
                  <a:extLst>
                    <a:ext uri="{9D8B030D-6E8A-4147-A177-3AD203B41FA5}">
                      <a16:colId xmlns:a16="http://schemas.microsoft.com/office/drawing/2014/main" val="596803531"/>
                    </a:ext>
                  </a:extLst>
                </a:gridCol>
              </a:tblGrid>
              <a:tr h="370840">
                <a:tc>
                  <a:txBody>
                    <a:bodyPr/>
                    <a:lstStyle/>
                    <a:p>
                      <a:pPr algn="ctr"/>
                      <a:r>
                        <a:rPr kumimoji="1" lang="ja-JP" altLang="en-US" sz="2400">
                          <a:latin typeface="メイリオ" panose="020B0604030504040204" pitchFamily="50" charset="-128"/>
                          <a:ea typeface="メイリオ" panose="020B0604030504040204" pitchFamily="50" charset="-128"/>
                        </a:rPr>
                        <a:t>アプローチ手法</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メリット</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デメリット</a:t>
                      </a:r>
                    </a:p>
                  </a:txBody>
                  <a:tcPr/>
                </a:tc>
                <a:extLst>
                  <a:ext uri="{0D108BD9-81ED-4DB2-BD59-A6C34878D82A}">
                    <a16:rowId xmlns:a16="http://schemas.microsoft.com/office/drawing/2014/main" val="3551417218"/>
                  </a:ext>
                </a:extLst>
              </a:tr>
              <a:tr h="370840">
                <a:tc>
                  <a:txBody>
                    <a:bodyPr/>
                    <a:lstStyle/>
                    <a:p>
                      <a:r>
                        <a:rPr kumimoji="1" lang="en-US" altLang="ja-JP" sz="2400">
                          <a:latin typeface="メイリオ" panose="020B0604030504040204" pitchFamily="50" charset="-128"/>
                          <a:ea typeface="メイリオ" panose="020B0604030504040204" pitchFamily="50" charset="-128"/>
                        </a:rPr>
                        <a:t>Lv.1</a:t>
                      </a:r>
                      <a:r>
                        <a:rPr kumimoji="1" lang="ja-JP" altLang="en-US" sz="2400">
                          <a:latin typeface="メイリオ" panose="020B0604030504040204" pitchFamily="50" charset="-128"/>
                          <a:ea typeface="メイリオ" panose="020B0604030504040204" pitchFamily="50" charset="-128"/>
                        </a:rPr>
                        <a:t> クイックアプローチ</a:t>
                      </a:r>
                    </a:p>
                  </a:txBody>
                  <a:tcPr/>
                </a:tc>
                <a:tc>
                  <a:txBody>
                    <a:bodyPr/>
                    <a:lstStyle/>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小規模な対策や修正を迅速に実施可能。</a:t>
                      </a:r>
                      <a:endParaRPr kumimoji="1" lang="en-US" altLang="ja-JP" sz="240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低コストでリスクを軽減。</a:t>
                      </a:r>
                      <a:endParaRPr kumimoji="1" lang="en-US" altLang="ja-JP" sz="240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進行中の攻撃の拡大や影響を最小限に抑えられる。</a:t>
                      </a:r>
                    </a:p>
                    <a:p>
                      <a:endParaRPr kumimoji="1" lang="ja-JP" altLang="en-US" sz="2400">
                        <a:latin typeface="メイリオ" panose="020B0604030504040204" pitchFamily="50" charset="-128"/>
                        <a:ea typeface="メイリオ" panose="020B0604030504040204" pitchFamily="50" charset="-128"/>
                      </a:endParaRPr>
                    </a:p>
                  </a:txBody>
                  <a:tcPr/>
                </a:tc>
                <a:tc>
                  <a:txBody>
                    <a:bodyPr/>
                    <a:lstStyle/>
                    <a:p>
                      <a:pPr marL="171450" indent="-17145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詳細な分析や検討が不十分な場合がある。</a:t>
                      </a:r>
                      <a:endParaRPr kumimoji="1" lang="en-US" altLang="ja-JP" sz="240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短期的な解決策に偏りがちになる。</a:t>
                      </a:r>
                    </a:p>
                    <a:p>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032680858"/>
                  </a:ext>
                </a:extLst>
              </a:tr>
              <a:tr h="370840">
                <a:tc>
                  <a:txBody>
                    <a:bodyPr/>
                    <a:lstStyle/>
                    <a:p>
                      <a:r>
                        <a:rPr kumimoji="1" lang="en-US" altLang="ja-JP" sz="2400">
                          <a:latin typeface="メイリオ" panose="020B0604030504040204" pitchFamily="50" charset="-128"/>
                          <a:ea typeface="メイリオ" panose="020B0604030504040204" pitchFamily="50" charset="-128"/>
                        </a:rPr>
                        <a:t>Lv.2 </a:t>
                      </a:r>
                      <a:r>
                        <a:rPr kumimoji="1" lang="ja-JP" altLang="en-US" sz="2400">
                          <a:latin typeface="メイリオ" panose="020B0604030504040204" pitchFamily="50" charset="-128"/>
                          <a:ea typeface="メイリオ" panose="020B0604030504040204" pitchFamily="50" charset="-128"/>
                        </a:rPr>
                        <a:t>ベースラインアプローチ</a:t>
                      </a:r>
                    </a:p>
                  </a:txBody>
                  <a:tcPr/>
                </a:tc>
                <a:tc>
                  <a:txBody>
                    <a:bodyPr/>
                    <a:lstStyle/>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組織全体で一貫性を確保できる。</a:t>
                      </a:r>
                      <a:endParaRPr kumimoji="1" lang="en-US" altLang="ja-JP" sz="240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最低基準となるセキュリティ対策を講じることができる。</a:t>
                      </a:r>
                    </a:p>
                    <a:p>
                      <a:endParaRPr kumimoji="1" lang="ja-JP" altLang="en-US" sz="2400">
                        <a:latin typeface="メイリオ" panose="020B0604030504040204" pitchFamily="50" charset="-128"/>
                        <a:ea typeface="メイリオ" panose="020B0604030504040204" pitchFamily="50" charset="-128"/>
                      </a:endParaRP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latin typeface="メイリオ" panose="020B0604030504040204" pitchFamily="50" charset="-128"/>
                          <a:ea typeface="メイリオ" panose="020B0604030504040204" pitchFamily="50" charset="-128"/>
                        </a:rPr>
                        <a:t>追加のセキュリティ対策やリスクに対する適切な対応策を検討することが必要になる。</a:t>
                      </a:r>
                    </a:p>
                    <a:p>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351952120"/>
                  </a:ext>
                </a:extLst>
              </a:tr>
              <a:tr h="370840">
                <a:tc>
                  <a:txBody>
                    <a:bodyPr/>
                    <a:lstStyle/>
                    <a:p>
                      <a:r>
                        <a:rPr kumimoji="1" lang="en-US" altLang="ja-JP" sz="2400">
                          <a:latin typeface="メイリオ" panose="020B0604030504040204" pitchFamily="50" charset="-128"/>
                          <a:ea typeface="メイリオ" panose="020B0604030504040204" pitchFamily="50" charset="-128"/>
                        </a:rPr>
                        <a:t>Lv.3 </a:t>
                      </a:r>
                      <a:r>
                        <a:rPr kumimoji="1" lang="ja-JP" altLang="en-US" sz="2400">
                          <a:latin typeface="メイリオ" panose="020B0604030504040204" pitchFamily="50" charset="-128"/>
                          <a:ea typeface="メイリオ" panose="020B0604030504040204" pitchFamily="50" charset="-128"/>
                        </a:rPr>
                        <a:t>網羅的アプローチ</a:t>
                      </a:r>
                    </a:p>
                  </a:txBody>
                  <a:tcPr/>
                </a:tc>
                <a:tc>
                  <a:txBody>
                    <a:bodyPr/>
                    <a:lstStyle/>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可能な限り多くの脅威や攻撃手法に対して対策を講じる。</a:t>
                      </a:r>
                    </a:p>
                    <a:p>
                      <a:pPr marL="342900" indent="-342900">
                        <a:buFont typeface="Arial" panose="020B0604020202020204" pitchFamily="34" charset="0"/>
                        <a:buChar char="•"/>
                      </a:pPr>
                      <a:r>
                        <a:rPr kumimoji="1" lang="ja-JP" altLang="en-US" sz="2400">
                          <a:latin typeface="メイリオ" panose="020B0604030504040204" pitchFamily="50" charset="-128"/>
                          <a:ea typeface="メイリオ" panose="020B0604030504040204" pitchFamily="50" charset="-128"/>
                        </a:rPr>
                        <a:t>予測できない脅威や新たな攻撃手法に対しても準備ができる状態を維持できる。</a:t>
                      </a:r>
                    </a:p>
                    <a:p>
                      <a:pPr marL="0" indent="0">
                        <a:buFont typeface="Arial" panose="020B0604020202020204" pitchFamily="34" charset="0"/>
                        <a:buNone/>
                      </a:pPr>
                      <a:endParaRPr kumimoji="1" lang="ja-JP" altLang="en-US" sz="2400">
                        <a:latin typeface="メイリオ" panose="020B0604030504040204" pitchFamily="50" charset="-128"/>
                        <a:ea typeface="メイリオ" panose="020B0604030504040204" pitchFamily="50" charset="-128"/>
                      </a:endParaRPr>
                    </a:p>
                  </a:txBody>
                  <a:tcPr/>
                </a:tc>
                <a:tc>
                  <a:txBody>
                    <a:bodyPr/>
                    <a:lstStyle/>
                    <a:p>
                      <a:pPr marL="342900" marR="0" lvl="0" indent="-3429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a:latin typeface="メイリオ" panose="020B0604030504040204" pitchFamily="50" charset="-128"/>
                          <a:ea typeface="メイリオ" panose="020B0604030504040204" pitchFamily="50" charset="-128"/>
                        </a:rPr>
                        <a:t>全体的な実施には時間がかかる。</a:t>
                      </a:r>
                    </a:p>
                    <a:p>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256661036"/>
                  </a:ext>
                </a:extLst>
              </a:tr>
            </a:tbl>
          </a:graphicData>
        </a:graphic>
      </p:graphicFrame>
      <p:sp>
        <p:nvSpPr>
          <p:cNvPr id="3" name="テキスト ボックス 2">
            <a:extLst>
              <a:ext uri="{FF2B5EF4-FFF2-40B4-BE49-F238E27FC236}">
                <a16:creationId xmlns:a16="http://schemas.microsoft.com/office/drawing/2014/main" id="{78ABE839-5F50-A919-AD2E-62E97563C6DA}"/>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8-1-2.】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8</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- 03</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71570587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D3CF7-D5E1-813A-33A6-5944FB906CF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009F85D-3D4D-6BD5-B412-C3091FB6CC5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Lv.1 </a:t>
            </a:r>
            <a:r>
              <a:rPr lang="ja-JP" altLang="en-US" sz="4000">
                <a:latin typeface="メイリオ" panose="020B0604030504040204" pitchFamily="50" charset="-128"/>
                <a:ea typeface="メイリオ" panose="020B0604030504040204" pitchFamily="50" charset="-128"/>
              </a:rPr>
              <a:t>クイックアプローチ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B8DD8B4-A5F8-C849-7F15-45DB94866C0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179</a:t>
            </a:fld>
            <a:endParaRPr kumimoji="1" lang="ja-JP" altLang="en-US" sz="2000"/>
          </a:p>
        </p:txBody>
      </p:sp>
      <p:sp>
        <p:nvSpPr>
          <p:cNvPr id="4" name="object 40">
            <a:extLst>
              <a:ext uri="{FF2B5EF4-FFF2-40B4-BE49-F238E27FC236}">
                <a16:creationId xmlns:a16="http://schemas.microsoft.com/office/drawing/2014/main" id="{2DA9DC22-558D-8136-5176-4D0ADBC795E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8.</a:t>
            </a:r>
            <a:r>
              <a:rPr lang="ja-JP" altLang="en-US" sz="1800" b="1" dirty="0">
                <a:solidFill>
                  <a:schemeClr val="accent1"/>
                </a:solidFill>
                <a:latin typeface="メイリオ" panose="020B0604030504040204" pitchFamily="50" charset="-128"/>
                <a:ea typeface="メイリオ" panose="020B0604030504040204" pitchFamily="50" charset="-128"/>
              </a:rPr>
              <a:t>セキュリティ対策基準の策定</a:t>
            </a:r>
          </a:p>
        </p:txBody>
      </p:sp>
      <p:sp>
        <p:nvSpPr>
          <p:cNvPr id="5" name="テキスト プレースホルダー 2">
            <a:extLst>
              <a:ext uri="{FF2B5EF4-FFF2-40B4-BE49-F238E27FC236}">
                <a16:creationId xmlns:a16="http://schemas.microsoft.com/office/drawing/2014/main" id="{2CDDCD6A-F0DE-9A56-E8A0-3393CDDE1FD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p>
        </p:txBody>
      </p:sp>
      <p:sp>
        <p:nvSpPr>
          <p:cNvPr id="3" name="テキスト ボックス 2">
            <a:extLst>
              <a:ext uri="{FF2B5EF4-FFF2-40B4-BE49-F238E27FC236}">
                <a16:creationId xmlns:a16="http://schemas.microsoft.com/office/drawing/2014/main" id="{49454814-C447-71DA-6EA0-3EF3F144A30F}"/>
              </a:ext>
            </a:extLst>
          </p:cNvPr>
          <p:cNvSpPr txBox="1"/>
          <p:nvPr/>
        </p:nvSpPr>
        <p:spPr>
          <a:xfrm>
            <a:off x="1554679" y="2036000"/>
            <a:ext cx="15456498" cy="1200329"/>
          </a:xfrm>
          <a:prstGeom prst="rect">
            <a:avLst/>
          </a:prstGeom>
          <a:noFill/>
        </p:spPr>
        <p:txBody>
          <a:bodyPr wrap="square">
            <a:spAutoFit/>
          </a:bodyPr>
          <a:lstStyle/>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例</a:t>
            </a:r>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ランサムウェアに対する対策基準を作る</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graphicFrame>
        <p:nvGraphicFramePr>
          <p:cNvPr id="7" name="表 8">
            <a:extLst>
              <a:ext uri="{FF2B5EF4-FFF2-40B4-BE49-F238E27FC236}">
                <a16:creationId xmlns:a16="http://schemas.microsoft.com/office/drawing/2014/main" id="{5BD245D0-9030-CE7E-0DA2-2ED6ED33722A}"/>
              </a:ext>
            </a:extLst>
          </p:cNvPr>
          <p:cNvGraphicFramePr>
            <a:graphicFrameLocks noGrp="1"/>
          </p:cNvGraphicFramePr>
          <p:nvPr>
            <p:extLst>
              <p:ext uri="{D42A27DB-BD31-4B8C-83A1-F6EECF244321}">
                <p14:modId xmlns:p14="http://schemas.microsoft.com/office/powerpoint/2010/main" val="3316536508"/>
              </p:ext>
            </p:extLst>
          </p:nvPr>
        </p:nvGraphicFramePr>
        <p:xfrm>
          <a:off x="1661807" y="2740734"/>
          <a:ext cx="15279762" cy="6096000"/>
        </p:xfrm>
        <a:graphic>
          <a:graphicData uri="http://schemas.openxmlformats.org/drawingml/2006/table">
            <a:tbl>
              <a:tblPr firstRow="1" bandRow="1">
                <a:tableStyleId>{5C22544A-7EE6-4342-B048-85BDC9FD1C3A}</a:tableStyleId>
              </a:tblPr>
              <a:tblGrid>
                <a:gridCol w="3267393">
                  <a:extLst>
                    <a:ext uri="{9D8B030D-6E8A-4147-A177-3AD203B41FA5}">
                      <a16:colId xmlns:a16="http://schemas.microsoft.com/office/drawing/2014/main" val="1694370234"/>
                    </a:ext>
                  </a:extLst>
                </a:gridCol>
                <a:gridCol w="12012369">
                  <a:extLst>
                    <a:ext uri="{9D8B030D-6E8A-4147-A177-3AD203B41FA5}">
                      <a16:colId xmlns:a16="http://schemas.microsoft.com/office/drawing/2014/main" val="3912263400"/>
                    </a:ext>
                  </a:extLst>
                </a:gridCol>
              </a:tblGrid>
              <a:tr h="370840">
                <a:tc>
                  <a:txBody>
                    <a:bodyPr/>
                    <a:lstStyle/>
                    <a:p>
                      <a:pPr algn="ctr"/>
                      <a:r>
                        <a:rPr kumimoji="1" lang="ja-JP" altLang="en-US" dirty="0">
                          <a:latin typeface="メイリオ" panose="020B0604030504040204" pitchFamily="50" charset="-128"/>
                          <a:ea typeface="メイリオ" panose="020B0604030504040204" pitchFamily="50" charset="-128"/>
                        </a:rPr>
                        <a:t>記載項目</a:t>
                      </a:r>
                    </a:p>
                  </a:txBody>
                  <a:tcPr/>
                </a:tc>
                <a:tc>
                  <a:txBody>
                    <a:bodyPr/>
                    <a:lstStyle/>
                    <a:p>
                      <a:pPr algn="ctr"/>
                      <a:r>
                        <a:rPr kumimoji="1" lang="ja-JP" altLang="en-US">
                          <a:latin typeface="メイリオ" panose="020B0604030504040204" pitchFamily="50" charset="-128"/>
                          <a:ea typeface="メイリオ" panose="020B0604030504040204" pitchFamily="50" charset="-128"/>
                        </a:rPr>
                        <a:t>内容</a:t>
                      </a:r>
                    </a:p>
                  </a:txBody>
                  <a:tcPr/>
                </a:tc>
                <a:extLst>
                  <a:ext uri="{0D108BD9-81ED-4DB2-BD59-A6C34878D82A}">
                    <a16:rowId xmlns:a16="http://schemas.microsoft.com/office/drawing/2014/main" val="3639836926"/>
                  </a:ext>
                </a:extLst>
              </a:tr>
              <a:tr h="370840">
                <a:tc>
                  <a:txBody>
                    <a:bodyPr/>
                    <a:lstStyle/>
                    <a:p>
                      <a:r>
                        <a:rPr kumimoji="1" lang="ja-JP" altLang="en-US">
                          <a:latin typeface="メイリオ" panose="020B0604030504040204" pitchFamily="50" charset="-128"/>
                          <a:ea typeface="メイリオ" panose="020B0604030504040204" pitchFamily="50" charset="-128"/>
                        </a:rPr>
                        <a:t>１．対象とする脅威</a:t>
                      </a:r>
                    </a:p>
                  </a:txBody>
                  <a:tcPr/>
                </a:tc>
                <a:tc>
                  <a:txBody>
                    <a:bodyPr/>
                    <a:lstStyle/>
                    <a:p>
                      <a:r>
                        <a:rPr kumimoji="1" lang="ja-JP" altLang="en-US" dirty="0">
                          <a:latin typeface="メイリオ" panose="020B0604030504040204" pitchFamily="50" charset="-128"/>
                          <a:ea typeface="メイリオ" panose="020B0604030504040204" pitchFamily="50" charset="-128"/>
                        </a:rPr>
                        <a:t>ランサムウェアによる情報資産の漏えい・破壊・改ざん・消去、重要情報の詐取など</a:t>
                      </a:r>
                    </a:p>
                  </a:txBody>
                  <a:tcPr/>
                </a:tc>
                <a:extLst>
                  <a:ext uri="{0D108BD9-81ED-4DB2-BD59-A6C34878D82A}">
                    <a16:rowId xmlns:a16="http://schemas.microsoft.com/office/drawing/2014/main" val="2684911528"/>
                  </a:ext>
                </a:extLst>
              </a:tr>
              <a:tr h="370840">
                <a:tc>
                  <a:txBody>
                    <a:bodyPr/>
                    <a:lstStyle/>
                    <a:p>
                      <a:r>
                        <a:rPr kumimoji="1" lang="ja-JP" altLang="en-US">
                          <a:latin typeface="メイリオ" panose="020B0604030504040204" pitchFamily="50" charset="-128"/>
                          <a:ea typeface="メイリオ" panose="020B0604030504040204" pitchFamily="50" charset="-128"/>
                        </a:rPr>
                        <a:t>２．組織的対策</a:t>
                      </a:r>
                    </a:p>
                  </a:txBody>
                  <a:tcP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組織としてのランサムウェア対応体制の確立</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インシデント対応体制を整備し対応する</a:t>
                      </a:r>
                    </a:p>
                  </a:txBody>
                  <a:tcPr/>
                </a:tc>
                <a:extLst>
                  <a:ext uri="{0D108BD9-81ED-4DB2-BD59-A6C34878D82A}">
                    <a16:rowId xmlns:a16="http://schemas.microsoft.com/office/drawing/2014/main" val="1251675357"/>
                  </a:ext>
                </a:extLst>
              </a:tr>
              <a:tr h="370840">
                <a:tc>
                  <a:txBody>
                    <a:bodyPr/>
                    <a:lstStyle/>
                    <a:p>
                      <a:r>
                        <a:rPr kumimoji="1" lang="ja-JP" altLang="en-US">
                          <a:latin typeface="メイリオ" panose="020B0604030504040204" pitchFamily="50" charset="-128"/>
                          <a:ea typeface="メイリオ" panose="020B0604030504040204" pitchFamily="50" charset="-128"/>
                        </a:rPr>
                        <a:t>３．人的対策</a:t>
                      </a:r>
                    </a:p>
                  </a:txBody>
                  <a:tcP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メールの添付ファイル開封や、メールや</a:t>
                      </a:r>
                      <a:r>
                        <a:rPr kumimoji="1" lang="en-US" altLang="ja-JP">
                          <a:latin typeface="メイリオ" panose="020B0604030504040204" pitchFamily="50" charset="-128"/>
                          <a:ea typeface="メイリオ" panose="020B0604030504040204" pitchFamily="50" charset="-128"/>
                        </a:rPr>
                        <a:t>SMS</a:t>
                      </a:r>
                      <a:r>
                        <a:rPr kumimoji="1" lang="ja-JP" altLang="en-US">
                          <a:latin typeface="メイリオ" panose="020B0604030504040204" pitchFamily="50" charset="-128"/>
                          <a:ea typeface="メイリオ" panose="020B0604030504040204" pitchFamily="50" charset="-128"/>
                        </a:rPr>
                        <a:t>のリンク、</a:t>
                      </a:r>
                      <a:r>
                        <a:rPr kumimoji="1" lang="en-US" altLang="ja-JP">
                          <a:latin typeface="メイリオ" panose="020B0604030504040204" pitchFamily="50" charset="-128"/>
                          <a:ea typeface="メイリオ" panose="020B0604030504040204" pitchFamily="50" charset="-128"/>
                        </a:rPr>
                        <a:t>URL</a:t>
                      </a:r>
                      <a:r>
                        <a:rPr kumimoji="1" lang="ja-JP" altLang="en-US">
                          <a:latin typeface="メイリオ" panose="020B0604030504040204" pitchFamily="50" charset="-128"/>
                          <a:ea typeface="メイリオ" panose="020B0604030504040204" pitchFamily="50" charset="-128"/>
                        </a:rPr>
                        <a:t>のクリックを容易にしない</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提供元が不明なソフトウェアを実行しない</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適切な報告</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連絡</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相談を行う</a:t>
                      </a:r>
                    </a:p>
                  </a:txBody>
                  <a:tcPr/>
                </a:tc>
                <a:extLst>
                  <a:ext uri="{0D108BD9-81ED-4DB2-BD59-A6C34878D82A}">
                    <a16:rowId xmlns:a16="http://schemas.microsoft.com/office/drawing/2014/main" val="3562904411"/>
                  </a:ext>
                </a:extLst>
              </a:tr>
              <a:tr h="370840">
                <a:tc>
                  <a:txBody>
                    <a:bodyPr/>
                    <a:lstStyle/>
                    <a:p>
                      <a:r>
                        <a:rPr kumimoji="1" lang="ja-JP" altLang="en-US">
                          <a:latin typeface="メイリオ" panose="020B0604030504040204" pitchFamily="50" charset="-128"/>
                          <a:ea typeface="メイリオ" panose="020B0604030504040204" pitchFamily="50" charset="-128"/>
                        </a:rPr>
                        <a:t>４．物理的対策</a:t>
                      </a:r>
                    </a:p>
                  </a:txBody>
                  <a:tcP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適切なバックアップ運用を行う</a:t>
                      </a:r>
                    </a:p>
                  </a:txBody>
                  <a:tcPr/>
                </a:tc>
                <a:extLst>
                  <a:ext uri="{0D108BD9-81ED-4DB2-BD59-A6C34878D82A}">
                    <a16:rowId xmlns:a16="http://schemas.microsoft.com/office/drawing/2014/main" val="3191325881"/>
                  </a:ext>
                </a:extLst>
              </a:tr>
              <a:tr h="370840">
                <a:tc>
                  <a:txBody>
                    <a:bodyPr/>
                    <a:lstStyle/>
                    <a:p>
                      <a:r>
                        <a:rPr kumimoji="1" lang="ja-JP" altLang="en-US">
                          <a:latin typeface="メイリオ" panose="020B0604030504040204" pitchFamily="50" charset="-128"/>
                          <a:ea typeface="メイリオ" panose="020B0604030504040204" pitchFamily="50" charset="-128"/>
                        </a:rPr>
                        <a:t>５．技術的対策</a:t>
                      </a:r>
                    </a:p>
                  </a:txBody>
                  <a:tcPr/>
                </a:tc>
                <a:tc>
                  <a:txBody>
                    <a:bodyPr/>
                    <a:lstStyle/>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公開サーバーへの不正アクセス対策</a:t>
                      </a:r>
                      <a:endParaRPr kumimoji="1"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共有サーバーなどへのアクセス権の最小化と管理の強化</a:t>
                      </a:r>
                      <a:endParaRPr kumimoji="1"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多要素認証の設定を有効にする</a:t>
                      </a:r>
                      <a:endParaRPr kumimoji="1"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サーバーやクライアント、ネットワークに適切なセキュリティ対策を行う</a:t>
                      </a:r>
                    </a:p>
                  </a:txBody>
                  <a:tcPr/>
                </a:tc>
                <a:extLst>
                  <a:ext uri="{0D108BD9-81ED-4DB2-BD59-A6C34878D82A}">
                    <a16:rowId xmlns:a16="http://schemas.microsoft.com/office/drawing/2014/main" val="3518708762"/>
                  </a:ext>
                </a:extLst>
              </a:tr>
            </a:tbl>
          </a:graphicData>
        </a:graphic>
      </p:graphicFrame>
      <p:sp>
        <p:nvSpPr>
          <p:cNvPr id="6" name="テキスト ボックス 5">
            <a:extLst>
              <a:ext uri="{FF2B5EF4-FFF2-40B4-BE49-F238E27FC236}">
                <a16:creationId xmlns:a16="http://schemas.microsoft.com/office/drawing/2014/main" id="{009967FD-3A43-EB4A-E414-6C9A660F9C4A}"/>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8-1-2.】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8</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- 04</a:t>
            </a:r>
            <a:endParaRPr lang="ja-JP" sz="2400" b="1">
              <a:latin typeface="メイリオ" panose="020B0604030504040204" pitchFamily="50" charset="-128"/>
              <a:ea typeface="メイリオ" panose="020B0604030504040204" pitchFamily="50" charset="-128"/>
              <a:cs typeface="Calibri"/>
            </a:endParaRPr>
          </a:p>
        </p:txBody>
      </p:sp>
      <p:sp>
        <p:nvSpPr>
          <p:cNvPr id="9" name="テキスト ボックス 8">
            <a:extLst>
              <a:ext uri="{FF2B5EF4-FFF2-40B4-BE49-F238E27FC236}">
                <a16:creationId xmlns:a16="http://schemas.microsoft.com/office/drawing/2014/main" id="{B81355B7-BFDB-6191-A844-FC0A4BCD430D}"/>
              </a:ext>
            </a:extLst>
          </p:cNvPr>
          <p:cNvSpPr txBox="1"/>
          <p:nvPr/>
        </p:nvSpPr>
        <p:spPr>
          <a:xfrm>
            <a:off x="4831094" y="8839661"/>
            <a:ext cx="8376399" cy="369332"/>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 IPA</a:t>
            </a:r>
            <a:r>
              <a:rPr kumimoji="1" lang="ja-JP" altLang="en-US">
                <a:latin typeface="メイリオ" panose="020B0604030504040204" pitchFamily="50" charset="-128"/>
                <a:ea typeface="メイリオ" panose="020B0604030504040204" pitchFamily="50" charset="-128"/>
              </a:rPr>
              <a:t>「情報セキュリティ</a:t>
            </a:r>
            <a:r>
              <a:rPr kumimoji="1" lang="en-US" altLang="ja-JP">
                <a:latin typeface="メイリオ" panose="020B0604030504040204" pitchFamily="50" charset="-128"/>
                <a:ea typeface="メイリオ" panose="020B0604030504040204" pitchFamily="50" charset="-128"/>
              </a:rPr>
              <a:t>10</a:t>
            </a:r>
            <a:r>
              <a:rPr kumimoji="1" lang="ja-JP" altLang="en-US">
                <a:latin typeface="メイリオ" panose="020B0604030504040204" pitchFamily="50" charset="-128"/>
                <a:ea typeface="メイリオ" panose="020B0604030504040204" pitchFamily="50" charset="-128"/>
              </a:rPr>
              <a:t>大脅威 </a:t>
            </a:r>
            <a:r>
              <a:rPr kumimoji="1" lang="en-US" altLang="ja-JP">
                <a:latin typeface="メイリオ" panose="020B0604030504040204" pitchFamily="50" charset="-128"/>
                <a:ea typeface="メイリオ" panose="020B0604030504040204" pitchFamily="50" charset="-128"/>
              </a:rPr>
              <a:t>2023</a:t>
            </a:r>
            <a:r>
              <a:rPr kumimoji="1" lang="ja-JP" altLang="en-US">
                <a:latin typeface="メイリオ" panose="020B0604030504040204" pitchFamily="50" charset="-128"/>
                <a:ea typeface="メイリオ" panose="020B0604030504040204" pitchFamily="50" charset="-128"/>
              </a:rPr>
              <a:t>」を基に作成</a:t>
            </a:r>
          </a:p>
        </p:txBody>
      </p:sp>
    </p:spTree>
    <p:extLst>
      <p:ext uri="{BB962C8B-B14F-4D97-AF65-F5344CB8AC3E}">
        <p14:creationId xmlns:p14="http://schemas.microsoft.com/office/powerpoint/2010/main" val="2417190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1200329"/>
          </a:xfrm>
          <a:prstGeom prst="rect">
            <a:avLst/>
          </a:prstGeom>
          <a:noFill/>
        </p:spPr>
        <p:txBody>
          <a:bodyPr wrap="square" lIns="91440" tIns="45720" rIns="91440" bIns="45720" anchor="t">
            <a:spAutoFit/>
          </a:bodyPr>
          <a:lstStyle/>
          <a:p>
            <a:r>
              <a:rPr kumimoji="1" lang="en-US" altLang="ja-JP" sz="36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テレワーク方式概要</a:t>
            </a:r>
            <a:r>
              <a:rPr kumimoji="1" lang="en-US" altLang="ja-JP" sz="3600" dirty="0">
                <a:latin typeface="メイリオ" panose="020B0604030504040204" pitchFamily="50" charset="-128"/>
                <a:ea typeface="メイリオ" panose="020B0604030504040204" pitchFamily="50" charset="-128"/>
              </a:rPr>
              <a:t>】</a:t>
            </a:r>
          </a:p>
          <a:p>
            <a:endParaRPr kumimoji="1" lang="en-US" altLang="ja-JP" sz="3600" dirty="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テレワークのセキュリティ対策</a:t>
            </a:r>
          </a:p>
        </p:txBody>
      </p:sp>
      <p:pic>
        <p:nvPicPr>
          <p:cNvPr id="6" name="図 5">
            <a:extLst>
              <a:ext uri="{FF2B5EF4-FFF2-40B4-BE49-F238E27FC236}">
                <a16:creationId xmlns:a16="http://schemas.microsoft.com/office/drawing/2014/main" id="{935B6209-F871-7B58-5F1E-D707EE0023A5}"/>
              </a:ext>
            </a:extLst>
          </p:cNvPr>
          <p:cNvPicPr>
            <a:picLocks noChangeAspect="1"/>
          </p:cNvPicPr>
          <p:nvPr/>
        </p:nvPicPr>
        <p:blipFill>
          <a:blip r:embed="rId3"/>
          <a:stretch>
            <a:fillRect/>
          </a:stretch>
        </p:blipFill>
        <p:spPr>
          <a:xfrm>
            <a:off x="1554679" y="2579179"/>
            <a:ext cx="6299364" cy="6255543"/>
          </a:xfrm>
          <a:prstGeom prst="rect">
            <a:avLst/>
          </a:prstGeom>
        </p:spPr>
      </p:pic>
      <p:graphicFrame>
        <p:nvGraphicFramePr>
          <p:cNvPr id="10" name="表 10">
            <a:extLst>
              <a:ext uri="{FF2B5EF4-FFF2-40B4-BE49-F238E27FC236}">
                <a16:creationId xmlns:a16="http://schemas.microsoft.com/office/drawing/2014/main" id="{BBEA5DC2-DD64-316D-9235-8453FD0E57AA}"/>
              </a:ext>
            </a:extLst>
          </p:cNvPr>
          <p:cNvGraphicFramePr>
            <a:graphicFrameLocks noGrp="1"/>
          </p:cNvGraphicFramePr>
          <p:nvPr>
            <p:extLst>
              <p:ext uri="{D42A27DB-BD31-4B8C-83A1-F6EECF244321}">
                <p14:modId xmlns:p14="http://schemas.microsoft.com/office/powerpoint/2010/main" val="1547758403"/>
              </p:ext>
            </p:extLst>
          </p:nvPr>
        </p:nvGraphicFramePr>
        <p:xfrm>
          <a:off x="8069696" y="2636164"/>
          <a:ext cx="8742151" cy="4389120"/>
        </p:xfrm>
        <a:graphic>
          <a:graphicData uri="http://schemas.openxmlformats.org/drawingml/2006/table">
            <a:tbl>
              <a:tblPr firstRow="1" bandRow="1">
                <a:tableStyleId>{5C22544A-7EE6-4342-B048-85BDC9FD1C3A}</a:tableStyleId>
              </a:tblPr>
              <a:tblGrid>
                <a:gridCol w="1426478">
                  <a:extLst>
                    <a:ext uri="{9D8B030D-6E8A-4147-A177-3AD203B41FA5}">
                      <a16:colId xmlns:a16="http://schemas.microsoft.com/office/drawing/2014/main" val="2681759858"/>
                    </a:ext>
                  </a:extLst>
                </a:gridCol>
                <a:gridCol w="7315673">
                  <a:extLst>
                    <a:ext uri="{9D8B030D-6E8A-4147-A177-3AD203B41FA5}">
                      <a16:colId xmlns:a16="http://schemas.microsoft.com/office/drawing/2014/main" val="2160915588"/>
                    </a:ext>
                  </a:extLst>
                </a:gridCol>
              </a:tblGrid>
              <a:tr h="370840">
                <a:tc>
                  <a:txBody>
                    <a:bodyPr/>
                    <a:lstStyle/>
                    <a:p>
                      <a:r>
                        <a:rPr kumimoji="1" lang="en-US" altLang="ja-JP"/>
                        <a:t>No</a:t>
                      </a:r>
                      <a:endParaRPr kumimoji="1" lang="ja-JP" altLang="en-US"/>
                    </a:p>
                  </a:txBody>
                  <a:tcPr/>
                </a:tc>
                <a:tc>
                  <a:txBody>
                    <a:bodyPr/>
                    <a:lstStyle/>
                    <a:p>
                      <a:r>
                        <a:rPr kumimoji="1" lang="ja-JP" altLang="en-US"/>
                        <a:t>方式名</a:t>
                      </a:r>
                    </a:p>
                  </a:txBody>
                  <a:tcPr/>
                </a:tc>
                <a:extLst>
                  <a:ext uri="{0D108BD9-81ED-4DB2-BD59-A6C34878D82A}">
                    <a16:rowId xmlns:a16="http://schemas.microsoft.com/office/drawing/2014/main" val="2277430839"/>
                  </a:ext>
                </a:extLst>
              </a:tr>
              <a:tr h="370840">
                <a:tc>
                  <a:txBody>
                    <a:bodyPr/>
                    <a:lstStyle/>
                    <a:p>
                      <a:r>
                        <a:rPr kumimoji="1" lang="ja-JP" altLang="en-US"/>
                        <a:t>方式</a:t>
                      </a:r>
                      <a:r>
                        <a:rPr kumimoji="1" lang="en-US" altLang="ja-JP"/>
                        <a:t>1</a:t>
                      </a:r>
                      <a:endParaRPr kumimoji="1" lang="ja-JP" altLang="en-US"/>
                    </a:p>
                  </a:txBody>
                  <a:tcPr/>
                </a:tc>
                <a:tc>
                  <a:txBody>
                    <a:bodyPr/>
                    <a:lstStyle/>
                    <a:p>
                      <a:r>
                        <a:rPr kumimoji="1" lang="ja-JP" altLang="en-US"/>
                        <a:t>会社支給端末・</a:t>
                      </a:r>
                      <a:r>
                        <a:rPr kumimoji="1" lang="en-US" altLang="ja-JP"/>
                        <a:t>VPN/</a:t>
                      </a:r>
                      <a:r>
                        <a:rPr kumimoji="1" lang="ja-JP" altLang="en-US"/>
                        <a:t>リモートデスクトップ方式</a:t>
                      </a:r>
                    </a:p>
                  </a:txBody>
                  <a:tcPr/>
                </a:tc>
                <a:extLst>
                  <a:ext uri="{0D108BD9-81ED-4DB2-BD59-A6C34878D82A}">
                    <a16:rowId xmlns:a16="http://schemas.microsoft.com/office/drawing/2014/main" val="2305757743"/>
                  </a:ext>
                </a:extLst>
              </a:tr>
              <a:tr h="370840">
                <a:tc>
                  <a:txBody>
                    <a:bodyPr/>
                    <a:lstStyle/>
                    <a:p>
                      <a:r>
                        <a:rPr kumimoji="1" lang="ja-JP" altLang="en-US"/>
                        <a:t>方式</a:t>
                      </a:r>
                      <a:r>
                        <a:rPr kumimoji="1" lang="en-US" altLang="ja-JP"/>
                        <a:t>2</a:t>
                      </a:r>
                      <a:endParaRPr kumimoji="1" lang="ja-JP" altLang="en-US"/>
                    </a:p>
                  </a:txBody>
                  <a:tcPr/>
                </a:tc>
                <a:tc>
                  <a:txBody>
                    <a:bodyPr/>
                    <a:lstStyle/>
                    <a:p>
                      <a:r>
                        <a:rPr kumimoji="1" lang="ja-JP" altLang="en-US"/>
                        <a:t>会社支給端末・クラウドサービス方式</a:t>
                      </a:r>
                    </a:p>
                  </a:txBody>
                  <a:tcPr/>
                </a:tc>
                <a:extLst>
                  <a:ext uri="{0D108BD9-81ED-4DB2-BD59-A6C34878D82A}">
                    <a16:rowId xmlns:a16="http://schemas.microsoft.com/office/drawing/2014/main" val="2901683158"/>
                  </a:ext>
                </a:extLst>
              </a:tr>
              <a:tr h="370840">
                <a:tc>
                  <a:txBody>
                    <a:bodyPr/>
                    <a:lstStyle/>
                    <a:p>
                      <a:r>
                        <a:rPr kumimoji="1" lang="ja-JP" altLang="en-US"/>
                        <a:t>方式</a:t>
                      </a:r>
                      <a:r>
                        <a:rPr kumimoji="1" lang="en-US" altLang="ja-JP"/>
                        <a:t>3</a:t>
                      </a:r>
                      <a:endParaRPr kumimoji="1" lang="ja-JP" altLang="en-US"/>
                    </a:p>
                  </a:txBody>
                  <a:tcPr/>
                </a:tc>
                <a:tc>
                  <a:txBody>
                    <a:bodyPr/>
                    <a:lstStyle/>
                    <a:p>
                      <a:r>
                        <a:rPr kumimoji="1" lang="ja-JP" altLang="en-US"/>
                        <a:t>会社支給端末・スタンドアロン方式</a:t>
                      </a:r>
                    </a:p>
                  </a:txBody>
                  <a:tcPr/>
                </a:tc>
                <a:extLst>
                  <a:ext uri="{0D108BD9-81ED-4DB2-BD59-A6C34878D82A}">
                    <a16:rowId xmlns:a16="http://schemas.microsoft.com/office/drawing/2014/main" val="1038514361"/>
                  </a:ext>
                </a:extLst>
              </a:tr>
              <a:tr h="370840">
                <a:tc>
                  <a:txBody>
                    <a:bodyPr/>
                    <a:lstStyle/>
                    <a:p>
                      <a:r>
                        <a:rPr kumimoji="1" lang="ja-JP" altLang="en-US"/>
                        <a:t>方式</a:t>
                      </a:r>
                      <a:r>
                        <a:rPr kumimoji="1" lang="en-US" altLang="ja-JP"/>
                        <a:t>4</a:t>
                      </a:r>
                      <a:endParaRPr kumimoji="1" lang="ja-JP" altLang="en-US"/>
                    </a:p>
                  </a:txBody>
                  <a:tcPr/>
                </a:tc>
                <a:tc>
                  <a:txBody>
                    <a:bodyPr/>
                    <a:lstStyle/>
                    <a:p>
                      <a:r>
                        <a:rPr kumimoji="1" lang="ja-JP" altLang="en-US"/>
                        <a:t>会社支給端末・セキュアブラウザ方式</a:t>
                      </a:r>
                    </a:p>
                  </a:txBody>
                  <a:tcPr/>
                </a:tc>
                <a:extLst>
                  <a:ext uri="{0D108BD9-81ED-4DB2-BD59-A6C34878D82A}">
                    <a16:rowId xmlns:a16="http://schemas.microsoft.com/office/drawing/2014/main" val="2252571504"/>
                  </a:ext>
                </a:extLst>
              </a:tr>
              <a:tr h="370840">
                <a:tc>
                  <a:txBody>
                    <a:bodyPr/>
                    <a:lstStyle/>
                    <a:p>
                      <a:r>
                        <a:rPr kumimoji="1" lang="ja-JP" altLang="en-US"/>
                        <a:t>方式</a:t>
                      </a:r>
                      <a:r>
                        <a:rPr kumimoji="1" lang="en-US" altLang="ja-JP"/>
                        <a:t>5</a:t>
                      </a:r>
                      <a:endParaRPr kumimoji="1" lang="ja-JP" altLang="en-US"/>
                    </a:p>
                  </a:txBody>
                  <a:tcPr/>
                </a:tc>
                <a:tc>
                  <a:txBody>
                    <a:bodyPr/>
                    <a:lstStyle/>
                    <a:p>
                      <a:r>
                        <a:rPr kumimoji="1" lang="ja-JP" altLang="en-US"/>
                        <a:t>個人所有端末・</a:t>
                      </a:r>
                      <a:r>
                        <a:rPr kumimoji="1" lang="en-US" altLang="ja-JP"/>
                        <a:t>VPN/</a:t>
                      </a:r>
                      <a:r>
                        <a:rPr kumimoji="1" lang="ja-JP" altLang="en-US"/>
                        <a:t>リモートデスクトップ方式</a:t>
                      </a:r>
                      <a:endParaRPr kumimoji="1" lang="en-US" altLang="ja-JP"/>
                    </a:p>
                  </a:txBody>
                  <a:tcPr/>
                </a:tc>
                <a:extLst>
                  <a:ext uri="{0D108BD9-81ED-4DB2-BD59-A6C34878D82A}">
                    <a16:rowId xmlns:a16="http://schemas.microsoft.com/office/drawing/2014/main" val="1967083426"/>
                  </a:ext>
                </a:extLst>
              </a:tr>
              <a:tr h="370840">
                <a:tc>
                  <a:txBody>
                    <a:bodyPr/>
                    <a:lstStyle/>
                    <a:p>
                      <a:r>
                        <a:rPr kumimoji="1" lang="ja-JP" altLang="en-US"/>
                        <a:t>方式</a:t>
                      </a:r>
                      <a:r>
                        <a:rPr kumimoji="1" lang="en-US" altLang="ja-JP"/>
                        <a:t>6</a:t>
                      </a:r>
                      <a:endParaRPr kumimoji="1" lang="ja-JP" altLang="en-US"/>
                    </a:p>
                  </a:txBody>
                  <a:tcPr/>
                </a:tc>
                <a:tc>
                  <a:txBody>
                    <a:bodyPr/>
                    <a:lstStyle/>
                    <a:p>
                      <a:r>
                        <a:rPr kumimoji="1" lang="ja-JP" altLang="en-US"/>
                        <a:t>個人所有端末・クラウドサービス方式</a:t>
                      </a:r>
                      <a:endParaRPr kumimoji="1" lang="en-US" altLang="ja-JP"/>
                    </a:p>
                  </a:txBody>
                  <a:tcPr/>
                </a:tc>
                <a:extLst>
                  <a:ext uri="{0D108BD9-81ED-4DB2-BD59-A6C34878D82A}">
                    <a16:rowId xmlns:a16="http://schemas.microsoft.com/office/drawing/2014/main" val="465032303"/>
                  </a:ext>
                </a:extLst>
              </a:tr>
              <a:tr h="370840">
                <a:tc>
                  <a:txBody>
                    <a:bodyPr/>
                    <a:lstStyle/>
                    <a:p>
                      <a:r>
                        <a:rPr kumimoji="1" lang="ja-JP" altLang="en-US"/>
                        <a:t>方式</a:t>
                      </a:r>
                      <a:r>
                        <a:rPr kumimoji="1" lang="en-US" altLang="ja-JP"/>
                        <a:t>7</a:t>
                      </a:r>
                      <a:endParaRPr kumimoji="1" lang="ja-JP" altLang="en-US"/>
                    </a:p>
                  </a:txBody>
                  <a:tcPr/>
                </a:tc>
                <a:tc>
                  <a:txBody>
                    <a:bodyPr/>
                    <a:lstStyle/>
                    <a:p>
                      <a:r>
                        <a:rPr kumimoji="1" lang="ja-JP" altLang="en-US"/>
                        <a:t>個人所有端末・スタンドアロン方式</a:t>
                      </a:r>
                      <a:endParaRPr kumimoji="1" lang="en-US" altLang="ja-JP"/>
                    </a:p>
                  </a:txBody>
                  <a:tcPr/>
                </a:tc>
                <a:extLst>
                  <a:ext uri="{0D108BD9-81ED-4DB2-BD59-A6C34878D82A}">
                    <a16:rowId xmlns:a16="http://schemas.microsoft.com/office/drawing/2014/main" val="1715013503"/>
                  </a:ext>
                </a:extLst>
              </a:tr>
              <a:tr h="370840">
                <a:tc>
                  <a:txBody>
                    <a:bodyPr/>
                    <a:lstStyle/>
                    <a:p>
                      <a:r>
                        <a:rPr kumimoji="1" lang="ja-JP" altLang="en-US"/>
                        <a:t>方式</a:t>
                      </a:r>
                      <a:r>
                        <a:rPr kumimoji="1" lang="en-US" altLang="ja-JP"/>
                        <a:t>8</a:t>
                      </a:r>
                      <a:endParaRPr kumimoji="1" lang="ja-JP" altLang="en-US"/>
                    </a:p>
                  </a:txBody>
                  <a:tcPr/>
                </a:tc>
                <a:tc>
                  <a:txBody>
                    <a:bodyPr/>
                    <a:lstStyle/>
                    <a:p>
                      <a:r>
                        <a:rPr kumimoji="1" lang="ja-JP" altLang="en-US"/>
                        <a:t>個人所有端末・セキュアブラウザ方式</a:t>
                      </a:r>
                      <a:endParaRPr kumimoji="1" lang="en-US" altLang="ja-JP"/>
                    </a:p>
                  </a:txBody>
                  <a:tcPr/>
                </a:tc>
                <a:extLst>
                  <a:ext uri="{0D108BD9-81ED-4DB2-BD59-A6C34878D82A}">
                    <a16:rowId xmlns:a16="http://schemas.microsoft.com/office/drawing/2014/main" val="129922873"/>
                  </a:ext>
                </a:extLst>
              </a:tr>
            </a:tbl>
          </a:graphicData>
        </a:graphic>
      </p:graphicFrame>
      <p:sp>
        <p:nvSpPr>
          <p:cNvPr id="3" name="テキスト ボックス 2">
            <a:extLst>
              <a:ext uri="{FF2B5EF4-FFF2-40B4-BE49-F238E27FC236}">
                <a16:creationId xmlns:a16="http://schemas.microsoft.com/office/drawing/2014/main" id="{538C3A6B-F71F-78FB-CE30-C044C62FBB64}"/>
              </a:ext>
            </a:extLst>
          </p:cNvPr>
          <p:cNvSpPr txBox="1"/>
          <p:nvPr/>
        </p:nvSpPr>
        <p:spPr>
          <a:xfrm>
            <a:off x="1554686" y="8841540"/>
            <a:ext cx="15277117" cy="338554"/>
          </a:xfrm>
          <a:prstGeom prst="rect">
            <a:avLst/>
          </a:prstGeom>
          <a:noFill/>
        </p:spPr>
        <p:txBody>
          <a:bodyPr wrap="square">
            <a:spAutoFit/>
          </a:bodyPr>
          <a:lstStyle/>
          <a:p>
            <a:r>
              <a:rPr kumimoji="1" lang="ja-JP" altLang="en-US" sz="1600" dirty="0">
                <a:latin typeface="メイリオ" panose="020B0604030504040204" pitchFamily="50" charset="-128"/>
                <a:ea typeface="メイリオ" panose="020B0604030504040204" pitchFamily="50" charset="-128"/>
              </a:rPr>
              <a:t>総務省</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中小企業等担当者向けテレワークセキュリティの手引き</a:t>
            </a:r>
            <a:r>
              <a:rPr kumimoji="1" lang="en-US" altLang="ja-JP" sz="1600" u="sng" dirty="0">
                <a:uFill>
                  <a:solidFill>
                    <a:schemeClr val="bg1"/>
                  </a:solidFill>
                </a:uFill>
                <a:latin typeface="メイリオ" panose="020B0604030504040204" pitchFamily="50" charset="-128"/>
                <a:ea typeface="メイリオ" panose="020B0604030504040204" pitchFamily="50" charset="-128"/>
              </a:rPr>
              <a:t>”. </a:t>
            </a:r>
            <a:r>
              <a:rPr kumimoji="1" lang="en-US" altLang="ja-JP" sz="1600" u="sng" dirty="0">
                <a:uFill>
                  <a:solidFill>
                    <a:schemeClr val="bg1"/>
                  </a:solidFill>
                </a:uFill>
                <a:latin typeface="メイリオ" panose="020B0604030504040204" pitchFamily="50" charset="-128"/>
                <a:ea typeface="メイリオ" panose="020B0604030504040204" pitchFamily="50" charset="-128"/>
                <a:hlinkClick r:id="rId4"/>
              </a:rPr>
              <a:t>https://www.soumu.go.jp/main_content/000753141.pdf</a:t>
            </a:r>
            <a:r>
              <a:rPr kumimoji="1" lang="ja-JP" altLang="en-US" sz="1600" u="sng" dirty="0">
                <a:uFill>
                  <a:solidFill>
                    <a:schemeClr val="bg1"/>
                  </a:solidFill>
                </a:uFill>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参照 </a:t>
            </a:r>
            <a:r>
              <a:rPr kumimoji="1" lang="en-US" altLang="ja-JP" sz="1600" dirty="0">
                <a:latin typeface="メイリオ" panose="020B0604030504040204" pitchFamily="50" charset="-128"/>
                <a:ea typeface="メイリオ" panose="020B0604030504040204" pitchFamily="50" charset="-128"/>
              </a:rPr>
              <a:t>2023-07-06).</a:t>
            </a:r>
            <a:endParaRPr kumimoji="1" lang="ja-JP" altLang="en-US" sz="16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56B45232-ACE6-9D5E-C0F9-B237C11F7BB3}"/>
              </a:ext>
            </a:extLst>
          </p:cNvPr>
          <p:cNvSpPr txBox="1"/>
          <p:nvPr/>
        </p:nvSpPr>
        <p:spPr>
          <a:xfrm>
            <a:off x="13375863" y="778869"/>
            <a:ext cx="4234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2-2-2</a:t>
            </a:r>
            <a:r>
              <a:rPr 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51528850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4E313-5ED3-4EFF-C89A-36A2936F658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016AAD0-AC0F-8D13-563F-A48F22A06BF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Lv.2 </a:t>
            </a:r>
            <a:r>
              <a:rPr lang="ja-JP" altLang="en-US" sz="4000">
                <a:latin typeface="メイリオ" panose="020B0604030504040204" pitchFamily="50" charset="-128"/>
                <a:ea typeface="メイリオ" panose="020B0604030504040204" pitchFamily="50" charset="-128"/>
              </a:rPr>
              <a:t>ベースラインアプローチ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1533AE9-805A-5AF6-7157-C3F01B1F13C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180</a:t>
            </a:fld>
            <a:endParaRPr kumimoji="1" lang="ja-JP" altLang="en-US" sz="2000"/>
          </a:p>
        </p:txBody>
      </p:sp>
      <p:sp>
        <p:nvSpPr>
          <p:cNvPr id="4" name="object 40">
            <a:extLst>
              <a:ext uri="{FF2B5EF4-FFF2-40B4-BE49-F238E27FC236}">
                <a16:creationId xmlns:a16="http://schemas.microsoft.com/office/drawing/2014/main" id="{B873D4F0-19C6-E3CB-3C25-AB1A88ABE48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8.</a:t>
            </a:r>
            <a:r>
              <a:rPr lang="ja-JP" altLang="en-US" sz="1800" b="1" dirty="0">
                <a:solidFill>
                  <a:schemeClr val="accent1"/>
                </a:solidFill>
                <a:latin typeface="メイリオ" panose="020B0604030504040204" pitchFamily="50" charset="-128"/>
                <a:ea typeface="メイリオ" panose="020B0604030504040204" pitchFamily="50" charset="-128"/>
              </a:rPr>
              <a:t>セキュリティ対策基準の策定</a:t>
            </a:r>
          </a:p>
        </p:txBody>
      </p:sp>
      <p:sp>
        <p:nvSpPr>
          <p:cNvPr id="5" name="テキスト プレースホルダー 2">
            <a:extLst>
              <a:ext uri="{FF2B5EF4-FFF2-40B4-BE49-F238E27FC236}">
                <a16:creationId xmlns:a16="http://schemas.microsoft.com/office/drawing/2014/main" id="{82D85C55-CF94-F1EB-D360-C859DF7CFBE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p>
        </p:txBody>
      </p:sp>
      <p:sp>
        <p:nvSpPr>
          <p:cNvPr id="3" name="テキスト ボックス 2">
            <a:extLst>
              <a:ext uri="{FF2B5EF4-FFF2-40B4-BE49-F238E27FC236}">
                <a16:creationId xmlns:a16="http://schemas.microsoft.com/office/drawing/2014/main" id="{C1DE7A16-AFB5-48C8-3FFD-30982B6AA6E0}"/>
              </a:ext>
            </a:extLst>
          </p:cNvPr>
          <p:cNvSpPr txBox="1"/>
          <p:nvPr/>
        </p:nvSpPr>
        <p:spPr>
          <a:xfrm>
            <a:off x="1554679" y="2036000"/>
            <a:ext cx="15456498" cy="2369880"/>
          </a:xfrm>
          <a:prstGeom prst="rect">
            <a:avLst/>
          </a:prstGeom>
          <a:noFill/>
        </p:spPr>
        <p:txBody>
          <a:bodyPr wrap="square">
            <a:spAutoFit/>
          </a:bodyPr>
          <a:lstStyle/>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例</a:t>
            </a:r>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 </a:t>
            </a:r>
            <a:r>
              <a:rPr lang="en-US" altLang="ja-JP" sz="3600">
                <a:solidFill>
                  <a:srgbClr val="374151"/>
                </a:solidFill>
                <a:latin typeface="メイリオ" panose="020B0604030504040204" pitchFamily="50" charset="-128"/>
                <a:ea typeface="メイリオ" panose="020B0604030504040204" pitchFamily="50" charset="-128"/>
              </a:rPr>
              <a:t>IPA</a:t>
            </a:r>
            <a:r>
              <a:rPr lang="ja-JP" altLang="en-US" sz="3600">
                <a:solidFill>
                  <a:srgbClr val="374151"/>
                </a:solidFill>
                <a:latin typeface="メイリオ" panose="020B0604030504040204" pitchFamily="50" charset="-128"/>
                <a:ea typeface="メイリオ" panose="020B0604030504040204" pitchFamily="50" charset="-128"/>
              </a:rPr>
              <a:t>「情報セキュリティ関連規程」を活用した対策基準</a:t>
            </a:r>
            <a:endParaRPr lang="en-US" altLang="ja-JP" sz="3600">
              <a:solidFill>
                <a:srgbClr val="374151"/>
              </a:solidFill>
              <a:latin typeface="メイリオ" panose="020B0604030504040204" pitchFamily="50" charset="-128"/>
              <a:ea typeface="メイリオ" panose="020B0604030504040204" pitchFamily="50" charset="-128"/>
            </a:endParaRPr>
          </a:p>
          <a:p>
            <a:r>
              <a:rPr lang="en-US" altLang="ja-JP" sz="2800" b="0" i="0">
                <a:solidFill>
                  <a:srgbClr val="374151"/>
                </a:solidFill>
                <a:effectLst/>
                <a:latin typeface="メイリオ" panose="020B0604030504040204" pitchFamily="50" charset="-128"/>
                <a:ea typeface="メイリオ" panose="020B0604030504040204" pitchFamily="50" charset="-128"/>
              </a:rPr>
              <a:t>1.</a:t>
            </a:r>
            <a:r>
              <a:rPr lang="ja-JP" altLang="en-US" sz="2800" b="0" i="0">
                <a:solidFill>
                  <a:srgbClr val="374151"/>
                </a:solidFill>
                <a:effectLst/>
                <a:latin typeface="メイリオ" panose="020B0604030504040204" pitchFamily="50" charset="-128"/>
                <a:ea typeface="メイリオ" panose="020B0604030504040204" pitchFamily="50" charset="-128"/>
              </a:rPr>
              <a:t>情報セキュリティのための組織</a:t>
            </a:r>
          </a:p>
          <a:p>
            <a:r>
              <a:rPr lang="ja-JP" altLang="en-US" sz="2800" b="0" i="0">
                <a:solidFill>
                  <a:srgbClr val="374151"/>
                </a:solidFill>
                <a:effectLst/>
                <a:latin typeface="メイリオ" panose="020B0604030504040204" pitchFamily="50" charset="-128"/>
                <a:ea typeface="メイリオ" panose="020B0604030504040204" pitchFamily="50" charset="-128"/>
              </a:rPr>
              <a:t>情報セキュリティ対策を推進するための組織として、情報セキュリティ委員会を設置する。情報セキュリティ委員会は以下の構成とし、情報セキュリティ対策状況の把握、情報セキュリティ対策に関する指針の策定・見直し、情報セキュリティ対策に関する情報の共有を実施する。</a:t>
            </a:r>
            <a:endParaRPr lang="en-US" altLang="ja-JP" sz="2800" b="0" i="0">
              <a:solidFill>
                <a:srgbClr val="374151"/>
              </a:solidFill>
              <a:effectLst/>
              <a:latin typeface="メイリオ" panose="020B0604030504040204" pitchFamily="50" charset="-128"/>
              <a:ea typeface="メイリオ" panose="020B0604030504040204" pitchFamily="50" charset="-128"/>
            </a:endParaRPr>
          </a:p>
        </p:txBody>
      </p:sp>
      <p:graphicFrame>
        <p:nvGraphicFramePr>
          <p:cNvPr id="7" name="表 8">
            <a:extLst>
              <a:ext uri="{FF2B5EF4-FFF2-40B4-BE49-F238E27FC236}">
                <a16:creationId xmlns:a16="http://schemas.microsoft.com/office/drawing/2014/main" id="{B808B2C5-6295-0899-2F87-E62A7D00E6A0}"/>
              </a:ext>
            </a:extLst>
          </p:cNvPr>
          <p:cNvGraphicFramePr>
            <a:graphicFrameLocks noGrp="1"/>
          </p:cNvGraphicFramePr>
          <p:nvPr/>
        </p:nvGraphicFramePr>
        <p:xfrm>
          <a:off x="1554679" y="5718561"/>
          <a:ext cx="15279762" cy="3017520"/>
        </p:xfrm>
        <a:graphic>
          <a:graphicData uri="http://schemas.openxmlformats.org/drawingml/2006/table">
            <a:tbl>
              <a:tblPr firstRow="1" bandRow="1">
                <a:tableStyleId>{5C22544A-7EE6-4342-B048-85BDC9FD1C3A}</a:tableStyleId>
              </a:tblPr>
              <a:tblGrid>
                <a:gridCol w="4936217">
                  <a:extLst>
                    <a:ext uri="{9D8B030D-6E8A-4147-A177-3AD203B41FA5}">
                      <a16:colId xmlns:a16="http://schemas.microsoft.com/office/drawing/2014/main" val="1694370234"/>
                    </a:ext>
                  </a:extLst>
                </a:gridCol>
                <a:gridCol w="10343545">
                  <a:extLst>
                    <a:ext uri="{9D8B030D-6E8A-4147-A177-3AD203B41FA5}">
                      <a16:colId xmlns:a16="http://schemas.microsoft.com/office/drawing/2014/main" val="3912263400"/>
                    </a:ext>
                  </a:extLst>
                </a:gridCol>
              </a:tblGrid>
              <a:tr h="370840">
                <a:tc>
                  <a:txBody>
                    <a:bodyPr/>
                    <a:lstStyle/>
                    <a:p>
                      <a:pPr algn="ctr"/>
                      <a:r>
                        <a:rPr kumimoji="1" lang="ja-JP" altLang="en-US" sz="2400">
                          <a:latin typeface="メイリオ" panose="020B0604030504040204" pitchFamily="50" charset="-128"/>
                          <a:ea typeface="メイリオ" panose="020B0604030504040204" pitchFamily="50" charset="-128"/>
                        </a:rPr>
                        <a:t>役職名</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役割と責任</a:t>
                      </a:r>
                    </a:p>
                  </a:txBody>
                  <a:tcPr/>
                </a:tc>
                <a:extLst>
                  <a:ext uri="{0D108BD9-81ED-4DB2-BD59-A6C34878D82A}">
                    <a16:rowId xmlns:a16="http://schemas.microsoft.com/office/drawing/2014/main" val="3639836926"/>
                  </a:ext>
                </a:extLst>
              </a:tr>
              <a:tr h="370840">
                <a:tc>
                  <a:txBody>
                    <a:bodyPr/>
                    <a:lstStyle/>
                    <a:p>
                      <a:r>
                        <a:rPr kumimoji="1" lang="ja-JP" altLang="en-US" sz="2400">
                          <a:latin typeface="メイリオ" panose="020B0604030504040204" pitchFamily="50" charset="-128"/>
                          <a:ea typeface="メイリオ" panose="020B0604030504040204" pitchFamily="50" charset="-128"/>
                        </a:rPr>
                        <a:t>情報セキュリティ責任者</a:t>
                      </a:r>
                    </a:p>
                  </a:txBody>
                  <a:tcPr/>
                </a:tc>
                <a:tc>
                  <a:txBody>
                    <a:bodyPr/>
                    <a:lstStyle/>
                    <a:p>
                      <a:r>
                        <a:rPr kumimoji="1" lang="ja-JP" altLang="en-US" sz="2400">
                          <a:latin typeface="メイリオ" panose="020B0604030504040204" pitchFamily="50" charset="-128"/>
                          <a:ea typeface="メイリオ" panose="020B0604030504040204" pitchFamily="50" charset="-128"/>
                        </a:rPr>
                        <a:t>情報セキュリティに関する責任者。情報セキュリティ対策などの決定権限を有するとともに、全責任を負う。</a:t>
                      </a:r>
                    </a:p>
                  </a:txBody>
                  <a:tcPr/>
                </a:tc>
                <a:extLst>
                  <a:ext uri="{0D108BD9-81ED-4DB2-BD59-A6C34878D82A}">
                    <a16:rowId xmlns:a16="http://schemas.microsoft.com/office/drawing/2014/main" val="2684911528"/>
                  </a:ext>
                </a:extLst>
              </a:tr>
              <a:tr h="370840">
                <a:tc>
                  <a:txBody>
                    <a:bodyPr/>
                    <a:lstStyle/>
                    <a:p>
                      <a:r>
                        <a:rPr kumimoji="1" lang="ja-JP" altLang="en-US" sz="2400">
                          <a:latin typeface="メイリオ" panose="020B0604030504040204" pitchFamily="50" charset="-128"/>
                          <a:ea typeface="メイリオ" panose="020B0604030504040204" pitchFamily="50" charset="-128"/>
                        </a:rPr>
                        <a:t>情報セキュリティ部門責任者</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各部門における情報セキュリティの運用管理責任者。各部門における情報セキュリティ対策の実施などの責任を負う。</a:t>
                      </a:r>
                    </a:p>
                  </a:txBody>
                  <a:tcPr/>
                </a:tc>
                <a:extLst>
                  <a:ext uri="{0D108BD9-81ED-4DB2-BD59-A6C34878D82A}">
                    <a16:rowId xmlns:a16="http://schemas.microsoft.com/office/drawing/2014/main" val="1251675357"/>
                  </a:ext>
                </a:extLst>
              </a:tr>
              <a:tr h="370840">
                <a:tc>
                  <a:txBody>
                    <a:bodyPr/>
                    <a:lstStyle/>
                    <a:p>
                      <a:r>
                        <a:rPr kumimoji="1" lang="ja-JP" altLang="en-US" sz="2400">
                          <a:latin typeface="メイリオ" panose="020B0604030504040204" pitchFamily="50" charset="-128"/>
                          <a:ea typeface="メイリオ" panose="020B0604030504040204" pitchFamily="50" charset="-128"/>
                        </a:rPr>
                        <a:t>システム管理者</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社内の情報システムに必要な情報セキュリティ対策の検討・導入を行う。</a:t>
                      </a:r>
                    </a:p>
                  </a:txBody>
                  <a:tcPr/>
                </a:tc>
                <a:extLst>
                  <a:ext uri="{0D108BD9-81ED-4DB2-BD59-A6C34878D82A}">
                    <a16:rowId xmlns:a16="http://schemas.microsoft.com/office/drawing/2014/main" val="3562904411"/>
                  </a:ext>
                </a:extLst>
              </a:tr>
              <a:tr h="370840">
                <a:tc>
                  <a:txBody>
                    <a:bodyPr/>
                    <a:lstStyle/>
                    <a:p>
                      <a:r>
                        <a:rPr kumimoji="1" lang="ja-JP" altLang="en-US" sz="2400">
                          <a:latin typeface="メイリオ" panose="020B0604030504040204" pitchFamily="50" charset="-128"/>
                          <a:ea typeface="メイリオ" panose="020B0604030504040204" pitchFamily="50" charset="-128"/>
                        </a:rPr>
                        <a:t>教育責任者</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情報セキュリティ対策を推進するために従業員への教育を企画・実施する。</a:t>
                      </a:r>
                    </a:p>
                  </a:txBody>
                  <a:tcPr/>
                </a:tc>
                <a:extLst>
                  <a:ext uri="{0D108BD9-81ED-4DB2-BD59-A6C34878D82A}">
                    <a16:rowId xmlns:a16="http://schemas.microsoft.com/office/drawing/2014/main" val="3191325881"/>
                  </a:ext>
                </a:extLst>
              </a:tr>
            </a:tbl>
          </a:graphicData>
        </a:graphic>
      </p:graphicFrame>
      <p:pic>
        <p:nvPicPr>
          <p:cNvPr id="9" name="図 8">
            <a:extLst>
              <a:ext uri="{FF2B5EF4-FFF2-40B4-BE49-F238E27FC236}">
                <a16:creationId xmlns:a16="http://schemas.microsoft.com/office/drawing/2014/main" id="{1C583096-9D1A-82D2-6D6B-7F90FF5187E0}"/>
              </a:ext>
            </a:extLst>
          </p:cNvPr>
          <p:cNvPicPr>
            <a:picLocks noChangeAspect="1"/>
          </p:cNvPicPr>
          <p:nvPr/>
        </p:nvPicPr>
        <p:blipFill>
          <a:blip r:embed="rId3"/>
          <a:stretch>
            <a:fillRect/>
          </a:stretch>
        </p:blipFill>
        <p:spPr>
          <a:xfrm>
            <a:off x="4200580" y="4377932"/>
            <a:ext cx="9208973" cy="1089693"/>
          </a:xfrm>
          <a:prstGeom prst="rect">
            <a:avLst/>
          </a:prstGeom>
        </p:spPr>
      </p:pic>
      <p:sp>
        <p:nvSpPr>
          <p:cNvPr id="12" name="テキスト ボックス 11">
            <a:extLst>
              <a:ext uri="{FF2B5EF4-FFF2-40B4-BE49-F238E27FC236}">
                <a16:creationId xmlns:a16="http://schemas.microsoft.com/office/drawing/2014/main" id="{7512FF7D-484B-F1EF-7797-FD554E304068}"/>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8-1-2.】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8</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- 05</a:t>
            </a:r>
            <a:endParaRPr lang="ja-JP" sz="2400" b="1">
              <a:latin typeface="メイリオ" panose="020B0604030504040204" pitchFamily="50" charset="-128"/>
              <a:ea typeface="メイリオ" panose="020B0604030504040204" pitchFamily="50" charset="-128"/>
              <a:cs typeface="Calibri"/>
            </a:endParaRPr>
          </a:p>
        </p:txBody>
      </p:sp>
      <p:sp>
        <p:nvSpPr>
          <p:cNvPr id="13" name="テキスト ボックス 12">
            <a:extLst>
              <a:ext uri="{FF2B5EF4-FFF2-40B4-BE49-F238E27FC236}">
                <a16:creationId xmlns:a16="http://schemas.microsoft.com/office/drawing/2014/main" id="{82743C01-8E94-35B6-9702-6A88BC98105E}"/>
              </a:ext>
            </a:extLst>
          </p:cNvPr>
          <p:cNvSpPr txBox="1"/>
          <p:nvPr/>
        </p:nvSpPr>
        <p:spPr>
          <a:xfrm>
            <a:off x="4831094" y="8839661"/>
            <a:ext cx="8376399" cy="369332"/>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 IPA</a:t>
            </a:r>
            <a:r>
              <a:rPr kumimoji="1" lang="ja-JP" altLang="en-US">
                <a:latin typeface="メイリオ" panose="020B0604030504040204" pitchFamily="50" charset="-128"/>
                <a:ea typeface="メイリオ" panose="020B0604030504040204" pitchFamily="50" charset="-128"/>
              </a:rPr>
              <a:t>「情報セキュリティ関連規程（サンプル）」を基に作成</a:t>
            </a:r>
          </a:p>
        </p:txBody>
      </p:sp>
    </p:spTree>
    <p:extLst>
      <p:ext uri="{BB962C8B-B14F-4D97-AF65-F5344CB8AC3E}">
        <p14:creationId xmlns:p14="http://schemas.microsoft.com/office/powerpoint/2010/main" val="233401294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ED9E-A1C3-F05C-3DA1-FBD5B214965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167311C-C03A-D373-0E95-2580A1E36192}"/>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Lv.3 </a:t>
            </a:r>
            <a:r>
              <a:rPr lang="ja-JP" altLang="en-US" sz="4000">
                <a:latin typeface="メイリオ" panose="020B0604030504040204" pitchFamily="50" charset="-128"/>
                <a:ea typeface="メイリオ" panose="020B0604030504040204" pitchFamily="50" charset="-128"/>
              </a:rPr>
              <a:t>網羅的アプローチ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6A6F776-CC33-40B6-CA03-06D57346A21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181</a:t>
            </a:fld>
            <a:endParaRPr kumimoji="1" lang="ja-JP" altLang="en-US" sz="2000"/>
          </a:p>
        </p:txBody>
      </p:sp>
      <p:sp>
        <p:nvSpPr>
          <p:cNvPr id="4" name="object 40">
            <a:extLst>
              <a:ext uri="{FF2B5EF4-FFF2-40B4-BE49-F238E27FC236}">
                <a16:creationId xmlns:a16="http://schemas.microsoft.com/office/drawing/2014/main" id="{1276F7BE-ECBA-AA12-53E5-239D519A42B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8.</a:t>
            </a:r>
            <a:r>
              <a:rPr lang="ja-JP" altLang="en-US" sz="1800" b="1" dirty="0">
                <a:solidFill>
                  <a:schemeClr val="accent1"/>
                </a:solidFill>
                <a:latin typeface="メイリオ" panose="020B0604030504040204" pitchFamily="50" charset="-128"/>
                <a:ea typeface="メイリオ" panose="020B0604030504040204" pitchFamily="50" charset="-128"/>
              </a:rPr>
              <a:t>セキュリティ対策基準の策定</a:t>
            </a:r>
          </a:p>
        </p:txBody>
      </p:sp>
      <p:sp>
        <p:nvSpPr>
          <p:cNvPr id="5" name="テキスト プレースホルダー 2">
            <a:extLst>
              <a:ext uri="{FF2B5EF4-FFF2-40B4-BE49-F238E27FC236}">
                <a16:creationId xmlns:a16="http://schemas.microsoft.com/office/drawing/2014/main" id="{4CFEF6CC-E62D-E4FD-A458-E5CB9A174BE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p>
        </p:txBody>
      </p:sp>
      <p:sp>
        <p:nvSpPr>
          <p:cNvPr id="3" name="テキスト ボックス 2">
            <a:extLst>
              <a:ext uri="{FF2B5EF4-FFF2-40B4-BE49-F238E27FC236}">
                <a16:creationId xmlns:a16="http://schemas.microsoft.com/office/drawing/2014/main" id="{0FF923E7-250A-2267-D7A8-F52961D99FED}"/>
              </a:ext>
            </a:extLst>
          </p:cNvPr>
          <p:cNvSpPr txBox="1"/>
          <p:nvPr/>
        </p:nvSpPr>
        <p:spPr>
          <a:xfrm>
            <a:off x="1554679" y="2036000"/>
            <a:ext cx="15456498" cy="1631216"/>
          </a:xfrm>
          <a:prstGeom prst="rect">
            <a:avLst/>
          </a:prstGeom>
          <a:noFill/>
        </p:spPr>
        <p:txBody>
          <a:bodyPr wrap="square">
            <a:spAutoFit/>
          </a:bodyPr>
          <a:lstStyle/>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例</a:t>
            </a:r>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 </a:t>
            </a:r>
            <a:r>
              <a:rPr lang="en-US" altLang="ja-JP" sz="3600">
                <a:solidFill>
                  <a:srgbClr val="374151"/>
                </a:solidFill>
                <a:latin typeface="メイリオ" panose="020B0604030504040204" pitchFamily="50" charset="-128"/>
                <a:ea typeface="メイリオ" panose="020B0604030504040204" pitchFamily="50" charset="-128"/>
              </a:rPr>
              <a:t>ISMS</a:t>
            </a:r>
            <a:r>
              <a:rPr lang="ja-JP" altLang="en-US" sz="3600">
                <a:solidFill>
                  <a:srgbClr val="374151"/>
                </a:solidFill>
                <a:latin typeface="メイリオ" panose="020B0604030504040204" pitchFamily="50" charset="-128"/>
                <a:ea typeface="メイリオ" panose="020B0604030504040204" pitchFamily="50" charset="-128"/>
              </a:rPr>
              <a:t>フレームワークを活用した対策基準</a:t>
            </a:r>
            <a:endParaRPr lang="en-US" altLang="ja-JP" sz="2800">
              <a:solidFill>
                <a:srgbClr val="374151"/>
              </a:solidFill>
              <a:latin typeface="メイリオ" panose="020B0604030504040204" pitchFamily="50" charset="-128"/>
              <a:ea typeface="メイリオ" panose="020B0604030504040204" pitchFamily="50" charset="-128"/>
            </a:endParaRPr>
          </a:p>
          <a:p>
            <a:r>
              <a:rPr lang="en-US" altLang="ja-JP" sz="2800">
                <a:solidFill>
                  <a:srgbClr val="374151"/>
                </a:solidFill>
                <a:latin typeface="メイリオ" panose="020B0604030504040204" pitchFamily="50" charset="-128"/>
                <a:ea typeface="メイリオ" panose="020B0604030504040204" pitchFamily="50" charset="-128"/>
              </a:rPr>
              <a:t>93</a:t>
            </a:r>
            <a:r>
              <a:rPr lang="ja-JP" altLang="en-US" sz="2800">
                <a:solidFill>
                  <a:srgbClr val="374151"/>
                </a:solidFill>
                <a:latin typeface="メイリオ" panose="020B0604030504040204" pitchFamily="50" charset="-128"/>
                <a:ea typeface="メイリオ" panose="020B0604030504040204" pitchFamily="50" charset="-128"/>
              </a:rPr>
              <a:t>種の管理策ごとに対策基準を策定する。</a:t>
            </a:r>
            <a:endParaRPr lang="en-US" altLang="ja-JP" sz="28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2E59DD60-B4EC-3667-4744-2A06A8643719}"/>
              </a:ext>
            </a:extLst>
          </p:cNvPr>
          <p:cNvPicPr>
            <a:picLocks noChangeAspect="1"/>
          </p:cNvPicPr>
          <p:nvPr/>
        </p:nvPicPr>
        <p:blipFill>
          <a:blip r:embed="rId3"/>
          <a:stretch>
            <a:fillRect/>
          </a:stretch>
        </p:blipFill>
        <p:spPr>
          <a:xfrm>
            <a:off x="3854093" y="3245155"/>
            <a:ext cx="4674566" cy="5687934"/>
          </a:xfrm>
          <a:prstGeom prst="rect">
            <a:avLst/>
          </a:prstGeom>
        </p:spPr>
      </p:pic>
      <p:pic>
        <p:nvPicPr>
          <p:cNvPr id="10" name="図 9">
            <a:extLst>
              <a:ext uri="{FF2B5EF4-FFF2-40B4-BE49-F238E27FC236}">
                <a16:creationId xmlns:a16="http://schemas.microsoft.com/office/drawing/2014/main" id="{60EE0B0E-9F23-C210-1B49-0606D19BE6A3}"/>
              </a:ext>
            </a:extLst>
          </p:cNvPr>
          <p:cNvPicPr>
            <a:picLocks noChangeAspect="1"/>
          </p:cNvPicPr>
          <p:nvPr/>
        </p:nvPicPr>
        <p:blipFill>
          <a:blip r:embed="rId4"/>
          <a:stretch>
            <a:fillRect/>
          </a:stretch>
        </p:blipFill>
        <p:spPr>
          <a:xfrm>
            <a:off x="9037132" y="3226867"/>
            <a:ext cx="4525207" cy="5687934"/>
          </a:xfrm>
          <a:prstGeom prst="rect">
            <a:avLst/>
          </a:prstGeom>
        </p:spPr>
      </p:pic>
      <p:sp>
        <p:nvSpPr>
          <p:cNvPr id="11" name="テキスト ボックス 10">
            <a:extLst>
              <a:ext uri="{FF2B5EF4-FFF2-40B4-BE49-F238E27FC236}">
                <a16:creationId xmlns:a16="http://schemas.microsoft.com/office/drawing/2014/main" id="{1C2BA92B-C751-192E-4E8E-DC6052E4BF96}"/>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8-1-2.】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8</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- 06</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9259702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E8A7C-1467-CA27-6FFC-A000ECEF1D2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F4521C9-F46D-2AE8-1A32-77C7043923D4}"/>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dirty="0">
                <a:latin typeface="メイリオ" panose="020B0604030504040204" pitchFamily="50" charset="-128"/>
                <a:ea typeface="メイリオ" panose="020B0604030504040204" pitchFamily="50" charset="-128"/>
              </a:rPr>
              <a:t>9.</a:t>
            </a:r>
            <a:r>
              <a:rPr lang="ja-JP" altLang="en-US" sz="4000" dirty="0">
                <a:latin typeface="メイリオ" panose="020B0604030504040204" pitchFamily="50" charset="-128"/>
                <a:ea typeface="メイリオ" panose="020B0604030504040204" pitchFamily="50" charset="-128"/>
              </a:rPr>
              <a:t>管理策のテーマと属性</a:t>
            </a:r>
            <a:endPar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12D39F1-2E17-A459-0266-59681220123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182</a:t>
            </a:fld>
            <a:endParaRPr kumimoji="1" lang="ja-JP" altLang="en-US" sz="2000"/>
          </a:p>
        </p:txBody>
      </p:sp>
      <p:sp>
        <p:nvSpPr>
          <p:cNvPr id="3" name="テキスト プレースホルダー 2">
            <a:extLst>
              <a:ext uri="{FF2B5EF4-FFF2-40B4-BE49-F238E27FC236}">
                <a16:creationId xmlns:a16="http://schemas.microsoft.com/office/drawing/2014/main" id="{26913807-5493-E8F7-4C58-08B705B6F7A0}"/>
              </a:ext>
            </a:extLst>
          </p:cNvPr>
          <p:cNvSpPr txBox="1">
            <a:spLocks/>
          </p:cNvSpPr>
          <p:nvPr/>
        </p:nvSpPr>
        <p:spPr>
          <a:xfrm>
            <a:off x="1332852" y="1472353"/>
            <a:ext cx="15809254"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管理策の分類と構成</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F13313CA-980B-0694-CD39-A4E253367BCB}"/>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6704380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0A669-5A2F-933B-ED6D-3E9F1F935B1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4BC5EC2-3CDE-EEA5-3686-AA064FC3ABA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a:t>
            </a:r>
            <a:r>
              <a:rPr lang="en-US" altLang="ja-JP" sz="4000">
                <a:latin typeface="メイリオ" panose="020B0604030504040204" pitchFamily="50" charset="-128"/>
                <a:ea typeface="メイリオ" panose="020B0604030504040204" pitchFamily="50" charset="-128"/>
              </a:rPr>
              <a:t>ISO/IEC27002</a:t>
            </a:r>
          </a:p>
        </p:txBody>
      </p:sp>
      <p:sp>
        <p:nvSpPr>
          <p:cNvPr id="91" name="スライド番号プレースホルダー 1">
            <a:extLst>
              <a:ext uri="{FF2B5EF4-FFF2-40B4-BE49-F238E27FC236}">
                <a16:creationId xmlns:a16="http://schemas.microsoft.com/office/drawing/2014/main" id="{56872750-337C-24D4-9EF6-350D5BF77D5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183</a:t>
            </a:fld>
            <a:endParaRPr kumimoji="1" lang="ja-JP" altLang="en-US" sz="2000"/>
          </a:p>
        </p:txBody>
      </p:sp>
      <p:sp>
        <p:nvSpPr>
          <p:cNvPr id="4" name="object 40">
            <a:extLst>
              <a:ext uri="{FF2B5EF4-FFF2-40B4-BE49-F238E27FC236}">
                <a16:creationId xmlns:a16="http://schemas.microsoft.com/office/drawing/2014/main" id="{0A3C0AE7-70D3-E757-0019-BB8879FA82F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9.</a:t>
            </a:r>
            <a:r>
              <a:rPr lang="ja-JP" altLang="en-US" sz="1800" b="1" dirty="0">
                <a:solidFill>
                  <a:schemeClr val="accent1"/>
                </a:solidFill>
                <a:latin typeface="メイリオ" panose="020B0604030504040204" pitchFamily="50" charset="-128"/>
                <a:ea typeface="メイリオ" panose="020B0604030504040204" pitchFamily="50" charset="-128"/>
              </a:rPr>
              <a:t>管理策のテーマと属性</a:t>
            </a:r>
          </a:p>
        </p:txBody>
      </p:sp>
      <p:sp>
        <p:nvSpPr>
          <p:cNvPr id="5" name="テキスト プレースホルダー 2">
            <a:extLst>
              <a:ext uri="{FF2B5EF4-FFF2-40B4-BE49-F238E27FC236}">
                <a16:creationId xmlns:a16="http://schemas.microsoft.com/office/drawing/2014/main" id="{0F45556D-797A-B3A9-4E59-3CAB6A56091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管理策の分類と構成</a:t>
            </a:r>
          </a:p>
        </p:txBody>
      </p:sp>
      <p:sp>
        <p:nvSpPr>
          <p:cNvPr id="3" name="テキスト ボックス 2">
            <a:extLst>
              <a:ext uri="{FF2B5EF4-FFF2-40B4-BE49-F238E27FC236}">
                <a16:creationId xmlns:a16="http://schemas.microsoft.com/office/drawing/2014/main" id="{78321682-B531-B030-2C5F-98E45CDAD378}"/>
              </a:ext>
            </a:extLst>
          </p:cNvPr>
          <p:cNvSpPr txBox="1"/>
          <p:nvPr/>
        </p:nvSpPr>
        <p:spPr>
          <a:xfrm>
            <a:off x="1554679" y="2036000"/>
            <a:ext cx="15456498" cy="3970318"/>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管理策</a:t>
            </a:r>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リスク対応のための対策のこと。</a:t>
            </a:r>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en-US" altLang="ja-JP" sz="3600" u="sng" dirty="0">
                <a:solidFill>
                  <a:srgbClr val="374151"/>
                </a:solidFill>
                <a:latin typeface="メイリオ" panose="020B0604030504040204" pitchFamily="50" charset="-128"/>
                <a:ea typeface="メイリオ" panose="020B0604030504040204" pitchFamily="50" charset="-128"/>
              </a:rPr>
              <a:t>ISO/IEC27002</a:t>
            </a:r>
          </a:p>
          <a:p>
            <a:r>
              <a:rPr lang="en-US" altLang="ja-JP" sz="3600" dirty="0">
                <a:solidFill>
                  <a:srgbClr val="374151"/>
                </a:solidFill>
                <a:latin typeface="メイリオ" panose="020B0604030504040204" pitchFamily="50" charset="-128"/>
                <a:ea typeface="メイリオ" panose="020B0604030504040204" pitchFamily="50" charset="-128"/>
              </a:rPr>
              <a:t>ISO/IEC27001</a:t>
            </a:r>
            <a:r>
              <a:rPr lang="ja-JP" altLang="en-US" sz="3600" dirty="0">
                <a:solidFill>
                  <a:srgbClr val="374151"/>
                </a:solidFill>
                <a:latin typeface="メイリオ" panose="020B0604030504040204" pitchFamily="50" charset="-128"/>
                <a:ea typeface="メイリオ" panose="020B0604030504040204" pitchFamily="50" charset="-128"/>
              </a:rPr>
              <a:t>に記載されている要求事項を基に、さらに具体的な</a:t>
            </a:r>
            <a:r>
              <a:rPr lang="en-US" altLang="ja-JP" sz="3600" dirty="0">
                <a:solidFill>
                  <a:srgbClr val="374151"/>
                </a:solidFill>
                <a:latin typeface="メイリオ" panose="020B0604030504040204" pitchFamily="50" charset="-128"/>
                <a:ea typeface="メイリオ" panose="020B0604030504040204" pitchFamily="50" charset="-128"/>
              </a:rPr>
              <a:t>ISMS</a:t>
            </a:r>
            <a:r>
              <a:rPr lang="ja-JP" altLang="en-US" sz="3600" dirty="0">
                <a:solidFill>
                  <a:srgbClr val="374151"/>
                </a:solidFill>
                <a:latin typeface="メイリオ" panose="020B0604030504040204" pitchFamily="50" charset="-128"/>
                <a:ea typeface="メイリオ" panose="020B0604030504040204" pitchFamily="50" charset="-128"/>
              </a:rPr>
              <a:t>の管理策を示した規格のこと。</a:t>
            </a:r>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69E69E63-840C-943C-5348-ACF0D666471C}"/>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9-1-1.】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9</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0102144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EEF2B-2FC2-8505-3022-44512C7B5EE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4BB6694-B767-D0BC-5868-7600A935FC1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2022</a:t>
            </a:r>
            <a:r>
              <a:rPr lang="ja-JP" altLang="en-US" sz="4000">
                <a:latin typeface="メイリオ" panose="020B0604030504040204" pitchFamily="50" charset="-128"/>
                <a:ea typeface="メイリオ" panose="020B0604030504040204" pitchFamily="50" charset="-128"/>
              </a:rPr>
              <a:t>年版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C091AD1-0982-C183-57BC-9708162AB1F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184</a:t>
            </a:fld>
            <a:endParaRPr kumimoji="1" lang="ja-JP" altLang="en-US" sz="2000"/>
          </a:p>
        </p:txBody>
      </p:sp>
      <p:sp>
        <p:nvSpPr>
          <p:cNvPr id="4" name="object 40">
            <a:extLst>
              <a:ext uri="{FF2B5EF4-FFF2-40B4-BE49-F238E27FC236}">
                <a16:creationId xmlns:a16="http://schemas.microsoft.com/office/drawing/2014/main" id="{BA85593D-4696-EAC4-69AA-356A185CAB2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9.</a:t>
            </a:r>
            <a:r>
              <a:rPr lang="ja-JP" altLang="en-US" sz="1800" b="1" dirty="0">
                <a:solidFill>
                  <a:schemeClr val="accent1"/>
                </a:solidFill>
                <a:latin typeface="メイリオ" panose="020B0604030504040204" pitchFamily="50" charset="-128"/>
                <a:ea typeface="メイリオ" panose="020B0604030504040204" pitchFamily="50" charset="-128"/>
              </a:rPr>
              <a:t>管理策のテーマと属性</a:t>
            </a:r>
          </a:p>
        </p:txBody>
      </p:sp>
      <p:sp>
        <p:nvSpPr>
          <p:cNvPr id="5" name="テキスト プレースホルダー 2">
            <a:extLst>
              <a:ext uri="{FF2B5EF4-FFF2-40B4-BE49-F238E27FC236}">
                <a16:creationId xmlns:a16="http://schemas.microsoft.com/office/drawing/2014/main" id="{633E79A7-0C1E-55C2-C0D1-1CDBFD2F496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管理策の分類と構成</a:t>
            </a:r>
          </a:p>
        </p:txBody>
      </p:sp>
      <p:sp>
        <p:nvSpPr>
          <p:cNvPr id="3" name="テキスト ボックス 2">
            <a:extLst>
              <a:ext uri="{FF2B5EF4-FFF2-40B4-BE49-F238E27FC236}">
                <a16:creationId xmlns:a16="http://schemas.microsoft.com/office/drawing/2014/main" id="{998D884C-C663-BBC3-9024-01143DCA50B3}"/>
              </a:ext>
            </a:extLst>
          </p:cNvPr>
          <p:cNvSpPr txBox="1"/>
          <p:nvPr/>
        </p:nvSpPr>
        <p:spPr>
          <a:xfrm>
            <a:off x="1554679" y="2036000"/>
            <a:ext cx="15456498" cy="3970318"/>
          </a:xfrm>
          <a:prstGeom prst="rect">
            <a:avLst/>
          </a:prstGeom>
          <a:noFill/>
        </p:spPr>
        <p:txBody>
          <a:bodyPr wrap="square">
            <a:spAutoFit/>
          </a:bodyPr>
          <a:lstStyle/>
          <a:p>
            <a:r>
              <a:rPr lang="en-US" altLang="ja-JP" sz="3600" u="sng">
                <a:solidFill>
                  <a:srgbClr val="374151"/>
                </a:solidFill>
                <a:latin typeface="メイリオ" panose="020B0604030504040204" pitchFamily="50" charset="-128"/>
                <a:ea typeface="メイリオ" panose="020B0604030504040204" pitchFamily="50" charset="-128"/>
              </a:rPr>
              <a:t>2013</a:t>
            </a:r>
            <a:r>
              <a:rPr lang="ja-JP" altLang="en-US" sz="3600" u="sng">
                <a:solidFill>
                  <a:srgbClr val="374151"/>
                </a:solidFill>
                <a:latin typeface="メイリオ" panose="020B0604030504040204" pitchFamily="50" charset="-128"/>
                <a:ea typeface="メイリオ" panose="020B0604030504040204" pitchFamily="50" charset="-128"/>
              </a:rPr>
              <a:t>年版からの改定内容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管理策の項目数と章立てが</a:t>
            </a:r>
            <a:br>
              <a:rPr lang="en-US" altLang="ja-JP" sz="3600">
                <a:solidFill>
                  <a:srgbClr val="374151"/>
                </a:solidFill>
                <a:latin typeface="メイリオ" panose="020B0604030504040204" pitchFamily="50" charset="-128"/>
                <a:ea typeface="メイリオ" panose="020B0604030504040204" pitchFamily="50" charset="-128"/>
              </a:rPr>
            </a:br>
            <a:r>
              <a:rPr lang="ja-JP" altLang="en-US" sz="3600">
                <a:solidFill>
                  <a:srgbClr val="374151"/>
                </a:solidFill>
                <a:latin typeface="メイリオ" panose="020B0604030504040204" pitchFamily="50" charset="-128"/>
                <a:ea typeface="メイリオ" panose="020B0604030504040204" pitchFamily="50" charset="-128"/>
              </a:rPr>
              <a:t>変更され、テーマごとに</a:t>
            </a:r>
            <a:br>
              <a:rPr lang="en-US" altLang="ja-JP" sz="3600">
                <a:solidFill>
                  <a:srgbClr val="374151"/>
                </a:solidFill>
                <a:latin typeface="メイリオ" panose="020B0604030504040204" pitchFamily="50" charset="-128"/>
                <a:ea typeface="メイリオ" panose="020B0604030504040204" pitchFamily="50" charset="-128"/>
              </a:rPr>
            </a:br>
            <a:r>
              <a:rPr lang="ja-JP" altLang="en-US" sz="3600">
                <a:solidFill>
                  <a:srgbClr val="374151"/>
                </a:solidFill>
                <a:latin typeface="メイリオ" panose="020B0604030504040204" pitchFamily="50" charset="-128"/>
                <a:ea typeface="メイリオ" panose="020B0604030504040204" pitchFamily="50" charset="-128"/>
              </a:rPr>
              <a:t>カテゴリ分けされた</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新たに属性の概念が</a:t>
            </a:r>
            <a:br>
              <a:rPr lang="en-US" altLang="ja-JP" sz="3600">
                <a:solidFill>
                  <a:srgbClr val="374151"/>
                </a:solidFill>
                <a:latin typeface="メイリオ" panose="020B0604030504040204" pitchFamily="50" charset="-128"/>
                <a:ea typeface="メイリオ" panose="020B0604030504040204" pitchFamily="50" charset="-128"/>
              </a:rPr>
            </a:br>
            <a:r>
              <a:rPr lang="ja-JP" altLang="en-US" sz="3600">
                <a:solidFill>
                  <a:srgbClr val="374151"/>
                </a:solidFill>
                <a:latin typeface="メイリオ" panose="020B0604030504040204" pitchFamily="50" charset="-128"/>
                <a:ea typeface="メイリオ" panose="020B0604030504040204" pitchFamily="50" charset="-128"/>
              </a:rPr>
              <a:t>導入された</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42C49781-0513-93F2-84E5-4747B350EDC0}"/>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9-1-1.】</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9</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- 02</a:t>
            </a:r>
            <a:endParaRPr lang="ja-JP" sz="2400" b="1">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17C66FE6-0235-7825-2DF3-41D1D4BD6B41}"/>
              </a:ext>
            </a:extLst>
          </p:cNvPr>
          <p:cNvPicPr>
            <a:picLocks noChangeAspect="1"/>
          </p:cNvPicPr>
          <p:nvPr/>
        </p:nvPicPr>
        <p:blipFill>
          <a:blip r:embed="rId3"/>
          <a:stretch>
            <a:fillRect/>
          </a:stretch>
        </p:blipFill>
        <p:spPr>
          <a:xfrm>
            <a:off x="7736547" y="1756062"/>
            <a:ext cx="9274630" cy="7255862"/>
          </a:xfrm>
          <a:prstGeom prst="rect">
            <a:avLst/>
          </a:prstGeom>
        </p:spPr>
      </p:pic>
    </p:spTree>
    <p:extLst>
      <p:ext uri="{BB962C8B-B14F-4D97-AF65-F5344CB8AC3E}">
        <p14:creationId xmlns:p14="http://schemas.microsoft.com/office/powerpoint/2010/main" val="42309295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B7B66-9BD1-B66E-042B-05B138C9E2B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A6164DE-39BD-1889-B37A-2849F35F1F2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テーマと属性</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52C788B-767A-B595-2C39-F415A23F0B9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185</a:t>
            </a:fld>
            <a:endParaRPr kumimoji="1" lang="ja-JP" altLang="en-US" sz="2000"/>
          </a:p>
        </p:txBody>
      </p:sp>
      <p:sp>
        <p:nvSpPr>
          <p:cNvPr id="4" name="object 40">
            <a:extLst>
              <a:ext uri="{FF2B5EF4-FFF2-40B4-BE49-F238E27FC236}">
                <a16:creationId xmlns:a16="http://schemas.microsoft.com/office/drawing/2014/main" id="{7F23EF67-DB40-E7E2-474A-7E73A151CE6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9.</a:t>
            </a:r>
            <a:r>
              <a:rPr lang="ja-JP" altLang="en-US" sz="1800" b="1" dirty="0">
                <a:solidFill>
                  <a:schemeClr val="accent1"/>
                </a:solidFill>
                <a:latin typeface="メイリオ" panose="020B0604030504040204" pitchFamily="50" charset="-128"/>
                <a:ea typeface="メイリオ" panose="020B0604030504040204" pitchFamily="50" charset="-128"/>
              </a:rPr>
              <a:t>管理策のテーマと属性</a:t>
            </a:r>
          </a:p>
        </p:txBody>
      </p:sp>
      <p:sp>
        <p:nvSpPr>
          <p:cNvPr id="5" name="テキスト プレースホルダー 2">
            <a:extLst>
              <a:ext uri="{FF2B5EF4-FFF2-40B4-BE49-F238E27FC236}">
                <a16:creationId xmlns:a16="http://schemas.microsoft.com/office/drawing/2014/main" id="{7EB8CA93-DD3F-3189-E99B-89BED5AA3BC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管理策の分類と構成</a:t>
            </a:r>
          </a:p>
        </p:txBody>
      </p:sp>
      <p:sp>
        <p:nvSpPr>
          <p:cNvPr id="3" name="テキスト ボックス 2">
            <a:extLst>
              <a:ext uri="{FF2B5EF4-FFF2-40B4-BE49-F238E27FC236}">
                <a16:creationId xmlns:a16="http://schemas.microsoft.com/office/drawing/2014/main" id="{97A98C15-E958-D757-2E1E-9536EE423764}"/>
              </a:ext>
            </a:extLst>
          </p:cNvPr>
          <p:cNvSpPr txBox="1"/>
          <p:nvPr/>
        </p:nvSpPr>
        <p:spPr>
          <a:xfrm>
            <a:off x="1554679" y="2036000"/>
            <a:ext cx="15456498" cy="1754326"/>
          </a:xfrm>
          <a:prstGeom prst="rect">
            <a:avLst/>
          </a:prstGeom>
          <a:noFill/>
        </p:spPr>
        <p:txBody>
          <a:bodyPr wrap="square">
            <a:spAutoFit/>
          </a:bodyPr>
          <a:lstStyle/>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ISO/IEC 27002</a:t>
            </a:r>
            <a:r>
              <a:rPr lang="ja-JP" altLang="en-US" sz="3600" b="0" i="0">
                <a:solidFill>
                  <a:srgbClr val="374151"/>
                </a:solidFill>
                <a:effectLst/>
                <a:latin typeface="メイリオ" panose="020B0604030504040204" pitchFamily="50" charset="-128"/>
                <a:ea typeface="メイリオ" panose="020B0604030504040204" pitchFamily="50" charset="-128"/>
              </a:rPr>
              <a:t>の箇条</a:t>
            </a:r>
            <a:r>
              <a:rPr lang="en-US" altLang="ja-JP" sz="3600" b="0" i="0">
                <a:solidFill>
                  <a:srgbClr val="374151"/>
                </a:solidFill>
                <a:effectLst/>
                <a:latin typeface="メイリオ" panose="020B0604030504040204" pitchFamily="50" charset="-128"/>
                <a:ea typeface="メイリオ" panose="020B0604030504040204" pitchFamily="50" charset="-128"/>
              </a:rPr>
              <a:t>5</a:t>
            </a:r>
            <a:r>
              <a:rPr lang="ja-JP" altLang="en-US" sz="3600" b="0" i="0">
                <a:solidFill>
                  <a:srgbClr val="374151"/>
                </a:solidFill>
                <a:effectLst/>
                <a:latin typeface="メイリオ" panose="020B0604030504040204" pitchFamily="50" charset="-128"/>
                <a:ea typeface="メイリオ" panose="020B0604030504040204" pitchFamily="50" charset="-128"/>
              </a:rPr>
              <a:t>～</a:t>
            </a:r>
            <a:r>
              <a:rPr lang="en-US" altLang="ja-JP" sz="3600" b="0" i="0">
                <a:solidFill>
                  <a:srgbClr val="374151"/>
                </a:solidFill>
                <a:effectLst/>
                <a:latin typeface="メイリオ" panose="020B0604030504040204" pitchFamily="50" charset="-128"/>
                <a:ea typeface="メイリオ" panose="020B0604030504040204" pitchFamily="50" charset="-128"/>
              </a:rPr>
              <a:t>8</a:t>
            </a:r>
            <a:r>
              <a:rPr lang="ja-JP" altLang="en-US" sz="3600" b="0" i="0">
                <a:solidFill>
                  <a:srgbClr val="374151"/>
                </a:solidFill>
                <a:effectLst/>
                <a:latin typeface="メイリオ" panose="020B0604030504040204" pitchFamily="50" charset="-128"/>
                <a:ea typeface="メイリオ" panose="020B0604030504040204" pitchFamily="50" charset="-128"/>
              </a:rPr>
              <a:t>では、管理策が</a:t>
            </a:r>
            <a:r>
              <a:rPr lang="en-US" altLang="ja-JP" sz="3600" b="0" i="0">
                <a:solidFill>
                  <a:srgbClr val="374151"/>
                </a:solidFill>
                <a:effectLst/>
                <a:latin typeface="メイリオ" panose="020B0604030504040204" pitchFamily="50" charset="-128"/>
                <a:ea typeface="メイリオ" panose="020B0604030504040204" pitchFamily="50" charset="-128"/>
              </a:rPr>
              <a:t>4</a:t>
            </a:r>
            <a:r>
              <a:rPr lang="ja-JP" altLang="en-US" sz="3600" b="0" i="0">
                <a:solidFill>
                  <a:srgbClr val="374151"/>
                </a:solidFill>
                <a:effectLst/>
                <a:latin typeface="メイリオ" panose="020B0604030504040204" pitchFamily="50" charset="-128"/>
                <a:ea typeface="メイリオ" panose="020B0604030504040204" pitchFamily="50" charset="-128"/>
              </a:rPr>
              <a:t>つの分類（組織的・</a:t>
            </a:r>
            <a:br>
              <a:rPr lang="en-US" altLang="ja-JP" sz="3600" b="0" i="0">
                <a:solidFill>
                  <a:srgbClr val="374151"/>
                </a:solidFill>
                <a:effectLst/>
                <a:latin typeface="メイリオ" panose="020B0604030504040204" pitchFamily="50" charset="-128"/>
                <a:ea typeface="メイリオ" panose="020B0604030504040204" pitchFamily="50" charset="-128"/>
              </a:rPr>
            </a:br>
            <a:r>
              <a:rPr lang="ja-JP" altLang="en-US" sz="3600" b="0" i="0">
                <a:solidFill>
                  <a:srgbClr val="374151"/>
                </a:solidFill>
                <a:effectLst/>
                <a:latin typeface="メイリオ" panose="020B0604030504040204" pitchFamily="50" charset="-128"/>
                <a:ea typeface="メイリオ" panose="020B0604030504040204" pitchFamily="50" charset="-128"/>
              </a:rPr>
              <a:t>人的・物理的・技術的）に分けられ、これをテーマと呼ぶ。</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各管理策に属性が付与し、より細かく見ることができる。</a:t>
            </a:r>
          </a:p>
        </p:txBody>
      </p:sp>
      <p:sp>
        <p:nvSpPr>
          <p:cNvPr id="6" name="テキスト ボックス 5">
            <a:extLst>
              <a:ext uri="{FF2B5EF4-FFF2-40B4-BE49-F238E27FC236}">
                <a16:creationId xmlns:a16="http://schemas.microsoft.com/office/drawing/2014/main" id="{8F3DD963-1F14-C533-5E6B-CB618AD0545E}"/>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9-1-2.】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9</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- 03</a:t>
            </a:r>
            <a:endParaRPr lang="ja-JP" sz="2400" b="1">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751E2C96-53DE-E89E-F818-F6063F947B15}"/>
              </a:ext>
            </a:extLst>
          </p:cNvPr>
          <p:cNvPicPr>
            <a:picLocks noChangeAspect="1"/>
          </p:cNvPicPr>
          <p:nvPr/>
        </p:nvPicPr>
        <p:blipFill>
          <a:blip r:embed="rId3"/>
          <a:stretch>
            <a:fillRect/>
          </a:stretch>
        </p:blipFill>
        <p:spPr>
          <a:xfrm>
            <a:off x="7662131" y="3848707"/>
            <a:ext cx="9349046" cy="5186472"/>
          </a:xfrm>
          <a:prstGeom prst="rect">
            <a:avLst/>
          </a:prstGeom>
        </p:spPr>
      </p:pic>
    </p:spTree>
    <p:extLst>
      <p:ext uri="{BB962C8B-B14F-4D97-AF65-F5344CB8AC3E}">
        <p14:creationId xmlns:p14="http://schemas.microsoft.com/office/powerpoint/2010/main" val="267751394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7A7BA-6435-37AF-534E-AC5ADF75764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430756C-09B4-7A31-782A-C5615693AC2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属性について</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000C633-ABC0-4C7F-BEC4-FB20DAF5E91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186</a:t>
            </a:fld>
            <a:endParaRPr kumimoji="1" lang="ja-JP" altLang="en-US" sz="2000"/>
          </a:p>
        </p:txBody>
      </p:sp>
      <p:sp>
        <p:nvSpPr>
          <p:cNvPr id="4" name="object 40">
            <a:extLst>
              <a:ext uri="{FF2B5EF4-FFF2-40B4-BE49-F238E27FC236}">
                <a16:creationId xmlns:a16="http://schemas.microsoft.com/office/drawing/2014/main" id="{62D8FF53-B1C5-4060-F341-F1BCC3859D4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9.</a:t>
            </a:r>
            <a:r>
              <a:rPr lang="ja-JP" altLang="en-US" sz="1800" b="1" dirty="0">
                <a:solidFill>
                  <a:schemeClr val="accent1"/>
                </a:solidFill>
                <a:latin typeface="メイリオ" panose="020B0604030504040204" pitchFamily="50" charset="-128"/>
                <a:ea typeface="メイリオ" panose="020B0604030504040204" pitchFamily="50" charset="-128"/>
              </a:rPr>
              <a:t>管理策のテーマと属性</a:t>
            </a:r>
          </a:p>
        </p:txBody>
      </p:sp>
      <p:sp>
        <p:nvSpPr>
          <p:cNvPr id="5" name="テキスト プレースホルダー 2">
            <a:extLst>
              <a:ext uri="{FF2B5EF4-FFF2-40B4-BE49-F238E27FC236}">
                <a16:creationId xmlns:a16="http://schemas.microsoft.com/office/drawing/2014/main" id="{83E9905A-006C-D2BD-1BEA-C558085A72A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管理策の分類と構成</a:t>
            </a:r>
          </a:p>
        </p:txBody>
      </p:sp>
      <p:sp>
        <p:nvSpPr>
          <p:cNvPr id="3" name="テキスト ボックス 2">
            <a:extLst>
              <a:ext uri="{FF2B5EF4-FFF2-40B4-BE49-F238E27FC236}">
                <a16:creationId xmlns:a16="http://schemas.microsoft.com/office/drawing/2014/main" id="{88DABAB1-03FD-1687-CECB-8F33D9A44E31}"/>
              </a:ext>
            </a:extLst>
          </p:cNvPr>
          <p:cNvSpPr txBox="1"/>
          <p:nvPr/>
        </p:nvSpPr>
        <p:spPr>
          <a:xfrm>
            <a:off x="1554679" y="2036000"/>
            <a:ext cx="15456498" cy="1200329"/>
          </a:xfrm>
          <a:prstGeom prst="rect">
            <a:avLst/>
          </a:prstGeom>
          <a:noFill/>
        </p:spPr>
        <p:txBody>
          <a:bodyPr wrap="square">
            <a:spAutoFit/>
          </a:bodyPr>
          <a:lstStyle/>
          <a:p>
            <a:r>
              <a:rPr lang="ja-JP" altLang="en-US" sz="3600">
                <a:solidFill>
                  <a:srgbClr val="374151"/>
                </a:solidFill>
                <a:latin typeface="メイリオ" panose="020B0604030504040204" pitchFamily="50" charset="-128"/>
                <a:ea typeface="メイリオ" panose="020B0604030504040204" pitchFamily="50" charset="-128"/>
              </a:rPr>
              <a:t>他の組織や団体が発行するガイドラインなどの考え方を取り入れているものもある</a:t>
            </a: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58011A8-BCE1-310A-7502-AC575D51713D}"/>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9-1-2.】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9</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- 03</a:t>
            </a:r>
            <a:endParaRPr lang="ja-JP" sz="2400" b="1">
              <a:latin typeface="メイリオ" panose="020B0604030504040204" pitchFamily="50" charset="-128"/>
              <a:ea typeface="メイリオ" panose="020B0604030504040204" pitchFamily="50" charset="-128"/>
              <a:cs typeface="Calibri"/>
            </a:endParaRPr>
          </a:p>
        </p:txBody>
      </p:sp>
      <p:graphicFrame>
        <p:nvGraphicFramePr>
          <p:cNvPr id="10" name="表 9">
            <a:extLst>
              <a:ext uri="{FF2B5EF4-FFF2-40B4-BE49-F238E27FC236}">
                <a16:creationId xmlns:a16="http://schemas.microsoft.com/office/drawing/2014/main" id="{59F25B8A-044B-B38B-D049-39C5C12BAEA0}"/>
              </a:ext>
            </a:extLst>
          </p:cNvPr>
          <p:cNvGraphicFramePr>
            <a:graphicFrameLocks noGrp="1"/>
          </p:cNvGraphicFramePr>
          <p:nvPr>
            <p:extLst>
              <p:ext uri="{D42A27DB-BD31-4B8C-83A1-F6EECF244321}">
                <p14:modId xmlns:p14="http://schemas.microsoft.com/office/powerpoint/2010/main" val="783075275"/>
              </p:ext>
            </p:extLst>
          </p:nvPr>
        </p:nvGraphicFramePr>
        <p:xfrm>
          <a:off x="1516284" y="3120614"/>
          <a:ext cx="15494893" cy="6035040"/>
        </p:xfrm>
        <a:graphic>
          <a:graphicData uri="http://schemas.openxmlformats.org/drawingml/2006/table">
            <a:tbl>
              <a:tblPr firstRow="1" bandRow="1">
                <a:tableStyleId>{5C22544A-7EE6-4342-B048-85BDC9FD1C3A}</a:tableStyleId>
              </a:tblPr>
              <a:tblGrid>
                <a:gridCol w="4137970">
                  <a:extLst>
                    <a:ext uri="{9D8B030D-6E8A-4147-A177-3AD203B41FA5}">
                      <a16:colId xmlns:a16="http://schemas.microsoft.com/office/drawing/2014/main" val="1891961886"/>
                    </a:ext>
                  </a:extLst>
                </a:gridCol>
                <a:gridCol w="5835381">
                  <a:extLst>
                    <a:ext uri="{9D8B030D-6E8A-4147-A177-3AD203B41FA5}">
                      <a16:colId xmlns:a16="http://schemas.microsoft.com/office/drawing/2014/main" val="690352773"/>
                    </a:ext>
                  </a:extLst>
                </a:gridCol>
                <a:gridCol w="5521542">
                  <a:extLst>
                    <a:ext uri="{9D8B030D-6E8A-4147-A177-3AD203B41FA5}">
                      <a16:colId xmlns:a16="http://schemas.microsoft.com/office/drawing/2014/main" val="596803531"/>
                    </a:ext>
                  </a:extLst>
                </a:gridCol>
              </a:tblGrid>
              <a:tr h="370840">
                <a:tc>
                  <a:txBody>
                    <a:bodyPr/>
                    <a:lstStyle/>
                    <a:p>
                      <a:pPr algn="ctr"/>
                      <a:r>
                        <a:rPr kumimoji="1" lang="ja-JP" altLang="en-US" sz="2400" dirty="0">
                          <a:latin typeface="メイリオ" panose="020B0604030504040204" pitchFamily="50" charset="-128"/>
                          <a:ea typeface="メイリオ" panose="020B0604030504040204" pitchFamily="50" charset="-128"/>
                        </a:rPr>
                        <a:t>管理策の属性</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属性値</a:t>
                      </a:r>
                    </a:p>
                  </a:txBody>
                  <a:tcPr/>
                </a:tc>
                <a:tc>
                  <a:txBody>
                    <a:bodyPr/>
                    <a:lstStyle/>
                    <a:p>
                      <a:pPr algn="ctr"/>
                      <a:r>
                        <a:rPr kumimoji="1" lang="ja-JP" altLang="en-US" sz="2400" dirty="0">
                          <a:latin typeface="メイリオ" panose="020B0604030504040204" pitchFamily="50" charset="-128"/>
                          <a:ea typeface="メイリオ" panose="020B0604030504040204" pitchFamily="50" charset="-128"/>
                        </a:rPr>
                        <a:t>関連するガイドラインなど</a:t>
                      </a:r>
                    </a:p>
                  </a:txBody>
                  <a:tcPr/>
                </a:tc>
                <a:extLst>
                  <a:ext uri="{0D108BD9-81ED-4DB2-BD59-A6C34878D82A}">
                    <a16:rowId xmlns:a16="http://schemas.microsoft.com/office/drawing/2014/main" val="3551417218"/>
                  </a:ext>
                </a:extLst>
              </a:tr>
              <a:tr h="370840">
                <a:tc>
                  <a:txBody>
                    <a:bodyPr/>
                    <a:lstStyle/>
                    <a:p>
                      <a:r>
                        <a:rPr kumimoji="1" lang="ja-JP" altLang="en-US" sz="2400">
                          <a:latin typeface="メイリオ" panose="020B0604030504040204" pitchFamily="50" charset="-128"/>
                          <a:ea typeface="メイリオ" panose="020B0604030504040204" pitchFamily="50" charset="-128"/>
                        </a:rPr>
                        <a:t>管理策タイプ</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予防、検知、是正</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ー</a:t>
                      </a:r>
                      <a:endParaRPr kumimoji="1" lang="en-US" altLang="ja-JP"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032680858"/>
                  </a:ext>
                </a:extLst>
              </a:tr>
              <a:tr h="370840">
                <a:tc>
                  <a:txBody>
                    <a:bodyPr/>
                    <a:lstStyle/>
                    <a:p>
                      <a:r>
                        <a:rPr kumimoji="1" lang="ja-JP" altLang="en-US" sz="2400">
                          <a:latin typeface="メイリオ" panose="020B0604030504040204" pitchFamily="50" charset="-128"/>
                          <a:ea typeface="メイリオ" panose="020B0604030504040204" pitchFamily="50" charset="-128"/>
                        </a:rPr>
                        <a:t>情報セキュリティ特性</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機密性、完全性、可用性</a:t>
                      </a:r>
                    </a:p>
                  </a:txBody>
                  <a:tcP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ISO/IEC 27001</a:t>
                      </a:r>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351952120"/>
                  </a:ext>
                </a:extLst>
              </a:tr>
              <a:tr h="370840">
                <a:tc>
                  <a:txBody>
                    <a:bodyPr/>
                    <a:lstStyle/>
                    <a:p>
                      <a:r>
                        <a:rPr kumimoji="1" lang="ja-JP" altLang="en-US" sz="2400">
                          <a:latin typeface="メイリオ" panose="020B0604030504040204" pitchFamily="50" charset="-128"/>
                          <a:ea typeface="メイリオ" panose="020B0604030504040204" pitchFamily="50" charset="-128"/>
                        </a:rPr>
                        <a:t>サイバーセキュリティ概念</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識別、防御、検知、対応、復旧</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サイバーセキュリティフレームワーク</a:t>
                      </a:r>
                    </a:p>
                  </a:txBody>
                  <a:tcPr/>
                </a:tc>
                <a:extLst>
                  <a:ext uri="{0D108BD9-81ED-4DB2-BD59-A6C34878D82A}">
                    <a16:rowId xmlns:a16="http://schemas.microsoft.com/office/drawing/2014/main" val="2256661036"/>
                  </a:ext>
                </a:extLst>
              </a:tr>
              <a:tr h="370840">
                <a:tc>
                  <a:txBody>
                    <a:bodyPr/>
                    <a:lstStyle/>
                    <a:p>
                      <a:r>
                        <a:rPr kumimoji="1" lang="ja-JP" altLang="en-US" sz="2400">
                          <a:latin typeface="メイリオ" panose="020B0604030504040204" pitchFamily="50" charset="-128"/>
                          <a:ea typeface="メイリオ" panose="020B0604030504040204" pitchFamily="50" charset="-128"/>
                        </a:rPr>
                        <a:t>運用機能</a:t>
                      </a:r>
                    </a:p>
                  </a:txBody>
                  <a:tcPr/>
                </a:tc>
                <a:tc>
                  <a:txBody>
                    <a:bodyPr/>
                    <a:lstStyle/>
                    <a:p>
                      <a:pPr marL="0" indent="0">
                        <a:buFont typeface="Arial" panose="020B0604020202020204" pitchFamily="34" charset="0"/>
                        <a:buNone/>
                      </a:pPr>
                      <a:r>
                        <a:rPr kumimoji="1" lang="ja-JP" altLang="en-US" sz="2400" dirty="0">
                          <a:latin typeface="メイリオ" panose="020B0604030504040204" pitchFamily="50" charset="-128"/>
                          <a:ea typeface="メイリオ" panose="020B0604030504040204" pitchFamily="50" charset="-128"/>
                        </a:rPr>
                        <a:t>ガバナンス、資産管理、情報保護、人的資源のセキュリティ、物理的セキュリティ、システムおよびネットワークセキュリティ、アプリケーションのセキュリティ、セキュリティを保った構成、識別情報およびアクセスの管理、脅威および脆弱性の管理、継続、供給者関係のセキュリティ、法および遵守、情報セキュリティ事象管理、情報セキュリティ保証</a:t>
                      </a:r>
                    </a:p>
                  </a:txBody>
                  <a:tcP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ISO/IEC 27002:2013</a:t>
                      </a:r>
                    </a:p>
                    <a:p>
                      <a:pPr marL="0" indent="0">
                        <a:buFont typeface="Arial" panose="020B0604020202020204" pitchFamily="34" charset="0"/>
                        <a:buNone/>
                      </a:pPr>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342898107"/>
                  </a:ext>
                </a:extLst>
              </a:tr>
              <a:tr h="370840">
                <a:tc>
                  <a:txBody>
                    <a:bodyPr/>
                    <a:lstStyle/>
                    <a:p>
                      <a:r>
                        <a:rPr kumimoji="1" lang="ja-JP" altLang="en-US" sz="2400">
                          <a:latin typeface="メイリオ" panose="020B0604030504040204" pitchFamily="50" charset="-128"/>
                          <a:ea typeface="メイリオ" panose="020B0604030504040204" pitchFamily="50" charset="-128"/>
                        </a:rPr>
                        <a:t>セキュリティドメイン</a:t>
                      </a:r>
                    </a:p>
                  </a:txBody>
                  <a:tcPr/>
                </a:tc>
                <a:tc>
                  <a:txBody>
                    <a:bodyPr/>
                    <a:lstStyle/>
                    <a:p>
                      <a:pPr marL="0" indent="0">
                        <a:buFont typeface="Arial" panose="020B0604020202020204" pitchFamily="34" charset="0"/>
                        <a:buNone/>
                      </a:pPr>
                      <a:r>
                        <a:rPr kumimoji="1" lang="ja-JP" altLang="en-US" sz="2400" dirty="0">
                          <a:latin typeface="メイリオ" panose="020B0604030504040204" pitchFamily="50" charset="-128"/>
                          <a:ea typeface="メイリオ" panose="020B0604030504040204" pitchFamily="50" charset="-128"/>
                        </a:rPr>
                        <a:t>ガバナンスおよびエコシステム、保護、防御、対応力</a:t>
                      </a:r>
                    </a:p>
                  </a:txBody>
                  <a:tcP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ー</a:t>
                      </a:r>
                    </a:p>
                  </a:txBody>
                  <a:tcPr/>
                </a:tc>
                <a:extLst>
                  <a:ext uri="{0D108BD9-81ED-4DB2-BD59-A6C34878D82A}">
                    <a16:rowId xmlns:a16="http://schemas.microsoft.com/office/drawing/2014/main" val="987690621"/>
                  </a:ext>
                </a:extLst>
              </a:tr>
            </a:tbl>
          </a:graphicData>
        </a:graphic>
      </p:graphicFrame>
    </p:spTree>
    <p:extLst>
      <p:ext uri="{BB962C8B-B14F-4D97-AF65-F5344CB8AC3E}">
        <p14:creationId xmlns:p14="http://schemas.microsoft.com/office/powerpoint/2010/main" val="262366799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57ED5-A6CF-8E33-4577-35078355A66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A61B30F-773E-7A9B-CE23-26B3A91E40F2}"/>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各テーマの管理策例示（組織的）</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E5E7703-7E2D-4DD8-72CC-CD66C6D2256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187</a:t>
            </a:fld>
            <a:endParaRPr kumimoji="1" lang="ja-JP" altLang="en-US" sz="2000"/>
          </a:p>
        </p:txBody>
      </p:sp>
      <p:sp>
        <p:nvSpPr>
          <p:cNvPr id="4" name="object 40">
            <a:extLst>
              <a:ext uri="{FF2B5EF4-FFF2-40B4-BE49-F238E27FC236}">
                <a16:creationId xmlns:a16="http://schemas.microsoft.com/office/drawing/2014/main" id="{48A70695-E7F3-49EF-CFCB-0F7307719DC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9.</a:t>
            </a:r>
            <a:r>
              <a:rPr lang="ja-JP" altLang="en-US" sz="1800" b="1" dirty="0">
                <a:solidFill>
                  <a:schemeClr val="accent1"/>
                </a:solidFill>
                <a:latin typeface="メイリオ" panose="020B0604030504040204" pitchFamily="50" charset="-128"/>
                <a:ea typeface="メイリオ" panose="020B0604030504040204" pitchFamily="50" charset="-128"/>
              </a:rPr>
              <a:t>管理策のテーマと属性</a:t>
            </a:r>
          </a:p>
        </p:txBody>
      </p:sp>
      <p:sp>
        <p:nvSpPr>
          <p:cNvPr id="5" name="テキスト プレースホルダー 2">
            <a:extLst>
              <a:ext uri="{FF2B5EF4-FFF2-40B4-BE49-F238E27FC236}">
                <a16:creationId xmlns:a16="http://schemas.microsoft.com/office/drawing/2014/main" id="{0FF22DE1-06E4-D8AA-F915-20546C94827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管理策の分類と構成</a:t>
            </a:r>
          </a:p>
        </p:txBody>
      </p:sp>
      <p:sp>
        <p:nvSpPr>
          <p:cNvPr id="3" name="テキスト ボックス 2">
            <a:extLst>
              <a:ext uri="{FF2B5EF4-FFF2-40B4-BE49-F238E27FC236}">
                <a16:creationId xmlns:a16="http://schemas.microsoft.com/office/drawing/2014/main" id="{DE5405BE-EA8C-B466-AA7F-87E20468075F}"/>
              </a:ext>
            </a:extLst>
          </p:cNvPr>
          <p:cNvSpPr txBox="1"/>
          <p:nvPr/>
        </p:nvSpPr>
        <p:spPr>
          <a:xfrm>
            <a:off x="1554679" y="2036000"/>
            <a:ext cx="15456498" cy="646331"/>
          </a:xfrm>
          <a:prstGeom prst="rect">
            <a:avLst/>
          </a:prstGeom>
          <a:noFill/>
        </p:spPr>
        <p:txBody>
          <a:bodyPr wrap="square">
            <a:spAutoFit/>
          </a:bodyPr>
          <a:lstStyle/>
          <a:p>
            <a:r>
              <a:rPr lang="en-US" altLang="ja-JP" sz="3600" dirty="0">
                <a:solidFill>
                  <a:srgbClr val="374151"/>
                </a:solidFill>
                <a:latin typeface="メイリオ" panose="020B0604030504040204" pitchFamily="50" charset="-128"/>
                <a:ea typeface="メイリオ" panose="020B0604030504040204" pitchFamily="50" charset="-128"/>
              </a:rPr>
              <a:t>【</a:t>
            </a:r>
            <a:r>
              <a:rPr lang="ja-JP" altLang="en-US" sz="3600" dirty="0">
                <a:solidFill>
                  <a:srgbClr val="374151"/>
                </a:solidFill>
                <a:latin typeface="メイリオ" panose="020B0604030504040204" pitchFamily="50" charset="-128"/>
                <a:ea typeface="メイリオ" panose="020B0604030504040204" pitchFamily="50" charset="-128"/>
              </a:rPr>
              <a:t>組織的管理策</a:t>
            </a:r>
            <a:r>
              <a:rPr lang="en-US" altLang="ja-JP" sz="3600" dirty="0">
                <a:solidFill>
                  <a:srgbClr val="374151"/>
                </a:solidFill>
                <a:latin typeface="メイリオ" panose="020B0604030504040204" pitchFamily="50" charset="-128"/>
                <a:ea typeface="メイリオ" panose="020B0604030504040204" pitchFamily="50" charset="-128"/>
              </a:rPr>
              <a:t>】5.2 </a:t>
            </a:r>
            <a:r>
              <a:rPr lang="ja-JP" altLang="en-US" sz="3600" dirty="0">
                <a:solidFill>
                  <a:srgbClr val="374151"/>
                </a:solidFill>
                <a:latin typeface="メイリオ" panose="020B0604030504040204" pitchFamily="50" charset="-128"/>
                <a:ea typeface="メイリオ" panose="020B0604030504040204" pitchFamily="50" charset="-128"/>
              </a:rPr>
              <a:t>情報セキュリティの役割および責任</a:t>
            </a:r>
            <a:endParaRPr lang="en-US" altLang="ja-JP" sz="3600" dirty="0">
              <a:solidFill>
                <a:srgbClr val="37415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24BAFF15-855E-F3B7-A63C-B9654D954443}"/>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9-1-2.】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9</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- 04</a:t>
            </a:r>
            <a:endParaRPr lang="ja-JP" sz="2400" b="1">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66E70FA9-1A1C-D834-08A5-5019887D07B0}"/>
              </a:ext>
            </a:extLst>
          </p:cNvPr>
          <p:cNvPicPr>
            <a:picLocks noChangeAspect="1"/>
          </p:cNvPicPr>
          <p:nvPr/>
        </p:nvPicPr>
        <p:blipFill>
          <a:blip r:embed="rId3"/>
          <a:stretch>
            <a:fillRect/>
          </a:stretch>
        </p:blipFill>
        <p:spPr>
          <a:xfrm>
            <a:off x="2223246" y="2682331"/>
            <a:ext cx="13445179" cy="6083725"/>
          </a:xfrm>
          <a:prstGeom prst="rect">
            <a:avLst/>
          </a:prstGeom>
        </p:spPr>
      </p:pic>
      <p:sp>
        <p:nvSpPr>
          <p:cNvPr id="11" name="テキスト ボックス 10">
            <a:extLst>
              <a:ext uri="{FF2B5EF4-FFF2-40B4-BE49-F238E27FC236}">
                <a16:creationId xmlns:a16="http://schemas.microsoft.com/office/drawing/2014/main" id="{E223DEA0-3719-3AE6-8683-14418A6B9E44}"/>
              </a:ext>
            </a:extLst>
          </p:cNvPr>
          <p:cNvSpPr txBox="1"/>
          <p:nvPr/>
        </p:nvSpPr>
        <p:spPr>
          <a:xfrm>
            <a:off x="3600628" y="8814819"/>
            <a:ext cx="10837331" cy="369332"/>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MSQA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ISO/IEC 27002:2022 </a:t>
            </a:r>
            <a:r>
              <a:rPr kumimoji="1" lang="ja-JP" altLang="en-US">
                <a:latin typeface="メイリオ" panose="020B0604030504040204" pitchFamily="50" charset="-128"/>
                <a:ea typeface="メイリオ" panose="020B0604030504040204" pitchFamily="50" charset="-128"/>
              </a:rPr>
              <a:t>対応　情報セキュリティ管理策実践ガイド」を基に作成</a:t>
            </a:r>
          </a:p>
        </p:txBody>
      </p:sp>
    </p:spTree>
    <p:extLst>
      <p:ext uri="{BB962C8B-B14F-4D97-AF65-F5344CB8AC3E}">
        <p14:creationId xmlns:p14="http://schemas.microsoft.com/office/powerpoint/2010/main" val="91997382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7E166-98B1-C1A8-584F-899E776D71A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FBC3851-DDC3-A191-8247-A0473FE5A9FB}"/>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各テーマの管理策例示（人的）</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CBF0191-11CC-69B5-A5CD-8F0447F71A3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188</a:t>
            </a:fld>
            <a:endParaRPr kumimoji="1" lang="ja-JP" altLang="en-US" sz="2000"/>
          </a:p>
        </p:txBody>
      </p:sp>
      <p:sp>
        <p:nvSpPr>
          <p:cNvPr id="4" name="object 40">
            <a:extLst>
              <a:ext uri="{FF2B5EF4-FFF2-40B4-BE49-F238E27FC236}">
                <a16:creationId xmlns:a16="http://schemas.microsoft.com/office/drawing/2014/main" id="{1C561C90-5BD5-6662-D67E-34F108AE159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9.</a:t>
            </a:r>
            <a:r>
              <a:rPr lang="ja-JP" altLang="en-US" sz="1800" b="1" dirty="0">
                <a:solidFill>
                  <a:schemeClr val="accent1"/>
                </a:solidFill>
                <a:latin typeface="メイリオ" panose="020B0604030504040204" pitchFamily="50" charset="-128"/>
                <a:ea typeface="メイリオ" panose="020B0604030504040204" pitchFamily="50" charset="-128"/>
              </a:rPr>
              <a:t>管理策のテーマと属性</a:t>
            </a:r>
          </a:p>
        </p:txBody>
      </p:sp>
      <p:sp>
        <p:nvSpPr>
          <p:cNvPr id="5" name="テキスト プレースホルダー 2">
            <a:extLst>
              <a:ext uri="{FF2B5EF4-FFF2-40B4-BE49-F238E27FC236}">
                <a16:creationId xmlns:a16="http://schemas.microsoft.com/office/drawing/2014/main" id="{28FBF207-528E-07A8-DC55-74EABE863F6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管理策の分類と構成</a:t>
            </a:r>
          </a:p>
        </p:txBody>
      </p:sp>
      <p:sp>
        <p:nvSpPr>
          <p:cNvPr id="3" name="テキスト ボックス 2">
            <a:extLst>
              <a:ext uri="{FF2B5EF4-FFF2-40B4-BE49-F238E27FC236}">
                <a16:creationId xmlns:a16="http://schemas.microsoft.com/office/drawing/2014/main" id="{FA0E6A93-9EE7-F775-3C3B-8EC40663237C}"/>
              </a:ext>
            </a:extLst>
          </p:cNvPr>
          <p:cNvSpPr txBox="1"/>
          <p:nvPr/>
        </p:nvSpPr>
        <p:spPr>
          <a:xfrm>
            <a:off x="1554679" y="2036000"/>
            <a:ext cx="15456498" cy="646331"/>
          </a:xfrm>
          <a:prstGeom prst="rect">
            <a:avLst/>
          </a:prstGeom>
          <a:noFill/>
        </p:spPr>
        <p:txBody>
          <a:bodyPr wrap="square">
            <a:spAutoFit/>
          </a:bodyPr>
          <a:lstStyle/>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人的管理策</a:t>
            </a:r>
            <a:r>
              <a:rPr lang="en-US" altLang="ja-JP" sz="3600">
                <a:solidFill>
                  <a:srgbClr val="374151"/>
                </a:solidFill>
                <a:latin typeface="メイリオ" panose="020B0604030504040204" pitchFamily="50" charset="-128"/>
                <a:ea typeface="メイリオ" panose="020B0604030504040204" pitchFamily="50" charset="-128"/>
              </a:rPr>
              <a:t>】6.8 </a:t>
            </a:r>
            <a:r>
              <a:rPr lang="ja-JP" altLang="en-US" sz="3600">
                <a:solidFill>
                  <a:srgbClr val="374151"/>
                </a:solidFill>
                <a:latin typeface="メイリオ" panose="020B0604030504040204" pitchFamily="50" charset="-128"/>
                <a:ea typeface="メイリオ" panose="020B0604030504040204" pitchFamily="50" charset="-128"/>
              </a:rPr>
              <a:t>情報セキュリティ事象の報告</a:t>
            </a:r>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E8D63F55-D488-DDA3-AF87-5BD728643A8E}"/>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9-1-2.】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9</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- 04</a:t>
            </a:r>
            <a:endParaRPr lang="ja-JP" sz="2400" b="1">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92073ACA-89EA-0E11-6CB8-D976BD16A396}"/>
              </a:ext>
            </a:extLst>
          </p:cNvPr>
          <p:cNvPicPr>
            <a:picLocks noChangeAspect="1"/>
          </p:cNvPicPr>
          <p:nvPr/>
        </p:nvPicPr>
        <p:blipFill>
          <a:blip r:embed="rId3"/>
          <a:stretch>
            <a:fillRect/>
          </a:stretch>
        </p:blipFill>
        <p:spPr>
          <a:xfrm>
            <a:off x="2438400" y="2595875"/>
            <a:ext cx="13694942" cy="6181951"/>
          </a:xfrm>
          <a:prstGeom prst="rect">
            <a:avLst/>
          </a:prstGeom>
        </p:spPr>
      </p:pic>
      <p:sp>
        <p:nvSpPr>
          <p:cNvPr id="9" name="テキスト ボックス 8">
            <a:extLst>
              <a:ext uri="{FF2B5EF4-FFF2-40B4-BE49-F238E27FC236}">
                <a16:creationId xmlns:a16="http://schemas.microsoft.com/office/drawing/2014/main" id="{7F5D5022-4CB5-8DCC-4DA3-FD81C1127C96}"/>
              </a:ext>
            </a:extLst>
          </p:cNvPr>
          <p:cNvSpPr txBox="1"/>
          <p:nvPr/>
        </p:nvSpPr>
        <p:spPr>
          <a:xfrm>
            <a:off x="3600628" y="8814819"/>
            <a:ext cx="10837331" cy="369332"/>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MSQA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ISO/IEC 27002:2022 </a:t>
            </a:r>
            <a:r>
              <a:rPr kumimoji="1" lang="ja-JP" altLang="en-US">
                <a:latin typeface="メイリオ" panose="020B0604030504040204" pitchFamily="50" charset="-128"/>
                <a:ea typeface="メイリオ" panose="020B0604030504040204" pitchFamily="50" charset="-128"/>
              </a:rPr>
              <a:t>対応　情報セキュリティ管理策実践ガイド」を基に作成</a:t>
            </a:r>
          </a:p>
        </p:txBody>
      </p:sp>
    </p:spTree>
    <p:extLst>
      <p:ext uri="{BB962C8B-B14F-4D97-AF65-F5344CB8AC3E}">
        <p14:creationId xmlns:p14="http://schemas.microsoft.com/office/powerpoint/2010/main" val="1862526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20190-DE8E-10CF-6222-10DF3919B8A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B852EEE-F2CC-527E-DFA9-B034F6C4257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各テーマの管理策例示（物理的）</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BA3373B-F58B-5871-34B5-CA0B7330E10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189</a:t>
            </a:fld>
            <a:endParaRPr kumimoji="1" lang="ja-JP" altLang="en-US" sz="2000"/>
          </a:p>
        </p:txBody>
      </p:sp>
      <p:sp>
        <p:nvSpPr>
          <p:cNvPr id="4" name="object 40">
            <a:extLst>
              <a:ext uri="{FF2B5EF4-FFF2-40B4-BE49-F238E27FC236}">
                <a16:creationId xmlns:a16="http://schemas.microsoft.com/office/drawing/2014/main" id="{F59F57B6-42E3-09E3-958C-B44989EC51C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9.</a:t>
            </a:r>
            <a:r>
              <a:rPr lang="ja-JP" altLang="en-US" sz="1800" b="1" dirty="0">
                <a:solidFill>
                  <a:schemeClr val="accent1"/>
                </a:solidFill>
                <a:latin typeface="メイリオ" panose="020B0604030504040204" pitchFamily="50" charset="-128"/>
                <a:ea typeface="メイリオ" panose="020B0604030504040204" pitchFamily="50" charset="-128"/>
              </a:rPr>
              <a:t>管理策のテーマと属性</a:t>
            </a:r>
          </a:p>
        </p:txBody>
      </p:sp>
      <p:sp>
        <p:nvSpPr>
          <p:cNvPr id="5" name="テキスト プレースホルダー 2">
            <a:extLst>
              <a:ext uri="{FF2B5EF4-FFF2-40B4-BE49-F238E27FC236}">
                <a16:creationId xmlns:a16="http://schemas.microsoft.com/office/drawing/2014/main" id="{CAB21838-0A42-9878-80C7-740896E0EFF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管理策の分類と構成</a:t>
            </a:r>
          </a:p>
        </p:txBody>
      </p:sp>
      <p:sp>
        <p:nvSpPr>
          <p:cNvPr id="3" name="テキスト ボックス 2">
            <a:extLst>
              <a:ext uri="{FF2B5EF4-FFF2-40B4-BE49-F238E27FC236}">
                <a16:creationId xmlns:a16="http://schemas.microsoft.com/office/drawing/2014/main" id="{F62AC5ED-DEF5-EA43-EC6D-1BC48C17C1B2}"/>
              </a:ext>
            </a:extLst>
          </p:cNvPr>
          <p:cNvSpPr txBox="1"/>
          <p:nvPr/>
        </p:nvSpPr>
        <p:spPr>
          <a:xfrm>
            <a:off x="1554679" y="2036000"/>
            <a:ext cx="15456498" cy="646331"/>
          </a:xfrm>
          <a:prstGeom prst="rect">
            <a:avLst/>
          </a:prstGeom>
          <a:noFill/>
        </p:spPr>
        <p:txBody>
          <a:bodyPr wrap="square">
            <a:spAutoFit/>
          </a:bodyPr>
          <a:lstStyle/>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物理的管理策</a:t>
            </a:r>
            <a:r>
              <a:rPr lang="en-US" altLang="ja-JP" sz="3600">
                <a:solidFill>
                  <a:srgbClr val="374151"/>
                </a:solidFill>
                <a:latin typeface="メイリオ" panose="020B0604030504040204" pitchFamily="50" charset="-128"/>
                <a:ea typeface="メイリオ" panose="020B0604030504040204" pitchFamily="50" charset="-128"/>
              </a:rPr>
              <a:t>】7.4 </a:t>
            </a:r>
            <a:r>
              <a:rPr lang="ja-JP" altLang="en-US" sz="3600">
                <a:solidFill>
                  <a:srgbClr val="374151"/>
                </a:solidFill>
                <a:latin typeface="メイリオ" panose="020B0604030504040204" pitchFamily="50" charset="-128"/>
                <a:ea typeface="メイリオ" panose="020B0604030504040204" pitchFamily="50" charset="-128"/>
              </a:rPr>
              <a:t>物理的セキュリティの監視</a:t>
            </a:r>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3BEF8525-9289-7ECE-9134-4D7BBA9B8362}"/>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9-1-2.】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9</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- 05</a:t>
            </a:r>
            <a:endParaRPr lang="ja-JP" sz="2400" b="1">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AC935C52-AA5B-717C-15F3-5E2CC561C2B5}"/>
              </a:ext>
            </a:extLst>
          </p:cNvPr>
          <p:cNvPicPr>
            <a:picLocks noChangeAspect="1"/>
          </p:cNvPicPr>
          <p:nvPr/>
        </p:nvPicPr>
        <p:blipFill>
          <a:blip r:embed="rId3"/>
          <a:stretch>
            <a:fillRect/>
          </a:stretch>
        </p:blipFill>
        <p:spPr>
          <a:xfrm>
            <a:off x="2294965" y="2658266"/>
            <a:ext cx="13593037" cy="6101502"/>
          </a:xfrm>
          <a:prstGeom prst="rect">
            <a:avLst/>
          </a:prstGeom>
        </p:spPr>
      </p:pic>
      <p:sp>
        <p:nvSpPr>
          <p:cNvPr id="9" name="テキスト ボックス 8">
            <a:extLst>
              <a:ext uri="{FF2B5EF4-FFF2-40B4-BE49-F238E27FC236}">
                <a16:creationId xmlns:a16="http://schemas.microsoft.com/office/drawing/2014/main" id="{44B4288D-C905-0817-8AB3-607B991676E2}"/>
              </a:ext>
            </a:extLst>
          </p:cNvPr>
          <p:cNvSpPr txBox="1"/>
          <p:nvPr/>
        </p:nvSpPr>
        <p:spPr>
          <a:xfrm>
            <a:off x="3600628" y="8814819"/>
            <a:ext cx="10837331" cy="369332"/>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MSQA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ISO/IEC 27002:2022 </a:t>
            </a:r>
            <a:r>
              <a:rPr kumimoji="1" lang="ja-JP" altLang="en-US">
                <a:latin typeface="メイリオ" panose="020B0604030504040204" pitchFamily="50" charset="-128"/>
                <a:ea typeface="メイリオ" panose="020B0604030504040204" pitchFamily="50" charset="-128"/>
              </a:rPr>
              <a:t>対応　情報セキュリティ管理策実践ガイド」を基に作成</a:t>
            </a:r>
          </a:p>
        </p:txBody>
      </p:sp>
    </p:spTree>
    <p:extLst>
      <p:ext uri="{BB962C8B-B14F-4D97-AF65-F5344CB8AC3E}">
        <p14:creationId xmlns:p14="http://schemas.microsoft.com/office/powerpoint/2010/main" val="4141363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四角形: 角を丸くする 182">
            <a:extLst>
              <a:ext uri="{FF2B5EF4-FFF2-40B4-BE49-F238E27FC236}">
                <a16:creationId xmlns:a16="http://schemas.microsoft.com/office/drawing/2014/main" id="{B0C0BD43-4D10-059F-F0C7-0CFF156003D9}"/>
              </a:ext>
            </a:extLst>
          </p:cNvPr>
          <p:cNvSpPr/>
          <p:nvPr/>
        </p:nvSpPr>
        <p:spPr>
          <a:xfrm>
            <a:off x="9085561" y="5172275"/>
            <a:ext cx="5134820" cy="1774497"/>
          </a:xfrm>
          <a:prstGeom prst="round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9333FB4E-85EC-652B-35B8-8468AAD709FF}"/>
              </a:ext>
            </a:extLst>
          </p:cNvPr>
          <p:cNvSpPr/>
          <p:nvPr/>
        </p:nvSpPr>
        <p:spPr>
          <a:xfrm>
            <a:off x="1242659" y="5185623"/>
            <a:ext cx="4645199" cy="1774497"/>
          </a:xfrm>
          <a:prstGeom prst="round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32C30296-743A-3192-CA84-F3CA9B8F92C3}"/>
              </a:ext>
            </a:extLst>
          </p:cNvPr>
          <p:cNvCxnSpPr>
            <a:cxnSpLocks/>
          </p:cNvCxnSpPr>
          <p:nvPr/>
        </p:nvCxnSpPr>
        <p:spPr>
          <a:xfrm>
            <a:off x="2624365" y="3894422"/>
            <a:ext cx="0" cy="3700996"/>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a:t>
            </a:fld>
            <a:endParaRPr kumimoji="1" lang="ja-JP" altLang="en-US" sz="2000"/>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cxnSp>
        <p:nvCxnSpPr>
          <p:cNvPr id="6" name="直線コネクタ 5">
            <a:extLst>
              <a:ext uri="{FF2B5EF4-FFF2-40B4-BE49-F238E27FC236}">
                <a16:creationId xmlns:a16="http://schemas.microsoft.com/office/drawing/2014/main" id="{CAB715A7-2184-FF25-0C85-C7B1387D42C9}"/>
              </a:ext>
            </a:extLst>
          </p:cNvPr>
          <p:cNvCxnSpPr>
            <a:cxnSpLocks/>
            <a:stCxn id="102" idx="1"/>
          </p:cNvCxnSpPr>
          <p:nvPr/>
        </p:nvCxnSpPr>
        <p:spPr>
          <a:xfrm>
            <a:off x="8765879" y="2323916"/>
            <a:ext cx="39190" cy="67537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44D9CA02-34B4-A076-B431-6832AFF83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068" y="7729257"/>
            <a:ext cx="540000" cy="540000"/>
          </a:xfrm>
          <a:prstGeom prst="rect">
            <a:avLst/>
          </a:prstGeom>
        </p:spPr>
      </p:pic>
      <p:pic>
        <p:nvPicPr>
          <p:cNvPr id="11" name="図 10">
            <a:extLst>
              <a:ext uri="{FF2B5EF4-FFF2-40B4-BE49-F238E27FC236}">
                <a16:creationId xmlns:a16="http://schemas.microsoft.com/office/drawing/2014/main" id="{54C3A59A-18F3-295F-940F-71592A5EE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912" y="7718226"/>
            <a:ext cx="540000" cy="540000"/>
          </a:xfrm>
          <a:prstGeom prst="rect">
            <a:avLst/>
          </a:prstGeom>
        </p:spPr>
      </p:pic>
      <p:pic>
        <p:nvPicPr>
          <p:cNvPr id="13" name="図 12">
            <a:extLst>
              <a:ext uri="{FF2B5EF4-FFF2-40B4-BE49-F238E27FC236}">
                <a16:creationId xmlns:a16="http://schemas.microsoft.com/office/drawing/2014/main" id="{8D673AB0-8A24-7A57-B9C8-B174692C4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693" y="7226269"/>
            <a:ext cx="861598" cy="861598"/>
          </a:xfrm>
          <a:prstGeom prst="rect">
            <a:avLst/>
          </a:prstGeom>
        </p:spPr>
      </p:pic>
      <p:pic>
        <p:nvPicPr>
          <p:cNvPr id="15" name="図 14">
            <a:extLst>
              <a:ext uri="{FF2B5EF4-FFF2-40B4-BE49-F238E27FC236}">
                <a16:creationId xmlns:a16="http://schemas.microsoft.com/office/drawing/2014/main" id="{1E3198B8-950B-5C21-FC2B-105B8BE3D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5126" y="7438811"/>
            <a:ext cx="494964" cy="494964"/>
          </a:xfrm>
          <a:prstGeom prst="rect">
            <a:avLst/>
          </a:prstGeom>
        </p:spPr>
      </p:pic>
      <p:pic>
        <p:nvPicPr>
          <p:cNvPr id="19" name="図 18">
            <a:extLst>
              <a:ext uri="{FF2B5EF4-FFF2-40B4-BE49-F238E27FC236}">
                <a16:creationId xmlns:a16="http://schemas.microsoft.com/office/drawing/2014/main" id="{A95A8E32-BFEA-908E-33D9-8A8BCCFEA0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8870" y="7044189"/>
            <a:ext cx="806400" cy="806400"/>
          </a:xfrm>
          <a:prstGeom prst="rect">
            <a:avLst/>
          </a:prstGeom>
        </p:spPr>
      </p:pic>
      <p:pic>
        <p:nvPicPr>
          <p:cNvPr id="21" name="図 20">
            <a:extLst>
              <a:ext uri="{FF2B5EF4-FFF2-40B4-BE49-F238E27FC236}">
                <a16:creationId xmlns:a16="http://schemas.microsoft.com/office/drawing/2014/main" id="{FCBE6915-A619-8C3E-C7B7-1BC31592D6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718" y="2518544"/>
            <a:ext cx="804596" cy="804596"/>
          </a:xfrm>
          <a:prstGeom prst="rect">
            <a:avLst/>
          </a:prstGeom>
        </p:spPr>
      </p:pic>
      <p:pic>
        <p:nvPicPr>
          <p:cNvPr id="23" name="図 22">
            <a:extLst>
              <a:ext uri="{FF2B5EF4-FFF2-40B4-BE49-F238E27FC236}">
                <a16:creationId xmlns:a16="http://schemas.microsoft.com/office/drawing/2014/main" id="{E4590854-A55C-787F-BABE-D9DB13A81B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3530" y="3154575"/>
            <a:ext cx="540000" cy="540000"/>
          </a:xfrm>
          <a:prstGeom prst="rect">
            <a:avLst/>
          </a:prstGeom>
        </p:spPr>
      </p:pic>
      <p:sp>
        <p:nvSpPr>
          <p:cNvPr id="24" name="正方形/長方形 23">
            <a:extLst>
              <a:ext uri="{FF2B5EF4-FFF2-40B4-BE49-F238E27FC236}">
                <a16:creationId xmlns:a16="http://schemas.microsoft.com/office/drawing/2014/main" id="{172D7160-5406-4892-F683-3D35148A9364}"/>
              </a:ext>
            </a:extLst>
          </p:cNvPr>
          <p:cNvSpPr/>
          <p:nvPr/>
        </p:nvSpPr>
        <p:spPr>
          <a:xfrm>
            <a:off x="1233116" y="2621028"/>
            <a:ext cx="3478584" cy="2006724"/>
          </a:xfrm>
          <a:prstGeom prst="rect">
            <a:avLst/>
          </a:prstGeom>
          <a:noFill/>
          <a:ln w="2857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19A8489-15EB-FE9A-FFF2-DE0F243002DF}"/>
              </a:ext>
            </a:extLst>
          </p:cNvPr>
          <p:cNvSpPr/>
          <p:nvPr/>
        </p:nvSpPr>
        <p:spPr>
          <a:xfrm>
            <a:off x="1233116" y="7186890"/>
            <a:ext cx="5149094" cy="1592235"/>
          </a:xfrm>
          <a:prstGeom prst="rect">
            <a:avLst/>
          </a:prstGeom>
          <a:noFill/>
          <a:ln w="2857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B081733F-595D-070F-80DF-49035642D2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80243" y="3688937"/>
            <a:ext cx="540000" cy="540000"/>
          </a:xfrm>
          <a:prstGeom prst="rect">
            <a:avLst/>
          </a:prstGeom>
        </p:spPr>
      </p:pic>
      <p:pic>
        <p:nvPicPr>
          <p:cNvPr id="31" name="図 30">
            <a:extLst>
              <a:ext uri="{FF2B5EF4-FFF2-40B4-BE49-F238E27FC236}">
                <a16:creationId xmlns:a16="http://schemas.microsoft.com/office/drawing/2014/main" id="{92D8796C-592F-35E2-2CE3-5247D37A23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0821" y="3683599"/>
            <a:ext cx="540000" cy="540000"/>
          </a:xfrm>
          <a:prstGeom prst="rect">
            <a:avLst/>
          </a:prstGeom>
        </p:spPr>
      </p:pic>
      <p:pic>
        <p:nvPicPr>
          <p:cNvPr id="33" name="図 32">
            <a:extLst>
              <a:ext uri="{FF2B5EF4-FFF2-40B4-BE49-F238E27FC236}">
                <a16:creationId xmlns:a16="http://schemas.microsoft.com/office/drawing/2014/main" id="{90BAA0BF-5CEF-766D-7433-D6F2EA65E5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7329" y="3671968"/>
            <a:ext cx="540000" cy="540000"/>
          </a:xfrm>
          <a:prstGeom prst="rect">
            <a:avLst/>
          </a:prstGeom>
        </p:spPr>
      </p:pic>
      <p:pic>
        <p:nvPicPr>
          <p:cNvPr id="37" name="図 36">
            <a:extLst>
              <a:ext uri="{FF2B5EF4-FFF2-40B4-BE49-F238E27FC236}">
                <a16:creationId xmlns:a16="http://schemas.microsoft.com/office/drawing/2014/main" id="{8F531B07-CD58-4B31-1BB1-BE74C524FA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2349" y="5633299"/>
            <a:ext cx="880274" cy="880274"/>
          </a:xfrm>
          <a:prstGeom prst="rect">
            <a:avLst/>
          </a:prstGeom>
        </p:spPr>
      </p:pic>
      <p:pic>
        <p:nvPicPr>
          <p:cNvPr id="39" name="図 38">
            <a:extLst>
              <a:ext uri="{FF2B5EF4-FFF2-40B4-BE49-F238E27FC236}">
                <a16:creationId xmlns:a16="http://schemas.microsoft.com/office/drawing/2014/main" id="{9D986C6D-85DD-12F6-5896-17F33632B6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23001" y="5937574"/>
            <a:ext cx="456766" cy="456766"/>
          </a:xfrm>
          <a:prstGeom prst="rect">
            <a:avLst/>
          </a:prstGeom>
        </p:spPr>
      </p:pic>
      <p:pic>
        <p:nvPicPr>
          <p:cNvPr id="41" name="図 40">
            <a:extLst>
              <a:ext uri="{FF2B5EF4-FFF2-40B4-BE49-F238E27FC236}">
                <a16:creationId xmlns:a16="http://schemas.microsoft.com/office/drawing/2014/main" id="{BEEBB091-E139-669F-6956-5E0936B79FD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02817" y="2641301"/>
            <a:ext cx="952500" cy="952500"/>
          </a:xfrm>
          <a:prstGeom prst="rect">
            <a:avLst/>
          </a:prstGeom>
        </p:spPr>
      </p:pic>
      <p:sp>
        <p:nvSpPr>
          <p:cNvPr id="46" name="テキスト ボックス 45">
            <a:extLst>
              <a:ext uri="{FF2B5EF4-FFF2-40B4-BE49-F238E27FC236}">
                <a16:creationId xmlns:a16="http://schemas.microsoft.com/office/drawing/2014/main" id="{CA52D6FE-0132-339A-A046-3D012647B8FE}"/>
              </a:ext>
            </a:extLst>
          </p:cNvPr>
          <p:cNvSpPr txBox="1"/>
          <p:nvPr/>
        </p:nvSpPr>
        <p:spPr>
          <a:xfrm>
            <a:off x="1527872" y="8267866"/>
            <a:ext cx="2379992"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会社支給の端末</a:t>
            </a:r>
          </a:p>
        </p:txBody>
      </p:sp>
      <p:sp>
        <p:nvSpPr>
          <p:cNvPr id="47" name="吹き出し: 角を丸めた四角形 46">
            <a:extLst>
              <a:ext uri="{FF2B5EF4-FFF2-40B4-BE49-F238E27FC236}">
                <a16:creationId xmlns:a16="http://schemas.microsoft.com/office/drawing/2014/main" id="{91933BEA-0688-AB49-D2E1-39D6821E96CB}"/>
              </a:ext>
            </a:extLst>
          </p:cNvPr>
          <p:cNvSpPr/>
          <p:nvPr/>
        </p:nvSpPr>
        <p:spPr>
          <a:xfrm>
            <a:off x="4009362" y="7280560"/>
            <a:ext cx="1301002" cy="759844"/>
          </a:xfrm>
          <a:prstGeom prst="wedgeRoundRectCallout">
            <a:avLst>
              <a:gd name="adj1" fmla="val -99339"/>
              <a:gd name="adj2" fmla="val 53414"/>
              <a:gd name="adj3" fmla="val 16667"/>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BCB9B3F1-AA16-6A20-7D2B-B300DA773C75}"/>
              </a:ext>
            </a:extLst>
          </p:cNvPr>
          <p:cNvSpPr txBox="1"/>
          <p:nvPr/>
        </p:nvSpPr>
        <p:spPr>
          <a:xfrm>
            <a:off x="3964133" y="8071550"/>
            <a:ext cx="2270424" cy="307777"/>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会社データを保存可能</a:t>
            </a:r>
          </a:p>
        </p:txBody>
      </p:sp>
      <p:sp>
        <p:nvSpPr>
          <p:cNvPr id="49" name="円: 塗りつぶしなし 48">
            <a:extLst>
              <a:ext uri="{FF2B5EF4-FFF2-40B4-BE49-F238E27FC236}">
                <a16:creationId xmlns:a16="http://schemas.microsoft.com/office/drawing/2014/main" id="{034DFD28-FBEA-AE5F-A06D-24E221A1BBC4}"/>
              </a:ext>
            </a:extLst>
          </p:cNvPr>
          <p:cNvSpPr/>
          <p:nvPr/>
        </p:nvSpPr>
        <p:spPr>
          <a:xfrm>
            <a:off x="5856736" y="7969040"/>
            <a:ext cx="432000" cy="432000"/>
          </a:xfrm>
          <a:prstGeom prst="don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テキスト ボックス 49">
            <a:extLst>
              <a:ext uri="{FF2B5EF4-FFF2-40B4-BE49-F238E27FC236}">
                <a16:creationId xmlns:a16="http://schemas.microsoft.com/office/drawing/2014/main" id="{BFF90AE2-BD9A-7595-1702-472222780F5C}"/>
              </a:ext>
            </a:extLst>
          </p:cNvPr>
          <p:cNvSpPr txBox="1"/>
          <p:nvPr/>
        </p:nvSpPr>
        <p:spPr>
          <a:xfrm>
            <a:off x="2854798" y="8896015"/>
            <a:ext cx="1563331" cy="307777"/>
          </a:xfrm>
          <a:prstGeom prst="rect">
            <a:avLst/>
          </a:prstGeom>
          <a:noFill/>
        </p:spPr>
        <p:txBody>
          <a:bodyPr wrap="square" rtlCol="0">
            <a:spAutoFit/>
          </a:bodyPr>
          <a:lstStyle/>
          <a:p>
            <a:r>
              <a:rPr kumimoji="1" lang="ja-JP" altLang="en-US" sz="1400" b="1">
                <a:latin typeface="メイリオ" panose="020B0604030504040204" pitchFamily="50" charset="-128"/>
                <a:ea typeface="メイリオ" panose="020B0604030504040204" pitchFamily="50" charset="-128"/>
              </a:rPr>
              <a:t>テレワーク環境</a:t>
            </a:r>
          </a:p>
        </p:txBody>
      </p:sp>
      <p:sp>
        <p:nvSpPr>
          <p:cNvPr id="51" name="楕円 50">
            <a:extLst>
              <a:ext uri="{FF2B5EF4-FFF2-40B4-BE49-F238E27FC236}">
                <a16:creationId xmlns:a16="http://schemas.microsoft.com/office/drawing/2014/main" id="{D031302C-B6B9-8807-48D9-45B0012387E6}"/>
              </a:ext>
            </a:extLst>
          </p:cNvPr>
          <p:cNvSpPr/>
          <p:nvPr/>
        </p:nvSpPr>
        <p:spPr>
          <a:xfrm>
            <a:off x="1371925" y="7653461"/>
            <a:ext cx="2569599" cy="1026476"/>
          </a:xfrm>
          <a:prstGeom prst="ellipse">
            <a:avLst/>
          </a:prstGeom>
          <a:noFill/>
          <a:ln>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2AD1CA73-05C7-F1F1-D0B7-6CAAFA7D2F67}"/>
              </a:ext>
            </a:extLst>
          </p:cNvPr>
          <p:cNvSpPr/>
          <p:nvPr/>
        </p:nvSpPr>
        <p:spPr>
          <a:xfrm>
            <a:off x="1296369" y="2908947"/>
            <a:ext cx="3129962" cy="1517297"/>
          </a:xfrm>
          <a:prstGeom prst="ellipse">
            <a:avLst/>
          </a:prstGeom>
          <a:noFill/>
          <a:ln>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5F89B712-BF6C-8DFB-D8AC-5D349ADAD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276" y="2989875"/>
            <a:ext cx="632354" cy="632354"/>
          </a:xfrm>
          <a:prstGeom prst="rect">
            <a:avLst/>
          </a:prstGeom>
        </p:spPr>
      </p:pic>
      <p:sp>
        <p:nvSpPr>
          <p:cNvPr id="54" name="テキスト ボックス 53">
            <a:extLst>
              <a:ext uri="{FF2B5EF4-FFF2-40B4-BE49-F238E27FC236}">
                <a16:creationId xmlns:a16="http://schemas.microsoft.com/office/drawing/2014/main" id="{CB4485E8-9FF3-BA75-617A-C2E308D88060}"/>
              </a:ext>
            </a:extLst>
          </p:cNvPr>
          <p:cNvSpPr txBox="1"/>
          <p:nvPr/>
        </p:nvSpPr>
        <p:spPr>
          <a:xfrm>
            <a:off x="2078943" y="4695005"/>
            <a:ext cx="1563331" cy="307777"/>
          </a:xfrm>
          <a:prstGeom prst="rect">
            <a:avLst/>
          </a:prstGeom>
          <a:noFill/>
        </p:spPr>
        <p:txBody>
          <a:bodyPr wrap="square" rtlCol="0">
            <a:spAutoFit/>
          </a:bodyPr>
          <a:lstStyle/>
          <a:p>
            <a:pPr algn="ctr"/>
            <a:r>
              <a:rPr kumimoji="1" lang="ja-JP" altLang="en-US" sz="1400" b="1">
                <a:latin typeface="メイリオ" panose="020B0604030504040204" pitchFamily="50" charset="-128"/>
                <a:ea typeface="メイリオ" panose="020B0604030504040204" pitchFamily="50" charset="-128"/>
              </a:rPr>
              <a:t>会社</a:t>
            </a:r>
          </a:p>
        </p:txBody>
      </p:sp>
      <p:pic>
        <p:nvPicPr>
          <p:cNvPr id="58" name="図 57">
            <a:extLst>
              <a:ext uri="{FF2B5EF4-FFF2-40B4-BE49-F238E27FC236}">
                <a16:creationId xmlns:a16="http://schemas.microsoft.com/office/drawing/2014/main" id="{A9681448-A707-36E9-9BF2-B399C74349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2971" y="3154575"/>
            <a:ext cx="540000" cy="540000"/>
          </a:xfrm>
          <a:prstGeom prst="rect">
            <a:avLst/>
          </a:prstGeom>
        </p:spPr>
      </p:pic>
      <p:sp>
        <p:nvSpPr>
          <p:cNvPr id="60" name="テキスト ボックス 59">
            <a:extLst>
              <a:ext uri="{FF2B5EF4-FFF2-40B4-BE49-F238E27FC236}">
                <a16:creationId xmlns:a16="http://schemas.microsoft.com/office/drawing/2014/main" id="{3065AE26-E50C-1EA6-4AF2-E392BFE2CF0A}"/>
              </a:ext>
            </a:extLst>
          </p:cNvPr>
          <p:cNvSpPr txBox="1"/>
          <p:nvPr/>
        </p:nvSpPr>
        <p:spPr>
          <a:xfrm>
            <a:off x="1576853" y="3507560"/>
            <a:ext cx="1442038" cy="461665"/>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テレワーク時、</a:t>
            </a:r>
            <a:endParaRPr kumimoji="1" lang="en-US" altLang="ja-JP" sz="1200">
              <a:latin typeface="メイリオ" panose="020B0604030504040204" pitchFamily="50" charset="-128"/>
              <a:ea typeface="メイリオ" panose="020B0604030504040204" pitchFamily="50" charset="-128"/>
            </a:endParaRPr>
          </a:p>
          <a:p>
            <a:pPr algn="ctr"/>
            <a:r>
              <a:rPr kumimoji="1" lang="ja-JP" altLang="en-US" sz="1200">
                <a:latin typeface="メイリオ" panose="020B0604030504040204" pitchFamily="50" charset="-128"/>
                <a:ea typeface="メイリオ" panose="020B0604030504040204" pitchFamily="50" charset="-128"/>
              </a:rPr>
              <a:t>自席に端末なし</a:t>
            </a:r>
          </a:p>
        </p:txBody>
      </p:sp>
      <p:cxnSp>
        <p:nvCxnSpPr>
          <p:cNvPr id="63" name="直線コネクタ 62">
            <a:extLst>
              <a:ext uri="{FF2B5EF4-FFF2-40B4-BE49-F238E27FC236}">
                <a16:creationId xmlns:a16="http://schemas.microsoft.com/office/drawing/2014/main" id="{E56714F7-FD84-50B7-D979-25FADBBBD233}"/>
              </a:ext>
            </a:extLst>
          </p:cNvPr>
          <p:cNvCxnSpPr>
            <a:cxnSpLocks/>
          </p:cNvCxnSpPr>
          <p:nvPr/>
        </p:nvCxnSpPr>
        <p:spPr>
          <a:xfrm rot="16200000">
            <a:off x="2854797" y="2490422"/>
            <a:ext cx="0" cy="2808000"/>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64" name="直線コネクタ 63">
            <a:extLst>
              <a:ext uri="{FF2B5EF4-FFF2-40B4-BE49-F238E27FC236}">
                <a16:creationId xmlns:a16="http://schemas.microsoft.com/office/drawing/2014/main" id="{380F6FDF-D77F-AAFF-47A3-4DA9191967CA}"/>
              </a:ext>
            </a:extLst>
          </p:cNvPr>
          <p:cNvCxnSpPr>
            <a:cxnSpLocks/>
          </p:cNvCxnSpPr>
          <p:nvPr/>
        </p:nvCxnSpPr>
        <p:spPr>
          <a:xfrm flipV="1">
            <a:off x="3187161" y="3694575"/>
            <a:ext cx="0" cy="201205"/>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68" name="直線コネクタ 67">
            <a:extLst>
              <a:ext uri="{FF2B5EF4-FFF2-40B4-BE49-F238E27FC236}">
                <a16:creationId xmlns:a16="http://schemas.microsoft.com/office/drawing/2014/main" id="{0CA4E0F1-4A34-CC3F-52BD-D82213D95D68}"/>
              </a:ext>
            </a:extLst>
          </p:cNvPr>
          <p:cNvCxnSpPr>
            <a:cxnSpLocks/>
          </p:cNvCxnSpPr>
          <p:nvPr/>
        </p:nvCxnSpPr>
        <p:spPr>
          <a:xfrm flipV="1">
            <a:off x="3752971" y="3694575"/>
            <a:ext cx="0" cy="201205"/>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69" name="楕円 68">
            <a:extLst>
              <a:ext uri="{FF2B5EF4-FFF2-40B4-BE49-F238E27FC236}">
                <a16:creationId xmlns:a16="http://schemas.microsoft.com/office/drawing/2014/main" id="{76F34B1B-139B-9A82-D7E5-167E20CB2C3B}"/>
              </a:ext>
            </a:extLst>
          </p:cNvPr>
          <p:cNvSpPr/>
          <p:nvPr/>
        </p:nvSpPr>
        <p:spPr>
          <a:xfrm>
            <a:off x="4838495" y="2985343"/>
            <a:ext cx="3862180" cy="1849906"/>
          </a:xfrm>
          <a:prstGeom prst="ellipse">
            <a:avLst/>
          </a:prstGeom>
          <a:noFill/>
          <a:ln w="19050">
            <a:solidFill>
              <a:srgbClr val="00B0F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 name="直線コネクタ 69">
            <a:extLst>
              <a:ext uri="{FF2B5EF4-FFF2-40B4-BE49-F238E27FC236}">
                <a16:creationId xmlns:a16="http://schemas.microsoft.com/office/drawing/2014/main" id="{0834B3F7-2DE0-105C-88CC-C232E4E88A36}"/>
              </a:ext>
            </a:extLst>
          </p:cNvPr>
          <p:cNvCxnSpPr>
            <a:cxnSpLocks/>
            <a:stCxn id="69" idx="3"/>
          </p:cNvCxnSpPr>
          <p:nvPr/>
        </p:nvCxnSpPr>
        <p:spPr>
          <a:xfrm flipH="1">
            <a:off x="2665583" y="4564337"/>
            <a:ext cx="2738515" cy="2979255"/>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pic>
        <p:nvPicPr>
          <p:cNvPr id="73" name="図 72">
            <a:extLst>
              <a:ext uri="{FF2B5EF4-FFF2-40B4-BE49-F238E27FC236}">
                <a16:creationId xmlns:a16="http://schemas.microsoft.com/office/drawing/2014/main" id="{360FC169-B66B-B5BF-47C8-6EDB499381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68609" y="5937574"/>
            <a:ext cx="456766" cy="456766"/>
          </a:xfrm>
          <a:prstGeom prst="rect">
            <a:avLst/>
          </a:prstGeom>
        </p:spPr>
      </p:pic>
      <p:sp>
        <p:nvSpPr>
          <p:cNvPr id="79" name="テキスト ボックス 78">
            <a:extLst>
              <a:ext uri="{FF2B5EF4-FFF2-40B4-BE49-F238E27FC236}">
                <a16:creationId xmlns:a16="http://schemas.microsoft.com/office/drawing/2014/main" id="{54008E97-733B-EE4A-77CA-52105A639C6F}"/>
              </a:ext>
            </a:extLst>
          </p:cNvPr>
          <p:cNvSpPr txBox="1"/>
          <p:nvPr/>
        </p:nvSpPr>
        <p:spPr>
          <a:xfrm>
            <a:off x="1195379" y="6435245"/>
            <a:ext cx="1563331" cy="307777"/>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インターネット</a:t>
            </a:r>
          </a:p>
        </p:txBody>
      </p:sp>
      <p:sp>
        <p:nvSpPr>
          <p:cNvPr id="80" name="テキスト ボックス 79">
            <a:extLst>
              <a:ext uri="{FF2B5EF4-FFF2-40B4-BE49-F238E27FC236}">
                <a16:creationId xmlns:a16="http://schemas.microsoft.com/office/drawing/2014/main" id="{7D000E97-94BF-7FE2-6727-9C18A54453D5}"/>
              </a:ext>
            </a:extLst>
          </p:cNvPr>
          <p:cNvSpPr txBox="1"/>
          <p:nvPr/>
        </p:nvSpPr>
        <p:spPr>
          <a:xfrm>
            <a:off x="6053058" y="4899733"/>
            <a:ext cx="1563331" cy="307777"/>
          </a:xfrm>
          <a:prstGeom prst="rect">
            <a:avLst/>
          </a:prstGeom>
          <a:noFill/>
        </p:spPr>
        <p:txBody>
          <a:bodyPr wrap="square" rtlCol="0">
            <a:spAutoFit/>
          </a:bodyPr>
          <a:lstStyle/>
          <a:p>
            <a:pPr algn="ctr"/>
            <a:r>
              <a:rPr kumimoji="1" lang="ja-JP" altLang="en-US" sz="1400" b="1">
                <a:latin typeface="メイリオ" panose="020B0604030504040204" pitchFamily="50" charset="-128"/>
                <a:ea typeface="メイリオ" panose="020B0604030504040204" pitchFamily="50" charset="-128"/>
              </a:rPr>
              <a:t>クラウド</a:t>
            </a:r>
          </a:p>
        </p:txBody>
      </p:sp>
      <p:pic>
        <p:nvPicPr>
          <p:cNvPr id="84" name="図 83">
            <a:extLst>
              <a:ext uri="{FF2B5EF4-FFF2-40B4-BE49-F238E27FC236}">
                <a16:creationId xmlns:a16="http://schemas.microsoft.com/office/drawing/2014/main" id="{48789941-CDF7-686D-9C97-90C4D4C151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1490" y="3671968"/>
            <a:ext cx="540000" cy="540000"/>
          </a:xfrm>
          <a:prstGeom prst="rect">
            <a:avLst/>
          </a:prstGeom>
        </p:spPr>
      </p:pic>
      <p:grpSp>
        <p:nvGrpSpPr>
          <p:cNvPr id="94" name="グループ化 93">
            <a:extLst>
              <a:ext uri="{FF2B5EF4-FFF2-40B4-BE49-F238E27FC236}">
                <a16:creationId xmlns:a16="http://schemas.microsoft.com/office/drawing/2014/main" id="{6E132C34-2631-5235-B286-98AE3048DC74}"/>
              </a:ext>
            </a:extLst>
          </p:cNvPr>
          <p:cNvGrpSpPr/>
          <p:nvPr/>
        </p:nvGrpSpPr>
        <p:grpSpPr>
          <a:xfrm>
            <a:off x="2097416" y="3036249"/>
            <a:ext cx="338259" cy="470075"/>
            <a:chOff x="10749459" y="3630715"/>
            <a:chExt cx="338259" cy="470075"/>
          </a:xfrm>
        </p:grpSpPr>
        <p:cxnSp>
          <p:nvCxnSpPr>
            <p:cNvPr id="89" name="直線コネクタ 88">
              <a:extLst>
                <a:ext uri="{FF2B5EF4-FFF2-40B4-BE49-F238E27FC236}">
                  <a16:creationId xmlns:a16="http://schemas.microsoft.com/office/drawing/2014/main" id="{CE8B5199-58F4-2A36-0085-092DF7FDBD65}"/>
                </a:ext>
              </a:extLst>
            </p:cNvPr>
            <p:cNvCxnSpPr>
              <a:cxnSpLocks/>
            </p:cNvCxnSpPr>
            <p:nvPr/>
          </p:nvCxnSpPr>
          <p:spPr>
            <a:xfrm>
              <a:off x="10749459" y="3630715"/>
              <a:ext cx="338259" cy="470075"/>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01C73A7B-A1E1-5730-819D-C0FB3E337387}"/>
                </a:ext>
              </a:extLst>
            </p:cNvPr>
            <p:cNvCxnSpPr>
              <a:cxnSpLocks/>
            </p:cNvCxnSpPr>
            <p:nvPr/>
          </p:nvCxnSpPr>
          <p:spPr>
            <a:xfrm flipH="1">
              <a:off x="10749459" y="3630715"/>
              <a:ext cx="338259" cy="470075"/>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5" name="正方形/長方形 94">
            <a:extLst>
              <a:ext uri="{FF2B5EF4-FFF2-40B4-BE49-F238E27FC236}">
                <a16:creationId xmlns:a16="http://schemas.microsoft.com/office/drawing/2014/main" id="{83437842-129A-3E9E-53FD-4C76FD8E7855}"/>
              </a:ext>
            </a:extLst>
          </p:cNvPr>
          <p:cNvSpPr/>
          <p:nvPr/>
        </p:nvSpPr>
        <p:spPr>
          <a:xfrm>
            <a:off x="2383658" y="4196912"/>
            <a:ext cx="512761" cy="36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ea typeface="メイリオ" panose="020B0604030504040204" pitchFamily="50" charset="-128"/>
              </a:rPr>
              <a:t>VPN</a:t>
            </a:r>
            <a:r>
              <a:rPr kumimoji="1" lang="ja-JP" altLang="en-US" sz="1200">
                <a:solidFill>
                  <a:schemeClr val="tx1"/>
                </a:solidFill>
                <a:latin typeface="メイリオ" panose="020B0604030504040204" pitchFamily="50" charset="-128"/>
                <a:ea typeface="メイリオ" panose="020B0604030504040204" pitchFamily="50" charset="-128"/>
              </a:rPr>
              <a:t>機器</a:t>
            </a:r>
          </a:p>
        </p:txBody>
      </p:sp>
      <p:sp>
        <p:nvSpPr>
          <p:cNvPr id="102" name="テキスト ボックス 101">
            <a:extLst>
              <a:ext uri="{FF2B5EF4-FFF2-40B4-BE49-F238E27FC236}">
                <a16:creationId xmlns:a16="http://schemas.microsoft.com/office/drawing/2014/main" id="{654B1CC1-0F29-28EE-3D4C-FECB63C70842}"/>
              </a:ext>
            </a:extLst>
          </p:cNvPr>
          <p:cNvSpPr txBox="1"/>
          <p:nvPr/>
        </p:nvSpPr>
        <p:spPr>
          <a:xfrm>
            <a:off x="8765879" y="2031528"/>
            <a:ext cx="6577801"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kumimoji="1" lang="en-US" altLang="ja-JP" sz="3200">
                <a:solidFill>
                  <a:schemeClr val="tx1"/>
                </a:solidFill>
                <a:latin typeface="メイリオ" panose="020B0604030504040204" pitchFamily="50" charset="-128"/>
                <a:ea typeface="メイリオ" panose="020B0604030504040204" pitchFamily="50" charset="-128"/>
              </a:rPr>
              <a:t>【</a:t>
            </a:r>
            <a:r>
              <a:rPr kumimoji="1" lang="ja-JP" altLang="en-US" sz="3200">
                <a:solidFill>
                  <a:schemeClr val="tx1"/>
                </a:solidFill>
                <a:latin typeface="メイリオ" panose="020B0604030504040204" pitchFamily="50" charset="-128"/>
                <a:ea typeface="メイリオ" panose="020B0604030504040204" pitchFamily="50" charset="-128"/>
              </a:rPr>
              <a:t>リモートデスクトップ方式</a:t>
            </a:r>
            <a:r>
              <a:rPr kumimoji="1" lang="en-US" altLang="ja-JP" sz="3200">
                <a:solidFill>
                  <a:schemeClr val="tx1"/>
                </a:solidFill>
                <a:latin typeface="メイリオ" panose="020B0604030504040204" pitchFamily="50" charset="-128"/>
                <a:ea typeface="メイリオ" panose="020B0604030504040204" pitchFamily="50" charset="-128"/>
              </a:rPr>
              <a:t>】</a:t>
            </a:r>
            <a:endParaRPr kumimoji="1" lang="ja-JP" altLang="en-US" sz="3200">
              <a:solidFill>
                <a:schemeClr val="tx1"/>
              </a:solidFill>
              <a:latin typeface="メイリオ" panose="020B0604030504040204" pitchFamily="50" charset="-128"/>
              <a:ea typeface="メイリオ" panose="020B0604030504040204" pitchFamily="50" charset="-128"/>
            </a:endParaRPr>
          </a:p>
        </p:txBody>
      </p:sp>
      <p:sp>
        <p:nvSpPr>
          <p:cNvPr id="103" name="正方形/長方形 102">
            <a:extLst>
              <a:ext uri="{FF2B5EF4-FFF2-40B4-BE49-F238E27FC236}">
                <a16:creationId xmlns:a16="http://schemas.microsoft.com/office/drawing/2014/main" id="{5D0C2DF5-038C-FA73-7EFC-E75EB5100A9D}"/>
              </a:ext>
            </a:extLst>
          </p:cNvPr>
          <p:cNvSpPr/>
          <p:nvPr/>
        </p:nvSpPr>
        <p:spPr>
          <a:xfrm>
            <a:off x="2383658" y="7395587"/>
            <a:ext cx="512761" cy="36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ea typeface="メイリオ" panose="020B0604030504040204" pitchFamily="50" charset="-128"/>
              </a:rPr>
              <a:t>VPN</a:t>
            </a:r>
            <a:endParaRPr kumimoji="1" lang="ja-JP" altLang="en-US" sz="1200">
              <a:solidFill>
                <a:schemeClr val="tx1"/>
              </a:solidFill>
              <a:latin typeface="メイリオ" panose="020B0604030504040204" pitchFamily="50" charset="-128"/>
              <a:ea typeface="メイリオ" panose="020B0604030504040204" pitchFamily="50" charset="-128"/>
            </a:endParaRPr>
          </a:p>
        </p:txBody>
      </p:sp>
      <p:grpSp>
        <p:nvGrpSpPr>
          <p:cNvPr id="111" name="グループ化 110">
            <a:extLst>
              <a:ext uri="{FF2B5EF4-FFF2-40B4-BE49-F238E27FC236}">
                <a16:creationId xmlns:a16="http://schemas.microsoft.com/office/drawing/2014/main" id="{6ACCD6B7-32A2-862D-A8A1-AB18A60DEBDF}"/>
              </a:ext>
            </a:extLst>
          </p:cNvPr>
          <p:cNvGrpSpPr/>
          <p:nvPr/>
        </p:nvGrpSpPr>
        <p:grpSpPr>
          <a:xfrm>
            <a:off x="13746875" y="4246920"/>
            <a:ext cx="3469987" cy="278888"/>
            <a:chOff x="5535904" y="3893521"/>
            <a:chExt cx="3469987" cy="278888"/>
          </a:xfrm>
        </p:grpSpPr>
        <p:sp>
          <p:nvSpPr>
            <p:cNvPr id="107" name="テキスト ボックス 106">
              <a:extLst>
                <a:ext uri="{FF2B5EF4-FFF2-40B4-BE49-F238E27FC236}">
                  <a16:creationId xmlns:a16="http://schemas.microsoft.com/office/drawing/2014/main" id="{36394318-F0DC-E262-AE3A-E43B32DAFB2A}"/>
                </a:ext>
              </a:extLst>
            </p:cNvPr>
            <p:cNvSpPr txBox="1"/>
            <p:nvPr/>
          </p:nvSpPr>
          <p:spPr>
            <a:xfrm>
              <a:off x="5535904" y="3893522"/>
              <a:ext cx="896938"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チャット</a:t>
              </a:r>
            </a:p>
          </p:txBody>
        </p:sp>
        <p:sp>
          <p:nvSpPr>
            <p:cNvPr id="108" name="テキスト ボックス 107">
              <a:extLst>
                <a:ext uri="{FF2B5EF4-FFF2-40B4-BE49-F238E27FC236}">
                  <a16:creationId xmlns:a16="http://schemas.microsoft.com/office/drawing/2014/main" id="{DCA11B27-F844-6487-A396-ABA24FFB030B}"/>
                </a:ext>
              </a:extLst>
            </p:cNvPr>
            <p:cNvSpPr txBox="1"/>
            <p:nvPr/>
          </p:nvSpPr>
          <p:spPr>
            <a:xfrm>
              <a:off x="6233863" y="3895410"/>
              <a:ext cx="896938"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メール</a:t>
              </a:r>
            </a:p>
          </p:txBody>
        </p:sp>
        <p:sp>
          <p:nvSpPr>
            <p:cNvPr id="109" name="テキスト ボックス 108">
              <a:extLst>
                <a:ext uri="{FF2B5EF4-FFF2-40B4-BE49-F238E27FC236}">
                  <a16:creationId xmlns:a16="http://schemas.microsoft.com/office/drawing/2014/main" id="{9810C70F-F4B3-6097-C65A-C280B164BBC0}"/>
                </a:ext>
              </a:extLst>
            </p:cNvPr>
            <p:cNvSpPr txBox="1"/>
            <p:nvPr/>
          </p:nvSpPr>
          <p:spPr>
            <a:xfrm>
              <a:off x="7036905" y="3893521"/>
              <a:ext cx="896938" cy="276999"/>
            </a:xfrm>
            <a:prstGeom prst="rect">
              <a:avLst/>
            </a:prstGeom>
            <a:noFill/>
          </p:spPr>
          <p:txBody>
            <a:bodyPr wrap="square" rtlCol="0">
              <a:spAutoFit/>
            </a:bodyPr>
            <a:lstStyle/>
            <a:p>
              <a:pPr algn="ctr"/>
              <a:r>
                <a:rPr kumimoji="1" lang="en-US" altLang="ja-JP" sz="1200">
                  <a:latin typeface="メイリオ" panose="020B0604030504040204" pitchFamily="50" charset="-128"/>
                  <a:ea typeface="メイリオ" panose="020B0604030504040204" pitchFamily="50" charset="-128"/>
                </a:rPr>
                <a:t>Web</a:t>
              </a:r>
              <a:r>
                <a:rPr kumimoji="1" lang="ja-JP" altLang="en-US" sz="1200">
                  <a:latin typeface="メイリオ" panose="020B0604030504040204" pitchFamily="50" charset="-128"/>
                  <a:ea typeface="メイリオ" panose="020B0604030504040204" pitchFamily="50" charset="-128"/>
                </a:rPr>
                <a:t>会議</a:t>
              </a:r>
            </a:p>
          </p:txBody>
        </p:sp>
        <p:sp>
          <p:nvSpPr>
            <p:cNvPr id="110" name="テキスト ボックス 109">
              <a:extLst>
                <a:ext uri="{FF2B5EF4-FFF2-40B4-BE49-F238E27FC236}">
                  <a16:creationId xmlns:a16="http://schemas.microsoft.com/office/drawing/2014/main" id="{1C573897-5E8A-02DA-11EE-824E013B47CF}"/>
                </a:ext>
              </a:extLst>
            </p:cNvPr>
            <p:cNvSpPr txBox="1"/>
            <p:nvPr/>
          </p:nvSpPr>
          <p:spPr>
            <a:xfrm>
              <a:off x="7818440" y="3893521"/>
              <a:ext cx="1187451"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ファイル共有</a:t>
              </a:r>
            </a:p>
          </p:txBody>
        </p:sp>
      </p:grpSp>
      <p:cxnSp>
        <p:nvCxnSpPr>
          <p:cNvPr id="114" name="直線コネクタ 113">
            <a:extLst>
              <a:ext uri="{FF2B5EF4-FFF2-40B4-BE49-F238E27FC236}">
                <a16:creationId xmlns:a16="http://schemas.microsoft.com/office/drawing/2014/main" id="{91405F9A-31D6-D4A3-F352-14F8D8023D55}"/>
              </a:ext>
            </a:extLst>
          </p:cNvPr>
          <p:cNvCxnSpPr>
            <a:cxnSpLocks/>
          </p:cNvCxnSpPr>
          <p:nvPr/>
        </p:nvCxnSpPr>
        <p:spPr>
          <a:xfrm flipH="1">
            <a:off x="11016715" y="3969225"/>
            <a:ext cx="16937" cy="3648809"/>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pic>
        <p:nvPicPr>
          <p:cNvPr id="115" name="図 114">
            <a:extLst>
              <a:ext uri="{FF2B5EF4-FFF2-40B4-BE49-F238E27FC236}">
                <a16:creationId xmlns:a16="http://schemas.microsoft.com/office/drawing/2014/main" id="{49D646A3-947F-7B6A-465D-BDEC861A9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0418" y="7751873"/>
            <a:ext cx="540000" cy="540000"/>
          </a:xfrm>
          <a:prstGeom prst="rect">
            <a:avLst/>
          </a:prstGeom>
        </p:spPr>
      </p:pic>
      <p:pic>
        <p:nvPicPr>
          <p:cNvPr id="116" name="図 115">
            <a:extLst>
              <a:ext uri="{FF2B5EF4-FFF2-40B4-BE49-F238E27FC236}">
                <a16:creationId xmlns:a16="http://schemas.microsoft.com/office/drawing/2014/main" id="{61233B06-5749-0620-3FEA-2AF53E914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9262" y="7740842"/>
            <a:ext cx="540000" cy="540000"/>
          </a:xfrm>
          <a:prstGeom prst="rect">
            <a:avLst/>
          </a:prstGeom>
        </p:spPr>
      </p:pic>
      <p:pic>
        <p:nvPicPr>
          <p:cNvPr id="117" name="図 116">
            <a:extLst>
              <a:ext uri="{FF2B5EF4-FFF2-40B4-BE49-F238E27FC236}">
                <a16:creationId xmlns:a16="http://schemas.microsoft.com/office/drawing/2014/main" id="{137A46DB-1575-858E-9AA0-94AD549E5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9043" y="7248885"/>
            <a:ext cx="861598" cy="861598"/>
          </a:xfrm>
          <a:prstGeom prst="rect">
            <a:avLst/>
          </a:prstGeom>
        </p:spPr>
      </p:pic>
      <p:pic>
        <p:nvPicPr>
          <p:cNvPr id="118" name="図 117">
            <a:extLst>
              <a:ext uri="{FF2B5EF4-FFF2-40B4-BE49-F238E27FC236}">
                <a16:creationId xmlns:a16="http://schemas.microsoft.com/office/drawing/2014/main" id="{3AE65142-475D-3AF1-D132-B214EB435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7476" y="7461427"/>
            <a:ext cx="494964" cy="494964"/>
          </a:xfrm>
          <a:prstGeom prst="rect">
            <a:avLst/>
          </a:prstGeom>
        </p:spPr>
      </p:pic>
      <p:pic>
        <p:nvPicPr>
          <p:cNvPr id="119" name="図 118">
            <a:extLst>
              <a:ext uri="{FF2B5EF4-FFF2-40B4-BE49-F238E27FC236}">
                <a16:creationId xmlns:a16="http://schemas.microsoft.com/office/drawing/2014/main" id="{68D464B7-15EC-D30C-78ED-DF57B3DB51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1220" y="7066805"/>
            <a:ext cx="806400" cy="806400"/>
          </a:xfrm>
          <a:prstGeom prst="rect">
            <a:avLst/>
          </a:prstGeom>
        </p:spPr>
      </p:pic>
      <p:pic>
        <p:nvPicPr>
          <p:cNvPr id="120" name="図 119">
            <a:extLst>
              <a:ext uri="{FF2B5EF4-FFF2-40B4-BE49-F238E27FC236}">
                <a16:creationId xmlns:a16="http://schemas.microsoft.com/office/drawing/2014/main" id="{0EF5D1DA-B2AF-4589-9C3F-6ADA7A3DB5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72117" y="2743792"/>
            <a:ext cx="540000" cy="540000"/>
          </a:xfrm>
          <a:prstGeom prst="rect">
            <a:avLst/>
          </a:prstGeom>
        </p:spPr>
      </p:pic>
      <p:sp>
        <p:nvSpPr>
          <p:cNvPr id="121" name="正方形/長方形 120">
            <a:extLst>
              <a:ext uri="{FF2B5EF4-FFF2-40B4-BE49-F238E27FC236}">
                <a16:creationId xmlns:a16="http://schemas.microsoft.com/office/drawing/2014/main" id="{A77B7A5E-792B-28FC-3F07-20BE614A67DE}"/>
              </a:ext>
            </a:extLst>
          </p:cNvPr>
          <p:cNvSpPr/>
          <p:nvPr/>
        </p:nvSpPr>
        <p:spPr>
          <a:xfrm>
            <a:off x="9257299" y="2574609"/>
            <a:ext cx="3871996" cy="2006724"/>
          </a:xfrm>
          <a:prstGeom prst="rect">
            <a:avLst/>
          </a:prstGeom>
          <a:noFill/>
          <a:ln w="2857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28EA9B24-6C40-23F4-8F65-6F107BD83853}"/>
              </a:ext>
            </a:extLst>
          </p:cNvPr>
          <p:cNvSpPr/>
          <p:nvPr/>
        </p:nvSpPr>
        <p:spPr>
          <a:xfrm>
            <a:off x="9625466" y="7209506"/>
            <a:ext cx="5319088" cy="1592235"/>
          </a:xfrm>
          <a:prstGeom prst="rect">
            <a:avLst/>
          </a:prstGeom>
          <a:noFill/>
          <a:ln w="2857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pic>
        <p:nvPicPr>
          <p:cNvPr id="123" name="図 122">
            <a:extLst>
              <a:ext uri="{FF2B5EF4-FFF2-40B4-BE49-F238E27FC236}">
                <a16:creationId xmlns:a16="http://schemas.microsoft.com/office/drawing/2014/main" id="{7D46BF75-E81F-0F71-1D90-B0F427E5AD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19116" y="3742347"/>
            <a:ext cx="540000" cy="540000"/>
          </a:xfrm>
          <a:prstGeom prst="rect">
            <a:avLst/>
          </a:prstGeom>
        </p:spPr>
      </p:pic>
      <p:pic>
        <p:nvPicPr>
          <p:cNvPr id="124" name="図 123">
            <a:extLst>
              <a:ext uri="{FF2B5EF4-FFF2-40B4-BE49-F238E27FC236}">
                <a16:creationId xmlns:a16="http://schemas.microsoft.com/office/drawing/2014/main" id="{0864627D-B57A-DCED-E01D-B05709D050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09694" y="3737009"/>
            <a:ext cx="540000" cy="540000"/>
          </a:xfrm>
          <a:prstGeom prst="rect">
            <a:avLst/>
          </a:prstGeom>
        </p:spPr>
      </p:pic>
      <p:pic>
        <p:nvPicPr>
          <p:cNvPr id="125" name="図 124">
            <a:extLst>
              <a:ext uri="{FF2B5EF4-FFF2-40B4-BE49-F238E27FC236}">
                <a16:creationId xmlns:a16="http://schemas.microsoft.com/office/drawing/2014/main" id="{C968F44A-4857-94FF-9652-59CE2F3A6A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06202" y="3725378"/>
            <a:ext cx="540000" cy="540000"/>
          </a:xfrm>
          <a:prstGeom prst="rect">
            <a:avLst/>
          </a:prstGeom>
        </p:spPr>
      </p:pic>
      <p:pic>
        <p:nvPicPr>
          <p:cNvPr id="126" name="図 125">
            <a:extLst>
              <a:ext uri="{FF2B5EF4-FFF2-40B4-BE49-F238E27FC236}">
                <a16:creationId xmlns:a16="http://schemas.microsoft.com/office/drawing/2014/main" id="{C0281306-F2B0-37F5-8AAB-58EEF11705E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70755" y="5632390"/>
            <a:ext cx="880274" cy="880274"/>
          </a:xfrm>
          <a:prstGeom prst="rect">
            <a:avLst/>
          </a:prstGeom>
        </p:spPr>
      </p:pic>
      <p:pic>
        <p:nvPicPr>
          <p:cNvPr id="127" name="図 126">
            <a:extLst>
              <a:ext uri="{FF2B5EF4-FFF2-40B4-BE49-F238E27FC236}">
                <a16:creationId xmlns:a16="http://schemas.microsoft.com/office/drawing/2014/main" id="{4DAA9521-AC52-5B07-229D-B207B7BCC8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33652" y="5943995"/>
            <a:ext cx="456766" cy="456766"/>
          </a:xfrm>
          <a:prstGeom prst="rect">
            <a:avLst/>
          </a:prstGeom>
        </p:spPr>
      </p:pic>
      <p:pic>
        <p:nvPicPr>
          <p:cNvPr id="128" name="図 127">
            <a:extLst>
              <a:ext uri="{FF2B5EF4-FFF2-40B4-BE49-F238E27FC236}">
                <a16:creationId xmlns:a16="http://schemas.microsoft.com/office/drawing/2014/main" id="{B676F33C-3C27-4F39-9ED2-6C500B317FC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695167" y="2663917"/>
            <a:ext cx="952500" cy="952500"/>
          </a:xfrm>
          <a:prstGeom prst="rect">
            <a:avLst/>
          </a:prstGeom>
        </p:spPr>
      </p:pic>
      <p:sp>
        <p:nvSpPr>
          <p:cNvPr id="129" name="テキスト ボックス 128">
            <a:extLst>
              <a:ext uri="{FF2B5EF4-FFF2-40B4-BE49-F238E27FC236}">
                <a16:creationId xmlns:a16="http://schemas.microsoft.com/office/drawing/2014/main" id="{5E08C806-799D-54A9-709F-3F38C9A65E2E}"/>
              </a:ext>
            </a:extLst>
          </p:cNvPr>
          <p:cNvSpPr txBox="1"/>
          <p:nvPr/>
        </p:nvSpPr>
        <p:spPr>
          <a:xfrm>
            <a:off x="9920222" y="8290482"/>
            <a:ext cx="2379992"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会社支給の端末</a:t>
            </a:r>
          </a:p>
        </p:txBody>
      </p:sp>
      <p:sp>
        <p:nvSpPr>
          <p:cNvPr id="130" name="吹き出し: 角を丸めた四角形 129">
            <a:extLst>
              <a:ext uri="{FF2B5EF4-FFF2-40B4-BE49-F238E27FC236}">
                <a16:creationId xmlns:a16="http://schemas.microsoft.com/office/drawing/2014/main" id="{2C992B5C-DCB5-C424-744E-39A12E5510A7}"/>
              </a:ext>
            </a:extLst>
          </p:cNvPr>
          <p:cNvSpPr/>
          <p:nvPr/>
        </p:nvSpPr>
        <p:spPr>
          <a:xfrm>
            <a:off x="12401712" y="7303176"/>
            <a:ext cx="1301002" cy="759844"/>
          </a:xfrm>
          <a:prstGeom prst="wedgeRoundRectCallout">
            <a:avLst>
              <a:gd name="adj1" fmla="val -99339"/>
              <a:gd name="adj2" fmla="val 53414"/>
              <a:gd name="adj3" fmla="val 16667"/>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131" name="テキスト ボックス 130">
            <a:extLst>
              <a:ext uri="{FF2B5EF4-FFF2-40B4-BE49-F238E27FC236}">
                <a16:creationId xmlns:a16="http://schemas.microsoft.com/office/drawing/2014/main" id="{53CBF2AC-F8EC-AF71-0FC1-4C5C51FE9C27}"/>
              </a:ext>
            </a:extLst>
          </p:cNvPr>
          <p:cNvSpPr txBox="1"/>
          <p:nvPr/>
        </p:nvSpPr>
        <p:spPr>
          <a:xfrm>
            <a:off x="12356482" y="8094166"/>
            <a:ext cx="2262633" cy="523220"/>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会社データの保存可能</a:t>
            </a:r>
            <a:endParaRPr kumimoji="1" lang="en-US" altLang="ja-JP" sz="1400">
              <a:latin typeface="メイリオ" panose="020B0604030504040204" pitchFamily="50" charset="-128"/>
              <a:ea typeface="メイリオ" panose="020B0604030504040204" pitchFamily="50" charset="-128"/>
            </a:endParaRPr>
          </a:p>
          <a:p>
            <a:r>
              <a:rPr kumimoji="1" lang="ja-JP" altLang="en-US" sz="1400">
                <a:latin typeface="メイリオ" panose="020B0604030504040204" pitchFamily="50" charset="-128"/>
                <a:ea typeface="メイリオ" panose="020B0604030504040204" pitchFamily="50" charset="-128"/>
              </a:rPr>
              <a:t>または保存禁止</a:t>
            </a:r>
            <a:endParaRPr kumimoji="1" lang="en-US" altLang="ja-JP" sz="1400">
              <a:latin typeface="メイリオ" panose="020B0604030504040204" pitchFamily="50" charset="-128"/>
              <a:ea typeface="メイリオ" panose="020B0604030504040204" pitchFamily="50" charset="-128"/>
            </a:endParaRPr>
          </a:p>
        </p:txBody>
      </p:sp>
      <p:sp>
        <p:nvSpPr>
          <p:cNvPr id="132" name="円: 塗りつぶしなし 131">
            <a:extLst>
              <a:ext uri="{FF2B5EF4-FFF2-40B4-BE49-F238E27FC236}">
                <a16:creationId xmlns:a16="http://schemas.microsoft.com/office/drawing/2014/main" id="{6496BFA1-F061-A150-1C3E-EF795C86EE24}"/>
              </a:ext>
            </a:extLst>
          </p:cNvPr>
          <p:cNvSpPr/>
          <p:nvPr/>
        </p:nvSpPr>
        <p:spPr>
          <a:xfrm>
            <a:off x="14282304" y="7977357"/>
            <a:ext cx="432000" cy="432000"/>
          </a:xfrm>
          <a:prstGeom prst="don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3" name="楕円 132">
            <a:extLst>
              <a:ext uri="{FF2B5EF4-FFF2-40B4-BE49-F238E27FC236}">
                <a16:creationId xmlns:a16="http://schemas.microsoft.com/office/drawing/2014/main" id="{FE9E0AE1-8FA5-4341-973E-21CA42FAE159}"/>
              </a:ext>
            </a:extLst>
          </p:cNvPr>
          <p:cNvSpPr/>
          <p:nvPr/>
        </p:nvSpPr>
        <p:spPr>
          <a:xfrm>
            <a:off x="9764275" y="7676077"/>
            <a:ext cx="2569599" cy="1026476"/>
          </a:xfrm>
          <a:prstGeom prst="ellipse">
            <a:avLst/>
          </a:prstGeom>
          <a:noFill/>
          <a:ln>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5" name="図 134">
            <a:extLst>
              <a:ext uri="{FF2B5EF4-FFF2-40B4-BE49-F238E27FC236}">
                <a16:creationId xmlns:a16="http://schemas.microsoft.com/office/drawing/2014/main" id="{C7833031-BC9E-D24D-042E-541112BA44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125" y="3483603"/>
            <a:ext cx="632354" cy="632354"/>
          </a:xfrm>
          <a:prstGeom prst="rect">
            <a:avLst/>
          </a:prstGeom>
        </p:spPr>
      </p:pic>
      <p:sp>
        <p:nvSpPr>
          <p:cNvPr id="136" name="テキスト ボックス 135">
            <a:extLst>
              <a:ext uri="{FF2B5EF4-FFF2-40B4-BE49-F238E27FC236}">
                <a16:creationId xmlns:a16="http://schemas.microsoft.com/office/drawing/2014/main" id="{B7CAB913-3FEC-4B6B-4447-BE5E0749212E}"/>
              </a:ext>
            </a:extLst>
          </p:cNvPr>
          <p:cNvSpPr txBox="1"/>
          <p:nvPr/>
        </p:nvSpPr>
        <p:spPr>
          <a:xfrm>
            <a:off x="10574125" y="4725058"/>
            <a:ext cx="1563331" cy="307777"/>
          </a:xfrm>
          <a:prstGeom prst="rect">
            <a:avLst/>
          </a:prstGeom>
          <a:noFill/>
        </p:spPr>
        <p:txBody>
          <a:bodyPr wrap="square" rtlCol="0">
            <a:spAutoFit/>
          </a:bodyPr>
          <a:lstStyle/>
          <a:p>
            <a:pPr algn="ctr"/>
            <a:r>
              <a:rPr kumimoji="1" lang="ja-JP" altLang="en-US" sz="1400" b="1">
                <a:latin typeface="メイリオ" panose="020B0604030504040204" pitchFamily="50" charset="-128"/>
                <a:ea typeface="メイリオ" panose="020B0604030504040204" pitchFamily="50" charset="-128"/>
              </a:rPr>
              <a:t>会社</a:t>
            </a:r>
          </a:p>
        </p:txBody>
      </p:sp>
      <p:pic>
        <p:nvPicPr>
          <p:cNvPr id="137" name="図 136">
            <a:extLst>
              <a:ext uri="{FF2B5EF4-FFF2-40B4-BE49-F238E27FC236}">
                <a16:creationId xmlns:a16="http://schemas.microsoft.com/office/drawing/2014/main" id="{4E04204E-5872-08CD-8474-C6545DBE6A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0713" y="2743792"/>
            <a:ext cx="540000" cy="540000"/>
          </a:xfrm>
          <a:prstGeom prst="rect">
            <a:avLst/>
          </a:prstGeom>
        </p:spPr>
      </p:pic>
      <p:cxnSp>
        <p:nvCxnSpPr>
          <p:cNvPr id="139" name="直線コネクタ 138">
            <a:extLst>
              <a:ext uri="{FF2B5EF4-FFF2-40B4-BE49-F238E27FC236}">
                <a16:creationId xmlns:a16="http://schemas.microsoft.com/office/drawing/2014/main" id="{ADAD40DC-19AF-1CB4-DAC1-78AB8816CE77}"/>
              </a:ext>
            </a:extLst>
          </p:cNvPr>
          <p:cNvCxnSpPr>
            <a:cxnSpLocks/>
          </p:cNvCxnSpPr>
          <p:nvPr/>
        </p:nvCxnSpPr>
        <p:spPr>
          <a:xfrm rot="16200000">
            <a:off x="11135462" y="2033289"/>
            <a:ext cx="0" cy="2808000"/>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140" name="直線コネクタ 139">
            <a:extLst>
              <a:ext uri="{FF2B5EF4-FFF2-40B4-BE49-F238E27FC236}">
                <a16:creationId xmlns:a16="http://schemas.microsoft.com/office/drawing/2014/main" id="{C71B3E81-F5AE-5568-8B48-2AAA5E09B471}"/>
              </a:ext>
            </a:extLst>
          </p:cNvPr>
          <p:cNvCxnSpPr>
            <a:cxnSpLocks/>
          </p:cNvCxnSpPr>
          <p:nvPr/>
        </p:nvCxnSpPr>
        <p:spPr>
          <a:xfrm flipV="1">
            <a:off x="11325281" y="3283792"/>
            <a:ext cx="0" cy="153497"/>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142" name="楕円 141">
            <a:extLst>
              <a:ext uri="{FF2B5EF4-FFF2-40B4-BE49-F238E27FC236}">
                <a16:creationId xmlns:a16="http://schemas.microsoft.com/office/drawing/2014/main" id="{51A4E5F8-2FB0-8BBC-E780-A10D84000D35}"/>
              </a:ext>
            </a:extLst>
          </p:cNvPr>
          <p:cNvSpPr/>
          <p:nvPr/>
        </p:nvSpPr>
        <p:spPr>
          <a:xfrm>
            <a:off x="13445024" y="3007959"/>
            <a:ext cx="4012707" cy="1735824"/>
          </a:xfrm>
          <a:prstGeom prst="ellipse">
            <a:avLst/>
          </a:prstGeom>
          <a:noFill/>
          <a:ln w="19050">
            <a:solidFill>
              <a:srgbClr val="00B0F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a:extLst>
              <a:ext uri="{FF2B5EF4-FFF2-40B4-BE49-F238E27FC236}">
                <a16:creationId xmlns:a16="http://schemas.microsoft.com/office/drawing/2014/main" id="{08AC5963-630F-5EC6-94CF-E10EF04FABBD}"/>
              </a:ext>
            </a:extLst>
          </p:cNvPr>
          <p:cNvCxnSpPr>
            <a:cxnSpLocks/>
            <a:stCxn id="142" idx="3"/>
          </p:cNvCxnSpPr>
          <p:nvPr/>
        </p:nvCxnSpPr>
        <p:spPr>
          <a:xfrm flipH="1">
            <a:off x="11057933" y="4489577"/>
            <a:ext cx="2974738" cy="3076631"/>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pic>
        <p:nvPicPr>
          <p:cNvPr id="144" name="図 143">
            <a:extLst>
              <a:ext uri="{FF2B5EF4-FFF2-40B4-BE49-F238E27FC236}">
                <a16:creationId xmlns:a16="http://schemas.microsoft.com/office/drawing/2014/main" id="{56647903-FBFA-2AA8-33F5-EE9E7DB4FE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18880" y="5937574"/>
            <a:ext cx="456766" cy="456766"/>
          </a:xfrm>
          <a:prstGeom prst="rect">
            <a:avLst/>
          </a:prstGeom>
        </p:spPr>
      </p:pic>
      <p:sp>
        <p:nvSpPr>
          <p:cNvPr id="145" name="テキスト ボックス 144">
            <a:extLst>
              <a:ext uri="{FF2B5EF4-FFF2-40B4-BE49-F238E27FC236}">
                <a16:creationId xmlns:a16="http://schemas.microsoft.com/office/drawing/2014/main" id="{FC96879B-E381-E5CE-8186-553DB7D0CF7E}"/>
              </a:ext>
            </a:extLst>
          </p:cNvPr>
          <p:cNvSpPr txBox="1"/>
          <p:nvPr/>
        </p:nvSpPr>
        <p:spPr>
          <a:xfrm>
            <a:off x="9159168" y="6435245"/>
            <a:ext cx="1563331" cy="307777"/>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インターネット</a:t>
            </a:r>
          </a:p>
        </p:txBody>
      </p:sp>
      <p:sp>
        <p:nvSpPr>
          <p:cNvPr id="146" name="テキスト ボックス 145">
            <a:extLst>
              <a:ext uri="{FF2B5EF4-FFF2-40B4-BE49-F238E27FC236}">
                <a16:creationId xmlns:a16="http://schemas.microsoft.com/office/drawing/2014/main" id="{8C392A72-BD0A-E85D-F16B-107C0D48544D}"/>
              </a:ext>
            </a:extLst>
          </p:cNvPr>
          <p:cNvSpPr txBox="1"/>
          <p:nvPr/>
        </p:nvSpPr>
        <p:spPr>
          <a:xfrm>
            <a:off x="14674294" y="4781554"/>
            <a:ext cx="1563331" cy="307777"/>
          </a:xfrm>
          <a:prstGeom prst="rect">
            <a:avLst/>
          </a:prstGeom>
          <a:noFill/>
        </p:spPr>
        <p:txBody>
          <a:bodyPr wrap="square" rtlCol="0">
            <a:spAutoFit/>
          </a:bodyPr>
          <a:lstStyle/>
          <a:p>
            <a:pPr algn="ctr"/>
            <a:r>
              <a:rPr kumimoji="1" lang="ja-JP" altLang="en-US" sz="1400" b="1">
                <a:latin typeface="メイリオ" panose="020B0604030504040204" pitchFamily="50" charset="-128"/>
                <a:ea typeface="メイリオ" panose="020B0604030504040204" pitchFamily="50" charset="-128"/>
              </a:rPr>
              <a:t>クラウド</a:t>
            </a:r>
          </a:p>
        </p:txBody>
      </p:sp>
      <p:pic>
        <p:nvPicPr>
          <p:cNvPr id="147" name="図 146">
            <a:extLst>
              <a:ext uri="{FF2B5EF4-FFF2-40B4-BE49-F238E27FC236}">
                <a16:creationId xmlns:a16="http://schemas.microsoft.com/office/drawing/2014/main" id="{CBCF90BD-C8AC-41BB-AD60-0F7763DFD7A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270363" y="3725378"/>
            <a:ext cx="540000" cy="540000"/>
          </a:xfrm>
          <a:prstGeom prst="rect">
            <a:avLst/>
          </a:prstGeom>
        </p:spPr>
      </p:pic>
      <p:grpSp>
        <p:nvGrpSpPr>
          <p:cNvPr id="153" name="グループ化 152">
            <a:extLst>
              <a:ext uri="{FF2B5EF4-FFF2-40B4-BE49-F238E27FC236}">
                <a16:creationId xmlns:a16="http://schemas.microsoft.com/office/drawing/2014/main" id="{A12E790F-0267-4C3E-6187-C69D58BC5AEC}"/>
              </a:ext>
            </a:extLst>
          </p:cNvPr>
          <p:cNvGrpSpPr/>
          <p:nvPr/>
        </p:nvGrpSpPr>
        <p:grpSpPr>
          <a:xfrm>
            <a:off x="4993341" y="4207564"/>
            <a:ext cx="3469987" cy="278888"/>
            <a:chOff x="5535904" y="3893521"/>
            <a:chExt cx="3469987" cy="278888"/>
          </a:xfrm>
        </p:grpSpPr>
        <p:sp>
          <p:nvSpPr>
            <p:cNvPr id="154" name="テキスト ボックス 153">
              <a:extLst>
                <a:ext uri="{FF2B5EF4-FFF2-40B4-BE49-F238E27FC236}">
                  <a16:creationId xmlns:a16="http://schemas.microsoft.com/office/drawing/2014/main" id="{6BB3247A-D6D5-F8F8-E87A-DA0EF7056DE6}"/>
                </a:ext>
              </a:extLst>
            </p:cNvPr>
            <p:cNvSpPr txBox="1"/>
            <p:nvPr/>
          </p:nvSpPr>
          <p:spPr>
            <a:xfrm>
              <a:off x="5535904" y="3893522"/>
              <a:ext cx="896938"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チャット</a:t>
              </a:r>
            </a:p>
          </p:txBody>
        </p:sp>
        <p:sp>
          <p:nvSpPr>
            <p:cNvPr id="155" name="テキスト ボックス 154">
              <a:extLst>
                <a:ext uri="{FF2B5EF4-FFF2-40B4-BE49-F238E27FC236}">
                  <a16:creationId xmlns:a16="http://schemas.microsoft.com/office/drawing/2014/main" id="{88E7B3E4-2462-CF19-B1A4-BA811A4BE47D}"/>
                </a:ext>
              </a:extLst>
            </p:cNvPr>
            <p:cNvSpPr txBox="1"/>
            <p:nvPr/>
          </p:nvSpPr>
          <p:spPr>
            <a:xfrm>
              <a:off x="6233863" y="3895410"/>
              <a:ext cx="896938"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メール</a:t>
              </a:r>
            </a:p>
          </p:txBody>
        </p:sp>
        <p:sp>
          <p:nvSpPr>
            <p:cNvPr id="156" name="テキスト ボックス 155">
              <a:extLst>
                <a:ext uri="{FF2B5EF4-FFF2-40B4-BE49-F238E27FC236}">
                  <a16:creationId xmlns:a16="http://schemas.microsoft.com/office/drawing/2014/main" id="{E07B65F4-42AC-DD48-5548-7C3BFF5B9A89}"/>
                </a:ext>
              </a:extLst>
            </p:cNvPr>
            <p:cNvSpPr txBox="1"/>
            <p:nvPr/>
          </p:nvSpPr>
          <p:spPr>
            <a:xfrm>
              <a:off x="7036905" y="3893521"/>
              <a:ext cx="896938" cy="276999"/>
            </a:xfrm>
            <a:prstGeom prst="rect">
              <a:avLst/>
            </a:prstGeom>
            <a:noFill/>
          </p:spPr>
          <p:txBody>
            <a:bodyPr wrap="square" rtlCol="0">
              <a:spAutoFit/>
            </a:bodyPr>
            <a:lstStyle/>
            <a:p>
              <a:pPr algn="ctr"/>
              <a:r>
                <a:rPr kumimoji="1" lang="en-US" altLang="ja-JP" sz="1200">
                  <a:latin typeface="メイリオ" panose="020B0604030504040204" pitchFamily="50" charset="-128"/>
                  <a:ea typeface="メイリオ" panose="020B0604030504040204" pitchFamily="50" charset="-128"/>
                </a:rPr>
                <a:t>Web</a:t>
              </a:r>
              <a:r>
                <a:rPr kumimoji="1" lang="ja-JP" altLang="en-US" sz="1200">
                  <a:latin typeface="メイリオ" panose="020B0604030504040204" pitchFamily="50" charset="-128"/>
                  <a:ea typeface="メイリオ" panose="020B0604030504040204" pitchFamily="50" charset="-128"/>
                </a:rPr>
                <a:t>会議</a:t>
              </a:r>
            </a:p>
          </p:txBody>
        </p:sp>
        <p:sp>
          <p:nvSpPr>
            <p:cNvPr id="157" name="テキスト ボックス 156">
              <a:extLst>
                <a:ext uri="{FF2B5EF4-FFF2-40B4-BE49-F238E27FC236}">
                  <a16:creationId xmlns:a16="http://schemas.microsoft.com/office/drawing/2014/main" id="{AE64F701-7AA4-2D18-F601-9D9A2CEE17EB}"/>
                </a:ext>
              </a:extLst>
            </p:cNvPr>
            <p:cNvSpPr txBox="1"/>
            <p:nvPr/>
          </p:nvSpPr>
          <p:spPr>
            <a:xfrm>
              <a:off x="7818440" y="3893521"/>
              <a:ext cx="1187451"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ファイル共有</a:t>
              </a:r>
            </a:p>
          </p:txBody>
        </p:sp>
      </p:grpSp>
      <p:cxnSp>
        <p:nvCxnSpPr>
          <p:cNvPr id="160" name="直線コネクタ 159">
            <a:extLst>
              <a:ext uri="{FF2B5EF4-FFF2-40B4-BE49-F238E27FC236}">
                <a16:creationId xmlns:a16="http://schemas.microsoft.com/office/drawing/2014/main" id="{3D77A2C7-ABFE-699B-9630-04DD07C117C0}"/>
              </a:ext>
            </a:extLst>
          </p:cNvPr>
          <p:cNvCxnSpPr>
            <a:cxnSpLocks/>
          </p:cNvCxnSpPr>
          <p:nvPr/>
        </p:nvCxnSpPr>
        <p:spPr>
          <a:xfrm flipV="1">
            <a:off x="11036302" y="3447250"/>
            <a:ext cx="0" cy="131970"/>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163" name="正方形/長方形 162">
            <a:extLst>
              <a:ext uri="{FF2B5EF4-FFF2-40B4-BE49-F238E27FC236}">
                <a16:creationId xmlns:a16="http://schemas.microsoft.com/office/drawing/2014/main" id="{FDB8CA0B-D6D1-C45B-7D1A-790B992102B0}"/>
              </a:ext>
            </a:extLst>
          </p:cNvPr>
          <p:cNvSpPr/>
          <p:nvPr/>
        </p:nvSpPr>
        <p:spPr>
          <a:xfrm>
            <a:off x="10761187" y="7405330"/>
            <a:ext cx="512761" cy="36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ea typeface="メイリオ" panose="020B0604030504040204" pitchFamily="50" charset="-128"/>
              </a:rPr>
              <a:t>VPN</a:t>
            </a:r>
            <a:endParaRPr kumimoji="1" lang="ja-JP" altLang="en-US" sz="1200">
              <a:solidFill>
                <a:schemeClr val="tx1"/>
              </a:solidFill>
              <a:latin typeface="メイリオ" panose="020B0604030504040204" pitchFamily="50" charset="-128"/>
              <a:ea typeface="メイリオ" panose="020B0604030504040204" pitchFamily="50" charset="-128"/>
            </a:endParaRPr>
          </a:p>
        </p:txBody>
      </p:sp>
      <p:cxnSp>
        <p:nvCxnSpPr>
          <p:cNvPr id="166" name="直線コネクタ 165">
            <a:extLst>
              <a:ext uri="{FF2B5EF4-FFF2-40B4-BE49-F238E27FC236}">
                <a16:creationId xmlns:a16="http://schemas.microsoft.com/office/drawing/2014/main" id="{8D6AF9C4-FCC9-E22A-7F80-C58FD28DA662}"/>
              </a:ext>
            </a:extLst>
          </p:cNvPr>
          <p:cNvCxnSpPr>
            <a:cxnSpLocks/>
          </p:cNvCxnSpPr>
          <p:nvPr/>
        </p:nvCxnSpPr>
        <p:spPr>
          <a:xfrm flipV="1">
            <a:off x="11842117" y="3287808"/>
            <a:ext cx="0" cy="153497"/>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134" name="楕円 133">
            <a:extLst>
              <a:ext uri="{FF2B5EF4-FFF2-40B4-BE49-F238E27FC236}">
                <a16:creationId xmlns:a16="http://schemas.microsoft.com/office/drawing/2014/main" id="{5B0F4A76-75E2-9067-EACD-77A1B295BAE4}"/>
              </a:ext>
            </a:extLst>
          </p:cNvPr>
          <p:cNvSpPr/>
          <p:nvPr/>
        </p:nvSpPr>
        <p:spPr>
          <a:xfrm>
            <a:off x="9709546" y="2619403"/>
            <a:ext cx="3117534" cy="1783709"/>
          </a:xfrm>
          <a:prstGeom prst="ellipse">
            <a:avLst/>
          </a:prstGeom>
          <a:noFill/>
          <a:ln>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正方形/長方形 161">
            <a:extLst>
              <a:ext uri="{FF2B5EF4-FFF2-40B4-BE49-F238E27FC236}">
                <a16:creationId xmlns:a16="http://schemas.microsoft.com/office/drawing/2014/main" id="{74BC3218-ABE8-DBD9-0EFB-56F81325F001}"/>
              </a:ext>
            </a:extLst>
          </p:cNvPr>
          <p:cNvSpPr/>
          <p:nvPr/>
        </p:nvSpPr>
        <p:spPr>
          <a:xfrm>
            <a:off x="10782749" y="4129221"/>
            <a:ext cx="512761" cy="36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a:solidFill>
                  <a:schemeClr val="tx1"/>
                </a:solidFill>
                <a:latin typeface="メイリオ" panose="020B0604030504040204" pitchFamily="50" charset="-128"/>
                <a:ea typeface="メイリオ" panose="020B0604030504040204" pitchFamily="50" charset="-128"/>
              </a:rPr>
              <a:t>VPN</a:t>
            </a:r>
            <a:r>
              <a:rPr kumimoji="1" lang="ja-JP" altLang="en-US" sz="1200">
                <a:solidFill>
                  <a:schemeClr val="tx1"/>
                </a:solidFill>
                <a:latin typeface="メイリオ" panose="020B0604030504040204" pitchFamily="50" charset="-128"/>
                <a:ea typeface="メイリオ" panose="020B0604030504040204" pitchFamily="50" charset="-128"/>
              </a:rPr>
              <a:t>機器</a:t>
            </a:r>
          </a:p>
        </p:txBody>
      </p:sp>
      <p:sp>
        <p:nvSpPr>
          <p:cNvPr id="170" name="乗算記号 169">
            <a:extLst>
              <a:ext uri="{FF2B5EF4-FFF2-40B4-BE49-F238E27FC236}">
                <a16:creationId xmlns:a16="http://schemas.microsoft.com/office/drawing/2014/main" id="{4CCAF55A-895E-5226-917F-6535AA8332B7}"/>
              </a:ext>
            </a:extLst>
          </p:cNvPr>
          <p:cNvSpPr/>
          <p:nvPr/>
        </p:nvSpPr>
        <p:spPr>
          <a:xfrm>
            <a:off x="14282304" y="8380878"/>
            <a:ext cx="468000" cy="4680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テキスト ボックス 170">
            <a:extLst>
              <a:ext uri="{FF2B5EF4-FFF2-40B4-BE49-F238E27FC236}">
                <a16:creationId xmlns:a16="http://schemas.microsoft.com/office/drawing/2014/main" id="{3440801D-C887-42FB-2D3B-50B21DD1967C}"/>
              </a:ext>
            </a:extLst>
          </p:cNvPr>
          <p:cNvSpPr txBox="1"/>
          <p:nvPr/>
        </p:nvSpPr>
        <p:spPr>
          <a:xfrm>
            <a:off x="5154615" y="3442134"/>
            <a:ext cx="3125540" cy="307777"/>
          </a:xfrm>
          <a:prstGeom prst="rect">
            <a:avLst/>
          </a:prstGeom>
          <a:noFill/>
        </p:spPr>
        <p:txBody>
          <a:bodyPr wrap="square" rtlCol="0">
            <a:spAutoFit/>
          </a:bodyPr>
          <a:lstStyle/>
          <a:p>
            <a:pPr algn="ctr"/>
            <a:r>
              <a:rPr kumimoji="1" lang="ja-JP" altLang="en-US" sz="1400">
                <a:solidFill>
                  <a:srgbClr val="0070C0"/>
                </a:solidFill>
                <a:latin typeface="メイリオ" panose="020B0604030504040204" pitchFamily="50" charset="-128"/>
                <a:ea typeface="メイリオ" panose="020B0604030504040204" pitchFamily="50" charset="-128"/>
              </a:rPr>
              <a:t>利用している</a:t>
            </a:r>
            <a:r>
              <a:rPr kumimoji="1" lang="ja-JP" altLang="en-US" sz="1400">
                <a:latin typeface="メイリオ" panose="020B0604030504040204" pitchFamily="50" charset="-128"/>
                <a:ea typeface="メイリオ" panose="020B0604030504040204" pitchFamily="50" charset="-128"/>
              </a:rPr>
              <a:t>、または</a:t>
            </a:r>
            <a:r>
              <a:rPr kumimoji="1" lang="ja-JP" altLang="en-US" sz="1400">
                <a:solidFill>
                  <a:srgbClr val="FF0000"/>
                </a:solidFill>
                <a:latin typeface="メイリオ" panose="020B0604030504040204" pitchFamily="50" charset="-128"/>
                <a:ea typeface="メイリオ" panose="020B0604030504040204" pitchFamily="50" charset="-128"/>
              </a:rPr>
              <a:t>利用してない</a:t>
            </a:r>
          </a:p>
        </p:txBody>
      </p:sp>
      <p:sp>
        <p:nvSpPr>
          <p:cNvPr id="173" name="テキスト ボックス 172">
            <a:extLst>
              <a:ext uri="{FF2B5EF4-FFF2-40B4-BE49-F238E27FC236}">
                <a16:creationId xmlns:a16="http://schemas.microsoft.com/office/drawing/2014/main" id="{9BCD0DEC-E737-5C11-DE23-B0DE8002276A}"/>
              </a:ext>
            </a:extLst>
          </p:cNvPr>
          <p:cNvSpPr txBox="1"/>
          <p:nvPr/>
        </p:nvSpPr>
        <p:spPr>
          <a:xfrm>
            <a:off x="13846924" y="3480422"/>
            <a:ext cx="3125540" cy="307777"/>
          </a:xfrm>
          <a:prstGeom prst="rect">
            <a:avLst/>
          </a:prstGeom>
          <a:noFill/>
        </p:spPr>
        <p:txBody>
          <a:bodyPr wrap="square" rtlCol="0">
            <a:spAutoFit/>
          </a:bodyPr>
          <a:lstStyle/>
          <a:p>
            <a:pPr algn="ctr"/>
            <a:r>
              <a:rPr kumimoji="1" lang="ja-JP" altLang="en-US" sz="1400">
                <a:solidFill>
                  <a:srgbClr val="0070C0"/>
                </a:solidFill>
                <a:latin typeface="メイリオ" panose="020B0604030504040204" pitchFamily="50" charset="-128"/>
                <a:ea typeface="メイリオ" panose="020B0604030504040204" pitchFamily="50" charset="-128"/>
              </a:rPr>
              <a:t>利用している</a:t>
            </a:r>
            <a:r>
              <a:rPr kumimoji="1" lang="ja-JP" altLang="en-US" sz="1400">
                <a:latin typeface="メイリオ" panose="020B0604030504040204" pitchFamily="50" charset="-128"/>
                <a:ea typeface="メイリオ" panose="020B0604030504040204" pitchFamily="50" charset="-128"/>
              </a:rPr>
              <a:t>、または</a:t>
            </a:r>
            <a:r>
              <a:rPr kumimoji="1" lang="ja-JP" altLang="en-US" sz="1400">
                <a:solidFill>
                  <a:srgbClr val="FF0000"/>
                </a:solidFill>
                <a:latin typeface="メイリオ" panose="020B0604030504040204" pitchFamily="50" charset="-128"/>
                <a:ea typeface="メイリオ" panose="020B0604030504040204" pitchFamily="50" charset="-128"/>
              </a:rPr>
              <a:t>利用してない</a:t>
            </a:r>
          </a:p>
        </p:txBody>
      </p:sp>
      <p:sp>
        <p:nvSpPr>
          <p:cNvPr id="178" name="テキスト ボックス 177">
            <a:extLst>
              <a:ext uri="{FF2B5EF4-FFF2-40B4-BE49-F238E27FC236}">
                <a16:creationId xmlns:a16="http://schemas.microsoft.com/office/drawing/2014/main" id="{B7C3F174-04BC-1C76-8016-6E342C887B4A}"/>
              </a:ext>
            </a:extLst>
          </p:cNvPr>
          <p:cNvSpPr txBox="1"/>
          <p:nvPr/>
        </p:nvSpPr>
        <p:spPr>
          <a:xfrm>
            <a:off x="11152921" y="8896014"/>
            <a:ext cx="1563331" cy="307777"/>
          </a:xfrm>
          <a:prstGeom prst="rect">
            <a:avLst/>
          </a:prstGeom>
          <a:noFill/>
        </p:spPr>
        <p:txBody>
          <a:bodyPr wrap="square" rtlCol="0">
            <a:spAutoFit/>
          </a:bodyPr>
          <a:lstStyle/>
          <a:p>
            <a:r>
              <a:rPr kumimoji="1" lang="ja-JP" altLang="en-US" sz="1400" b="1">
                <a:latin typeface="メイリオ" panose="020B0604030504040204" pitchFamily="50" charset="-128"/>
                <a:ea typeface="メイリオ" panose="020B0604030504040204" pitchFamily="50" charset="-128"/>
              </a:rPr>
              <a:t>テレワーク環境</a:t>
            </a:r>
          </a:p>
        </p:txBody>
      </p:sp>
      <p:pic>
        <p:nvPicPr>
          <p:cNvPr id="179" name="図 178">
            <a:extLst>
              <a:ext uri="{FF2B5EF4-FFF2-40B4-BE49-F238E27FC236}">
                <a16:creationId xmlns:a16="http://schemas.microsoft.com/office/drawing/2014/main" id="{79305D55-204C-F280-A919-BF56FFB177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6875" y="2505439"/>
            <a:ext cx="804596" cy="804596"/>
          </a:xfrm>
          <a:prstGeom prst="rect">
            <a:avLst/>
          </a:prstGeom>
        </p:spPr>
      </p:pic>
      <p:sp>
        <p:nvSpPr>
          <p:cNvPr id="180" name="テキスト プレースホルダー 2">
            <a:extLst>
              <a:ext uri="{FF2B5EF4-FFF2-40B4-BE49-F238E27FC236}">
                <a16:creationId xmlns:a16="http://schemas.microsoft.com/office/drawing/2014/main" id="{3C87C5C1-030A-476F-1E4D-3E646D740B14}"/>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テレワークのセキュリティ対策</a:t>
            </a:r>
          </a:p>
        </p:txBody>
      </p:sp>
      <p:sp>
        <p:nvSpPr>
          <p:cNvPr id="182" name="テキスト ボックス 181">
            <a:extLst>
              <a:ext uri="{FF2B5EF4-FFF2-40B4-BE49-F238E27FC236}">
                <a16:creationId xmlns:a16="http://schemas.microsoft.com/office/drawing/2014/main" id="{6CD47AFE-59E3-C099-7937-9C6D249B8CB9}"/>
              </a:ext>
            </a:extLst>
          </p:cNvPr>
          <p:cNvSpPr txBox="1"/>
          <p:nvPr/>
        </p:nvSpPr>
        <p:spPr>
          <a:xfrm>
            <a:off x="495454" y="2028307"/>
            <a:ext cx="5257619"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kumimoji="1" lang="en-US" altLang="ja-JP" sz="3200">
                <a:solidFill>
                  <a:schemeClr val="tx1"/>
                </a:solidFill>
                <a:latin typeface="メイリオ" panose="020B0604030504040204" pitchFamily="50" charset="-128"/>
                <a:ea typeface="メイリオ" panose="020B0604030504040204" pitchFamily="50" charset="-128"/>
              </a:rPr>
              <a:t>【VPN</a:t>
            </a:r>
            <a:r>
              <a:rPr kumimoji="1" lang="ja-JP" altLang="en-US" sz="3200">
                <a:solidFill>
                  <a:schemeClr val="tx1"/>
                </a:solidFill>
                <a:latin typeface="メイリオ" panose="020B0604030504040204" pitchFamily="50" charset="-128"/>
                <a:ea typeface="メイリオ" panose="020B0604030504040204" pitchFamily="50" charset="-128"/>
              </a:rPr>
              <a:t>方式</a:t>
            </a:r>
            <a:r>
              <a:rPr kumimoji="1" lang="en-US" altLang="ja-JP" sz="3200">
                <a:solidFill>
                  <a:schemeClr val="tx1"/>
                </a:solidFill>
                <a:latin typeface="メイリオ" panose="020B0604030504040204" pitchFamily="50" charset="-128"/>
                <a:ea typeface="メイリオ" panose="020B0604030504040204" pitchFamily="50" charset="-128"/>
              </a:rPr>
              <a:t>】</a:t>
            </a:r>
            <a:endParaRPr kumimoji="1" lang="ja-JP" altLang="en-US" sz="3200">
              <a:solidFill>
                <a:schemeClr val="tx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47BE9CD-7F31-4892-3E8A-B92E7D58DAED}"/>
              </a:ext>
            </a:extLst>
          </p:cNvPr>
          <p:cNvSpPr txBox="1"/>
          <p:nvPr/>
        </p:nvSpPr>
        <p:spPr>
          <a:xfrm>
            <a:off x="13415052" y="838061"/>
            <a:ext cx="40426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2-2-2</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57760215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F86C1-3C09-9828-CD51-2AD36DDA9D5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A14D252-0BDA-26B8-6A97-B6DCD475FDB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各テーマの管理策例示（技術的）</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4559EDA-A892-D764-8319-EB955A747E0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190</a:t>
            </a:fld>
            <a:endParaRPr kumimoji="1" lang="ja-JP" altLang="en-US" sz="2000"/>
          </a:p>
        </p:txBody>
      </p:sp>
      <p:sp>
        <p:nvSpPr>
          <p:cNvPr id="4" name="object 40">
            <a:extLst>
              <a:ext uri="{FF2B5EF4-FFF2-40B4-BE49-F238E27FC236}">
                <a16:creationId xmlns:a16="http://schemas.microsoft.com/office/drawing/2014/main" id="{C7C32375-324C-B956-196D-51A456A463D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9.</a:t>
            </a:r>
            <a:r>
              <a:rPr lang="ja-JP" altLang="en-US" sz="1800" b="1" dirty="0">
                <a:solidFill>
                  <a:schemeClr val="accent1"/>
                </a:solidFill>
                <a:latin typeface="メイリオ" panose="020B0604030504040204" pitchFamily="50" charset="-128"/>
                <a:ea typeface="メイリオ" panose="020B0604030504040204" pitchFamily="50" charset="-128"/>
              </a:rPr>
              <a:t>管理策のテーマと属性</a:t>
            </a:r>
          </a:p>
        </p:txBody>
      </p:sp>
      <p:sp>
        <p:nvSpPr>
          <p:cNvPr id="5" name="テキスト プレースホルダー 2">
            <a:extLst>
              <a:ext uri="{FF2B5EF4-FFF2-40B4-BE49-F238E27FC236}">
                <a16:creationId xmlns:a16="http://schemas.microsoft.com/office/drawing/2014/main" id="{23B89ADB-C56C-2CFE-D797-5A1DD7A26E0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管理策の分類と構成</a:t>
            </a:r>
          </a:p>
        </p:txBody>
      </p:sp>
      <p:sp>
        <p:nvSpPr>
          <p:cNvPr id="3" name="テキスト ボックス 2">
            <a:extLst>
              <a:ext uri="{FF2B5EF4-FFF2-40B4-BE49-F238E27FC236}">
                <a16:creationId xmlns:a16="http://schemas.microsoft.com/office/drawing/2014/main" id="{DF24FF9C-AA58-FA73-FB81-9C33E178F22B}"/>
              </a:ext>
            </a:extLst>
          </p:cNvPr>
          <p:cNvSpPr txBox="1"/>
          <p:nvPr/>
        </p:nvSpPr>
        <p:spPr>
          <a:xfrm>
            <a:off x="1554679" y="2036000"/>
            <a:ext cx="15456498" cy="646331"/>
          </a:xfrm>
          <a:prstGeom prst="rect">
            <a:avLst/>
          </a:prstGeom>
          <a:noFill/>
        </p:spPr>
        <p:txBody>
          <a:bodyPr wrap="square">
            <a:spAutoFit/>
          </a:bodyPr>
          <a:lstStyle/>
          <a:p>
            <a:r>
              <a:rPr lang="en-US" altLang="zh-TW" sz="3600">
                <a:solidFill>
                  <a:srgbClr val="374151"/>
                </a:solidFill>
                <a:latin typeface="メイリオ" panose="020B0604030504040204" pitchFamily="50" charset="-128"/>
                <a:ea typeface="メイリオ" panose="020B0604030504040204" pitchFamily="50" charset="-128"/>
              </a:rPr>
              <a:t>【</a:t>
            </a:r>
            <a:r>
              <a:rPr lang="zh-TW" altLang="en-US" sz="3600">
                <a:solidFill>
                  <a:srgbClr val="374151"/>
                </a:solidFill>
                <a:latin typeface="メイリオ" panose="020B0604030504040204" pitchFamily="50" charset="-128"/>
                <a:ea typeface="メイリオ" panose="020B0604030504040204" pitchFamily="50" charset="-128"/>
              </a:rPr>
              <a:t>技術的管理策</a:t>
            </a:r>
            <a:r>
              <a:rPr lang="en-US" altLang="zh-TW" sz="3600">
                <a:solidFill>
                  <a:srgbClr val="374151"/>
                </a:solidFill>
                <a:latin typeface="メイリオ" panose="020B0604030504040204" pitchFamily="50" charset="-128"/>
                <a:ea typeface="メイリオ" panose="020B0604030504040204" pitchFamily="50" charset="-128"/>
              </a:rPr>
              <a:t>】8.16 </a:t>
            </a:r>
            <a:r>
              <a:rPr lang="zh-TW" altLang="en-US" sz="3600">
                <a:solidFill>
                  <a:srgbClr val="374151"/>
                </a:solidFill>
                <a:latin typeface="メイリオ" panose="020B0604030504040204" pitchFamily="50" charset="-128"/>
                <a:ea typeface="メイリオ" panose="020B0604030504040204" pitchFamily="50" charset="-128"/>
              </a:rPr>
              <a:t>監視活動</a:t>
            </a:r>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E2C1442-60EB-DF31-8B69-D1B2FF6AB4D0}"/>
              </a:ext>
            </a:extLst>
          </p:cNvPr>
          <p:cNvSpPr txBox="1"/>
          <p:nvPr/>
        </p:nvSpPr>
        <p:spPr>
          <a:xfrm>
            <a:off x="12191999" y="58273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9-1-2.】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9</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- 05</a:t>
            </a:r>
            <a:endParaRPr lang="ja-JP" sz="2400" b="1">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63B266F6-F92E-3FDA-8C9A-7DA43423F6BE}"/>
              </a:ext>
            </a:extLst>
          </p:cNvPr>
          <p:cNvPicPr>
            <a:picLocks noChangeAspect="1"/>
          </p:cNvPicPr>
          <p:nvPr/>
        </p:nvPicPr>
        <p:blipFill>
          <a:blip r:embed="rId3"/>
          <a:stretch>
            <a:fillRect/>
          </a:stretch>
        </p:blipFill>
        <p:spPr>
          <a:xfrm>
            <a:off x="2510118" y="2592687"/>
            <a:ext cx="12747813" cy="6161214"/>
          </a:xfrm>
          <a:prstGeom prst="rect">
            <a:avLst/>
          </a:prstGeom>
        </p:spPr>
      </p:pic>
      <p:sp>
        <p:nvSpPr>
          <p:cNvPr id="9" name="テキスト ボックス 8">
            <a:extLst>
              <a:ext uri="{FF2B5EF4-FFF2-40B4-BE49-F238E27FC236}">
                <a16:creationId xmlns:a16="http://schemas.microsoft.com/office/drawing/2014/main" id="{FA0CF556-1EF7-7384-1A14-F4ADD30DC87D}"/>
              </a:ext>
            </a:extLst>
          </p:cNvPr>
          <p:cNvSpPr txBox="1"/>
          <p:nvPr/>
        </p:nvSpPr>
        <p:spPr>
          <a:xfrm>
            <a:off x="3600628" y="8814819"/>
            <a:ext cx="10837331" cy="369332"/>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MSQA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ISO/IEC 27002:2022 </a:t>
            </a:r>
            <a:r>
              <a:rPr kumimoji="1" lang="ja-JP" altLang="en-US">
                <a:latin typeface="メイリオ" panose="020B0604030504040204" pitchFamily="50" charset="-128"/>
                <a:ea typeface="メイリオ" panose="020B0604030504040204" pitchFamily="50" charset="-128"/>
              </a:rPr>
              <a:t>対応　情報セキュリティ管理策実践ガイド」を基に作成</a:t>
            </a:r>
          </a:p>
        </p:txBody>
      </p:sp>
    </p:spTree>
    <p:extLst>
      <p:ext uri="{BB962C8B-B14F-4D97-AF65-F5344CB8AC3E}">
        <p14:creationId xmlns:p14="http://schemas.microsoft.com/office/powerpoint/2010/main" val="353124801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289EC-EBFA-C94F-A7EF-5982893FDD8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CEC47F4-C535-A91C-C659-282DF7EE78E3}"/>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脅威、脆弱性、リスクの定義と関係性</a:t>
            </a:r>
          </a:p>
        </p:txBody>
      </p:sp>
      <p:sp>
        <p:nvSpPr>
          <p:cNvPr id="91" name="スライド番号プレースホルダー 1">
            <a:extLst>
              <a:ext uri="{FF2B5EF4-FFF2-40B4-BE49-F238E27FC236}">
                <a16:creationId xmlns:a16="http://schemas.microsoft.com/office/drawing/2014/main" id="{1E8D6D0D-7E92-65B4-C344-481138AFBA8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191</a:t>
            </a:fld>
            <a:endParaRPr kumimoji="1" lang="ja-JP" altLang="en-US" sz="2000"/>
          </a:p>
        </p:txBody>
      </p:sp>
      <p:sp>
        <p:nvSpPr>
          <p:cNvPr id="3" name="テキスト プレースホルダー 2">
            <a:extLst>
              <a:ext uri="{FF2B5EF4-FFF2-40B4-BE49-F238E27FC236}">
                <a16:creationId xmlns:a16="http://schemas.microsoft.com/office/drawing/2014/main" id="{1CB091E2-23F0-53E0-EBD7-AEBD04A8C1B5}"/>
              </a:ext>
            </a:extLst>
          </p:cNvPr>
          <p:cNvSpPr txBox="1">
            <a:spLocks/>
          </p:cNvSpPr>
          <p:nvPr/>
        </p:nvSpPr>
        <p:spPr>
          <a:xfrm>
            <a:off x="1332852" y="1472353"/>
            <a:ext cx="15809254"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dirty="0">
              <a:latin typeface="メイリオ" panose="020B0604030504040204" pitchFamily="50" charset="-128"/>
              <a:ea typeface="メイリオ" panose="020B0604030504040204" pitchFamily="50" charset="-128"/>
            </a:endParaRPr>
          </a:p>
          <a:p>
            <a:r>
              <a:rPr lang="ja-JP" altLang="en-US" sz="4000" dirty="0">
                <a:latin typeface="メイリオ" panose="020B0604030504040204" pitchFamily="50" charset="-128"/>
                <a:ea typeface="メイリオ" panose="020B0604030504040204" pitchFamily="50" charset="-128"/>
              </a:rPr>
              <a:t>用語の定義および関係性と識別方法</a:t>
            </a:r>
            <a:endParaRPr lang="en-US" altLang="ja-JP" sz="4000" dirty="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56FFD9AA-2F9E-40B2-AB09-C20A4DEB137A}"/>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2538515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4EBA1-8BA1-669F-BDCD-5BC6B016B94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0F879D3-C6A0-67CE-25E0-FA6260D7324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リスクマネジメントの理解に必要な用語の定義</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32BD78C-972C-7A10-0328-44C8D15D9BE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192</a:t>
            </a:fld>
            <a:endParaRPr kumimoji="1" lang="ja-JP" altLang="en-US" sz="2000"/>
          </a:p>
        </p:txBody>
      </p:sp>
      <p:sp>
        <p:nvSpPr>
          <p:cNvPr id="4" name="object 40">
            <a:extLst>
              <a:ext uri="{FF2B5EF4-FFF2-40B4-BE49-F238E27FC236}">
                <a16:creationId xmlns:a16="http://schemas.microsoft.com/office/drawing/2014/main" id="{8785CBBC-12F9-64F9-C257-2AAF92D4111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DA7BB493-1923-CD02-4AB4-A74351DDD03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CA2E85C4-BF94-F17E-A248-8BB0B370F7DA}"/>
              </a:ext>
            </a:extLst>
          </p:cNvPr>
          <p:cNvSpPr txBox="1"/>
          <p:nvPr/>
        </p:nvSpPr>
        <p:spPr>
          <a:xfrm>
            <a:off x="11905489" y="582737"/>
            <a:ext cx="57046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graphicFrame>
        <p:nvGraphicFramePr>
          <p:cNvPr id="2" name="表 8">
            <a:extLst>
              <a:ext uri="{FF2B5EF4-FFF2-40B4-BE49-F238E27FC236}">
                <a16:creationId xmlns:a16="http://schemas.microsoft.com/office/drawing/2014/main" id="{FA952940-A8BC-7B60-3031-BF860CA198C6}"/>
              </a:ext>
            </a:extLst>
          </p:cNvPr>
          <p:cNvGraphicFramePr>
            <a:graphicFrameLocks noGrp="1"/>
          </p:cNvGraphicFramePr>
          <p:nvPr/>
        </p:nvGraphicFramePr>
        <p:xfrm>
          <a:off x="1332851" y="2218223"/>
          <a:ext cx="15678326" cy="5760720"/>
        </p:xfrm>
        <a:graphic>
          <a:graphicData uri="http://schemas.openxmlformats.org/drawingml/2006/table">
            <a:tbl>
              <a:tblPr firstRow="1" bandRow="1">
                <a:tableStyleId>{5C22544A-7EE6-4342-B048-85BDC9FD1C3A}</a:tableStyleId>
              </a:tblPr>
              <a:tblGrid>
                <a:gridCol w="3352621">
                  <a:extLst>
                    <a:ext uri="{9D8B030D-6E8A-4147-A177-3AD203B41FA5}">
                      <a16:colId xmlns:a16="http://schemas.microsoft.com/office/drawing/2014/main" val="1694370234"/>
                    </a:ext>
                  </a:extLst>
                </a:gridCol>
                <a:gridCol w="12325705">
                  <a:extLst>
                    <a:ext uri="{9D8B030D-6E8A-4147-A177-3AD203B41FA5}">
                      <a16:colId xmlns:a16="http://schemas.microsoft.com/office/drawing/2014/main" val="3912263400"/>
                    </a:ext>
                  </a:extLst>
                </a:gridCol>
              </a:tblGrid>
              <a:tr h="370840">
                <a:tc>
                  <a:txBody>
                    <a:bodyPr/>
                    <a:lstStyle/>
                    <a:p>
                      <a:pPr algn="ctr"/>
                      <a:r>
                        <a:rPr kumimoji="1" lang="ja-JP" altLang="en-US" sz="2800" dirty="0">
                          <a:latin typeface="メイリオ" panose="020B0604030504040204" pitchFamily="50" charset="-128"/>
                          <a:ea typeface="メイリオ" panose="020B0604030504040204" pitchFamily="50" charset="-128"/>
                        </a:rPr>
                        <a:t>用語</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意味</a:t>
                      </a:r>
                    </a:p>
                  </a:txBody>
                  <a:tcPr/>
                </a:tc>
                <a:extLst>
                  <a:ext uri="{0D108BD9-81ED-4DB2-BD59-A6C34878D82A}">
                    <a16:rowId xmlns:a16="http://schemas.microsoft.com/office/drawing/2014/main" val="3639836926"/>
                  </a:ext>
                </a:extLst>
              </a:tr>
              <a:tr h="370840">
                <a:tc>
                  <a:txBody>
                    <a:bodyPr/>
                    <a:lstStyle/>
                    <a:p>
                      <a:r>
                        <a:rPr kumimoji="1" lang="ja-JP" altLang="en-US" sz="2800">
                          <a:latin typeface="メイリオ" panose="020B0604030504040204" pitchFamily="50" charset="-128"/>
                          <a:ea typeface="メイリオ" panose="020B0604030504040204" pitchFamily="50" charset="-128"/>
                        </a:rPr>
                        <a:t>リスク</a:t>
                      </a:r>
                    </a:p>
                  </a:txBody>
                  <a:tcPr anchor="ctr"/>
                </a:tc>
                <a:tc>
                  <a:txBody>
                    <a:bodyPr/>
                    <a:lstStyle/>
                    <a:p>
                      <a:r>
                        <a:rPr kumimoji="1" lang="ja-JP" altLang="en-US" sz="2800">
                          <a:latin typeface="メイリオ" panose="020B0604030504040204" pitchFamily="50" charset="-128"/>
                          <a:ea typeface="メイリオ" panose="020B0604030504040204" pitchFamily="50" charset="-128"/>
                        </a:rPr>
                        <a:t>目的に対する不確かさの影響</a:t>
                      </a:r>
                    </a:p>
                  </a:txBody>
                  <a:tcPr/>
                </a:tc>
                <a:extLst>
                  <a:ext uri="{0D108BD9-81ED-4DB2-BD59-A6C34878D82A}">
                    <a16:rowId xmlns:a16="http://schemas.microsoft.com/office/drawing/2014/main" val="2684911528"/>
                  </a:ext>
                </a:extLst>
              </a:tr>
              <a:tr h="370840">
                <a:tc>
                  <a:txBody>
                    <a:bodyPr/>
                    <a:lstStyle/>
                    <a:p>
                      <a:r>
                        <a:rPr kumimoji="1" lang="ja-JP" altLang="en-US" sz="2800">
                          <a:latin typeface="メイリオ" panose="020B0604030504040204" pitchFamily="50" charset="-128"/>
                          <a:ea typeface="メイリオ" panose="020B0604030504040204" pitchFamily="50" charset="-128"/>
                        </a:rPr>
                        <a:t>脅威</a:t>
                      </a:r>
                    </a:p>
                  </a:txBody>
                  <a:tcPr anchor="ctr"/>
                </a:tc>
                <a:tc>
                  <a:txBody>
                    <a:bodyPr/>
                    <a:lstStyle/>
                    <a:p>
                      <a:pPr marL="0" indent="0">
                        <a:buFont typeface="Arial" panose="020B0604020202020204" pitchFamily="34" charset="0"/>
                        <a:buNone/>
                      </a:pPr>
                      <a:r>
                        <a:rPr kumimoji="1" lang="ja-JP" altLang="en-US" sz="2800" dirty="0">
                          <a:latin typeface="メイリオ" panose="020B0604030504040204" pitchFamily="50" charset="-128"/>
                          <a:ea typeface="メイリオ" panose="020B0604030504040204" pitchFamily="50" charset="-128"/>
                        </a:rPr>
                        <a:t>システムまたは組織に損害を与える可能性がある、望ましくないインシデントの潜在的な原因</a:t>
                      </a:r>
                    </a:p>
                  </a:txBody>
                  <a:tcPr/>
                </a:tc>
                <a:extLst>
                  <a:ext uri="{0D108BD9-81ED-4DB2-BD59-A6C34878D82A}">
                    <a16:rowId xmlns:a16="http://schemas.microsoft.com/office/drawing/2014/main" val="1251675357"/>
                  </a:ext>
                </a:extLst>
              </a:tr>
              <a:tr h="370840">
                <a:tc>
                  <a:txBody>
                    <a:bodyPr/>
                    <a:lstStyle/>
                    <a:p>
                      <a:r>
                        <a:rPr kumimoji="1" lang="ja-JP" altLang="en-US" sz="2800">
                          <a:latin typeface="メイリオ" panose="020B0604030504040204" pitchFamily="50" charset="-128"/>
                          <a:ea typeface="メイリオ" panose="020B0604030504040204" pitchFamily="50" charset="-128"/>
                        </a:rPr>
                        <a:t>脆弱性</a:t>
                      </a:r>
                    </a:p>
                  </a:txBody>
                  <a:tcPr anchor="ctr"/>
                </a:tc>
                <a:tc>
                  <a:txBody>
                    <a:bodyPr/>
                    <a:lstStyle/>
                    <a:p>
                      <a:pPr marL="0" indent="0">
                        <a:buFont typeface="Arial" panose="020B0604020202020204" pitchFamily="34" charset="0"/>
                        <a:buNone/>
                      </a:pPr>
                      <a:r>
                        <a:rPr kumimoji="1" lang="ja-JP" altLang="en-US" sz="2800" dirty="0">
                          <a:latin typeface="メイリオ" panose="020B0604030504040204" pitchFamily="50" charset="-128"/>
                          <a:ea typeface="メイリオ" panose="020B0604030504040204" pitchFamily="50" charset="-128"/>
                        </a:rPr>
                        <a:t>一つ以上の脅威によって付け込まれる可能性のある、資産または管理策の弱点</a:t>
                      </a:r>
                    </a:p>
                  </a:txBody>
                  <a:tcPr/>
                </a:tc>
                <a:extLst>
                  <a:ext uri="{0D108BD9-81ED-4DB2-BD59-A6C34878D82A}">
                    <a16:rowId xmlns:a16="http://schemas.microsoft.com/office/drawing/2014/main" val="3562904411"/>
                  </a:ext>
                </a:extLst>
              </a:tr>
              <a:tr h="370840">
                <a:tc>
                  <a:txBody>
                    <a:bodyPr/>
                    <a:lstStyle/>
                    <a:p>
                      <a:r>
                        <a:rPr kumimoji="1" lang="ja-JP" altLang="en-US" sz="2800">
                          <a:latin typeface="メイリオ" panose="020B0604030504040204" pitchFamily="50" charset="-128"/>
                          <a:ea typeface="メイリオ" panose="020B0604030504040204" pitchFamily="50" charset="-128"/>
                        </a:rPr>
                        <a:t>管理策</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リスクを修正する対策</a:t>
                      </a:r>
                    </a:p>
                  </a:txBody>
                  <a:tcPr/>
                </a:tc>
                <a:extLst>
                  <a:ext uri="{0D108BD9-81ED-4DB2-BD59-A6C34878D82A}">
                    <a16:rowId xmlns:a16="http://schemas.microsoft.com/office/drawing/2014/main" val="2175635827"/>
                  </a:ext>
                </a:extLst>
              </a:tr>
              <a:tr h="370840">
                <a:tc>
                  <a:txBody>
                    <a:bodyPr/>
                    <a:lstStyle/>
                    <a:p>
                      <a:r>
                        <a:rPr kumimoji="1" lang="ja-JP" altLang="en-US" sz="2800">
                          <a:latin typeface="メイリオ" panose="020B0604030504040204" pitchFamily="50" charset="-128"/>
                          <a:ea typeface="メイリオ" panose="020B0604030504040204" pitchFamily="50" charset="-128"/>
                        </a:rPr>
                        <a:t>保護要求事項</a:t>
                      </a:r>
                    </a:p>
                  </a:txBody>
                  <a:tcPr anchor="ctr"/>
                </a:tc>
                <a:tc>
                  <a:txBody>
                    <a:bodyPr/>
                    <a:lstStyle/>
                    <a:p>
                      <a:pPr marL="0" indent="0">
                        <a:buFont typeface="Arial" panose="020B0604020202020204" pitchFamily="34" charset="0"/>
                        <a:buNone/>
                      </a:pPr>
                      <a:r>
                        <a:rPr kumimoji="1" lang="ja-JP" altLang="en-US" sz="2800" dirty="0">
                          <a:latin typeface="メイリオ" panose="020B0604030504040204" pitchFamily="50" charset="-128"/>
                          <a:ea typeface="メイリオ" panose="020B0604030504040204" pitchFamily="50" charset="-128"/>
                        </a:rPr>
                        <a:t>明示されている、通常暗黙のうちに了解されているまたは義務として要求されている、ニーズまたは期待</a:t>
                      </a:r>
                    </a:p>
                  </a:txBody>
                  <a:tcPr/>
                </a:tc>
                <a:extLst>
                  <a:ext uri="{0D108BD9-81ED-4DB2-BD59-A6C34878D82A}">
                    <a16:rowId xmlns:a16="http://schemas.microsoft.com/office/drawing/2014/main" val="3191325881"/>
                  </a:ext>
                </a:extLst>
              </a:tr>
              <a:tr h="370840">
                <a:tc>
                  <a:txBody>
                    <a:bodyPr/>
                    <a:lstStyle/>
                    <a:p>
                      <a:r>
                        <a:rPr kumimoji="1" lang="ja-JP" altLang="en-US" sz="2800">
                          <a:latin typeface="メイリオ" panose="020B0604030504040204" pitchFamily="50" charset="-128"/>
                          <a:ea typeface="メイリオ" panose="020B0604030504040204" pitchFamily="50" charset="-128"/>
                        </a:rPr>
                        <a:t>資産</a:t>
                      </a:r>
                    </a:p>
                  </a:txBody>
                  <a:tcPr anchor="ctr"/>
                </a:tc>
                <a:tc>
                  <a:txBody>
                    <a:bodyPr/>
                    <a:lstStyle/>
                    <a:p>
                      <a:pPr marL="0" indent="0">
                        <a:buFont typeface="Arial" panose="020B0604020202020204" pitchFamily="34" charset="0"/>
                        <a:buNone/>
                      </a:pPr>
                      <a:r>
                        <a:rPr kumimoji="1" lang="ja-JP" altLang="en-US" sz="2800" dirty="0">
                          <a:latin typeface="メイリオ" panose="020B0604030504040204" pitchFamily="50" charset="-128"/>
                          <a:ea typeface="メイリオ" panose="020B0604030504040204" pitchFamily="50" charset="-128"/>
                        </a:rPr>
                        <a:t>企業や組織などで保有している情報全般のこと。顧客情報や販売情報などの情報自体に加えて、ファイルやデータベースといったデータ、</a:t>
                      </a:r>
                      <a:r>
                        <a:rPr kumimoji="1" lang="en-US" altLang="ja-JP" sz="2800" dirty="0">
                          <a:latin typeface="メイリオ" panose="020B0604030504040204" pitchFamily="50" charset="-128"/>
                          <a:ea typeface="メイリオ" panose="020B0604030504040204" pitchFamily="50" charset="-128"/>
                        </a:rPr>
                        <a:t>CD-ROM</a:t>
                      </a:r>
                      <a:r>
                        <a:rPr kumimoji="1" lang="ja-JP" altLang="en-US" sz="2800" dirty="0">
                          <a:latin typeface="メイリオ" panose="020B0604030504040204" pitchFamily="50" charset="-128"/>
                          <a:ea typeface="メイリオ" panose="020B0604030504040204" pitchFamily="50" charset="-128"/>
                        </a:rPr>
                        <a:t>や </a:t>
                      </a:r>
                      <a:r>
                        <a:rPr kumimoji="1" lang="en-US" altLang="ja-JP" sz="2800" dirty="0">
                          <a:latin typeface="メイリオ" panose="020B0604030504040204" pitchFamily="50" charset="-128"/>
                          <a:ea typeface="メイリオ" panose="020B0604030504040204" pitchFamily="50" charset="-128"/>
                        </a:rPr>
                        <a:t>USB </a:t>
                      </a:r>
                      <a:r>
                        <a:rPr kumimoji="1" lang="ja-JP" altLang="en-US" sz="2800" dirty="0">
                          <a:latin typeface="メイリオ" panose="020B0604030504040204" pitchFamily="50" charset="-128"/>
                          <a:ea typeface="メイリオ" panose="020B0604030504040204" pitchFamily="50" charset="-128"/>
                        </a:rPr>
                        <a:t>メモリなどのメディア、そして紙の資料も情報資産に含まれる</a:t>
                      </a:r>
                      <a:endParaRPr kumimoji="1" lang="en-US" altLang="ja-JP" sz="2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518708762"/>
                  </a:ext>
                </a:extLst>
              </a:tr>
            </a:tbl>
          </a:graphicData>
        </a:graphic>
      </p:graphicFrame>
      <p:sp>
        <p:nvSpPr>
          <p:cNvPr id="9" name="テキスト ボックス 8">
            <a:extLst>
              <a:ext uri="{FF2B5EF4-FFF2-40B4-BE49-F238E27FC236}">
                <a16:creationId xmlns:a16="http://schemas.microsoft.com/office/drawing/2014/main" id="{DEEEFC55-E33E-CB35-B09B-9E76568ECAB3}"/>
              </a:ext>
            </a:extLst>
          </p:cNvPr>
          <p:cNvSpPr txBox="1"/>
          <p:nvPr/>
        </p:nvSpPr>
        <p:spPr>
          <a:xfrm>
            <a:off x="2466740" y="8138322"/>
            <a:ext cx="13105108" cy="369332"/>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（出典）総務省「安心してインターネットを使うために 国民のためのサイバーセキュリティサイト 用語辞典」を基に作成</a:t>
            </a:r>
          </a:p>
        </p:txBody>
      </p:sp>
    </p:spTree>
    <p:extLst>
      <p:ext uri="{BB962C8B-B14F-4D97-AF65-F5344CB8AC3E}">
        <p14:creationId xmlns:p14="http://schemas.microsoft.com/office/powerpoint/2010/main" val="26475873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EBFC7-D068-A58B-600C-7E1AAA89FD2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12FCB95-2DEC-E1DC-019A-26F9AF6A336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脅威、脆弱性、情報資産、セーフガード、リスクの関係</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9CD28D4-137A-FF03-195A-87032B53060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193</a:t>
            </a:fld>
            <a:endParaRPr kumimoji="1" lang="ja-JP" altLang="en-US" sz="2000"/>
          </a:p>
        </p:txBody>
      </p:sp>
      <p:sp>
        <p:nvSpPr>
          <p:cNvPr id="4" name="object 40">
            <a:extLst>
              <a:ext uri="{FF2B5EF4-FFF2-40B4-BE49-F238E27FC236}">
                <a16:creationId xmlns:a16="http://schemas.microsoft.com/office/drawing/2014/main" id="{93095F55-809D-3C5E-5C7C-392B055C5FF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5CD7E16A-0036-6A56-53DC-3B995A23F6D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A32592EA-4100-41AE-AC30-772B458FD40B}"/>
              </a:ext>
            </a:extLst>
          </p:cNvPr>
          <p:cNvSpPr txBox="1"/>
          <p:nvPr/>
        </p:nvSpPr>
        <p:spPr>
          <a:xfrm>
            <a:off x="11942065" y="582737"/>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sp>
        <p:nvSpPr>
          <p:cNvPr id="11" name="テキスト ボックス 10">
            <a:extLst>
              <a:ext uri="{FF2B5EF4-FFF2-40B4-BE49-F238E27FC236}">
                <a16:creationId xmlns:a16="http://schemas.microsoft.com/office/drawing/2014/main" id="{AE97BC62-3B60-A1CD-6CD5-77034DCE1088}"/>
              </a:ext>
            </a:extLst>
          </p:cNvPr>
          <p:cNvSpPr txBox="1"/>
          <p:nvPr/>
        </p:nvSpPr>
        <p:spPr>
          <a:xfrm>
            <a:off x="1554679" y="2036000"/>
            <a:ext cx="15456498" cy="646331"/>
          </a:xfrm>
          <a:prstGeom prst="rect">
            <a:avLst/>
          </a:prstGeom>
          <a:noFill/>
        </p:spPr>
        <p:txBody>
          <a:bodyPr wrap="square">
            <a:spAutoFit/>
          </a:bodyPr>
          <a:lstStyle/>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図にすると以下のようになる</a:t>
            </a:r>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D1336E32-A47B-544B-34B5-D32C6DEA9CAD}"/>
              </a:ext>
            </a:extLst>
          </p:cNvPr>
          <p:cNvSpPr txBox="1"/>
          <p:nvPr/>
        </p:nvSpPr>
        <p:spPr>
          <a:xfrm>
            <a:off x="1027412" y="8816015"/>
            <a:ext cx="15143398" cy="369332"/>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脅威、脆弱性、情報資産、セーフガード、リスクの関係図</a:t>
            </a:r>
          </a:p>
        </p:txBody>
      </p:sp>
      <p:pic>
        <p:nvPicPr>
          <p:cNvPr id="2" name="図 1">
            <a:extLst>
              <a:ext uri="{FF2B5EF4-FFF2-40B4-BE49-F238E27FC236}">
                <a16:creationId xmlns:a16="http://schemas.microsoft.com/office/drawing/2014/main" id="{B1F18B5B-C49E-B577-4176-322ABE41FC38}"/>
              </a:ext>
            </a:extLst>
          </p:cNvPr>
          <p:cNvPicPr>
            <a:picLocks noChangeAspect="1"/>
          </p:cNvPicPr>
          <p:nvPr/>
        </p:nvPicPr>
        <p:blipFill>
          <a:blip r:embed="rId3"/>
          <a:stretch>
            <a:fillRect/>
          </a:stretch>
        </p:blipFill>
        <p:spPr>
          <a:xfrm>
            <a:off x="2862617" y="2595875"/>
            <a:ext cx="11686759" cy="5947836"/>
          </a:xfrm>
          <a:prstGeom prst="rect">
            <a:avLst/>
          </a:prstGeom>
        </p:spPr>
      </p:pic>
    </p:spTree>
    <p:extLst>
      <p:ext uri="{BB962C8B-B14F-4D97-AF65-F5344CB8AC3E}">
        <p14:creationId xmlns:p14="http://schemas.microsoft.com/office/powerpoint/2010/main" val="133888259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FEAD2-0D73-8D53-5D91-7E319294FBD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0861080-DFEE-D4DD-AC9E-6D59341EC41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例</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業務用ノート</a:t>
            </a:r>
            <a:r>
              <a:rPr lang="en-US" altLang="ja-JP" sz="4000">
                <a:latin typeface="メイリオ" panose="020B0604030504040204" pitchFamily="50" charset="-128"/>
                <a:ea typeface="メイリオ" panose="020B0604030504040204" pitchFamily="50" charset="-128"/>
              </a:rPr>
              <a:t>PC</a:t>
            </a:r>
            <a:r>
              <a:rPr lang="ja-JP" altLang="en-US" sz="4000">
                <a:latin typeface="メイリオ" panose="020B0604030504040204" pitchFamily="50" charset="-128"/>
                <a:ea typeface="メイリオ" panose="020B0604030504040204" pitchFamily="50" charset="-128"/>
              </a:rPr>
              <a:t>のリスクマネジメント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04C402B-3E41-CB8A-5A78-B0A3F075A08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194</a:t>
            </a:fld>
            <a:endParaRPr kumimoji="1" lang="ja-JP" altLang="en-US" sz="2000"/>
          </a:p>
        </p:txBody>
      </p:sp>
      <p:sp>
        <p:nvSpPr>
          <p:cNvPr id="4" name="object 40">
            <a:extLst>
              <a:ext uri="{FF2B5EF4-FFF2-40B4-BE49-F238E27FC236}">
                <a16:creationId xmlns:a16="http://schemas.microsoft.com/office/drawing/2014/main" id="{D0EBA4D0-1716-09AB-B972-87D491104C5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22309381-270E-BF4C-267A-8D2D42F1C51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03EBE983-2C72-5EF1-B91A-0B3E87B4CC5A}"/>
              </a:ext>
            </a:extLst>
          </p:cNvPr>
          <p:cNvSpPr txBox="1"/>
          <p:nvPr/>
        </p:nvSpPr>
        <p:spPr>
          <a:xfrm>
            <a:off x="11996929" y="582737"/>
            <a:ext cx="56132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graphicFrame>
        <p:nvGraphicFramePr>
          <p:cNvPr id="2" name="表 8">
            <a:extLst>
              <a:ext uri="{FF2B5EF4-FFF2-40B4-BE49-F238E27FC236}">
                <a16:creationId xmlns:a16="http://schemas.microsoft.com/office/drawing/2014/main" id="{F1A3C0D4-D1B6-7109-FD82-5EB192F910A4}"/>
              </a:ext>
            </a:extLst>
          </p:cNvPr>
          <p:cNvGraphicFramePr>
            <a:graphicFrameLocks noGrp="1"/>
          </p:cNvGraphicFramePr>
          <p:nvPr/>
        </p:nvGraphicFramePr>
        <p:xfrm>
          <a:off x="1332851" y="2711661"/>
          <a:ext cx="15678326" cy="5425440"/>
        </p:xfrm>
        <a:graphic>
          <a:graphicData uri="http://schemas.openxmlformats.org/drawingml/2006/table">
            <a:tbl>
              <a:tblPr firstRow="1" bandRow="1">
                <a:tableStyleId>{5C22544A-7EE6-4342-B048-85BDC9FD1C3A}</a:tableStyleId>
              </a:tblPr>
              <a:tblGrid>
                <a:gridCol w="3352621">
                  <a:extLst>
                    <a:ext uri="{9D8B030D-6E8A-4147-A177-3AD203B41FA5}">
                      <a16:colId xmlns:a16="http://schemas.microsoft.com/office/drawing/2014/main" val="1694370234"/>
                    </a:ext>
                  </a:extLst>
                </a:gridCol>
                <a:gridCol w="12325705">
                  <a:extLst>
                    <a:ext uri="{9D8B030D-6E8A-4147-A177-3AD203B41FA5}">
                      <a16:colId xmlns:a16="http://schemas.microsoft.com/office/drawing/2014/main" val="3912263400"/>
                    </a:ext>
                  </a:extLst>
                </a:gridCol>
              </a:tblGrid>
              <a:tr h="370840">
                <a:tc>
                  <a:txBody>
                    <a:bodyPr/>
                    <a:lstStyle/>
                    <a:p>
                      <a:pPr algn="ctr"/>
                      <a:r>
                        <a:rPr kumimoji="1" lang="ja-JP" altLang="en-US" sz="2800" dirty="0">
                          <a:latin typeface="メイリオ" panose="020B0604030504040204" pitchFamily="50" charset="-128"/>
                          <a:ea typeface="メイリオ" panose="020B0604030504040204" pitchFamily="50" charset="-128"/>
                        </a:rPr>
                        <a:t>要素</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内容</a:t>
                      </a:r>
                    </a:p>
                  </a:txBody>
                  <a:tcPr/>
                </a:tc>
                <a:extLst>
                  <a:ext uri="{0D108BD9-81ED-4DB2-BD59-A6C34878D82A}">
                    <a16:rowId xmlns:a16="http://schemas.microsoft.com/office/drawing/2014/main" val="3639836926"/>
                  </a:ext>
                </a:extLst>
              </a:tr>
              <a:tr h="370840">
                <a:tc>
                  <a:txBody>
                    <a:bodyPr/>
                    <a:lstStyle/>
                    <a:p>
                      <a:r>
                        <a:rPr kumimoji="1" lang="ja-JP" altLang="en-US" sz="2800">
                          <a:latin typeface="メイリオ" panose="020B0604030504040204" pitchFamily="50" charset="-128"/>
                          <a:ea typeface="メイリオ" panose="020B0604030504040204" pitchFamily="50" charset="-128"/>
                        </a:rPr>
                        <a:t>資産</a:t>
                      </a:r>
                    </a:p>
                  </a:txBody>
                  <a:tcPr anchor="ctr"/>
                </a:tc>
                <a:tc>
                  <a:txBody>
                    <a:bodyPr/>
                    <a:lstStyle/>
                    <a:p>
                      <a:r>
                        <a:rPr kumimoji="1" lang="ja-JP" altLang="en-US" sz="2800">
                          <a:latin typeface="メイリオ" panose="020B0604030504040204" pitchFamily="50" charset="-128"/>
                          <a:ea typeface="メイリオ" panose="020B0604030504040204" pitchFamily="50" charset="-128"/>
                        </a:rPr>
                        <a:t>ノート</a:t>
                      </a:r>
                      <a:r>
                        <a:rPr kumimoji="1" lang="en-US" altLang="ja-JP" sz="2800">
                          <a:latin typeface="メイリオ" panose="020B0604030504040204" pitchFamily="50" charset="-128"/>
                          <a:ea typeface="メイリオ" panose="020B0604030504040204" pitchFamily="50" charset="-128"/>
                        </a:rPr>
                        <a:t>PC</a:t>
                      </a:r>
                      <a:r>
                        <a:rPr kumimoji="1" lang="ja-JP" altLang="en-US" sz="2800">
                          <a:latin typeface="メイリオ" panose="020B0604030504040204" pitchFamily="50" charset="-128"/>
                          <a:ea typeface="メイリオ" panose="020B0604030504040204" pitchFamily="50" charset="-128"/>
                        </a:rPr>
                        <a:t>内の情報（データ）</a:t>
                      </a:r>
                    </a:p>
                  </a:txBody>
                  <a:tcPr/>
                </a:tc>
                <a:extLst>
                  <a:ext uri="{0D108BD9-81ED-4DB2-BD59-A6C34878D82A}">
                    <a16:rowId xmlns:a16="http://schemas.microsoft.com/office/drawing/2014/main" val="2684911528"/>
                  </a:ext>
                </a:extLst>
              </a:tr>
              <a:tr h="370840">
                <a:tc>
                  <a:txBody>
                    <a:bodyPr/>
                    <a:lstStyle/>
                    <a:p>
                      <a:r>
                        <a:rPr kumimoji="1" lang="ja-JP" altLang="en-US" sz="2800">
                          <a:latin typeface="メイリオ" panose="020B0604030504040204" pitchFamily="50" charset="-128"/>
                          <a:ea typeface="メイリオ" panose="020B0604030504040204" pitchFamily="50" charset="-128"/>
                        </a:rPr>
                        <a:t>価値</a:t>
                      </a:r>
                      <a:endParaRPr kumimoji="1" lang="en-US" altLang="ja-JP"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営業の業務で必須の情報</a:t>
                      </a:r>
                    </a:p>
                  </a:txBody>
                  <a:tcPr/>
                </a:tc>
                <a:extLst>
                  <a:ext uri="{0D108BD9-81ED-4DB2-BD59-A6C34878D82A}">
                    <a16:rowId xmlns:a16="http://schemas.microsoft.com/office/drawing/2014/main" val="1251675357"/>
                  </a:ext>
                </a:extLst>
              </a:tr>
              <a:tr h="370840">
                <a:tc>
                  <a:txBody>
                    <a:bodyPr/>
                    <a:lstStyle/>
                    <a:p>
                      <a:r>
                        <a:rPr kumimoji="1" lang="ja-JP" altLang="en-US" sz="2800">
                          <a:latin typeface="メイリオ" panose="020B0604030504040204" pitchFamily="50" charset="-128"/>
                          <a:ea typeface="メイリオ" panose="020B0604030504040204" pitchFamily="50" charset="-128"/>
                        </a:rPr>
                        <a:t>脅威</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社外への持ち出し</a:t>
                      </a:r>
                    </a:p>
                  </a:txBody>
                  <a:tcPr/>
                </a:tc>
                <a:extLst>
                  <a:ext uri="{0D108BD9-81ED-4DB2-BD59-A6C34878D82A}">
                    <a16:rowId xmlns:a16="http://schemas.microsoft.com/office/drawing/2014/main" val="3562904411"/>
                  </a:ext>
                </a:extLst>
              </a:tr>
              <a:tr h="370840">
                <a:tc>
                  <a:txBody>
                    <a:bodyPr/>
                    <a:lstStyle/>
                    <a:p>
                      <a:r>
                        <a:rPr kumimoji="1" lang="ja-JP" altLang="en-US" sz="2800">
                          <a:latin typeface="メイリオ" panose="020B0604030504040204" pitchFamily="50" charset="-128"/>
                          <a:ea typeface="メイリオ" panose="020B0604030504040204" pitchFamily="50" charset="-128"/>
                        </a:rPr>
                        <a:t>リスク</a:t>
                      </a:r>
                    </a:p>
                  </a:txBody>
                  <a:tcPr anchor="ctr"/>
                </a:tc>
                <a:tc>
                  <a:txBody>
                    <a:bodyPr/>
                    <a:lstStyle/>
                    <a:p>
                      <a:pPr marL="0" indent="0">
                        <a:buFont typeface="Arial" panose="020B0604020202020204" pitchFamily="34" charset="0"/>
                        <a:buNone/>
                      </a:pPr>
                      <a:r>
                        <a:rPr kumimoji="1" lang="ja-JP" altLang="en-US" sz="2800" dirty="0">
                          <a:latin typeface="メイリオ" panose="020B0604030504040204" pitchFamily="50" charset="-128"/>
                          <a:ea typeface="メイリオ" panose="020B0604030504040204" pitchFamily="50" charset="-128"/>
                        </a:rPr>
                        <a:t>盗難による情報漏えい</a:t>
                      </a:r>
                    </a:p>
                  </a:txBody>
                  <a:tcPr/>
                </a:tc>
                <a:extLst>
                  <a:ext uri="{0D108BD9-81ED-4DB2-BD59-A6C34878D82A}">
                    <a16:rowId xmlns:a16="http://schemas.microsoft.com/office/drawing/2014/main" val="2175635827"/>
                  </a:ext>
                </a:extLst>
              </a:tr>
              <a:tr h="370840">
                <a:tc>
                  <a:txBody>
                    <a:bodyPr/>
                    <a:lstStyle/>
                    <a:p>
                      <a:r>
                        <a:rPr kumimoji="1" lang="ja-JP" altLang="en-US" sz="2800">
                          <a:latin typeface="メイリオ" panose="020B0604030504040204" pitchFamily="50" charset="-128"/>
                          <a:ea typeface="メイリオ" panose="020B0604030504040204" pitchFamily="50" charset="-128"/>
                        </a:rPr>
                        <a:t>脆弱性</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不適切なパスワードの設定（わかりやすい設定など）</a:t>
                      </a:r>
                    </a:p>
                  </a:txBody>
                  <a:tcPr/>
                </a:tc>
                <a:extLst>
                  <a:ext uri="{0D108BD9-81ED-4DB2-BD59-A6C34878D82A}">
                    <a16:rowId xmlns:a16="http://schemas.microsoft.com/office/drawing/2014/main" val="3191325881"/>
                  </a:ext>
                </a:extLst>
              </a:tr>
              <a:tr h="370840">
                <a:tc>
                  <a:txBody>
                    <a:bodyPr/>
                    <a:lstStyle/>
                    <a:p>
                      <a:r>
                        <a:rPr kumimoji="1" lang="ja-JP" altLang="en-US" sz="2800">
                          <a:latin typeface="メイリオ" panose="020B0604030504040204" pitchFamily="50" charset="-128"/>
                          <a:ea typeface="メイリオ" panose="020B0604030504040204" pitchFamily="50" charset="-128"/>
                        </a:rPr>
                        <a:t>保護要求事項</a:t>
                      </a:r>
                    </a:p>
                  </a:txBody>
                  <a:tcPr anchor="ctr"/>
                </a:tc>
                <a:tc>
                  <a:txBody>
                    <a:bodyPr/>
                    <a:lstStyle/>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権限のないものがログインできないようにする</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不要な持ち出しを防ぐ</a:t>
                      </a:r>
                      <a:endParaRPr kumimoji="1" lang="en-US" altLang="ja-JP" sz="28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518708762"/>
                  </a:ext>
                </a:extLst>
              </a:tr>
              <a:tr h="370840">
                <a:tc>
                  <a:txBody>
                    <a:bodyPr/>
                    <a:lstStyle/>
                    <a:p>
                      <a:r>
                        <a:rPr kumimoji="1" lang="ja-JP" altLang="en-US" sz="2800">
                          <a:latin typeface="メイリオ" panose="020B0604030504040204" pitchFamily="50" charset="-128"/>
                          <a:ea typeface="メイリオ" panose="020B0604030504040204" pitchFamily="50" charset="-128"/>
                        </a:rPr>
                        <a:t>管理策</a:t>
                      </a:r>
                    </a:p>
                  </a:txBody>
                  <a:tcPr anchor="ctr"/>
                </a:tc>
                <a:tc>
                  <a:txBody>
                    <a:bodyPr/>
                    <a:lstStyle/>
                    <a:p>
                      <a:pPr marL="457200" indent="-457200">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複雑なパスワードの設定（</a:t>
                      </a:r>
                      <a:r>
                        <a:rPr kumimoji="1" lang="en-US" altLang="ja-JP" sz="2800" dirty="0">
                          <a:latin typeface="メイリオ" panose="020B0604030504040204" pitchFamily="50" charset="-128"/>
                          <a:ea typeface="メイリオ" panose="020B0604030504040204" pitchFamily="50" charset="-128"/>
                        </a:rPr>
                        <a:t>8.5 </a:t>
                      </a:r>
                      <a:r>
                        <a:rPr kumimoji="1" lang="ja-JP" altLang="en-US" sz="2800" dirty="0">
                          <a:latin typeface="メイリオ" panose="020B0604030504040204" pitchFamily="50" charset="-128"/>
                          <a:ea typeface="メイリオ" panose="020B0604030504040204" pitchFamily="50" charset="-128"/>
                        </a:rPr>
                        <a:t>セキュリティを保った認証）</a:t>
                      </a:r>
                      <a:endParaRPr kumimoji="1" lang="en-US" altLang="ja-JP" sz="2800"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社外の持ち出し管理（</a:t>
                      </a:r>
                      <a:r>
                        <a:rPr kumimoji="1" lang="en-US" altLang="ja-JP" sz="2800" dirty="0">
                          <a:latin typeface="メイリオ" panose="020B0604030504040204" pitchFamily="50" charset="-128"/>
                          <a:ea typeface="メイリオ" panose="020B0604030504040204" pitchFamily="50" charset="-128"/>
                        </a:rPr>
                        <a:t>7.9 </a:t>
                      </a:r>
                      <a:r>
                        <a:rPr kumimoji="1" lang="ja-JP" altLang="en-US" sz="2800" dirty="0">
                          <a:latin typeface="メイリオ" panose="020B0604030504040204" pitchFamily="50" charset="-128"/>
                          <a:ea typeface="メイリオ" panose="020B0604030504040204" pitchFamily="50" charset="-128"/>
                        </a:rPr>
                        <a:t>構外にある装置および資産のセキュリティ（構外にある資産）</a:t>
                      </a:r>
                      <a:endParaRPr kumimoji="1" lang="en-US" altLang="ja-JP" sz="28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707336491"/>
                  </a:ext>
                </a:extLst>
              </a:tr>
            </a:tbl>
          </a:graphicData>
        </a:graphic>
      </p:graphicFrame>
      <p:sp>
        <p:nvSpPr>
          <p:cNvPr id="3" name="テキスト ボックス 2">
            <a:extLst>
              <a:ext uri="{FF2B5EF4-FFF2-40B4-BE49-F238E27FC236}">
                <a16:creationId xmlns:a16="http://schemas.microsoft.com/office/drawing/2014/main" id="{C07698BB-692D-734A-03D6-99279F296B93}"/>
              </a:ext>
            </a:extLst>
          </p:cNvPr>
          <p:cNvSpPr txBox="1"/>
          <p:nvPr/>
        </p:nvSpPr>
        <p:spPr>
          <a:xfrm>
            <a:off x="1554679" y="2036000"/>
            <a:ext cx="15456498" cy="646331"/>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ノート</a:t>
            </a:r>
            <a:r>
              <a:rPr lang="en-US" altLang="ja-JP" sz="3600" b="0" i="0">
                <a:solidFill>
                  <a:srgbClr val="374151"/>
                </a:solidFill>
                <a:effectLst/>
                <a:latin typeface="メイリオ" panose="020B0604030504040204" pitchFamily="50" charset="-128"/>
                <a:ea typeface="メイリオ" panose="020B0604030504040204" pitchFamily="50" charset="-128"/>
              </a:rPr>
              <a:t>PC</a:t>
            </a:r>
            <a:r>
              <a:rPr lang="ja-JP" altLang="en-US" sz="3600">
                <a:solidFill>
                  <a:srgbClr val="374151"/>
                </a:solidFill>
                <a:latin typeface="メイリオ" panose="020B0604030504040204" pitchFamily="50" charset="-128"/>
                <a:ea typeface="メイリオ" panose="020B0604030504040204" pitchFamily="50" charset="-128"/>
              </a:rPr>
              <a:t>に対して、各要素について検討する</a:t>
            </a: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172483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C1022-807D-0921-83C3-5AB32FBD069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4F8C095-5435-AD04-A922-C072C30745D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例</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業務用ノート</a:t>
            </a:r>
            <a:r>
              <a:rPr lang="en-US" altLang="ja-JP" sz="4000">
                <a:latin typeface="メイリオ" panose="020B0604030504040204" pitchFamily="50" charset="-128"/>
                <a:ea typeface="メイリオ" panose="020B0604030504040204" pitchFamily="50" charset="-128"/>
              </a:rPr>
              <a:t>PC</a:t>
            </a:r>
            <a:r>
              <a:rPr lang="ja-JP" altLang="en-US" sz="4000">
                <a:latin typeface="メイリオ" panose="020B0604030504040204" pitchFamily="50" charset="-128"/>
                <a:ea typeface="メイリオ" panose="020B0604030504040204" pitchFamily="50" charset="-128"/>
              </a:rPr>
              <a:t>のリスクマネジメント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F2A0BE4-AF5C-9CFF-F904-80520567A18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195</a:t>
            </a:fld>
            <a:endParaRPr kumimoji="1" lang="ja-JP" altLang="en-US" sz="2000"/>
          </a:p>
        </p:txBody>
      </p:sp>
      <p:sp>
        <p:nvSpPr>
          <p:cNvPr id="4" name="object 40">
            <a:extLst>
              <a:ext uri="{FF2B5EF4-FFF2-40B4-BE49-F238E27FC236}">
                <a16:creationId xmlns:a16="http://schemas.microsoft.com/office/drawing/2014/main" id="{C634CB97-C795-324F-68CC-ACBCE7D08B9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32AB8FF3-BF94-6D88-58E9-8A795E004F8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A7E94043-B635-34AA-AFE1-3338B20831E0}"/>
              </a:ext>
            </a:extLst>
          </p:cNvPr>
          <p:cNvSpPr txBox="1"/>
          <p:nvPr/>
        </p:nvSpPr>
        <p:spPr>
          <a:xfrm>
            <a:off x="11923777" y="582737"/>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EC6C7B60-FD03-8E86-0057-5EBBDB464A89}"/>
              </a:ext>
            </a:extLst>
          </p:cNvPr>
          <p:cNvSpPr txBox="1"/>
          <p:nvPr/>
        </p:nvSpPr>
        <p:spPr>
          <a:xfrm>
            <a:off x="1554679" y="2036000"/>
            <a:ext cx="15456498" cy="646331"/>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関係性は次の通り</a:t>
            </a:r>
          </a:p>
        </p:txBody>
      </p:sp>
      <p:pic>
        <p:nvPicPr>
          <p:cNvPr id="7" name="図 6">
            <a:extLst>
              <a:ext uri="{FF2B5EF4-FFF2-40B4-BE49-F238E27FC236}">
                <a16:creationId xmlns:a16="http://schemas.microsoft.com/office/drawing/2014/main" id="{E132BF31-2376-E943-3090-0445ED86426F}"/>
              </a:ext>
            </a:extLst>
          </p:cNvPr>
          <p:cNvPicPr>
            <a:picLocks noChangeAspect="1"/>
          </p:cNvPicPr>
          <p:nvPr/>
        </p:nvPicPr>
        <p:blipFill>
          <a:blip r:embed="rId3"/>
          <a:stretch>
            <a:fillRect/>
          </a:stretch>
        </p:blipFill>
        <p:spPr>
          <a:xfrm>
            <a:off x="8586761" y="1960892"/>
            <a:ext cx="8294463" cy="7146410"/>
          </a:xfrm>
          <a:prstGeom prst="rect">
            <a:avLst/>
          </a:prstGeom>
        </p:spPr>
      </p:pic>
      <p:sp>
        <p:nvSpPr>
          <p:cNvPr id="9" name="テキスト ボックス 8">
            <a:extLst>
              <a:ext uri="{FF2B5EF4-FFF2-40B4-BE49-F238E27FC236}">
                <a16:creationId xmlns:a16="http://schemas.microsoft.com/office/drawing/2014/main" id="{539699DB-4177-D0CD-1F71-9ED33C781D12}"/>
              </a:ext>
            </a:extLst>
          </p:cNvPr>
          <p:cNvSpPr txBox="1"/>
          <p:nvPr/>
        </p:nvSpPr>
        <p:spPr>
          <a:xfrm>
            <a:off x="8586760" y="8997744"/>
            <a:ext cx="8294463" cy="369332"/>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脆弱性、リスクの関係の事例</a:t>
            </a:r>
          </a:p>
        </p:txBody>
      </p:sp>
    </p:spTree>
    <p:extLst>
      <p:ext uri="{BB962C8B-B14F-4D97-AF65-F5344CB8AC3E}">
        <p14:creationId xmlns:p14="http://schemas.microsoft.com/office/powerpoint/2010/main" val="338705171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67195-BB56-8C2A-31A6-73B5A24F7D4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F48D75A-1BD3-DE8F-2029-EC4E4867279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脅威の識別</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2404E67-DDCE-1F08-5044-187D4CD1E7C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196</a:t>
            </a:fld>
            <a:endParaRPr kumimoji="1" lang="ja-JP" altLang="en-US" sz="2000"/>
          </a:p>
        </p:txBody>
      </p:sp>
      <p:sp>
        <p:nvSpPr>
          <p:cNvPr id="4" name="object 40">
            <a:extLst>
              <a:ext uri="{FF2B5EF4-FFF2-40B4-BE49-F238E27FC236}">
                <a16:creationId xmlns:a16="http://schemas.microsoft.com/office/drawing/2014/main" id="{CF9DF5DC-1669-0F39-D03E-854AA2DB1DA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A78D246A-6D0E-292D-EE5A-584B4B3D806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4977C183-90B2-0C39-8DEE-B2FFB10BEAEB}"/>
              </a:ext>
            </a:extLst>
          </p:cNvPr>
          <p:cNvSpPr txBox="1"/>
          <p:nvPr/>
        </p:nvSpPr>
        <p:spPr>
          <a:xfrm>
            <a:off x="11905489" y="582737"/>
            <a:ext cx="57046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65A938AC-5894-A987-8CF5-4156B19CFB5B}"/>
              </a:ext>
            </a:extLst>
          </p:cNvPr>
          <p:cNvSpPr txBox="1"/>
          <p:nvPr/>
        </p:nvSpPr>
        <p:spPr>
          <a:xfrm>
            <a:off x="1554679" y="2036000"/>
            <a:ext cx="15456498" cy="646331"/>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脅威</a:t>
            </a:r>
            <a:r>
              <a:rPr lang="ja-JP" altLang="en-US" sz="3600">
                <a:solidFill>
                  <a:srgbClr val="374151"/>
                </a:solidFill>
                <a:latin typeface="メイリオ" panose="020B0604030504040204" pitchFamily="50" charset="-128"/>
                <a:ea typeface="メイリオ" panose="020B0604030504040204" pitchFamily="50" charset="-128"/>
              </a:rPr>
              <a:t>は「脆弱性」につけいり顕在化することで事故を起こす。</a:t>
            </a: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0FC39C6D-FEDC-8C4F-6046-2EEC1230C936}"/>
              </a:ext>
            </a:extLst>
          </p:cNvPr>
          <p:cNvPicPr>
            <a:picLocks noChangeAspect="1"/>
          </p:cNvPicPr>
          <p:nvPr/>
        </p:nvPicPr>
        <p:blipFill>
          <a:blip r:embed="rId3"/>
          <a:stretch>
            <a:fillRect/>
          </a:stretch>
        </p:blipFill>
        <p:spPr>
          <a:xfrm>
            <a:off x="3353230" y="3153489"/>
            <a:ext cx="10903674" cy="5126266"/>
          </a:xfrm>
          <a:prstGeom prst="rect">
            <a:avLst/>
          </a:prstGeom>
        </p:spPr>
      </p:pic>
      <p:sp>
        <p:nvSpPr>
          <p:cNvPr id="10" name="テキスト ボックス 9">
            <a:extLst>
              <a:ext uri="{FF2B5EF4-FFF2-40B4-BE49-F238E27FC236}">
                <a16:creationId xmlns:a16="http://schemas.microsoft.com/office/drawing/2014/main" id="{A3FA45B3-B061-5DBC-924D-B0789F6B9098}"/>
              </a:ext>
            </a:extLst>
          </p:cNvPr>
          <p:cNvSpPr txBox="1"/>
          <p:nvPr/>
        </p:nvSpPr>
        <p:spPr>
          <a:xfrm>
            <a:off x="4376503" y="8429875"/>
            <a:ext cx="8857128" cy="584775"/>
          </a:xfrm>
          <a:prstGeom prst="rect">
            <a:avLst/>
          </a:prstGeom>
          <a:noFill/>
        </p:spPr>
        <p:txBody>
          <a:bodyPr wrap="square">
            <a:spAutoFit/>
          </a:bodyPr>
          <a:lstStyle/>
          <a:p>
            <a:pPr algn="ctr"/>
            <a:r>
              <a:rPr kumimoji="1" lang="ja-JP" altLang="en-US" sz="1600">
                <a:latin typeface="メイリオ" panose="020B0604030504040204" pitchFamily="50" charset="-128"/>
                <a:ea typeface="メイリオ" panose="020B0604030504040204" pitchFamily="50" charset="-128"/>
              </a:rPr>
              <a:t>脅威の分類と、被害例と対策</a:t>
            </a:r>
            <a:endParaRPr kumimoji="1" lang="en-US" altLang="ja-JP" sz="1600">
              <a:latin typeface="メイリオ" panose="020B0604030504040204" pitchFamily="50" charset="-128"/>
              <a:ea typeface="メイリオ" panose="020B0604030504040204" pitchFamily="50" charset="-128"/>
            </a:endParaRPr>
          </a:p>
          <a:p>
            <a:pPr algn="ctr"/>
            <a:r>
              <a:rPr kumimoji="1" lang="ja-JP" altLang="en-US" sz="1600">
                <a:latin typeface="メイリオ" panose="020B0604030504040204" pitchFamily="50" charset="-128"/>
                <a:ea typeface="メイリオ" panose="020B0604030504040204" pitchFamily="50" charset="-128"/>
              </a:rPr>
              <a:t>（出典）</a:t>
            </a:r>
            <a:r>
              <a:rPr kumimoji="1" lang="en-US" altLang="ja-JP" sz="1600">
                <a:latin typeface="メイリオ" panose="020B0604030504040204" pitchFamily="50" charset="-128"/>
                <a:ea typeface="メイリオ" panose="020B0604030504040204" pitchFamily="50" charset="-128"/>
              </a:rPr>
              <a:t>MSQA</a:t>
            </a:r>
            <a:r>
              <a:rPr kumimoji="1" lang="ja-JP" altLang="en-US" sz="1600">
                <a:latin typeface="メイリオ" panose="020B0604030504040204" pitchFamily="50" charset="-128"/>
                <a:ea typeface="メイリオ" panose="020B0604030504040204" pitchFamily="50" charset="-128"/>
              </a:rPr>
              <a:t>「</a:t>
            </a:r>
            <a:r>
              <a:rPr kumimoji="1" lang="en-US" altLang="ja-JP" sz="1600" b="0" i="0" u="sng" strike="noStrike" kern="1200" cap="none" spc="0" normalizeH="0" baseline="0" noProof="0">
                <a:ln>
                  <a:noFill/>
                </a:ln>
                <a:solidFill>
                  <a:prstClr val="black"/>
                </a:solidFill>
                <a:effectLst/>
                <a:uLnTx/>
                <a:uFill>
                  <a:solidFill>
                    <a:schemeClr val="bg1"/>
                  </a:solidFill>
                </a:uFill>
                <a:latin typeface="メイリオ" panose="020B0604030504040204" pitchFamily="50" charset="-128"/>
                <a:ea typeface="メイリオ" panose="020B0604030504040204" pitchFamily="50" charset="-128"/>
              </a:rPr>
              <a:t>ISMS</a:t>
            </a:r>
            <a:r>
              <a:rPr kumimoji="1" lang="ja-JP" altLang="en-US" sz="1600" b="0" i="0" u="sng" strike="noStrike" kern="1200" cap="none" spc="0" normalizeH="0" baseline="0" noProof="0">
                <a:ln>
                  <a:noFill/>
                </a:ln>
                <a:solidFill>
                  <a:prstClr val="black"/>
                </a:solidFill>
                <a:effectLst/>
                <a:uLnTx/>
                <a:uFill>
                  <a:solidFill>
                    <a:schemeClr val="bg1"/>
                  </a:solidFill>
                </a:uFill>
                <a:latin typeface="メイリオ" panose="020B0604030504040204" pitchFamily="50" charset="-128"/>
                <a:ea typeface="メイリオ" panose="020B0604030504040204" pitchFamily="50" charset="-128"/>
              </a:rPr>
              <a:t>推進マニュアル活用ガイドブック </a:t>
            </a:r>
            <a:r>
              <a:rPr kumimoji="1" lang="en-US" altLang="ja-JP" sz="1600" b="0" i="0" u="sng" strike="noStrike" kern="1200" cap="none" spc="0" normalizeH="0" baseline="0" noProof="0">
                <a:ln>
                  <a:noFill/>
                </a:ln>
                <a:solidFill>
                  <a:prstClr val="black"/>
                </a:solidFill>
                <a:effectLst/>
                <a:uLnTx/>
                <a:uFill>
                  <a:solidFill>
                    <a:schemeClr val="bg1"/>
                  </a:solidFill>
                </a:uFill>
                <a:latin typeface="メイリオ" panose="020B0604030504040204" pitchFamily="50" charset="-128"/>
                <a:ea typeface="メイリオ" panose="020B0604030504040204" pitchFamily="50" charset="-128"/>
              </a:rPr>
              <a:t>2022</a:t>
            </a:r>
            <a:r>
              <a:rPr kumimoji="1" lang="ja-JP" altLang="en-US" sz="1600" b="0" i="0" u="sng" strike="noStrike" kern="1200" cap="none" spc="0" normalizeH="0" baseline="0" noProof="0">
                <a:ln>
                  <a:noFill/>
                </a:ln>
                <a:solidFill>
                  <a:prstClr val="black"/>
                </a:solidFill>
                <a:effectLst/>
                <a:uLnTx/>
                <a:uFill>
                  <a:solidFill>
                    <a:schemeClr val="bg1"/>
                  </a:solidFill>
                </a:uFill>
                <a:latin typeface="メイリオ" panose="020B0604030504040204" pitchFamily="50" charset="-128"/>
                <a:ea typeface="メイリオ" panose="020B0604030504040204" pitchFamily="50" charset="-128"/>
              </a:rPr>
              <a:t>年 </a:t>
            </a:r>
            <a:r>
              <a:rPr kumimoji="1" lang="en-US" altLang="ja-JP" sz="1600" b="0" i="0" u="sng" strike="noStrike" kern="1200" cap="none" spc="0" normalizeH="0" baseline="0" noProof="0">
                <a:ln>
                  <a:noFill/>
                </a:ln>
                <a:solidFill>
                  <a:prstClr val="black"/>
                </a:solidFill>
                <a:effectLst/>
                <a:uLnTx/>
                <a:uFill>
                  <a:solidFill>
                    <a:schemeClr val="bg1"/>
                  </a:solidFill>
                </a:uFill>
                <a:latin typeface="メイリオ" panose="020B0604030504040204" pitchFamily="50" charset="-128"/>
                <a:ea typeface="メイリオ" panose="020B0604030504040204" pitchFamily="50" charset="-128"/>
              </a:rPr>
              <a:t>1.0</a:t>
            </a:r>
            <a:r>
              <a:rPr kumimoji="1" lang="ja-JP" altLang="en-US" sz="1600" b="0" i="0" u="sng" strike="noStrike" kern="1200" cap="none" spc="0" normalizeH="0" baseline="0" noProof="0">
                <a:ln>
                  <a:noFill/>
                </a:ln>
                <a:solidFill>
                  <a:prstClr val="black"/>
                </a:solidFill>
                <a:effectLst/>
                <a:uLnTx/>
                <a:uFill>
                  <a:solidFill>
                    <a:schemeClr val="bg1"/>
                  </a:solidFill>
                </a:uFill>
                <a:latin typeface="メイリオ" panose="020B0604030504040204" pitchFamily="50" charset="-128"/>
                <a:ea typeface="メイリオ" panose="020B0604030504040204" pitchFamily="50" charset="-128"/>
              </a:rPr>
              <a:t>版</a:t>
            </a:r>
            <a:r>
              <a:rPr kumimoji="1" lang="ja-JP" altLang="en-US" sz="1600">
                <a:latin typeface="メイリオ" panose="020B0604030504040204" pitchFamily="50" charset="-128"/>
                <a:ea typeface="メイリオ" panose="020B0604030504040204" pitchFamily="50" charset="-128"/>
              </a:rPr>
              <a:t>」を基に作成</a:t>
            </a:r>
            <a:endParaRPr lang="ja-JP" altLang="en-US"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7887572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3F06D-846E-3BE8-B38F-02042F5E6C2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6B7D6E1-AEBC-2770-B4CD-9799F64A8D5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脅威の種類</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E1CC442-727E-A7C7-92C3-A9B3554C485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197</a:t>
            </a:fld>
            <a:endParaRPr kumimoji="1" lang="ja-JP" altLang="en-US" sz="2000"/>
          </a:p>
        </p:txBody>
      </p:sp>
      <p:sp>
        <p:nvSpPr>
          <p:cNvPr id="4" name="object 40">
            <a:extLst>
              <a:ext uri="{FF2B5EF4-FFF2-40B4-BE49-F238E27FC236}">
                <a16:creationId xmlns:a16="http://schemas.microsoft.com/office/drawing/2014/main" id="{10706EFC-48FB-EB30-36BB-21696E3C359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49B354E3-66A4-10C3-5816-F65DEE211DE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9713AC46-073E-2BA3-51FD-511ED2C86EAD}"/>
              </a:ext>
            </a:extLst>
          </p:cNvPr>
          <p:cNvSpPr txBox="1"/>
          <p:nvPr/>
        </p:nvSpPr>
        <p:spPr>
          <a:xfrm>
            <a:off x="11923777" y="582737"/>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ACDBE7AF-8674-FF4B-DA6D-4343F4FFCCE0}"/>
              </a:ext>
            </a:extLst>
          </p:cNvPr>
          <p:cNvSpPr txBox="1"/>
          <p:nvPr/>
        </p:nvSpPr>
        <p:spPr>
          <a:xfrm>
            <a:off x="1554679" y="2036000"/>
            <a:ext cx="15456498" cy="646331"/>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脅威を区別することで、セキュリティ対策を整理しやすくなる</a:t>
            </a:r>
          </a:p>
        </p:txBody>
      </p:sp>
      <p:sp>
        <p:nvSpPr>
          <p:cNvPr id="10" name="テキスト ボックス 9">
            <a:extLst>
              <a:ext uri="{FF2B5EF4-FFF2-40B4-BE49-F238E27FC236}">
                <a16:creationId xmlns:a16="http://schemas.microsoft.com/office/drawing/2014/main" id="{CE38294F-2889-6A30-BB3B-F9C80FA94218}"/>
              </a:ext>
            </a:extLst>
          </p:cNvPr>
          <p:cNvSpPr txBox="1"/>
          <p:nvPr/>
        </p:nvSpPr>
        <p:spPr>
          <a:xfrm>
            <a:off x="3657593" y="8654111"/>
            <a:ext cx="8857128" cy="584775"/>
          </a:xfrm>
          <a:prstGeom prst="rect">
            <a:avLst/>
          </a:prstGeom>
          <a:noFill/>
        </p:spPr>
        <p:txBody>
          <a:bodyPr wrap="square">
            <a:spAutoFit/>
          </a:bodyPr>
          <a:lstStyle/>
          <a:p>
            <a:pPr algn="ctr"/>
            <a:r>
              <a:rPr kumimoji="1" lang="ja-JP" altLang="en-US" sz="1600">
                <a:latin typeface="メイリオ" panose="020B0604030504040204" pitchFamily="50" charset="-128"/>
                <a:ea typeface="メイリオ" panose="020B0604030504040204" pitchFamily="50" charset="-128"/>
              </a:rPr>
              <a:t>脅威の分類と、被害例と対策</a:t>
            </a:r>
          </a:p>
          <a:p>
            <a:pPr algn="ctr"/>
            <a:r>
              <a:rPr kumimoji="1" lang="ja-JP" altLang="en-US" sz="1600">
                <a:latin typeface="メイリオ" panose="020B0604030504040204" pitchFamily="50" charset="-128"/>
                <a:ea typeface="メイリオ" panose="020B0604030504040204" pitchFamily="50" charset="-128"/>
              </a:rPr>
              <a:t>（出典）</a:t>
            </a:r>
            <a:r>
              <a:rPr kumimoji="1" lang="en-US" altLang="ja-JP" sz="1600">
                <a:latin typeface="メイリオ" panose="020B0604030504040204" pitchFamily="50" charset="-128"/>
                <a:ea typeface="メイリオ" panose="020B0604030504040204" pitchFamily="50" charset="-128"/>
              </a:rPr>
              <a:t>MSQA</a:t>
            </a:r>
            <a:r>
              <a:rPr kumimoji="1" lang="ja-JP" altLang="en-US" sz="1600">
                <a:latin typeface="メイリオ" panose="020B0604030504040204" pitchFamily="50" charset="-128"/>
                <a:ea typeface="メイリオ" panose="020B0604030504040204" pitchFamily="50" charset="-128"/>
              </a:rPr>
              <a:t>「</a:t>
            </a:r>
            <a:r>
              <a:rPr kumimoji="1" lang="en-US" altLang="ja-JP" sz="1600">
                <a:latin typeface="メイリオ" panose="020B0604030504040204" pitchFamily="50" charset="-128"/>
                <a:ea typeface="メイリオ" panose="020B0604030504040204" pitchFamily="50" charset="-128"/>
              </a:rPr>
              <a:t>ISMS</a:t>
            </a:r>
            <a:r>
              <a:rPr kumimoji="1" lang="ja-JP" altLang="en-US" sz="1600">
                <a:latin typeface="メイリオ" panose="020B0604030504040204" pitchFamily="50" charset="-128"/>
                <a:ea typeface="メイリオ" panose="020B0604030504040204" pitchFamily="50" charset="-128"/>
              </a:rPr>
              <a:t>推進マニュアル活用ガイドブック </a:t>
            </a:r>
            <a:r>
              <a:rPr kumimoji="1" lang="en-US" altLang="ja-JP" sz="1600">
                <a:latin typeface="メイリオ" panose="020B0604030504040204" pitchFamily="50" charset="-128"/>
                <a:ea typeface="メイリオ" panose="020B0604030504040204" pitchFamily="50" charset="-128"/>
              </a:rPr>
              <a:t>2022</a:t>
            </a:r>
            <a:r>
              <a:rPr kumimoji="1" lang="ja-JP" altLang="en-US" sz="1600">
                <a:latin typeface="メイリオ" panose="020B0604030504040204" pitchFamily="50" charset="-128"/>
                <a:ea typeface="メイリオ" panose="020B0604030504040204" pitchFamily="50" charset="-128"/>
              </a:rPr>
              <a:t>年 </a:t>
            </a:r>
            <a:r>
              <a:rPr kumimoji="1" lang="en-US" altLang="ja-JP" sz="1600">
                <a:latin typeface="メイリオ" panose="020B0604030504040204" pitchFamily="50" charset="-128"/>
                <a:ea typeface="メイリオ" panose="020B0604030504040204" pitchFamily="50" charset="-128"/>
              </a:rPr>
              <a:t>1.0</a:t>
            </a:r>
            <a:r>
              <a:rPr kumimoji="1" lang="ja-JP" altLang="en-US" sz="1600">
                <a:latin typeface="メイリオ" panose="020B0604030504040204" pitchFamily="50" charset="-128"/>
                <a:ea typeface="メイリオ" panose="020B0604030504040204" pitchFamily="50" charset="-128"/>
              </a:rPr>
              <a:t>版」を基に作成</a:t>
            </a:r>
            <a:endParaRPr lang="ja-JP" altLang="en-US" sz="1600">
              <a:latin typeface="メイリオ" panose="020B0604030504040204" pitchFamily="50" charset="-128"/>
              <a:ea typeface="メイリオ" panose="020B0604030504040204" pitchFamily="50" charset="-128"/>
            </a:endParaRPr>
          </a:p>
        </p:txBody>
      </p:sp>
      <p:graphicFrame>
        <p:nvGraphicFramePr>
          <p:cNvPr id="9" name="表 8">
            <a:extLst>
              <a:ext uri="{FF2B5EF4-FFF2-40B4-BE49-F238E27FC236}">
                <a16:creationId xmlns:a16="http://schemas.microsoft.com/office/drawing/2014/main" id="{AF3CEE4E-76BA-DE07-E5AB-5B7D218877E3}"/>
              </a:ext>
            </a:extLst>
          </p:cNvPr>
          <p:cNvGraphicFramePr>
            <a:graphicFrameLocks noGrp="1"/>
          </p:cNvGraphicFramePr>
          <p:nvPr/>
        </p:nvGraphicFramePr>
        <p:xfrm>
          <a:off x="1332851" y="2711661"/>
          <a:ext cx="15678326" cy="5913120"/>
        </p:xfrm>
        <a:graphic>
          <a:graphicData uri="http://schemas.openxmlformats.org/drawingml/2006/table">
            <a:tbl>
              <a:tblPr firstRow="1" bandRow="1">
                <a:tableStyleId>{5C22544A-7EE6-4342-B048-85BDC9FD1C3A}</a:tableStyleId>
              </a:tblPr>
              <a:tblGrid>
                <a:gridCol w="855272">
                  <a:extLst>
                    <a:ext uri="{9D8B030D-6E8A-4147-A177-3AD203B41FA5}">
                      <a16:colId xmlns:a16="http://schemas.microsoft.com/office/drawing/2014/main" val="1694370234"/>
                    </a:ext>
                  </a:extLst>
                </a:gridCol>
                <a:gridCol w="3728921">
                  <a:extLst>
                    <a:ext uri="{9D8B030D-6E8A-4147-A177-3AD203B41FA5}">
                      <a16:colId xmlns:a16="http://schemas.microsoft.com/office/drawing/2014/main" val="1872303490"/>
                    </a:ext>
                  </a:extLst>
                </a:gridCol>
                <a:gridCol w="11094133">
                  <a:extLst>
                    <a:ext uri="{9D8B030D-6E8A-4147-A177-3AD203B41FA5}">
                      <a16:colId xmlns:a16="http://schemas.microsoft.com/office/drawing/2014/main" val="3912263400"/>
                    </a:ext>
                  </a:extLst>
                </a:gridCol>
              </a:tblGrid>
              <a:tr h="370840">
                <a:tc gridSpan="2">
                  <a:txBody>
                    <a:bodyPr/>
                    <a:lstStyle/>
                    <a:p>
                      <a:pPr algn="ctr"/>
                      <a:r>
                        <a:rPr kumimoji="1" lang="ja-JP" altLang="en-US" sz="2800" dirty="0">
                          <a:latin typeface="メイリオ" panose="020B0604030504040204" pitchFamily="50" charset="-128"/>
                          <a:ea typeface="メイリオ" panose="020B0604030504040204" pitchFamily="50" charset="-128"/>
                        </a:rPr>
                        <a:t>脅威の種類</a:t>
                      </a:r>
                    </a:p>
                  </a:txBody>
                  <a:tcPr/>
                </a:tc>
                <a:tc hMerge="1">
                  <a:txBody>
                    <a:bodyPr/>
                    <a:lstStyle/>
                    <a:p>
                      <a:pPr algn="ctr"/>
                      <a:endParaRPr kumimoji="1" lang="ja-JP" altLang="en-US" sz="2800">
                        <a:latin typeface="メイリオ" panose="020B0604030504040204" pitchFamily="50" charset="-128"/>
                        <a:ea typeface="メイリオ" panose="020B0604030504040204" pitchFamily="50" charset="-128"/>
                      </a:endParaRPr>
                    </a:p>
                  </a:txBody>
                  <a:tcPr/>
                </a:tc>
                <a:tc>
                  <a:txBody>
                    <a:bodyPr/>
                    <a:lstStyle/>
                    <a:p>
                      <a:pPr algn="ctr"/>
                      <a:r>
                        <a:rPr kumimoji="1" lang="ja-JP" altLang="en-US" sz="2800">
                          <a:latin typeface="メイリオ" panose="020B0604030504040204" pitchFamily="50" charset="-128"/>
                          <a:ea typeface="メイリオ" panose="020B0604030504040204" pitchFamily="50" charset="-128"/>
                        </a:rPr>
                        <a:t>想定される被害とセキュリティ対策</a:t>
                      </a:r>
                    </a:p>
                  </a:txBody>
                  <a:tcPr/>
                </a:tc>
                <a:extLst>
                  <a:ext uri="{0D108BD9-81ED-4DB2-BD59-A6C34878D82A}">
                    <a16:rowId xmlns:a16="http://schemas.microsoft.com/office/drawing/2014/main" val="3639836926"/>
                  </a:ext>
                </a:extLst>
              </a:tr>
              <a:tr h="370840">
                <a:tc gridSpan="2">
                  <a:txBody>
                    <a:bodyPr/>
                    <a:lstStyle/>
                    <a:p>
                      <a:r>
                        <a:rPr kumimoji="1" lang="ja-JP" altLang="en-US" sz="2800">
                          <a:latin typeface="メイリオ" panose="020B0604030504040204" pitchFamily="50" charset="-128"/>
                          <a:ea typeface="メイリオ" panose="020B0604030504040204" pitchFamily="50" charset="-128"/>
                        </a:rPr>
                        <a:t>環境的脅威</a:t>
                      </a:r>
                      <a:endParaRPr kumimoji="1" lang="en-US" altLang="ja-JP" sz="2800">
                        <a:latin typeface="メイリオ" panose="020B0604030504040204" pitchFamily="50" charset="-128"/>
                        <a:ea typeface="メイリオ" panose="020B0604030504040204" pitchFamily="50" charset="-128"/>
                      </a:endParaRPr>
                    </a:p>
                    <a:p>
                      <a:r>
                        <a:rPr kumimoji="1" lang="en-US" altLang="ja-JP" sz="2800">
                          <a:latin typeface="メイリオ" panose="020B0604030504040204" pitchFamily="50" charset="-128"/>
                          <a:ea typeface="メイリオ" panose="020B0604030504040204" pitchFamily="50" charset="-128"/>
                        </a:rPr>
                        <a:t>(Environmental </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E</a:t>
                      </a:r>
                      <a:r>
                        <a:rPr kumimoji="1" lang="ja-JP" altLang="en-US" sz="2800">
                          <a:latin typeface="メイリオ" panose="020B0604030504040204" pitchFamily="50" charset="-128"/>
                          <a:ea typeface="メイリオ" panose="020B0604030504040204" pitchFamily="50" charset="-128"/>
                        </a:rPr>
                        <a:t>）</a:t>
                      </a:r>
                    </a:p>
                  </a:txBody>
                  <a:tcPr anchor="ctr"/>
                </a:tc>
                <a:tc h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被害：建物倒壊や火災による業務停止</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対策：地震発生の可能性が低い場所を選択する、</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災害からの回復対策を重視する</a:t>
                      </a:r>
                    </a:p>
                  </a:txBody>
                  <a:tcPr/>
                </a:tc>
                <a:extLst>
                  <a:ext uri="{0D108BD9-81ED-4DB2-BD59-A6C34878D82A}">
                    <a16:rowId xmlns:a16="http://schemas.microsoft.com/office/drawing/2014/main" val="2684911528"/>
                  </a:ext>
                </a:extLst>
              </a:tr>
              <a:tr h="370840">
                <a:tc rowSpan="2">
                  <a:txBody>
                    <a:bodyPr/>
                    <a:lstStyle/>
                    <a:p>
                      <a:r>
                        <a:rPr kumimoji="1" lang="ja-JP" altLang="en-US" sz="2800">
                          <a:latin typeface="メイリオ" panose="020B0604030504040204" pitchFamily="50" charset="-128"/>
                          <a:ea typeface="メイリオ" panose="020B0604030504040204" pitchFamily="50" charset="-128"/>
                        </a:rPr>
                        <a:t>人為的脅威</a:t>
                      </a:r>
                      <a:endParaRPr kumimoji="1" lang="en-US" altLang="ja-JP" sz="2800">
                        <a:latin typeface="メイリオ" panose="020B0604030504040204" pitchFamily="50" charset="-128"/>
                        <a:ea typeface="メイリオ" panose="020B0604030504040204" pitchFamily="50" charset="-128"/>
                      </a:endParaRPr>
                    </a:p>
                  </a:txBody>
                  <a:tcPr anchor="ctr"/>
                </a:tc>
                <a:tc>
                  <a:txBody>
                    <a:bodyPr/>
                    <a:lstStyle/>
                    <a:p>
                      <a:r>
                        <a:rPr kumimoji="1" lang="ja-JP" altLang="en-US" sz="2800">
                          <a:latin typeface="メイリオ" panose="020B0604030504040204" pitchFamily="50" charset="-128"/>
                          <a:ea typeface="メイリオ" panose="020B0604030504040204" pitchFamily="50" charset="-128"/>
                        </a:rPr>
                        <a:t>意図的脅威</a:t>
                      </a:r>
                      <a:endParaRPr kumimoji="1" lang="en-US" altLang="ja-JP" sz="28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a:t>
                      </a:r>
                      <a:r>
                        <a:rPr kumimoji="1" lang="en-US" altLang="ja-JP" sz="2800">
                          <a:latin typeface="メイリオ" panose="020B0604030504040204" pitchFamily="50" charset="-128"/>
                          <a:ea typeface="メイリオ" panose="020B0604030504040204" pitchFamily="50" charset="-128"/>
                        </a:rPr>
                        <a:t>Deliberate </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D</a:t>
                      </a:r>
                      <a:r>
                        <a:rPr kumimoji="1" lang="ja-JP" altLang="en-US" sz="2800">
                          <a:latin typeface="メイリオ" panose="020B0604030504040204" pitchFamily="50" charset="-128"/>
                          <a:ea typeface="メイリオ" panose="020B0604030504040204" pitchFamily="50" charset="-128"/>
                        </a:rPr>
                        <a:t>）</a:t>
                      </a:r>
                      <a:endParaRPr kumimoji="1" lang="en-US" altLang="ja-JP"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dirty="0">
                          <a:latin typeface="メイリオ" panose="020B0604030504040204" pitchFamily="50" charset="-128"/>
                          <a:ea typeface="メイリオ" panose="020B0604030504040204" pitchFamily="50" charset="-128"/>
                        </a:rPr>
                        <a:t>被害：内部者による企業秘密の漏えい</a:t>
                      </a:r>
                    </a:p>
                    <a:p>
                      <a:pPr marL="0" indent="0">
                        <a:buFont typeface="Arial" panose="020B0604020202020204" pitchFamily="34" charset="0"/>
                        <a:buNone/>
                      </a:pPr>
                      <a:r>
                        <a:rPr kumimoji="1" lang="ja-JP" altLang="en-US" sz="2800" dirty="0">
                          <a:latin typeface="メイリオ" panose="020B0604030504040204" pitchFamily="50" charset="-128"/>
                          <a:ea typeface="メイリオ" panose="020B0604030504040204" pitchFamily="50" charset="-128"/>
                        </a:rPr>
                        <a:t>対策：漏えい者を罰し、場合により損害賠償請求を行う</a:t>
                      </a:r>
                    </a:p>
                    <a:p>
                      <a:pPr marL="0" indent="0">
                        <a:buFont typeface="Arial" panose="020B0604020202020204" pitchFamily="34" charset="0"/>
                        <a:buNone/>
                      </a:pPr>
                      <a:r>
                        <a:rPr kumimoji="1" lang="ja-JP" altLang="en-US" sz="2800" dirty="0">
                          <a:latin typeface="メイリオ" panose="020B0604030504040204" pitchFamily="50" charset="-128"/>
                          <a:ea typeface="メイリオ" panose="020B0604030504040204" pitchFamily="50" charset="-128"/>
                        </a:rPr>
                        <a:t>　　　規程の明示と教育は抑止的対策の実施</a:t>
                      </a:r>
                      <a:endParaRPr kumimoji="1" lang="en-US" altLang="ja-JP" sz="28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dirty="0">
                          <a:latin typeface="メイリオ" panose="020B0604030504040204" pitchFamily="50" charset="-128"/>
                          <a:ea typeface="メイリオ" panose="020B0604030504040204" pitchFamily="50" charset="-128"/>
                        </a:rPr>
                        <a:t>　　　漏えいの早期検知</a:t>
                      </a:r>
                    </a:p>
                  </a:txBody>
                  <a:tcPr/>
                </a:tc>
                <a:extLst>
                  <a:ext uri="{0D108BD9-81ED-4DB2-BD59-A6C34878D82A}">
                    <a16:rowId xmlns:a16="http://schemas.microsoft.com/office/drawing/2014/main" val="1251675357"/>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r>
                        <a:rPr kumimoji="1" lang="ja-JP" altLang="en-US" sz="2800">
                          <a:latin typeface="メイリオ" panose="020B0604030504040204" pitchFamily="50" charset="-128"/>
                          <a:ea typeface="メイリオ" panose="020B0604030504040204" pitchFamily="50" charset="-128"/>
                        </a:rPr>
                        <a:t>偶発的脅威</a:t>
                      </a:r>
                      <a:endParaRPr kumimoji="1" lang="en-US" altLang="ja-JP" sz="2800">
                        <a:latin typeface="メイリオ" panose="020B0604030504040204" pitchFamily="50" charset="-128"/>
                        <a:ea typeface="メイリオ" panose="020B0604030504040204" pitchFamily="50" charset="-128"/>
                      </a:endParaRPr>
                    </a:p>
                    <a:p>
                      <a:r>
                        <a:rPr kumimoji="1" lang="ja-JP" altLang="en-US" sz="2800">
                          <a:latin typeface="メイリオ" panose="020B0604030504040204" pitchFamily="50" charset="-128"/>
                          <a:ea typeface="メイリオ" panose="020B0604030504040204" pitchFamily="50" charset="-128"/>
                        </a:rPr>
                        <a:t>（</a:t>
                      </a:r>
                      <a:r>
                        <a:rPr kumimoji="1" lang="en-US" altLang="ja-JP" sz="2800">
                          <a:latin typeface="メイリオ" panose="020B0604030504040204" pitchFamily="50" charset="-128"/>
                          <a:ea typeface="メイリオ" panose="020B0604030504040204" pitchFamily="50" charset="-128"/>
                        </a:rPr>
                        <a:t>Accidental </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A</a:t>
                      </a:r>
                      <a:r>
                        <a:rPr kumimoji="1" lang="ja-JP" altLang="en-US" sz="2800">
                          <a:latin typeface="メイリオ" panose="020B0604030504040204" pitchFamily="50" charset="-128"/>
                          <a:ea typeface="メイリオ" panose="020B0604030504040204" pitchFamily="50" charset="-128"/>
                        </a:rPr>
                        <a:t>）</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被害：入力ミスなどが原因の損害</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対策：入力ミス防止の技術対策</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2</a:t>
                      </a:r>
                      <a:r>
                        <a:rPr kumimoji="1" lang="ja-JP" altLang="en-US" sz="2800">
                          <a:latin typeface="メイリオ" panose="020B0604030504040204" pitchFamily="50" charset="-128"/>
                          <a:ea typeface="メイリオ" panose="020B0604030504040204" pitchFamily="50" charset="-128"/>
                        </a:rPr>
                        <a:t>回入力　　　　</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値の範囲制限</a:t>
                      </a:r>
                      <a:endParaRPr kumimoji="1" lang="en-US" altLang="ja-JP" sz="28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　　　　チェックデジットやチェックサムの設定</a:t>
                      </a:r>
                    </a:p>
                  </a:txBody>
                  <a:tcPr/>
                </a:tc>
                <a:extLst>
                  <a:ext uri="{0D108BD9-81ED-4DB2-BD59-A6C34878D82A}">
                    <a16:rowId xmlns:a16="http://schemas.microsoft.com/office/drawing/2014/main" val="3562904411"/>
                  </a:ext>
                </a:extLst>
              </a:tr>
            </a:tbl>
          </a:graphicData>
        </a:graphic>
      </p:graphicFrame>
    </p:spTree>
    <p:extLst>
      <p:ext uri="{BB962C8B-B14F-4D97-AF65-F5344CB8AC3E}">
        <p14:creationId xmlns:p14="http://schemas.microsoft.com/office/powerpoint/2010/main" val="252480230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225F4-3F5E-5A32-A09B-EFF7826EBE9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230026D-0525-D3C2-D018-513D058E2B3D}"/>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脅威の洗い出し</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4835898-8C24-5677-8399-0F44BC826BF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198</a:t>
            </a:fld>
            <a:endParaRPr kumimoji="1" lang="ja-JP" altLang="en-US" sz="2000"/>
          </a:p>
        </p:txBody>
      </p:sp>
      <p:sp>
        <p:nvSpPr>
          <p:cNvPr id="4" name="object 40">
            <a:extLst>
              <a:ext uri="{FF2B5EF4-FFF2-40B4-BE49-F238E27FC236}">
                <a16:creationId xmlns:a16="http://schemas.microsoft.com/office/drawing/2014/main" id="{C05B693D-4952-6FF6-A249-2B41FB1653B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055E0845-7926-3D9C-C499-31ED47D0A5E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CCB40696-E398-4283-7CDC-419D55311604}"/>
              </a:ext>
            </a:extLst>
          </p:cNvPr>
          <p:cNvSpPr txBox="1"/>
          <p:nvPr/>
        </p:nvSpPr>
        <p:spPr>
          <a:xfrm>
            <a:off x="11850625" y="582737"/>
            <a:ext cx="575951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DC69E527-1704-75B7-42A4-9D8111DC38CF}"/>
              </a:ext>
            </a:extLst>
          </p:cNvPr>
          <p:cNvSpPr txBox="1"/>
          <p:nvPr/>
        </p:nvSpPr>
        <p:spPr>
          <a:xfrm>
            <a:off x="1554679" y="2036000"/>
            <a:ext cx="15456498" cy="5078313"/>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会社の資産に対し、脅威の識別を実施する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意図的脅威は、次の観点から判断する</a:t>
            </a:r>
            <a:endParaRPr lang="en-US" altLang="ja-JP" sz="3600">
              <a:solidFill>
                <a:srgbClr val="374151"/>
              </a:solidFill>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600" b="0" i="0">
                <a:solidFill>
                  <a:srgbClr val="374151"/>
                </a:solidFill>
                <a:effectLst/>
                <a:latin typeface="メイリオ" panose="020B0604030504040204" pitchFamily="50" charset="-128"/>
                <a:ea typeface="メイリオ" panose="020B0604030504040204" pitchFamily="50" charset="-128"/>
              </a:rPr>
              <a:t>攻撃の動機や攻撃に必要なスキル</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600">
                <a:solidFill>
                  <a:srgbClr val="374151"/>
                </a:solidFill>
                <a:latin typeface="メイリオ" panose="020B0604030504040204" pitchFamily="50" charset="-128"/>
                <a:ea typeface="メイリオ" panose="020B0604030504040204" pitchFamily="50" charset="-128"/>
              </a:rPr>
              <a:t>利用可能なリソース</a:t>
            </a:r>
            <a:endParaRPr lang="en-US" altLang="ja-JP" sz="3600">
              <a:solidFill>
                <a:srgbClr val="374151"/>
              </a:solidFill>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600" b="0" i="0">
                <a:solidFill>
                  <a:srgbClr val="374151"/>
                </a:solidFill>
                <a:effectLst/>
                <a:latin typeface="メイリオ" panose="020B0604030504040204" pitchFamily="50" charset="-128"/>
                <a:ea typeface="メイリオ" panose="020B0604030504040204" pitchFamily="50" charset="-128"/>
              </a:rPr>
              <a:t>資産の特性や魅力</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600" b="0" i="0">
                <a:solidFill>
                  <a:srgbClr val="374151"/>
                </a:solidFill>
                <a:effectLst/>
                <a:latin typeface="メイリオ" panose="020B0604030504040204" pitchFamily="50" charset="-128"/>
                <a:ea typeface="メイリオ" panose="020B0604030504040204" pitchFamily="50" charset="-128"/>
              </a:rPr>
              <a:t>資産の脆弱性</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偶発的脅威は次の観点から判断する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600" b="0" i="0">
                <a:solidFill>
                  <a:srgbClr val="374151"/>
                </a:solidFill>
                <a:effectLst/>
                <a:latin typeface="メイリオ" panose="020B0604030504040204" pitchFamily="50" charset="-128"/>
                <a:ea typeface="メイリオ" panose="020B0604030504040204" pitchFamily="50" charset="-128"/>
              </a:rPr>
              <a:t>人為的なミス</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600">
                <a:solidFill>
                  <a:srgbClr val="374151"/>
                </a:solidFill>
                <a:latin typeface="メイリオ" panose="020B0604030504040204" pitchFamily="50" charset="-128"/>
                <a:ea typeface="メイリオ" panose="020B0604030504040204" pitchFamily="50" charset="-128"/>
              </a:rPr>
              <a:t>誤動作</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569A89E3-4931-32BB-9651-E8AB6339F882}"/>
              </a:ext>
            </a:extLst>
          </p:cNvPr>
          <p:cNvSpPr txBox="1"/>
          <p:nvPr/>
        </p:nvSpPr>
        <p:spPr>
          <a:xfrm>
            <a:off x="3657593" y="8654111"/>
            <a:ext cx="8857128" cy="584775"/>
          </a:xfrm>
          <a:prstGeom prst="rect">
            <a:avLst/>
          </a:prstGeom>
          <a:noFill/>
        </p:spPr>
        <p:txBody>
          <a:bodyPr wrap="square">
            <a:spAutoFit/>
          </a:bodyPr>
          <a:lstStyle/>
          <a:p>
            <a:pPr algn="ctr"/>
            <a:r>
              <a:rPr kumimoji="1" lang="ja-JP" altLang="en-US" sz="1600">
                <a:latin typeface="メイリオ" panose="020B0604030504040204" pitchFamily="50" charset="-128"/>
                <a:ea typeface="メイリオ" panose="020B0604030504040204" pitchFamily="50" charset="-128"/>
              </a:rPr>
              <a:t>脅威の分類と、被害例と対策</a:t>
            </a:r>
          </a:p>
          <a:p>
            <a:pPr algn="ctr"/>
            <a:r>
              <a:rPr kumimoji="1" lang="ja-JP" altLang="en-US" sz="1600">
                <a:latin typeface="メイリオ" panose="020B0604030504040204" pitchFamily="50" charset="-128"/>
                <a:ea typeface="メイリオ" panose="020B0604030504040204" pitchFamily="50" charset="-128"/>
              </a:rPr>
              <a:t>（出典）</a:t>
            </a:r>
            <a:r>
              <a:rPr kumimoji="1" lang="en-US" altLang="ja-JP" sz="1600">
                <a:latin typeface="メイリオ" panose="020B0604030504040204" pitchFamily="50" charset="-128"/>
                <a:ea typeface="メイリオ" panose="020B0604030504040204" pitchFamily="50" charset="-128"/>
              </a:rPr>
              <a:t>MSQA</a:t>
            </a:r>
            <a:r>
              <a:rPr kumimoji="1" lang="ja-JP" altLang="en-US" sz="1600">
                <a:latin typeface="メイリオ" panose="020B0604030504040204" pitchFamily="50" charset="-128"/>
                <a:ea typeface="メイリオ" panose="020B0604030504040204" pitchFamily="50" charset="-128"/>
              </a:rPr>
              <a:t>「</a:t>
            </a:r>
            <a:r>
              <a:rPr kumimoji="1" lang="en-US" altLang="ja-JP" sz="1600">
                <a:latin typeface="メイリオ" panose="020B0604030504040204" pitchFamily="50" charset="-128"/>
                <a:ea typeface="メイリオ" panose="020B0604030504040204" pitchFamily="50" charset="-128"/>
              </a:rPr>
              <a:t>ISMS</a:t>
            </a:r>
            <a:r>
              <a:rPr kumimoji="1" lang="ja-JP" altLang="en-US" sz="1600">
                <a:latin typeface="メイリオ" panose="020B0604030504040204" pitchFamily="50" charset="-128"/>
                <a:ea typeface="メイリオ" panose="020B0604030504040204" pitchFamily="50" charset="-128"/>
              </a:rPr>
              <a:t>推進マニュアル活用ガイドブック </a:t>
            </a:r>
            <a:r>
              <a:rPr kumimoji="1" lang="en-US" altLang="ja-JP" sz="1600">
                <a:latin typeface="メイリオ" panose="020B0604030504040204" pitchFamily="50" charset="-128"/>
                <a:ea typeface="メイリオ" panose="020B0604030504040204" pitchFamily="50" charset="-128"/>
              </a:rPr>
              <a:t>2022</a:t>
            </a:r>
            <a:r>
              <a:rPr kumimoji="1" lang="ja-JP" altLang="en-US" sz="1600">
                <a:latin typeface="メイリオ" panose="020B0604030504040204" pitchFamily="50" charset="-128"/>
                <a:ea typeface="メイリオ" panose="020B0604030504040204" pitchFamily="50" charset="-128"/>
              </a:rPr>
              <a:t>年 </a:t>
            </a:r>
            <a:r>
              <a:rPr kumimoji="1" lang="en-US" altLang="ja-JP" sz="1600">
                <a:latin typeface="メイリオ" panose="020B0604030504040204" pitchFamily="50" charset="-128"/>
                <a:ea typeface="メイリオ" panose="020B0604030504040204" pitchFamily="50" charset="-128"/>
              </a:rPr>
              <a:t>1.0</a:t>
            </a:r>
            <a:r>
              <a:rPr kumimoji="1" lang="ja-JP" altLang="en-US" sz="1600">
                <a:latin typeface="メイリオ" panose="020B0604030504040204" pitchFamily="50" charset="-128"/>
                <a:ea typeface="メイリオ" panose="020B0604030504040204" pitchFamily="50" charset="-128"/>
              </a:rPr>
              <a:t>版」を基に作成</a:t>
            </a:r>
            <a:endParaRPr lang="ja-JP" altLang="en-US"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9676643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BAD9E-8B17-564E-1416-5354BC30FCA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D38FE8B-D38D-E304-64B8-A1575DEB55D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脅威の洗い出し</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2283B99-F803-B754-4CD6-8F673A803B6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199</a:t>
            </a:fld>
            <a:endParaRPr kumimoji="1" lang="ja-JP" altLang="en-US" sz="2000"/>
          </a:p>
        </p:txBody>
      </p:sp>
      <p:sp>
        <p:nvSpPr>
          <p:cNvPr id="4" name="object 40">
            <a:extLst>
              <a:ext uri="{FF2B5EF4-FFF2-40B4-BE49-F238E27FC236}">
                <a16:creationId xmlns:a16="http://schemas.microsoft.com/office/drawing/2014/main" id="{B08FB66C-716A-9F91-0D15-85A015D08BA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BF85AE67-783F-5A94-15C0-C63B477F16B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2F21F3BD-C951-E3F1-B128-906BEE96D2BD}"/>
              </a:ext>
            </a:extLst>
          </p:cNvPr>
          <p:cNvSpPr txBox="1"/>
          <p:nvPr/>
        </p:nvSpPr>
        <p:spPr>
          <a:xfrm>
            <a:off x="11996929" y="582737"/>
            <a:ext cx="56132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0B574CB8-BB49-A088-0757-C2DC00140D56}"/>
              </a:ext>
            </a:extLst>
          </p:cNvPr>
          <p:cNvSpPr txBox="1"/>
          <p:nvPr/>
        </p:nvSpPr>
        <p:spPr>
          <a:xfrm>
            <a:off x="1554679" y="1928426"/>
            <a:ext cx="15456498" cy="646331"/>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脅威を区別することで、セキュリティ対策を整理しやすくなる</a:t>
            </a:r>
          </a:p>
        </p:txBody>
      </p:sp>
      <p:sp>
        <p:nvSpPr>
          <p:cNvPr id="10" name="テキスト ボックス 9">
            <a:extLst>
              <a:ext uri="{FF2B5EF4-FFF2-40B4-BE49-F238E27FC236}">
                <a16:creationId xmlns:a16="http://schemas.microsoft.com/office/drawing/2014/main" id="{9B41694F-FD8D-A063-2E7E-A02C86027E7D}"/>
              </a:ext>
            </a:extLst>
          </p:cNvPr>
          <p:cNvSpPr txBox="1"/>
          <p:nvPr/>
        </p:nvSpPr>
        <p:spPr>
          <a:xfrm>
            <a:off x="3962393" y="8581463"/>
            <a:ext cx="8857128" cy="584775"/>
          </a:xfrm>
          <a:prstGeom prst="rect">
            <a:avLst/>
          </a:prstGeom>
          <a:noFill/>
        </p:spPr>
        <p:txBody>
          <a:bodyPr wrap="square">
            <a:spAutoFit/>
          </a:bodyPr>
          <a:lstStyle/>
          <a:p>
            <a:pPr algn="ctr"/>
            <a:r>
              <a:rPr kumimoji="1" lang="ja-JP" altLang="en-US" sz="1600">
                <a:latin typeface="メイリオ" panose="020B0604030504040204" pitchFamily="50" charset="-128"/>
                <a:ea typeface="メイリオ" panose="020B0604030504040204" pitchFamily="50" charset="-128"/>
              </a:rPr>
              <a:t>脅威の一覧表の例</a:t>
            </a:r>
          </a:p>
          <a:p>
            <a:pPr algn="ctr"/>
            <a:r>
              <a:rPr kumimoji="1" lang="ja-JP" altLang="en-US" sz="1600">
                <a:latin typeface="メイリオ" panose="020B0604030504040204" pitchFamily="50" charset="-128"/>
                <a:ea typeface="メイリオ" panose="020B0604030504040204" pitchFamily="50" charset="-128"/>
              </a:rPr>
              <a:t>（出典）「</a:t>
            </a:r>
            <a:r>
              <a:rPr kumimoji="1" lang="en-US" altLang="ja-JP" sz="1600">
                <a:latin typeface="メイリオ" panose="020B0604030504040204" pitchFamily="50" charset="-128"/>
                <a:ea typeface="メイリオ" panose="020B0604030504040204" pitchFamily="50" charset="-128"/>
              </a:rPr>
              <a:t>ISO/IEC 27005</a:t>
            </a:r>
            <a:r>
              <a:rPr kumimoji="1" lang="ja-JP" altLang="en-US" sz="1600">
                <a:latin typeface="メイリオ" panose="020B0604030504040204" pitchFamily="50" charset="-128"/>
                <a:ea typeface="メイリオ" panose="020B0604030504040204" pitchFamily="50" charset="-128"/>
              </a:rPr>
              <a:t>」を基に作成</a:t>
            </a:r>
            <a:endParaRPr lang="ja-JP" altLang="en-US" sz="160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6E7C1C60-DFEB-B74E-E7E0-54A1968D0DD3}"/>
              </a:ext>
            </a:extLst>
          </p:cNvPr>
          <p:cNvGraphicFramePr>
            <a:graphicFrameLocks noGrp="1"/>
          </p:cNvGraphicFramePr>
          <p:nvPr/>
        </p:nvGraphicFramePr>
        <p:xfrm>
          <a:off x="1027412" y="2523540"/>
          <a:ext cx="15808231" cy="5760720"/>
        </p:xfrm>
        <a:graphic>
          <a:graphicData uri="http://schemas.openxmlformats.org/drawingml/2006/table">
            <a:tbl>
              <a:tblPr firstRow="1" bandRow="1">
                <a:tableStyleId>{5C22544A-7EE6-4342-B048-85BDC9FD1C3A}</a:tableStyleId>
              </a:tblPr>
              <a:tblGrid>
                <a:gridCol w="3859530">
                  <a:extLst>
                    <a:ext uri="{9D8B030D-6E8A-4147-A177-3AD203B41FA5}">
                      <a16:colId xmlns:a16="http://schemas.microsoft.com/office/drawing/2014/main" val="1891961886"/>
                    </a:ext>
                  </a:extLst>
                </a:gridCol>
                <a:gridCol w="10008100">
                  <a:extLst>
                    <a:ext uri="{9D8B030D-6E8A-4147-A177-3AD203B41FA5}">
                      <a16:colId xmlns:a16="http://schemas.microsoft.com/office/drawing/2014/main" val="690352773"/>
                    </a:ext>
                  </a:extLst>
                </a:gridCol>
                <a:gridCol w="1940601">
                  <a:extLst>
                    <a:ext uri="{9D8B030D-6E8A-4147-A177-3AD203B41FA5}">
                      <a16:colId xmlns:a16="http://schemas.microsoft.com/office/drawing/2014/main" val="596803531"/>
                    </a:ext>
                  </a:extLst>
                </a:gridCol>
              </a:tblGrid>
              <a:tr h="0">
                <a:tc>
                  <a:txBody>
                    <a:bodyPr/>
                    <a:lstStyle/>
                    <a:p>
                      <a:pPr algn="ctr"/>
                      <a:r>
                        <a:rPr kumimoji="1" lang="ja-JP" altLang="en-US" sz="2400" dirty="0">
                          <a:latin typeface="メイリオ" panose="020B0604030504040204" pitchFamily="50" charset="-128"/>
                          <a:ea typeface="メイリオ" panose="020B0604030504040204" pitchFamily="50" charset="-128"/>
                        </a:rPr>
                        <a:t>類型</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脅威</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原因</a:t>
                      </a:r>
                    </a:p>
                  </a:txBody>
                  <a:tcPr/>
                </a:tc>
                <a:extLst>
                  <a:ext uri="{0D108BD9-81ED-4DB2-BD59-A6C34878D82A}">
                    <a16:rowId xmlns:a16="http://schemas.microsoft.com/office/drawing/2014/main" val="3551417218"/>
                  </a:ext>
                </a:extLst>
              </a:tr>
              <a:tr h="370840">
                <a:tc>
                  <a:txBody>
                    <a:bodyPr/>
                    <a:lstStyle/>
                    <a:p>
                      <a:r>
                        <a:rPr kumimoji="1" lang="ja-JP" altLang="en-US" sz="2400">
                          <a:latin typeface="メイリオ" panose="020B0604030504040204" pitchFamily="50" charset="-128"/>
                          <a:ea typeface="メイリオ" panose="020B0604030504040204" pitchFamily="50" charset="-128"/>
                        </a:rPr>
                        <a:t>物理的損傷</a:t>
                      </a: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火災、水害、汚染、大事故、機器や媒体の破壊、粉塵、腐食、凍結</a:t>
                      </a:r>
                    </a:p>
                  </a:txBody>
                  <a:tcPr anchor="ct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A, D, E</a:t>
                      </a:r>
                    </a:p>
                  </a:txBody>
                  <a:tcPr anchor="ctr"/>
                </a:tc>
                <a:extLst>
                  <a:ext uri="{0D108BD9-81ED-4DB2-BD59-A6C34878D82A}">
                    <a16:rowId xmlns:a16="http://schemas.microsoft.com/office/drawing/2014/main" val="2032680858"/>
                  </a:ext>
                </a:extLst>
              </a:tr>
              <a:tr h="440674">
                <a:tc>
                  <a:txBody>
                    <a:bodyPr/>
                    <a:lstStyle/>
                    <a:p>
                      <a:r>
                        <a:rPr kumimoji="1" lang="ja-JP" altLang="en-US" sz="2400">
                          <a:latin typeface="メイリオ" panose="020B0604030504040204" pitchFamily="50" charset="-128"/>
                          <a:ea typeface="メイリオ" panose="020B0604030504040204" pitchFamily="50" charset="-128"/>
                        </a:rPr>
                        <a:t>自然現象</a:t>
                      </a:r>
                    </a:p>
                  </a:txBody>
                  <a:tcPr anchor="ctr"/>
                </a:tc>
                <a:tc>
                  <a:txBody>
                    <a:bodyPr/>
                    <a:lstStyle/>
                    <a:p>
                      <a:pPr marL="0" indent="0">
                        <a:buFont typeface="Arial" panose="020B0604020202020204" pitchFamily="34" charset="0"/>
                        <a:buNone/>
                      </a:pPr>
                      <a:r>
                        <a:rPr kumimoji="1" lang="zh-TW" altLang="en-US" sz="2400">
                          <a:latin typeface="メイリオ" panose="020B0604030504040204" pitchFamily="50" charset="-128"/>
                          <a:ea typeface="メイリオ" panose="020B0604030504040204" pitchFamily="50" charset="-128"/>
                        </a:rPr>
                        <a:t>気候、地震、火山活動、気象現象、洪水</a:t>
                      </a:r>
                    </a:p>
                  </a:txBody>
                  <a:tcPr anchor="ct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E</a:t>
                      </a:r>
                      <a:endParaRPr kumimoji="1" lang="ja-JP" altLang="en-US" sz="2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351952120"/>
                  </a:ext>
                </a:extLst>
              </a:tr>
              <a:tr h="370840">
                <a:tc rowSpan="2">
                  <a:txBody>
                    <a:bodyPr/>
                    <a:lstStyle/>
                    <a:p>
                      <a:r>
                        <a:rPr kumimoji="1" lang="ja-JP" altLang="en-US" sz="2400">
                          <a:latin typeface="メイリオ" panose="020B0604030504040204" pitchFamily="50" charset="-128"/>
                          <a:ea typeface="メイリオ" panose="020B0604030504040204" pitchFamily="50" charset="-128"/>
                        </a:rPr>
                        <a:t>重要なサービスの喪失</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空調や給水システムの故障</a:t>
                      </a:r>
                      <a:r>
                        <a:rPr lang="en-US" altLang="ja-JP" sz="2400" b="0">
                          <a:solidFill>
                            <a:schemeClr val="tx1"/>
                          </a:solidFill>
                          <a:latin typeface="メイリオ" panose="020B0604030504040204" pitchFamily="50" charset="-128"/>
                          <a:ea typeface="メイリオ" panose="020B0604030504040204" pitchFamily="50" charset="-128"/>
                        </a:rPr>
                        <a:t>/</a:t>
                      </a:r>
                      <a:r>
                        <a:rPr lang="ja-JP" altLang="en-US" sz="2400" b="0">
                          <a:solidFill>
                            <a:schemeClr val="tx1"/>
                          </a:solidFill>
                          <a:latin typeface="メイリオ" panose="020B0604030504040204" pitchFamily="50" charset="-128"/>
                          <a:ea typeface="メイリオ" panose="020B0604030504040204" pitchFamily="50" charset="-128"/>
                        </a:rPr>
                        <a:t>電気通信機器の故障</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A, D</a:t>
                      </a:r>
                      <a:endParaRPr kumimoji="1" lang="ja-JP" altLang="en-US" sz="2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256661036"/>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電力供給の停止</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A, D, E</a:t>
                      </a:r>
                      <a:endParaRPr kumimoji="1" lang="ja-JP" altLang="en-US" sz="2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21352228"/>
                  </a:ext>
                </a:extLst>
              </a:tr>
              <a:tr h="370840">
                <a:tc rowSpan="2">
                  <a:txBody>
                    <a:bodyPr/>
                    <a:lstStyle/>
                    <a:p>
                      <a:r>
                        <a:rPr kumimoji="1" lang="ja-JP" altLang="en-US" sz="2400">
                          <a:latin typeface="メイリオ" panose="020B0604030504040204" pitchFamily="50" charset="-128"/>
                          <a:ea typeface="メイリオ" panose="020B0604030504040204" pitchFamily="50" charset="-128"/>
                        </a:rPr>
                        <a:t>情報を危うくすること</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dirty="0">
                          <a:solidFill>
                            <a:schemeClr val="tx1"/>
                          </a:solidFill>
                          <a:latin typeface="メイリオ" panose="020B0604030504040204" pitchFamily="50" charset="-128"/>
                          <a:ea typeface="メイリオ" panose="020B0604030504040204" pitchFamily="50" charset="-128"/>
                        </a:rPr>
                        <a:t>遠隔スパイ行為、盗聴、媒体や文章の盗難、機器の盗難、再利用または廃棄した媒体からの復元、ハードウェアの改ざん、位置検知</a:t>
                      </a:r>
                    </a:p>
                  </a:txBody>
                  <a:tcPr anchor="ct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D</a:t>
                      </a:r>
                      <a:endParaRPr kumimoji="1" lang="ja-JP" altLang="en-US" sz="2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342898107"/>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dirty="0">
                          <a:solidFill>
                            <a:schemeClr val="tx1"/>
                          </a:solidFill>
                          <a:latin typeface="メイリオ" panose="020B0604030504040204" pitchFamily="50" charset="-128"/>
                          <a:ea typeface="メイリオ" panose="020B0604030504040204" pitchFamily="50" charset="-128"/>
                        </a:rPr>
                        <a:t>漏えい・信頼できない情報源からのデータ・ソフトウェアの改ざん</a:t>
                      </a:r>
                      <a:endParaRPr lang="en-US" altLang="ja-JP" sz="2400" b="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A, D</a:t>
                      </a:r>
                      <a:endParaRPr kumimoji="1" lang="ja-JP" altLang="en-US" sz="2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39346651"/>
                  </a:ext>
                </a:extLst>
              </a:tr>
              <a:tr h="370840">
                <a:tc rowSpan="2">
                  <a:txBody>
                    <a:bodyPr/>
                    <a:lstStyle/>
                    <a:p>
                      <a:r>
                        <a:rPr kumimoji="1" lang="ja-JP" altLang="en-US" sz="2400">
                          <a:latin typeface="メイリオ" panose="020B0604030504040204" pitchFamily="50" charset="-128"/>
                          <a:ea typeface="メイリオ" panose="020B0604030504040204" pitchFamily="50" charset="-128"/>
                        </a:rPr>
                        <a:t>技術的な故障</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機器の故障、機器の誤動作、ソフトウェアの誤作動</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A</a:t>
                      </a:r>
                      <a:endParaRPr kumimoji="1" lang="ja-JP" altLang="en-US" sz="2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987690621"/>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情報システムの飽和、情報システムの保守に関する違反</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A, D</a:t>
                      </a:r>
                      <a:endParaRPr kumimoji="1" lang="ja-JP" altLang="en-US" sz="2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249686106"/>
                  </a:ext>
                </a:extLst>
              </a:tr>
              <a:tr h="370840">
                <a:tc rowSpan="2">
                  <a:txBody>
                    <a:bodyPr/>
                    <a:lstStyle/>
                    <a:p>
                      <a:r>
                        <a:rPr kumimoji="1" lang="ja-JP" altLang="en-US" sz="2400">
                          <a:latin typeface="メイリオ" panose="020B0604030504040204" pitchFamily="50" charset="-128"/>
                          <a:ea typeface="メイリオ" panose="020B0604030504040204" pitchFamily="50" charset="-128"/>
                        </a:rPr>
                        <a:t>許可されていない行為</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許可されていない機器の使用、ソフトウェアの不正コピー、データの破壊、データの違法な処理</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D</a:t>
                      </a:r>
                      <a:endParaRPr kumimoji="1" lang="ja-JP" altLang="en-US" sz="2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294381682"/>
                  </a:ext>
                </a:extLst>
              </a:tr>
              <a:tr h="370840">
                <a:tc vMerge="1">
                  <a:txBody>
                    <a:bodyPr/>
                    <a:lstStyle/>
                    <a:p>
                      <a:endParaRPr kumimoji="1" lang="ja-JP" altLang="en-US" sz="24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dirty="0">
                          <a:solidFill>
                            <a:schemeClr val="tx1"/>
                          </a:solidFill>
                          <a:latin typeface="メイリオ" panose="020B0604030504040204" pitchFamily="50" charset="-128"/>
                          <a:ea typeface="メイリオ" panose="020B0604030504040204" pitchFamily="50" charset="-128"/>
                        </a:rPr>
                        <a:t>海賊版または（不正）コピーソフトウェアの使用</a:t>
                      </a:r>
                      <a:endParaRPr lang="en-US" altLang="ja-JP" sz="2400" b="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en-US" altLang="ja-JP" sz="2400">
                          <a:latin typeface="メイリオ" panose="020B0604030504040204" pitchFamily="50" charset="-128"/>
                          <a:ea typeface="メイリオ" panose="020B0604030504040204" pitchFamily="50" charset="-128"/>
                        </a:rPr>
                        <a:t>A, D</a:t>
                      </a:r>
                      <a:endParaRPr kumimoji="1" lang="ja-JP" altLang="en-US" sz="2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592003530"/>
                  </a:ext>
                </a:extLst>
              </a:tr>
            </a:tbl>
          </a:graphicData>
        </a:graphic>
      </p:graphicFrame>
      <p:sp>
        <p:nvSpPr>
          <p:cNvPr id="7" name="テキスト ボックス 6">
            <a:extLst>
              <a:ext uri="{FF2B5EF4-FFF2-40B4-BE49-F238E27FC236}">
                <a16:creationId xmlns:a16="http://schemas.microsoft.com/office/drawing/2014/main" id="{9C4EAB3B-7F4E-3CB5-6231-0AB152E7A72C}"/>
              </a:ext>
            </a:extLst>
          </p:cNvPr>
          <p:cNvSpPr txBox="1"/>
          <p:nvPr/>
        </p:nvSpPr>
        <p:spPr>
          <a:xfrm>
            <a:off x="13239396" y="8325610"/>
            <a:ext cx="4191656" cy="923330"/>
          </a:xfrm>
          <a:prstGeom prst="rect">
            <a:avLst/>
          </a:prstGeom>
          <a:noFill/>
        </p:spPr>
        <p:txBody>
          <a:bodyPr wrap="square" rtlCol="0">
            <a:spAutoFit/>
          </a:bodyPr>
          <a:lstStyle/>
          <a:p>
            <a:r>
              <a:rPr kumimoji="1" lang="en-US" altLang="ja-JP">
                <a:latin typeface="メイリオ" panose="020B0604030504040204" pitchFamily="50" charset="-128"/>
                <a:ea typeface="メイリオ" panose="020B0604030504040204" pitchFamily="50" charset="-128"/>
              </a:rPr>
              <a:t>A</a:t>
            </a:r>
            <a:r>
              <a:rPr kumimoji="1" lang="ja-JP" altLang="en-US">
                <a:latin typeface="メイリオ" panose="020B0604030504040204" pitchFamily="50" charset="-128"/>
                <a:ea typeface="メイリオ" panose="020B0604030504040204" pitchFamily="50" charset="-128"/>
              </a:rPr>
              <a:t>：</a:t>
            </a:r>
            <a:r>
              <a:rPr lang="ja-JP" altLang="en-US">
                <a:solidFill>
                  <a:schemeClr val="tx1"/>
                </a:solidFill>
                <a:latin typeface="メイリオ" panose="020B0604030504040204" pitchFamily="50" charset="-128"/>
                <a:ea typeface="メイリオ" panose="020B0604030504040204" pitchFamily="50" charset="-128"/>
              </a:rPr>
              <a:t>偶発的脅威（</a:t>
            </a:r>
            <a:r>
              <a:rPr lang="en-US" altLang="ja-JP">
                <a:latin typeface="メイリオ" panose="020B0604030504040204" pitchFamily="50" charset="-128"/>
                <a:ea typeface="メイリオ" panose="020B0604030504040204" pitchFamily="50" charset="-128"/>
              </a:rPr>
              <a:t>A</a:t>
            </a:r>
            <a:r>
              <a:rPr lang="en-US" altLang="ja-JP">
                <a:solidFill>
                  <a:schemeClr val="tx1"/>
                </a:solidFill>
                <a:latin typeface="メイリオ" panose="020B0604030504040204" pitchFamily="50" charset="-128"/>
                <a:ea typeface="メイリオ" panose="020B0604030504040204" pitchFamily="50" charset="-128"/>
              </a:rPr>
              <a:t>ccidental</a:t>
            </a:r>
            <a:r>
              <a:rPr lang="ja-JP" altLang="en-US">
                <a:solidFill>
                  <a:schemeClr val="tx1"/>
                </a:solidFill>
                <a:latin typeface="メイリオ" panose="020B0604030504040204" pitchFamily="50" charset="-128"/>
                <a:ea typeface="メイリオ" panose="020B0604030504040204" pitchFamily="50" charset="-128"/>
              </a:rPr>
              <a:t>）</a:t>
            </a:r>
            <a:endParaRPr kumimoji="1" lang="en-US" altLang="ja-JP">
              <a:latin typeface="メイリオ" panose="020B0604030504040204" pitchFamily="50" charset="-128"/>
              <a:ea typeface="メイリオ" panose="020B0604030504040204" pitchFamily="50" charset="-128"/>
            </a:endParaRPr>
          </a:p>
          <a:p>
            <a:r>
              <a:rPr kumimoji="1" lang="en-US" altLang="ja-JP">
                <a:latin typeface="メイリオ" panose="020B0604030504040204" pitchFamily="50" charset="-128"/>
                <a:ea typeface="メイリオ" panose="020B0604030504040204" pitchFamily="50" charset="-128"/>
              </a:rPr>
              <a:t>D</a:t>
            </a:r>
            <a:r>
              <a:rPr kumimoji="1" lang="ja-JP" altLang="en-US">
                <a:latin typeface="メイリオ" panose="020B0604030504040204" pitchFamily="50" charset="-128"/>
                <a:ea typeface="メイリオ" panose="020B0604030504040204" pitchFamily="50" charset="-128"/>
              </a:rPr>
              <a:t>：</a:t>
            </a:r>
            <a:r>
              <a:rPr lang="ja-JP" altLang="en-US">
                <a:solidFill>
                  <a:schemeClr val="tx1"/>
                </a:solidFill>
                <a:latin typeface="メイリオ" panose="020B0604030504040204" pitchFamily="50" charset="-128"/>
                <a:ea typeface="メイリオ" panose="020B0604030504040204" pitchFamily="50" charset="-128"/>
              </a:rPr>
              <a:t>意図的脅威（</a:t>
            </a:r>
            <a:r>
              <a:rPr lang="en-US" altLang="ja-JP">
                <a:latin typeface="メイリオ" panose="020B0604030504040204" pitchFamily="50" charset="-128"/>
                <a:ea typeface="メイリオ" panose="020B0604030504040204" pitchFamily="50" charset="-128"/>
              </a:rPr>
              <a:t>D</a:t>
            </a:r>
            <a:r>
              <a:rPr lang="en-US" altLang="ja-JP">
                <a:solidFill>
                  <a:schemeClr val="tx1"/>
                </a:solidFill>
                <a:latin typeface="メイリオ" panose="020B0604030504040204" pitchFamily="50" charset="-128"/>
                <a:ea typeface="メイリオ" panose="020B0604030504040204" pitchFamily="50" charset="-128"/>
              </a:rPr>
              <a:t>eliberate</a:t>
            </a:r>
            <a:r>
              <a:rPr lang="ja-JP" altLang="en-US">
                <a:solidFill>
                  <a:schemeClr val="tx1"/>
                </a:solidFill>
                <a:latin typeface="メイリオ" panose="020B0604030504040204" pitchFamily="50" charset="-128"/>
                <a:ea typeface="メイリオ" panose="020B0604030504040204" pitchFamily="50" charset="-128"/>
              </a:rPr>
              <a:t>）</a:t>
            </a:r>
            <a:endParaRPr kumimoji="1" lang="en-US" altLang="ja-JP">
              <a:latin typeface="メイリオ" panose="020B0604030504040204" pitchFamily="50" charset="-128"/>
              <a:ea typeface="メイリオ" panose="020B0604030504040204" pitchFamily="50" charset="-128"/>
            </a:endParaRPr>
          </a:p>
          <a:p>
            <a:r>
              <a:rPr kumimoji="1" lang="en-US" altLang="ja-JP">
                <a:latin typeface="メイリオ" panose="020B0604030504040204" pitchFamily="50" charset="-128"/>
                <a:ea typeface="メイリオ" panose="020B0604030504040204" pitchFamily="50" charset="-128"/>
              </a:rPr>
              <a:t>E</a:t>
            </a:r>
            <a:r>
              <a:rPr kumimoji="1" lang="ja-JP" altLang="en-US">
                <a:latin typeface="メイリオ" panose="020B0604030504040204" pitchFamily="50" charset="-128"/>
                <a:ea typeface="メイリオ" panose="020B0604030504040204" pitchFamily="50" charset="-128"/>
              </a:rPr>
              <a:t>：</a:t>
            </a:r>
            <a:r>
              <a:rPr lang="ja-JP" altLang="en-US">
                <a:solidFill>
                  <a:schemeClr val="tx1"/>
                </a:solidFill>
                <a:latin typeface="メイリオ" panose="020B0604030504040204" pitchFamily="50" charset="-128"/>
                <a:ea typeface="メイリオ" panose="020B0604030504040204" pitchFamily="50" charset="-128"/>
              </a:rPr>
              <a:t>環境的脅威（</a:t>
            </a:r>
            <a:r>
              <a:rPr lang="en-US" altLang="ja-JP">
                <a:latin typeface="メイリオ" panose="020B0604030504040204" pitchFamily="50" charset="-128"/>
                <a:ea typeface="メイリオ" panose="020B0604030504040204" pitchFamily="50" charset="-128"/>
              </a:rPr>
              <a:t>E</a:t>
            </a:r>
            <a:r>
              <a:rPr lang="en-US" altLang="ja-JP">
                <a:solidFill>
                  <a:schemeClr val="tx1"/>
                </a:solidFill>
                <a:latin typeface="メイリオ" panose="020B0604030504040204" pitchFamily="50" charset="-128"/>
                <a:ea typeface="メイリオ" panose="020B0604030504040204" pitchFamily="50" charset="-128"/>
              </a:rPr>
              <a:t>nvironmental</a:t>
            </a:r>
            <a:r>
              <a:rPr lang="ja-JP" altLang="en-US">
                <a:solidFill>
                  <a:schemeClr val="tx1"/>
                </a:solidFill>
                <a:latin typeface="メイリオ" panose="020B0604030504040204" pitchFamily="50" charset="-128"/>
                <a:ea typeface="メイリオ" panose="020B0604030504040204" pitchFamily="50" charset="-128"/>
              </a:rPr>
              <a:t>）</a:t>
            </a: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32838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226849" y="795039"/>
            <a:ext cx="4429126" cy="419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講師紹介</a:t>
            </a:r>
          </a:p>
        </p:txBody>
      </p:sp>
      <p:sp>
        <p:nvSpPr>
          <p:cNvPr id="3" name="スライド番号プレースホルダー 1">
            <a:extLst>
              <a:ext uri="{FF2B5EF4-FFF2-40B4-BE49-F238E27FC236}">
                <a16:creationId xmlns:a16="http://schemas.microsoft.com/office/drawing/2014/main" id="{AE90E20C-7D19-F31B-1AA6-06ED56D7498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a:t>
            </a:fld>
            <a:endParaRPr kumimoji="1" lang="ja-JP" altLang="en-US" sz="2000"/>
          </a:p>
        </p:txBody>
      </p:sp>
      <p:pic>
        <p:nvPicPr>
          <p:cNvPr id="4" name="図 3">
            <a:extLst>
              <a:ext uri="{FF2B5EF4-FFF2-40B4-BE49-F238E27FC236}">
                <a16:creationId xmlns:a16="http://schemas.microsoft.com/office/drawing/2014/main" id="{B21BC0A2-2E1A-A1B1-521A-1CA82BCF83F2}"/>
              </a:ext>
            </a:extLst>
          </p:cNvPr>
          <p:cNvPicPr>
            <a:picLocks noChangeAspect="1"/>
          </p:cNvPicPr>
          <p:nvPr/>
        </p:nvPicPr>
        <p:blipFill>
          <a:blip r:embed="rId3"/>
          <a:stretch>
            <a:fillRect/>
          </a:stretch>
        </p:blipFill>
        <p:spPr>
          <a:xfrm>
            <a:off x="1422233" y="1615440"/>
            <a:ext cx="3328920" cy="3508420"/>
          </a:xfrm>
          <a:prstGeom prst="rect">
            <a:avLst/>
          </a:prstGeom>
        </p:spPr>
      </p:pic>
      <p:sp>
        <p:nvSpPr>
          <p:cNvPr id="10" name="object 40">
            <a:extLst>
              <a:ext uri="{FF2B5EF4-FFF2-40B4-BE49-F238E27FC236}">
                <a16:creationId xmlns:a16="http://schemas.microsoft.com/office/drawing/2014/main" id="{E4064EE1-CA45-1CE8-C0A0-B5D7D53EE595}"/>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graphicFrame>
        <p:nvGraphicFramePr>
          <p:cNvPr id="2" name="表 4">
            <a:extLst>
              <a:ext uri="{FF2B5EF4-FFF2-40B4-BE49-F238E27FC236}">
                <a16:creationId xmlns:a16="http://schemas.microsoft.com/office/drawing/2014/main" id="{B2EFF890-0C9E-92F8-F37C-5C0D604768EF}"/>
              </a:ext>
            </a:extLst>
          </p:cNvPr>
          <p:cNvGraphicFramePr>
            <a:graphicFrameLocks noGrp="1"/>
          </p:cNvGraphicFramePr>
          <p:nvPr>
            <p:extLst>
              <p:ext uri="{D42A27DB-BD31-4B8C-83A1-F6EECF244321}">
                <p14:modId xmlns:p14="http://schemas.microsoft.com/office/powerpoint/2010/main" val="2219024523"/>
              </p:ext>
            </p:extLst>
          </p:nvPr>
        </p:nvGraphicFramePr>
        <p:xfrm>
          <a:off x="5075057" y="1615440"/>
          <a:ext cx="11868697" cy="6858000"/>
        </p:xfrm>
        <a:graphic>
          <a:graphicData uri="http://schemas.openxmlformats.org/drawingml/2006/table">
            <a:tbl>
              <a:tblPr firstRow="1" bandRow="1">
                <a:tableStyleId>{69CF1AB2-1976-4502-BF36-3FF5EA218861}</a:tableStyleId>
              </a:tblPr>
              <a:tblGrid>
                <a:gridCol w="2732512">
                  <a:extLst>
                    <a:ext uri="{9D8B030D-6E8A-4147-A177-3AD203B41FA5}">
                      <a16:colId xmlns:a16="http://schemas.microsoft.com/office/drawing/2014/main" val="3492983429"/>
                    </a:ext>
                  </a:extLst>
                </a:gridCol>
                <a:gridCol w="9136185">
                  <a:extLst>
                    <a:ext uri="{9D8B030D-6E8A-4147-A177-3AD203B41FA5}">
                      <a16:colId xmlns:a16="http://schemas.microsoft.com/office/drawing/2014/main" val="210467192"/>
                    </a:ext>
                  </a:extLst>
                </a:gridCol>
              </a:tblGrid>
              <a:tr h="370840">
                <a:tc>
                  <a:txBody>
                    <a:bodyPr/>
                    <a:lstStyle/>
                    <a:p>
                      <a:r>
                        <a:rPr kumimoji="1" lang="ja-JP" altLang="en-US" sz="2800" b="0">
                          <a:latin typeface="メイリオ"/>
                          <a:ea typeface="メイリオ"/>
                        </a:rPr>
                        <a:t>氏名</a:t>
                      </a:r>
                    </a:p>
                  </a:txBody>
                  <a:tcPr/>
                </a:tc>
                <a:tc>
                  <a:txBody>
                    <a:bodyPr/>
                    <a:lstStyle/>
                    <a:p>
                      <a:r>
                        <a:rPr kumimoji="1" lang="ja-JP" altLang="en-US" sz="2800" b="0">
                          <a:latin typeface="メイリオ"/>
                          <a:ea typeface="メイリオ"/>
                        </a:rPr>
                        <a:t>星野 樹昭（ほしの しげあき）</a:t>
                      </a:r>
                    </a:p>
                  </a:txBody>
                  <a:tcPr/>
                </a:tc>
                <a:extLst>
                  <a:ext uri="{0D108BD9-81ED-4DB2-BD59-A6C34878D82A}">
                    <a16:rowId xmlns:a16="http://schemas.microsoft.com/office/drawing/2014/main" val="2603264146"/>
                  </a:ext>
                </a:extLst>
              </a:tr>
              <a:tr h="370840">
                <a:tc>
                  <a:txBody>
                    <a:bodyPr/>
                    <a:lstStyle/>
                    <a:p>
                      <a:r>
                        <a:rPr kumimoji="1" lang="ja-JP" altLang="en-US" sz="2800">
                          <a:latin typeface="メイリオ"/>
                          <a:ea typeface="メイリオ"/>
                        </a:rPr>
                        <a:t>業務経歴</a:t>
                      </a:r>
                    </a:p>
                  </a:txBody>
                  <a:tcPr/>
                </a:tc>
                <a:tc>
                  <a:txBody>
                    <a:bodyPr/>
                    <a:lstStyle/>
                    <a:p>
                      <a:r>
                        <a:rPr kumimoji="1" lang="en-US" altLang="ja-JP" sz="2800">
                          <a:latin typeface="メイリオ"/>
                          <a:ea typeface="メイリオ"/>
                        </a:rPr>
                        <a:t>25</a:t>
                      </a:r>
                      <a:r>
                        <a:rPr kumimoji="1" lang="ja-JP" altLang="en-US" sz="2800">
                          <a:latin typeface="メイリオ"/>
                          <a:ea typeface="メイリオ"/>
                        </a:rPr>
                        <a:t>年（セキュリティ経験：</a:t>
                      </a:r>
                      <a:r>
                        <a:rPr kumimoji="1" lang="en-US" altLang="ja-JP" sz="2800">
                          <a:latin typeface="メイリオ"/>
                          <a:ea typeface="メイリオ"/>
                        </a:rPr>
                        <a:t>19</a:t>
                      </a:r>
                      <a:r>
                        <a:rPr kumimoji="1" lang="ja-JP" altLang="en-US" sz="2800">
                          <a:latin typeface="メイリオ"/>
                          <a:ea typeface="メイリオ"/>
                        </a:rPr>
                        <a:t>年）</a:t>
                      </a:r>
                      <a:endParaRPr kumimoji="1" lang="en-US" altLang="ja-JP" sz="2800">
                        <a:latin typeface="メイリオ"/>
                        <a:ea typeface="メイリオ"/>
                      </a:endParaRPr>
                    </a:p>
                  </a:txBody>
                  <a:tcPr/>
                </a:tc>
                <a:extLst>
                  <a:ext uri="{0D108BD9-81ED-4DB2-BD59-A6C34878D82A}">
                    <a16:rowId xmlns:a16="http://schemas.microsoft.com/office/drawing/2014/main" val="3048644346"/>
                  </a:ext>
                </a:extLst>
              </a:tr>
              <a:tr h="370840">
                <a:tc>
                  <a:txBody>
                    <a:bodyPr/>
                    <a:lstStyle/>
                    <a:p>
                      <a:r>
                        <a:rPr kumimoji="1" lang="ja-JP" altLang="en-US" sz="2800">
                          <a:latin typeface="メイリオ"/>
                          <a:ea typeface="メイリオ"/>
                        </a:rPr>
                        <a:t>専門分野</a:t>
                      </a:r>
                      <a:endParaRPr kumimoji="1" lang="en-US" altLang="ja-JP" sz="2800">
                        <a:latin typeface="メイリオ"/>
                        <a:ea typeface="メイリオ"/>
                      </a:endParaRPr>
                    </a:p>
                  </a:txBody>
                  <a:tcPr/>
                </a:tc>
                <a:tc>
                  <a:txBody>
                    <a:bodyPr/>
                    <a:lstStyle/>
                    <a:p>
                      <a:r>
                        <a:rPr kumimoji="1" lang="en-US" altLang="ja-JP" sz="2800">
                          <a:latin typeface="メイリオ"/>
                          <a:ea typeface="メイリオ"/>
                        </a:rPr>
                        <a:t>IT</a:t>
                      </a:r>
                      <a:r>
                        <a:rPr kumimoji="1" lang="ja-JP" altLang="en-US" sz="2800">
                          <a:latin typeface="メイリオ"/>
                          <a:ea typeface="メイリオ"/>
                        </a:rPr>
                        <a:t>インフラ設計</a:t>
                      </a:r>
                      <a:r>
                        <a:rPr kumimoji="1" lang="en-US" altLang="ja-JP" sz="2800">
                          <a:latin typeface="メイリオ"/>
                          <a:ea typeface="メイリオ"/>
                        </a:rPr>
                        <a:t> / </a:t>
                      </a:r>
                      <a:r>
                        <a:rPr kumimoji="1" lang="ja-JP" altLang="en-US" sz="2800">
                          <a:latin typeface="メイリオ"/>
                          <a:ea typeface="メイリオ"/>
                        </a:rPr>
                        <a:t>構築</a:t>
                      </a:r>
                      <a:r>
                        <a:rPr kumimoji="1" lang="en-US" altLang="ja-JP" sz="2800">
                          <a:latin typeface="メイリオ"/>
                          <a:ea typeface="メイリオ"/>
                        </a:rPr>
                        <a:t> / </a:t>
                      </a:r>
                      <a:r>
                        <a:rPr kumimoji="1" lang="ja-JP" altLang="en-US" sz="2800">
                          <a:latin typeface="メイリオ"/>
                          <a:ea typeface="メイリオ"/>
                        </a:rPr>
                        <a:t>テスト 移行設計</a:t>
                      </a:r>
                      <a:endParaRPr kumimoji="1" lang="en-US" altLang="ja-JP" sz="2800">
                        <a:latin typeface="メイリオ"/>
                        <a:ea typeface="メイリオ"/>
                      </a:endParaRPr>
                    </a:p>
                    <a:p>
                      <a:r>
                        <a:rPr kumimoji="1" lang="ja-JP" altLang="en-US" sz="2800">
                          <a:latin typeface="メイリオ"/>
                          <a:ea typeface="メイリオ"/>
                        </a:rPr>
                        <a:t>セキュリティ製品導入支援</a:t>
                      </a:r>
                      <a:endParaRPr kumimoji="1" lang="en-US" altLang="ja-JP" sz="2800">
                        <a:latin typeface="メイリオ"/>
                        <a:ea typeface="メイリオ"/>
                      </a:endParaRPr>
                    </a:p>
                    <a:p>
                      <a:r>
                        <a:rPr kumimoji="1" lang="en-US" altLang="ja-JP" sz="2800">
                          <a:latin typeface="メイリオ"/>
                          <a:ea typeface="メイリオ"/>
                        </a:rPr>
                        <a:t>ISMS</a:t>
                      </a:r>
                      <a:r>
                        <a:rPr kumimoji="1" lang="ja-JP" altLang="en-US" sz="2800">
                          <a:latin typeface="メイリオ"/>
                          <a:ea typeface="メイリオ"/>
                        </a:rPr>
                        <a:t>導入支援</a:t>
                      </a:r>
                      <a:endParaRPr kumimoji="1" lang="en-US" altLang="ja-JP" sz="2800">
                        <a:latin typeface="メイリオ"/>
                        <a:ea typeface="メイリオ"/>
                      </a:endParaRPr>
                    </a:p>
                  </a:txBody>
                  <a:tcPr/>
                </a:tc>
                <a:extLst>
                  <a:ext uri="{0D108BD9-81ED-4DB2-BD59-A6C34878D82A}">
                    <a16:rowId xmlns:a16="http://schemas.microsoft.com/office/drawing/2014/main" val="1199140482"/>
                  </a:ext>
                </a:extLst>
              </a:tr>
              <a:tr h="370840">
                <a:tc>
                  <a:txBody>
                    <a:bodyPr/>
                    <a:lstStyle/>
                    <a:p>
                      <a:r>
                        <a:rPr kumimoji="1" lang="ja-JP" altLang="en-US" sz="2800">
                          <a:latin typeface="メイリオ"/>
                          <a:ea typeface="メイリオ"/>
                        </a:rPr>
                        <a:t>保有資格</a:t>
                      </a:r>
                    </a:p>
                  </a:txBody>
                  <a:tcPr/>
                </a:tc>
                <a:tc>
                  <a:txBody>
                    <a:bodyPr/>
                    <a:lstStyle/>
                    <a:p>
                      <a:r>
                        <a:rPr kumimoji="1" lang="ja-JP" altLang="en-US" sz="2800">
                          <a:latin typeface="メイリオ"/>
                          <a:ea typeface="メイリオ"/>
                        </a:rPr>
                        <a:t>情報処理安全確保支援士（登録番号 第</a:t>
                      </a:r>
                      <a:r>
                        <a:rPr kumimoji="1" lang="en-US" altLang="ja-JP" sz="2800">
                          <a:latin typeface="メイリオ"/>
                          <a:ea typeface="メイリオ"/>
                        </a:rPr>
                        <a:t>002047</a:t>
                      </a:r>
                      <a:r>
                        <a:rPr kumimoji="1" lang="ja-JP" altLang="en-US" sz="2800">
                          <a:latin typeface="メイリオ"/>
                          <a:ea typeface="メイリオ"/>
                        </a:rPr>
                        <a:t>号）</a:t>
                      </a:r>
                      <a:endParaRPr kumimoji="1" lang="en-US" altLang="ja-JP" sz="2800">
                        <a:latin typeface="メイリオ"/>
                        <a:ea typeface="メイリオ"/>
                      </a:endParaRPr>
                    </a:p>
                    <a:p>
                      <a:r>
                        <a:rPr kumimoji="1" lang="en-US" altLang="ja-JP" sz="2800">
                          <a:latin typeface="メイリオ"/>
                          <a:ea typeface="メイリオ"/>
                        </a:rPr>
                        <a:t>MCP</a:t>
                      </a:r>
                      <a:endParaRPr kumimoji="1" lang="ja-JP" altLang="en-US" sz="2800">
                        <a:latin typeface="メイリオ"/>
                        <a:ea typeface="メイリオ"/>
                      </a:endParaRPr>
                    </a:p>
                  </a:txBody>
                  <a:tcPr/>
                </a:tc>
                <a:extLst>
                  <a:ext uri="{0D108BD9-81ED-4DB2-BD59-A6C34878D82A}">
                    <a16:rowId xmlns:a16="http://schemas.microsoft.com/office/drawing/2014/main" val="2988143533"/>
                  </a:ext>
                </a:extLst>
              </a:tr>
              <a:tr h="370840">
                <a:tc>
                  <a:txBody>
                    <a:bodyPr/>
                    <a:lstStyle/>
                    <a:p>
                      <a:r>
                        <a:rPr kumimoji="1" lang="ja-JP" altLang="en-US" sz="2800">
                          <a:latin typeface="メイリオ"/>
                          <a:ea typeface="メイリオ"/>
                        </a:rPr>
                        <a:t>コメント</a:t>
                      </a:r>
                    </a:p>
                  </a:txBody>
                  <a:tcPr/>
                </a:tc>
                <a:tc>
                  <a:txBody>
                    <a:bodyPr/>
                    <a:lstStyle/>
                    <a:p>
                      <a:r>
                        <a:rPr lang="ja-JP" altLang="en-US" sz="2800">
                          <a:latin typeface="メイリオ"/>
                          <a:ea typeface="メイリオ"/>
                        </a:rPr>
                        <a:t>官公庁や金融機関などの大規模環境から、中小零細企業規模まで、オンプレ/クラウド問わず様々な環境のITインフラ環境導入・移行の経験あり。</a:t>
                      </a:r>
                    </a:p>
                    <a:p>
                      <a:r>
                        <a:rPr lang="ja-JP" altLang="en-US" sz="2800">
                          <a:latin typeface="メイリオ"/>
                          <a:ea typeface="メイリオ"/>
                        </a:rPr>
                        <a:t>セキュリティ製品の導入支援では、DB暗号化ソフトウェアやWeb Application Firewall、クライアントPCのセキュリティ対応など、実績豊富。</a:t>
                      </a:r>
                    </a:p>
                    <a:p>
                      <a:r>
                        <a:rPr lang="ja-JP" altLang="en-US" sz="2800">
                          <a:latin typeface="メイリオ"/>
                          <a:ea typeface="メイリオ"/>
                        </a:rPr>
                        <a:t>現在はISMSコンサルも実施しており、活動は多岐にわたる。</a:t>
                      </a:r>
                    </a:p>
                  </a:txBody>
                  <a:tcPr/>
                </a:tc>
                <a:extLst>
                  <a:ext uri="{0D108BD9-81ED-4DB2-BD59-A6C34878D82A}">
                    <a16:rowId xmlns:a16="http://schemas.microsoft.com/office/drawing/2014/main" val="4045981312"/>
                  </a:ext>
                </a:extLst>
              </a:tr>
            </a:tbl>
          </a:graphicData>
        </a:graphic>
      </p:graphicFrame>
    </p:spTree>
    <p:extLst>
      <p:ext uri="{BB962C8B-B14F-4D97-AF65-F5344CB8AC3E}">
        <p14:creationId xmlns:p14="http://schemas.microsoft.com/office/powerpoint/2010/main" val="463454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a:t>
            </a:fld>
            <a:endParaRPr kumimoji="1" lang="ja-JP" altLang="en-US" sz="2000"/>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テレワークのセキュリティ対策</a:t>
            </a:r>
          </a:p>
        </p:txBody>
      </p:sp>
      <p:sp>
        <p:nvSpPr>
          <p:cNvPr id="3" name="四角形: 角を丸くする 2">
            <a:extLst>
              <a:ext uri="{FF2B5EF4-FFF2-40B4-BE49-F238E27FC236}">
                <a16:creationId xmlns:a16="http://schemas.microsoft.com/office/drawing/2014/main" id="{611432FA-CB2E-DB42-487E-E0EF0C0C188F}"/>
              </a:ext>
            </a:extLst>
          </p:cNvPr>
          <p:cNvSpPr/>
          <p:nvPr/>
        </p:nvSpPr>
        <p:spPr>
          <a:xfrm>
            <a:off x="2880183" y="4890099"/>
            <a:ext cx="10327817" cy="1678049"/>
          </a:xfrm>
          <a:prstGeom prst="round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69637652-CAA6-D464-1A97-087F72C65613}"/>
              </a:ext>
            </a:extLst>
          </p:cNvPr>
          <p:cNvCxnSpPr>
            <a:cxnSpLocks/>
          </p:cNvCxnSpPr>
          <p:nvPr/>
        </p:nvCxnSpPr>
        <p:spPr>
          <a:xfrm flipV="1">
            <a:off x="7575087" y="3769258"/>
            <a:ext cx="0" cy="3322800"/>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pic>
        <p:nvPicPr>
          <p:cNvPr id="7" name="図 6">
            <a:extLst>
              <a:ext uri="{FF2B5EF4-FFF2-40B4-BE49-F238E27FC236}">
                <a16:creationId xmlns:a16="http://schemas.microsoft.com/office/drawing/2014/main" id="{0DBDBF29-C67D-50A2-2D88-440DADC3D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974" y="7374853"/>
            <a:ext cx="720000" cy="720000"/>
          </a:xfrm>
          <a:prstGeom prst="rect">
            <a:avLst/>
          </a:prstGeom>
        </p:spPr>
      </p:pic>
      <p:pic>
        <p:nvPicPr>
          <p:cNvPr id="9" name="図 8">
            <a:extLst>
              <a:ext uri="{FF2B5EF4-FFF2-40B4-BE49-F238E27FC236}">
                <a16:creationId xmlns:a16="http://schemas.microsoft.com/office/drawing/2014/main" id="{4FACE308-0EE9-BBDE-21D7-E6E1160BA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896" y="7374853"/>
            <a:ext cx="720000" cy="720000"/>
          </a:xfrm>
          <a:prstGeom prst="rect">
            <a:avLst/>
          </a:prstGeom>
        </p:spPr>
      </p:pic>
      <p:pic>
        <p:nvPicPr>
          <p:cNvPr id="12" name="図 11">
            <a:extLst>
              <a:ext uri="{FF2B5EF4-FFF2-40B4-BE49-F238E27FC236}">
                <a16:creationId xmlns:a16="http://schemas.microsoft.com/office/drawing/2014/main" id="{C4AE35E1-FBAC-7BDF-249F-78F436F15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545" y="6667628"/>
            <a:ext cx="806400" cy="806400"/>
          </a:xfrm>
          <a:prstGeom prst="rect">
            <a:avLst/>
          </a:prstGeom>
        </p:spPr>
      </p:pic>
      <p:pic>
        <p:nvPicPr>
          <p:cNvPr id="13" name="図 12">
            <a:extLst>
              <a:ext uri="{FF2B5EF4-FFF2-40B4-BE49-F238E27FC236}">
                <a16:creationId xmlns:a16="http://schemas.microsoft.com/office/drawing/2014/main" id="{000293F9-2E45-F77F-2883-1055FB8AE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655" y="3029412"/>
            <a:ext cx="540000" cy="540000"/>
          </a:xfrm>
          <a:prstGeom prst="rect">
            <a:avLst/>
          </a:prstGeom>
        </p:spPr>
      </p:pic>
      <p:sp>
        <p:nvSpPr>
          <p:cNvPr id="14" name="正方形/長方形 13">
            <a:extLst>
              <a:ext uri="{FF2B5EF4-FFF2-40B4-BE49-F238E27FC236}">
                <a16:creationId xmlns:a16="http://schemas.microsoft.com/office/drawing/2014/main" id="{1BF78877-81BA-ACAE-EFD7-302D71B9EE6E}"/>
              </a:ext>
            </a:extLst>
          </p:cNvPr>
          <p:cNvSpPr/>
          <p:nvPr/>
        </p:nvSpPr>
        <p:spPr>
          <a:xfrm>
            <a:off x="5568294" y="6771613"/>
            <a:ext cx="6473550" cy="2014021"/>
          </a:xfrm>
          <a:prstGeom prst="rect">
            <a:avLst/>
          </a:prstGeom>
          <a:noFill/>
          <a:ln w="2857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91F5E4FD-B070-8BAB-D68F-38A4DD61AD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49107" y="2851098"/>
            <a:ext cx="540000" cy="540000"/>
          </a:xfrm>
          <a:prstGeom prst="rect">
            <a:avLst/>
          </a:prstGeom>
        </p:spPr>
      </p:pic>
      <p:pic>
        <p:nvPicPr>
          <p:cNvPr id="16" name="図 15">
            <a:extLst>
              <a:ext uri="{FF2B5EF4-FFF2-40B4-BE49-F238E27FC236}">
                <a16:creationId xmlns:a16="http://schemas.microsoft.com/office/drawing/2014/main" id="{8243FDAE-6FC8-5830-7B8A-AD3E889910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63497" y="2838340"/>
            <a:ext cx="540000" cy="540000"/>
          </a:xfrm>
          <a:prstGeom prst="rect">
            <a:avLst/>
          </a:prstGeom>
        </p:spPr>
      </p:pic>
      <p:pic>
        <p:nvPicPr>
          <p:cNvPr id="17" name="図 16">
            <a:extLst>
              <a:ext uri="{FF2B5EF4-FFF2-40B4-BE49-F238E27FC236}">
                <a16:creationId xmlns:a16="http://schemas.microsoft.com/office/drawing/2014/main" id="{A9ABEDFE-F5A0-9D6F-50DA-1410D53EA7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63244" y="2864333"/>
            <a:ext cx="540000" cy="540000"/>
          </a:xfrm>
          <a:prstGeom prst="rect">
            <a:avLst/>
          </a:prstGeom>
        </p:spPr>
      </p:pic>
      <p:pic>
        <p:nvPicPr>
          <p:cNvPr id="18" name="図 17">
            <a:extLst>
              <a:ext uri="{FF2B5EF4-FFF2-40B4-BE49-F238E27FC236}">
                <a16:creationId xmlns:a16="http://schemas.microsoft.com/office/drawing/2014/main" id="{2CDBB3FE-0644-B9B4-0FBF-A9976E5EFE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4853" y="4848849"/>
            <a:ext cx="880274" cy="880274"/>
          </a:xfrm>
          <a:prstGeom prst="rect">
            <a:avLst/>
          </a:prstGeom>
        </p:spPr>
      </p:pic>
      <p:pic>
        <p:nvPicPr>
          <p:cNvPr id="20" name="図 19">
            <a:extLst>
              <a:ext uri="{FF2B5EF4-FFF2-40B4-BE49-F238E27FC236}">
                <a16:creationId xmlns:a16="http://schemas.microsoft.com/office/drawing/2014/main" id="{05D73090-A7C6-F6C4-B8DB-D53B44E864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03982" y="1756062"/>
            <a:ext cx="952500" cy="952500"/>
          </a:xfrm>
          <a:prstGeom prst="rect">
            <a:avLst/>
          </a:prstGeom>
        </p:spPr>
      </p:pic>
      <p:sp>
        <p:nvSpPr>
          <p:cNvPr id="21" name="テキスト ボックス 20">
            <a:extLst>
              <a:ext uri="{FF2B5EF4-FFF2-40B4-BE49-F238E27FC236}">
                <a16:creationId xmlns:a16="http://schemas.microsoft.com/office/drawing/2014/main" id="{3E90DFD6-D028-D720-71FA-4C0A821290D4}"/>
              </a:ext>
            </a:extLst>
          </p:cNvPr>
          <p:cNvSpPr txBox="1"/>
          <p:nvPr/>
        </p:nvSpPr>
        <p:spPr>
          <a:xfrm>
            <a:off x="6388060" y="8049561"/>
            <a:ext cx="2379992" cy="338554"/>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会社支給の端末</a:t>
            </a:r>
          </a:p>
        </p:txBody>
      </p:sp>
      <p:grpSp>
        <p:nvGrpSpPr>
          <p:cNvPr id="55" name="グループ化 54">
            <a:extLst>
              <a:ext uri="{FF2B5EF4-FFF2-40B4-BE49-F238E27FC236}">
                <a16:creationId xmlns:a16="http://schemas.microsoft.com/office/drawing/2014/main" id="{F54F52F8-D273-B751-A91E-4A72C2B2BF97}"/>
              </a:ext>
            </a:extLst>
          </p:cNvPr>
          <p:cNvGrpSpPr/>
          <p:nvPr/>
        </p:nvGrpSpPr>
        <p:grpSpPr>
          <a:xfrm>
            <a:off x="9555857" y="7151701"/>
            <a:ext cx="1301002" cy="861598"/>
            <a:chOff x="10594760" y="6849959"/>
            <a:chExt cx="1301002" cy="861598"/>
          </a:xfrm>
        </p:grpSpPr>
        <p:pic>
          <p:nvPicPr>
            <p:cNvPr id="10" name="図 9">
              <a:extLst>
                <a:ext uri="{FF2B5EF4-FFF2-40B4-BE49-F238E27FC236}">
                  <a16:creationId xmlns:a16="http://schemas.microsoft.com/office/drawing/2014/main" id="{64E4798C-8820-FCA6-61C1-14898D67D2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43040" y="6849959"/>
              <a:ext cx="861598" cy="861598"/>
            </a:xfrm>
            <a:prstGeom prst="rect">
              <a:avLst/>
            </a:prstGeom>
          </p:spPr>
        </p:pic>
        <p:pic>
          <p:nvPicPr>
            <p:cNvPr id="11" name="図 10">
              <a:extLst>
                <a:ext uri="{FF2B5EF4-FFF2-40B4-BE49-F238E27FC236}">
                  <a16:creationId xmlns:a16="http://schemas.microsoft.com/office/drawing/2014/main" id="{AE821823-76FA-8DC8-027D-AA987545F6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9294" y="7033276"/>
              <a:ext cx="494964" cy="494964"/>
            </a:xfrm>
            <a:prstGeom prst="rect">
              <a:avLst/>
            </a:prstGeom>
          </p:spPr>
        </p:pic>
        <p:sp>
          <p:nvSpPr>
            <p:cNvPr id="22" name="吹き出し: 角を丸めた四角形 21">
              <a:extLst>
                <a:ext uri="{FF2B5EF4-FFF2-40B4-BE49-F238E27FC236}">
                  <a16:creationId xmlns:a16="http://schemas.microsoft.com/office/drawing/2014/main" id="{4FAB20F0-310B-E3BE-E512-F5747B1F48DD}"/>
                </a:ext>
              </a:extLst>
            </p:cNvPr>
            <p:cNvSpPr/>
            <p:nvPr/>
          </p:nvSpPr>
          <p:spPr>
            <a:xfrm>
              <a:off x="10594760" y="6887001"/>
              <a:ext cx="1301002" cy="759844"/>
            </a:xfrm>
            <a:prstGeom prst="wedgeRoundRectCallout">
              <a:avLst>
                <a:gd name="adj1" fmla="val -99339"/>
                <a:gd name="adj2" fmla="val 53414"/>
                <a:gd name="adj3" fmla="val 16667"/>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668CC54B-5834-E46F-503A-35EA214908B5}"/>
              </a:ext>
            </a:extLst>
          </p:cNvPr>
          <p:cNvSpPr txBox="1"/>
          <p:nvPr/>
        </p:nvSpPr>
        <p:spPr>
          <a:xfrm>
            <a:off x="9046219" y="8127121"/>
            <a:ext cx="3123432" cy="584775"/>
          </a:xfrm>
          <a:prstGeom prst="rect">
            <a:avLst/>
          </a:prstGeom>
          <a:noFill/>
        </p:spPr>
        <p:txBody>
          <a:bodyPr wrap="square" rtlCol="0">
            <a:spAutoFit/>
          </a:bodyPr>
          <a:lstStyle/>
          <a:p>
            <a:r>
              <a:rPr kumimoji="1" lang="ja-JP" altLang="en-US" sz="1600">
                <a:latin typeface="メイリオ" panose="020B0604030504040204" pitchFamily="50" charset="-128"/>
                <a:ea typeface="メイリオ" panose="020B0604030504040204" pitchFamily="50" charset="-128"/>
              </a:rPr>
              <a:t>会社データを保存可能</a:t>
            </a:r>
            <a:endParaRPr kumimoji="1" lang="en-US" altLang="ja-JP" sz="1600">
              <a:latin typeface="メイリオ" panose="020B0604030504040204" pitchFamily="50" charset="-128"/>
              <a:ea typeface="メイリオ" panose="020B0604030504040204" pitchFamily="50" charset="-128"/>
            </a:endParaRPr>
          </a:p>
          <a:p>
            <a:r>
              <a:rPr kumimoji="1" lang="ja-JP" altLang="en-US" sz="1600">
                <a:latin typeface="メイリオ" panose="020B0604030504040204" pitchFamily="50" charset="-128"/>
                <a:ea typeface="メイリオ" panose="020B0604030504040204" pitchFamily="50" charset="-128"/>
              </a:rPr>
              <a:t>または保存禁止</a:t>
            </a:r>
          </a:p>
        </p:txBody>
      </p:sp>
      <p:sp>
        <p:nvSpPr>
          <p:cNvPr id="24" name="円: 塗りつぶしなし 23">
            <a:extLst>
              <a:ext uri="{FF2B5EF4-FFF2-40B4-BE49-F238E27FC236}">
                <a16:creationId xmlns:a16="http://schemas.microsoft.com/office/drawing/2014/main" id="{189F7218-3571-092B-F6E3-40348A3CBDEC}"/>
              </a:ext>
            </a:extLst>
          </p:cNvPr>
          <p:cNvSpPr/>
          <p:nvPr/>
        </p:nvSpPr>
        <p:spPr>
          <a:xfrm>
            <a:off x="11339666" y="7962204"/>
            <a:ext cx="432000" cy="432000"/>
          </a:xfrm>
          <a:prstGeom prst="don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テキスト ボックス 24">
            <a:extLst>
              <a:ext uri="{FF2B5EF4-FFF2-40B4-BE49-F238E27FC236}">
                <a16:creationId xmlns:a16="http://schemas.microsoft.com/office/drawing/2014/main" id="{5CDE2C92-DABD-DC77-4626-E6536EB39E55}"/>
              </a:ext>
            </a:extLst>
          </p:cNvPr>
          <p:cNvSpPr txBox="1"/>
          <p:nvPr/>
        </p:nvSpPr>
        <p:spPr>
          <a:xfrm>
            <a:off x="7483904" y="8833432"/>
            <a:ext cx="2642331" cy="369332"/>
          </a:xfrm>
          <a:prstGeom prst="rect">
            <a:avLst/>
          </a:prstGeom>
          <a:noFill/>
        </p:spPr>
        <p:txBody>
          <a:bodyPr wrap="square" rtlCol="0">
            <a:spAutoFit/>
          </a:bodyPr>
          <a:lstStyle/>
          <a:p>
            <a:pPr algn="ctr"/>
            <a:r>
              <a:rPr kumimoji="1" lang="ja-JP" altLang="en-US" b="1">
                <a:latin typeface="メイリオ" panose="020B0604030504040204" pitchFamily="50" charset="-128"/>
                <a:ea typeface="メイリオ" panose="020B0604030504040204" pitchFamily="50" charset="-128"/>
              </a:rPr>
              <a:t>テレワーク環境</a:t>
            </a:r>
          </a:p>
        </p:txBody>
      </p:sp>
      <p:sp>
        <p:nvSpPr>
          <p:cNvPr id="26" name="楕円 25">
            <a:extLst>
              <a:ext uri="{FF2B5EF4-FFF2-40B4-BE49-F238E27FC236}">
                <a16:creationId xmlns:a16="http://schemas.microsoft.com/office/drawing/2014/main" id="{EB583291-FDAC-BAF8-C532-3061EB4DF897}"/>
              </a:ext>
            </a:extLst>
          </p:cNvPr>
          <p:cNvSpPr/>
          <p:nvPr/>
        </p:nvSpPr>
        <p:spPr>
          <a:xfrm>
            <a:off x="5753073" y="7129045"/>
            <a:ext cx="3562078" cy="1400230"/>
          </a:xfrm>
          <a:prstGeom prst="ellipse">
            <a:avLst/>
          </a:prstGeom>
          <a:noFill/>
          <a:ln>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A1AB1F3E-6A1B-E92D-3FAC-69E3B566DA3E}"/>
              </a:ext>
            </a:extLst>
          </p:cNvPr>
          <p:cNvSpPr/>
          <p:nvPr/>
        </p:nvSpPr>
        <p:spPr>
          <a:xfrm>
            <a:off x="5182722" y="2613082"/>
            <a:ext cx="3787414" cy="1517297"/>
          </a:xfrm>
          <a:prstGeom prst="ellipse">
            <a:avLst/>
          </a:prstGeom>
          <a:noFill/>
          <a:ln>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3DD120CE-4B28-C282-0134-4580F441964A}"/>
              </a:ext>
            </a:extLst>
          </p:cNvPr>
          <p:cNvSpPr txBox="1"/>
          <p:nvPr/>
        </p:nvSpPr>
        <p:spPr>
          <a:xfrm>
            <a:off x="6372297" y="4555345"/>
            <a:ext cx="1408264" cy="369332"/>
          </a:xfrm>
          <a:prstGeom prst="rect">
            <a:avLst/>
          </a:prstGeom>
          <a:noFill/>
        </p:spPr>
        <p:txBody>
          <a:bodyPr wrap="square" rtlCol="0">
            <a:spAutoFit/>
          </a:bodyPr>
          <a:lstStyle/>
          <a:p>
            <a:pPr algn="ctr"/>
            <a:r>
              <a:rPr kumimoji="1" lang="ja-JP" altLang="en-US" b="1">
                <a:latin typeface="メイリオ" panose="020B0604030504040204" pitchFamily="50" charset="-128"/>
                <a:ea typeface="メイリオ" panose="020B0604030504040204" pitchFamily="50" charset="-128"/>
              </a:rPr>
              <a:t>会社</a:t>
            </a:r>
          </a:p>
        </p:txBody>
      </p:sp>
      <p:pic>
        <p:nvPicPr>
          <p:cNvPr id="30" name="図 29">
            <a:extLst>
              <a:ext uri="{FF2B5EF4-FFF2-40B4-BE49-F238E27FC236}">
                <a16:creationId xmlns:a16="http://schemas.microsoft.com/office/drawing/2014/main" id="{40FFC13C-6AD9-3AEF-874E-1325A7B85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0096" y="3029412"/>
            <a:ext cx="540000" cy="540000"/>
          </a:xfrm>
          <a:prstGeom prst="rect">
            <a:avLst/>
          </a:prstGeom>
        </p:spPr>
      </p:pic>
      <p:cxnSp>
        <p:nvCxnSpPr>
          <p:cNvPr id="32" name="直線コネクタ 31">
            <a:extLst>
              <a:ext uri="{FF2B5EF4-FFF2-40B4-BE49-F238E27FC236}">
                <a16:creationId xmlns:a16="http://schemas.microsoft.com/office/drawing/2014/main" id="{8752491A-4855-16D2-44BF-716C3E1671B7}"/>
              </a:ext>
            </a:extLst>
          </p:cNvPr>
          <p:cNvCxnSpPr>
            <a:cxnSpLocks/>
          </p:cNvCxnSpPr>
          <p:nvPr/>
        </p:nvCxnSpPr>
        <p:spPr>
          <a:xfrm rot="16200000">
            <a:off x="6941922" y="2365259"/>
            <a:ext cx="0" cy="2808000"/>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33" name="直線コネクタ 32">
            <a:extLst>
              <a:ext uri="{FF2B5EF4-FFF2-40B4-BE49-F238E27FC236}">
                <a16:creationId xmlns:a16="http://schemas.microsoft.com/office/drawing/2014/main" id="{2ACFFF4B-40DC-51D3-B40E-B042BD57F71E}"/>
              </a:ext>
            </a:extLst>
          </p:cNvPr>
          <p:cNvCxnSpPr>
            <a:cxnSpLocks/>
          </p:cNvCxnSpPr>
          <p:nvPr/>
        </p:nvCxnSpPr>
        <p:spPr>
          <a:xfrm flipV="1">
            <a:off x="7274286" y="3569412"/>
            <a:ext cx="0" cy="201205"/>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34" name="直線コネクタ 33">
            <a:extLst>
              <a:ext uri="{FF2B5EF4-FFF2-40B4-BE49-F238E27FC236}">
                <a16:creationId xmlns:a16="http://schemas.microsoft.com/office/drawing/2014/main" id="{22C5B484-FC67-395E-0CDE-F7D3D57CE5F9}"/>
              </a:ext>
            </a:extLst>
          </p:cNvPr>
          <p:cNvCxnSpPr>
            <a:cxnSpLocks/>
          </p:cNvCxnSpPr>
          <p:nvPr/>
        </p:nvCxnSpPr>
        <p:spPr>
          <a:xfrm flipV="1">
            <a:off x="7840096" y="3569412"/>
            <a:ext cx="0" cy="201205"/>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35" name="楕円 34">
            <a:extLst>
              <a:ext uri="{FF2B5EF4-FFF2-40B4-BE49-F238E27FC236}">
                <a16:creationId xmlns:a16="http://schemas.microsoft.com/office/drawing/2014/main" id="{285CA698-072E-12B3-C54D-FEB4B939EE8B}"/>
              </a:ext>
            </a:extLst>
          </p:cNvPr>
          <p:cNvSpPr/>
          <p:nvPr/>
        </p:nvSpPr>
        <p:spPr>
          <a:xfrm>
            <a:off x="11463177" y="2217610"/>
            <a:ext cx="5257619" cy="1735824"/>
          </a:xfrm>
          <a:prstGeom prst="ellipse">
            <a:avLst/>
          </a:prstGeom>
          <a:noFill/>
          <a:ln w="19050">
            <a:solidFill>
              <a:srgbClr val="00B0F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883774D0-A98A-A1F1-3F94-EB594C777507}"/>
              </a:ext>
            </a:extLst>
          </p:cNvPr>
          <p:cNvCxnSpPr>
            <a:cxnSpLocks/>
            <a:stCxn id="35" idx="3"/>
          </p:cNvCxnSpPr>
          <p:nvPr/>
        </p:nvCxnSpPr>
        <p:spPr>
          <a:xfrm flipH="1">
            <a:off x="7560655" y="3699228"/>
            <a:ext cx="4672482" cy="3392830"/>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38" name="テキスト ボックス 37">
            <a:extLst>
              <a:ext uri="{FF2B5EF4-FFF2-40B4-BE49-F238E27FC236}">
                <a16:creationId xmlns:a16="http://schemas.microsoft.com/office/drawing/2014/main" id="{95F02E3A-B778-B03B-F6C0-783414D753E1}"/>
              </a:ext>
            </a:extLst>
          </p:cNvPr>
          <p:cNvSpPr txBox="1"/>
          <p:nvPr/>
        </p:nvSpPr>
        <p:spPr>
          <a:xfrm>
            <a:off x="2934065" y="5715986"/>
            <a:ext cx="1563331" cy="307777"/>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インターネット</a:t>
            </a:r>
          </a:p>
        </p:txBody>
      </p:sp>
      <p:sp>
        <p:nvSpPr>
          <p:cNvPr id="39" name="テキスト ボックス 38">
            <a:extLst>
              <a:ext uri="{FF2B5EF4-FFF2-40B4-BE49-F238E27FC236}">
                <a16:creationId xmlns:a16="http://schemas.microsoft.com/office/drawing/2014/main" id="{D6328C83-1C97-F686-72BE-1B26F713622A}"/>
              </a:ext>
            </a:extLst>
          </p:cNvPr>
          <p:cNvSpPr txBox="1"/>
          <p:nvPr/>
        </p:nvSpPr>
        <p:spPr>
          <a:xfrm>
            <a:off x="13495924" y="4018263"/>
            <a:ext cx="1563331" cy="369332"/>
          </a:xfrm>
          <a:prstGeom prst="rect">
            <a:avLst/>
          </a:prstGeom>
          <a:noFill/>
        </p:spPr>
        <p:txBody>
          <a:bodyPr wrap="square" rtlCol="0">
            <a:spAutoFit/>
          </a:bodyPr>
          <a:lstStyle/>
          <a:p>
            <a:pPr algn="ctr"/>
            <a:r>
              <a:rPr kumimoji="1" lang="ja-JP" altLang="en-US" b="1">
                <a:latin typeface="メイリオ" panose="020B0604030504040204" pitchFamily="50" charset="-128"/>
                <a:ea typeface="メイリオ" panose="020B0604030504040204" pitchFamily="50" charset="-128"/>
              </a:rPr>
              <a:t>クラウド</a:t>
            </a:r>
          </a:p>
        </p:txBody>
      </p:sp>
      <p:pic>
        <p:nvPicPr>
          <p:cNvPr id="40" name="図 39">
            <a:extLst>
              <a:ext uri="{FF2B5EF4-FFF2-40B4-BE49-F238E27FC236}">
                <a16:creationId xmlns:a16="http://schemas.microsoft.com/office/drawing/2014/main" id="{F22B88CB-AEF3-D2A9-AD79-FD65EE4295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15327" y="2804717"/>
            <a:ext cx="540000" cy="540000"/>
          </a:xfrm>
          <a:prstGeom prst="rect">
            <a:avLst/>
          </a:prstGeom>
        </p:spPr>
      </p:pic>
      <p:sp>
        <p:nvSpPr>
          <p:cNvPr id="45" name="正方形/長方形 44">
            <a:extLst>
              <a:ext uri="{FF2B5EF4-FFF2-40B4-BE49-F238E27FC236}">
                <a16:creationId xmlns:a16="http://schemas.microsoft.com/office/drawing/2014/main" id="{6E5F13BE-DB1D-380D-930D-274BC37CF65B}"/>
              </a:ext>
            </a:extLst>
          </p:cNvPr>
          <p:cNvSpPr/>
          <p:nvPr/>
        </p:nvSpPr>
        <p:spPr>
          <a:xfrm>
            <a:off x="7067462" y="6941012"/>
            <a:ext cx="1021189" cy="36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latin typeface="メイリオ" panose="020B0604030504040204" pitchFamily="50" charset="-128"/>
                <a:ea typeface="メイリオ" panose="020B0604030504040204" pitchFamily="50" charset="-128"/>
              </a:rPr>
              <a:t>VPN</a:t>
            </a:r>
            <a:endParaRPr kumimoji="1" lang="ja-JP" altLang="en-US" sz="1400">
              <a:solidFill>
                <a:schemeClr val="tx1"/>
              </a:solidFill>
              <a:latin typeface="メイリオ" panose="020B0604030504040204" pitchFamily="50" charset="-128"/>
              <a:ea typeface="メイリオ" panose="020B0604030504040204" pitchFamily="50" charset="-128"/>
            </a:endParaRPr>
          </a:p>
        </p:txBody>
      </p:sp>
      <p:grpSp>
        <p:nvGrpSpPr>
          <p:cNvPr id="46" name="グループ化 45">
            <a:extLst>
              <a:ext uri="{FF2B5EF4-FFF2-40B4-BE49-F238E27FC236}">
                <a16:creationId xmlns:a16="http://schemas.microsoft.com/office/drawing/2014/main" id="{179E34BF-3A02-FB5B-5C65-2593A1CCF8A5}"/>
              </a:ext>
            </a:extLst>
          </p:cNvPr>
          <p:cNvGrpSpPr/>
          <p:nvPr/>
        </p:nvGrpSpPr>
        <p:grpSpPr>
          <a:xfrm>
            <a:off x="11854259" y="3331755"/>
            <a:ext cx="4408896" cy="584776"/>
            <a:chOff x="5535904" y="3893521"/>
            <a:chExt cx="3469987" cy="584776"/>
          </a:xfrm>
        </p:grpSpPr>
        <p:sp>
          <p:nvSpPr>
            <p:cNvPr id="47" name="テキスト ボックス 46">
              <a:extLst>
                <a:ext uri="{FF2B5EF4-FFF2-40B4-BE49-F238E27FC236}">
                  <a16:creationId xmlns:a16="http://schemas.microsoft.com/office/drawing/2014/main" id="{8DA0FE3B-F741-3FD7-D7E6-0FC2E4C2213E}"/>
                </a:ext>
              </a:extLst>
            </p:cNvPr>
            <p:cNvSpPr txBox="1"/>
            <p:nvPr/>
          </p:nvSpPr>
          <p:spPr>
            <a:xfrm>
              <a:off x="5535904" y="3893522"/>
              <a:ext cx="896938" cy="584775"/>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チャット</a:t>
              </a:r>
            </a:p>
          </p:txBody>
        </p:sp>
        <p:sp>
          <p:nvSpPr>
            <p:cNvPr id="48" name="テキスト ボックス 47">
              <a:extLst>
                <a:ext uri="{FF2B5EF4-FFF2-40B4-BE49-F238E27FC236}">
                  <a16:creationId xmlns:a16="http://schemas.microsoft.com/office/drawing/2014/main" id="{A548BE14-8728-F1BD-423E-44FA4C96C202}"/>
                </a:ext>
              </a:extLst>
            </p:cNvPr>
            <p:cNvSpPr txBox="1"/>
            <p:nvPr/>
          </p:nvSpPr>
          <p:spPr>
            <a:xfrm>
              <a:off x="6233863" y="3895410"/>
              <a:ext cx="896938" cy="338554"/>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メール</a:t>
              </a:r>
            </a:p>
          </p:txBody>
        </p:sp>
        <p:sp>
          <p:nvSpPr>
            <p:cNvPr id="49" name="テキスト ボックス 48">
              <a:extLst>
                <a:ext uri="{FF2B5EF4-FFF2-40B4-BE49-F238E27FC236}">
                  <a16:creationId xmlns:a16="http://schemas.microsoft.com/office/drawing/2014/main" id="{CFDFB18A-7465-8075-E368-2678B7EA0572}"/>
                </a:ext>
              </a:extLst>
            </p:cNvPr>
            <p:cNvSpPr txBox="1"/>
            <p:nvPr/>
          </p:nvSpPr>
          <p:spPr>
            <a:xfrm>
              <a:off x="7036905" y="3893521"/>
              <a:ext cx="896938" cy="584775"/>
            </a:xfrm>
            <a:prstGeom prst="rect">
              <a:avLst/>
            </a:prstGeom>
            <a:noFill/>
          </p:spPr>
          <p:txBody>
            <a:bodyPr wrap="square" rtlCol="0">
              <a:spAutoFit/>
            </a:bodyPr>
            <a:lstStyle/>
            <a:p>
              <a:pPr algn="ctr"/>
              <a:r>
                <a:rPr kumimoji="1" lang="en-US" altLang="ja-JP" sz="1600">
                  <a:latin typeface="メイリオ" panose="020B0604030504040204" pitchFamily="50" charset="-128"/>
                  <a:ea typeface="メイリオ" panose="020B0604030504040204" pitchFamily="50" charset="-128"/>
                </a:rPr>
                <a:t>Web</a:t>
              </a:r>
              <a:r>
                <a:rPr kumimoji="1" lang="ja-JP" altLang="en-US" sz="1600">
                  <a:latin typeface="メイリオ" panose="020B0604030504040204" pitchFamily="50" charset="-128"/>
                  <a:ea typeface="メイリオ" panose="020B0604030504040204" pitchFamily="50" charset="-128"/>
                </a:rPr>
                <a:t>会議</a:t>
              </a:r>
            </a:p>
          </p:txBody>
        </p:sp>
        <p:sp>
          <p:nvSpPr>
            <p:cNvPr id="50" name="テキスト ボックス 49">
              <a:extLst>
                <a:ext uri="{FF2B5EF4-FFF2-40B4-BE49-F238E27FC236}">
                  <a16:creationId xmlns:a16="http://schemas.microsoft.com/office/drawing/2014/main" id="{AD555094-98C4-F1AB-C17C-25EA027709F0}"/>
                </a:ext>
              </a:extLst>
            </p:cNvPr>
            <p:cNvSpPr txBox="1"/>
            <p:nvPr/>
          </p:nvSpPr>
          <p:spPr>
            <a:xfrm>
              <a:off x="7818440" y="3893521"/>
              <a:ext cx="1187451" cy="584775"/>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ファイル共有</a:t>
              </a:r>
            </a:p>
          </p:txBody>
        </p:sp>
      </p:grpSp>
      <p:sp>
        <p:nvSpPr>
          <p:cNvPr id="51" name="テキスト ボックス 50">
            <a:extLst>
              <a:ext uri="{FF2B5EF4-FFF2-40B4-BE49-F238E27FC236}">
                <a16:creationId xmlns:a16="http://schemas.microsoft.com/office/drawing/2014/main" id="{6E44EBCA-6F79-C6E7-C3EB-13FB1E433622}"/>
              </a:ext>
            </a:extLst>
          </p:cNvPr>
          <p:cNvSpPr txBox="1"/>
          <p:nvPr/>
        </p:nvSpPr>
        <p:spPr>
          <a:xfrm>
            <a:off x="12529216" y="2520589"/>
            <a:ext cx="3125540" cy="338554"/>
          </a:xfrm>
          <a:prstGeom prst="rect">
            <a:avLst/>
          </a:prstGeom>
          <a:noFill/>
        </p:spPr>
        <p:txBody>
          <a:bodyPr wrap="square" rtlCol="0">
            <a:spAutoFit/>
          </a:bodyPr>
          <a:lstStyle/>
          <a:p>
            <a:pPr algn="ctr"/>
            <a:r>
              <a:rPr kumimoji="1" lang="ja-JP" altLang="en-US" sz="1600">
                <a:solidFill>
                  <a:srgbClr val="0070C0"/>
                </a:solidFill>
                <a:latin typeface="メイリオ" panose="020B0604030504040204" pitchFamily="50" charset="-128"/>
                <a:ea typeface="メイリオ" panose="020B0604030504040204" pitchFamily="50" charset="-128"/>
              </a:rPr>
              <a:t>利用している</a:t>
            </a:r>
          </a:p>
        </p:txBody>
      </p:sp>
      <p:sp>
        <p:nvSpPr>
          <p:cNvPr id="53" name="乗算記号 52">
            <a:extLst>
              <a:ext uri="{FF2B5EF4-FFF2-40B4-BE49-F238E27FC236}">
                <a16:creationId xmlns:a16="http://schemas.microsoft.com/office/drawing/2014/main" id="{29C29CFD-273A-46A5-4525-A1AD23D896AB}"/>
              </a:ext>
            </a:extLst>
          </p:cNvPr>
          <p:cNvSpPr/>
          <p:nvPr/>
        </p:nvSpPr>
        <p:spPr>
          <a:xfrm>
            <a:off x="7247505" y="5197532"/>
            <a:ext cx="720000" cy="7200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乗算記号 59">
            <a:extLst>
              <a:ext uri="{FF2B5EF4-FFF2-40B4-BE49-F238E27FC236}">
                <a16:creationId xmlns:a16="http://schemas.microsoft.com/office/drawing/2014/main" id="{F3BABDF9-AAAB-9863-2FB3-3B32AE8DF569}"/>
              </a:ext>
            </a:extLst>
          </p:cNvPr>
          <p:cNvSpPr/>
          <p:nvPr/>
        </p:nvSpPr>
        <p:spPr>
          <a:xfrm>
            <a:off x="11339666" y="8332741"/>
            <a:ext cx="468000" cy="4680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82FAFF7E-A543-4A83-9E09-BB2A6EADB01E}"/>
              </a:ext>
            </a:extLst>
          </p:cNvPr>
          <p:cNvSpPr/>
          <p:nvPr/>
        </p:nvSpPr>
        <p:spPr>
          <a:xfrm>
            <a:off x="7059501" y="3990996"/>
            <a:ext cx="1021189" cy="36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latin typeface="メイリオ" panose="020B0604030504040204" pitchFamily="50" charset="-128"/>
                <a:ea typeface="メイリオ" panose="020B0604030504040204" pitchFamily="50" charset="-128"/>
              </a:rPr>
              <a:t>VPN</a:t>
            </a:r>
            <a:r>
              <a:rPr kumimoji="1" lang="ja-JP" altLang="en-US" sz="1400">
                <a:solidFill>
                  <a:schemeClr val="tx1"/>
                </a:solidFill>
                <a:latin typeface="メイリオ" panose="020B0604030504040204" pitchFamily="50" charset="-128"/>
                <a:ea typeface="メイリオ" panose="020B0604030504040204" pitchFamily="50" charset="-128"/>
              </a:rPr>
              <a:t>機器</a:t>
            </a:r>
          </a:p>
        </p:txBody>
      </p:sp>
      <p:sp>
        <p:nvSpPr>
          <p:cNvPr id="63" name="正方形/長方形 62">
            <a:extLst>
              <a:ext uri="{FF2B5EF4-FFF2-40B4-BE49-F238E27FC236}">
                <a16:creationId xmlns:a16="http://schemas.microsoft.com/office/drawing/2014/main" id="{9DC2025E-E053-97B6-B420-E8A85658AE5E}"/>
              </a:ext>
            </a:extLst>
          </p:cNvPr>
          <p:cNvSpPr/>
          <p:nvPr/>
        </p:nvSpPr>
        <p:spPr>
          <a:xfrm>
            <a:off x="4676532" y="2483322"/>
            <a:ext cx="4504098" cy="2006724"/>
          </a:xfrm>
          <a:prstGeom prst="rect">
            <a:avLst/>
          </a:prstGeom>
          <a:noFill/>
          <a:ln w="2857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40AF88CA-6502-9F55-93F6-956B38F77F29}"/>
              </a:ext>
            </a:extLst>
          </p:cNvPr>
          <p:cNvSpPr txBox="1"/>
          <p:nvPr/>
        </p:nvSpPr>
        <p:spPr>
          <a:xfrm>
            <a:off x="5422664" y="5355101"/>
            <a:ext cx="2138423" cy="348713"/>
          </a:xfrm>
          <a:prstGeom prst="rect">
            <a:avLst/>
          </a:prstGeom>
          <a:noFill/>
        </p:spPr>
        <p:txBody>
          <a:bodyPr wrap="square" rtlCol="0">
            <a:spAutoFit/>
          </a:bodyPr>
          <a:lstStyle/>
          <a:p>
            <a:pPr algn="ctr"/>
            <a:r>
              <a:rPr kumimoji="1" lang="en-US" altLang="ja-JP" sz="1600">
                <a:solidFill>
                  <a:srgbClr val="FF0000"/>
                </a:solidFill>
                <a:latin typeface="メイリオ" panose="020B0604030504040204" pitchFamily="50" charset="-128"/>
                <a:ea typeface="メイリオ" panose="020B0604030504040204" pitchFamily="50" charset="-128"/>
              </a:rPr>
              <a:t>VPN</a:t>
            </a:r>
            <a:r>
              <a:rPr kumimoji="1" lang="ja-JP" altLang="en-US" sz="1600">
                <a:solidFill>
                  <a:srgbClr val="FF0000"/>
                </a:solidFill>
                <a:latin typeface="メイリオ" panose="020B0604030504040204" pitchFamily="50" charset="-128"/>
                <a:ea typeface="メイリオ" panose="020B0604030504040204" pitchFamily="50" charset="-128"/>
              </a:rPr>
              <a:t>接続を禁止</a:t>
            </a:r>
          </a:p>
        </p:txBody>
      </p:sp>
      <p:pic>
        <p:nvPicPr>
          <p:cNvPr id="77" name="図 76">
            <a:extLst>
              <a:ext uri="{FF2B5EF4-FFF2-40B4-BE49-F238E27FC236}">
                <a16:creationId xmlns:a16="http://schemas.microsoft.com/office/drawing/2014/main" id="{9FC19E7B-46B8-CEDF-EEA1-9B2986AA39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18068" y="2414741"/>
            <a:ext cx="804596" cy="804596"/>
          </a:xfrm>
          <a:prstGeom prst="rect">
            <a:avLst/>
          </a:prstGeom>
        </p:spPr>
      </p:pic>
      <p:pic>
        <p:nvPicPr>
          <p:cNvPr id="78" name="図 77">
            <a:extLst>
              <a:ext uri="{FF2B5EF4-FFF2-40B4-BE49-F238E27FC236}">
                <a16:creationId xmlns:a16="http://schemas.microsoft.com/office/drawing/2014/main" id="{6E914B7F-B7F0-1F17-5B3E-7E1FCA29AF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73384" y="5847602"/>
            <a:ext cx="456766" cy="456766"/>
          </a:xfrm>
          <a:prstGeom prst="rect">
            <a:avLst/>
          </a:prstGeom>
        </p:spPr>
      </p:pic>
      <p:pic>
        <p:nvPicPr>
          <p:cNvPr id="79" name="図 78">
            <a:extLst>
              <a:ext uri="{FF2B5EF4-FFF2-40B4-BE49-F238E27FC236}">
                <a16:creationId xmlns:a16="http://schemas.microsoft.com/office/drawing/2014/main" id="{8A31D711-6365-B8DD-C23C-0ADF0DDA78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32828" y="5847602"/>
            <a:ext cx="456766" cy="456766"/>
          </a:xfrm>
          <a:prstGeom prst="rect">
            <a:avLst/>
          </a:prstGeom>
        </p:spPr>
      </p:pic>
      <p:sp>
        <p:nvSpPr>
          <p:cNvPr id="81" name="テキスト ボックス 80">
            <a:extLst>
              <a:ext uri="{FF2B5EF4-FFF2-40B4-BE49-F238E27FC236}">
                <a16:creationId xmlns:a16="http://schemas.microsoft.com/office/drawing/2014/main" id="{F3B032C8-232B-6F07-368B-68DBB5FCFB9E}"/>
              </a:ext>
            </a:extLst>
          </p:cNvPr>
          <p:cNvSpPr txBox="1"/>
          <p:nvPr/>
        </p:nvSpPr>
        <p:spPr>
          <a:xfrm>
            <a:off x="495454" y="2011379"/>
            <a:ext cx="5257619"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kumimoji="1" lang="en-US" altLang="ja-JP" sz="3200">
                <a:solidFill>
                  <a:schemeClr val="tx1"/>
                </a:solidFill>
                <a:latin typeface="メイリオ" panose="020B0604030504040204" pitchFamily="50" charset="-128"/>
                <a:ea typeface="メイリオ" panose="020B0604030504040204" pitchFamily="50" charset="-128"/>
              </a:rPr>
              <a:t>【</a:t>
            </a:r>
            <a:r>
              <a:rPr kumimoji="1" lang="ja-JP" altLang="en-US" sz="3200">
                <a:solidFill>
                  <a:schemeClr val="tx1"/>
                </a:solidFill>
                <a:latin typeface="メイリオ" panose="020B0604030504040204" pitchFamily="50" charset="-128"/>
                <a:ea typeface="メイリオ" panose="020B0604030504040204" pitchFamily="50" charset="-128"/>
              </a:rPr>
              <a:t>クラウドサービス方式</a:t>
            </a:r>
            <a:r>
              <a:rPr kumimoji="1" lang="en-US" altLang="ja-JP" sz="3200">
                <a:solidFill>
                  <a:schemeClr val="tx1"/>
                </a:solidFill>
                <a:latin typeface="メイリオ" panose="020B0604030504040204" pitchFamily="50" charset="-128"/>
                <a:ea typeface="メイリオ" panose="020B0604030504040204" pitchFamily="50" charset="-128"/>
              </a:rPr>
              <a:t>】</a:t>
            </a:r>
            <a:endParaRPr kumimoji="1" lang="ja-JP" altLang="en-US" sz="3200">
              <a:solidFill>
                <a:schemeClr val="tx1"/>
              </a:solidFill>
              <a:latin typeface="メイリオ" panose="020B0604030504040204" pitchFamily="50" charset="-128"/>
              <a:ea typeface="メイリオ" panose="020B0604030504040204" pitchFamily="50" charset="-128"/>
            </a:endParaRPr>
          </a:p>
        </p:txBody>
      </p:sp>
      <p:pic>
        <p:nvPicPr>
          <p:cNvPr id="88" name="図 87">
            <a:extLst>
              <a:ext uri="{FF2B5EF4-FFF2-40B4-BE49-F238E27FC236}">
                <a16:creationId xmlns:a16="http://schemas.microsoft.com/office/drawing/2014/main" id="{426CAE89-D0BF-308F-FD01-50E30D8EF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9551" y="2726579"/>
            <a:ext cx="632354" cy="632354"/>
          </a:xfrm>
          <a:prstGeom prst="rect">
            <a:avLst/>
          </a:prstGeom>
        </p:spPr>
      </p:pic>
      <p:sp>
        <p:nvSpPr>
          <p:cNvPr id="89" name="テキスト ボックス 88">
            <a:extLst>
              <a:ext uri="{FF2B5EF4-FFF2-40B4-BE49-F238E27FC236}">
                <a16:creationId xmlns:a16="http://schemas.microsoft.com/office/drawing/2014/main" id="{0FB81EE8-81D2-426B-AE5A-58DCCDDEBAD4}"/>
              </a:ext>
            </a:extLst>
          </p:cNvPr>
          <p:cNvSpPr txBox="1"/>
          <p:nvPr/>
        </p:nvSpPr>
        <p:spPr>
          <a:xfrm>
            <a:off x="5483128" y="3244264"/>
            <a:ext cx="1442038" cy="461665"/>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テレワーク時、</a:t>
            </a:r>
            <a:endParaRPr kumimoji="1" lang="en-US" altLang="ja-JP" sz="1200">
              <a:latin typeface="メイリオ" panose="020B0604030504040204" pitchFamily="50" charset="-128"/>
              <a:ea typeface="メイリオ" panose="020B0604030504040204" pitchFamily="50" charset="-128"/>
            </a:endParaRPr>
          </a:p>
          <a:p>
            <a:pPr algn="ctr"/>
            <a:r>
              <a:rPr kumimoji="1" lang="ja-JP" altLang="en-US" sz="1200">
                <a:latin typeface="メイリオ" panose="020B0604030504040204" pitchFamily="50" charset="-128"/>
                <a:ea typeface="メイリオ" panose="020B0604030504040204" pitchFamily="50" charset="-128"/>
              </a:rPr>
              <a:t>自席に端末なし</a:t>
            </a:r>
          </a:p>
        </p:txBody>
      </p:sp>
      <p:grpSp>
        <p:nvGrpSpPr>
          <p:cNvPr id="90" name="グループ化 89">
            <a:extLst>
              <a:ext uri="{FF2B5EF4-FFF2-40B4-BE49-F238E27FC236}">
                <a16:creationId xmlns:a16="http://schemas.microsoft.com/office/drawing/2014/main" id="{29A59809-2C0B-0A91-3A6D-E971C4B90777}"/>
              </a:ext>
            </a:extLst>
          </p:cNvPr>
          <p:cNvGrpSpPr/>
          <p:nvPr/>
        </p:nvGrpSpPr>
        <p:grpSpPr>
          <a:xfrm>
            <a:off x="6003691" y="2772953"/>
            <a:ext cx="338259" cy="470075"/>
            <a:chOff x="10749459" y="3630715"/>
            <a:chExt cx="338259" cy="470075"/>
          </a:xfrm>
        </p:grpSpPr>
        <p:cxnSp>
          <p:nvCxnSpPr>
            <p:cNvPr id="92" name="直線コネクタ 91">
              <a:extLst>
                <a:ext uri="{FF2B5EF4-FFF2-40B4-BE49-F238E27FC236}">
                  <a16:creationId xmlns:a16="http://schemas.microsoft.com/office/drawing/2014/main" id="{EF992328-5BB8-16FB-7F98-C94794FA746B}"/>
                </a:ext>
              </a:extLst>
            </p:cNvPr>
            <p:cNvCxnSpPr>
              <a:cxnSpLocks/>
            </p:cNvCxnSpPr>
            <p:nvPr/>
          </p:nvCxnSpPr>
          <p:spPr>
            <a:xfrm>
              <a:off x="10749459" y="3630715"/>
              <a:ext cx="338259" cy="470075"/>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256970A9-9FEF-AFA2-F22D-6CEBBF9775EB}"/>
                </a:ext>
              </a:extLst>
            </p:cNvPr>
            <p:cNvCxnSpPr>
              <a:cxnSpLocks/>
            </p:cNvCxnSpPr>
            <p:nvPr/>
          </p:nvCxnSpPr>
          <p:spPr>
            <a:xfrm flipH="1">
              <a:off x="10749459" y="3630715"/>
              <a:ext cx="338259" cy="470075"/>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id="{7935337B-0FCF-FA54-0CC0-083F3DA8A12A}"/>
              </a:ext>
            </a:extLst>
          </p:cNvPr>
          <p:cNvSpPr txBox="1"/>
          <p:nvPr/>
        </p:nvSpPr>
        <p:spPr>
          <a:xfrm>
            <a:off x="13495924" y="751213"/>
            <a:ext cx="40270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sz="2400" b="1" dirty="0">
                <a:latin typeface="メイリオ" panose="020B0604030504040204" pitchFamily="50" charset="-128"/>
                <a:ea typeface="メイリオ" panose="020B0604030504040204" pitchFamily="50" charset="-128"/>
              </a:rPr>
              <a:t>2-2-2.</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6382026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392B8-74E2-E955-C5BF-45052F76939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B1A7DC0-1A57-4376-2AA6-EE5C41F5C37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脆弱性の識別</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82B5CE5-3105-6410-77BA-AD1A2E8ECAF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200</a:t>
            </a:fld>
            <a:endParaRPr kumimoji="1" lang="ja-JP" altLang="en-US" sz="2000"/>
          </a:p>
        </p:txBody>
      </p:sp>
      <p:sp>
        <p:nvSpPr>
          <p:cNvPr id="4" name="object 40">
            <a:extLst>
              <a:ext uri="{FF2B5EF4-FFF2-40B4-BE49-F238E27FC236}">
                <a16:creationId xmlns:a16="http://schemas.microsoft.com/office/drawing/2014/main" id="{098B8128-B45E-38A5-9E02-D9EE1CEB9FB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A1FB1E60-5E7F-1C1B-3AAE-7A70BB29717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7835F012-4E36-042C-A87F-0902A4D9A3F6}"/>
              </a:ext>
            </a:extLst>
          </p:cNvPr>
          <p:cNvSpPr txBox="1"/>
          <p:nvPr/>
        </p:nvSpPr>
        <p:spPr>
          <a:xfrm>
            <a:off x="11978641" y="582737"/>
            <a:ext cx="56314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0EEA6EE2-213F-8519-B2C2-9AA43922EDD1}"/>
              </a:ext>
            </a:extLst>
          </p:cNvPr>
          <p:cNvSpPr txBox="1"/>
          <p:nvPr/>
        </p:nvSpPr>
        <p:spPr>
          <a:xfrm>
            <a:off x="1554679" y="2000142"/>
            <a:ext cx="15456498" cy="6740307"/>
          </a:xfrm>
          <a:prstGeom prst="rect">
            <a:avLst/>
          </a:prstGeom>
          <a:noFill/>
        </p:spPr>
        <p:txBody>
          <a:bodyPr wrap="square">
            <a:spAutoFit/>
          </a:bodyPr>
          <a:lstStyle/>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脆弱性を減らすためには適切な管理策の実施が必要</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脆弱性は管理策の欠如を意味する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例：</a:t>
            </a:r>
            <a:br>
              <a:rPr lang="en-US" altLang="ja-JP" sz="3600" dirty="0">
                <a:solidFill>
                  <a:srgbClr val="374151"/>
                </a:solidFill>
                <a:latin typeface="メイリオ" panose="020B0604030504040204" pitchFamily="50" charset="-128"/>
                <a:ea typeface="メイリオ" panose="020B0604030504040204" pitchFamily="50" charset="-128"/>
              </a:rPr>
            </a:br>
            <a:r>
              <a:rPr lang="ja-JP" altLang="en-US" sz="3600" dirty="0">
                <a:solidFill>
                  <a:srgbClr val="374151"/>
                </a:solidFill>
                <a:latin typeface="メイリオ" panose="020B0604030504040204" pitchFamily="50" charset="-128"/>
                <a:ea typeface="メイリオ" panose="020B0604030504040204" pitchFamily="50" charset="-128"/>
              </a:rPr>
              <a:t>　脆弱性：アクセス権の誤った割り当て</a:t>
            </a:r>
            <a:br>
              <a:rPr lang="en-US" altLang="ja-JP" sz="3600" dirty="0">
                <a:solidFill>
                  <a:srgbClr val="374151"/>
                </a:solidFill>
                <a:latin typeface="メイリオ" panose="020B0604030504040204" pitchFamily="50" charset="-128"/>
                <a:ea typeface="メイリオ" panose="020B0604030504040204" pitchFamily="50" charset="-128"/>
              </a:rPr>
            </a:br>
            <a:r>
              <a:rPr lang="ja-JP" altLang="en-US" sz="3600" dirty="0">
                <a:solidFill>
                  <a:srgbClr val="374151"/>
                </a:solidFill>
                <a:latin typeface="メイリオ" panose="020B0604030504040204" pitchFamily="50" charset="-128"/>
                <a:ea typeface="メイリオ" panose="020B0604030504040204" pitchFamily="50" charset="-128"/>
              </a:rPr>
              <a:t>　管理策：アクセス権の適切な設定</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脆弱性は資産の性質から考えると識別しやすくなる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例：クラウドサービス</a:t>
            </a:r>
            <a:br>
              <a:rPr lang="en-US" altLang="ja-JP" sz="3600" dirty="0">
                <a:solidFill>
                  <a:srgbClr val="374151"/>
                </a:solidFill>
                <a:latin typeface="メイリオ" panose="020B0604030504040204" pitchFamily="50" charset="-128"/>
                <a:ea typeface="メイリオ" panose="020B0604030504040204" pitchFamily="50" charset="-128"/>
              </a:rPr>
            </a:br>
            <a:r>
              <a:rPr lang="ja-JP" altLang="en-US" sz="3600" dirty="0">
                <a:solidFill>
                  <a:srgbClr val="374151"/>
                </a:solidFill>
                <a:latin typeface="メイリオ" panose="020B0604030504040204" pitchFamily="50" charset="-128"/>
                <a:ea typeface="メイリオ" panose="020B0604030504040204" pitchFamily="50" charset="-128"/>
              </a:rPr>
              <a:t>　特性：インターネットがあればどこでも利用可能</a:t>
            </a:r>
            <a:br>
              <a:rPr lang="en-US" altLang="ja-JP" sz="3600" dirty="0">
                <a:solidFill>
                  <a:srgbClr val="374151"/>
                </a:solidFill>
                <a:latin typeface="メイリオ" panose="020B0604030504040204" pitchFamily="50" charset="-128"/>
                <a:ea typeface="メイリオ" panose="020B0604030504040204" pitchFamily="50" charset="-128"/>
              </a:rPr>
            </a:br>
            <a:r>
              <a:rPr lang="ja-JP" altLang="en-US" sz="3600" dirty="0">
                <a:solidFill>
                  <a:srgbClr val="374151"/>
                </a:solidFill>
                <a:latin typeface="メイリオ" panose="020B0604030504040204" pitchFamily="50" charset="-128"/>
                <a:ea typeface="メイリオ" panose="020B0604030504040204" pitchFamily="50" charset="-128"/>
              </a:rPr>
              <a:t>　脆弱性：インターネットからの不正アクセス</a:t>
            </a:r>
            <a:endParaRPr lang="en-US" altLang="ja-JP" sz="3600" dirty="0">
              <a:solidFill>
                <a:srgbClr val="374151"/>
              </a:solidFill>
              <a:latin typeface="メイリオ" panose="020B0604030504040204" pitchFamily="50" charset="-128"/>
              <a:ea typeface="メイリオ" panose="020B0604030504040204" pitchFamily="50" charset="-128"/>
            </a:endParaRPr>
          </a:p>
          <a:p>
            <a:br>
              <a:rPr lang="en-US" altLang="ja-JP" sz="3600" dirty="0">
                <a:solidFill>
                  <a:srgbClr val="374151"/>
                </a:solidFill>
                <a:latin typeface="メイリオ" panose="020B0604030504040204" pitchFamily="50" charset="-128"/>
                <a:ea typeface="メイリオ" panose="020B0604030504040204" pitchFamily="50" charset="-128"/>
              </a:rPr>
            </a:br>
            <a:r>
              <a:rPr lang="ja-JP" altLang="en-US" sz="3600" dirty="0">
                <a:solidFill>
                  <a:srgbClr val="374151"/>
                </a:solidFill>
                <a:latin typeface="メイリオ" panose="020B0604030504040204" pitchFamily="50" charset="-128"/>
                <a:ea typeface="メイリオ" panose="020B0604030504040204" pitchFamily="50" charset="-128"/>
              </a:rPr>
              <a:t>　</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1615078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E6B3C-1D25-8C93-33A2-B2E02048411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2AB08D5-63A5-159D-3C52-AA5807FDC28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脆弱性の識別例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43F0777-345E-36D2-B3AD-110C1D13ADB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201</a:t>
            </a:fld>
            <a:endParaRPr kumimoji="1" lang="ja-JP" altLang="en-US" sz="2000"/>
          </a:p>
        </p:txBody>
      </p:sp>
      <p:sp>
        <p:nvSpPr>
          <p:cNvPr id="4" name="object 40">
            <a:extLst>
              <a:ext uri="{FF2B5EF4-FFF2-40B4-BE49-F238E27FC236}">
                <a16:creationId xmlns:a16="http://schemas.microsoft.com/office/drawing/2014/main" id="{96A7C80C-E710-6A9E-186D-D97E9EB8BF5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10C37E33-3BC8-6D9A-E2A8-CE51C4253BB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F8F5FC60-8D3F-A224-6A0E-E863114067C3}"/>
              </a:ext>
            </a:extLst>
          </p:cNvPr>
          <p:cNvSpPr txBox="1"/>
          <p:nvPr/>
        </p:nvSpPr>
        <p:spPr>
          <a:xfrm>
            <a:off x="11978641" y="582737"/>
            <a:ext cx="56314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
        <p:nvSpPr>
          <p:cNvPr id="10" name="テキスト ボックス 9">
            <a:extLst>
              <a:ext uri="{FF2B5EF4-FFF2-40B4-BE49-F238E27FC236}">
                <a16:creationId xmlns:a16="http://schemas.microsoft.com/office/drawing/2014/main" id="{7BA5B97F-1A6F-2E20-819D-BE6EB3AD5D90}"/>
              </a:ext>
            </a:extLst>
          </p:cNvPr>
          <p:cNvSpPr txBox="1"/>
          <p:nvPr/>
        </p:nvSpPr>
        <p:spPr>
          <a:xfrm>
            <a:off x="3962393" y="7693389"/>
            <a:ext cx="8857128" cy="584775"/>
          </a:xfrm>
          <a:prstGeom prst="rect">
            <a:avLst/>
          </a:prstGeom>
          <a:noFill/>
        </p:spPr>
        <p:txBody>
          <a:bodyPr wrap="square">
            <a:spAutoFit/>
          </a:bodyPr>
          <a:lstStyle/>
          <a:p>
            <a:pPr algn="ctr"/>
            <a:r>
              <a:rPr kumimoji="1" lang="ja-JP" altLang="en-US" sz="1600">
                <a:latin typeface="メイリオ" panose="020B0604030504040204" pitchFamily="50" charset="-128"/>
                <a:ea typeface="メイリオ" panose="020B0604030504040204" pitchFamily="50" charset="-128"/>
              </a:rPr>
              <a:t>脆弱性の識別例</a:t>
            </a:r>
          </a:p>
          <a:p>
            <a:pPr algn="ctr"/>
            <a:r>
              <a:rPr kumimoji="1" lang="ja-JP" altLang="en-US" sz="1600">
                <a:latin typeface="メイリオ" panose="020B0604030504040204" pitchFamily="50" charset="-128"/>
                <a:ea typeface="メイリオ" panose="020B0604030504040204" pitchFamily="50" charset="-128"/>
              </a:rPr>
              <a:t>（出典）「</a:t>
            </a:r>
            <a:r>
              <a:rPr kumimoji="1" lang="en-US" altLang="ja-JP" sz="1600">
                <a:latin typeface="メイリオ" panose="020B0604030504040204" pitchFamily="50" charset="-128"/>
                <a:ea typeface="メイリオ" panose="020B0604030504040204" pitchFamily="50" charset="-128"/>
              </a:rPr>
              <a:t>ISO/IEC 27005</a:t>
            </a:r>
            <a:r>
              <a:rPr kumimoji="1" lang="ja-JP" altLang="en-US" sz="1600">
                <a:latin typeface="メイリオ" panose="020B0604030504040204" pitchFamily="50" charset="-128"/>
                <a:ea typeface="メイリオ" panose="020B0604030504040204" pitchFamily="50" charset="-128"/>
              </a:rPr>
              <a:t>」を基に作成</a:t>
            </a:r>
            <a:endParaRPr lang="ja-JP" altLang="en-US" sz="160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2A877E22-8AD3-BD4C-9ACC-486F71939ED9}"/>
              </a:ext>
            </a:extLst>
          </p:cNvPr>
          <p:cNvGraphicFramePr>
            <a:graphicFrameLocks noGrp="1"/>
          </p:cNvGraphicFramePr>
          <p:nvPr/>
        </p:nvGraphicFramePr>
        <p:xfrm>
          <a:off x="1027412" y="2255149"/>
          <a:ext cx="15700729" cy="5181600"/>
        </p:xfrm>
        <a:graphic>
          <a:graphicData uri="http://schemas.openxmlformats.org/drawingml/2006/table">
            <a:tbl>
              <a:tblPr firstRow="1" bandRow="1">
                <a:tableStyleId>{5C22544A-7EE6-4342-B048-85BDC9FD1C3A}</a:tableStyleId>
              </a:tblPr>
              <a:tblGrid>
                <a:gridCol w="2564037">
                  <a:extLst>
                    <a:ext uri="{9D8B030D-6E8A-4147-A177-3AD203B41FA5}">
                      <a16:colId xmlns:a16="http://schemas.microsoft.com/office/drawing/2014/main" val="1891961886"/>
                    </a:ext>
                  </a:extLst>
                </a:gridCol>
                <a:gridCol w="8175791">
                  <a:extLst>
                    <a:ext uri="{9D8B030D-6E8A-4147-A177-3AD203B41FA5}">
                      <a16:colId xmlns:a16="http://schemas.microsoft.com/office/drawing/2014/main" val="690352773"/>
                    </a:ext>
                  </a:extLst>
                </a:gridCol>
                <a:gridCol w="4960901">
                  <a:extLst>
                    <a:ext uri="{9D8B030D-6E8A-4147-A177-3AD203B41FA5}">
                      <a16:colId xmlns:a16="http://schemas.microsoft.com/office/drawing/2014/main" val="596803531"/>
                    </a:ext>
                  </a:extLst>
                </a:gridCol>
              </a:tblGrid>
              <a:tr h="0">
                <a:tc>
                  <a:txBody>
                    <a:bodyPr/>
                    <a:lstStyle/>
                    <a:p>
                      <a:pPr algn="ctr"/>
                      <a:r>
                        <a:rPr kumimoji="1" lang="ja-JP" altLang="en-US" sz="2800">
                          <a:latin typeface="メイリオ" panose="020B0604030504040204" pitchFamily="50" charset="-128"/>
                          <a:ea typeface="メイリオ" panose="020B0604030504040204" pitchFamily="50" charset="-128"/>
                        </a:rPr>
                        <a:t>類型</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脆弱性</a:t>
                      </a:r>
                    </a:p>
                  </a:txBody>
                  <a:tcPr/>
                </a:tc>
                <a:tc>
                  <a:txBody>
                    <a:bodyPr/>
                    <a:lstStyle/>
                    <a:p>
                      <a:pPr algn="ctr"/>
                      <a:r>
                        <a:rPr kumimoji="1" lang="ja-JP" altLang="en-US" sz="2800">
                          <a:latin typeface="メイリオ" panose="020B0604030504040204" pitchFamily="50" charset="-128"/>
                          <a:ea typeface="メイリオ" panose="020B0604030504040204" pitchFamily="50" charset="-128"/>
                        </a:rPr>
                        <a:t>脅威の例</a:t>
                      </a:r>
                    </a:p>
                  </a:txBody>
                  <a:tcPr/>
                </a:tc>
                <a:extLst>
                  <a:ext uri="{0D108BD9-81ED-4DB2-BD59-A6C34878D82A}">
                    <a16:rowId xmlns:a16="http://schemas.microsoft.com/office/drawing/2014/main" val="3551417218"/>
                  </a:ext>
                </a:extLst>
              </a:tr>
              <a:tr h="370840">
                <a:tc rowSpan="9">
                  <a:txBody>
                    <a:bodyPr/>
                    <a:lstStyle/>
                    <a:p>
                      <a:r>
                        <a:rPr kumimoji="1" lang="ja-JP" altLang="en-US" sz="2800">
                          <a:latin typeface="メイリオ" panose="020B0604030504040204" pitchFamily="50" charset="-128"/>
                          <a:ea typeface="メイリオ" panose="020B0604030504040204" pitchFamily="50" charset="-128"/>
                        </a:rPr>
                        <a:t>ハードウェア</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記憶媒体の不十分な保守</a:t>
                      </a:r>
                      <a:r>
                        <a:rPr kumimoji="1" lang="en-US" altLang="ja-JP" sz="2800">
                          <a:latin typeface="メイリオ" panose="020B0604030504040204" pitchFamily="50" charset="-128"/>
                          <a:ea typeface="メイリオ" panose="020B0604030504040204" pitchFamily="50" charset="-128"/>
                        </a:rPr>
                        <a:t>/</a:t>
                      </a:r>
                      <a:r>
                        <a:rPr kumimoji="1" lang="ja-JP" altLang="en-US" sz="2800">
                          <a:latin typeface="メイリオ" panose="020B0604030504040204" pitchFamily="50" charset="-128"/>
                          <a:ea typeface="メイリオ" panose="020B0604030504040204" pitchFamily="50" charset="-128"/>
                        </a:rPr>
                        <a:t>不適当な設置</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システムの保守に関する違反</a:t>
                      </a:r>
                      <a:endParaRPr kumimoji="1" lang="en-US" altLang="ja-JP" sz="28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32680858"/>
                  </a:ext>
                </a:extLst>
              </a:tr>
              <a:tr h="440674">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定期的な交換計画の欠如</a:t>
                      </a:r>
                      <a:endParaRPr kumimoji="1" lang="zh-TW"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機器や媒体の破壊</a:t>
                      </a:r>
                    </a:p>
                  </a:txBody>
                  <a:tcPr anchor="ctr"/>
                </a:tc>
                <a:extLst>
                  <a:ext uri="{0D108BD9-81ED-4DB2-BD59-A6C34878D82A}">
                    <a16:rowId xmlns:a16="http://schemas.microsoft.com/office/drawing/2014/main" val="1351952120"/>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湿気、ホコリ、汚れに対する影響の受けやすさ</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粉塵（ダスト）、腐食、凍結</a:t>
                      </a:r>
                    </a:p>
                  </a:txBody>
                  <a:tcPr anchor="ctr"/>
                </a:tc>
                <a:extLst>
                  <a:ext uri="{0D108BD9-81ED-4DB2-BD59-A6C34878D82A}">
                    <a16:rowId xmlns:a16="http://schemas.microsoft.com/office/drawing/2014/main" val="2256661036"/>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有効な構成変更管理の欠如</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使用時のミス</a:t>
                      </a:r>
                    </a:p>
                  </a:txBody>
                  <a:tcPr anchor="ctr"/>
                </a:tc>
                <a:extLst>
                  <a:ext uri="{0D108BD9-81ED-4DB2-BD59-A6C34878D82A}">
                    <a16:rowId xmlns:a16="http://schemas.microsoft.com/office/drawing/2014/main" val="2021352228"/>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電圧の変化に対する影響の受けやすさ</a:t>
                      </a: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電力供給の停止</a:t>
                      </a:r>
                    </a:p>
                  </a:txBody>
                  <a:tcPr anchor="ctr"/>
                </a:tc>
                <a:extLst>
                  <a:ext uri="{0D108BD9-81ED-4DB2-BD59-A6C34878D82A}">
                    <a16:rowId xmlns:a16="http://schemas.microsoft.com/office/drawing/2014/main" val="1342898107"/>
                  </a:ext>
                </a:extLst>
              </a:tr>
              <a:tr h="370840">
                <a:tc vMerge="1">
                  <a:txBody>
                    <a:bodyPr/>
                    <a:lstStyle/>
                    <a:p>
                      <a:endParaRPr kumimoji="1" lang="ja-JP" altLang="en-US"/>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温度変化に対する影響の受けやすさ</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気象現象</a:t>
                      </a:r>
                    </a:p>
                  </a:txBody>
                  <a:tcPr anchor="ctr"/>
                </a:tc>
                <a:extLst>
                  <a:ext uri="{0D108BD9-81ED-4DB2-BD59-A6C34878D82A}">
                    <a16:rowId xmlns:a16="http://schemas.microsoft.com/office/drawing/2014/main" val="2034424930"/>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保護されない保管</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媒体や文書の盗難</a:t>
                      </a:r>
                    </a:p>
                  </a:txBody>
                  <a:tcPr anchor="ctr"/>
                </a:tc>
                <a:extLst>
                  <a:ext uri="{0D108BD9-81ED-4DB2-BD59-A6C34878D82A}">
                    <a16:rowId xmlns:a16="http://schemas.microsoft.com/office/drawing/2014/main" val="3639346651"/>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廃棄時の注意の欠如</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媒体や文書の盗難</a:t>
                      </a:r>
                    </a:p>
                  </a:txBody>
                  <a:tcPr anchor="ctr"/>
                </a:tc>
                <a:extLst>
                  <a:ext uri="{0D108BD9-81ED-4DB2-BD59-A6C34878D82A}">
                    <a16:rowId xmlns:a16="http://schemas.microsoft.com/office/drawing/2014/main" val="987690621"/>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800" b="0">
                          <a:solidFill>
                            <a:schemeClr val="tx1"/>
                          </a:solidFill>
                          <a:latin typeface="メイリオ" panose="020B0604030504040204" pitchFamily="50" charset="-128"/>
                          <a:ea typeface="メイリオ" panose="020B0604030504040204" pitchFamily="50" charset="-128"/>
                        </a:rPr>
                        <a:t>管理されないコピー作成</a:t>
                      </a:r>
                      <a:endParaRPr lang="en-US" altLang="ja-JP" sz="28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800">
                          <a:latin typeface="メイリオ" panose="020B0604030504040204" pitchFamily="50" charset="-128"/>
                          <a:ea typeface="メイリオ" panose="020B0604030504040204" pitchFamily="50" charset="-128"/>
                        </a:rPr>
                        <a:t>媒体や文書の盗難</a:t>
                      </a:r>
                    </a:p>
                  </a:txBody>
                  <a:tcPr anchor="ctr"/>
                </a:tc>
                <a:extLst>
                  <a:ext uri="{0D108BD9-81ED-4DB2-BD59-A6C34878D82A}">
                    <a16:rowId xmlns:a16="http://schemas.microsoft.com/office/drawing/2014/main" val="1249686106"/>
                  </a:ext>
                </a:extLst>
              </a:tr>
            </a:tbl>
          </a:graphicData>
        </a:graphic>
      </p:graphicFrame>
    </p:spTree>
    <p:extLst>
      <p:ext uri="{BB962C8B-B14F-4D97-AF65-F5344CB8AC3E}">
        <p14:creationId xmlns:p14="http://schemas.microsoft.com/office/powerpoint/2010/main" val="27369049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62A61-D113-7470-BB54-8D231832AEE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7C68DE3-3F95-EF08-89DE-A113EE7A1CB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脆弱性の識別例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39C7EC8-AD25-531F-4ABF-1167424D1D9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202</a:t>
            </a:fld>
            <a:endParaRPr kumimoji="1" lang="ja-JP" altLang="en-US" sz="2000"/>
          </a:p>
        </p:txBody>
      </p:sp>
      <p:sp>
        <p:nvSpPr>
          <p:cNvPr id="4" name="object 40">
            <a:extLst>
              <a:ext uri="{FF2B5EF4-FFF2-40B4-BE49-F238E27FC236}">
                <a16:creationId xmlns:a16="http://schemas.microsoft.com/office/drawing/2014/main" id="{BFB92BD8-64AD-8E16-6DBE-A5F1093DCA2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4B964E80-CAC5-11B6-70F4-CB46A1CE8D2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6251A9C1-7AC1-9BFB-2F4F-DB7471EAE7DF}"/>
              </a:ext>
            </a:extLst>
          </p:cNvPr>
          <p:cNvSpPr txBox="1"/>
          <p:nvPr/>
        </p:nvSpPr>
        <p:spPr>
          <a:xfrm>
            <a:off x="11978641" y="582737"/>
            <a:ext cx="56314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
        <p:nvSpPr>
          <p:cNvPr id="10" name="テキスト ボックス 9">
            <a:extLst>
              <a:ext uri="{FF2B5EF4-FFF2-40B4-BE49-F238E27FC236}">
                <a16:creationId xmlns:a16="http://schemas.microsoft.com/office/drawing/2014/main" id="{E9CA5671-51F1-1A6C-F2BE-D50CD99431FC}"/>
              </a:ext>
            </a:extLst>
          </p:cNvPr>
          <p:cNvSpPr txBox="1"/>
          <p:nvPr/>
        </p:nvSpPr>
        <p:spPr>
          <a:xfrm>
            <a:off x="3962393" y="8744044"/>
            <a:ext cx="8857128" cy="584775"/>
          </a:xfrm>
          <a:prstGeom prst="rect">
            <a:avLst/>
          </a:prstGeom>
          <a:noFill/>
        </p:spPr>
        <p:txBody>
          <a:bodyPr wrap="square">
            <a:spAutoFit/>
          </a:bodyPr>
          <a:lstStyle/>
          <a:p>
            <a:pPr algn="ctr"/>
            <a:r>
              <a:rPr kumimoji="1" lang="ja-JP" altLang="en-US" sz="1600" dirty="0">
                <a:latin typeface="メイリオ" panose="020B0604030504040204" pitchFamily="50" charset="-128"/>
                <a:ea typeface="メイリオ" panose="020B0604030504040204" pitchFamily="50" charset="-128"/>
              </a:rPr>
              <a:t>脆弱性の識別例</a:t>
            </a:r>
          </a:p>
          <a:p>
            <a:pPr algn="ctr"/>
            <a:r>
              <a:rPr kumimoji="1" lang="ja-JP" altLang="en-US" sz="1600" dirty="0">
                <a:latin typeface="メイリオ" panose="020B0604030504040204" pitchFamily="50" charset="-128"/>
                <a:ea typeface="メイリオ" panose="020B0604030504040204" pitchFamily="50" charset="-128"/>
              </a:rPr>
              <a:t>（出典）「</a:t>
            </a:r>
            <a:r>
              <a:rPr kumimoji="1" lang="en-US" altLang="ja-JP" sz="1600" dirty="0">
                <a:latin typeface="メイリオ" panose="020B0604030504040204" pitchFamily="50" charset="-128"/>
                <a:ea typeface="メイリオ" panose="020B0604030504040204" pitchFamily="50" charset="-128"/>
              </a:rPr>
              <a:t>ISO/IEC 27005</a:t>
            </a:r>
            <a:r>
              <a:rPr kumimoji="1" lang="ja-JP" altLang="en-US" sz="1600" dirty="0">
                <a:latin typeface="メイリオ" panose="020B0604030504040204" pitchFamily="50" charset="-128"/>
                <a:ea typeface="メイリオ" panose="020B0604030504040204" pitchFamily="50" charset="-128"/>
              </a:rPr>
              <a:t>」を基に作成</a:t>
            </a:r>
            <a:endParaRPr lang="ja-JP" altLang="en-US" sz="1600" dirty="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74C35466-B78C-543D-4FDC-77AF38CBD6DD}"/>
              </a:ext>
            </a:extLst>
          </p:cNvPr>
          <p:cNvGraphicFramePr>
            <a:graphicFrameLocks noGrp="1"/>
          </p:cNvGraphicFramePr>
          <p:nvPr/>
        </p:nvGraphicFramePr>
        <p:xfrm>
          <a:off x="1027412" y="2255149"/>
          <a:ext cx="15700729" cy="6461038"/>
        </p:xfrm>
        <a:graphic>
          <a:graphicData uri="http://schemas.openxmlformats.org/drawingml/2006/table">
            <a:tbl>
              <a:tblPr firstRow="1" bandRow="1">
                <a:tableStyleId>{5C22544A-7EE6-4342-B048-85BDC9FD1C3A}</a:tableStyleId>
              </a:tblPr>
              <a:tblGrid>
                <a:gridCol w="2564037">
                  <a:extLst>
                    <a:ext uri="{9D8B030D-6E8A-4147-A177-3AD203B41FA5}">
                      <a16:colId xmlns:a16="http://schemas.microsoft.com/office/drawing/2014/main" val="1891961886"/>
                    </a:ext>
                  </a:extLst>
                </a:gridCol>
                <a:gridCol w="8175791">
                  <a:extLst>
                    <a:ext uri="{9D8B030D-6E8A-4147-A177-3AD203B41FA5}">
                      <a16:colId xmlns:a16="http://schemas.microsoft.com/office/drawing/2014/main" val="690352773"/>
                    </a:ext>
                  </a:extLst>
                </a:gridCol>
                <a:gridCol w="4960901">
                  <a:extLst>
                    <a:ext uri="{9D8B030D-6E8A-4147-A177-3AD203B41FA5}">
                      <a16:colId xmlns:a16="http://schemas.microsoft.com/office/drawing/2014/main" val="596803531"/>
                    </a:ext>
                  </a:extLst>
                </a:gridCol>
              </a:tblGrid>
              <a:tr h="0">
                <a:tc>
                  <a:txBody>
                    <a:bodyPr/>
                    <a:lstStyle/>
                    <a:p>
                      <a:pPr algn="ctr"/>
                      <a:r>
                        <a:rPr kumimoji="1" lang="ja-JP" altLang="en-US" sz="2400" dirty="0">
                          <a:latin typeface="メイリオ" panose="020B0604030504040204" pitchFamily="50" charset="-128"/>
                          <a:ea typeface="メイリオ" panose="020B0604030504040204" pitchFamily="50" charset="-128"/>
                        </a:rPr>
                        <a:t>類型</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脆弱性</a:t>
                      </a:r>
                    </a:p>
                  </a:txBody>
                  <a:tcPr/>
                </a:tc>
                <a:tc>
                  <a:txBody>
                    <a:bodyPr/>
                    <a:lstStyle/>
                    <a:p>
                      <a:pPr algn="ctr"/>
                      <a:r>
                        <a:rPr kumimoji="1" lang="ja-JP" altLang="en-US" sz="2400">
                          <a:latin typeface="メイリオ" panose="020B0604030504040204" pitchFamily="50" charset="-128"/>
                          <a:ea typeface="メイリオ" panose="020B0604030504040204" pitchFamily="50" charset="-128"/>
                        </a:rPr>
                        <a:t>脅威の例</a:t>
                      </a:r>
                    </a:p>
                  </a:txBody>
                  <a:tcPr/>
                </a:tc>
                <a:extLst>
                  <a:ext uri="{0D108BD9-81ED-4DB2-BD59-A6C34878D82A}">
                    <a16:rowId xmlns:a16="http://schemas.microsoft.com/office/drawing/2014/main" val="3551417218"/>
                  </a:ext>
                </a:extLst>
              </a:tr>
              <a:tr h="370840">
                <a:tc rowSpan="13">
                  <a:txBody>
                    <a:bodyPr/>
                    <a:lstStyle/>
                    <a:p>
                      <a:r>
                        <a:rPr kumimoji="1" lang="ja-JP" altLang="en-US" sz="2400">
                          <a:latin typeface="メイリオ" panose="020B0604030504040204" pitchFamily="50" charset="-128"/>
                          <a:ea typeface="メイリオ" panose="020B0604030504040204" pitchFamily="50" charset="-128"/>
                        </a:rPr>
                        <a:t>ソフトウェア</a:t>
                      </a: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離席時にログアウトしない</a:t>
                      </a: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権限の濫用</a:t>
                      </a:r>
                      <a:endParaRPr kumimoji="1" lang="en-US" altLang="ja-JP" sz="24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32680858"/>
                  </a:ext>
                </a:extLst>
              </a:tr>
              <a:tr h="440674">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dirty="0">
                          <a:latin typeface="メイリオ" panose="020B0604030504040204" pitchFamily="50" charset="-128"/>
                          <a:ea typeface="メイリオ" panose="020B0604030504040204" pitchFamily="50" charset="-128"/>
                        </a:rPr>
                        <a:t>適切に削除されていない記憶媒体の処理または再利用</a:t>
                      </a:r>
                      <a:endParaRPr kumimoji="1" lang="zh-TW" altLang="en-US" sz="2400" dirty="0">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権限の濫用</a:t>
                      </a:r>
                    </a:p>
                  </a:txBody>
                  <a:tcPr anchor="ctr"/>
                </a:tc>
                <a:extLst>
                  <a:ext uri="{0D108BD9-81ED-4DB2-BD59-A6C34878D82A}">
                    <a16:rowId xmlns:a16="http://schemas.microsoft.com/office/drawing/2014/main" val="1351952120"/>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監査証跡の欠如</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権限の濫用</a:t>
                      </a:r>
                    </a:p>
                  </a:txBody>
                  <a:tcPr anchor="ctr"/>
                </a:tc>
                <a:extLst>
                  <a:ext uri="{0D108BD9-81ED-4DB2-BD59-A6C34878D82A}">
                    <a16:rowId xmlns:a16="http://schemas.microsoft.com/office/drawing/2014/main" val="2256661036"/>
                  </a:ext>
                </a:extLst>
              </a:tr>
              <a:tr h="517438">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アクセス権の誤った割り当て</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権限の濫用</a:t>
                      </a:r>
                    </a:p>
                  </a:txBody>
                  <a:tcPr anchor="ctr"/>
                </a:tc>
                <a:extLst>
                  <a:ext uri="{0D108BD9-81ED-4DB2-BD59-A6C34878D82A}">
                    <a16:rowId xmlns:a16="http://schemas.microsoft.com/office/drawing/2014/main" val="2021352228"/>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複雑なユーザーインタフェース</a:t>
                      </a: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使用時のミス</a:t>
                      </a:r>
                    </a:p>
                  </a:txBody>
                  <a:tcPr anchor="ctr"/>
                </a:tc>
                <a:extLst>
                  <a:ext uri="{0D108BD9-81ED-4DB2-BD59-A6C34878D82A}">
                    <a16:rowId xmlns:a16="http://schemas.microsoft.com/office/drawing/2014/main" val="1342898107"/>
                  </a:ext>
                </a:extLst>
              </a:tr>
              <a:tr h="370840">
                <a:tc vMerge="1">
                  <a:txBody>
                    <a:bodyPr/>
                    <a:lstStyle/>
                    <a:p>
                      <a:endParaRPr kumimoji="1" lang="ja-JP" altLang="en-US"/>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文書化の欠如</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使用時のミス</a:t>
                      </a:r>
                    </a:p>
                  </a:txBody>
                  <a:tcPr anchor="ctr"/>
                </a:tc>
                <a:extLst>
                  <a:ext uri="{0D108BD9-81ED-4DB2-BD59-A6C34878D82A}">
                    <a16:rowId xmlns:a16="http://schemas.microsoft.com/office/drawing/2014/main" val="2034424930"/>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dirty="0">
                          <a:solidFill>
                            <a:schemeClr val="tx1"/>
                          </a:solidFill>
                          <a:latin typeface="メイリオ" panose="020B0604030504040204" pitchFamily="50" charset="-128"/>
                          <a:ea typeface="メイリオ" panose="020B0604030504040204" pitchFamily="50" charset="-128"/>
                        </a:rPr>
                        <a:t>ユーザの認識および認証メカニズムの欠如</a:t>
                      </a:r>
                      <a:endParaRPr lang="en-US" altLang="ja-JP" sz="2400" b="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権限の詐称</a:t>
                      </a:r>
                    </a:p>
                  </a:txBody>
                  <a:tcPr anchor="ctr"/>
                </a:tc>
                <a:extLst>
                  <a:ext uri="{0D108BD9-81ED-4DB2-BD59-A6C34878D82A}">
                    <a16:rowId xmlns:a16="http://schemas.microsoft.com/office/drawing/2014/main" val="3639346651"/>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不十分なパスワード管理</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権限の詐称</a:t>
                      </a:r>
                    </a:p>
                  </a:txBody>
                  <a:tcPr anchor="ctr"/>
                </a:tc>
                <a:extLst>
                  <a:ext uri="{0D108BD9-81ED-4DB2-BD59-A6C34878D82A}">
                    <a16:rowId xmlns:a16="http://schemas.microsoft.com/office/drawing/2014/main" val="987690621"/>
                  </a:ext>
                </a:extLst>
              </a:tr>
              <a:tr h="370840">
                <a:tc vMerge="1">
                  <a:txBody>
                    <a:bodyPr/>
                    <a:lstStyle/>
                    <a:p>
                      <a:endParaRPr kumimoji="1" lang="ja-JP" altLang="en-US" sz="28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不要なサービスが実行可能</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データの違法な処理</a:t>
                      </a:r>
                    </a:p>
                  </a:txBody>
                  <a:tcPr anchor="ctr"/>
                </a:tc>
                <a:extLst>
                  <a:ext uri="{0D108BD9-81ED-4DB2-BD59-A6C34878D82A}">
                    <a16:rowId xmlns:a16="http://schemas.microsoft.com/office/drawing/2014/main" val="1249686106"/>
                  </a:ext>
                </a:extLst>
              </a:tr>
              <a:tr h="370840">
                <a:tc vMerge="1">
                  <a:txBody>
                    <a:bodyPr/>
                    <a:lstStyle/>
                    <a:p>
                      <a:endParaRPr kumimoji="1" lang="ja-JP" altLang="en-US" sz="24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dirty="0">
                          <a:solidFill>
                            <a:schemeClr val="tx1"/>
                          </a:solidFill>
                          <a:latin typeface="メイリオ" panose="020B0604030504040204" pitchFamily="50" charset="-128"/>
                          <a:ea typeface="メイリオ" panose="020B0604030504040204" pitchFamily="50" charset="-128"/>
                        </a:rPr>
                        <a:t>開発者のための不明確または不完全な仕様書</a:t>
                      </a:r>
                      <a:endParaRPr lang="en-US" altLang="ja-JP" sz="2400" b="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ソフトウェアの誤作動</a:t>
                      </a:r>
                    </a:p>
                  </a:txBody>
                  <a:tcPr anchor="ctr"/>
                </a:tc>
                <a:extLst>
                  <a:ext uri="{0D108BD9-81ED-4DB2-BD59-A6C34878D82A}">
                    <a16:rowId xmlns:a16="http://schemas.microsoft.com/office/drawing/2014/main" val="3004599672"/>
                  </a:ext>
                </a:extLst>
              </a:tr>
              <a:tr h="370840">
                <a:tc vMerge="1">
                  <a:txBody>
                    <a:bodyPr/>
                    <a:lstStyle/>
                    <a:p>
                      <a:endParaRPr kumimoji="1" lang="ja-JP" altLang="en-US" sz="24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効率的な変更管理の欠如</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ソフトウェアの誤作動</a:t>
                      </a:r>
                    </a:p>
                  </a:txBody>
                  <a:tcPr anchor="ctr"/>
                </a:tc>
                <a:extLst>
                  <a:ext uri="{0D108BD9-81ED-4DB2-BD59-A6C34878D82A}">
                    <a16:rowId xmlns:a16="http://schemas.microsoft.com/office/drawing/2014/main" val="3710018025"/>
                  </a:ext>
                </a:extLst>
              </a:tr>
              <a:tr h="370840">
                <a:tc vMerge="1">
                  <a:txBody>
                    <a:bodyPr/>
                    <a:lstStyle/>
                    <a:p>
                      <a:endParaRPr kumimoji="1" lang="ja-JP" altLang="en-US" sz="24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dirty="0">
                          <a:solidFill>
                            <a:schemeClr val="tx1"/>
                          </a:solidFill>
                          <a:latin typeface="メイリオ" panose="020B0604030504040204" pitchFamily="50" charset="-128"/>
                          <a:ea typeface="メイリオ" panose="020B0604030504040204" pitchFamily="50" charset="-128"/>
                        </a:rPr>
                        <a:t>管理されていないソフトウェアのダウンロードおよび使用</a:t>
                      </a:r>
                      <a:endParaRPr lang="en-US" altLang="ja-JP" sz="2400" b="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ソフトウェアの改ざん</a:t>
                      </a:r>
                    </a:p>
                  </a:txBody>
                  <a:tcPr anchor="ctr"/>
                </a:tc>
                <a:extLst>
                  <a:ext uri="{0D108BD9-81ED-4DB2-BD59-A6C34878D82A}">
                    <a16:rowId xmlns:a16="http://schemas.microsoft.com/office/drawing/2014/main" val="180190859"/>
                  </a:ext>
                </a:extLst>
              </a:tr>
              <a:tr h="370840">
                <a:tc vMerge="1">
                  <a:txBody>
                    <a:bodyPr/>
                    <a:lstStyle/>
                    <a:p>
                      <a:endParaRPr kumimoji="1" lang="ja-JP" altLang="en-US" sz="24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400" b="0">
                          <a:solidFill>
                            <a:schemeClr val="tx1"/>
                          </a:solidFill>
                          <a:latin typeface="メイリオ" panose="020B0604030504040204" pitchFamily="50" charset="-128"/>
                          <a:ea typeface="メイリオ" panose="020B0604030504040204" pitchFamily="50" charset="-128"/>
                        </a:rPr>
                        <a:t>バックアップコピーの欠如</a:t>
                      </a:r>
                      <a:endParaRPr lang="en-US" altLang="ja-JP" sz="2400" b="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sz="2400">
                          <a:latin typeface="メイリオ" panose="020B0604030504040204" pitchFamily="50" charset="-128"/>
                          <a:ea typeface="メイリオ" panose="020B0604030504040204" pitchFamily="50" charset="-128"/>
                        </a:rPr>
                        <a:t>ソフトウェアの改ざん</a:t>
                      </a:r>
                    </a:p>
                  </a:txBody>
                  <a:tcPr anchor="ctr"/>
                </a:tc>
                <a:extLst>
                  <a:ext uri="{0D108BD9-81ED-4DB2-BD59-A6C34878D82A}">
                    <a16:rowId xmlns:a16="http://schemas.microsoft.com/office/drawing/2014/main" val="3954331652"/>
                  </a:ext>
                </a:extLst>
              </a:tr>
            </a:tbl>
          </a:graphicData>
        </a:graphic>
      </p:graphicFrame>
    </p:spTree>
    <p:extLst>
      <p:ext uri="{BB962C8B-B14F-4D97-AF65-F5344CB8AC3E}">
        <p14:creationId xmlns:p14="http://schemas.microsoft.com/office/powerpoint/2010/main" val="57162761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6B2D7-09A8-CA08-3FCE-A4CE87132F9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B2BEF39-94F4-029F-9DDC-84908D78255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脆弱性を識別する際に参考になる情報</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35084CD-230D-ECA8-2E6F-98F2F43B02E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203</a:t>
            </a:fld>
            <a:endParaRPr kumimoji="1" lang="ja-JP" altLang="en-US" sz="2000"/>
          </a:p>
        </p:txBody>
      </p:sp>
      <p:sp>
        <p:nvSpPr>
          <p:cNvPr id="4" name="object 40">
            <a:extLst>
              <a:ext uri="{FF2B5EF4-FFF2-40B4-BE49-F238E27FC236}">
                <a16:creationId xmlns:a16="http://schemas.microsoft.com/office/drawing/2014/main" id="{939D4EE0-225D-816B-0E03-270139FD2AC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10.</a:t>
            </a:r>
            <a:r>
              <a:rPr lang="ja-JP" altLang="en-US" sz="1800" b="1" dirty="0">
                <a:solidFill>
                  <a:schemeClr val="accent1"/>
                </a:solidFill>
                <a:latin typeface="メイリオ" panose="020B0604030504040204" pitchFamily="50" charset="-128"/>
                <a:ea typeface="メイリオ" panose="020B0604030504040204" pitchFamily="50" charset="-128"/>
              </a:rPr>
              <a:t>脅威、脆弱性、リスクの定義と関係性</a:t>
            </a:r>
          </a:p>
        </p:txBody>
      </p:sp>
      <p:sp>
        <p:nvSpPr>
          <p:cNvPr id="5" name="テキスト プレースホルダー 2">
            <a:extLst>
              <a:ext uri="{FF2B5EF4-FFF2-40B4-BE49-F238E27FC236}">
                <a16:creationId xmlns:a16="http://schemas.microsoft.com/office/drawing/2014/main" id="{A413F3FF-9B28-B543-D87E-F31C6D167C7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用語の定義および関係性と識別方法</a:t>
            </a:r>
          </a:p>
        </p:txBody>
      </p:sp>
      <p:sp>
        <p:nvSpPr>
          <p:cNvPr id="6" name="テキスト ボックス 5">
            <a:extLst>
              <a:ext uri="{FF2B5EF4-FFF2-40B4-BE49-F238E27FC236}">
                <a16:creationId xmlns:a16="http://schemas.microsoft.com/office/drawing/2014/main" id="{34CC16D1-16E2-DDCA-8B51-F4CCE32626EA}"/>
              </a:ext>
            </a:extLst>
          </p:cNvPr>
          <p:cNvSpPr txBox="1"/>
          <p:nvPr/>
        </p:nvSpPr>
        <p:spPr>
          <a:xfrm>
            <a:off x="11923777" y="582737"/>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10-1-3.】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10</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D129F8CC-489D-1D89-FFE1-4C12092CA6C6}"/>
              </a:ext>
            </a:extLst>
          </p:cNvPr>
          <p:cNvSpPr txBox="1"/>
          <p:nvPr/>
        </p:nvSpPr>
        <p:spPr>
          <a:xfrm>
            <a:off x="1554679" y="2036000"/>
            <a:ext cx="15456498" cy="1754326"/>
          </a:xfrm>
          <a:prstGeom prst="rect">
            <a:avLst/>
          </a:prstGeom>
          <a:noFill/>
        </p:spPr>
        <p:txBody>
          <a:bodyPr wrap="square">
            <a:spAutoFit/>
          </a:bodyPr>
          <a:lstStyle/>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ISO/IEC 27001:2022</a:t>
            </a:r>
            <a:r>
              <a:rPr lang="ja-JP" altLang="en-US" sz="3600" b="0" i="0" dirty="0">
                <a:solidFill>
                  <a:srgbClr val="374151"/>
                </a:solidFill>
                <a:effectLst/>
                <a:latin typeface="メイリオ" panose="020B0604030504040204" pitchFamily="50" charset="-128"/>
                <a:ea typeface="メイリオ" panose="020B0604030504040204" pitchFamily="50" charset="-128"/>
              </a:rPr>
              <a:t>の附属書</a:t>
            </a:r>
            <a:r>
              <a:rPr lang="en-US" altLang="ja-JP" sz="3600" b="0" i="0" dirty="0">
                <a:solidFill>
                  <a:srgbClr val="374151"/>
                </a:solidFill>
                <a:effectLst/>
                <a:latin typeface="メイリオ" panose="020B0604030504040204" pitchFamily="50" charset="-128"/>
                <a:ea typeface="メイリオ" panose="020B0604030504040204" pitchFamily="50" charset="-128"/>
              </a:rPr>
              <a:t>A</a:t>
            </a:r>
            <a:r>
              <a:rPr lang="ja-JP" altLang="en-US" sz="3600" b="0" i="0" dirty="0">
                <a:solidFill>
                  <a:srgbClr val="374151"/>
                </a:solidFill>
                <a:effectLst/>
                <a:latin typeface="メイリオ" panose="020B0604030504040204" pitchFamily="50" charset="-128"/>
                <a:ea typeface="メイリオ" panose="020B0604030504040204" pitchFamily="50" charset="-128"/>
              </a:rPr>
              <a:t>「管理目的および管理策」</a:t>
            </a: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ISO/IEC 27002:2022</a:t>
            </a:r>
            <a:r>
              <a:rPr lang="ja-JP" altLang="en-US" sz="3600" b="0" i="0" dirty="0">
                <a:solidFill>
                  <a:srgbClr val="374151"/>
                </a:solidFill>
                <a:effectLst/>
                <a:latin typeface="メイリオ" panose="020B0604030504040204" pitchFamily="50" charset="-128"/>
                <a:ea typeface="メイリオ" panose="020B0604030504040204" pitchFamily="50" charset="-128"/>
              </a:rPr>
              <a:t>の管理策</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情報セキュリティ管理基準　など</a:t>
            </a:r>
          </a:p>
        </p:txBody>
      </p:sp>
    </p:spTree>
    <p:extLst>
      <p:ext uri="{BB962C8B-B14F-4D97-AF65-F5344CB8AC3E}">
        <p14:creationId xmlns:p14="http://schemas.microsoft.com/office/powerpoint/2010/main" val="386644964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0273B-A1ED-F783-E2EA-5184A5EF9C4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187FA93-C5F7-A616-B0DA-400FAE88C9AE}"/>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11.</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リスクマネジメント</a:t>
            </a:r>
          </a:p>
        </p:txBody>
      </p:sp>
      <p:sp>
        <p:nvSpPr>
          <p:cNvPr id="91" name="スライド番号プレースホルダー 1">
            <a:extLst>
              <a:ext uri="{FF2B5EF4-FFF2-40B4-BE49-F238E27FC236}">
                <a16:creationId xmlns:a16="http://schemas.microsoft.com/office/drawing/2014/main" id="{E4677615-237E-E599-D977-B46A67B5C36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204</a:t>
            </a:fld>
            <a:endParaRPr kumimoji="1" lang="ja-JP" altLang="en-US" sz="2000"/>
          </a:p>
        </p:txBody>
      </p:sp>
      <p:sp>
        <p:nvSpPr>
          <p:cNvPr id="3" name="テキスト プレースホルダー 2">
            <a:extLst>
              <a:ext uri="{FF2B5EF4-FFF2-40B4-BE49-F238E27FC236}">
                <a16:creationId xmlns:a16="http://schemas.microsoft.com/office/drawing/2014/main" id="{901F5FE7-C6CA-41BD-D0EE-E2940DA4ECC0}"/>
              </a:ext>
            </a:extLst>
          </p:cNvPr>
          <p:cNvSpPr txBox="1">
            <a:spLocks/>
          </p:cNvSpPr>
          <p:nvPr/>
        </p:nvSpPr>
        <p:spPr>
          <a:xfrm>
            <a:off x="1332852" y="1472353"/>
            <a:ext cx="15809254"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リスクマネジメント：概要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リスクマネジメント：リスクアセスメント</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リスクマネジメント：リスク対応</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6ACBC019-D652-4CAC-491F-35D1E6DBEB93}"/>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5613183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EA38-3E1A-68DA-2C29-78CD7053776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FD027C8-B7CD-84AD-1227-33D459EC730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リスクマネジメントプロセス（</a:t>
            </a:r>
            <a:r>
              <a:rPr lang="en-US" altLang="ja-JP" sz="4000">
                <a:latin typeface="メイリオ" panose="020B0604030504040204" pitchFamily="50" charset="-128"/>
                <a:ea typeface="メイリオ" panose="020B0604030504040204" pitchFamily="50" charset="-128"/>
              </a:rPr>
              <a:t>ISO31000</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2012422-E785-E6F2-12C3-47791975769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205</a:t>
            </a:fld>
            <a:endParaRPr kumimoji="1" lang="ja-JP" altLang="en-US" sz="2000"/>
          </a:p>
        </p:txBody>
      </p:sp>
      <p:sp>
        <p:nvSpPr>
          <p:cNvPr id="4" name="object 40">
            <a:extLst>
              <a:ext uri="{FF2B5EF4-FFF2-40B4-BE49-F238E27FC236}">
                <a16:creationId xmlns:a16="http://schemas.microsoft.com/office/drawing/2014/main" id="{B710E365-4844-7BE3-0CAD-56E47822646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52DEFC42-F86D-2633-1B2B-187D708DC2C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リスクマネジメント：概要</a:t>
            </a:r>
          </a:p>
        </p:txBody>
      </p:sp>
      <p:sp>
        <p:nvSpPr>
          <p:cNvPr id="2" name="テキスト ボックス 1">
            <a:extLst>
              <a:ext uri="{FF2B5EF4-FFF2-40B4-BE49-F238E27FC236}">
                <a16:creationId xmlns:a16="http://schemas.microsoft.com/office/drawing/2014/main" id="{AC00D4A0-4804-49BF-025F-230612CDB3F3}"/>
              </a:ext>
            </a:extLst>
          </p:cNvPr>
          <p:cNvSpPr txBox="1"/>
          <p:nvPr/>
        </p:nvSpPr>
        <p:spPr>
          <a:xfrm>
            <a:off x="11960353" y="582737"/>
            <a:ext cx="56497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DEE9A188-D722-E1FB-69A6-35585D6918F2}"/>
              </a:ext>
            </a:extLst>
          </p:cNvPr>
          <p:cNvSpPr txBox="1"/>
          <p:nvPr/>
        </p:nvSpPr>
        <p:spPr>
          <a:xfrm>
            <a:off x="1643605" y="2036000"/>
            <a:ext cx="15456498" cy="3970318"/>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リスク</a:t>
            </a:r>
            <a:r>
              <a:rPr lang="ja-JP" altLang="en-US" sz="3600" u="sng">
                <a:solidFill>
                  <a:srgbClr val="374151"/>
                </a:solidFill>
                <a:latin typeface="メイリオ" panose="020B0604030504040204" pitchFamily="50" charset="-128"/>
                <a:ea typeface="メイリオ" panose="020B0604030504040204" pitchFamily="50" charset="-128"/>
              </a:rPr>
              <a:t>マネジメントとは</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en-US" altLang="ja-JP" sz="3600" b="0" i="0" u="sng">
                <a:solidFill>
                  <a:srgbClr val="374151"/>
                </a:solidFill>
                <a:effectLst/>
                <a:latin typeface="メイリオ" panose="020B0604030504040204" pitchFamily="50" charset="-128"/>
                <a:ea typeface="メイリオ" panose="020B0604030504040204" pitchFamily="50" charset="-128"/>
              </a:rPr>
              <a:t>ISO31000</a:t>
            </a:r>
            <a:r>
              <a:rPr lang="ja-JP" altLang="en-US" sz="3600" b="0" i="0" u="sng">
                <a:solidFill>
                  <a:srgbClr val="374151"/>
                </a:solidFill>
                <a:effectLst/>
                <a:latin typeface="メイリオ" panose="020B0604030504040204" pitchFamily="50" charset="-128"/>
                <a:ea typeface="メイリオ" panose="020B0604030504040204" pitchFamily="50" charset="-128"/>
              </a:rPr>
              <a:t>では</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B8E5A118-5C67-E802-4764-04D2DC588E2B}"/>
              </a:ext>
            </a:extLst>
          </p:cNvPr>
          <p:cNvSpPr/>
          <p:nvPr/>
        </p:nvSpPr>
        <p:spPr>
          <a:xfrm>
            <a:off x="1936530" y="2740735"/>
            <a:ext cx="15074647" cy="1692370"/>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3600">
                <a:solidFill>
                  <a:schemeClr val="tx1"/>
                </a:solidFill>
                <a:latin typeface="メイリオ" panose="020B0604030504040204" pitchFamily="50" charset="-128"/>
                <a:ea typeface="メイリオ" panose="020B0604030504040204" pitchFamily="50" charset="-128"/>
              </a:rPr>
              <a:t>存在するリスクを効率的に管理し、発生する可能性がある損失を回避したり低減したりするプロセス全体のこと</a:t>
            </a:r>
          </a:p>
        </p:txBody>
      </p:sp>
      <p:sp>
        <p:nvSpPr>
          <p:cNvPr id="6" name="四角形: 角を丸くする 5">
            <a:extLst>
              <a:ext uri="{FF2B5EF4-FFF2-40B4-BE49-F238E27FC236}">
                <a16:creationId xmlns:a16="http://schemas.microsoft.com/office/drawing/2014/main" id="{B0C4FF98-D5D9-2740-2EA4-66865C548E65}"/>
              </a:ext>
            </a:extLst>
          </p:cNvPr>
          <p:cNvSpPr/>
          <p:nvPr/>
        </p:nvSpPr>
        <p:spPr>
          <a:xfrm>
            <a:off x="1936530" y="5472896"/>
            <a:ext cx="4371673" cy="2745129"/>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tx1"/>
                </a:solidFill>
                <a:latin typeface="メイリオ" panose="020B0604030504040204" pitchFamily="50" charset="-128"/>
                <a:ea typeface="メイリオ" panose="020B0604030504040204" pitchFamily="50" charset="-128"/>
              </a:rPr>
              <a:t>原則</a:t>
            </a:r>
          </a:p>
        </p:txBody>
      </p:sp>
      <p:sp>
        <p:nvSpPr>
          <p:cNvPr id="7" name="四角形: 角を丸くする 6">
            <a:extLst>
              <a:ext uri="{FF2B5EF4-FFF2-40B4-BE49-F238E27FC236}">
                <a16:creationId xmlns:a16="http://schemas.microsoft.com/office/drawing/2014/main" id="{B297A32E-A521-695F-49A4-C11B5AB50654}"/>
              </a:ext>
            </a:extLst>
          </p:cNvPr>
          <p:cNvSpPr/>
          <p:nvPr/>
        </p:nvSpPr>
        <p:spPr>
          <a:xfrm>
            <a:off x="6601128" y="5472896"/>
            <a:ext cx="4371673" cy="2745129"/>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tx1"/>
                </a:solidFill>
                <a:latin typeface="メイリオ" panose="020B0604030504040204" pitchFamily="50" charset="-128"/>
                <a:ea typeface="メイリオ" panose="020B0604030504040204" pitchFamily="50" charset="-128"/>
              </a:rPr>
              <a:t>枠組み</a:t>
            </a:r>
          </a:p>
        </p:txBody>
      </p:sp>
      <p:sp>
        <p:nvSpPr>
          <p:cNvPr id="10" name="四角形: 角を丸くする 9">
            <a:extLst>
              <a:ext uri="{FF2B5EF4-FFF2-40B4-BE49-F238E27FC236}">
                <a16:creationId xmlns:a16="http://schemas.microsoft.com/office/drawing/2014/main" id="{4FF7B72D-F658-D6BA-2739-AE421B852A5D}"/>
              </a:ext>
            </a:extLst>
          </p:cNvPr>
          <p:cNvSpPr/>
          <p:nvPr/>
        </p:nvSpPr>
        <p:spPr>
          <a:xfrm>
            <a:off x="11265726" y="5464680"/>
            <a:ext cx="4371673" cy="2745129"/>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tx1"/>
                </a:solidFill>
                <a:latin typeface="メイリオ" panose="020B0604030504040204" pitchFamily="50" charset="-128"/>
                <a:ea typeface="メイリオ" panose="020B0604030504040204" pitchFamily="50" charset="-128"/>
              </a:rPr>
              <a:t>プロセス</a:t>
            </a:r>
          </a:p>
        </p:txBody>
      </p:sp>
    </p:spTree>
    <p:extLst>
      <p:ext uri="{BB962C8B-B14F-4D97-AF65-F5344CB8AC3E}">
        <p14:creationId xmlns:p14="http://schemas.microsoft.com/office/powerpoint/2010/main" val="351374334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40F10-51A5-28C9-A398-9B45B88C5FE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0E77B26-A63E-5050-F78C-3D55851F181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リスクマネジメントの</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要素</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014E20C-413F-94EA-98B1-49FECFF836C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206</a:t>
            </a:fld>
            <a:endParaRPr kumimoji="1" lang="ja-JP" altLang="en-US" sz="2000"/>
          </a:p>
        </p:txBody>
      </p:sp>
      <p:sp>
        <p:nvSpPr>
          <p:cNvPr id="4" name="object 40">
            <a:extLst>
              <a:ext uri="{FF2B5EF4-FFF2-40B4-BE49-F238E27FC236}">
                <a16:creationId xmlns:a16="http://schemas.microsoft.com/office/drawing/2014/main" id="{A8608F62-E1C9-3B08-DA28-FDC4088A042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9382A1E8-B015-AF66-A6B5-311D5022D83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リスクマネジメント：概要</a:t>
            </a:r>
          </a:p>
        </p:txBody>
      </p:sp>
      <p:sp>
        <p:nvSpPr>
          <p:cNvPr id="2" name="テキスト ボックス 1">
            <a:extLst>
              <a:ext uri="{FF2B5EF4-FFF2-40B4-BE49-F238E27FC236}">
                <a16:creationId xmlns:a16="http://schemas.microsoft.com/office/drawing/2014/main" id="{5D315B68-2C65-FCE2-8F6B-437CECC67BEE}"/>
              </a:ext>
            </a:extLst>
          </p:cNvPr>
          <p:cNvSpPr txBox="1"/>
          <p:nvPr/>
        </p:nvSpPr>
        <p:spPr>
          <a:xfrm>
            <a:off x="11960353" y="582737"/>
            <a:ext cx="56497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graphicFrame>
        <p:nvGraphicFramePr>
          <p:cNvPr id="11" name="表 8">
            <a:extLst>
              <a:ext uri="{FF2B5EF4-FFF2-40B4-BE49-F238E27FC236}">
                <a16:creationId xmlns:a16="http://schemas.microsoft.com/office/drawing/2014/main" id="{91302293-8E6F-6C7D-57CF-EAA548D00FCC}"/>
              </a:ext>
            </a:extLst>
          </p:cNvPr>
          <p:cNvGraphicFramePr>
            <a:graphicFrameLocks noGrp="1"/>
          </p:cNvGraphicFramePr>
          <p:nvPr>
            <p:extLst>
              <p:ext uri="{D42A27DB-BD31-4B8C-83A1-F6EECF244321}">
                <p14:modId xmlns:p14="http://schemas.microsoft.com/office/powerpoint/2010/main" val="517745363"/>
              </p:ext>
            </p:extLst>
          </p:nvPr>
        </p:nvGraphicFramePr>
        <p:xfrm>
          <a:off x="1580785" y="2255149"/>
          <a:ext cx="15279762" cy="5913120"/>
        </p:xfrm>
        <a:graphic>
          <a:graphicData uri="http://schemas.openxmlformats.org/drawingml/2006/table">
            <a:tbl>
              <a:tblPr firstRow="1" bandRow="1">
                <a:tableStyleId>{5C22544A-7EE6-4342-B048-85BDC9FD1C3A}</a:tableStyleId>
              </a:tblPr>
              <a:tblGrid>
                <a:gridCol w="3267393">
                  <a:extLst>
                    <a:ext uri="{9D8B030D-6E8A-4147-A177-3AD203B41FA5}">
                      <a16:colId xmlns:a16="http://schemas.microsoft.com/office/drawing/2014/main" val="1694370234"/>
                    </a:ext>
                  </a:extLst>
                </a:gridCol>
                <a:gridCol w="12012369">
                  <a:extLst>
                    <a:ext uri="{9D8B030D-6E8A-4147-A177-3AD203B41FA5}">
                      <a16:colId xmlns:a16="http://schemas.microsoft.com/office/drawing/2014/main" val="3912263400"/>
                    </a:ext>
                  </a:extLst>
                </a:gridCol>
              </a:tblGrid>
              <a:tr h="370840">
                <a:tc>
                  <a:txBody>
                    <a:bodyPr/>
                    <a:lstStyle/>
                    <a:p>
                      <a:pPr algn="ctr"/>
                      <a:r>
                        <a:rPr kumimoji="1" lang="ja-JP" altLang="en-US" dirty="0">
                          <a:latin typeface="メイリオ" panose="020B0604030504040204" pitchFamily="50" charset="-128"/>
                          <a:ea typeface="メイリオ" panose="020B0604030504040204" pitchFamily="50" charset="-128"/>
                        </a:rPr>
                        <a:t>要素</a:t>
                      </a:r>
                    </a:p>
                  </a:txBody>
                  <a:tcPr/>
                </a:tc>
                <a:tc>
                  <a:txBody>
                    <a:bodyPr/>
                    <a:lstStyle/>
                    <a:p>
                      <a:pPr algn="ctr"/>
                      <a:r>
                        <a:rPr kumimoji="1" lang="ja-JP" altLang="en-US">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3639836926"/>
                  </a:ext>
                </a:extLst>
              </a:tr>
              <a:tr h="370840">
                <a:tc>
                  <a:txBody>
                    <a:bodyPr/>
                    <a:lstStyle/>
                    <a:p>
                      <a:r>
                        <a:rPr kumimoji="1" lang="ja-JP" altLang="en-US">
                          <a:latin typeface="メイリオ" panose="020B0604030504040204" pitchFamily="50" charset="-128"/>
                          <a:ea typeface="メイリオ" panose="020B0604030504040204" pitchFamily="50" charset="-128"/>
                        </a:rPr>
                        <a:t>原則</a:t>
                      </a:r>
                    </a:p>
                  </a:txBody>
                  <a:tcPr/>
                </a:tc>
                <a:tc>
                  <a:txBody>
                    <a:bodyPr/>
                    <a:lstStyle/>
                    <a:p>
                      <a:r>
                        <a:rPr kumimoji="1" lang="ja-JP" altLang="en-US" dirty="0">
                          <a:latin typeface="メイリオ" panose="020B0604030504040204" pitchFamily="50" charset="-128"/>
                          <a:ea typeface="メイリオ" panose="020B0604030504040204" pitchFamily="50" charset="-128"/>
                        </a:rPr>
                        <a:t>リスクマネジメントを実施する際に、組織が取組むべき事項。</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「価値の創出および保護」を中心に、次の８つの要素で構成されている。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「統合」「体系化および包括」「組織への適合」「包含」「動的」</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「利用可能な最善の情報」「人的および文化的要因」「継続的改善」</a:t>
                      </a:r>
                      <a:endParaRPr kumimoji="1" lang="en-US" altLang="ja-JP"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84911528"/>
                  </a:ext>
                </a:extLst>
              </a:tr>
              <a:tr h="370840">
                <a:tc>
                  <a:txBody>
                    <a:bodyPr/>
                    <a:lstStyle/>
                    <a:p>
                      <a:r>
                        <a:rPr kumimoji="1" lang="ja-JP" altLang="en-US">
                          <a:latin typeface="メイリオ" panose="020B0604030504040204" pitchFamily="50" charset="-128"/>
                          <a:ea typeface="メイリオ" panose="020B0604030504040204" pitchFamily="50" charset="-128"/>
                        </a:rPr>
                        <a:t>枠組み</a:t>
                      </a:r>
                    </a:p>
                  </a:txBody>
                  <a:tcP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リスクマネジメントを組織全体に定着させるための仕組み。</a:t>
                      </a:r>
                      <a:endParaRPr kumimoji="1" lang="en-US" altLang="ja-JP"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「リーダーシップおよびコミットメント」を中心に、次の５つの要素で構成されている。</a:t>
                      </a:r>
                      <a:endParaRPr kumimoji="1" lang="en-US" altLang="ja-JP"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「統合」「設計」「実施」「評価」「改善」</a:t>
                      </a:r>
                    </a:p>
                  </a:txBody>
                  <a:tcPr/>
                </a:tc>
                <a:extLst>
                  <a:ext uri="{0D108BD9-81ED-4DB2-BD59-A6C34878D82A}">
                    <a16:rowId xmlns:a16="http://schemas.microsoft.com/office/drawing/2014/main" val="1251675357"/>
                  </a:ext>
                </a:extLst>
              </a:tr>
              <a:tr h="370840">
                <a:tc>
                  <a:txBody>
                    <a:bodyPr/>
                    <a:lstStyle/>
                    <a:p>
                      <a:r>
                        <a:rPr kumimoji="1" lang="ja-JP" altLang="en-US">
                          <a:latin typeface="メイリオ" panose="020B0604030504040204" pitchFamily="50" charset="-128"/>
                          <a:ea typeface="メイリオ" panose="020B0604030504040204" pitchFamily="50" charset="-128"/>
                        </a:rPr>
                        <a:t>プロセス</a:t>
                      </a:r>
                    </a:p>
                  </a:txBody>
                  <a:tcP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リスクマネジメントに取組む上で実施すべき一連の活動。</a:t>
                      </a:r>
                      <a:endParaRPr kumimoji="1" lang="en-US" altLang="ja-JP"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次の６つの要素で構成されている。</a:t>
                      </a:r>
                      <a:endParaRPr kumimoji="1" lang="en-US" altLang="ja-JP"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「コミュニケーションおよび協議」「適用範囲、組織の状況および基準」</a:t>
                      </a:r>
                      <a:endParaRPr kumimoji="1" lang="en-US" altLang="ja-JP"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「リスクアセスメント」「リスク対応」「モニタリングおよびレビュー」</a:t>
                      </a:r>
                      <a:endParaRPr kumimoji="1" lang="en-US" altLang="ja-JP"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「記録作成および報告」</a:t>
                      </a:r>
                    </a:p>
                  </a:txBody>
                  <a:tcPr/>
                </a:tc>
                <a:extLst>
                  <a:ext uri="{0D108BD9-81ED-4DB2-BD59-A6C34878D82A}">
                    <a16:rowId xmlns:a16="http://schemas.microsoft.com/office/drawing/2014/main" val="3562904411"/>
                  </a:ext>
                </a:extLst>
              </a:tr>
            </a:tbl>
          </a:graphicData>
        </a:graphic>
      </p:graphicFrame>
    </p:spTree>
    <p:extLst>
      <p:ext uri="{BB962C8B-B14F-4D97-AF65-F5344CB8AC3E}">
        <p14:creationId xmlns:p14="http://schemas.microsoft.com/office/powerpoint/2010/main" val="426027746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99BC-3A6C-E4CF-D0F6-66D5C5C3F48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FD48C6F-FCF5-D24C-9DD3-E3A75BC60ED4}"/>
              </a:ext>
            </a:extLst>
          </p:cNvPr>
          <p:cNvSpPr txBox="1">
            <a:spLocks noGrp="1"/>
          </p:cNvSpPr>
          <p:nvPr>
            <p:ph type="title" idx="4294967295"/>
          </p:nvPr>
        </p:nvSpPr>
        <p:spPr>
          <a:xfrm>
            <a:off x="1332851" y="130679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情報セキュリティリスクマネジメント（</a:t>
            </a:r>
            <a:r>
              <a:rPr lang="en-US" altLang="ja-JP" sz="4000">
                <a:latin typeface="メイリオ" panose="020B0604030504040204" pitchFamily="50" charset="-128"/>
                <a:ea typeface="メイリオ" panose="020B0604030504040204" pitchFamily="50" charset="-128"/>
              </a:rPr>
              <a:t>ISO/IEC27005</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EF910E5-515A-D67E-70E8-F106A4B08CF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207</a:t>
            </a:fld>
            <a:endParaRPr kumimoji="1" lang="ja-JP" altLang="en-US" sz="2000"/>
          </a:p>
        </p:txBody>
      </p:sp>
      <p:sp>
        <p:nvSpPr>
          <p:cNvPr id="4" name="object 40">
            <a:extLst>
              <a:ext uri="{FF2B5EF4-FFF2-40B4-BE49-F238E27FC236}">
                <a16:creationId xmlns:a16="http://schemas.microsoft.com/office/drawing/2014/main" id="{38911F7F-1309-96AB-CE6B-D904EE55E8E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0C9A586C-0730-432B-91CB-2FAB0DD9CF9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リスクマネジメント：概要</a:t>
            </a:r>
          </a:p>
        </p:txBody>
      </p:sp>
      <p:sp>
        <p:nvSpPr>
          <p:cNvPr id="2" name="テキスト ボックス 1">
            <a:extLst>
              <a:ext uri="{FF2B5EF4-FFF2-40B4-BE49-F238E27FC236}">
                <a16:creationId xmlns:a16="http://schemas.microsoft.com/office/drawing/2014/main" id="{6C1E9FFB-A4DA-20FE-BBF5-2A657D0220A5}"/>
              </a:ext>
            </a:extLst>
          </p:cNvPr>
          <p:cNvSpPr txBox="1"/>
          <p:nvPr/>
        </p:nvSpPr>
        <p:spPr>
          <a:xfrm>
            <a:off x="11960353" y="582737"/>
            <a:ext cx="56497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11-1-2.】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11</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- 03</a:t>
            </a:r>
            <a:endParaRPr lang="ja-JP" sz="2400" b="1">
              <a:latin typeface="メイリオ" panose="020B0604030504040204" pitchFamily="50" charset="-128"/>
              <a:ea typeface="メイリオ" panose="020B0604030504040204" pitchFamily="50" charset="-128"/>
              <a:cs typeface="Calibri"/>
            </a:endParaRPr>
          </a:p>
        </p:txBody>
      </p:sp>
      <p:pic>
        <p:nvPicPr>
          <p:cNvPr id="58" name="図 57">
            <a:extLst>
              <a:ext uri="{FF2B5EF4-FFF2-40B4-BE49-F238E27FC236}">
                <a16:creationId xmlns:a16="http://schemas.microsoft.com/office/drawing/2014/main" id="{8A4D9050-D741-86F5-2775-DBDFBFE9B067}"/>
              </a:ext>
            </a:extLst>
          </p:cNvPr>
          <p:cNvPicPr>
            <a:picLocks noChangeAspect="1"/>
          </p:cNvPicPr>
          <p:nvPr/>
        </p:nvPicPr>
        <p:blipFill>
          <a:blip r:embed="rId3"/>
          <a:stretch>
            <a:fillRect/>
          </a:stretch>
        </p:blipFill>
        <p:spPr>
          <a:xfrm>
            <a:off x="4373193" y="1849738"/>
            <a:ext cx="8953340" cy="6955086"/>
          </a:xfrm>
          <a:prstGeom prst="rect">
            <a:avLst/>
          </a:prstGeom>
        </p:spPr>
      </p:pic>
      <p:sp>
        <p:nvSpPr>
          <p:cNvPr id="59" name="テキスト ボックス 58">
            <a:extLst>
              <a:ext uri="{FF2B5EF4-FFF2-40B4-BE49-F238E27FC236}">
                <a16:creationId xmlns:a16="http://schemas.microsoft.com/office/drawing/2014/main" id="{827D34FB-B4A6-59C2-88D7-E4D062E69892}"/>
              </a:ext>
            </a:extLst>
          </p:cNvPr>
          <p:cNvSpPr txBox="1"/>
          <p:nvPr/>
        </p:nvSpPr>
        <p:spPr>
          <a:xfrm>
            <a:off x="4469590" y="8765687"/>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情報セキュリティマネジメントプロセスの概要</a:t>
            </a: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ISO/IEC</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ISO/IEC 27005:2022</a:t>
            </a:r>
            <a:r>
              <a:rPr kumimoji="1" lang="ja-JP" altLang="en-US">
                <a:latin typeface="メイリオ" panose="020B0604030504040204" pitchFamily="50" charset="-128"/>
                <a:ea typeface="メイリオ" panose="020B0604030504040204" pitchFamily="50" charset="-128"/>
              </a:rPr>
              <a:t>」を基に作成</a:t>
            </a:r>
          </a:p>
        </p:txBody>
      </p:sp>
    </p:spTree>
    <p:extLst>
      <p:ext uri="{BB962C8B-B14F-4D97-AF65-F5344CB8AC3E}">
        <p14:creationId xmlns:p14="http://schemas.microsoft.com/office/powerpoint/2010/main" val="347240733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AA56E-5082-E7AA-DE82-CCF1B800A58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2664D99-6A36-370A-1B1E-909DD017610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情報セキュリティリスクマネジメント（</a:t>
            </a:r>
            <a:r>
              <a:rPr lang="en-US" altLang="ja-JP" sz="4000">
                <a:latin typeface="メイリオ" panose="020B0604030504040204" pitchFamily="50" charset="-128"/>
                <a:ea typeface="メイリオ" panose="020B0604030504040204" pitchFamily="50" charset="-128"/>
              </a:rPr>
              <a:t>ISO/IEC27005</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759A735-4C83-8640-E7E3-52232AEA691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208</a:t>
            </a:fld>
            <a:endParaRPr kumimoji="1" lang="ja-JP" altLang="en-US" sz="2000"/>
          </a:p>
        </p:txBody>
      </p:sp>
      <p:sp>
        <p:nvSpPr>
          <p:cNvPr id="4" name="object 40">
            <a:extLst>
              <a:ext uri="{FF2B5EF4-FFF2-40B4-BE49-F238E27FC236}">
                <a16:creationId xmlns:a16="http://schemas.microsoft.com/office/drawing/2014/main" id="{408A06E7-BAD6-A5FE-ACA7-A72CDEE3C0F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B808F758-6CA1-0E48-73AA-CAA75B71EAF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リスクマネジメント：概要</a:t>
            </a:r>
          </a:p>
        </p:txBody>
      </p:sp>
      <p:sp>
        <p:nvSpPr>
          <p:cNvPr id="2" name="テキスト ボックス 1">
            <a:extLst>
              <a:ext uri="{FF2B5EF4-FFF2-40B4-BE49-F238E27FC236}">
                <a16:creationId xmlns:a16="http://schemas.microsoft.com/office/drawing/2014/main" id="{C3DB44C8-2329-B838-B06E-DF6138BA77D4}"/>
              </a:ext>
            </a:extLst>
          </p:cNvPr>
          <p:cNvSpPr txBox="1"/>
          <p:nvPr/>
        </p:nvSpPr>
        <p:spPr>
          <a:xfrm>
            <a:off x="11996929" y="582737"/>
            <a:ext cx="56132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842AB992-440F-CD79-E644-7107CF7434F4}"/>
              </a:ext>
            </a:extLst>
          </p:cNvPr>
          <p:cNvPicPr>
            <a:picLocks noChangeAspect="1"/>
          </p:cNvPicPr>
          <p:nvPr/>
        </p:nvPicPr>
        <p:blipFill>
          <a:blip r:embed="rId3"/>
          <a:stretch>
            <a:fillRect/>
          </a:stretch>
        </p:blipFill>
        <p:spPr>
          <a:xfrm>
            <a:off x="2526580" y="2098391"/>
            <a:ext cx="12556977" cy="6433931"/>
          </a:xfrm>
          <a:prstGeom prst="rect">
            <a:avLst/>
          </a:prstGeom>
        </p:spPr>
      </p:pic>
      <p:sp>
        <p:nvSpPr>
          <p:cNvPr id="7" name="テキスト ボックス 6">
            <a:extLst>
              <a:ext uri="{FF2B5EF4-FFF2-40B4-BE49-F238E27FC236}">
                <a16:creationId xmlns:a16="http://schemas.microsoft.com/office/drawing/2014/main" id="{64D9A877-D67B-F6CF-7E54-10AD16E30669}"/>
              </a:ext>
            </a:extLst>
          </p:cNvPr>
          <p:cNvSpPr txBox="1"/>
          <p:nvPr/>
        </p:nvSpPr>
        <p:spPr>
          <a:xfrm>
            <a:off x="4481165" y="8613782"/>
            <a:ext cx="8376399" cy="369332"/>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リスクマネジメント全体の流れと、リスク対応の選択プロセス</a:t>
            </a:r>
          </a:p>
        </p:txBody>
      </p:sp>
    </p:spTree>
    <p:extLst>
      <p:ext uri="{BB962C8B-B14F-4D97-AF65-F5344CB8AC3E}">
        <p14:creationId xmlns:p14="http://schemas.microsoft.com/office/powerpoint/2010/main" val="32750314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C9A35-FE53-4B98-6C7F-D035A30A0B2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17D1F8B-4032-D21B-E689-54746AA3ECA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ISO/IEC 27001</a:t>
            </a:r>
            <a:r>
              <a:rPr lang="ja-JP" altLang="en-US" sz="4000">
                <a:latin typeface="メイリオ" panose="020B0604030504040204" pitchFamily="50" charset="-128"/>
                <a:ea typeface="メイリオ" panose="020B0604030504040204" pitchFamily="50" charset="-128"/>
              </a:rPr>
              <a:t>におけるリスクマネジメント手順</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8A4EAB9-0DE8-0405-2D3F-C2DBAA2B6C3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209</a:t>
            </a:fld>
            <a:endParaRPr kumimoji="1" lang="ja-JP" altLang="en-US" sz="2000"/>
          </a:p>
        </p:txBody>
      </p:sp>
      <p:sp>
        <p:nvSpPr>
          <p:cNvPr id="4" name="object 40">
            <a:extLst>
              <a:ext uri="{FF2B5EF4-FFF2-40B4-BE49-F238E27FC236}">
                <a16:creationId xmlns:a16="http://schemas.microsoft.com/office/drawing/2014/main" id="{580571AE-0101-C93C-D095-805EE1745FA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95E74E30-5340-9DBD-1EB8-120E1083368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リスクマネジメント：概要</a:t>
            </a:r>
          </a:p>
        </p:txBody>
      </p:sp>
      <p:sp>
        <p:nvSpPr>
          <p:cNvPr id="2" name="テキスト ボックス 1">
            <a:extLst>
              <a:ext uri="{FF2B5EF4-FFF2-40B4-BE49-F238E27FC236}">
                <a16:creationId xmlns:a16="http://schemas.microsoft.com/office/drawing/2014/main" id="{34F221BA-76B3-E50D-9D74-078F2D3E46CF}"/>
              </a:ext>
            </a:extLst>
          </p:cNvPr>
          <p:cNvSpPr txBox="1"/>
          <p:nvPr/>
        </p:nvSpPr>
        <p:spPr>
          <a:xfrm>
            <a:off x="11923777" y="582737"/>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11-1-3.】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ボックス 6">
            <a:extLst>
              <a:ext uri="{FF2B5EF4-FFF2-40B4-BE49-F238E27FC236}">
                <a16:creationId xmlns:a16="http://schemas.microsoft.com/office/drawing/2014/main" id="{172A0822-A413-25A2-0D08-27BF71256701}"/>
              </a:ext>
            </a:extLst>
          </p:cNvPr>
          <p:cNvSpPr txBox="1"/>
          <p:nvPr/>
        </p:nvSpPr>
        <p:spPr>
          <a:xfrm>
            <a:off x="4458016" y="9208899"/>
            <a:ext cx="8376399" cy="369332"/>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ISMS</a:t>
            </a:r>
            <a:r>
              <a:rPr kumimoji="1" lang="ja-JP" altLang="en-US" dirty="0">
                <a:latin typeface="メイリオ" panose="020B0604030504040204" pitchFamily="50" charset="-128"/>
                <a:ea typeface="メイリオ" panose="020B0604030504040204" pitchFamily="50" charset="-128"/>
              </a:rPr>
              <a:t>におけるリスクアセスメントおよびリスク対応に関する作業の概要</a:t>
            </a:r>
          </a:p>
        </p:txBody>
      </p:sp>
      <p:pic>
        <p:nvPicPr>
          <p:cNvPr id="3" name="図 2">
            <a:extLst>
              <a:ext uri="{FF2B5EF4-FFF2-40B4-BE49-F238E27FC236}">
                <a16:creationId xmlns:a16="http://schemas.microsoft.com/office/drawing/2014/main" id="{DAC6F469-879E-FC79-8EC6-AF345A3AC727}"/>
              </a:ext>
            </a:extLst>
          </p:cNvPr>
          <p:cNvPicPr>
            <a:picLocks noChangeAspect="1"/>
          </p:cNvPicPr>
          <p:nvPr/>
        </p:nvPicPr>
        <p:blipFill>
          <a:blip r:embed="rId3"/>
          <a:stretch>
            <a:fillRect/>
          </a:stretch>
        </p:blipFill>
        <p:spPr>
          <a:xfrm>
            <a:off x="4528646" y="2098391"/>
            <a:ext cx="8552841" cy="6953751"/>
          </a:xfrm>
          <a:prstGeom prst="rect">
            <a:avLst/>
          </a:prstGeom>
        </p:spPr>
      </p:pic>
    </p:spTree>
    <p:extLst>
      <p:ext uri="{BB962C8B-B14F-4D97-AF65-F5344CB8AC3E}">
        <p14:creationId xmlns:p14="http://schemas.microsoft.com/office/powerpoint/2010/main" val="1409015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a:t>
            </a:fld>
            <a:endParaRPr kumimoji="1" lang="ja-JP" altLang="en-US" sz="2000"/>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テレワークのセキュリティ対策</a:t>
            </a:r>
          </a:p>
        </p:txBody>
      </p:sp>
      <p:sp>
        <p:nvSpPr>
          <p:cNvPr id="3" name="四角形: 角を丸くする 2">
            <a:extLst>
              <a:ext uri="{FF2B5EF4-FFF2-40B4-BE49-F238E27FC236}">
                <a16:creationId xmlns:a16="http://schemas.microsoft.com/office/drawing/2014/main" id="{611432FA-CB2E-DB42-487E-E0EF0C0C188F}"/>
              </a:ext>
            </a:extLst>
          </p:cNvPr>
          <p:cNvSpPr/>
          <p:nvPr/>
        </p:nvSpPr>
        <p:spPr>
          <a:xfrm>
            <a:off x="2880183" y="4890099"/>
            <a:ext cx="10327817" cy="1678049"/>
          </a:xfrm>
          <a:prstGeom prst="round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69637652-CAA6-D464-1A97-087F72C65613}"/>
              </a:ext>
            </a:extLst>
          </p:cNvPr>
          <p:cNvCxnSpPr>
            <a:cxnSpLocks/>
          </p:cNvCxnSpPr>
          <p:nvPr/>
        </p:nvCxnSpPr>
        <p:spPr>
          <a:xfrm flipV="1">
            <a:off x="7575087" y="3769258"/>
            <a:ext cx="0" cy="3322800"/>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pic>
        <p:nvPicPr>
          <p:cNvPr id="7" name="図 6">
            <a:extLst>
              <a:ext uri="{FF2B5EF4-FFF2-40B4-BE49-F238E27FC236}">
                <a16:creationId xmlns:a16="http://schemas.microsoft.com/office/drawing/2014/main" id="{0DBDBF29-C67D-50A2-2D88-440DADC3D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767" y="7382128"/>
            <a:ext cx="720000" cy="720000"/>
          </a:xfrm>
          <a:prstGeom prst="rect">
            <a:avLst/>
          </a:prstGeom>
        </p:spPr>
      </p:pic>
      <p:pic>
        <p:nvPicPr>
          <p:cNvPr id="9" name="図 8">
            <a:extLst>
              <a:ext uri="{FF2B5EF4-FFF2-40B4-BE49-F238E27FC236}">
                <a16:creationId xmlns:a16="http://schemas.microsoft.com/office/drawing/2014/main" id="{4FACE308-0EE9-BBDE-21D7-E6E1160BA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514" y="7393953"/>
            <a:ext cx="720000" cy="720000"/>
          </a:xfrm>
          <a:prstGeom prst="rect">
            <a:avLst/>
          </a:prstGeom>
        </p:spPr>
      </p:pic>
      <p:pic>
        <p:nvPicPr>
          <p:cNvPr id="12" name="図 11">
            <a:extLst>
              <a:ext uri="{FF2B5EF4-FFF2-40B4-BE49-F238E27FC236}">
                <a16:creationId xmlns:a16="http://schemas.microsoft.com/office/drawing/2014/main" id="{C4AE35E1-FBAC-7BDF-249F-78F436F15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545" y="6667628"/>
            <a:ext cx="806400" cy="806400"/>
          </a:xfrm>
          <a:prstGeom prst="rect">
            <a:avLst/>
          </a:prstGeom>
        </p:spPr>
      </p:pic>
      <p:pic>
        <p:nvPicPr>
          <p:cNvPr id="13" name="図 12">
            <a:extLst>
              <a:ext uri="{FF2B5EF4-FFF2-40B4-BE49-F238E27FC236}">
                <a16:creationId xmlns:a16="http://schemas.microsoft.com/office/drawing/2014/main" id="{000293F9-2E45-F77F-2883-1055FB8AE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655" y="3029412"/>
            <a:ext cx="540000" cy="540000"/>
          </a:xfrm>
          <a:prstGeom prst="rect">
            <a:avLst/>
          </a:prstGeom>
        </p:spPr>
      </p:pic>
      <p:sp>
        <p:nvSpPr>
          <p:cNvPr id="14" name="正方形/長方形 13">
            <a:extLst>
              <a:ext uri="{FF2B5EF4-FFF2-40B4-BE49-F238E27FC236}">
                <a16:creationId xmlns:a16="http://schemas.microsoft.com/office/drawing/2014/main" id="{1BF78877-81BA-ACAE-EFD7-302D71B9EE6E}"/>
              </a:ext>
            </a:extLst>
          </p:cNvPr>
          <p:cNvSpPr/>
          <p:nvPr/>
        </p:nvSpPr>
        <p:spPr>
          <a:xfrm>
            <a:off x="5568294" y="6771613"/>
            <a:ext cx="6473550" cy="2014021"/>
          </a:xfrm>
          <a:prstGeom prst="rect">
            <a:avLst/>
          </a:prstGeom>
          <a:noFill/>
          <a:ln w="2857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91F5E4FD-B070-8BAB-D68F-38A4DD61AD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9427" y="2838340"/>
            <a:ext cx="540000" cy="540000"/>
          </a:xfrm>
          <a:prstGeom prst="rect">
            <a:avLst/>
          </a:prstGeom>
        </p:spPr>
      </p:pic>
      <p:pic>
        <p:nvPicPr>
          <p:cNvPr id="16" name="図 15">
            <a:extLst>
              <a:ext uri="{FF2B5EF4-FFF2-40B4-BE49-F238E27FC236}">
                <a16:creationId xmlns:a16="http://schemas.microsoft.com/office/drawing/2014/main" id="{8243FDAE-6FC8-5830-7B8A-AD3E889910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1994" y="2824979"/>
            <a:ext cx="540000" cy="540000"/>
          </a:xfrm>
          <a:prstGeom prst="rect">
            <a:avLst/>
          </a:prstGeom>
        </p:spPr>
      </p:pic>
      <p:pic>
        <p:nvPicPr>
          <p:cNvPr id="17" name="図 16">
            <a:extLst>
              <a:ext uri="{FF2B5EF4-FFF2-40B4-BE49-F238E27FC236}">
                <a16:creationId xmlns:a16="http://schemas.microsoft.com/office/drawing/2014/main" id="{A9ABEDFE-F5A0-9D6F-50DA-1410D53EA7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7420" y="2838340"/>
            <a:ext cx="540000" cy="540000"/>
          </a:xfrm>
          <a:prstGeom prst="rect">
            <a:avLst/>
          </a:prstGeom>
        </p:spPr>
      </p:pic>
      <p:pic>
        <p:nvPicPr>
          <p:cNvPr id="18" name="図 17">
            <a:extLst>
              <a:ext uri="{FF2B5EF4-FFF2-40B4-BE49-F238E27FC236}">
                <a16:creationId xmlns:a16="http://schemas.microsoft.com/office/drawing/2014/main" id="{2CDBB3FE-0644-B9B4-0FBF-A9976E5EFE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4853" y="4848849"/>
            <a:ext cx="880274" cy="880274"/>
          </a:xfrm>
          <a:prstGeom prst="rect">
            <a:avLst/>
          </a:prstGeom>
        </p:spPr>
      </p:pic>
      <p:pic>
        <p:nvPicPr>
          <p:cNvPr id="19" name="図 18">
            <a:extLst>
              <a:ext uri="{FF2B5EF4-FFF2-40B4-BE49-F238E27FC236}">
                <a16:creationId xmlns:a16="http://schemas.microsoft.com/office/drawing/2014/main" id="{3D62CE1F-695A-B244-13FD-73146D65D1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3384" y="5847602"/>
            <a:ext cx="456766" cy="456766"/>
          </a:xfrm>
          <a:prstGeom prst="rect">
            <a:avLst/>
          </a:prstGeom>
        </p:spPr>
      </p:pic>
      <p:pic>
        <p:nvPicPr>
          <p:cNvPr id="20" name="図 19">
            <a:extLst>
              <a:ext uri="{FF2B5EF4-FFF2-40B4-BE49-F238E27FC236}">
                <a16:creationId xmlns:a16="http://schemas.microsoft.com/office/drawing/2014/main" id="{05D73090-A7C6-F6C4-B8DB-D53B44E864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03982" y="1756062"/>
            <a:ext cx="952500" cy="952500"/>
          </a:xfrm>
          <a:prstGeom prst="rect">
            <a:avLst/>
          </a:prstGeom>
        </p:spPr>
      </p:pic>
      <p:sp>
        <p:nvSpPr>
          <p:cNvPr id="21" name="テキスト ボックス 20">
            <a:extLst>
              <a:ext uri="{FF2B5EF4-FFF2-40B4-BE49-F238E27FC236}">
                <a16:creationId xmlns:a16="http://schemas.microsoft.com/office/drawing/2014/main" id="{3E90DFD6-D028-D720-71FA-4C0A821290D4}"/>
              </a:ext>
            </a:extLst>
          </p:cNvPr>
          <p:cNvSpPr txBox="1"/>
          <p:nvPr/>
        </p:nvSpPr>
        <p:spPr>
          <a:xfrm>
            <a:off x="6310159" y="8078957"/>
            <a:ext cx="2379992" cy="338554"/>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会社支給の端末</a:t>
            </a:r>
          </a:p>
        </p:txBody>
      </p:sp>
      <p:grpSp>
        <p:nvGrpSpPr>
          <p:cNvPr id="55" name="グループ化 54">
            <a:extLst>
              <a:ext uri="{FF2B5EF4-FFF2-40B4-BE49-F238E27FC236}">
                <a16:creationId xmlns:a16="http://schemas.microsoft.com/office/drawing/2014/main" id="{F54F52F8-D273-B751-A91E-4A72C2B2BF97}"/>
              </a:ext>
            </a:extLst>
          </p:cNvPr>
          <p:cNvGrpSpPr/>
          <p:nvPr/>
        </p:nvGrpSpPr>
        <p:grpSpPr>
          <a:xfrm>
            <a:off x="9555857" y="7151701"/>
            <a:ext cx="1301002" cy="861598"/>
            <a:chOff x="10594760" y="6849959"/>
            <a:chExt cx="1301002" cy="861598"/>
          </a:xfrm>
        </p:grpSpPr>
        <p:pic>
          <p:nvPicPr>
            <p:cNvPr id="10" name="図 9">
              <a:extLst>
                <a:ext uri="{FF2B5EF4-FFF2-40B4-BE49-F238E27FC236}">
                  <a16:creationId xmlns:a16="http://schemas.microsoft.com/office/drawing/2014/main" id="{64E4798C-8820-FCA6-61C1-14898D67D2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43040" y="6849959"/>
              <a:ext cx="861598" cy="861598"/>
            </a:xfrm>
            <a:prstGeom prst="rect">
              <a:avLst/>
            </a:prstGeom>
          </p:spPr>
        </p:pic>
        <p:pic>
          <p:nvPicPr>
            <p:cNvPr id="11" name="図 10">
              <a:extLst>
                <a:ext uri="{FF2B5EF4-FFF2-40B4-BE49-F238E27FC236}">
                  <a16:creationId xmlns:a16="http://schemas.microsoft.com/office/drawing/2014/main" id="{AE821823-76FA-8DC8-027D-AA987545F6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9294" y="7033276"/>
              <a:ext cx="494964" cy="494964"/>
            </a:xfrm>
            <a:prstGeom prst="rect">
              <a:avLst/>
            </a:prstGeom>
          </p:spPr>
        </p:pic>
        <p:sp>
          <p:nvSpPr>
            <p:cNvPr id="22" name="吹き出し: 角を丸めた四角形 21">
              <a:extLst>
                <a:ext uri="{FF2B5EF4-FFF2-40B4-BE49-F238E27FC236}">
                  <a16:creationId xmlns:a16="http://schemas.microsoft.com/office/drawing/2014/main" id="{4FAB20F0-310B-E3BE-E512-F5747B1F48DD}"/>
                </a:ext>
              </a:extLst>
            </p:cNvPr>
            <p:cNvSpPr/>
            <p:nvPr/>
          </p:nvSpPr>
          <p:spPr>
            <a:xfrm>
              <a:off x="10594760" y="6887001"/>
              <a:ext cx="1301002" cy="759844"/>
            </a:xfrm>
            <a:prstGeom prst="wedgeRoundRectCallout">
              <a:avLst>
                <a:gd name="adj1" fmla="val -99339"/>
                <a:gd name="adj2" fmla="val 53414"/>
                <a:gd name="adj3" fmla="val 16667"/>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668CC54B-5834-E46F-503A-35EA214908B5}"/>
              </a:ext>
            </a:extLst>
          </p:cNvPr>
          <p:cNvSpPr txBox="1"/>
          <p:nvPr/>
        </p:nvSpPr>
        <p:spPr>
          <a:xfrm>
            <a:off x="9247236" y="8120388"/>
            <a:ext cx="2472867" cy="338554"/>
          </a:xfrm>
          <a:prstGeom prst="rect">
            <a:avLst/>
          </a:prstGeom>
          <a:noFill/>
        </p:spPr>
        <p:txBody>
          <a:bodyPr wrap="square" rtlCol="0">
            <a:spAutoFit/>
          </a:bodyPr>
          <a:lstStyle/>
          <a:p>
            <a:r>
              <a:rPr kumimoji="1" lang="ja-JP" altLang="en-US" sz="1600">
                <a:latin typeface="メイリオ" panose="020B0604030504040204" pitchFamily="50" charset="-128"/>
                <a:ea typeface="メイリオ" panose="020B0604030504040204" pitchFamily="50" charset="-128"/>
              </a:rPr>
              <a:t>会社データを保存可能</a:t>
            </a:r>
          </a:p>
        </p:txBody>
      </p:sp>
      <p:sp>
        <p:nvSpPr>
          <p:cNvPr id="24" name="円: 塗りつぶしなし 23">
            <a:extLst>
              <a:ext uri="{FF2B5EF4-FFF2-40B4-BE49-F238E27FC236}">
                <a16:creationId xmlns:a16="http://schemas.microsoft.com/office/drawing/2014/main" id="{189F7218-3571-092B-F6E3-40348A3CBDEC}"/>
              </a:ext>
            </a:extLst>
          </p:cNvPr>
          <p:cNvSpPr/>
          <p:nvPr/>
        </p:nvSpPr>
        <p:spPr>
          <a:xfrm>
            <a:off x="11448974" y="8050055"/>
            <a:ext cx="432000" cy="432000"/>
          </a:xfrm>
          <a:prstGeom prst="donu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テキスト ボックス 24">
            <a:extLst>
              <a:ext uri="{FF2B5EF4-FFF2-40B4-BE49-F238E27FC236}">
                <a16:creationId xmlns:a16="http://schemas.microsoft.com/office/drawing/2014/main" id="{5CDE2C92-DABD-DC77-4626-E6536EB39E55}"/>
              </a:ext>
            </a:extLst>
          </p:cNvPr>
          <p:cNvSpPr txBox="1"/>
          <p:nvPr/>
        </p:nvSpPr>
        <p:spPr>
          <a:xfrm>
            <a:off x="7483904" y="8833432"/>
            <a:ext cx="2642331" cy="369332"/>
          </a:xfrm>
          <a:prstGeom prst="rect">
            <a:avLst/>
          </a:prstGeom>
          <a:noFill/>
        </p:spPr>
        <p:txBody>
          <a:bodyPr wrap="square" rtlCol="0">
            <a:spAutoFit/>
          </a:bodyPr>
          <a:lstStyle/>
          <a:p>
            <a:pPr algn="ctr"/>
            <a:r>
              <a:rPr kumimoji="1" lang="ja-JP" altLang="en-US" b="1">
                <a:latin typeface="メイリオ" panose="020B0604030504040204" pitchFamily="50" charset="-128"/>
                <a:ea typeface="メイリオ" panose="020B0604030504040204" pitchFamily="50" charset="-128"/>
              </a:rPr>
              <a:t>テレワーク環境</a:t>
            </a:r>
          </a:p>
        </p:txBody>
      </p:sp>
      <p:sp>
        <p:nvSpPr>
          <p:cNvPr id="26" name="楕円 25">
            <a:extLst>
              <a:ext uri="{FF2B5EF4-FFF2-40B4-BE49-F238E27FC236}">
                <a16:creationId xmlns:a16="http://schemas.microsoft.com/office/drawing/2014/main" id="{EB583291-FDAC-BAF8-C532-3061EB4DF897}"/>
              </a:ext>
            </a:extLst>
          </p:cNvPr>
          <p:cNvSpPr/>
          <p:nvPr/>
        </p:nvSpPr>
        <p:spPr>
          <a:xfrm>
            <a:off x="5753073" y="7129045"/>
            <a:ext cx="3562078" cy="1400230"/>
          </a:xfrm>
          <a:prstGeom prst="ellipse">
            <a:avLst/>
          </a:prstGeom>
          <a:noFill/>
          <a:ln>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A1AB1F3E-6A1B-E92D-3FAC-69E3B566DA3E}"/>
              </a:ext>
            </a:extLst>
          </p:cNvPr>
          <p:cNvSpPr/>
          <p:nvPr/>
        </p:nvSpPr>
        <p:spPr>
          <a:xfrm>
            <a:off x="5182722" y="2613082"/>
            <a:ext cx="3787414" cy="1517297"/>
          </a:xfrm>
          <a:prstGeom prst="ellipse">
            <a:avLst/>
          </a:prstGeom>
          <a:noFill/>
          <a:ln>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3DD120CE-4B28-C282-0134-4580F441964A}"/>
              </a:ext>
            </a:extLst>
          </p:cNvPr>
          <p:cNvSpPr txBox="1"/>
          <p:nvPr/>
        </p:nvSpPr>
        <p:spPr>
          <a:xfrm>
            <a:off x="6372297" y="4555345"/>
            <a:ext cx="1408264" cy="369332"/>
          </a:xfrm>
          <a:prstGeom prst="rect">
            <a:avLst/>
          </a:prstGeom>
          <a:noFill/>
        </p:spPr>
        <p:txBody>
          <a:bodyPr wrap="square" rtlCol="0">
            <a:spAutoFit/>
          </a:bodyPr>
          <a:lstStyle/>
          <a:p>
            <a:pPr algn="ctr"/>
            <a:r>
              <a:rPr kumimoji="1" lang="ja-JP" altLang="en-US" b="1">
                <a:latin typeface="メイリオ" panose="020B0604030504040204" pitchFamily="50" charset="-128"/>
                <a:ea typeface="メイリオ" panose="020B0604030504040204" pitchFamily="50" charset="-128"/>
              </a:rPr>
              <a:t>会社</a:t>
            </a:r>
          </a:p>
        </p:txBody>
      </p:sp>
      <p:pic>
        <p:nvPicPr>
          <p:cNvPr id="30" name="図 29">
            <a:extLst>
              <a:ext uri="{FF2B5EF4-FFF2-40B4-BE49-F238E27FC236}">
                <a16:creationId xmlns:a16="http://schemas.microsoft.com/office/drawing/2014/main" id="{40FFC13C-6AD9-3AEF-874E-1325A7B85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0096" y="3029412"/>
            <a:ext cx="540000" cy="540000"/>
          </a:xfrm>
          <a:prstGeom prst="rect">
            <a:avLst/>
          </a:prstGeom>
        </p:spPr>
      </p:pic>
      <p:cxnSp>
        <p:nvCxnSpPr>
          <p:cNvPr id="32" name="直線コネクタ 31">
            <a:extLst>
              <a:ext uri="{FF2B5EF4-FFF2-40B4-BE49-F238E27FC236}">
                <a16:creationId xmlns:a16="http://schemas.microsoft.com/office/drawing/2014/main" id="{8752491A-4855-16D2-44BF-716C3E1671B7}"/>
              </a:ext>
            </a:extLst>
          </p:cNvPr>
          <p:cNvCxnSpPr>
            <a:cxnSpLocks/>
          </p:cNvCxnSpPr>
          <p:nvPr/>
        </p:nvCxnSpPr>
        <p:spPr>
          <a:xfrm rot="16200000">
            <a:off x="6941922" y="2365259"/>
            <a:ext cx="0" cy="2808000"/>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33" name="直線コネクタ 32">
            <a:extLst>
              <a:ext uri="{FF2B5EF4-FFF2-40B4-BE49-F238E27FC236}">
                <a16:creationId xmlns:a16="http://schemas.microsoft.com/office/drawing/2014/main" id="{2ACFFF4B-40DC-51D3-B40E-B042BD57F71E}"/>
              </a:ext>
            </a:extLst>
          </p:cNvPr>
          <p:cNvCxnSpPr>
            <a:cxnSpLocks/>
          </p:cNvCxnSpPr>
          <p:nvPr/>
        </p:nvCxnSpPr>
        <p:spPr>
          <a:xfrm flipV="1">
            <a:off x="7274286" y="3569412"/>
            <a:ext cx="0" cy="201205"/>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34" name="直線コネクタ 33">
            <a:extLst>
              <a:ext uri="{FF2B5EF4-FFF2-40B4-BE49-F238E27FC236}">
                <a16:creationId xmlns:a16="http://schemas.microsoft.com/office/drawing/2014/main" id="{22C5B484-FC67-395E-0CDE-F7D3D57CE5F9}"/>
              </a:ext>
            </a:extLst>
          </p:cNvPr>
          <p:cNvCxnSpPr>
            <a:cxnSpLocks/>
          </p:cNvCxnSpPr>
          <p:nvPr/>
        </p:nvCxnSpPr>
        <p:spPr>
          <a:xfrm flipV="1">
            <a:off x="7840096" y="3569412"/>
            <a:ext cx="0" cy="201205"/>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35" name="楕円 34">
            <a:extLst>
              <a:ext uri="{FF2B5EF4-FFF2-40B4-BE49-F238E27FC236}">
                <a16:creationId xmlns:a16="http://schemas.microsoft.com/office/drawing/2014/main" id="{285CA698-072E-12B3-C54D-FEB4B939EE8B}"/>
              </a:ext>
            </a:extLst>
          </p:cNvPr>
          <p:cNvSpPr/>
          <p:nvPr/>
        </p:nvSpPr>
        <p:spPr>
          <a:xfrm>
            <a:off x="11463177" y="2217610"/>
            <a:ext cx="5257619" cy="1735824"/>
          </a:xfrm>
          <a:prstGeom prst="ellipse">
            <a:avLst/>
          </a:prstGeom>
          <a:noFill/>
          <a:ln w="19050">
            <a:solidFill>
              <a:srgbClr val="00B0F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883774D0-A98A-A1F1-3F94-EB594C777507}"/>
              </a:ext>
            </a:extLst>
          </p:cNvPr>
          <p:cNvCxnSpPr>
            <a:cxnSpLocks/>
            <a:stCxn id="35" idx="3"/>
          </p:cNvCxnSpPr>
          <p:nvPr/>
        </p:nvCxnSpPr>
        <p:spPr>
          <a:xfrm flipH="1">
            <a:off x="7699633" y="3699228"/>
            <a:ext cx="4533504" cy="3529336"/>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pic>
        <p:nvPicPr>
          <p:cNvPr id="37" name="図 36">
            <a:extLst>
              <a:ext uri="{FF2B5EF4-FFF2-40B4-BE49-F238E27FC236}">
                <a16:creationId xmlns:a16="http://schemas.microsoft.com/office/drawing/2014/main" id="{8F3E6495-C529-886B-B8B2-FE6F47F83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2828" y="5847602"/>
            <a:ext cx="456766" cy="456766"/>
          </a:xfrm>
          <a:prstGeom prst="rect">
            <a:avLst/>
          </a:prstGeom>
        </p:spPr>
      </p:pic>
      <p:sp>
        <p:nvSpPr>
          <p:cNvPr id="38" name="テキスト ボックス 37">
            <a:extLst>
              <a:ext uri="{FF2B5EF4-FFF2-40B4-BE49-F238E27FC236}">
                <a16:creationId xmlns:a16="http://schemas.microsoft.com/office/drawing/2014/main" id="{95F02E3A-B778-B03B-F6C0-783414D753E1}"/>
              </a:ext>
            </a:extLst>
          </p:cNvPr>
          <p:cNvSpPr txBox="1"/>
          <p:nvPr/>
        </p:nvSpPr>
        <p:spPr>
          <a:xfrm>
            <a:off x="2934065" y="5715986"/>
            <a:ext cx="1563331" cy="307777"/>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インターネット</a:t>
            </a:r>
          </a:p>
        </p:txBody>
      </p:sp>
      <p:sp>
        <p:nvSpPr>
          <p:cNvPr id="39" name="テキスト ボックス 38">
            <a:extLst>
              <a:ext uri="{FF2B5EF4-FFF2-40B4-BE49-F238E27FC236}">
                <a16:creationId xmlns:a16="http://schemas.microsoft.com/office/drawing/2014/main" id="{D6328C83-1C97-F686-72BE-1B26F713622A}"/>
              </a:ext>
            </a:extLst>
          </p:cNvPr>
          <p:cNvSpPr txBox="1"/>
          <p:nvPr/>
        </p:nvSpPr>
        <p:spPr>
          <a:xfrm>
            <a:off x="13624284" y="4015092"/>
            <a:ext cx="1563331" cy="369332"/>
          </a:xfrm>
          <a:prstGeom prst="rect">
            <a:avLst/>
          </a:prstGeom>
          <a:noFill/>
        </p:spPr>
        <p:txBody>
          <a:bodyPr wrap="square" rtlCol="0">
            <a:spAutoFit/>
          </a:bodyPr>
          <a:lstStyle/>
          <a:p>
            <a:pPr algn="ctr"/>
            <a:r>
              <a:rPr kumimoji="1" lang="ja-JP" altLang="en-US" b="1">
                <a:latin typeface="メイリオ" panose="020B0604030504040204" pitchFamily="50" charset="-128"/>
                <a:ea typeface="メイリオ" panose="020B0604030504040204" pitchFamily="50" charset="-128"/>
              </a:rPr>
              <a:t>クラウド</a:t>
            </a:r>
          </a:p>
        </p:txBody>
      </p:sp>
      <p:pic>
        <p:nvPicPr>
          <p:cNvPr id="40" name="図 39">
            <a:extLst>
              <a:ext uri="{FF2B5EF4-FFF2-40B4-BE49-F238E27FC236}">
                <a16:creationId xmlns:a16="http://schemas.microsoft.com/office/drawing/2014/main" id="{F22B88CB-AEF3-D2A9-AD79-FD65EE4295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085263" y="2804717"/>
            <a:ext cx="540000" cy="540000"/>
          </a:xfrm>
          <a:prstGeom prst="rect">
            <a:avLst/>
          </a:prstGeom>
        </p:spPr>
      </p:pic>
      <p:sp>
        <p:nvSpPr>
          <p:cNvPr id="45" name="正方形/長方形 44">
            <a:extLst>
              <a:ext uri="{FF2B5EF4-FFF2-40B4-BE49-F238E27FC236}">
                <a16:creationId xmlns:a16="http://schemas.microsoft.com/office/drawing/2014/main" id="{6E5F13BE-DB1D-380D-930D-274BC37CF65B}"/>
              </a:ext>
            </a:extLst>
          </p:cNvPr>
          <p:cNvSpPr/>
          <p:nvPr/>
        </p:nvSpPr>
        <p:spPr>
          <a:xfrm>
            <a:off x="7067462" y="6941012"/>
            <a:ext cx="1021189" cy="36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latin typeface="メイリオ" panose="020B0604030504040204" pitchFamily="50" charset="-128"/>
                <a:ea typeface="メイリオ" panose="020B0604030504040204" pitchFamily="50" charset="-128"/>
              </a:rPr>
              <a:t>VPN</a:t>
            </a:r>
            <a:endParaRPr kumimoji="1" lang="ja-JP" altLang="en-US" sz="1400">
              <a:solidFill>
                <a:schemeClr val="tx1"/>
              </a:solidFill>
              <a:latin typeface="メイリオ" panose="020B0604030504040204" pitchFamily="50" charset="-128"/>
              <a:ea typeface="メイリオ" panose="020B0604030504040204" pitchFamily="50" charset="-128"/>
            </a:endParaRPr>
          </a:p>
        </p:txBody>
      </p:sp>
      <p:grpSp>
        <p:nvGrpSpPr>
          <p:cNvPr id="46" name="グループ化 45">
            <a:extLst>
              <a:ext uri="{FF2B5EF4-FFF2-40B4-BE49-F238E27FC236}">
                <a16:creationId xmlns:a16="http://schemas.microsoft.com/office/drawing/2014/main" id="{179E34BF-3A02-FB5B-5C65-2593A1CCF8A5}"/>
              </a:ext>
            </a:extLst>
          </p:cNvPr>
          <p:cNvGrpSpPr/>
          <p:nvPr/>
        </p:nvGrpSpPr>
        <p:grpSpPr>
          <a:xfrm>
            <a:off x="11720104" y="3344717"/>
            <a:ext cx="4408896" cy="584776"/>
            <a:chOff x="5535904" y="3893521"/>
            <a:chExt cx="3469987" cy="584776"/>
          </a:xfrm>
        </p:grpSpPr>
        <p:sp>
          <p:nvSpPr>
            <p:cNvPr id="47" name="テキスト ボックス 46">
              <a:extLst>
                <a:ext uri="{FF2B5EF4-FFF2-40B4-BE49-F238E27FC236}">
                  <a16:creationId xmlns:a16="http://schemas.microsoft.com/office/drawing/2014/main" id="{8DA0FE3B-F741-3FD7-D7E6-0FC2E4C2213E}"/>
                </a:ext>
              </a:extLst>
            </p:cNvPr>
            <p:cNvSpPr txBox="1"/>
            <p:nvPr/>
          </p:nvSpPr>
          <p:spPr>
            <a:xfrm>
              <a:off x="5535904" y="3893522"/>
              <a:ext cx="896938" cy="584775"/>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チャット</a:t>
              </a:r>
            </a:p>
          </p:txBody>
        </p:sp>
        <p:sp>
          <p:nvSpPr>
            <p:cNvPr id="48" name="テキスト ボックス 47">
              <a:extLst>
                <a:ext uri="{FF2B5EF4-FFF2-40B4-BE49-F238E27FC236}">
                  <a16:creationId xmlns:a16="http://schemas.microsoft.com/office/drawing/2014/main" id="{A548BE14-8728-F1BD-423E-44FA4C96C202}"/>
                </a:ext>
              </a:extLst>
            </p:cNvPr>
            <p:cNvSpPr txBox="1"/>
            <p:nvPr/>
          </p:nvSpPr>
          <p:spPr>
            <a:xfrm>
              <a:off x="6233863" y="3895410"/>
              <a:ext cx="896938" cy="338554"/>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メール</a:t>
              </a:r>
            </a:p>
          </p:txBody>
        </p:sp>
        <p:sp>
          <p:nvSpPr>
            <p:cNvPr id="49" name="テキスト ボックス 48">
              <a:extLst>
                <a:ext uri="{FF2B5EF4-FFF2-40B4-BE49-F238E27FC236}">
                  <a16:creationId xmlns:a16="http://schemas.microsoft.com/office/drawing/2014/main" id="{CFDFB18A-7465-8075-E368-2678B7EA0572}"/>
                </a:ext>
              </a:extLst>
            </p:cNvPr>
            <p:cNvSpPr txBox="1"/>
            <p:nvPr/>
          </p:nvSpPr>
          <p:spPr>
            <a:xfrm>
              <a:off x="7036905" y="3893521"/>
              <a:ext cx="896938" cy="584775"/>
            </a:xfrm>
            <a:prstGeom prst="rect">
              <a:avLst/>
            </a:prstGeom>
            <a:noFill/>
          </p:spPr>
          <p:txBody>
            <a:bodyPr wrap="square" rtlCol="0">
              <a:spAutoFit/>
            </a:bodyPr>
            <a:lstStyle/>
            <a:p>
              <a:pPr algn="ctr"/>
              <a:r>
                <a:rPr kumimoji="1" lang="en-US" altLang="ja-JP" sz="1600">
                  <a:latin typeface="メイリオ" panose="020B0604030504040204" pitchFamily="50" charset="-128"/>
                  <a:ea typeface="メイリオ" panose="020B0604030504040204" pitchFamily="50" charset="-128"/>
                </a:rPr>
                <a:t>Web</a:t>
              </a:r>
              <a:r>
                <a:rPr kumimoji="1" lang="ja-JP" altLang="en-US" sz="1600">
                  <a:latin typeface="メイリオ" panose="020B0604030504040204" pitchFamily="50" charset="-128"/>
                  <a:ea typeface="メイリオ" panose="020B0604030504040204" pitchFamily="50" charset="-128"/>
                </a:rPr>
                <a:t>会議</a:t>
              </a:r>
            </a:p>
          </p:txBody>
        </p:sp>
        <p:sp>
          <p:nvSpPr>
            <p:cNvPr id="50" name="テキスト ボックス 49">
              <a:extLst>
                <a:ext uri="{FF2B5EF4-FFF2-40B4-BE49-F238E27FC236}">
                  <a16:creationId xmlns:a16="http://schemas.microsoft.com/office/drawing/2014/main" id="{AD555094-98C4-F1AB-C17C-25EA027709F0}"/>
                </a:ext>
              </a:extLst>
            </p:cNvPr>
            <p:cNvSpPr txBox="1"/>
            <p:nvPr/>
          </p:nvSpPr>
          <p:spPr>
            <a:xfrm>
              <a:off x="7818440" y="3893521"/>
              <a:ext cx="1187451" cy="584775"/>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ファイル共有</a:t>
              </a:r>
            </a:p>
          </p:txBody>
        </p:sp>
      </p:grpSp>
      <p:sp>
        <p:nvSpPr>
          <p:cNvPr id="51" name="テキスト ボックス 50">
            <a:extLst>
              <a:ext uri="{FF2B5EF4-FFF2-40B4-BE49-F238E27FC236}">
                <a16:creationId xmlns:a16="http://schemas.microsoft.com/office/drawing/2014/main" id="{6E44EBCA-6F79-C6E7-C3EB-13FB1E433622}"/>
              </a:ext>
            </a:extLst>
          </p:cNvPr>
          <p:cNvSpPr txBox="1"/>
          <p:nvPr/>
        </p:nvSpPr>
        <p:spPr>
          <a:xfrm>
            <a:off x="12529216" y="2520589"/>
            <a:ext cx="3125540" cy="338554"/>
          </a:xfrm>
          <a:prstGeom prst="rect">
            <a:avLst/>
          </a:prstGeom>
          <a:noFill/>
        </p:spPr>
        <p:txBody>
          <a:bodyPr wrap="square" rtlCol="0">
            <a:spAutoFit/>
          </a:bodyPr>
          <a:lstStyle/>
          <a:p>
            <a:pPr algn="ctr"/>
            <a:r>
              <a:rPr kumimoji="1" lang="ja-JP" altLang="en-US" sz="1600">
                <a:solidFill>
                  <a:srgbClr val="FF0000"/>
                </a:solidFill>
                <a:latin typeface="メイリオ" panose="020B0604030504040204" pitchFamily="50" charset="-128"/>
                <a:ea typeface="メイリオ" panose="020B0604030504040204" pitchFamily="50" charset="-128"/>
              </a:rPr>
              <a:t>利用なし</a:t>
            </a:r>
          </a:p>
        </p:txBody>
      </p:sp>
      <p:sp>
        <p:nvSpPr>
          <p:cNvPr id="53" name="乗算記号 52">
            <a:extLst>
              <a:ext uri="{FF2B5EF4-FFF2-40B4-BE49-F238E27FC236}">
                <a16:creationId xmlns:a16="http://schemas.microsoft.com/office/drawing/2014/main" id="{29C29CFD-273A-46A5-4525-A1AD23D896AB}"/>
              </a:ext>
            </a:extLst>
          </p:cNvPr>
          <p:cNvSpPr/>
          <p:nvPr/>
        </p:nvSpPr>
        <p:spPr>
          <a:xfrm>
            <a:off x="7247505" y="5197532"/>
            <a:ext cx="720000" cy="7200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9C8DEFFD-F4A1-A78E-99C8-93AAD6975058}"/>
              </a:ext>
            </a:extLst>
          </p:cNvPr>
          <p:cNvSpPr txBox="1"/>
          <p:nvPr/>
        </p:nvSpPr>
        <p:spPr>
          <a:xfrm>
            <a:off x="495454" y="2011379"/>
            <a:ext cx="5257619"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kumimoji="1" lang="en-US" altLang="ja-JP" sz="3200">
                <a:solidFill>
                  <a:schemeClr val="tx1"/>
                </a:solidFill>
                <a:latin typeface="メイリオ" panose="020B0604030504040204" pitchFamily="50" charset="-128"/>
                <a:ea typeface="メイリオ" panose="020B0604030504040204" pitchFamily="50" charset="-128"/>
              </a:rPr>
              <a:t>【</a:t>
            </a:r>
            <a:r>
              <a:rPr kumimoji="1" lang="ja-JP" altLang="en-US" sz="3200">
                <a:solidFill>
                  <a:schemeClr val="tx1"/>
                </a:solidFill>
                <a:latin typeface="メイリオ" panose="020B0604030504040204" pitchFamily="50" charset="-128"/>
                <a:ea typeface="メイリオ" panose="020B0604030504040204" pitchFamily="50" charset="-128"/>
              </a:rPr>
              <a:t>スタンドアロン方式</a:t>
            </a:r>
            <a:r>
              <a:rPr kumimoji="1" lang="en-US" altLang="ja-JP" sz="3200">
                <a:solidFill>
                  <a:schemeClr val="tx1"/>
                </a:solidFill>
                <a:latin typeface="メイリオ" panose="020B0604030504040204" pitchFamily="50" charset="-128"/>
                <a:ea typeface="メイリオ" panose="020B0604030504040204" pitchFamily="50" charset="-128"/>
              </a:rPr>
              <a:t>】</a:t>
            </a:r>
            <a:endParaRPr kumimoji="1" lang="ja-JP" altLang="en-US" sz="3200">
              <a:solidFill>
                <a:schemeClr val="tx1"/>
              </a:solidFill>
              <a:latin typeface="メイリオ" panose="020B0604030504040204" pitchFamily="50" charset="-128"/>
              <a:ea typeface="メイリオ" panose="020B0604030504040204" pitchFamily="50" charset="-128"/>
            </a:endParaRPr>
          </a:p>
        </p:txBody>
      </p:sp>
      <p:sp>
        <p:nvSpPr>
          <p:cNvPr id="62" name="正方形/長方形 61">
            <a:extLst>
              <a:ext uri="{FF2B5EF4-FFF2-40B4-BE49-F238E27FC236}">
                <a16:creationId xmlns:a16="http://schemas.microsoft.com/office/drawing/2014/main" id="{82FAFF7E-A543-4A83-9E09-BB2A6EADB01E}"/>
              </a:ext>
            </a:extLst>
          </p:cNvPr>
          <p:cNvSpPr/>
          <p:nvPr/>
        </p:nvSpPr>
        <p:spPr>
          <a:xfrm>
            <a:off x="7059501" y="3990996"/>
            <a:ext cx="1021189" cy="36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latin typeface="メイリオ" panose="020B0604030504040204" pitchFamily="50" charset="-128"/>
                <a:ea typeface="メイリオ" panose="020B0604030504040204" pitchFamily="50" charset="-128"/>
              </a:rPr>
              <a:t>VPN</a:t>
            </a:r>
            <a:r>
              <a:rPr kumimoji="1" lang="ja-JP" altLang="en-US" sz="1400">
                <a:solidFill>
                  <a:schemeClr val="tx1"/>
                </a:solidFill>
                <a:latin typeface="メイリオ" panose="020B0604030504040204" pitchFamily="50" charset="-128"/>
                <a:ea typeface="メイリオ" panose="020B0604030504040204" pitchFamily="50" charset="-128"/>
              </a:rPr>
              <a:t>機器</a:t>
            </a:r>
          </a:p>
        </p:txBody>
      </p:sp>
      <p:sp>
        <p:nvSpPr>
          <p:cNvPr id="63" name="正方形/長方形 62">
            <a:extLst>
              <a:ext uri="{FF2B5EF4-FFF2-40B4-BE49-F238E27FC236}">
                <a16:creationId xmlns:a16="http://schemas.microsoft.com/office/drawing/2014/main" id="{9DC2025E-E053-97B6-B420-E8A85658AE5E}"/>
              </a:ext>
            </a:extLst>
          </p:cNvPr>
          <p:cNvSpPr/>
          <p:nvPr/>
        </p:nvSpPr>
        <p:spPr>
          <a:xfrm>
            <a:off x="4676532" y="2483322"/>
            <a:ext cx="4504098" cy="2006724"/>
          </a:xfrm>
          <a:prstGeom prst="rect">
            <a:avLst/>
          </a:prstGeom>
          <a:noFill/>
          <a:ln w="2857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40AF88CA-6502-9F55-93F6-956B38F77F29}"/>
              </a:ext>
            </a:extLst>
          </p:cNvPr>
          <p:cNvSpPr txBox="1"/>
          <p:nvPr/>
        </p:nvSpPr>
        <p:spPr>
          <a:xfrm>
            <a:off x="5422664" y="5355101"/>
            <a:ext cx="2138423" cy="348713"/>
          </a:xfrm>
          <a:prstGeom prst="rect">
            <a:avLst/>
          </a:prstGeom>
          <a:noFill/>
        </p:spPr>
        <p:txBody>
          <a:bodyPr wrap="square" rtlCol="0">
            <a:spAutoFit/>
          </a:bodyPr>
          <a:lstStyle/>
          <a:p>
            <a:pPr algn="ctr"/>
            <a:r>
              <a:rPr kumimoji="1" lang="en-US" altLang="ja-JP" sz="1600">
                <a:solidFill>
                  <a:srgbClr val="FF0000"/>
                </a:solidFill>
                <a:latin typeface="メイリオ" panose="020B0604030504040204" pitchFamily="50" charset="-128"/>
                <a:ea typeface="メイリオ" panose="020B0604030504040204" pitchFamily="50" charset="-128"/>
              </a:rPr>
              <a:t>VPN</a:t>
            </a:r>
            <a:r>
              <a:rPr kumimoji="1" lang="ja-JP" altLang="en-US" sz="1600">
                <a:solidFill>
                  <a:srgbClr val="FF0000"/>
                </a:solidFill>
                <a:latin typeface="メイリオ" panose="020B0604030504040204" pitchFamily="50" charset="-128"/>
                <a:ea typeface="メイリオ" panose="020B0604030504040204" pitchFamily="50" charset="-128"/>
              </a:rPr>
              <a:t>接続を禁止</a:t>
            </a:r>
          </a:p>
        </p:txBody>
      </p:sp>
      <p:pic>
        <p:nvPicPr>
          <p:cNvPr id="77" name="図 76">
            <a:extLst>
              <a:ext uri="{FF2B5EF4-FFF2-40B4-BE49-F238E27FC236}">
                <a16:creationId xmlns:a16="http://schemas.microsoft.com/office/drawing/2014/main" id="{9FC19E7B-46B8-CEDF-EEA1-9B2986AA39A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18068" y="2414741"/>
            <a:ext cx="804596" cy="804596"/>
          </a:xfrm>
          <a:prstGeom prst="rect">
            <a:avLst/>
          </a:prstGeom>
        </p:spPr>
      </p:pic>
      <p:sp>
        <p:nvSpPr>
          <p:cNvPr id="2" name="乗算記号 1">
            <a:extLst>
              <a:ext uri="{FF2B5EF4-FFF2-40B4-BE49-F238E27FC236}">
                <a16:creationId xmlns:a16="http://schemas.microsoft.com/office/drawing/2014/main" id="{E8B92792-0E6A-92AB-76D7-CFB5AD29C2A8}"/>
              </a:ext>
            </a:extLst>
          </p:cNvPr>
          <p:cNvSpPr/>
          <p:nvPr/>
        </p:nvSpPr>
        <p:spPr>
          <a:xfrm>
            <a:off x="9462507" y="5197532"/>
            <a:ext cx="720000" cy="7200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69A0DFED-8F99-4664-28CC-96D46E669303}"/>
              </a:ext>
            </a:extLst>
          </p:cNvPr>
          <p:cNvSpPr txBox="1"/>
          <p:nvPr/>
        </p:nvSpPr>
        <p:spPr>
          <a:xfrm>
            <a:off x="8048315" y="5338164"/>
            <a:ext cx="2138423" cy="348713"/>
          </a:xfrm>
          <a:prstGeom prst="rect">
            <a:avLst/>
          </a:prstGeom>
          <a:noFill/>
        </p:spPr>
        <p:txBody>
          <a:bodyPr wrap="square" rtlCol="0">
            <a:spAutoFit/>
          </a:bodyPr>
          <a:lstStyle/>
          <a:p>
            <a:pPr algn="ctr"/>
            <a:r>
              <a:rPr kumimoji="1" lang="ja-JP" altLang="en-US" sz="1600">
                <a:solidFill>
                  <a:srgbClr val="FF0000"/>
                </a:solidFill>
                <a:latin typeface="メイリオ" panose="020B0604030504040204" pitchFamily="50" charset="-128"/>
                <a:ea typeface="メイリオ" panose="020B0604030504040204" pitchFamily="50" charset="-128"/>
              </a:rPr>
              <a:t>利用禁止</a:t>
            </a:r>
          </a:p>
        </p:txBody>
      </p:sp>
      <p:cxnSp>
        <p:nvCxnSpPr>
          <p:cNvPr id="57" name="直線コネクタ 56">
            <a:extLst>
              <a:ext uri="{FF2B5EF4-FFF2-40B4-BE49-F238E27FC236}">
                <a16:creationId xmlns:a16="http://schemas.microsoft.com/office/drawing/2014/main" id="{3D2550DA-09BF-7DA3-ABDC-BB23912BF8E9}"/>
              </a:ext>
            </a:extLst>
          </p:cNvPr>
          <p:cNvCxnSpPr>
            <a:cxnSpLocks/>
          </p:cNvCxnSpPr>
          <p:nvPr/>
        </p:nvCxnSpPr>
        <p:spPr>
          <a:xfrm flipV="1">
            <a:off x="10894779" y="1761566"/>
            <a:ext cx="6394415" cy="2630680"/>
          </a:xfrm>
          <a:prstGeom prst="line">
            <a:avLst/>
          </a:prstGeom>
          <a:ln w="317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E3C027B1-7F92-19B9-1BAC-AC9CC582E9FB}"/>
              </a:ext>
            </a:extLst>
          </p:cNvPr>
          <p:cNvCxnSpPr>
            <a:cxnSpLocks/>
          </p:cNvCxnSpPr>
          <p:nvPr/>
        </p:nvCxnSpPr>
        <p:spPr>
          <a:xfrm>
            <a:off x="10932900" y="1756062"/>
            <a:ext cx="6408090" cy="2594934"/>
          </a:xfrm>
          <a:prstGeom prst="line">
            <a:avLst/>
          </a:prstGeom>
          <a:ln w="3175">
            <a:solidFill>
              <a:srgbClr val="FF0000"/>
            </a:solidFill>
            <a:prstDash val="lgDash"/>
          </a:ln>
        </p:spPr>
        <p:style>
          <a:lnRef idx="1">
            <a:schemeClr val="accent1"/>
          </a:lnRef>
          <a:fillRef idx="0">
            <a:schemeClr val="accent1"/>
          </a:fillRef>
          <a:effectRef idx="0">
            <a:schemeClr val="accent1"/>
          </a:effectRef>
          <a:fontRef idx="minor">
            <a:schemeClr val="tx1"/>
          </a:fontRef>
        </p:style>
      </p:cxnSp>
      <p:pic>
        <p:nvPicPr>
          <p:cNvPr id="71" name="図 70">
            <a:extLst>
              <a:ext uri="{FF2B5EF4-FFF2-40B4-BE49-F238E27FC236}">
                <a16:creationId xmlns:a16="http://schemas.microsoft.com/office/drawing/2014/main" id="{0287780A-052D-0CA3-4F37-14B505ECF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701" y="2661453"/>
            <a:ext cx="632354" cy="632354"/>
          </a:xfrm>
          <a:prstGeom prst="rect">
            <a:avLst/>
          </a:prstGeom>
        </p:spPr>
      </p:pic>
      <p:sp>
        <p:nvSpPr>
          <p:cNvPr id="72" name="テキスト ボックス 71">
            <a:extLst>
              <a:ext uri="{FF2B5EF4-FFF2-40B4-BE49-F238E27FC236}">
                <a16:creationId xmlns:a16="http://schemas.microsoft.com/office/drawing/2014/main" id="{161F9771-F333-22C3-1553-7A0A583838E4}"/>
              </a:ext>
            </a:extLst>
          </p:cNvPr>
          <p:cNvSpPr txBox="1"/>
          <p:nvPr/>
        </p:nvSpPr>
        <p:spPr>
          <a:xfrm>
            <a:off x="5651278" y="3179138"/>
            <a:ext cx="1442038" cy="461665"/>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テレワーク時、</a:t>
            </a:r>
            <a:endParaRPr kumimoji="1" lang="en-US" altLang="ja-JP" sz="1200">
              <a:latin typeface="メイリオ" panose="020B0604030504040204" pitchFamily="50" charset="-128"/>
              <a:ea typeface="メイリオ" panose="020B0604030504040204" pitchFamily="50" charset="-128"/>
            </a:endParaRPr>
          </a:p>
          <a:p>
            <a:pPr algn="ctr"/>
            <a:r>
              <a:rPr kumimoji="1" lang="ja-JP" altLang="en-US" sz="1200">
                <a:latin typeface="メイリオ" panose="020B0604030504040204" pitchFamily="50" charset="-128"/>
                <a:ea typeface="メイリオ" panose="020B0604030504040204" pitchFamily="50" charset="-128"/>
              </a:rPr>
              <a:t>自席に端末なし</a:t>
            </a:r>
          </a:p>
        </p:txBody>
      </p:sp>
      <p:grpSp>
        <p:nvGrpSpPr>
          <p:cNvPr id="73" name="グループ化 72">
            <a:extLst>
              <a:ext uri="{FF2B5EF4-FFF2-40B4-BE49-F238E27FC236}">
                <a16:creationId xmlns:a16="http://schemas.microsoft.com/office/drawing/2014/main" id="{3FD390AE-20C8-6D14-84FE-79630BC7594B}"/>
              </a:ext>
            </a:extLst>
          </p:cNvPr>
          <p:cNvGrpSpPr/>
          <p:nvPr/>
        </p:nvGrpSpPr>
        <p:grpSpPr>
          <a:xfrm>
            <a:off x="6171841" y="2707827"/>
            <a:ext cx="338259" cy="470075"/>
            <a:chOff x="10749459" y="3630715"/>
            <a:chExt cx="338259" cy="470075"/>
          </a:xfrm>
        </p:grpSpPr>
        <p:cxnSp>
          <p:nvCxnSpPr>
            <p:cNvPr id="74" name="直線コネクタ 73">
              <a:extLst>
                <a:ext uri="{FF2B5EF4-FFF2-40B4-BE49-F238E27FC236}">
                  <a16:creationId xmlns:a16="http://schemas.microsoft.com/office/drawing/2014/main" id="{68ACC9B0-E4B4-70F9-B6C1-6D80517668AC}"/>
                </a:ext>
              </a:extLst>
            </p:cNvPr>
            <p:cNvCxnSpPr>
              <a:cxnSpLocks/>
            </p:cNvCxnSpPr>
            <p:nvPr/>
          </p:nvCxnSpPr>
          <p:spPr>
            <a:xfrm>
              <a:off x="10749459" y="3630715"/>
              <a:ext cx="338259" cy="470075"/>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28B97EA7-40E6-F99C-5009-F328489A43A9}"/>
                </a:ext>
              </a:extLst>
            </p:cNvPr>
            <p:cNvCxnSpPr>
              <a:cxnSpLocks/>
            </p:cNvCxnSpPr>
            <p:nvPr/>
          </p:nvCxnSpPr>
          <p:spPr>
            <a:xfrm flipH="1">
              <a:off x="10749459" y="3630715"/>
              <a:ext cx="338259" cy="470075"/>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3A034EF3-CB86-46DA-BA3B-43A046AD6E8B}"/>
              </a:ext>
            </a:extLst>
          </p:cNvPr>
          <p:cNvSpPr txBox="1"/>
          <p:nvPr/>
        </p:nvSpPr>
        <p:spPr>
          <a:xfrm>
            <a:off x="13266459" y="808822"/>
            <a:ext cx="44275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2-2-2</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06358767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2E405-B4EE-3079-647E-58C3EAEA660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5CEBD81-5FA4-ED87-5DF9-18EBBCC3176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リスク基準の確立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44796C8-CB76-45AF-3398-0F16E6F066D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210</a:t>
            </a:fld>
            <a:endParaRPr kumimoji="1" lang="ja-JP" altLang="en-US" sz="2000"/>
          </a:p>
        </p:txBody>
      </p:sp>
      <p:sp>
        <p:nvSpPr>
          <p:cNvPr id="4" name="object 40">
            <a:extLst>
              <a:ext uri="{FF2B5EF4-FFF2-40B4-BE49-F238E27FC236}">
                <a16:creationId xmlns:a16="http://schemas.microsoft.com/office/drawing/2014/main" id="{906C2F03-6F08-633E-EB2B-3BF9D79E949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165E69C7-6368-2BDB-DA04-C562CD64A41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4FBAD914-7C50-9ED0-BE7A-C1A5E40BB74C}"/>
              </a:ext>
            </a:extLst>
          </p:cNvPr>
          <p:cNvSpPr txBox="1"/>
          <p:nvPr/>
        </p:nvSpPr>
        <p:spPr>
          <a:xfrm>
            <a:off x="12070080" y="582737"/>
            <a:ext cx="55400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
        <p:nvSpPr>
          <p:cNvPr id="9" name="テキスト ボックス 8">
            <a:extLst>
              <a:ext uri="{FF2B5EF4-FFF2-40B4-BE49-F238E27FC236}">
                <a16:creationId xmlns:a16="http://schemas.microsoft.com/office/drawing/2014/main" id="{9302AE1B-E99E-D520-1842-76726A0BF1CE}"/>
              </a:ext>
            </a:extLst>
          </p:cNvPr>
          <p:cNvSpPr txBox="1"/>
          <p:nvPr/>
        </p:nvSpPr>
        <p:spPr>
          <a:xfrm>
            <a:off x="1643605" y="2036000"/>
            <a:ext cx="15456498" cy="646331"/>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必要なリスク基準</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A14FB392-D6B8-6A03-B9D9-B97EE8D4F867}"/>
              </a:ext>
            </a:extLst>
          </p:cNvPr>
          <p:cNvPicPr>
            <a:picLocks noChangeAspect="1"/>
          </p:cNvPicPr>
          <p:nvPr/>
        </p:nvPicPr>
        <p:blipFill>
          <a:blip r:embed="rId3"/>
          <a:stretch>
            <a:fillRect/>
          </a:stretch>
        </p:blipFill>
        <p:spPr>
          <a:xfrm>
            <a:off x="6096179" y="1528097"/>
            <a:ext cx="10879058" cy="7511731"/>
          </a:xfrm>
          <a:prstGeom prst="rect">
            <a:avLst/>
          </a:prstGeom>
        </p:spPr>
      </p:pic>
    </p:spTree>
    <p:extLst>
      <p:ext uri="{BB962C8B-B14F-4D97-AF65-F5344CB8AC3E}">
        <p14:creationId xmlns:p14="http://schemas.microsoft.com/office/powerpoint/2010/main" val="317542331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50C73-CC38-0B4B-49E1-D3071C8AE73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08EEFDF-9ABC-5202-67A7-7E953760CB2B}"/>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93462AD-F26A-DD7A-CF80-A8DB1690949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211</a:t>
            </a:fld>
            <a:endParaRPr kumimoji="1" lang="ja-JP" altLang="en-US" sz="2000"/>
          </a:p>
        </p:txBody>
      </p:sp>
      <p:sp>
        <p:nvSpPr>
          <p:cNvPr id="4" name="object 40">
            <a:extLst>
              <a:ext uri="{FF2B5EF4-FFF2-40B4-BE49-F238E27FC236}">
                <a16:creationId xmlns:a16="http://schemas.microsoft.com/office/drawing/2014/main" id="{B89BA634-C31D-0241-7627-8C2017E29AE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1DC4B431-F300-EF56-7F18-5A3E0DB9E61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8D3B12C9-087A-A1EA-B1AE-BB16C0B04FED}"/>
              </a:ext>
            </a:extLst>
          </p:cNvPr>
          <p:cNvSpPr txBox="1"/>
          <p:nvPr/>
        </p:nvSpPr>
        <p:spPr>
          <a:xfrm>
            <a:off x="11996929" y="582737"/>
            <a:ext cx="56132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graphicFrame>
        <p:nvGraphicFramePr>
          <p:cNvPr id="3" name="表 8">
            <a:extLst>
              <a:ext uri="{FF2B5EF4-FFF2-40B4-BE49-F238E27FC236}">
                <a16:creationId xmlns:a16="http://schemas.microsoft.com/office/drawing/2014/main" id="{0A51D990-D6C8-F25B-02BB-36BCA8A8F10C}"/>
              </a:ext>
            </a:extLst>
          </p:cNvPr>
          <p:cNvGraphicFramePr>
            <a:graphicFrameLocks noGrp="1"/>
          </p:cNvGraphicFramePr>
          <p:nvPr/>
        </p:nvGraphicFramePr>
        <p:xfrm>
          <a:off x="1643605" y="2895116"/>
          <a:ext cx="15279762" cy="5029200"/>
        </p:xfrm>
        <a:graphic>
          <a:graphicData uri="http://schemas.openxmlformats.org/drawingml/2006/table">
            <a:tbl>
              <a:tblPr firstRow="1" bandRow="1">
                <a:tableStyleId>{5C22544A-7EE6-4342-B048-85BDC9FD1C3A}</a:tableStyleId>
              </a:tblPr>
              <a:tblGrid>
                <a:gridCol w="3267393">
                  <a:extLst>
                    <a:ext uri="{9D8B030D-6E8A-4147-A177-3AD203B41FA5}">
                      <a16:colId xmlns:a16="http://schemas.microsoft.com/office/drawing/2014/main" val="1694370234"/>
                    </a:ext>
                  </a:extLst>
                </a:gridCol>
                <a:gridCol w="12012369">
                  <a:extLst>
                    <a:ext uri="{9D8B030D-6E8A-4147-A177-3AD203B41FA5}">
                      <a16:colId xmlns:a16="http://schemas.microsoft.com/office/drawing/2014/main" val="3912263400"/>
                    </a:ext>
                  </a:extLst>
                </a:gridCol>
              </a:tblGrid>
              <a:tr h="370840">
                <a:tc>
                  <a:txBody>
                    <a:bodyPr/>
                    <a:lstStyle/>
                    <a:p>
                      <a:pPr algn="ctr"/>
                      <a:r>
                        <a:rPr kumimoji="1" lang="ja-JP" altLang="en-US" dirty="0">
                          <a:latin typeface="メイリオ" panose="020B0604030504040204" pitchFamily="50" charset="-128"/>
                          <a:ea typeface="メイリオ" panose="020B0604030504040204" pitchFamily="50" charset="-128"/>
                        </a:rPr>
                        <a:t>アプローチ手法</a:t>
                      </a:r>
                    </a:p>
                  </a:txBody>
                  <a:tcPr/>
                </a:tc>
                <a:tc>
                  <a:txBody>
                    <a:bodyPr/>
                    <a:lstStyle/>
                    <a:p>
                      <a:pPr algn="ctr"/>
                      <a:r>
                        <a:rPr kumimoji="1" lang="ja-JP" altLang="en-US">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3639836926"/>
                  </a:ext>
                </a:extLst>
              </a:tr>
              <a:tr h="370840">
                <a:tc>
                  <a:txBody>
                    <a:bodyPr/>
                    <a:lstStyle/>
                    <a:p>
                      <a:pPr algn="ctr"/>
                      <a:r>
                        <a:rPr kumimoji="1" lang="ja-JP" altLang="en-US">
                          <a:latin typeface="メイリオ" panose="020B0604030504040204" pitchFamily="50" charset="-128"/>
                          <a:ea typeface="メイリオ" panose="020B0604030504040204" pitchFamily="50" charset="-128"/>
                        </a:rPr>
                        <a:t>資産ベースの</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アプローチ</a:t>
                      </a:r>
                    </a:p>
                  </a:txBody>
                  <a:tcPr anchor="ctr"/>
                </a:tc>
                <a:tc>
                  <a:txBody>
                    <a:bodyPr/>
                    <a:lstStyle/>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資産、脅威および脆弱性の検査を通じてリスクを特定しアセスメントを行う。</a:t>
                      </a:r>
                      <a:endParaRPr kumimoji="1"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資産は、その種類および優先度に従って主要資産および支援資産として特定できる。</a:t>
                      </a:r>
                      <a:endParaRPr kumimoji="1"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脅威は、資産の脆弱性につけ込み、対応する情報の機密性、完全性または可用性を侵害する。</a:t>
                      </a:r>
                      <a:endParaRPr kumimoji="1"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資産のリストを作成することが望ましい。</a:t>
                      </a:r>
                      <a:br>
                        <a:rPr kumimoji="1" lang="en-US" altLang="ja-JP" dirty="0">
                          <a:latin typeface="メイリオ" panose="020B0604030504040204" pitchFamily="50" charset="-128"/>
                          <a:ea typeface="メイリオ" panose="020B0604030504040204" pitchFamily="50" charset="-128"/>
                        </a:rPr>
                      </a:br>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84911528"/>
                  </a:ext>
                </a:extLst>
              </a:tr>
              <a:tr h="370840">
                <a:tc>
                  <a:txBody>
                    <a:bodyPr/>
                    <a:lstStyle/>
                    <a:p>
                      <a:pPr algn="ctr"/>
                      <a:r>
                        <a:rPr kumimoji="1" lang="ja-JP" altLang="en-US">
                          <a:latin typeface="メイリオ" panose="020B0604030504040204" pitchFamily="50" charset="-128"/>
                          <a:ea typeface="メイリオ" panose="020B0604030504040204" pitchFamily="50" charset="-128"/>
                        </a:rPr>
                        <a:t>事象ベースの</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アプローチ</a:t>
                      </a:r>
                    </a:p>
                  </a:txBody>
                  <a:tcPr anchor="ctr"/>
                </a:tc>
                <a:tc>
                  <a:txBody>
                    <a:bodyPr/>
                    <a:lstStyle/>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事象および結果の評価を通じてリスクを特定し、アセスメントを行う。</a:t>
                      </a:r>
                    </a:p>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事象および結果は、トップマネジメントから見た懸念、リスク所有者および組織の状況を決定する際に特定された要求事項によって発見できる。</a:t>
                      </a:r>
                    </a:p>
                    <a:p>
                      <a:pPr marL="0" indent="0">
                        <a:buFont typeface="Arial" panose="020B0604020202020204" pitchFamily="34" charset="0"/>
                        <a:buNone/>
                      </a:pPr>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251675357"/>
                  </a:ext>
                </a:extLst>
              </a:tr>
            </a:tbl>
          </a:graphicData>
        </a:graphic>
      </p:graphicFrame>
      <p:sp>
        <p:nvSpPr>
          <p:cNvPr id="6" name="テキスト ボックス 5">
            <a:extLst>
              <a:ext uri="{FF2B5EF4-FFF2-40B4-BE49-F238E27FC236}">
                <a16:creationId xmlns:a16="http://schemas.microsoft.com/office/drawing/2014/main" id="{C98171B5-CE0C-2EE1-01BB-B9A41042A8D1}"/>
              </a:ext>
            </a:extLst>
          </p:cNvPr>
          <p:cNvSpPr txBox="1"/>
          <p:nvPr/>
        </p:nvSpPr>
        <p:spPr>
          <a:xfrm>
            <a:off x="1643605" y="2036000"/>
            <a:ext cx="15456498" cy="646331"/>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アプローチ手法と特徴</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7987835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0E9A5-F5CD-258C-8A3F-969F1DD9CD0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A8F7BA3-C970-F4A9-35BE-E31518406CBD}"/>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65C88CD-74D7-A710-AE07-60EB035DAE8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212</a:t>
            </a:fld>
            <a:endParaRPr kumimoji="1" lang="ja-JP" altLang="en-US" sz="2000"/>
          </a:p>
        </p:txBody>
      </p:sp>
      <p:sp>
        <p:nvSpPr>
          <p:cNvPr id="4" name="object 40">
            <a:extLst>
              <a:ext uri="{FF2B5EF4-FFF2-40B4-BE49-F238E27FC236}">
                <a16:creationId xmlns:a16="http://schemas.microsoft.com/office/drawing/2014/main" id="{06E8D78D-191E-9886-D564-BA32162A025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30F071A0-38E9-5C6B-56C9-D210E4E603F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A6D949B9-DAD2-4AAD-65F6-0B2AC201C770}"/>
              </a:ext>
            </a:extLst>
          </p:cNvPr>
          <p:cNvSpPr txBox="1"/>
          <p:nvPr/>
        </p:nvSpPr>
        <p:spPr>
          <a:xfrm>
            <a:off x="11887199" y="582737"/>
            <a:ext cx="57229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graphicFrame>
        <p:nvGraphicFramePr>
          <p:cNvPr id="3" name="表 8">
            <a:extLst>
              <a:ext uri="{FF2B5EF4-FFF2-40B4-BE49-F238E27FC236}">
                <a16:creationId xmlns:a16="http://schemas.microsoft.com/office/drawing/2014/main" id="{40686704-938E-C6B6-E0E0-62EA7D6FEF2B}"/>
              </a:ext>
            </a:extLst>
          </p:cNvPr>
          <p:cNvGraphicFramePr>
            <a:graphicFrameLocks noGrp="1"/>
          </p:cNvGraphicFramePr>
          <p:nvPr/>
        </p:nvGraphicFramePr>
        <p:xfrm>
          <a:off x="1643605" y="2840800"/>
          <a:ext cx="15279763" cy="5029200"/>
        </p:xfrm>
        <a:graphic>
          <a:graphicData uri="http://schemas.openxmlformats.org/drawingml/2006/table">
            <a:tbl>
              <a:tblPr firstRow="1" bandRow="1">
                <a:tableStyleId>{5C22544A-7EE6-4342-B048-85BDC9FD1C3A}</a:tableStyleId>
              </a:tblPr>
              <a:tblGrid>
                <a:gridCol w="3267393">
                  <a:extLst>
                    <a:ext uri="{9D8B030D-6E8A-4147-A177-3AD203B41FA5}">
                      <a16:colId xmlns:a16="http://schemas.microsoft.com/office/drawing/2014/main" val="1694370234"/>
                    </a:ext>
                  </a:extLst>
                </a:gridCol>
                <a:gridCol w="6006185">
                  <a:extLst>
                    <a:ext uri="{9D8B030D-6E8A-4147-A177-3AD203B41FA5}">
                      <a16:colId xmlns:a16="http://schemas.microsoft.com/office/drawing/2014/main" val="3912263400"/>
                    </a:ext>
                  </a:extLst>
                </a:gridCol>
                <a:gridCol w="6006185">
                  <a:extLst>
                    <a:ext uri="{9D8B030D-6E8A-4147-A177-3AD203B41FA5}">
                      <a16:colId xmlns:a16="http://schemas.microsoft.com/office/drawing/2014/main" val="2764454418"/>
                    </a:ext>
                  </a:extLst>
                </a:gridCol>
              </a:tblGrid>
              <a:tr h="370840">
                <a:tc>
                  <a:txBody>
                    <a:bodyPr/>
                    <a:lstStyle/>
                    <a:p>
                      <a:pPr algn="ctr"/>
                      <a:r>
                        <a:rPr kumimoji="1" lang="ja-JP" altLang="en-US" dirty="0">
                          <a:latin typeface="メイリオ" panose="020B0604030504040204" pitchFamily="50" charset="-128"/>
                          <a:ea typeface="メイリオ" panose="020B0604030504040204" pitchFamily="50" charset="-128"/>
                        </a:rPr>
                        <a:t>アプローチ手法</a:t>
                      </a:r>
                    </a:p>
                  </a:txBody>
                  <a:tcPr/>
                </a:tc>
                <a:tc>
                  <a:txBody>
                    <a:bodyPr/>
                    <a:lstStyle/>
                    <a:p>
                      <a:pPr algn="ctr"/>
                      <a:r>
                        <a:rPr kumimoji="1" lang="ja-JP" altLang="en-US">
                          <a:latin typeface="メイリオ" panose="020B0604030504040204" pitchFamily="50" charset="-128"/>
                          <a:ea typeface="メイリオ" panose="020B0604030504040204" pitchFamily="50" charset="-128"/>
                        </a:rPr>
                        <a:t>メリット</a:t>
                      </a:r>
                    </a:p>
                  </a:txBody>
                  <a:tcPr/>
                </a:tc>
                <a:tc>
                  <a:txBody>
                    <a:bodyPr/>
                    <a:lstStyle/>
                    <a:p>
                      <a:pPr algn="ctr"/>
                      <a:r>
                        <a:rPr kumimoji="1" lang="ja-JP" altLang="en-US">
                          <a:latin typeface="メイリオ" panose="020B0604030504040204" pitchFamily="50" charset="-128"/>
                          <a:ea typeface="メイリオ" panose="020B0604030504040204" pitchFamily="50" charset="-128"/>
                        </a:rPr>
                        <a:t>デメリット</a:t>
                      </a:r>
                    </a:p>
                  </a:txBody>
                  <a:tcPr/>
                </a:tc>
                <a:extLst>
                  <a:ext uri="{0D108BD9-81ED-4DB2-BD59-A6C34878D82A}">
                    <a16:rowId xmlns:a16="http://schemas.microsoft.com/office/drawing/2014/main" val="3639836926"/>
                  </a:ext>
                </a:extLst>
              </a:tr>
              <a:tr h="370840">
                <a:tc>
                  <a:txBody>
                    <a:bodyPr/>
                    <a:lstStyle/>
                    <a:p>
                      <a:pPr algn="ctr"/>
                      <a:r>
                        <a:rPr kumimoji="1" lang="ja-JP" altLang="en-US">
                          <a:latin typeface="メイリオ" panose="020B0604030504040204" pitchFamily="50" charset="-128"/>
                          <a:ea typeface="メイリオ" panose="020B0604030504040204" pitchFamily="50" charset="-128"/>
                        </a:rPr>
                        <a:t>資産ベースの</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アプローチ</a:t>
                      </a:r>
                    </a:p>
                  </a:txBody>
                  <a:tcPr anchor="ctr"/>
                </a:tc>
                <a:tc>
                  <a:txBody>
                    <a:bodyPr/>
                    <a:lstStyle/>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資産、脅威および脆弱性のすべての有効な組合せを</a:t>
                      </a:r>
                      <a:r>
                        <a:rPr kumimoji="1" lang="en-US" altLang="ja-JP" dirty="0">
                          <a:latin typeface="メイリオ" panose="020B0604030504040204" pitchFamily="50" charset="-128"/>
                          <a:ea typeface="メイリオ" panose="020B0604030504040204" pitchFamily="50" charset="-128"/>
                        </a:rPr>
                        <a:t>ISMS</a:t>
                      </a:r>
                      <a:r>
                        <a:rPr kumimoji="1" lang="ja-JP" altLang="en-US" dirty="0">
                          <a:latin typeface="メイリオ" panose="020B0604030504040204" pitchFamily="50" charset="-128"/>
                          <a:ea typeface="メイリオ" panose="020B0604030504040204" pitchFamily="50" charset="-128"/>
                        </a:rPr>
                        <a:t>の適用範囲で列挙することができれば、理論上はすべてのリスクが特定される。</a:t>
                      </a:r>
                    </a:p>
                  </a:txBody>
                  <a:tcP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情報資産が増えたときに、資産のリストの行数が多くなる。</a:t>
                      </a:r>
                    </a:p>
                    <a:p>
                      <a:pPr marL="457200" indent="-457200">
                        <a:buFont typeface="Arial" panose="020B0604020202020204" pitchFamily="34" charset="0"/>
                        <a:buChar char="•"/>
                      </a:pPr>
                      <a:endParaRPr kumimoji="1" lang="ja-JP" altLang="en-US">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同様のリスクを繰り返し記載したりしなければならない場合がある。</a:t>
                      </a:r>
                    </a:p>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84911528"/>
                  </a:ext>
                </a:extLst>
              </a:tr>
              <a:tr h="370840">
                <a:tc>
                  <a:txBody>
                    <a:bodyPr/>
                    <a:lstStyle/>
                    <a:p>
                      <a:pPr algn="ctr"/>
                      <a:r>
                        <a:rPr kumimoji="1" lang="ja-JP" altLang="en-US">
                          <a:latin typeface="メイリオ" panose="020B0604030504040204" pitchFamily="50" charset="-128"/>
                          <a:ea typeface="メイリオ" panose="020B0604030504040204" pitchFamily="50" charset="-128"/>
                        </a:rPr>
                        <a:t>事象ベースの</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アプローチ</a:t>
                      </a:r>
                    </a:p>
                  </a:txBody>
                  <a:tcPr anchor="ctr"/>
                </a:tc>
                <a:tc>
                  <a:txBody>
                    <a:bodyPr/>
                    <a:lstStyle/>
                    <a:p>
                      <a:pPr marL="457200" indent="-45720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詳細なレベルで資産を特定することに多大な時間を費やすことなく、高いレベルまたは戦略的なシナリオを確立することができる。</a:t>
                      </a:r>
                    </a:p>
                    <a:p>
                      <a:pPr marL="0" indent="0">
                        <a:buFont typeface="Arial" panose="020B0604020202020204" pitchFamily="34" charset="0"/>
                        <a:buNone/>
                      </a:pPr>
                      <a:endParaRPr kumimoji="1" lang="ja-JP" altLang="en-US" dirty="0">
                        <a:latin typeface="メイリオ" panose="020B0604030504040204" pitchFamily="50" charset="-128"/>
                        <a:ea typeface="メイリオ" panose="020B0604030504040204" pitchFamily="50" charset="-128"/>
                      </a:endParaRPr>
                    </a:p>
                  </a:txBody>
                  <a:tcP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網羅性において、資産ベースのアプローチに劣る。</a:t>
                      </a:r>
                    </a:p>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251675357"/>
                  </a:ext>
                </a:extLst>
              </a:tr>
            </a:tbl>
          </a:graphicData>
        </a:graphic>
      </p:graphicFrame>
      <p:sp>
        <p:nvSpPr>
          <p:cNvPr id="6" name="テキスト ボックス 5">
            <a:extLst>
              <a:ext uri="{FF2B5EF4-FFF2-40B4-BE49-F238E27FC236}">
                <a16:creationId xmlns:a16="http://schemas.microsoft.com/office/drawing/2014/main" id="{C40B07DD-0134-B7F2-31DA-5F0202376EF5}"/>
              </a:ext>
            </a:extLst>
          </p:cNvPr>
          <p:cNvSpPr txBox="1"/>
          <p:nvPr/>
        </p:nvSpPr>
        <p:spPr>
          <a:xfrm>
            <a:off x="1643605" y="2036000"/>
            <a:ext cx="15456498" cy="646331"/>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アプローチ手法のメリット・デメリット</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2814263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B6C80-ECCA-6200-A0A3-DAD1FE1DC2D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8D15944-F50B-C4BB-0F5E-5194250A026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B4C7B22-8199-EB68-FFD7-873562BE22B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213</a:t>
            </a:fld>
            <a:endParaRPr kumimoji="1" lang="ja-JP" altLang="en-US" sz="2000"/>
          </a:p>
        </p:txBody>
      </p:sp>
      <p:sp>
        <p:nvSpPr>
          <p:cNvPr id="4" name="object 40">
            <a:extLst>
              <a:ext uri="{FF2B5EF4-FFF2-40B4-BE49-F238E27FC236}">
                <a16:creationId xmlns:a16="http://schemas.microsoft.com/office/drawing/2014/main" id="{4650964D-E13B-CA0D-FCBE-B028AE56F5F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F741EF77-977F-B0BA-1DA4-E93FA9263C2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0303B287-AA98-138D-2601-95F648953C62}"/>
              </a:ext>
            </a:extLst>
          </p:cNvPr>
          <p:cNvSpPr txBox="1"/>
          <p:nvPr/>
        </p:nvSpPr>
        <p:spPr>
          <a:xfrm>
            <a:off x="11942065" y="582737"/>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AF207534-97BA-2CB7-63EE-D2068A713A53}"/>
              </a:ext>
            </a:extLst>
          </p:cNvPr>
          <p:cNvSpPr txBox="1"/>
          <p:nvPr/>
        </p:nvSpPr>
        <p:spPr>
          <a:xfrm>
            <a:off x="1643605" y="2036000"/>
            <a:ext cx="15456498" cy="3970318"/>
          </a:xfrm>
          <a:prstGeom prst="rect">
            <a:avLst/>
          </a:prstGeom>
          <a:noFill/>
        </p:spPr>
        <p:txBody>
          <a:bodyPr wrap="square">
            <a:spAutoFit/>
          </a:bodyPr>
          <a:lstStyle/>
          <a:p>
            <a:r>
              <a:rPr lang="ja-JP" altLang="en-US" sz="3600" b="0" i="0" u="sng" dirty="0">
                <a:solidFill>
                  <a:srgbClr val="374151"/>
                </a:solidFill>
                <a:effectLst/>
                <a:latin typeface="メイリオ" panose="020B0604030504040204" pitchFamily="50" charset="-128"/>
                <a:ea typeface="メイリオ" panose="020B0604030504040204" pitchFamily="50" charset="-128"/>
              </a:rPr>
              <a:t>リスク所有者の特定</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特定されたリスクに対し、リスク所有者を関連付ける。</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リスク所有者は、トップマネジメント、セキュリティ委員会、プロセス所有者、機能所有者、部門マネージャーおよび資産所有者など、リスクマネジメントに権限を持つ人とする（通常、組織内で一定の権限を持つ人が選ばれる）。</a:t>
            </a:r>
          </a:p>
          <a:p>
            <a:pPr marL="571500" indent="-571500">
              <a:buFont typeface="Arial" panose="020B0604020202020204" pitchFamily="34" charset="0"/>
              <a:buChar char="•"/>
            </a:pPr>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0828510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50BF6-1C25-C078-9F00-6CB3F2B5B2C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1603333-9515-8CD6-51FE-71580CE9900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7FEE643-4468-FD4A-C01A-6ED46765B7B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214</a:t>
            </a:fld>
            <a:endParaRPr kumimoji="1" lang="ja-JP" altLang="en-US" sz="2000"/>
          </a:p>
        </p:txBody>
      </p:sp>
      <p:sp>
        <p:nvSpPr>
          <p:cNvPr id="4" name="object 40">
            <a:extLst>
              <a:ext uri="{FF2B5EF4-FFF2-40B4-BE49-F238E27FC236}">
                <a16:creationId xmlns:a16="http://schemas.microsoft.com/office/drawing/2014/main" id="{5393E63B-E245-C8E5-FC69-9A20085D5CD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8ACFFA32-DC68-BEF6-AB34-E084EC1EE0F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78F3513C-86BF-B646-0028-0EC283DAAABE}"/>
              </a:ext>
            </a:extLst>
          </p:cNvPr>
          <p:cNvSpPr txBox="1"/>
          <p:nvPr/>
        </p:nvSpPr>
        <p:spPr>
          <a:xfrm>
            <a:off x="11942065" y="582737"/>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- 08</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74F33112-A0C4-9113-C30C-1648800BB581}"/>
              </a:ext>
            </a:extLst>
          </p:cNvPr>
          <p:cNvSpPr txBox="1"/>
          <p:nvPr/>
        </p:nvSpPr>
        <p:spPr>
          <a:xfrm>
            <a:off x="1643605" y="2036000"/>
            <a:ext cx="15456498" cy="120032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アプローチ手法</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0EC0685E-CB6F-A3D5-BC58-E7E842E84AFF}"/>
              </a:ext>
            </a:extLst>
          </p:cNvPr>
          <p:cNvPicPr>
            <a:picLocks noChangeAspect="1"/>
          </p:cNvPicPr>
          <p:nvPr/>
        </p:nvPicPr>
        <p:blipFill>
          <a:blip r:embed="rId3"/>
          <a:stretch>
            <a:fillRect/>
          </a:stretch>
        </p:blipFill>
        <p:spPr>
          <a:xfrm>
            <a:off x="2345906" y="2928057"/>
            <a:ext cx="13346775" cy="3392956"/>
          </a:xfrm>
          <a:prstGeom prst="rect">
            <a:avLst/>
          </a:prstGeom>
        </p:spPr>
      </p:pic>
    </p:spTree>
    <p:extLst>
      <p:ext uri="{BB962C8B-B14F-4D97-AF65-F5344CB8AC3E}">
        <p14:creationId xmlns:p14="http://schemas.microsoft.com/office/powerpoint/2010/main" val="223938131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4CE5-E04F-E8E6-F2A5-99E30CA7DA6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B0E9DDC-EF30-C4B8-3AF9-562E1FA8BBD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6623C1B-0EA2-9EF6-8362-2FAB796E4E3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215</a:t>
            </a:fld>
            <a:endParaRPr kumimoji="1" lang="ja-JP" altLang="en-US" sz="2000"/>
          </a:p>
        </p:txBody>
      </p:sp>
      <p:sp>
        <p:nvSpPr>
          <p:cNvPr id="4" name="object 40">
            <a:extLst>
              <a:ext uri="{FF2B5EF4-FFF2-40B4-BE49-F238E27FC236}">
                <a16:creationId xmlns:a16="http://schemas.microsoft.com/office/drawing/2014/main" id="{3AC08E38-AFE7-E731-D9EC-6CBF1C9B43C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59BF1999-2347-7C8B-D971-FD03528EE5E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02A0E541-E4DA-91DC-8489-295F70240DDE}"/>
              </a:ext>
            </a:extLst>
          </p:cNvPr>
          <p:cNvSpPr txBox="1"/>
          <p:nvPr/>
        </p:nvSpPr>
        <p:spPr>
          <a:xfrm>
            <a:off x="11923777" y="582737"/>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- 08</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17776F74-131F-8A0A-60D1-244896159D87}"/>
              </a:ext>
            </a:extLst>
          </p:cNvPr>
          <p:cNvSpPr txBox="1"/>
          <p:nvPr/>
        </p:nvSpPr>
        <p:spPr>
          <a:xfrm>
            <a:off x="1643605" y="2036000"/>
            <a:ext cx="15456498" cy="1200329"/>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情報資産の洗い出し（例）</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E3519D57-FDDC-B7B4-434D-29CF26B974A3}"/>
              </a:ext>
            </a:extLst>
          </p:cNvPr>
          <p:cNvPicPr>
            <a:picLocks noChangeAspect="1"/>
          </p:cNvPicPr>
          <p:nvPr/>
        </p:nvPicPr>
        <p:blipFill>
          <a:blip r:embed="rId3"/>
          <a:stretch>
            <a:fillRect/>
          </a:stretch>
        </p:blipFill>
        <p:spPr>
          <a:xfrm>
            <a:off x="2324504" y="2739552"/>
            <a:ext cx="12961126" cy="5843015"/>
          </a:xfrm>
          <a:prstGeom prst="rect">
            <a:avLst/>
          </a:prstGeom>
        </p:spPr>
      </p:pic>
      <p:sp>
        <p:nvSpPr>
          <p:cNvPr id="9" name="テキスト ボックス 8">
            <a:extLst>
              <a:ext uri="{FF2B5EF4-FFF2-40B4-BE49-F238E27FC236}">
                <a16:creationId xmlns:a16="http://schemas.microsoft.com/office/drawing/2014/main" id="{391F935D-9D73-88EA-2E7A-ABEC887951A2}"/>
              </a:ext>
            </a:extLst>
          </p:cNvPr>
          <p:cNvSpPr txBox="1"/>
          <p:nvPr/>
        </p:nvSpPr>
        <p:spPr>
          <a:xfrm>
            <a:off x="4616867" y="8633856"/>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資産目録の例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IPA </a:t>
            </a:r>
            <a:r>
              <a:rPr kumimoji="1" lang="ja-JP" altLang="en-US">
                <a:latin typeface="メイリオ" panose="020B0604030504040204" pitchFamily="50" charset="-128"/>
                <a:ea typeface="メイリオ" panose="020B0604030504040204" pitchFamily="50" charset="-128"/>
              </a:rPr>
              <a:t>「リスク分析シート」を基に作成</a:t>
            </a:r>
          </a:p>
        </p:txBody>
      </p:sp>
    </p:spTree>
    <p:extLst>
      <p:ext uri="{BB962C8B-B14F-4D97-AF65-F5344CB8AC3E}">
        <p14:creationId xmlns:p14="http://schemas.microsoft.com/office/powerpoint/2010/main" val="267645823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3FB72-0502-4E9C-4762-883B0281E27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865F315-2B09-027B-AABD-C5057BEED44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C8067E5-D3CD-F1C1-C4AC-8CC1A0DD830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216</a:t>
            </a:fld>
            <a:endParaRPr kumimoji="1" lang="ja-JP" altLang="en-US" sz="2000"/>
          </a:p>
        </p:txBody>
      </p:sp>
      <p:sp>
        <p:nvSpPr>
          <p:cNvPr id="4" name="object 40">
            <a:extLst>
              <a:ext uri="{FF2B5EF4-FFF2-40B4-BE49-F238E27FC236}">
                <a16:creationId xmlns:a16="http://schemas.microsoft.com/office/drawing/2014/main" id="{8F5E68B3-DCBD-210F-3141-DC8BAEF71B9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651A3655-6B58-4EE1-8FFE-6BCD610CBF7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DA7C7442-3800-B237-BFE0-4A1A988A05E8}"/>
              </a:ext>
            </a:extLst>
          </p:cNvPr>
          <p:cNvSpPr txBox="1"/>
          <p:nvPr/>
        </p:nvSpPr>
        <p:spPr>
          <a:xfrm>
            <a:off x="11996929" y="582737"/>
            <a:ext cx="56132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- 09</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BEE71DAC-E1EE-5EF2-3432-1F37E29CB1DD}"/>
              </a:ext>
            </a:extLst>
          </p:cNvPr>
          <p:cNvSpPr txBox="1"/>
          <p:nvPr/>
        </p:nvSpPr>
        <p:spPr>
          <a:xfrm>
            <a:off x="1643605" y="2036000"/>
            <a:ext cx="15456498" cy="120032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資産目録作成の効率化</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情報資産を、「主要／事業資産」と「支援資産」のカテゴリに分類する</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21CD1CA7-937E-13C6-C66D-A580E0F02447}"/>
              </a:ext>
            </a:extLst>
          </p:cNvPr>
          <p:cNvSpPr txBox="1"/>
          <p:nvPr/>
        </p:nvSpPr>
        <p:spPr>
          <a:xfrm>
            <a:off x="3942984" y="7048895"/>
            <a:ext cx="9724166" cy="369332"/>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MSQA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ISMS</a:t>
            </a:r>
            <a:r>
              <a:rPr kumimoji="1" lang="ja-JP" altLang="en-US">
                <a:latin typeface="メイリオ" panose="020B0604030504040204" pitchFamily="50" charset="-128"/>
                <a:ea typeface="メイリオ" panose="020B0604030504040204" pitchFamily="50" charset="-128"/>
              </a:rPr>
              <a:t>推進マニュアル活用ガイドブック </a:t>
            </a:r>
            <a:r>
              <a:rPr kumimoji="1" lang="en-US" altLang="ja-JP">
                <a:latin typeface="メイリオ" panose="020B0604030504040204" pitchFamily="50" charset="-128"/>
                <a:ea typeface="メイリオ" panose="020B0604030504040204" pitchFamily="50" charset="-128"/>
              </a:rPr>
              <a:t>2022</a:t>
            </a:r>
            <a:r>
              <a:rPr kumimoji="1" lang="ja-JP" altLang="en-US">
                <a:latin typeface="メイリオ" panose="020B0604030504040204" pitchFamily="50" charset="-128"/>
                <a:ea typeface="メイリオ" panose="020B0604030504040204" pitchFamily="50" charset="-128"/>
              </a:rPr>
              <a:t>年 </a:t>
            </a:r>
            <a:r>
              <a:rPr kumimoji="1" lang="en-US" altLang="ja-JP">
                <a:latin typeface="メイリオ" panose="020B0604030504040204" pitchFamily="50" charset="-128"/>
                <a:ea typeface="メイリオ" panose="020B0604030504040204" pitchFamily="50" charset="-128"/>
              </a:rPr>
              <a:t>1.0</a:t>
            </a:r>
            <a:r>
              <a:rPr kumimoji="1" lang="ja-JP" altLang="en-US">
                <a:latin typeface="メイリオ" panose="020B0604030504040204" pitchFamily="50" charset="-128"/>
                <a:ea typeface="メイリオ" panose="020B0604030504040204" pitchFamily="50" charset="-128"/>
              </a:rPr>
              <a:t>版」を基に作成</a:t>
            </a:r>
          </a:p>
        </p:txBody>
      </p:sp>
      <p:graphicFrame>
        <p:nvGraphicFramePr>
          <p:cNvPr id="3" name="表 8">
            <a:extLst>
              <a:ext uri="{FF2B5EF4-FFF2-40B4-BE49-F238E27FC236}">
                <a16:creationId xmlns:a16="http://schemas.microsoft.com/office/drawing/2014/main" id="{ED2A57B3-4D4E-175F-FD0C-EE6F5E57252D}"/>
              </a:ext>
            </a:extLst>
          </p:cNvPr>
          <p:cNvGraphicFramePr>
            <a:graphicFrameLocks noGrp="1"/>
          </p:cNvGraphicFramePr>
          <p:nvPr/>
        </p:nvGraphicFramePr>
        <p:xfrm>
          <a:off x="1643605" y="3420492"/>
          <a:ext cx="15279762" cy="3444240"/>
        </p:xfrm>
        <a:graphic>
          <a:graphicData uri="http://schemas.openxmlformats.org/drawingml/2006/table">
            <a:tbl>
              <a:tblPr firstRow="1" bandRow="1">
                <a:tableStyleId>{5C22544A-7EE6-4342-B048-85BDC9FD1C3A}</a:tableStyleId>
              </a:tblPr>
              <a:tblGrid>
                <a:gridCol w="3267393">
                  <a:extLst>
                    <a:ext uri="{9D8B030D-6E8A-4147-A177-3AD203B41FA5}">
                      <a16:colId xmlns:a16="http://schemas.microsoft.com/office/drawing/2014/main" val="1694370234"/>
                    </a:ext>
                  </a:extLst>
                </a:gridCol>
                <a:gridCol w="12012369">
                  <a:extLst>
                    <a:ext uri="{9D8B030D-6E8A-4147-A177-3AD203B41FA5}">
                      <a16:colId xmlns:a16="http://schemas.microsoft.com/office/drawing/2014/main" val="3912263400"/>
                    </a:ext>
                  </a:extLst>
                </a:gridCol>
              </a:tblGrid>
              <a:tr h="370840">
                <a:tc>
                  <a:txBody>
                    <a:bodyPr/>
                    <a:lstStyle/>
                    <a:p>
                      <a:pPr algn="ctr"/>
                      <a:r>
                        <a:rPr kumimoji="1" lang="ja-JP" altLang="en-US" dirty="0">
                          <a:latin typeface="メイリオ" panose="020B0604030504040204" pitchFamily="50" charset="-128"/>
                          <a:ea typeface="メイリオ" panose="020B0604030504040204" pitchFamily="50" charset="-128"/>
                        </a:rPr>
                        <a:t>資産種別</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概要</a:t>
                      </a:r>
                    </a:p>
                  </a:txBody>
                  <a:tcPr anchor="ctr"/>
                </a:tc>
                <a:extLst>
                  <a:ext uri="{0D108BD9-81ED-4DB2-BD59-A6C34878D82A}">
                    <a16:rowId xmlns:a16="http://schemas.microsoft.com/office/drawing/2014/main" val="3639836926"/>
                  </a:ext>
                </a:extLst>
              </a:tr>
              <a:tr h="370840">
                <a:tc>
                  <a:txBody>
                    <a:bodyPr/>
                    <a:lstStyle/>
                    <a:p>
                      <a:pPr algn="ctr"/>
                      <a:r>
                        <a:rPr kumimoji="1" lang="ja-JP" altLang="en-US">
                          <a:latin typeface="メイリオ" panose="020B0604030504040204" pitchFamily="50" charset="-128"/>
                          <a:ea typeface="メイリオ" panose="020B0604030504040204" pitchFamily="50" charset="-128"/>
                        </a:rPr>
                        <a:t>主要／事業資産</a:t>
                      </a:r>
                    </a:p>
                  </a:txBody>
                  <a:tcPr anchor="ctr"/>
                </a:tc>
                <a:tc>
                  <a:txBody>
                    <a:bodyPr/>
                    <a:lstStyle/>
                    <a:p>
                      <a:pPr marL="0" indent="0">
                        <a:buFont typeface="Arial" panose="020B0604020202020204" pitchFamily="34" charset="0"/>
                        <a:buNone/>
                      </a:pP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主要</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事業資産</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とは、「組織にとって価値のある情報またはプロセス」のことです。主要資産は、「事業プロセスおよび事業活動」と「情報」の</a:t>
                      </a: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つに分けられます。</a:t>
                      </a:r>
                    </a:p>
                    <a:p>
                      <a:pPr marL="0" indent="0">
                        <a:buFont typeface="Arial" panose="020B0604020202020204" pitchFamily="34" charset="0"/>
                        <a:buNone/>
                      </a:pPr>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84911528"/>
                  </a:ext>
                </a:extLst>
              </a:tr>
              <a:tr h="370840">
                <a:tc>
                  <a:txBody>
                    <a:bodyPr/>
                    <a:lstStyle/>
                    <a:p>
                      <a:pPr algn="ctr"/>
                      <a:r>
                        <a:rPr kumimoji="1" lang="ja-JP" altLang="en-US">
                          <a:latin typeface="メイリオ" panose="020B0604030504040204" pitchFamily="50" charset="-128"/>
                          <a:ea typeface="メイリオ" panose="020B0604030504040204" pitchFamily="50" charset="-128"/>
                        </a:rPr>
                        <a:t>支援資産</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　</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支援資産</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とは、「</a:t>
                      </a:r>
                      <a:r>
                        <a:rPr kumimoji="1" lang="en-US" altLang="ja-JP">
                          <a:latin typeface="メイリオ" panose="020B0604030504040204" pitchFamily="50" charset="-128"/>
                          <a:ea typeface="メイリオ" panose="020B0604030504040204" pitchFamily="50" charset="-128"/>
                        </a:rPr>
                        <a:t>1</a:t>
                      </a:r>
                      <a:r>
                        <a:rPr kumimoji="1" lang="ja-JP" altLang="en-US">
                          <a:latin typeface="メイリオ" panose="020B0604030504040204" pitchFamily="50" charset="-128"/>
                          <a:ea typeface="メイリオ" panose="020B0604030504040204" pitchFamily="50" charset="-128"/>
                        </a:rPr>
                        <a:t>つ以上の事業資産の基礎となる情報システムの構成要素」のことです。</a:t>
                      </a:r>
                      <a:endParaRPr kumimoji="1" lang="en-US" altLang="ja-JP">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251675357"/>
                  </a:ext>
                </a:extLst>
              </a:tr>
            </a:tbl>
          </a:graphicData>
        </a:graphic>
      </p:graphicFrame>
    </p:spTree>
    <p:extLst>
      <p:ext uri="{BB962C8B-B14F-4D97-AF65-F5344CB8AC3E}">
        <p14:creationId xmlns:p14="http://schemas.microsoft.com/office/powerpoint/2010/main" val="189369841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6FA72-E35E-AB15-514A-BF3CB728007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88F2A01-4025-30B9-57E5-4DD1EA82222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6FE1527-5273-D006-2572-B537FBCB9B6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217</a:t>
            </a:fld>
            <a:endParaRPr kumimoji="1" lang="ja-JP" altLang="en-US" sz="2000"/>
          </a:p>
        </p:txBody>
      </p:sp>
      <p:sp>
        <p:nvSpPr>
          <p:cNvPr id="4" name="object 40">
            <a:extLst>
              <a:ext uri="{FF2B5EF4-FFF2-40B4-BE49-F238E27FC236}">
                <a16:creationId xmlns:a16="http://schemas.microsoft.com/office/drawing/2014/main" id="{148EF19A-FB4E-8E97-F350-994723EF62E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1F1B13B7-F6D3-75CB-3549-5737442DEC4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7A602F11-E92B-60E0-18EF-52DF4E19E371}"/>
              </a:ext>
            </a:extLst>
          </p:cNvPr>
          <p:cNvSpPr txBox="1"/>
          <p:nvPr/>
        </p:nvSpPr>
        <p:spPr>
          <a:xfrm>
            <a:off x="12015217" y="582737"/>
            <a:ext cx="55949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- 10</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2ACC1D66-F2C1-DC30-BA7A-A432BAC7593D}"/>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機密性・完全性・可用性が損なわれた場合の影響度を評価</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56033E90-F5F5-C424-2559-C3A1EAE60EF8}"/>
              </a:ext>
            </a:extLst>
          </p:cNvPr>
          <p:cNvSpPr txBox="1"/>
          <p:nvPr/>
        </p:nvSpPr>
        <p:spPr>
          <a:xfrm>
            <a:off x="3780938" y="8700150"/>
            <a:ext cx="9724166"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（情報資産の機密性・完全性・可用性に基づく重要度の定義</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IPA </a:t>
            </a:r>
            <a:r>
              <a:rPr kumimoji="1" lang="ja-JP" altLang="en-US">
                <a:latin typeface="メイリオ" panose="020B0604030504040204" pitchFamily="50" charset="-128"/>
                <a:ea typeface="メイリオ" panose="020B0604030504040204" pitchFamily="50" charset="-128"/>
              </a:rPr>
              <a:t>「中小企業の情報セキュリティ対策ガイドライン第</a:t>
            </a:r>
            <a:r>
              <a:rPr kumimoji="1" lang="en-US" altLang="ja-JP">
                <a:latin typeface="メイリオ" panose="020B0604030504040204" pitchFamily="50" charset="-128"/>
                <a:ea typeface="メイリオ" panose="020B0604030504040204" pitchFamily="50" charset="-128"/>
              </a:rPr>
              <a:t>3.1</a:t>
            </a:r>
            <a:r>
              <a:rPr kumimoji="1" lang="ja-JP" altLang="en-US">
                <a:latin typeface="メイリオ" panose="020B0604030504040204" pitchFamily="50" charset="-128"/>
                <a:ea typeface="メイリオ" panose="020B0604030504040204" pitchFamily="50" charset="-128"/>
              </a:rPr>
              <a:t>版」を基に作成</a:t>
            </a:r>
          </a:p>
        </p:txBody>
      </p:sp>
      <p:graphicFrame>
        <p:nvGraphicFramePr>
          <p:cNvPr id="3" name="表 8">
            <a:extLst>
              <a:ext uri="{FF2B5EF4-FFF2-40B4-BE49-F238E27FC236}">
                <a16:creationId xmlns:a16="http://schemas.microsoft.com/office/drawing/2014/main" id="{36AD1791-5DCF-34D0-8910-CC6C93DA7FC4}"/>
              </a:ext>
            </a:extLst>
          </p:cNvPr>
          <p:cNvGraphicFramePr>
            <a:graphicFrameLocks noGrp="1"/>
          </p:cNvGraphicFramePr>
          <p:nvPr>
            <p:extLst>
              <p:ext uri="{D42A27DB-BD31-4B8C-83A1-F6EECF244321}">
                <p14:modId xmlns:p14="http://schemas.microsoft.com/office/powerpoint/2010/main" val="1037258964"/>
              </p:ext>
            </p:extLst>
          </p:nvPr>
        </p:nvGraphicFramePr>
        <p:xfrm>
          <a:off x="933942" y="2591994"/>
          <a:ext cx="16335487" cy="6096000"/>
        </p:xfrm>
        <a:graphic>
          <a:graphicData uri="http://schemas.openxmlformats.org/drawingml/2006/table">
            <a:tbl>
              <a:tblPr firstRow="1" bandRow="1">
                <a:tableStyleId>{5C22544A-7EE6-4342-B048-85BDC9FD1C3A}</a:tableStyleId>
              </a:tblPr>
              <a:tblGrid>
                <a:gridCol w="674020">
                  <a:extLst>
                    <a:ext uri="{9D8B030D-6E8A-4147-A177-3AD203B41FA5}">
                      <a16:colId xmlns:a16="http://schemas.microsoft.com/office/drawing/2014/main" val="1694370234"/>
                    </a:ext>
                  </a:extLst>
                </a:gridCol>
                <a:gridCol w="705637">
                  <a:extLst>
                    <a:ext uri="{9D8B030D-6E8A-4147-A177-3AD203B41FA5}">
                      <a16:colId xmlns:a16="http://schemas.microsoft.com/office/drawing/2014/main" val="1938484492"/>
                    </a:ext>
                  </a:extLst>
                </a:gridCol>
                <a:gridCol w="7687774">
                  <a:extLst>
                    <a:ext uri="{9D8B030D-6E8A-4147-A177-3AD203B41FA5}">
                      <a16:colId xmlns:a16="http://schemas.microsoft.com/office/drawing/2014/main" val="3912263400"/>
                    </a:ext>
                  </a:extLst>
                </a:gridCol>
                <a:gridCol w="7268056">
                  <a:extLst>
                    <a:ext uri="{9D8B030D-6E8A-4147-A177-3AD203B41FA5}">
                      <a16:colId xmlns:a16="http://schemas.microsoft.com/office/drawing/2014/main" val="25188806"/>
                    </a:ext>
                  </a:extLst>
                </a:gridCol>
              </a:tblGrid>
              <a:tr h="250411">
                <a:tc gridSpan="2">
                  <a:txBody>
                    <a:bodyPr/>
                    <a:lstStyle/>
                    <a:p>
                      <a:pPr algn="ctr"/>
                      <a:r>
                        <a:rPr kumimoji="1" lang="ja-JP" altLang="en-US" dirty="0">
                          <a:latin typeface="メイリオ" panose="020B0604030504040204" pitchFamily="50" charset="-128"/>
                          <a:ea typeface="メイリオ" panose="020B0604030504040204" pitchFamily="50" charset="-128"/>
                        </a:rPr>
                        <a:t>評価値</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tc>
                <a:tc>
                  <a:txBody>
                    <a:bodyPr/>
                    <a:lstStyle/>
                    <a:p>
                      <a:pPr algn="ctr"/>
                      <a:r>
                        <a:rPr kumimoji="1" lang="ja-JP" altLang="en-US">
                          <a:latin typeface="メイリオ" panose="020B0604030504040204" pitchFamily="50" charset="-128"/>
                          <a:ea typeface="メイリオ" panose="020B0604030504040204" pitchFamily="50" charset="-128"/>
                        </a:rPr>
                        <a:t>評価基準</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該当する情報の例</a:t>
                      </a:r>
                    </a:p>
                  </a:txBody>
                  <a:tcPr anchor="ctr"/>
                </a:tc>
                <a:extLst>
                  <a:ext uri="{0D108BD9-81ED-4DB2-BD59-A6C34878D82A}">
                    <a16:rowId xmlns:a16="http://schemas.microsoft.com/office/drawing/2014/main" val="3639836926"/>
                  </a:ext>
                </a:extLst>
              </a:tr>
              <a:tr h="1280160">
                <a:tc rowSpan="5">
                  <a:txBody>
                    <a:bodyPr/>
                    <a:lstStyle/>
                    <a:p>
                      <a:pPr algn="ctr"/>
                      <a:r>
                        <a:rPr kumimoji="1" lang="ja-JP" altLang="en-US">
                          <a:latin typeface="メイリオ" panose="020B0604030504040204" pitchFamily="50" charset="-128"/>
                          <a:ea typeface="メイリオ" panose="020B0604030504040204" pitchFamily="50" charset="-128"/>
                        </a:rPr>
                        <a:t>機</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密</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性</a:t>
                      </a:r>
                    </a:p>
                  </a:txBody>
                  <a:tcPr anchor="ctr"/>
                </a:tc>
                <a:tc rowSpan="3">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法律で安全管理（漏えい、滅失またはき損防止）が義務付けられている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個人情報（個人情報保護法で定義）</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特定個人情報（マイナンバーを含む個人情報）</a:t>
                      </a:r>
                    </a:p>
                  </a:txBody>
                  <a:tcPr anchor="ctr"/>
                </a:tc>
                <a:extLst>
                  <a:ext uri="{0D108BD9-81ED-4DB2-BD59-A6C34878D82A}">
                    <a16:rowId xmlns:a16="http://schemas.microsoft.com/office/drawing/2014/main" val="2684911528"/>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守秘義務の対象や限定提供データとして指定されている</a:t>
                      </a:r>
                    </a:p>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漏えいすると取引先や顧客に大きな影響がある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取引先から秘密として提供された情報</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取引先の製品・サービスに関わる非公開情報</a:t>
                      </a:r>
                    </a:p>
                  </a:txBody>
                  <a:tcPr anchor="ctr"/>
                </a:tc>
                <a:extLst>
                  <a:ext uri="{0D108BD9-81ED-4DB2-BD59-A6C34878D82A}">
                    <a16:rowId xmlns:a16="http://schemas.microsoft.com/office/drawing/2014/main" val="1251675357"/>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自社の営業秘密として管理すべき（不正競争防止法による保護を受けるため）</a:t>
                      </a:r>
                    </a:p>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漏えいすると自社に深刻な影響がある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自社の独自技術・ノウハウ</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取引先リスト</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特許出願前の発明情報</a:t>
                      </a:r>
                    </a:p>
                  </a:txBody>
                  <a:tcPr anchor="ctr"/>
                </a:tc>
                <a:extLst>
                  <a:ext uri="{0D108BD9-81ED-4DB2-BD59-A6C34878D82A}">
                    <a16:rowId xmlns:a16="http://schemas.microsoft.com/office/drawing/2014/main" val="563521057"/>
                  </a:ext>
                </a:extLst>
              </a:tr>
              <a:tr h="88392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漏えいすると事業に大きな影響がある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見積書、仕入価格など顧客（取引先）との商取引に関する情報</a:t>
                      </a:r>
                    </a:p>
                  </a:txBody>
                  <a:tcPr anchor="ctr"/>
                </a:tc>
                <a:extLst>
                  <a:ext uri="{0D108BD9-81ED-4DB2-BD59-A6C34878D82A}">
                    <a16:rowId xmlns:a16="http://schemas.microsoft.com/office/drawing/2014/main" val="180607874"/>
                  </a:ext>
                </a:extLst>
              </a:tr>
              <a:tr h="88392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漏えいしても事業にほとんど影響はない</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自社製品カタログ</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ホームページ掲載情報</a:t>
                      </a:r>
                    </a:p>
                  </a:txBody>
                  <a:tcPr anchor="ctr"/>
                </a:tc>
                <a:extLst>
                  <a:ext uri="{0D108BD9-81ED-4DB2-BD59-A6C34878D82A}">
                    <a16:rowId xmlns:a16="http://schemas.microsoft.com/office/drawing/2014/main" val="1070949667"/>
                  </a:ext>
                </a:extLst>
              </a:tr>
            </a:tbl>
          </a:graphicData>
        </a:graphic>
      </p:graphicFrame>
    </p:spTree>
    <p:extLst>
      <p:ext uri="{BB962C8B-B14F-4D97-AF65-F5344CB8AC3E}">
        <p14:creationId xmlns:p14="http://schemas.microsoft.com/office/powerpoint/2010/main" val="5780607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91831-B0E2-347F-93FD-5A95229CBC6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AFE8159-AE89-5CB5-5A96-2CAF5FBCFDD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10182F6-234B-D4A8-01E0-C5FD6F4CF40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218</a:t>
            </a:fld>
            <a:endParaRPr kumimoji="1" lang="ja-JP" altLang="en-US" sz="2000"/>
          </a:p>
        </p:txBody>
      </p:sp>
      <p:sp>
        <p:nvSpPr>
          <p:cNvPr id="4" name="object 40">
            <a:extLst>
              <a:ext uri="{FF2B5EF4-FFF2-40B4-BE49-F238E27FC236}">
                <a16:creationId xmlns:a16="http://schemas.microsoft.com/office/drawing/2014/main" id="{18E01E76-A3F5-A012-FCE9-0CBC25EEC17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2356A0A2-50CD-7F3E-97EA-53A97566386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945306F7-40B8-6479-EB51-A1641D24D474}"/>
              </a:ext>
            </a:extLst>
          </p:cNvPr>
          <p:cNvSpPr txBox="1"/>
          <p:nvPr/>
        </p:nvSpPr>
        <p:spPr>
          <a:xfrm>
            <a:off x="12015217" y="582737"/>
            <a:ext cx="55949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11-2-2.】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11</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- 10</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20FE028B-7BAD-18CD-88A1-1A240E7E3CBF}"/>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機密性・完全性・可用性が損なわれた場合の影響度を評価</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208B3389-D71B-C70D-539C-41EADEA01E4E}"/>
              </a:ext>
            </a:extLst>
          </p:cNvPr>
          <p:cNvSpPr txBox="1"/>
          <p:nvPr/>
        </p:nvSpPr>
        <p:spPr>
          <a:xfrm>
            <a:off x="3780938" y="8310685"/>
            <a:ext cx="9724166"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（情報資産の機密性・完全性・可用性に基づく重要度の定義</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IPA </a:t>
            </a:r>
            <a:r>
              <a:rPr kumimoji="1" lang="ja-JP" altLang="en-US">
                <a:latin typeface="メイリオ" panose="020B0604030504040204" pitchFamily="50" charset="-128"/>
                <a:ea typeface="メイリオ" panose="020B0604030504040204" pitchFamily="50" charset="-128"/>
              </a:rPr>
              <a:t>「中小企業の情報セキュリティ対策ガイドライン第</a:t>
            </a:r>
            <a:r>
              <a:rPr kumimoji="1" lang="en-US" altLang="ja-JP">
                <a:latin typeface="メイリオ" panose="020B0604030504040204" pitchFamily="50" charset="-128"/>
                <a:ea typeface="メイリオ" panose="020B0604030504040204" pitchFamily="50" charset="-128"/>
              </a:rPr>
              <a:t>3.1</a:t>
            </a:r>
            <a:r>
              <a:rPr kumimoji="1" lang="ja-JP" altLang="en-US">
                <a:latin typeface="メイリオ" panose="020B0604030504040204" pitchFamily="50" charset="-128"/>
                <a:ea typeface="メイリオ" panose="020B0604030504040204" pitchFamily="50" charset="-128"/>
              </a:rPr>
              <a:t>版」を基に作成</a:t>
            </a:r>
          </a:p>
        </p:txBody>
      </p:sp>
      <p:graphicFrame>
        <p:nvGraphicFramePr>
          <p:cNvPr id="3" name="表 8">
            <a:extLst>
              <a:ext uri="{FF2B5EF4-FFF2-40B4-BE49-F238E27FC236}">
                <a16:creationId xmlns:a16="http://schemas.microsoft.com/office/drawing/2014/main" id="{0953DE57-B7AA-CAFB-AD44-D5805316BD68}"/>
              </a:ext>
            </a:extLst>
          </p:cNvPr>
          <p:cNvGraphicFramePr>
            <a:graphicFrameLocks noGrp="1"/>
          </p:cNvGraphicFramePr>
          <p:nvPr>
            <p:extLst>
              <p:ext uri="{D42A27DB-BD31-4B8C-83A1-F6EECF244321}">
                <p14:modId xmlns:p14="http://schemas.microsoft.com/office/powerpoint/2010/main" val="3023871304"/>
              </p:ext>
            </p:extLst>
          </p:nvPr>
        </p:nvGraphicFramePr>
        <p:xfrm>
          <a:off x="933942" y="2591994"/>
          <a:ext cx="16335487" cy="5608320"/>
        </p:xfrm>
        <a:graphic>
          <a:graphicData uri="http://schemas.openxmlformats.org/drawingml/2006/table">
            <a:tbl>
              <a:tblPr firstRow="1" bandRow="1">
                <a:tableStyleId>{5C22544A-7EE6-4342-B048-85BDC9FD1C3A}</a:tableStyleId>
              </a:tblPr>
              <a:tblGrid>
                <a:gridCol w="674020">
                  <a:extLst>
                    <a:ext uri="{9D8B030D-6E8A-4147-A177-3AD203B41FA5}">
                      <a16:colId xmlns:a16="http://schemas.microsoft.com/office/drawing/2014/main" val="1694370234"/>
                    </a:ext>
                  </a:extLst>
                </a:gridCol>
                <a:gridCol w="705637">
                  <a:extLst>
                    <a:ext uri="{9D8B030D-6E8A-4147-A177-3AD203B41FA5}">
                      <a16:colId xmlns:a16="http://schemas.microsoft.com/office/drawing/2014/main" val="1938484492"/>
                    </a:ext>
                  </a:extLst>
                </a:gridCol>
                <a:gridCol w="7687774">
                  <a:extLst>
                    <a:ext uri="{9D8B030D-6E8A-4147-A177-3AD203B41FA5}">
                      <a16:colId xmlns:a16="http://schemas.microsoft.com/office/drawing/2014/main" val="3912263400"/>
                    </a:ext>
                  </a:extLst>
                </a:gridCol>
                <a:gridCol w="7268056">
                  <a:extLst>
                    <a:ext uri="{9D8B030D-6E8A-4147-A177-3AD203B41FA5}">
                      <a16:colId xmlns:a16="http://schemas.microsoft.com/office/drawing/2014/main" val="25188806"/>
                    </a:ext>
                  </a:extLst>
                </a:gridCol>
              </a:tblGrid>
              <a:tr h="370840">
                <a:tc gridSpan="2">
                  <a:txBody>
                    <a:bodyPr/>
                    <a:lstStyle/>
                    <a:p>
                      <a:pPr algn="ctr"/>
                      <a:r>
                        <a:rPr kumimoji="1" lang="ja-JP" altLang="en-US" dirty="0">
                          <a:latin typeface="メイリオ" panose="020B0604030504040204" pitchFamily="50" charset="-128"/>
                          <a:ea typeface="メイリオ" panose="020B0604030504040204" pitchFamily="50" charset="-128"/>
                        </a:rPr>
                        <a:t>評価値</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tc>
                <a:tc>
                  <a:txBody>
                    <a:bodyPr/>
                    <a:lstStyle/>
                    <a:p>
                      <a:pPr algn="ctr"/>
                      <a:r>
                        <a:rPr kumimoji="1" lang="ja-JP" altLang="en-US">
                          <a:latin typeface="メイリオ" panose="020B0604030504040204" pitchFamily="50" charset="-128"/>
                          <a:ea typeface="メイリオ" panose="020B0604030504040204" pitchFamily="50" charset="-128"/>
                        </a:rPr>
                        <a:t>評価基準</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該当する情報の例</a:t>
                      </a:r>
                    </a:p>
                  </a:txBody>
                  <a:tcPr anchor="ctr"/>
                </a:tc>
                <a:extLst>
                  <a:ext uri="{0D108BD9-81ED-4DB2-BD59-A6C34878D82A}">
                    <a16:rowId xmlns:a16="http://schemas.microsoft.com/office/drawing/2014/main" val="3639836926"/>
                  </a:ext>
                </a:extLst>
              </a:tr>
              <a:tr h="1280160">
                <a:tc rowSpan="4">
                  <a:txBody>
                    <a:bodyPr/>
                    <a:lstStyle/>
                    <a:p>
                      <a:pPr algn="ctr"/>
                      <a:r>
                        <a:rPr kumimoji="1" lang="ja-JP" altLang="en-US">
                          <a:latin typeface="メイリオ" panose="020B0604030504040204" pitchFamily="50" charset="-128"/>
                          <a:ea typeface="メイリオ" panose="020B0604030504040204" pitchFamily="50" charset="-128"/>
                        </a:rPr>
                        <a:t>完全性</a:t>
                      </a:r>
                      <a:endParaRPr kumimoji="1" lang="en-US" altLang="ja-JP">
                        <a:latin typeface="メイリオ" panose="020B0604030504040204" pitchFamily="50" charset="-128"/>
                        <a:ea typeface="メイリオ" panose="020B0604030504040204" pitchFamily="50" charset="-128"/>
                      </a:endParaRPr>
                    </a:p>
                  </a:txBody>
                  <a:tcPr anchor="ctr"/>
                </a:tc>
                <a:tc rowSpan="2">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法律で安全管理（漏えい、滅失またはき損防止）が義務付けられている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個人情報（個人情報保護法で定義）</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特定個人情報（マイナンバーを含む個人情報）</a:t>
                      </a:r>
                    </a:p>
                  </a:txBody>
                  <a:tcPr anchor="ctr"/>
                </a:tc>
                <a:extLst>
                  <a:ext uri="{0D108BD9-81ED-4DB2-BD59-A6C34878D82A}">
                    <a16:rowId xmlns:a16="http://schemas.microsoft.com/office/drawing/2014/main" val="2684911528"/>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改ざんされると自社に深刻な影響または取引先や顧客に大きな影響がある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取引先から処理を委託された会計情報</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取引先の口座情報</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顧客から製造を委託された設計図</a:t>
                      </a:r>
                    </a:p>
                  </a:txBody>
                  <a:tcPr anchor="ctr"/>
                </a:tc>
                <a:extLst>
                  <a:ext uri="{0D108BD9-81ED-4DB2-BD59-A6C34878D82A}">
                    <a16:rowId xmlns:a16="http://schemas.microsoft.com/office/drawing/2014/main" val="1251675357"/>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改ざんされると事業に大きな影響がある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自社の会計情報</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受発注・決済・契約情報</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ホームページ掲載情報</a:t>
                      </a:r>
                    </a:p>
                  </a:txBody>
                  <a:tcPr anchor="ctr"/>
                </a:tc>
                <a:extLst>
                  <a:ext uri="{0D108BD9-81ED-4DB2-BD59-A6C34878D82A}">
                    <a16:rowId xmlns:a16="http://schemas.microsoft.com/office/drawing/2014/main" val="563521057"/>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改ざんされても事業にほとんど影響はない</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廃版製品カタログデータ</a:t>
                      </a:r>
                    </a:p>
                  </a:txBody>
                  <a:tcPr anchor="ctr"/>
                </a:tc>
                <a:extLst>
                  <a:ext uri="{0D108BD9-81ED-4DB2-BD59-A6C34878D82A}">
                    <a16:rowId xmlns:a16="http://schemas.microsoft.com/office/drawing/2014/main" val="180607874"/>
                  </a:ext>
                </a:extLst>
              </a:tr>
            </a:tbl>
          </a:graphicData>
        </a:graphic>
      </p:graphicFrame>
    </p:spTree>
    <p:extLst>
      <p:ext uri="{BB962C8B-B14F-4D97-AF65-F5344CB8AC3E}">
        <p14:creationId xmlns:p14="http://schemas.microsoft.com/office/powerpoint/2010/main" val="139864063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3F390-DBAB-880E-A1FC-1EF6EAB6E69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F6FF13F-DD98-59EA-EB9B-0AECC3026D7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3192705-BAE5-4174-D0FE-2431D462744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219</a:t>
            </a:fld>
            <a:endParaRPr kumimoji="1" lang="ja-JP" altLang="en-US" sz="2000"/>
          </a:p>
        </p:txBody>
      </p:sp>
      <p:sp>
        <p:nvSpPr>
          <p:cNvPr id="4" name="object 40">
            <a:extLst>
              <a:ext uri="{FF2B5EF4-FFF2-40B4-BE49-F238E27FC236}">
                <a16:creationId xmlns:a16="http://schemas.microsoft.com/office/drawing/2014/main" id="{BD5FE9EA-489F-7C8E-29F6-C43C44105B6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3B7C9CB5-F17C-BFC6-7E06-32B5BF5CC47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AB8CEC96-E46F-8466-9CE7-6D4BFBDA60C7}"/>
              </a:ext>
            </a:extLst>
          </p:cNvPr>
          <p:cNvSpPr txBox="1"/>
          <p:nvPr/>
        </p:nvSpPr>
        <p:spPr>
          <a:xfrm>
            <a:off x="11960353" y="582737"/>
            <a:ext cx="56497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- 10</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6D5BF8FF-717D-728D-F9E0-7358241AB09D}"/>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機密性・完全性・可用性が損なわれた場合の影響度を評価</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C75964A0-E893-BA44-110A-C61AEEA0480F}"/>
              </a:ext>
            </a:extLst>
          </p:cNvPr>
          <p:cNvSpPr txBox="1"/>
          <p:nvPr/>
        </p:nvSpPr>
        <p:spPr>
          <a:xfrm>
            <a:off x="3780938" y="7718017"/>
            <a:ext cx="9724166"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情報資産の機密性・完全性・可用性に基づく重要度の定義</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IPA </a:t>
            </a:r>
            <a:r>
              <a:rPr kumimoji="1" lang="ja-JP" altLang="en-US">
                <a:latin typeface="メイリオ" panose="020B0604030504040204" pitchFamily="50" charset="-128"/>
                <a:ea typeface="メイリオ" panose="020B0604030504040204" pitchFamily="50" charset="-128"/>
              </a:rPr>
              <a:t>「中小企業の情報セキュリティ対策ガイドライン第</a:t>
            </a:r>
            <a:r>
              <a:rPr kumimoji="1" lang="en-US" altLang="ja-JP">
                <a:latin typeface="メイリオ" panose="020B0604030504040204" pitchFamily="50" charset="-128"/>
                <a:ea typeface="メイリオ" panose="020B0604030504040204" pitchFamily="50" charset="-128"/>
              </a:rPr>
              <a:t>3.1</a:t>
            </a:r>
            <a:r>
              <a:rPr kumimoji="1" lang="ja-JP" altLang="en-US">
                <a:latin typeface="メイリオ" panose="020B0604030504040204" pitchFamily="50" charset="-128"/>
                <a:ea typeface="メイリオ" panose="020B0604030504040204" pitchFamily="50" charset="-128"/>
              </a:rPr>
              <a:t>版」を基に作成</a:t>
            </a:r>
          </a:p>
        </p:txBody>
      </p:sp>
      <p:graphicFrame>
        <p:nvGraphicFramePr>
          <p:cNvPr id="3" name="表 8">
            <a:extLst>
              <a:ext uri="{FF2B5EF4-FFF2-40B4-BE49-F238E27FC236}">
                <a16:creationId xmlns:a16="http://schemas.microsoft.com/office/drawing/2014/main" id="{FFF5311E-8434-22EE-2DA7-DC4484D55EBF}"/>
              </a:ext>
            </a:extLst>
          </p:cNvPr>
          <p:cNvGraphicFramePr>
            <a:graphicFrameLocks noGrp="1"/>
          </p:cNvGraphicFramePr>
          <p:nvPr>
            <p:extLst>
              <p:ext uri="{D42A27DB-BD31-4B8C-83A1-F6EECF244321}">
                <p14:modId xmlns:p14="http://schemas.microsoft.com/office/powerpoint/2010/main" val="1736622169"/>
              </p:ext>
            </p:extLst>
          </p:nvPr>
        </p:nvGraphicFramePr>
        <p:xfrm>
          <a:off x="1027412" y="3012063"/>
          <a:ext cx="16335487" cy="4328160"/>
        </p:xfrm>
        <a:graphic>
          <a:graphicData uri="http://schemas.openxmlformats.org/drawingml/2006/table">
            <a:tbl>
              <a:tblPr firstRow="1" bandRow="1">
                <a:tableStyleId>{5C22544A-7EE6-4342-B048-85BDC9FD1C3A}</a:tableStyleId>
              </a:tblPr>
              <a:tblGrid>
                <a:gridCol w="674020">
                  <a:extLst>
                    <a:ext uri="{9D8B030D-6E8A-4147-A177-3AD203B41FA5}">
                      <a16:colId xmlns:a16="http://schemas.microsoft.com/office/drawing/2014/main" val="1694370234"/>
                    </a:ext>
                  </a:extLst>
                </a:gridCol>
                <a:gridCol w="705637">
                  <a:extLst>
                    <a:ext uri="{9D8B030D-6E8A-4147-A177-3AD203B41FA5}">
                      <a16:colId xmlns:a16="http://schemas.microsoft.com/office/drawing/2014/main" val="1938484492"/>
                    </a:ext>
                  </a:extLst>
                </a:gridCol>
                <a:gridCol w="7687774">
                  <a:extLst>
                    <a:ext uri="{9D8B030D-6E8A-4147-A177-3AD203B41FA5}">
                      <a16:colId xmlns:a16="http://schemas.microsoft.com/office/drawing/2014/main" val="3912263400"/>
                    </a:ext>
                  </a:extLst>
                </a:gridCol>
                <a:gridCol w="7268056">
                  <a:extLst>
                    <a:ext uri="{9D8B030D-6E8A-4147-A177-3AD203B41FA5}">
                      <a16:colId xmlns:a16="http://schemas.microsoft.com/office/drawing/2014/main" val="25188806"/>
                    </a:ext>
                  </a:extLst>
                </a:gridCol>
              </a:tblGrid>
              <a:tr h="370840">
                <a:tc gridSpan="2">
                  <a:txBody>
                    <a:bodyPr/>
                    <a:lstStyle/>
                    <a:p>
                      <a:pPr algn="ctr"/>
                      <a:r>
                        <a:rPr kumimoji="1" lang="ja-JP" altLang="en-US">
                          <a:latin typeface="メイリオ" panose="020B0604030504040204" pitchFamily="50" charset="-128"/>
                          <a:ea typeface="メイリオ" panose="020B0604030504040204" pitchFamily="50" charset="-128"/>
                        </a:rPr>
                        <a:t>評価値</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tc>
                <a:tc>
                  <a:txBody>
                    <a:bodyPr/>
                    <a:lstStyle/>
                    <a:p>
                      <a:pPr algn="ctr"/>
                      <a:r>
                        <a:rPr kumimoji="1" lang="ja-JP" altLang="en-US">
                          <a:latin typeface="メイリオ" panose="020B0604030504040204" pitchFamily="50" charset="-128"/>
                          <a:ea typeface="メイリオ" panose="020B0604030504040204" pitchFamily="50" charset="-128"/>
                        </a:rPr>
                        <a:t>評価基準</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該当する情報の例</a:t>
                      </a:r>
                    </a:p>
                  </a:txBody>
                  <a:tcPr anchor="ctr"/>
                </a:tc>
                <a:extLst>
                  <a:ext uri="{0D108BD9-81ED-4DB2-BD59-A6C34878D82A}">
                    <a16:rowId xmlns:a16="http://schemas.microsoft.com/office/drawing/2014/main" val="3639836926"/>
                  </a:ext>
                </a:extLst>
              </a:tr>
              <a:tr h="1280160">
                <a:tc rowSpan="3">
                  <a:txBody>
                    <a:bodyPr/>
                    <a:lstStyle/>
                    <a:p>
                      <a:pPr algn="ctr"/>
                      <a:r>
                        <a:rPr kumimoji="1" lang="ja-JP" altLang="en-US">
                          <a:latin typeface="メイリオ" panose="020B0604030504040204" pitchFamily="50" charset="-128"/>
                          <a:ea typeface="メイリオ" panose="020B0604030504040204" pitchFamily="50" charset="-128"/>
                        </a:rPr>
                        <a:t>可用性</a:t>
                      </a:r>
                      <a:endParaRPr kumimoji="1" lang="en-US" altLang="ja-JP">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利用できなくなると自社に深刻な影響または取引先や顧客に大きな影響がある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顧客に提供している</a:t>
                      </a:r>
                      <a:r>
                        <a:rPr kumimoji="1" lang="en-US" altLang="ja-JP">
                          <a:latin typeface="メイリオ" panose="020B0604030504040204" pitchFamily="50" charset="-128"/>
                          <a:ea typeface="メイリオ" panose="020B0604030504040204" pitchFamily="50" charset="-128"/>
                        </a:rPr>
                        <a:t>EC</a:t>
                      </a:r>
                      <a:r>
                        <a:rPr kumimoji="1" lang="ja-JP" altLang="en-US">
                          <a:latin typeface="メイリオ" panose="020B0604030504040204" pitchFamily="50" charset="-128"/>
                          <a:ea typeface="メイリオ" panose="020B0604030504040204" pitchFamily="50" charset="-128"/>
                        </a:rPr>
                        <a:t>サイト</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顧客に提供しているクラウドサービス</a:t>
                      </a:r>
                    </a:p>
                    <a:p>
                      <a:pPr marL="457200" indent="-457200">
                        <a:buFont typeface="Arial" panose="020B0604020202020204" pitchFamily="34" charset="0"/>
                        <a:buChar char="•"/>
                      </a:pP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84911528"/>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利用できなくなると事業に大きな影響がある</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製品の設計図</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商品・サービスに関するコンテンツ</a:t>
                      </a:r>
                      <a:br>
                        <a:rPr kumimoji="1" lang="en-US" altLang="ja-JP">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（インターネット向け事業の場合）</a:t>
                      </a:r>
                    </a:p>
                  </a:txBody>
                  <a:tcPr anchor="ctr"/>
                </a:tc>
                <a:extLst>
                  <a:ext uri="{0D108BD9-81ED-4DB2-BD59-A6C34878D82A}">
                    <a16:rowId xmlns:a16="http://schemas.microsoft.com/office/drawing/2014/main" val="1251675357"/>
                  </a:ext>
                </a:extLst>
              </a:tr>
              <a:tr h="1280160">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利用できなくなっても事業にほとんど影響はない</a:t>
                      </a:r>
                    </a:p>
                  </a:txBody>
                  <a:tcPr anchor="ctr"/>
                </a:tc>
                <a:tc>
                  <a:txBody>
                    <a:bodyPr/>
                    <a:lstStyle/>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廃版製品カタログ</a:t>
                      </a:r>
                    </a:p>
                  </a:txBody>
                  <a:tcPr anchor="ctr"/>
                </a:tc>
                <a:extLst>
                  <a:ext uri="{0D108BD9-81ED-4DB2-BD59-A6C34878D82A}">
                    <a16:rowId xmlns:a16="http://schemas.microsoft.com/office/drawing/2014/main" val="563521057"/>
                  </a:ext>
                </a:extLst>
              </a:tr>
            </a:tbl>
          </a:graphicData>
        </a:graphic>
      </p:graphicFrame>
    </p:spTree>
    <p:extLst>
      <p:ext uri="{BB962C8B-B14F-4D97-AF65-F5344CB8AC3E}">
        <p14:creationId xmlns:p14="http://schemas.microsoft.com/office/powerpoint/2010/main" val="3952088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a:t>
            </a:fld>
            <a:endParaRPr kumimoji="1" lang="ja-JP" altLang="en-US" sz="2000"/>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テレワークのセキュリティ対策</a:t>
            </a:r>
          </a:p>
        </p:txBody>
      </p:sp>
      <p:sp>
        <p:nvSpPr>
          <p:cNvPr id="3" name="四角形: 角を丸くする 2">
            <a:extLst>
              <a:ext uri="{FF2B5EF4-FFF2-40B4-BE49-F238E27FC236}">
                <a16:creationId xmlns:a16="http://schemas.microsoft.com/office/drawing/2014/main" id="{611432FA-CB2E-DB42-487E-E0EF0C0C188F}"/>
              </a:ext>
            </a:extLst>
          </p:cNvPr>
          <p:cNvSpPr/>
          <p:nvPr/>
        </p:nvSpPr>
        <p:spPr>
          <a:xfrm>
            <a:off x="2901610" y="4805242"/>
            <a:ext cx="10327817" cy="1567579"/>
          </a:xfrm>
          <a:prstGeom prst="round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69637652-CAA6-D464-1A97-087F72C65613}"/>
              </a:ext>
            </a:extLst>
          </p:cNvPr>
          <p:cNvCxnSpPr>
            <a:cxnSpLocks/>
          </p:cNvCxnSpPr>
          <p:nvPr/>
        </p:nvCxnSpPr>
        <p:spPr>
          <a:xfrm flipV="1">
            <a:off x="7575087" y="3769258"/>
            <a:ext cx="0" cy="3322800"/>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pic>
        <p:nvPicPr>
          <p:cNvPr id="7" name="図 6">
            <a:extLst>
              <a:ext uri="{FF2B5EF4-FFF2-40B4-BE49-F238E27FC236}">
                <a16:creationId xmlns:a16="http://schemas.microsoft.com/office/drawing/2014/main" id="{0DBDBF29-C67D-50A2-2D88-440DADC3D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410" y="7508117"/>
            <a:ext cx="720000" cy="720000"/>
          </a:xfrm>
          <a:prstGeom prst="rect">
            <a:avLst/>
          </a:prstGeom>
        </p:spPr>
      </p:pic>
      <p:pic>
        <p:nvPicPr>
          <p:cNvPr id="9" name="図 8">
            <a:extLst>
              <a:ext uri="{FF2B5EF4-FFF2-40B4-BE49-F238E27FC236}">
                <a16:creationId xmlns:a16="http://schemas.microsoft.com/office/drawing/2014/main" id="{4FACE308-0EE9-BBDE-21D7-E6E1160BA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10" y="7445854"/>
            <a:ext cx="720000" cy="720000"/>
          </a:xfrm>
          <a:prstGeom prst="rect">
            <a:avLst/>
          </a:prstGeom>
        </p:spPr>
      </p:pic>
      <p:pic>
        <p:nvPicPr>
          <p:cNvPr id="12" name="図 11">
            <a:extLst>
              <a:ext uri="{FF2B5EF4-FFF2-40B4-BE49-F238E27FC236}">
                <a16:creationId xmlns:a16="http://schemas.microsoft.com/office/drawing/2014/main" id="{C4AE35E1-FBAC-7BDF-249F-78F436F15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545" y="6667628"/>
            <a:ext cx="806400" cy="806400"/>
          </a:xfrm>
          <a:prstGeom prst="rect">
            <a:avLst/>
          </a:prstGeom>
        </p:spPr>
      </p:pic>
      <p:pic>
        <p:nvPicPr>
          <p:cNvPr id="13" name="図 12">
            <a:extLst>
              <a:ext uri="{FF2B5EF4-FFF2-40B4-BE49-F238E27FC236}">
                <a16:creationId xmlns:a16="http://schemas.microsoft.com/office/drawing/2014/main" id="{000293F9-2E45-F77F-2883-1055FB8AE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655" y="3029412"/>
            <a:ext cx="540000" cy="540000"/>
          </a:xfrm>
          <a:prstGeom prst="rect">
            <a:avLst/>
          </a:prstGeom>
        </p:spPr>
      </p:pic>
      <p:sp>
        <p:nvSpPr>
          <p:cNvPr id="14" name="正方形/長方形 13">
            <a:extLst>
              <a:ext uri="{FF2B5EF4-FFF2-40B4-BE49-F238E27FC236}">
                <a16:creationId xmlns:a16="http://schemas.microsoft.com/office/drawing/2014/main" id="{1BF78877-81BA-ACAE-EFD7-302D71B9EE6E}"/>
              </a:ext>
            </a:extLst>
          </p:cNvPr>
          <p:cNvSpPr/>
          <p:nvPr/>
        </p:nvSpPr>
        <p:spPr>
          <a:xfrm>
            <a:off x="5568294" y="6513874"/>
            <a:ext cx="6473550" cy="2271761"/>
          </a:xfrm>
          <a:prstGeom prst="rect">
            <a:avLst/>
          </a:prstGeom>
          <a:noFill/>
          <a:ln w="2857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91F5E4FD-B070-8BAB-D68F-38A4DD61AD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9427" y="2838340"/>
            <a:ext cx="540000" cy="540000"/>
          </a:xfrm>
          <a:prstGeom prst="rect">
            <a:avLst/>
          </a:prstGeom>
        </p:spPr>
      </p:pic>
      <p:pic>
        <p:nvPicPr>
          <p:cNvPr id="16" name="図 15">
            <a:extLst>
              <a:ext uri="{FF2B5EF4-FFF2-40B4-BE49-F238E27FC236}">
                <a16:creationId xmlns:a16="http://schemas.microsoft.com/office/drawing/2014/main" id="{8243FDAE-6FC8-5830-7B8A-AD3E889910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1994" y="2824979"/>
            <a:ext cx="540000" cy="540000"/>
          </a:xfrm>
          <a:prstGeom prst="rect">
            <a:avLst/>
          </a:prstGeom>
        </p:spPr>
      </p:pic>
      <p:pic>
        <p:nvPicPr>
          <p:cNvPr id="17" name="図 16">
            <a:extLst>
              <a:ext uri="{FF2B5EF4-FFF2-40B4-BE49-F238E27FC236}">
                <a16:creationId xmlns:a16="http://schemas.microsoft.com/office/drawing/2014/main" id="{A9ABEDFE-F5A0-9D6F-50DA-1410D53EA7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7420" y="2838340"/>
            <a:ext cx="540000" cy="540000"/>
          </a:xfrm>
          <a:prstGeom prst="rect">
            <a:avLst/>
          </a:prstGeom>
        </p:spPr>
      </p:pic>
      <p:pic>
        <p:nvPicPr>
          <p:cNvPr id="18" name="図 17">
            <a:extLst>
              <a:ext uri="{FF2B5EF4-FFF2-40B4-BE49-F238E27FC236}">
                <a16:creationId xmlns:a16="http://schemas.microsoft.com/office/drawing/2014/main" id="{2CDBB3FE-0644-B9B4-0FBF-A9976E5EFE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4853" y="4848849"/>
            <a:ext cx="880274" cy="880274"/>
          </a:xfrm>
          <a:prstGeom prst="rect">
            <a:avLst/>
          </a:prstGeom>
        </p:spPr>
      </p:pic>
      <p:pic>
        <p:nvPicPr>
          <p:cNvPr id="20" name="図 19">
            <a:extLst>
              <a:ext uri="{FF2B5EF4-FFF2-40B4-BE49-F238E27FC236}">
                <a16:creationId xmlns:a16="http://schemas.microsoft.com/office/drawing/2014/main" id="{05D73090-A7C6-F6C4-B8DB-D53B44E864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78506" y="1872479"/>
            <a:ext cx="952500" cy="952500"/>
          </a:xfrm>
          <a:prstGeom prst="rect">
            <a:avLst/>
          </a:prstGeom>
        </p:spPr>
      </p:pic>
      <p:sp>
        <p:nvSpPr>
          <p:cNvPr id="21" name="テキスト ボックス 20">
            <a:extLst>
              <a:ext uri="{FF2B5EF4-FFF2-40B4-BE49-F238E27FC236}">
                <a16:creationId xmlns:a16="http://schemas.microsoft.com/office/drawing/2014/main" id="{3E90DFD6-D028-D720-71FA-4C0A821290D4}"/>
              </a:ext>
            </a:extLst>
          </p:cNvPr>
          <p:cNvSpPr txBox="1"/>
          <p:nvPr/>
        </p:nvSpPr>
        <p:spPr>
          <a:xfrm>
            <a:off x="6574980" y="8198072"/>
            <a:ext cx="2379992" cy="338554"/>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会社支給の端末</a:t>
            </a:r>
          </a:p>
        </p:txBody>
      </p:sp>
      <p:grpSp>
        <p:nvGrpSpPr>
          <p:cNvPr id="55" name="グループ化 54">
            <a:extLst>
              <a:ext uri="{FF2B5EF4-FFF2-40B4-BE49-F238E27FC236}">
                <a16:creationId xmlns:a16="http://schemas.microsoft.com/office/drawing/2014/main" id="{F54F52F8-D273-B751-A91E-4A72C2B2BF97}"/>
              </a:ext>
            </a:extLst>
          </p:cNvPr>
          <p:cNvGrpSpPr/>
          <p:nvPr/>
        </p:nvGrpSpPr>
        <p:grpSpPr>
          <a:xfrm>
            <a:off x="9520513" y="7228564"/>
            <a:ext cx="1301002" cy="861598"/>
            <a:chOff x="10594760" y="6849959"/>
            <a:chExt cx="1301002" cy="861598"/>
          </a:xfrm>
        </p:grpSpPr>
        <p:pic>
          <p:nvPicPr>
            <p:cNvPr id="10" name="図 9">
              <a:extLst>
                <a:ext uri="{FF2B5EF4-FFF2-40B4-BE49-F238E27FC236}">
                  <a16:creationId xmlns:a16="http://schemas.microsoft.com/office/drawing/2014/main" id="{64E4798C-8820-FCA6-61C1-14898D67D2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43040" y="6849959"/>
              <a:ext cx="861598" cy="861598"/>
            </a:xfrm>
            <a:prstGeom prst="rect">
              <a:avLst/>
            </a:prstGeom>
          </p:spPr>
        </p:pic>
        <p:pic>
          <p:nvPicPr>
            <p:cNvPr id="11" name="図 10">
              <a:extLst>
                <a:ext uri="{FF2B5EF4-FFF2-40B4-BE49-F238E27FC236}">
                  <a16:creationId xmlns:a16="http://schemas.microsoft.com/office/drawing/2014/main" id="{AE821823-76FA-8DC8-027D-AA987545F6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9294" y="7033276"/>
              <a:ext cx="494964" cy="494964"/>
            </a:xfrm>
            <a:prstGeom prst="rect">
              <a:avLst/>
            </a:prstGeom>
          </p:spPr>
        </p:pic>
        <p:sp>
          <p:nvSpPr>
            <p:cNvPr id="22" name="吹き出し: 角を丸めた四角形 21">
              <a:extLst>
                <a:ext uri="{FF2B5EF4-FFF2-40B4-BE49-F238E27FC236}">
                  <a16:creationId xmlns:a16="http://schemas.microsoft.com/office/drawing/2014/main" id="{4FAB20F0-310B-E3BE-E512-F5747B1F48DD}"/>
                </a:ext>
              </a:extLst>
            </p:cNvPr>
            <p:cNvSpPr/>
            <p:nvPr/>
          </p:nvSpPr>
          <p:spPr>
            <a:xfrm>
              <a:off x="10594760" y="6887001"/>
              <a:ext cx="1301002" cy="759844"/>
            </a:xfrm>
            <a:prstGeom prst="wedgeRoundRectCallout">
              <a:avLst>
                <a:gd name="adj1" fmla="val -113982"/>
                <a:gd name="adj2" fmla="val 58428"/>
                <a:gd name="adj3" fmla="val 16667"/>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668CC54B-5834-E46F-503A-35EA214908B5}"/>
              </a:ext>
            </a:extLst>
          </p:cNvPr>
          <p:cNvSpPr txBox="1"/>
          <p:nvPr/>
        </p:nvSpPr>
        <p:spPr>
          <a:xfrm>
            <a:off x="9046219" y="8127121"/>
            <a:ext cx="3123432" cy="338554"/>
          </a:xfrm>
          <a:prstGeom prst="rect">
            <a:avLst/>
          </a:prstGeom>
          <a:noFill/>
        </p:spPr>
        <p:txBody>
          <a:bodyPr wrap="square" rtlCol="0">
            <a:spAutoFit/>
          </a:bodyPr>
          <a:lstStyle/>
          <a:p>
            <a:r>
              <a:rPr kumimoji="1" lang="ja-JP" altLang="en-US" sz="1600">
                <a:latin typeface="メイリオ" panose="020B0604030504040204" pitchFamily="50" charset="-128"/>
                <a:ea typeface="メイリオ" panose="020B0604030504040204" pitchFamily="50" charset="-128"/>
              </a:rPr>
              <a:t>会社データを保存しない</a:t>
            </a:r>
          </a:p>
        </p:txBody>
      </p:sp>
      <p:sp>
        <p:nvSpPr>
          <p:cNvPr id="25" name="テキスト ボックス 24">
            <a:extLst>
              <a:ext uri="{FF2B5EF4-FFF2-40B4-BE49-F238E27FC236}">
                <a16:creationId xmlns:a16="http://schemas.microsoft.com/office/drawing/2014/main" id="{5CDE2C92-DABD-DC77-4626-E6536EB39E55}"/>
              </a:ext>
            </a:extLst>
          </p:cNvPr>
          <p:cNvSpPr txBox="1"/>
          <p:nvPr/>
        </p:nvSpPr>
        <p:spPr>
          <a:xfrm>
            <a:off x="7483904" y="8833432"/>
            <a:ext cx="2642331" cy="369332"/>
          </a:xfrm>
          <a:prstGeom prst="rect">
            <a:avLst/>
          </a:prstGeom>
          <a:noFill/>
        </p:spPr>
        <p:txBody>
          <a:bodyPr wrap="square" rtlCol="0">
            <a:spAutoFit/>
          </a:bodyPr>
          <a:lstStyle/>
          <a:p>
            <a:pPr algn="ctr"/>
            <a:r>
              <a:rPr kumimoji="1" lang="ja-JP" altLang="en-US" b="1">
                <a:latin typeface="メイリオ" panose="020B0604030504040204" pitchFamily="50" charset="-128"/>
                <a:ea typeface="メイリオ" panose="020B0604030504040204" pitchFamily="50" charset="-128"/>
              </a:rPr>
              <a:t>テレワーク環境</a:t>
            </a:r>
          </a:p>
        </p:txBody>
      </p:sp>
      <p:sp>
        <p:nvSpPr>
          <p:cNvPr id="26" name="楕円 25">
            <a:extLst>
              <a:ext uri="{FF2B5EF4-FFF2-40B4-BE49-F238E27FC236}">
                <a16:creationId xmlns:a16="http://schemas.microsoft.com/office/drawing/2014/main" id="{EB583291-FDAC-BAF8-C532-3061EB4DF897}"/>
              </a:ext>
            </a:extLst>
          </p:cNvPr>
          <p:cNvSpPr/>
          <p:nvPr/>
        </p:nvSpPr>
        <p:spPr>
          <a:xfrm>
            <a:off x="5929585" y="7224629"/>
            <a:ext cx="3262027" cy="1478702"/>
          </a:xfrm>
          <a:prstGeom prst="ellipse">
            <a:avLst/>
          </a:prstGeom>
          <a:noFill/>
          <a:ln>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A1AB1F3E-6A1B-E92D-3FAC-69E3B566DA3E}"/>
              </a:ext>
            </a:extLst>
          </p:cNvPr>
          <p:cNvSpPr/>
          <p:nvPr/>
        </p:nvSpPr>
        <p:spPr>
          <a:xfrm>
            <a:off x="5182722" y="2613082"/>
            <a:ext cx="3787414" cy="1517297"/>
          </a:xfrm>
          <a:prstGeom prst="ellipse">
            <a:avLst/>
          </a:prstGeom>
          <a:noFill/>
          <a:ln>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DE6CB642-582D-8E5E-408E-00B74682D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300" y="2745986"/>
            <a:ext cx="632354" cy="632354"/>
          </a:xfrm>
          <a:prstGeom prst="rect">
            <a:avLst/>
          </a:prstGeom>
        </p:spPr>
      </p:pic>
      <p:sp>
        <p:nvSpPr>
          <p:cNvPr id="29" name="テキスト ボックス 28">
            <a:extLst>
              <a:ext uri="{FF2B5EF4-FFF2-40B4-BE49-F238E27FC236}">
                <a16:creationId xmlns:a16="http://schemas.microsoft.com/office/drawing/2014/main" id="{3DD120CE-4B28-C282-0134-4580F441964A}"/>
              </a:ext>
            </a:extLst>
          </p:cNvPr>
          <p:cNvSpPr txBox="1"/>
          <p:nvPr/>
        </p:nvSpPr>
        <p:spPr>
          <a:xfrm>
            <a:off x="6368903" y="4504622"/>
            <a:ext cx="1408264" cy="369332"/>
          </a:xfrm>
          <a:prstGeom prst="rect">
            <a:avLst/>
          </a:prstGeom>
          <a:noFill/>
        </p:spPr>
        <p:txBody>
          <a:bodyPr wrap="square" rtlCol="0">
            <a:spAutoFit/>
          </a:bodyPr>
          <a:lstStyle/>
          <a:p>
            <a:pPr algn="ctr"/>
            <a:r>
              <a:rPr kumimoji="1" lang="ja-JP" altLang="en-US" b="1">
                <a:latin typeface="メイリオ" panose="020B0604030504040204" pitchFamily="50" charset="-128"/>
                <a:ea typeface="メイリオ" panose="020B0604030504040204" pitchFamily="50" charset="-128"/>
              </a:rPr>
              <a:t>会社</a:t>
            </a:r>
          </a:p>
        </p:txBody>
      </p:sp>
      <p:pic>
        <p:nvPicPr>
          <p:cNvPr id="30" name="図 29">
            <a:extLst>
              <a:ext uri="{FF2B5EF4-FFF2-40B4-BE49-F238E27FC236}">
                <a16:creationId xmlns:a16="http://schemas.microsoft.com/office/drawing/2014/main" id="{40FFC13C-6AD9-3AEF-874E-1325A7B85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0096" y="3029412"/>
            <a:ext cx="540000" cy="540000"/>
          </a:xfrm>
          <a:prstGeom prst="rect">
            <a:avLst/>
          </a:prstGeom>
        </p:spPr>
      </p:pic>
      <p:cxnSp>
        <p:nvCxnSpPr>
          <p:cNvPr id="32" name="直線コネクタ 31">
            <a:extLst>
              <a:ext uri="{FF2B5EF4-FFF2-40B4-BE49-F238E27FC236}">
                <a16:creationId xmlns:a16="http://schemas.microsoft.com/office/drawing/2014/main" id="{8752491A-4855-16D2-44BF-716C3E1671B7}"/>
              </a:ext>
            </a:extLst>
          </p:cNvPr>
          <p:cNvCxnSpPr>
            <a:cxnSpLocks/>
          </p:cNvCxnSpPr>
          <p:nvPr/>
        </p:nvCxnSpPr>
        <p:spPr>
          <a:xfrm rot="16200000">
            <a:off x="6941922" y="2365259"/>
            <a:ext cx="0" cy="2808000"/>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33" name="直線コネクタ 32">
            <a:extLst>
              <a:ext uri="{FF2B5EF4-FFF2-40B4-BE49-F238E27FC236}">
                <a16:creationId xmlns:a16="http://schemas.microsoft.com/office/drawing/2014/main" id="{2ACFFF4B-40DC-51D3-B40E-B042BD57F71E}"/>
              </a:ext>
            </a:extLst>
          </p:cNvPr>
          <p:cNvCxnSpPr>
            <a:cxnSpLocks/>
          </p:cNvCxnSpPr>
          <p:nvPr/>
        </p:nvCxnSpPr>
        <p:spPr>
          <a:xfrm flipV="1">
            <a:off x="7274286" y="3569412"/>
            <a:ext cx="0" cy="201205"/>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34" name="直線コネクタ 33">
            <a:extLst>
              <a:ext uri="{FF2B5EF4-FFF2-40B4-BE49-F238E27FC236}">
                <a16:creationId xmlns:a16="http://schemas.microsoft.com/office/drawing/2014/main" id="{22C5B484-FC67-395E-0CDE-F7D3D57CE5F9}"/>
              </a:ext>
            </a:extLst>
          </p:cNvPr>
          <p:cNvCxnSpPr>
            <a:cxnSpLocks/>
          </p:cNvCxnSpPr>
          <p:nvPr/>
        </p:nvCxnSpPr>
        <p:spPr>
          <a:xfrm flipV="1">
            <a:off x="7840096" y="3569412"/>
            <a:ext cx="0" cy="201205"/>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35" name="楕円 34">
            <a:extLst>
              <a:ext uri="{FF2B5EF4-FFF2-40B4-BE49-F238E27FC236}">
                <a16:creationId xmlns:a16="http://schemas.microsoft.com/office/drawing/2014/main" id="{285CA698-072E-12B3-C54D-FEB4B939EE8B}"/>
              </a:ext>
            </a:extLst>
          </p:cNvPr>
          <p:cNvSpPr/>
          <p:nvPr/>
        </p:nvSpPr>
        <p:spPr>
          <a:xfrm>
            <a:off x="11463177" y="2217610"/>
            <a:ext cx="5257619" cy="1735824"/>
          </a:xfrm>
          <a:prstGeom prst="ellipse">
            <a:avLst/>
          </a:prstGeom>
          <a:noFill/>
          <a:ln w="19050">
            <a:solidFill>
              <a:srgbClr val="00B0F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883774D0-A98A-A1F1-3F94-EB594C777507}"/>
              </a:ext>
            </a:extLst>
          </p:cNvPr>
          <p:cNvCxnSpPr>
            <a:cxnSpLocks/>
            <a:stCxn id="35" idx="3"/>
          </p:cNvCxnSpPr>
          <p:nvPr/>
        </p:nvCxnSpPr>
        <p:spPr>
          <a:xfrm flipH="1">
            <a:off x="7699633" y="3699228"/>
            <a:ext cx="4533504" cy="3529336"/>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38" name="テキスト ボックス 37">
            <a:extLst>
              <a:ext uri="{FF2B5EF4-FFF2-40B4-BE49-F238E27FC236}">
                <a16:creationId xmlns:a16="http://schemas.microsoft.com/office/drawing/2014/main" id="{95F02E3A-B778-B03B-F6C0-783414D753E1}"/>
              </a:ext>
            </a:extLst>
          </p:cNvPr>
          <p:cNvSpPr txBox="1"/>
          <p:nvPr/>
        </p:nvSpPr>
        <p:spPr>
          <a:xfrm>
            <a:off x="2934065" y="5715986"/>
            <a:ext cx="1563331" cy="307777"/>
          </a:xfrm>
          <a:prstGeom prst="rect">
            <a:avLst/>
          </a:prstGeom>
          <a:noFill/>
        </p:spPr>
        <p:txBody>
          <a:bodyPr wrap="square" rtlCol="0">
            <a:spAutoFit/>
          </a:bodyPr>
          <a:lstStyle/>
          <a:p>
            <a:r>
              <a:rPr kumimoji="1" lang="ja-JP" altLang="en-US" sz="1400">
                <a:latin typeface="メイリオ" panose="020B0604030504040204" pitchFamily="50" charset="-128"/>
                <a:ea typeface="メイリオ" panose="020B0604030504040204" pitchFamily="50" charset="-128"/>
              </a:rPr>
              <a:t>インターネット</a:t>
            </a:r>
          </a:p>
        </p:txBody>
      </p:sp>
      <p:sp>
        <p:nvSpPr>
          <p:cNvPr id="39" name="テキスト ボックス 38">
            <a:extLst>
              <a:ext uri="{FF2B5EF4-FFF2-40B4-BE49-F238E27FC236}">
                <a16:creationId xmlns:a16="http://schemas.microsoft.com/office/drawing/2014/main" id="{D6328C83-1C97-F686-72BE-1B26F713622A}"/>
              </a:ext>
            </a:extLst>
          </p:cNvPr>
          <p:cNvSpPr txBox="1"/>
          <p:nvPr/>
        </p:nvSpPr>
        <p:spPr>
          <a:xfrm>
            <a:off x="13624284" y="4015092"/>
            <a:ext cx="1563331" cy="369332"/>
          </a:xfrm>
          <a:prstGeom prst="rect">
            <a:avLst/>
          </a:prstGeom>
          <a:noFill/>
        </p:spPr>
        <p:txBody>
          <a:bodyPr wrap="square" rtlCol="0">
            <a:spAutoFit/>
          </a:bodyPr>
          <a:lstStyle/>
          <a:p>
            <a:pPr algn="ctr"/>
            <a:r>
              <a:rPr kumimoji="1" lang="ja-JP" altLang="en-US" b="1">
                <a:latin typeface="メイリオ" panose="020B0604030504040204" pitchFamily="50" charset="-128"/>
                <a:ea typeface="メイリオ" panose="020B0604030504040204" pitchFamily="50" charset="-128"/>
              </a:rPr>
              <a:t>クラウド</a:t>
            </a:r>
          </a:p>
        </p:txBody>
      </p:sp>
      <p:pic>
        <p:nvPicPr>
          <p:cNvPr id="40" name="図 39">
            <a:extLst>
              <a:ext uri="{FF2B5EF4-FFF2-40B4-BE49-F238E27FC236}">
                <a16:creationId xmlns:a16="http://schemas.microsoft.com/office/drawing/2014/main" id="{F22B88CB-AEF3-D2A9-AD79-FD65EE4295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085263" y="2804717"/>
            <a:ext cx="540000" cy="540000"/>
          </a:xfrm>
          <a:prstGeom prst="rect">
            <a:avLst/>
          </a:prstGeom>
        </p:spPr>
      </p:pic>
      <p:grpSp>
        <p:nvGrpSpPr>
          <p:cNvPr id="46" name="グループ化 45">
            <a:extLst>
              <a:ext uri="{FF2B5EF4-FFF2-40B4-BE49-F238E27FC236}">
                <a16:creationId xmlns:a16="http://schemas.microsoft.com/office/drawing/2014/main" id="{179E34BF-3A02-FB5B-5C65-2593A1CCF8A5}"/>
              </a:ext>
            </a:extLst>
          </p:cNvPr>
          <p:cNvGrpSpPr/>
          <p:nvPr/>
        </p:nvGrpSpPr>
        <p:grpSpPr>
          <a:xfrm>
            <a:off x="11720104" y="3344717"/>
            <a:ext cx="4408896" cy="584776"/>
            <a:chOff x="5535904" y="3893521"/>
            <a:chExt cx="3469987" cy="584776"/>
          </a:xfrm>
        </p:grpSpPr>
        <p:sp>
          <p:nvSpPr>
            <p:cNvPr id="47" name="テキスト ボックス 46">
              <a:extLst>
                <a:ext uri="{FF2B5EF4-FFF2-40B4-BE49-F238E27FC236}">
                  <a16:creationId xmlns:a16="http://schemas.microsoft.com/office/drawing/2014/main" id="{8DA0FE3B-F741-3FD7-D7E6-0FC2E4C2213E}"/>
                </a:ext>
              </a:extLst>
            </p:cNvPr>
            <p:cNvSpPr txBox="1"/>
            <p:nvPr/>
          </p:nvSpPr>
          <p:spPr>
            <a:xfrm>
              <a:off x="5535904" y="3893522"/>
              <a:ext cx="896938" cy="584775"/>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チャット</a:t>
              </a:r>
            </a:p>
          </p:txBody>
        </p:sp>
        <p:sp>
          <p:nvSpPr>
            <p:cNvPr id="48" name="テキスト ボックス 47">
              <a:extLst>
                <a:ext uri="{FF2B5EF4-FFF2-40B4-BE49-F238E27FC236}">
                  <a16:creationId xmlns:a16="http://schemas.microsoft.com/office/drawing/2014/main" id="{A548BE14-8728-F1BD-423E-44FA4C96C202}"/>
                </a:ext>
              </a:extLst>
            </p:cNvPr>
            <p:cNvSpPr txBox="1"/>
            <p:nvPr/>
          </p:nvSpPr>
          <p:spPr>
            <a:xfrm>
              <a:off x="6233863" y="3895410"/>
              <a:ext cx="896938" cy="338554"/>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メール</a:t>
              </a:r>
            </a:p>
          </p:txBody>
        </p:sp>
        <p:sp>
          <p:nvSpPr>
            <p:cNvPr id="49" name="テキスト ボックス 48">
              <a:extLst>
                <a:ext uri="{FF2B5EF4-FFF2-40B4-BE49-F238E27FC236}">
                  <a16:creationId xmlns:a16="http://schemas.microsoft.com/office/drawing/2014/main" id="{CFDFB18A-7465-8075-E368-2678B7EA0572}"/>
                </a:ext>
              </a:extLst>
            </p:cNvPr>
            <p:cNvSpPr txBox="1"/>
            <p:nvPr/>
          </p:nvSpPr>
          <p:spPr>
            <a:xfrm>
              <a:off x="7036905" y="3893521"/>
              <a:ext cx="896938" cy="584775"/>
            </a:xfrm>
            <a:prstGeom prst="rect">
              <a:avLst/>
            </a:prstGeom>
            <a:noFill/>
          </p:spPr>
          <p:txBody>
            <a:bodyPr wrap="square" rtlCol="0">
              <a:spAutoFit/>
            </a:bodyPr>
            <a:lstStyle/>
            <a:p>
              <a:pPr algn="ctr"/>
              <a:r>
                <a:rPr kumimoji="1" lang="en-US" altLang="ja-JP" sz="1600">
                  <a:latin typeface="メイリオ" panose="020B0604030504040204" pitchFamily="50" charset="-128"/>
                  <a:ea typeface="メイリオ" panose="020B0604030504040204" pitchFamily="50" charset="-128"/>
                </a:rPr>
                <a:t>Web</a:t>
              </a:r>
              <a:r>
                <a:rPr kumimoji="1" lang="ja-JP" altLang="en-US" sz="1600">
                  <a:latin typeface="メイリオ" panose="020B0604030504040204" pitchFamily="50" charset="-128"/>
                  <a:ea typeface="メイリオ" panose="020B0604030504040204" pitchFamily="50" charset="-128"/>
                </a:rPr>
                <a:t>会議</a:t>
              </a:r>
            </a:p>
          </p:txBody>
        </p:sp>
        <p:sp>
          <p:nvSpPr>
            <p:cNvPr id="50" name="テキスト ボックス 49">
              <a:extLst>
                <a:ext uri="{FF2B5EF4-FFF2-40B4-BE49-F238E27FC236}">
                  <a16:creationId xmlns:a16="http://schemas.microsoft.com/office/drawing/2014/main" id="{AD555094-98C4-F1AB-C17C-25EA027709F0}"/>
                </a:ext>
              </a:extLst>
            </p:cNvPr>
            <p:cNvSpPr txBox="1"/>
            <p:nvPr/>
          </p:nvSpPr>
          <p:spPr>
            <a:xfrm>
              <a:off x="7818440" y="3893521"/>
              <a:ext cx="1187451" cy="584775"/>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ファイル共有</a:t>
              </a:r>
            </a:p>
          </p:txBody>
        </p:sp>
      </p:grpSp>
      <p:sp>
        <p:nvSpPr>
          <p:cNvPr id="51" name="テキスト ボックス 50">
            <a:extLst>
              <a:ext uri="{FF2B5EF4-FFF2-40B4-BE49-F238E27FC236}">
                <a16:creationId xmlns:a16="http://schemas.microsoft.com/office/drawing/2014/main" id="{6E44EBCA-6F79-C6E7-C3EB-13FB1E433622}"/>
              </a:ext>
            </a:extLst>
          </p:cNvPr>
          <p:cNvSpPr txBox="1"/>
          <p:nvPr/>
        </p:nvSpPr>
        <p:spPr>
          <a:xfrm>
            <a:off x="12529216" y="2520589"/>
            <a:ext cx="3125540" cy="338554"/>
          </a:xfrm>
          <a:prstGeom prst="rect">
            <a:avLst/>
          </a:prstGeom>
          <a:noFill/>
        </p:spPr>
        <p:txBody>
          <a:bodyPr wrap="square" rtlCol="0">
            <a:spAutoFit/>
          </a:bodyPr>
          <a:lstStyle/>
          <a:p>
            <a:pPr algn="ctr"/>
            <a:r>
              <a:rPr kumimoji="1" lang="ja-JP" altLang="en-US" sz="1600">
                <a:solidFill>
                  <a:srgbClr val="0070C0"/>
                </a:solidFill>
                <a:latin typeface="メイリオ" panose="020B0604030504040204" pitchFamily="50" charset="-128"/>
                <a:ea typeface="メイリオ" panose="020B0604030504040204" pitchFamily="50" charset="-128"/>
              </a:rPr>
              <a:t>利用している</a:t>
            </a:r>
          </a:p>
        </p:txBody>
      </p:sp>
      <p:sp>
        <p:nvSpPr>
          <p:cNvPr id="54" name="テキスト ボックス 53">
            <a:extLst>
              <a:ext uri="{FF2B5EF4-FFF2-40B4-BE49-F238E27FC236}">
                <a16:creationId xmlns:a16="http://schemas.microsoft.com/office/drawing/2014/main" id="{9C8DEFFD-F4A1-A78E-99C8-93AAD6975058}"/>
              </a:ext>
            </a:extLst>
          </p:cNvPr>
          <p:cNvSpPr txBox="1"/>
          <p:nvPr/>
        </p:nvSpPr>
        <p:spPr>
          <a:xfrm>
            <a:off x="495454" y="2011379"/>
            <a:ext cx="5257619"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kumimoji="1" lang="en-US" altLang="ja-JP" sz="3200">
                <a:solidFill>
                  <a:schemeClr val="tx1"/>
                </a:solidFill>
                <a:latin typeface="メイリオ" panose="020B0604030504040204" pitchFamily="50" charset="-128"/>
                <a:ea typeface="メイリオ" panose="020B0604030504040204" pitchFamily="50" charset="-128"/>
              </a:rPr>
              <a:t>【</a:t>
            </a:r>
            <a:r>
              <a:rPr kumimoji="1" lang="ja-JP" altLang="en-US" sz="3200">
                <a:solidFill>
                  <a:schemeClr val="tx1"/>
                </a:solidFill>
                <a:latin typeface="メイリオ" panose="020B0604030504040204" pitchFamily="50" charset="-128"/>
                <a:ea typeface="メイリオ" panose="020B0604030504040204" pitchFamily="50" charset="-128"/>
              </a:rPr>
              <a:t>セキュアブラウザ方式</a:t>
            </a:r>
            <a:r>
              <a:rPr kumimoji="1" lang="en-US" altLang="ja-JP" sz="3200">
                <a:solidFill>
                  <a:schemeClr val="tx1"/>
                </a:solidFill>
                <a:latin typeface="メイリオ" panose="020B0604030504040204" pitchFamily="50" charset="-128"/>
                <a:ea typeface="メイリオ" panose="020B0604030504040204" pitchFamily="50" charset="-128"/>
              </a:rPr>
              <a:t>】</a:t>
            </a:r>
            <a:endParaRPr kumimoji="1" lang="ja-JP" altLang="en-US" sz="3200">
              <a:solidFill>
                <a:schemeClr val="tx1"/>
              </a:solidFill>
              <a:latin typeface="メイリオ" panose="020B0604030504040204" pitchFamily="50" charset="-128"/>
              <a:ea typeface="メイリオ" panose="020B0604030504040204" pitchFamily="50" charset="-128"/>
            </a:endParaRPr>
          </a:p>
        </p:txBody>
      </p:sp>
      <p:sp>
        <p:nvSpPr>
          <p:cNvPr id="60" name="乗算記号 59">
            <a:extLst>
              <a:ext uri="{FF2B5EF4-FFF2-40B4-BE49-F238E27FC236}">
                <a16:creationId xmlns:a16="http://schemas.microsoft.com/office/drawing/2014/main" id="{F3BABDF9-AAAB-9863-2FB3-3B32AE8DF569}"/>
              </a:ext>
            </a:extLst>
          </p:cNvPr>
          <p:cNvSpPr/>
          <p:nvPr/>
        </p:nvSpPr>
        <p:spPr>
          <a:xfrm>
            <a:off x="11385468" y="8062398"/>
            <a:ext cx="468000" cy="4680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9DC2025E-E053-97B6-B420-E8A85658AE5E}"/>
              </a:ext>
            </a:extLst>
          </p:cNvPr>
          <p:cNvSpPr/>
          <p:nvPr/>
        </p:nvSpPr>
        <p:spPr>
          <a:xfrm>
            <a:off x="4676532" y="2483322"/>
            <a:ext cx="4504098" cy="2006724"/>
          </a:xfrm>
          <a:prstGeom prst="rect">
            <a:avLst/>
          </a:prstGeom>
          <a:noFill/>
          <a:ln w="2857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pic>
        <p:nvPicPr>
          <p:cNvPr id="77" name="図 76">
            <a:extLst>
              <a:ext uri="{FF2B5EF4-FFF2-40B4-BE49-F238E27FC236}">
                <a16:creationId xmlns:a16="http://schemas.microsoft.com/office/drawing/2014/main" id="{9FC19E7B-46B8-CEDF-EEA1-9B2986AA39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18068" y="2414741"/>
            <a:ext cx="804596" cy="804596"/>
          </a:xfrm>
          <a:prstGeom prst="rect">
            <a:avLst/>
          </a:prstGeom>
        </p:spPr>
      </p:pic>
      <p:pic>
        <p:nvPicPr>
          <p:cNvPr id="78" name="図 77">
            <a:extLst>
              <a:ext uri="{FF2B5EF4-FFF2-40B4-BE49-F238E27FC236}">
                <a16:creationId xmlns:a16="http://schemas.microsoft.com/office/drawing/2014/main" id="{6E914B7F-B7F0-1F17-5B3E-7E1FCA29AF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14421" y="5393148"/>
            <a:ext cx="456766" cy="456766"/>
          </a:xfrm>
          <a:prstGeom prst="rect">
            <a:avLst/>
          </a:prstGeom>
        </p:spPr>
      </p:pic>
      <p:pic>
        <p:nvPicPr>
          <p:cNvPr id="79" name="図 78">
            <a:extLst>
              <a:ext uri="{FF2B5EF4-FFF2-40B4-BE49-F238E27FC236}">
                <a16:creationId xmlns:a16="http://schemas.microsoft.com/office/drawing/2014/main" id="{8A31D711-6365-B8DD-C23C-0ADF0DDA78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48668" y="5389342"/>
            <a:ext cx="456766" cy="456766"/>
          </a:xfrm>
          <a:prstGeom prst="rect">
            <a:avLst/>
          </a:prstGeom>
        </p:spPr>
      </p:pic>
      <p:pic>
        <p:nvPicPr>
          <p:cNvPr id="68" name="図 67">
            <a:extLst>
              <a:ext uri="{FF2B5EF4-FFF2-40B4-BE49-F238E27FC236}">
                <a16:creationId xmlns:a16="http://schemas.microsoft.com/office/drawing/2014/main" id="{6017B7B3-3D20-EFF8-0DB2-4C3243B379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21176" y="6605598"/>
            <a:ext cx="821250" cy="821250"/>
          </a:xfrm>
          <a:prstGeom prst="rect">
            <a:avLst/>
          </a:prstGeom>
          <a:solidFill>
            <a:srgbClr val="00B0F0"/>
          </a:solidFill>
        </p:spPr>
      </p:pic>
      <p:sp>
        <p:nvSpPr>
          <p:cNvPr id="70" name="テキスト ボックス 69">
            <a:extLst>
              <a:ext uri="{FF2B5EF4-FFF2-40B4-BE49-F238E27FC236}">
                <a16:creationId xmlns:a16="http://schemas.microsoft.com/office/drawing/2014/main" id="{9E6CC843-249F-9344-A345-33DAEE5DF15D}"/>
              </a:ext>
            </a:extLst>
          </p:cNvPr>
          <p:cNvSpPr txBox="1"/>
          <p:nvPr/>
        </p:nvSpPr>
        <p:spPr>
          <a:xfrm>
            <a:off x="8161496" y="6814314"/>
            <a:ext cx="1913263" cy="338554"/>
          </a:xfrm>
          <a:prstGeom prst="rect">
            <a:avLst/>
          </a:prstGeom>
          <a:noFill/>
        </p:spPr>
        <p:txBody>
          <a:bodyPr wrap="square" rtlCol="0">
            <a:spAutoFit/>
          </a:bodyPr>
          <a:lstStyle/>
          <a:p>
            <a:r>
              <a:rPr kumimoji="1" lang="ja-JP" altLang="en-US" sz="1600">
                <a:latin typeface="メイリオ" panose="020B0604030504040204" pitchFamily="50" charset="-128"/>
                <a:ea typeface="メイリオ" panose="020B0604030504040204" pitchFamily="50" charset="-128"/>
              </a:rPr>
              <a:t>セキュアブラウザ</a:t>
            </a:r>
          </a:p>
        </p:txBody>
      </p:sp>
      <p:cxnSp>
        <p:nvCxnSpPr>
          <p:cNvPr id="71" name="直線コネクタ 70">
            <a:extLst>
              <a:ext uri="{FF2B5EF4-FFF2-40B4-BE49-F238E27FC236}">
                <a16:creationId xmlns:a16="http://schemas.microsoft.com/office/drawing/2014/main" id="{201EAC22-686F-9545-14C5-F2C51BD69DBA}"/>
              </a:ext>
            </a:extLst>
          </p:cNvPr>
          <p:cNvCxnSpPr>
            <a:cxnSpLocks/>
          </p:cNvCxnSpPr>
          <p:nvPr/>
        </p:nvCxnSpPr>
        <p:spPr>
          <a:xfrm flipV="1">
            <a:off x="6354974" y="3568053"/>
            <a:ext cx="0" cy="201205"/>
          </a:xfrm>
          <a:prstGeom prst="line">
            <a:avLst/>
          </a:prstGeom>
          <a:ln w="19050">
            <a:solidFill>
              <a:srgbClr val="00B0F0"/>
            </a:solidFill>
          </a:ln>
        </p:spPr>
        <p:style>
          <a:lnRef idx="3">
            <a:schemeClr val="accent5"/>
          </a:lnRef>
          <a:fillRef idx="0">
            <a:schemeClr val="accent5"/>
          </a:fillRef>
          <a:effectRef idx="2">
            <a:schemeClr val="accent5"/>
          </a:effectRef>
          <a:fontRef idx="minor">
            <a:schemeClr val="tx1"/>
          </a:fontRef>
        </p:style>
      </p:cxnSp>
      <p:sp>
        <p:nvSpPr>
          <p:cNvPr id="72" name="テキスト ボックス 71">
            <a:extLst>
              <a:ext uri="{FF2B5EF4-FFF2-40B4-BE49-F238E27FC236}">
                <a16:creationId xmlns:a16="http://schemas.microsoft.com/office/drawing/2014/main" id="{3C0DC21D-2274-20BF-5606-7A69BCBB16B4}"/>
              </a:ext>
            </a:extLst>
          </p:cNvPr>
          <p:cNvSpPr txBox="1"/>
          <p:nvPr/>
        </p:nvSpPr>
        <p:spPr>
          <a:xfrm>
            <a:off x="5097784" y="3269872"/>
            <a:ext cx="2379992" cy="338554"/>
          </a:xfrm>
          <a:prstGeom prst="rect">
            <a:avLst/>
          </a:prstGeom>
          <a:noFill/>
        </p:spPr>
        <p:txBody>
          <a:bodyPr wrap="square" rtlCol="0">
            <a:spAutoFit/>
          </a:bodyPr>
          <a:lstStyle/>
          <a:p>
            <a:pPr algn="ctr"/>
            <a:r>
              <a:rPr kumimoji="1" lang="ja-JP" altLang="en-US" sz="1600">
                <a:latin typeface="メイリオ" panose="020B0604030504040204" pitchFamily="50" charset="-128"/>
                <a:ea typeface="メイリオ" panose="020B0604030504040204" pitchFamily="50" charset="-128"/>
              </a:rPr>
              <a:t>会社支給の端末</a:t>
            </a:r>
          </a:p>
        </p:txBody>
      </p:sp>
      <p:sp>
        <p:nvSpPr>
          <p:cNvPr id="19" name="テキスト ボックス 18">
            <a:extLst>
              <a:ext uri="{FF2B5EF4-FFF2-40B4-BE49-F238E27FC236}">
                <a16:creationId xmlns:a16="http://schemas.microsoft.com/office/drawing/2014/main" id="{534BE332-DC5F-5C6F-5019-072A75363840}"/>
              </a:ext>
            </a:extLst>
          </p:cNvPr>
          <p:cNvSpPr txBox="1"/>
          <p:nvPr/>
        </p:nvSpPr>
        <p:spPr>
          <a:xfrm>
            <a:off x="13433389" y="795311"/>
            <a:ext cx="41767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2-2-2</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01892824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68C78-014E-9F50-4A71-017017E1EEF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B0F717E-80B8-0602-2859-724E68B7B01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E627F8D-E19E-48CC-821B-A0D7D2DAC20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220</a:t>
            </a:fld>
            <a:endParaRPr kumimoji="1" lang="ja-JP" altLang="en-US" sz="2000"/>
          </a:p>
        </p:txBody>
      </p:sp>
      <p:sp>
        <p:nvSpPr>
          <p:cNvPr id="4" name="object 40">
            <a:extLst>
              <a:ext uri="{FF2B5EF4-FFF2-40B4-BE49-F238E27FC236}">
                <a16:creationId xmlns:a16="http://schemas.microsoft.com/office/drawing/2014/main" id="{D86DB69A-4D1D-EF8B-0E84-6591B4F14B0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748B34D3-068A-77CD-EC2E-B3091717A4F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C096322F-85B1-A99F-02C1-F1138BAEBBD7}"/>
              </a:ext>
            </a:extLst>
          </p:cNvPr>
          <p:cNvSpPr txBox="1"/>
          <p:nvPr/>
        </p:nvSpPr>
        <p:spPr>
          <a:xfrm>
            <a:off x="11923776" y="582737"/>
            <a:ext cx="568636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- 11</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B0B25EEC-C756-B35D-D8FF-83CA156DC240}"/>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影響度の評価をもとに重要度を算定</a:t>
            </a:r>
            <a:endParaRPr lang="en-US" altLang="ja-JP" sz="3600" u="sng">
              <a:solidFill>
                <a:srgbClr val="374151"/>
              </a:solidFill>
              <a:latin typeface="メイリオ" panose="020B0604030504040204" pitchFamily="50" charset="-128"/>
              <a:ea typeface="メイリオ" panose="020B0604030504040204" pitchFamily="50" charset="-128"/>
            </a:endParaRPr>
          </a:p>
        </p:txBody>
      </p:sp>
      <p:graphicFrame>
        <p:nvGraphicFramePr>
          <p:cNvPr id="3" name="表 8">
            <a:extLst>
              <a:ext uri="{FF2B5EF4-FFF2-40B4-BE49-F238E27FC236}">
                <a16:creationId xmlns:a16="http://schemas.microsoft.com/office/drawing/2014/main" id="{AC9B83B1-D918-8A17-63BD-709682689875}"/>
              </a:ext>
            </a:extLst>
          </p:cNvPr>
          <p:cNvGraphicFramePr>
            <a:graphicFrameLocks noGrp="1"/>
          </p:cNvGraphicFramePr>
          <p:nvPr/>
        </p:nvGraphicFramePr>
        <p:xfrm>
          <a:off x="2640226" y="2978780"/>
          <a:ext cx="12943332" cy="5251647"/>
        </p:xfrm>
        <a:graphic>
          <a:graphicData uri="http://schemas.openxmlformats.org/drawingml/2006/table">
            <a:tbl>
              <a:tblPr firstRow="1" bandRow="1">
                <a:tableStyleId>{5C22544A-7EE6-4342-B048-85BDC9FD1C3A}</a:tableStyleId>
              </a:tblPr>
              <a:tblGrid>
                <a:gridCol w="1283018">
                  <a:extLst>
                    <a:ext uri="{9D8B030D-6E8A-4147-A177-3AD203B41FA5}">
                      <a16:colId xmlns:a16="http://schemas.microsoft.com/office/drawing/2014/main" val="3912263400"/>
                    </a:ext>
                  </a:extLst>
                </a:gridCol>
                <a:gridCol w="11660314">
                  <a:extLst>
                    <a:ext uri="{9D8B030D-6E8A-4147-A177-3AD203B41FA5}">
                      <a16:colId xmlns:a16="http://schemas.microsoft.com/office/drawing/2014/main" val="1133630273"/>
                    </a:ext>
                  </a:extLst>
                </a:gridCol>
              </a:tblGrid>
              <a:tr h="609223">
                <a:tc>
                  <a:txBody>
                    <a:bodyPr/>
                    <a:lstStyle/>
                    <a:p>
                      <a:pPr algn="ctr"/>
                      <a:r>
                        <a:rPr kumimoji="1" lang="ja-JP" altLang="en-US">
                          <a:latin typeface="メイリオ" panose="020B0604030504040204" pitchFamily="50" charset="-128"/>
                          <a:ea typeface="メイリオ" panose="020B0604030504040204" pitchFamily="50" charset="-128"/>
                        </a:rPr>
                        <a:t>重要度</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情報資産の価値・事故の影響の大きさ</a:t>
                      </a:r>
                    </a:p>
                  </a:txBody>
                  <a:tcPr anchor="ctr"/>
                </a:tc>
                <a:extLst>
                  <a:ext uri="{0D108BD9-81ED-4DB2-BD59-A6C34878D82A}">
                    <a16:rowId xmlns:a16="http://schemas.microsoft.com/office/drawing/2014/main" val="3639836926"/>
                  </a:ext>
                </a:extLst>
              </a:tr>
              <a:tr h="1377536">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事故が起きると、</a:t>
                      </a:r>
                      <a:endParaRPr kumimoji="1" lang="en-US" altLang="ja-JP">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 法的責任を問われる」</a:t>
                      </a:r>
                      <a:endParaRPr kumimoji="1" lang="en-US" altLang="ja-JP">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 取引先、顧客、個人に大きな影響がある」</a:t>
                      </a:r>
                      <a:endParaRPr kumimoji="1" lang="en-US" altLang="ja-JP">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 事業に深刻な影響を及ぼす」</a:t>
                      </a:r>
                      <a:endParaRPr kumimoji="1" lang="en-US" altLang="ja-JP">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など、企業の存続を左右しかねない</a:t>
                      </a:r>
                    </a:p>
                  </a:txBody>
                  <a:tcPr anchor="ctr"/>
                </a:tc>
                <a:extLst>
                  <a:ext uri="{0D108BD9-81ED-4DB2-BD59-A6C34878D82A}">
                    <a16:rowId xmlns:a16="http://schemas.microsoft.com/office/drawing/2014/main" val="2684911528"/>
                  </a:ext>
                </a:extLst>
              </a:tr>
              <a:tr h="1179994">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事故が企業の事業に重大な影響を及ぼす</a:t>
                      </a:r>
                    </a:p>
                  </a:txBody>
                  <a:tcPr anchor="ctr"/>
                </a:tc>
                <a:extLst>
                  <a:ext uri="{0D108BD9-81ED-4DB2-BD59-A6C34878D82A}">
                    <a16:rowId xmlns:a16="http://schemas.microsoft.com/office/drawing/2014/main" val="1251675357"/>
                  </a:ext>
                </a:extLst>
              </a:tr>
              <a:tr h="1389790">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事故が発生しても事業にほとんど影響はない</a:t>
                      </a:r>
                    </a:p>
                  </a:txBody>
                  <a:tcPr anchor="ctr"/>
                </a:tc>
                <a:extLst>
                  <a:ext uri="{0D108BD9-81ED-4DB2-BD59-A6C34878D82A}">
                    <a16:rowId xmlns:a16="http://schemas.microsoft.com/office/drawing/2014/main" val="563521057"/>
                  </a:ext>
                </a:extLst>
              </a:tr>
            </a:tbl>
          </a:graphicData>
        </a:graphic>
      </p:graphicFrame>
    </p:spTree>
    <p:extLst>
      <p:ext uri="{BB962C8B-B14F-4D97-AF65-F5344CB8AC3E}">
        <p14:creationId xmlns:p14="http://schemas.microsoft.com/office/powerpoint/2010/main" val="11245144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DC61-30A0-7226-1306-64121845DB9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809039D-8460-4AB4-657A-4550210C0B6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リスク特定（資産ベースのアプローチ）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BE7157C-148A-3B78-F513-97C2C71EDA2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221</a:t>
            </a:fld>
            <a:endParaRPr kumimoji="1" lang="ja-JP" altLang="en-US" sz="2000"/>
          </a:p>
        </p:txBody>
      </p:sp>
      <p:sp>
        <p:nvSpPr>
          <p:cNvPr id="4" name="object 40">
            <a:extLst>
              <a:ext uri="{FF2B5EF4-FFF2-40B4-BE49-F238E27FC236}">
                <a16:creationId xmlns:a16="http://schemas.microsoft.com/office/drawing/2014/main" id="{E18761C1-B7B2-A8C1-C170-BA9631FA8DA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B15365AA-86A5-F443-C661-0536C51BB67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76926917-A23D-3007-22BD-9DAD310BD663}"/>
              </a:ext>
            </a:extLst>
          </p:cNvPr>
          <p:cNvSpPr txBox="1"/>
          <p:nvPr/>
        </p:nvSpPr>
        <p:spPr>
          <a:xfrm>
            <a:off x="11942065" y="582737"/>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- 11</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343D72E3-1D24-75AA-122C-175027275980}"/>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重要度の判断例</a:t>
            </a:r>
            <a:endParaRPr lang="en-US" altLang="ja-JP" sz="3600" u="sng">
              <a:solidFill>
                <a:srgbClr val="374151"/>
              </a:solidFill>
              <a:latin typeface="メイリオ" panose="020B0604030504040204" pitchFamily="50" charset="-128"/>
              <a:ea typeface="メイリオ" panose="020B0604030504040204" pitchFamily="50" charset="-128"/>
            </a:endParaRPr>
          </a:p>
        </p:txBody>
      </p:sp>
      <p:graphicFrame>
        <p:nvGraphicFramePr>
          <p:cNvPr id="3" name="表 8">
            <a:extLst>
              <a:ext uri="{FF2B5EF4-FFF2-40B4-BE49-F238E27FC236}">
                <a16:creationId xmlns:a16="http://schemas.microsoft.com/office/drawing/2014/main" id="{51AF609B-5CD9-009A-EC91-71FE887EFBD5}"/>
              </a:ext>
            </a:extLst>
          </p:cNvPr>
          <p:cNvGraphicFramePr>
            <a:graphicFrameLocks noGrp="1"/>
          </p:cNvGraphicFramePr>
          <p:nvPr/>
        </p:nvGraphicFramePr>
        <p:xfrm>
          <a:off x="1643605" y="2682331"/>
          <a:ext cx="14725078" cy="4679124"/>
        </p:xfrm>
        <a:graphic>
          <a:graphicData uri="http://schemas.openxmlformats.org/drawingml/2006/table">
            <a:tbl>
              <a:tblPr firstRow="1" bandRow="1">
                <a:tableStyleId>{5C22544A-7EE6-4342-B048-85BDC9FD1C3A}</a:tableStyleId>
              </a:tblPr>
              <a:tblGrid>
                <a:gridCol w="2250369">
                  <a:extLst>
                    <a:ext uri="{9D8B030D-6E8A-4147-A177-3AD203B41FA5}">
                      <a16:colId xmlns:a16="http://schemas.microsoft.com/office/drawing/2014/main" val="3912263400"/>
                    </a:ext>
                  </a:extLst>
                </a:gridCol>
                <a:gridCol w="10218386">
                  <a:extLst>
                    <a:ext uri="{9D8B030D-6E8A-4147-A177-3AD203B41FA5}">
                      <a16:colId xmlns:a16="http://schemas.microsoft.com/office/drawing/2014/main" val="1133630273"/>
                    </a:ext>
                  </a:extLst>
                </a:gridCol>
                <a:gridCol w="2256323">
                  <a:extLst>
                    <a:ext uri="{9D8B030D-6E8A-4147-A177-3AD203B41FA5}">
                      <a16:colId xmlns:a16="http://schemas.microsoft.com/office/drawing/2014/main" val="3839131029"/>
                    </a:ext>
                  </a:extLst>
                </a:gridCol>
              </a:tblGrid>
              <a:tr h="587043">
                <a:tc>
                  <a:txBody>
                    <a:bodyPr/>
                    <a:lstStyle/>
                    <a:p>
                      <a:pPr algn="ctr"/>
                      <a:r>
                        <a:rPr kumimoji="1" lang="ja-JP" altLang="en-US">
                          <a:latin typeface="メイリオ" panose="020B0604030504040204" pitchFamily="50" charset="-128"/>
                          <a:ea typeface="メイリオ" panose="020B0604030504040204" pitchFamily="50" charset="-128"/>
                        </a:rPr>
                        <a:t>要素</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情報資産の価値・事故の影響の大きさ</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評価値</a:t>
                      </a:r>
                    </a:p>
                  </a:txBody>
                  <a:tcPr anchor="ctr"/>
                </a:tc>
                <a:extLst>
                  <a:ext uri="{0D108BD9-81ED-4DB2-BD59-A6C34878D82A}">
                    <a16:rowId xmlns:a16="http://schemas.microsoft.com/office/drawing/2014/main" val="3639836926"/>
                  </a:ext>
                </a:extLst>
              </a:tr>
              <a:tr h="1327383">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機密性</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公開しているホームページであり、クレジットカード情報など機密情報の保存はしていない</a:t>
                      </a:r>
                    </a:p>
                  </a:txBody>
                  <a:tcPr anchor="ctr"/>
                </a:tc>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84911528"/>
                  </a:ext>
                </a:extLst>
              </a:tr>
              <a:tr h="1425507">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完全性</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不正アクセスで価格が改ざんされたり、ウイルスが仕掛けられたりすると顧客や閲覧者に被害が発生し、信用を失う</a:t>
                      </a:r>
                    </a:p>
                  </a:txBody>
                  <a:tcPr anchor="ctr"/>
                </a:tc>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251675357"/>
                  </a:ext>
                </a:extLst>
              </a:tr>
              <a:tr h="1339191">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可用性</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サーバの障害などでアクセスできなくなると、来店客が減少し、</a:t>
                      </a:r>
                      <a:endParaRPr kumimoji="1" lang="en-US" altLang="ja-JP">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売上も減少する</a:t>
                      </a:r>
                    </a:p>
                  </a:txBody>
                  <a:tcPr anchor="ctr"/>
                </a:tc>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563521057"/>
                  </a:ext>
                </a:extLst>
              </a:tr>
            </a:tbl>
          </a:graphicData>
        </a:graphic>
      </p:graphicFrame>
      <p:sp>
        <p:nvSpPr>
          <p:cNvPr id="7" name="四角形: 角を丸くする 6">
            <a:extLst>
              <a:ext uri="{FF2B5EF4-FFF2-40B4-BE49-F238E27FC236}">
                <a16:creationId xmlns:a16="http://schemas.microsoft.com/office/drawing/2014/main" id="{2E615F53-728D-A8E0-9626-39AC434EE0C5}"/>
              </a:ext>
            </a:extLst>
          </p:cNvPr>
          <p:cNvSpPr/>
          <p:nvPr/>
        </p:nvSpPr>
        <p:spPr>
          <a:xfrm>
            <a:off x="1643605" y="7504540"/>
            <a:ext cx="15074647" cy="875087"/>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3600">
                <a:solidFill>
                  <a:schemeClr val="tx1"/>
                </a:solidFill>
                <a:latin typeface="メイリオ" panose="020B0604030504040204" pitchFamily="50" charset="-128"/>
                <a:ea typeface="メイリオ" panose="020B0604030504040204" pitchFamily="50" charset="-128"/>
              </a:rPr>
              <a:t>完全性と可用性の評価値</a:t>
            </a:r>
            <a:r>
              <a:rPr kumimoji="1" lang="en-US" altLang="ja-JP" sz="3600">
                <a:solidFill>
                  <a:schemeClr val="tx1"/>
                </a:solidFill>
                <a:latin typeface="メイリオ" panose="020B0604030504040204" pitchFamily="50" charset="-128"/>
                <a:ea typeface="メイリオ" panose="020B0604030504040204" pitchFamily="50" charset="-128"/>
              </a:rPr>
              <a:t>3</a:t>
            </a:r>
            <a:r>
              <a:rPr kumimoji="1" lang="ja-JP" altLang="en-US" sz="3600">
                <a:solidFill>
                  <a:schemeClr val="tx1"/>
                </a:solidFill>
                <a:latin typeface="メイリオ" panose="020B0604030504040204" pitchFamily="50" charset="-128"/>
                <a:ea typeface="メイリオ" panose="020B0604030504040204" pitchFamily="50" charset="-128"/>
              </a:rPr>
              <a:t>が最大値なので、重要度は評価値：</a:t>
            </a:r>
            <a:r>
              <a:rPr kumimoji="1" lang="en-US" altLang="ja-JP" sz="3600">
                <a:solidFill>
                  <a:schemeClr val="tx1"/>
                </a:solidFill>
                <a:latin typeface="メイリオ" panose="020B0604030504040204" pitchFamily="50" charset="-128"/>
                <a:ea typeface="メイリオ" panose="020B0604030504040204" pitchFamily="50" charset="-128"/>
              </a:rPr>
              <a:t>3</a:t>
            </a:r>
            <a:endParaRPr kumimoji="1" lang="ja-JP" altLang="en-US" sz="3600">
              <a:solidFill>
                <a:schemeClr val="tx1"/>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3C227E52-95EA-62C4-6D2E-4BFB171F8992}"/>
              </a:ext>
            </a:extLst>
          </p:cNvPr>
          <p:cNvSpPr txBox="1"/>
          <p:nvPr/>
        </p:nvSpPr>
        <p:spPr>
          <a:xfrm>
            <a:off x="3942984" y="8522712"/>
            <a:ext cx="9724166" cy="923330"/>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重要度の判断例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IPA </a:t>
            </a:r>
            <a:r>
              <a:rPr kumimoji="1" lang="ja-JP" altLang="en-US">
                <a:latin typeface="メイリオ" panose="020B0604030504040204" pitchFamily="50" charset="-128"/>
                <a:ea typeface="メイリオ" panose="020B0604030504040204" pitchFamily="50" charset="-128"/>
              </a:rPr>
              <a:t>「中小企業の情報セキュリティ対策ガイドライン第</a:t>
            </a:r>
            <a:r>
              <a:rPr kumimoji="1" lang="en-US" altLang="ja-JP">
                <a:latin typeface="メイリオ" panose="020B0604030504040204" pitchFamily="50" charset="-128"/>
                <a:ea typeface="メイリオ" panose="020B0604030504040204" pitchFamily="50" charset="-128"/>
              </a:rPr>
              <a:t>3.1</a:t>
            </a:r>
            <a:r>
              <a:rPr kumimoji="1" lang="ja-JP" altLang="en-US">
                <a:latin typeface="メイリオ" panose="020B0604030504040204" pitchFamily="50" charset="-128"/>
                <a:ea typeface="メイリオ" panose="020B0604030504040204" pitchFamily="50" charset="-128"/>
              </a:rPr>
              <a:t>版」を基に作成</a:t>
            </a:r>
          </a:p>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4680970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AB1C0-1F98-CD4E-3342-3A443A71098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E021D64-D670-1F73-DAAC-43ED831517D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リスク特定（事象ベースのアプローチ）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9EBDA7A-4F94-6F7D-F629-20DBBA5EA1D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222</a:t>
            </a:fld>
            <a:endParaRPr kumimoji="1" lang="ja-JP" altLang="en-US" sz="2000"/>
          </a:p>
        </p:txBody>
      </p:sp>
      <p:sp>
        <p:nvSpPr>
          <p:cNvPr id="4" name="object 40">
            <a:extLst>
              <a:ext uri="{FF2B5EF4-FFF2-40B4-BE49-F238E27FC236}">
                <a16:creationId xmlns:a16="http://schemas.microsoft.com/office/drawing/2014/main" id="{BBDD0EA3-15E1-2530-1164-A595D93DB60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01A5CA22-936C-CD80-9436-32036C1635B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D695F849-C5A2-B318-3221-7ECC4CA87B8C}"/>
              </a:ext>
            </a:extLst>
          </p:cNvPr>
          <p:cNvSpPr txBox="1"/>
          <p:nvPr/>
        </p:nvSpPr>
        <p:spPr>
          <a:xfrm>
            <a:off x="11923777" y="582737"/>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- 12</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B550B92B-5B0D-B1E1-6FEC-4FDCFC3D751F}"/>
              </a:ext>
            </a:extLst>
          </p:cNvPr>
          <p:cNvSpPr txBox="1"/>
          <p:nvPr/>
        </p:nvSpPr>
        <p:spPr>
          <a:xfrm>
            <a:off x="1643605" y="2036000"/>
            <a:ext cx="15456498" cy="120032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アプローチ手法</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99E1AAA6-3A03-8D46-1730-21B6C9B6FCFE}"/>
              </a:ext>
            </a:extLst>
          </p:cNvPr>
          <p:cNvPicPr>
            <a:picLocks noChangeAspect="1"/>
          </p:cNvPicPr>
          <p:nvPr/>
        </p:nvPicPr>
        <p:blipFill>
          <a:blip r:embed="rId3"/>
          <a:stretch>
            <a:fillRect/>
          </a:stretch>
        </p:blipFill>
        <p:spPr>
          <a:xfrm>
            <a:off x="1643605" y="3165109"/>
            <a:ext cx="14802183" cy="4261236"/>
          </a:xfrm>
          <a:prstGeom prst="rect">
            <a:avLst/>
          </a:prstGeom>
        </p:spPr>
      </p:pic>
    </p:spTree>
    <p:extLst>
      <p:ext uri="{BB962C8B-B14F-4D97-AF65-F5344CB8AC3E}">
        <p14:creationId xmlns:p14="http://schemas.microsoft.com/office/powerpoint/2010/main" val="54047867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4CB50-2F0C-05BB-A3A8-B29C54ABA6E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519E7D3-0150-3C89-2C32-C2D12A3E0FB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リスク特定（事象ベースのアプローチ）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D31D2C0-E154-932B-44FC-4D7A55D69CD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223</a:t>
            </a:fld>
            <a:endParaRPr kumimoji="1" lang="ja-JP" altLang="en-US" sz="2000"/>
          </a:p>
        </p:txBody>
      </p:sp>
      <p:sp>
        <p:nvSpPr>
          <p:cNvPr id="4" name="object 40">
            <a:extLst>
              <a:ext uri="{FF2B5EF4-FFF2-40B4-BE49-F238E27FC236}">
                <a16:creationId xmlns:a16="http://schemas.microsoft.com/office/drawing/2014/main" id="{1B470F01-17F4-C9EF-B5A2-00FFCE0A005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0C1DF3C3-EF42-572A-5A72-CF860A27414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4190C2C8-9983-9BBF-F024-6A2CD151268C}"/>
              </a:ext>
            </a:extLst>
          </p:cNvPr>
          <p:cNvSpPr txBox="1"/>
          <p:nvPr/>
        </p:nvSpPr>
        <p:spPr>
          <a:xfrm>
            <a:off x="11996929" y="582737"/>
            <a:ext cx="56132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- 12</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6A053D06-5686-7CE0-40BA-91D42A682F11}"/>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リスク特定の例</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graphicFrame>
        <p:nvGraphicFramePr>
          <p:cNvPr id="3" name="表 8">
            <a:extLst>
              <a:ext uri="{FF2B5EF4-FFF2-40B4-BE49-F238E27FC236}">
                <a16:creationId xmlns:a16="http://schemas.microsoft.com/office/drawing/2014/main" id="{22EE8509-F961-2591-4CA8-584961E33269}"/>
              </a:ext>
            </a:extLst>
          </p:cNvPr>
          <p:cNvGraphicFramePr>
            <a:graphicFrameLocks noGrp="1"/>
          </p:cNvGraphicFramePr>
          <p:nvPr>
            <p:extLst>
              <p:ext uri="{D42A27DB-BD31-4B8C-83A1-F6EECF244321}">
                <p14:modId xmlns:p14="http://schemas.microsoft.com/office/powerpoint/2010/main" val="799608543"/>
              </p:ext>
            </p:extLst>
          </p:nvPr>
        </p:nvGraphicFramePr>
        <p:xfrm>
          <a:off x="1189618" y="2828309"/>
          <a:ext cx="16032064" cy="5470738"/>
        </p:xfrm>
        <a:graphic>
          <a:graphicData uri="http://schemas.openxmlformats.org/drawingml/2006/table">
            <a:tbl>
              <a:tblPr firstRow="1" bandRow="1">
                <a:tableStyleId>{5C22544A-7EE6-4342-B048-85BDC9FD1C3A}</a:tableStyleId>
              </a:tblPr>
              <a:tblGrid>
                <a:gridCol w="4177503">
                  <a:extLst>
                    <a:ext uri="{9D8B030D-6E8A-4147-A177-3AD203B41FA5}">
                      <a16:colId xmlns:a16="http://schemas.microsoft.com/office/drawing/2014/main" val="2492302050"/>
                    </a:ext>
                  </a:extLst>
                </a:gridCol>
                <a:gridCol w="1286193">
                  <a:extLst>
                    <a:ext uri="{9D8B030D-6E8A-4147-A177-3AD203B41FA5}">
                      <a16:colId xmlns:a16="http://schemas.microsoft.com/office/drawing/2014/main" val="3912263400"/>
                    </a:ext>
                  </a:extLst>
                </a:gridCol>
                <a:gridCol w="5941328">
                  <a:extLst>
                    <a:ext uri="{9D8B030D-6E8A-4147-A177-3AD203B41FA5}">
                      <a16:colId xmlns:a16="http://schemas.microsoft.com/office/drawing/2014/main" val="1133630273"/>
                    </a:ext>
                  </a:extLst>
                </a:gridCol>
                <a:gridCol w="1002975">
                  <a:extLst>
                    <a:ext uri="{9D8B030D-6E8A-4147-A177-3AD203B41FA5}">
                      <a16:colId xmlns:a16="http://schemas.microsoft.com/office/drawing/2014/main" val="1623889432"/>
                    </a:ext>
                  </a:extLst>
                </a:gridCol>
                <a:gridCol w="1350447">
                  <a:extLst>
                    <a:ext uri="{9D8B030D-6E8A-4147-A177-3AD203B41FA5}">
                      <a16:colId xmlns:a16="http://schemas.microsoft.com/office/drawing/2014/main" val="897077839"/>
                    </a:ext>
                  </a:extLst>
                </a:gridCol>
                <a:gridCol w="2273618">
                  <a:extLst>
                    <a:ext uri="{9D8B030D-6E8A-4147-A177-3AD203B41FA5}">
                      <a16:colId xmlns:a16="http://schemas.microsoft.com/office/drawing/2014/main" val="3965243573"/>
                    </a:ext>
                  </a:extLst>
                </a:gridCol>
              </a:tblGrid>
              <a:tr h="786131">
                <a:tc>
                  <a:txBody>
                    <a:bodyPr/>
                    <a:lstStyle/>
                    <a:p>
                      <a:pPr algn="ctr"/>
                      <a:r>
                        <a:rPr kumimoji="1" lang="ja-JP" altLang="en-US" dirty="0">
                          <a:latin typeface="メイリオ" panose="020B0604030504040204" pitchFamily="50" charset="-128"/>
                          <a:ea typeface="メイリオ" panose="020B0604030504040204" pitchFamily="50" charset="-128"/>
                        </a:rPr>
                        <a:t>リスク</a:t>
                      </a:r>
                    </a:p>
                  </a:txBody>
                  <a:tcPr anchor="ctr"/>
                </a:tc>
                <a:tc gridSpan="3">
                  <a:txBody>
                    <a:bodyPr/>
                    <a:lstStyle/>
                    <a:p>
                      <a:pPr algn="ctr"/>
                      <a:r>
                        <a:rPr kumimoji="1" lang="ja-JP" altLang="en-US">
                          <a:latin typeface="メイリオ" panose="020B0604030504040204" pitchFamily="50" charset="-128"/>
                          <a:ea typeface="メイリオ" panose="020B0604030504040204" pitchFamily="50" charset="-128"/>
                        </a:rPr>
                        <a:t>評価値</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重要度</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リスク所有者</a:t>
                      </a:r>
                    </a:p>
                  </a:txBody>
                  <a:tcPr anchor="ctr"/>
                </a:tc>
                <a:extLst>
                  <a:ext uri="{0D108BD9-81ED-4DB2-BD59-A6C34878D82A}">
                    <a16:rowId xmlns:a16="http://schemas.microsoft.com/office/drawing/2014/main" val="3639836926"/>
                  </a:ext>
                </a:extLst>
              </a:tr>
              <a:tr h="1594376">
                <a:tc rowSpan="3">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ネットワーク障害により、リモートによる会議が中断もしくは実施できなくなり、取引先や顧客に影響を及ぼす恐れ</a:t>
                      </a:r>
                    </a:p>
                    <a:p>
                      <a:pPr marL="0" indent="0" algn="ctr">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機密性</a:t>
                      </a: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情報が漏えいする類の事象ではない</a:t>
                      </a:r>
                    </a:p>
                  </a:txBody>
                  <a:tcPr anchor="ctr"/>
                </a:tc>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rowSpan="3">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rowSpan="3">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a:t>
                      </a:r>
                    </a:p>
                  </a:txBody>
                  <a:tcPr anchor="ctr"/>
                </a:tc>
                <a:extLst>
                  <a:ext uri="{0D108BD9-81ED-4DB2-BD59-A6C34878D82A}">
                    <a16:rowId xmlns:a16="http://schemas.microsoft.com/office/drawing/2014/main" val="2684911528"/>
                  </a:ext>
                </a:extLst>
              </a:tr>
              <a:tr h="1481672">
                <a:tc vMerge="1">
                  <a:txBody>
                    <a:bodyPr/>
                    <a:lstStyle/>
                    <a:p>
                      <a:pPr marL="0" indent="0" algn="ctr">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完全性</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ネットワーク障害の原因がサイバー攻撃やマルウェアの場合、情報が被害を受ける可能性がある事象である</a:t>
                      </a:r>
                    </a:p>
                  </a:txBody>
                  <a:tcPr anchor="ctr"/>
                </a:tc>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251675357"/>
                  </a:ext>
                </a:extLst>
              </a:tr>
              <a:tr h="1608559">
                <a:tc vMerge="1">
                  <a:txBody>
                    <a:bodyPr/>
                    <a:lstStyle/>
                    <a:p>
                      <a:pPr marL="0" indent="0" algn="ctr">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可用性</a:t>
                      </a: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ネットワークが利用できなくなり、自社や取引先、顧客に大きな影響を及ぼす事象である</a:t>
                      </a:r>
                    </a:p>
                  </a:txBody>
                  <a:tcPr anchor="ctr"/>
                </a:tc>
                <a:tc>
                  <a:txBody>
                    <a:bodyPr/>
                    <a:lstStyle/>
                    <a:p>
                      <a:pPr marL="0" indent="0" algn="ctr">
                        <a:buFont typeface="Arial" panose="020B0604020202020204" pitchFamily="34" charset="0"/>
                        <a:buNone/>
                      </a:pPr>
                      <a:r>
                        <a:rPr kumimoji="1" lang="en-US" altLang="ja-JP" dirty="0">
                          <a:latin typeface="メイリオ" panose="020B0604030504040204" pitchFamily="50" charset="-128"/>
                          <a:ea typeface="メイリオ" panose="020B0604030504040204" pitchFamily="50" charset="-128"/>
                        </a:rPr>
                        <a:t>3</a:t>
                      </a:r>
                      <a:endParaRPr kumimoji="1" lang="ja-JP" altLang="en-US" dirty="0">
                        <a:latin typeface="メイリオ" panose="020B0604030504040204" pitchFamily="50" charset="-128"/>
                        <a:ea typeface="メイリオ" panose="020B0604030504040204" pitchFamily="50" charset="-128"/>
                      </a:endParaRPr>
                    </a:p>
                  </a:txBody>
                  <a:tcPr anchor="ctr"/>
                </a:tc>
                <a:tc vMerge="1">
                  <a:txBody>
                    <a:bodyPr/>
                    <a:lstStyle/>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tc vMerge="1">
                  <a:txBody>
                    <a:bodyPr/>
                    <a:lstStyle/>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563521057"/>
                  </a:ext>
                </a:extLst>
              </a:tr>
            </a:tbl>
          </a:graphicData>
        </a:graphic>
      </p:graphicFrame>
      <p:sp>
        <p:nvSpPr>
          <p:cNvPr id="9" name="テキスト ボックス 8">
            <a:extLst>
              <a:ext uri="{FF2B5EF4-FFF2-40B4-BE49-F238E27FC236}">
                <a16:creationId xmlns:a16="http://schemas.microsoft.com/office/drawing/2014/main" id="{D648E76D-98B1-0B69-8DDA-19220419737B}"/>
              </a:ext>
            </a:extLst>
          </p:cNvPr>
          <p:cNvSpPr txBox="1"/>
          <p:nvPr/>
        </p:nvSpPr>
        <p:spPr>
          <a:xfrm>
            <a:off x="3942984" y="8522712"/>
            <a:ext cx="9724166" cy="923330"/>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事象ベースのアプローチによるリスク特定の例</a:t>
            </a: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MSQA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ISMS</a:t>
            </a:r>
            <a:r>
              <a:rPr kumimoji="1" lang="ja-JP" altLang="en-US">
                <a:latin typeface="メイリオ" panose="020B0604030504040204" pitchFamily="50" charset="-128"/>
                <a:ea typeface="メイリオ" panose="020B0604030504040204" pitchFamily="50" charset="-128"/>
              </a:rPr>
              <a:t>推進マニュアル活用ガイドブック </a:t>
            </a:r>
            <a:r>
              <a:rPr kumimoji="1" lang="en-US" altLang="ja-JP">
                <a:latin typeface="メイリオ" panose="020B0604030504040204" pitchFamily="50" charset="-128"/>
                <a:ea typeface="メイリオ" panose="020B0604030504040204" pitchFamily="50" charset="-128"/>
              </a:rPr>
              <a:t>2022</a:t>
            </a:r>
            <a:r>
              <a:rPr kumimoji="1" lang="ja-JP" altLang="en-US">
                <a:latin typeface="メイリオ" panose="020B0604030504040204" pitchFamily="50" charset="-128"/>
                <a:ea typeface="メイリオ" panose="020B0604030504040204" pitchFamily="50" charset="-128"/>
              </a:rPr>
              <a:t>年 </a:t>
            </a:r>
            <a:r>
              <a:rPr kumimoji="1" lang="en-US" altLang="ja-JP">
                <a:latin typeface="メイリオ" panose="020B0604030504040204" pitchFamily="50" charset="-128"/>
                <a:ea typeface="メイリオ" panose="020B0604030504040204" pitchFamily="50" charset="-128"/>
              </a:rPr>
              <a:t>1.0</a:t>
            </a:r>
            <a:r>
              <a:rPr kumimoji="1" lang="ja-JP" altLang="en-US">
                <a:latin typeface="メイリオ" panose="020B0604030504040204" pitchFamily="50" charset="-128"/>
                <a:ea typeface="メイリオ" panose="020B0604030504040204" pitchFamily="50" charset="-128"/>
              </a:rPr>
              <a:t>版」を基に作成</a:t>
            </a:r>
          </a:p>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0770803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A093C-66B8-A0AA-3AC8-C63CFD90342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F23AC95-B55D-DA28-E4B2-26688084DCA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リスクの分析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35A0182-B538-C49E-8F0E-84011062E8A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224</a:t>
            </a:fld>
            <a:endParaRPr kumimoji="1" lang="ja-JP" altLang="en-US" sz="2000"/>
          </a:p>
        </p:txBody>
      </p:sp>
      <p:sp>
        <p:nvSpPr>
          <p:cNvPr id="4" name="object 40">
            <a:extLst>
              <a:ext uri="{FF2B5EF4-FFF2-40B4-BE49-F238E27FC236}">
                <a16:creationId xmlns:a16="http://schemas.microsoft.com/office/drawing/2014/main" id="{32031B2A-706A-CFA9-D377-B9AB122D33F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3BAC4D85-830C-6EC5-B26D-447F73B286A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22BB6B46-1DF7-0FDE-2739-B751D4C77166}"/>
              </a:ext>
            </a:extLst>
          </p:cNvPr>
          <p:cNvSpPr txBox="1"/>
          <p:nvPr/>
        </p:nvSpPr>
        <p:spPr>
          <a:xfrm>
            <a:off x="12033505" y="582737"/>
            <a:ext cx="55766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C75DDC5A-D9F5-B067-927C-76C510DB01C0}"/>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リスク分析の例</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D0DEB63D-3DD2-9016-6974-0CB7D96895E0}"/>
              </a:ext>
            </a:extLst>
          </p:cNvPr>
          <p:cNvSpPr/>
          <p:nvPr/>
        </p:nvSpPr>
        <p:spPr>
          <a:xfrm>
            <a:off x="1215342" y="3617353"/>
            <a:ext cx="15795835" cy="2872987"/>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4800" b="1">
                <a:solidFill>
                  <a:schemeClr val="tx1"/>
                </a:solidFill>
                <a:latin typeface="メイリオ" panose="020B0604030504040204" pitchFamily="50" charset="-128"/>
                <a:ea typeface="メイリオ" panose="020B0604030504040204" pitchFamily="50" charset="-128"/>
              </a:rPr>
              <a:t>「リスクレベル」＝「重要度」</a:t>
            </a:r>
            <a:r>
              <a:rPr kumimoji="1" lang="en-US" altLang="ja-JP" sz="4800" b="1">
                <a:solidFill>
                  <a:schemeClr val="tx1"/>
                </a:solidFill>
                <a:latin typeface="メイリオ" panose="020B0604030504040204" pitchFamily="50" charset="-128"/>
                <a:ea typeface="メイリオ" panose="020B0604030504040204" pitchFamily="50" charset="-128"/>
              </a:rPr>
              <a:t>×</a:t>
            </a:r>
            <a:r>
              <a:rPr kumimoji="1" lang="ja-JP" altLang="en-US" sz="4800" b="1">
                <a:solidFill>
                  <a:schemeClr val="tx1"/>
                </a:solidFill>
                <a:latin typeface="メイリオ" panose="020B0604030504040204" pitchFamily="50" charset="-128"/>
                <a:ea typeface="メイリオ" panose="020B0604030504040204" pitchFamily="50" charset="-128"/>
              </a:rPr>
              <a:t>「被害発生可能性」　</a:t>
            </a:r>
          </a:p>
        </p:txBody>
      </p:sp>
    </p:spTree>
    <p:extLst>
      <p:ext uri="{BB962C8B-B14F-4D97-AF65-F5344CB8AC3E}">
        <p14:creationId xmlns:p14="http://schemas.microsoft.com/office/powerpoint/2010/main" val="16357757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48EDE-BF9B-F26A-4DFB-8DE90F27DBE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0486846-C497-7030-354B-840977809D6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リスクの分析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D38B48E-01F0-B8A2-AACE-C0E26C6D0BD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225</a:t>
            </a:fld>
            <a:endParaRPr kumimoji="1" lang="ja-JP" altLang="en-US" sz="2000"/>
          </a:p>
        </p:txBody>
      </p:sp>
      <p:sp>
        <p:nvSpPr>
          <p:cNvPr id="4" name="object 40">
            <a:extLst>
              <a:ext uri="{FF2B5EF4-FFF2-40B4-BE49-F238E27FC236}">
                <a16:creationId xmlns:a16="http://schemas.microsoft.com/office/drawing/2014/main" id="{47CAD666-DF79-E555-53AF-C873C63741E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B4EA515E-88CB-523E-82E1-EA74C55BCA6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C6AE387E-EF96-BC1E-3EA3-84D49DD63964}"/>
              </a:ext>
            </a:extLst>
          </p:cNvPr>
          <p:cNvSpPr txBox="1"/>
          <p:nvPr/>
        </p:nvSpPr>
        <p:spPr>
          <a:xfrm>
            <a:off x="12051793" y="582737"/>
            <a:ext cx="55583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870BE5B9-9C23-5B76-6F2C-F034CA8DB835}"/>
              </a:ext>
            </a:extLst>
          </p:cNvPr>
          <p:cNvSpPr txBox="1"/>
          <p:nvPr/>
        </p:nvSpPr>
        <p:spPr>
          <a:xfrm>
            <a:off x="1643605" y="2036000"/>
            <a:ext cx="15456498" cy="646331"/>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被害発生可能性とは</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graphicFrame>
        <p:nvGraphicFramePr>
          <p:cNvPr id="3" name="表 8">
            <a:extLst>
              <a:ext uri="{FF2B5EF4-FFF2-40B4-BE49-F238E27FC236}">
                <a16:creationId xmlns:a16="http://schemas.microsoft.com/office/drawing/2014/main" id="{D64FA8B4-90A0-4897-0891-C1FE4DF78C12}"/>
              </a:ext>
            </a:extLst>
          </p:cNvPr>
          <p:cNvGraphicFramePr>
            <a:graphicFrameLocks noGrp="1"/>
          </p:cNvGraphicFramePr>
          <p:nvPr/>
        </p:nvGraphicFramePr>
        <p:xfrm>
          <a:off x="1643605" y="2871031"/>
          <a:ext cx="7128807" cy="4556543"/>
        </p:xfrm>
        <a:graphic>
          <a:graphicData uri="http://schemas.openxmlformats.org/drawingml/2006/table">
            <a:tbl>
              <a:tblPr firstRow="1" bandRow="1">
                <a:tableStyleId>{5C22544A-7EE6-4342-B048-85BDC9FD1C3A}</a:tableStyleId>
              </a:tblPr>
              <a:tblGrid>
                <a:gridCol w="706649">
                  <a:extLst>
                    <a:ext uri="{9D8B030D-6E8A-4147-A177-3AD203B41FA5}">
                      <a16:colId xmlns:a16="http://schemas.microsoft.com/office/drawing/2014/main" val="3912263400"/>
                    </a:ext>
                  </a:extLst>
                </a:gridCol>
                <a:gridCol w="6422158">
                  <a:extLst>
                    <a:ext uri="{9D8B030D-6E8A-4147-A177-3AD203B41FA5}">
                      <a16:colId xmlns:a16="http://schemas.microsoft.com/office/drawing/2014/main" val="1133630273"/>
                    </a:ext>
                  </a:extLst>
                </a:gridCol>
              </a:tblGrid>
              <a:tr h="609223">
                <a:tc gridSpan="2">
                  <a:txBody>
                    <a:bodyPr/>
                    <a:lstStyle/>
                    <a:p>
                      <a:pPr algn="ctr"/>
                      <a:r>
                        <a:rPr kumimoji="1" lang="ja-JP" altLang="en-US">
                          <a:latin typeface="メイリオ" panose="020B0604030504040204" pitchFamily="50" charset="-128"/>
                          <a:ea typeface="メイリオ" panose="020B0604030504040204" pitchFamily="50" charset="-128"/>
                        </a:rPr>
                        <a:t>起こりやすさ（脅威）</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39836926"/>
                  </a:ext>
                </a:extLst>
              </a:tr>
              <a:tr h="1377536">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通常の状況で脅威が発生する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（いつ発生してもおかしくない）</a:t>
                      </a:r>
                    </a:p>
                  </a:txBody>
                  <a:tcPr anchor="ctr"/>
                </a:tc>
                <a:extLst>
                  <a:ext uri="{0D108BD9-81ED-4DB2-BD59-A6C34878D82A}">
                    <a16:rowId xmlns:a16="http://schemas.microsoft.com/office/drawing/2014/main" val="2684911528"/>
                  </a:ext>
                </a:extLst>
              </a:tr>
              <a:tr h="1179994">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特定の状況で脅威が発生する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（年に数回程度）</a:t>
                      </a:r>
                    </a:p>
                  </a:txBody>
                  <a:tcPr anchor="ctr"/>
                </a:tc>
                <a:extLst>
                  <a:ext uri="{0D108BD9-81ED-4DB2-BD59-A6C34878D82A}">
                    <a16:rowId xmlns:a16="http://schemas.microsoft.com/office/drawing/2014/main" val="1251675357"/>
                  </a:ext>
                </a:extLst>
              </a:tr>
              <a:tr h="1389790">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通常の状況で脅威が発生することはない</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（通常発生しない）</a:t>
                      </a:r>
                    </a:p>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563521057"/>
                  </a:ext>
                </a:extLst>
              </a:tr>
            </a:tbl>
          </a:graphicData>
        </a:graphic>
      </p:graphicFrame>
      <p:graphicFrame>
        <p:nvGraphicFramePr>
          <p:cNvPr id="9" name="表 8">
            <a:extLst>
              <a:ext uri="{FF2B5EF4-FFF2-40B4-BE49-F238E27FC236}">
                <a16:creationId xmlns:a16="http://schemas.microsoft.com/office/drawing/2014/main" id="{C6979977-5EB6-2D40-5835-5CD4268CF853}"/>
              </a:ext>
            </a:extLst>
          </p:cNvPr>
          <p:cNvGraphicFramePr>
            <a:graphicFrameLocks noGrp="1"/>
          </p:cNvGraphicFramePr>
          <p:nvPr/>
        </p:nvGraphicFramePr>
        <p:xfrm>
          <a:off x="9371854" y="2871031"/>
          <a:ext cx="7128807" cy="4556543"/>
        </p:xfrm>
        <a:graphic>
          <a:graphicData uri="http://schemas.openxmlformats.org/drawingml/2006/table">
            <a:tbl>
              <a:tblPr firstRow="1" bandRow="1">
                <a:tableStyleId>{5C22544A-7EE6-4342-B048-85BDC9FD1C3A}</a:tableStyleId>
              </a:tblPr>
              <a:tblGrid>
                <a:gridCol w="706649">
                  <a:extLst>
                    <a:ext uri="{9D8B030D-6E8A-4147-A177-3AD203B41FA5}">
                      <a16:colId xmlns:a16="http://schemas.microsoft.com/office/drawing/2014/main" val="3912263400"/>
                    </a:ext>
                  </a:extLst>
                </a:gridCol>
                <a:gridCol w="6422158">
                  <a:extLst>
                    <a:ext uri="{9D8B030D-6E8A-4147-A177-3AD203B41FA5}">
                      <a16:colId xmlns:a16="http://schemas.microsoft.com/office/drawing/2014/main" val="1133630273"/>
                    </a:ext>
                  </a:extLst>
                </a:gridCol>
              </a:tblGrid>
              <a:tr h="609223">
                <a:tc gridSpan="2">
                  <a:txBody>
                    <a:bodyPr/>
                    <a:lstStyle/>
                    <a:p>
                      <a:pPr algn="ctr"/>
                      <a:r>
                        <a:rPr kumimoji="1" lang="ja-JP" altLang="en-US" dirty="0">
                          <a:latin typeface="メイリオ" panose="020B0604030504040204" pitchFamily="50" charset="-128"/>
                          <a:ea typeface="メイリオ" panose="020B0604030504040204" pitchFamily="50" charset="-128"/>
                        </a:rPr>
                        <a:t>つけ込みやすさ（脆弱性）</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39836926"/>
                  </a:ext>
                </a:extLst>
              </a:tr>
              <a:tr h="1377536">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対策を実施していない</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（ほぼ無防備）</a:t>
                      </a:r>
                    </a:p>
                  </a:txBody>
                  <a:tcPr anchor="ctr"/>
                </a:tc>
                <a:extLst>
                  <a:ext uri="{0D108BD9-81ED-4DB2-BD59-A6C34878D82A}">
                    <a16:rowId xmlns:a16="http://schemas.microsoft.com/office/drawing/2014/main" val="2684911528"/>
                  </a:ext>
                </a:extLst>
              </a:tr>
              <a:tr h="1179994">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部分的に対策を実施している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（一部対策を実施）</a:t>
                      </a:r>
                    </a:p>
                  </a:txBody>
                  <a:tcPr anchor="ctr"/>
                </a:tc>
                <a:extLst>
                  <a:ext uri="{0D108BD9-81ED-4DB2-BD59-A6C34878D82A}">
                    <a16:rowId xmlns:a16="http://schemas.microsoft.com/office/drawing/2014/main" val="1251675357"/>
                  </a:ext>
                </a:extLst>
              </a:tr>
              <a:tr h="1389790">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必要な対策をすべて実施している</a:t>
                      </a:r>
                      <a:br>
                        <a:rPr kumimoji="1" lang="ja-JP" altLang="en-US"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（対策を実施）</a:t>
                      </a:r>
                    </a:p>
                  </a:txBody>
                  <a:tcPr anchor="ctr"/>
                </a:tc>
                <a:extLst>
                  <a:ext uri="{0D108BD9-81ED-4DB2-BD59-A6C34878D82A}">
                    <a16:rowId xmlns:a16="http://schemas.microsoft.com/office/drawing/2014/main" val="563521057"/>
                  </a:ext>
                </a:extLst>
              </a:tr>
            </a:tbl>
          </a:graphicData>
        </a:graphic>
      </p:graphicFrame>
      <p:sp>
        <p:nvSpPr>
          <p:cNvPr id="10" name="四角形: 角を丸くする 9">
            <a:extLst>
              <a:ext uri="{FF2B5EF4-FFF2-40B4-BE49-F238E27FC236}">
                <a16:creationId xmlns:a16="http://schemas.microsoft.com/office/drawing/2014/main" id="{878B3467-8BEC-3EB2-67AD-3738FE579978}"/>
              </a:ext>
            </a:extLst>
          </p:cNvPr>
          <p:cNvSpPr/>
          <p:nvPr/>
        </p:nvSpPr>
        <p:spPr>
          <a:xfrm>
            <a:off x="2210766" y="7870000"/>
            <a:ext cx="13403484" cy="875087"/>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3600">
                <a:solidFill>
                  <a:schemeClr val="tx1"/>
                </a:solidFill>
                <a:latin typeface="メイリオ" panose="020B0604030504040204" pitchFamily="50" charset="-128"/>
                <a:ea typeface="メイリオ" panose="020B0604030504040204" pitchFamily="50" charset="-128"/>
              </a:rPr>
              <a:t>「起こりやすさ」と「つけ込みやすさ」の換算表で算出する</a:t>
            </a:r>
          </a:p>
        </p:txBody>
      </p:sp>
    </p:spTree>
    <p:extLst>
      <p:ext uri="{BB962C8B-B14F-4D97-AF65-F5344CB8AC3E}">
        <p14:creationId xmlns:p14="http://schemas.microsoft.com/office/powerpoint/2010/main" val="9021640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B2A0-D311-512F-B021-7480ADAACCD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8A1BD17-4C30-92E6-F5BC-056EBC21032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リスクの分析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FD228FE-D18E-3125-EA61-1A9DF724A55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226</a:t>
            </a:fld>
            <a:endParaRPr kumimoji="1" lang="ja-JP" altLang="en-US" sz="2000"/>
          </a:p>
        </p:txBody>
      </p:sp>
      <p:sp>
        <p:nvSpPr>
          <p:cNvPr id="4" name="object 40">
            <a:extLst>
              <a:ext uri="{FF2B5EF4-FFF2-40B4-BE49-F238E27FC236}">
                <a16:creationId xmlns:a16="http://schemas.microsoft.com/office/drawing/2014/main" id="{BE888D0F-9982-F4F9-B811-16CE55A1DB0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55D79484-3739-9938-E1F2-6094B614AF1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0EF0D6EE-6D80-6926-036B-C4F18AAE6A77}"/>
              </a:ext>
            </a:extLst>
          </p:cNvPr>
          <p:cNvSpPr txBox="1"/>
          <p:nvPr/>
        </p:nvSpPr>
        <p:spPr>
          <a:xfrm>
            <a:off x="11978641" y="582737"/>
            <a:ext cx="56314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5D6ED1F0-A5E5-383B-2EB2-439069AF8049}"/>
              </a:ext>
            </a:extLst>
          </p:cNvPr>
          <p:cNvSpPr txBox="1"/>
          <p:nvPr/>
        </p:nvSpPr>
        <p:spPr>
          <a:xfrm>
            <a:off x="1643605" y="2036000"/>
            <a:ext cx="15456498" cy="646331"/>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被害発生可能性の換算表</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graphicFrame>
        <p:nvGraphicFramePr>
          <p:cNvPr id="11" name="表 10">
            <a:extLst>
              <a:ext uri="{FF2B5EF4-FFF2-40B4-BE49-F238E27FC236}">
                <a16:creationId xmlns:a16="http://schemas.microsoft.com/office/drawing/2014/main" id="{503EA157-945F-17DD-680E-25F9016ACB54}"/>
              </a:ext>
            </a:extLst>
          </p:cNvPr>
          <p:cNvGraphicFramePr>
            <a:graphicFrameLocks noGrp="1"/>
          </p:cNvGraphicFramePr>
          <p:nvPr>
            <p:extLst>
              <p:ext uri="{D42A27DB-BD31-4B8C-83A1-F6EECF244321}">
                <p14:modId xmlns:p14="http://schemas.microsoft.com/office/powerpoint/2010/main" val="3945639226"/>
              </p:ext>
            </p:extLst>
          </p:nvPr>
        </p:nvGraphicFramePr>
        <p:xfrm>
          <a:off x="1557636" y="3002279"/>
          <a:ext cx="14719650" cy="4023555"/>
        </p:xfrm>
        <a:graphic>
          <a:graphicData uri="http://schemas.openxmlformats.org/drawingml/2006/table">
            <a:tbl>
              <a:tblPr firstRow="1" bandRow="1">
                <a:tableStyleId>{5C22544A-7EE6-4342-B048-85BDC9FD1C3A}</a:tableStyleId>
              </a:tblPr>
              <a:tblGrid>
                <a:gridCol w="2943930">
                  <a:extLst>
                    <a:ext uri="{9D8B030D-6E8A-4147-A177-3AD203B41FA5}">
                      <a16:colId xmlns:a16="http://schemas.microsoft.com/office/drawing/2014/main" val="2197215305"/>
                    </a:ext>
                  </a:extLst>
                </a:gridCol>
                <a:gridCol w="2943930">
                  <a:extLst>
                    <a:ext uri="{9D8B030D-6E8A-4147-A177-3AD203B41FA5}">
                      <a16:colId xmlns:a16="http://schemas.microsoft.com/office/drawing/2014/main" val="3077965455"/>
                    </a:ext>
                  </a:extLst>
                </a:gridCol>
                <a:gridCol w="2943930">
                  <a:extLst>
                    <a:ext uri="{9D8B030D-6E8A-4147-A177-3AD203B41FA5}">
                      <a16:colId xmlns:a16="http://schemas.microsoft.com/office/drawing/2014/main" val="2763759917"/>
                    </a:ext>
                  </a:extLst>
                </a:gridCol>
                <a:gridCol w="2943930">
                  <a:extLst>
                    <a:ext uri="{9D8B030D-6E8A-4147-A177-3AD203B41FA5}">
                      <a16:colId xmlns:a16="http://schemas.microsoft.com/office/drawing/2014/main" val="1720742237"/>
                    </a:ext>
                  </a:extLst>
                </a:gridCol>
                <a:gridCol w="2943930">
                  <a:extLst>
                    <a:ext uri="{9D8B030D-6E8A-4147-A177-3AD203B41FA5}">
                      <a16:colId xmlns:a16="http://schemas.microsoft.com/office/drawing/2014/main" val="3546768094"/>
                    </a:ext>
                  </a:extLst>
                </a:gridCol>
              </a:tblGrid>
              <a:tr h="804711">
                <a:tc rowSpan="2" gridSpan="2">
                  <a:txBody>
                    <a:bodyPr/>
                    <a:lstStyle/>
                    <a:p>
                      <a:pPr algn="ctr"/>
                      <a:r>
                        <a:rPr kumimoji="1" lang="ja-JP" altLang="en-US">
                          <a:latin typeface="メイリオ" panose="020B0604030504040204" pitchFamily="50" charset="-128"/>
                          <a:ea typeface="メイリオ" panose="020B0604030504040204" pitchFamily="50" charset="-128"/>
                        </a:rPr>
                        <a:t>被害発生可能性の換算表</a:t>
                      </a:r>
                    </a:p>
                  </a:txBody>
                  <a:tcPr anchor="ctr"/>
                </a:tc>
                <a:tc rowSpan="2"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gridSpan="3">
                  <a:txBody>
                    <a:bodyPr/>
                    <a:lstStyle/>
                    <a:p>
                      <a:pPr algn="ctr"/>
                      <a:r>
                        <a:rPr kumimoji="1" lang="ja-JP" altLang="en-US" dirty="0">
                          <a:latin typeface="メイリオ" panose="020B0604030504040204" pitchFamily="50" charset="-128"/>
                          <a:ea typeface="メイリオ" panose="020B0604030504040204" pitchFamily="50" charset="-128"/>
                        </a:rPr>
                        <a:t>つけ込みやすさ（脆弱性）</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09249570"/>
                  </a:ext>
                </a:extLst>
              </a:tr>
              <a:tr h="804711">
                <a:tc gridSpan="2"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95337855"/>
                  </a:ext>
                </a:extLst>
              </a:tr>
              <a:tr h="804711">
                <a:tc rowSpan="3">
                  <a:txBody>
                    <a:bodyPr/>
                    <a:lstStyle/>
                    <a:p>
                      <a:pPr algn="ctr"/>
                      <a:r>
                        <a:rPr kumimoji="1" lang="ja-JP" altLang="en-US">
                          <a:latin typeface="メイリオ" panose="020B0604030504040204" pitchFamily="50" charset="-128"/>
                          <a:ea typeface="メイリオ" panose="020B0604030504040204" pitchFamily="50" charset="-128"/>
                        </a:rPr>
                        <a:t>起こりやすさ</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（脅威）</a:t>
                      </a: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902200472"/>
                  </a:ext>
                </a:extLst>
              </a:tr>
              <a:tr h="804711">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026786815"/>
                  </a:ext>
                </a:extLst>
              </a:tr>
              <a:tr h="804711">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1</a:t>
                      </a: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966368493"/>
                  </a:ext>
                </a:extLst>
              </a:tr>
            </a:tbl>
          </a:graphicData>
        </a:graphic>
      </p:graphicFrame>
    </p:spTree>
    <p:extLst>
      <p:ext uri="{BB962C8B-B14F-4D97-AF65-F5344CB8AC3E}">
        <p14:creationId xmlns:p14="http://schemas.microsoft.com/office/powerpoint/2010/main" val="260116439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6D2BD-93AA-1118-D987-9A9BAB2194C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9D9F96F-E87B-BD12-7C4B-3779419B87F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リスクの評価</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5FCDDC5-84CD-13A9-363A-C2A5DCACDD8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227</a:t>
            </a:fld>
            <a:endParaRPr kumimoji="1" lang="ja-JP" altLang="en-US" sz="2000"/>
          </a:p>
        </p:txBody>
      </p:sp>
      <p:sp>
        <p:nvSpPr>
          <p:cNvPr id="4" name="object 40">
            <a:extLst>
              <a:ext uri="{FF2B5EF4-FFF2-40B4-BE49-F238E27FC236}">
                <a16:creationId xmlns:a16="http://schemas.microsoft.com/office/drawing/2014/main" id="{7C3C1E83-42E4-BB84-BD14-D2D9AAF8402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75AE09C0-59AD-50EA-55E6-2F5F19F4279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7F5D1E79-EE72-01C4-2857-4110CA7DB3D1}"/>
              </a:ext>
            </a:extLst>
          </p:cNvPr>
          <p:cNvSpPr txBox="1"/>
          <p:nvPr/>
        </p:nvSpPr>
        <p:spPr>
          <a:xfrm>
            <a:off x="11960353" y="582737"/>
            <a:ext cx="56497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- 14</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6CD69659-31C9-F15A-FA25-31C342529C96}"/>
              </a:ext>
            </a:extLst>
          </p:cNvPr>
          <p:cNvSpPr txBox="1"/>
          <p:nvPr/>
        </p:nvSpPr>
        <p:spPr>
          <a:xfrm>
            <a:off x="1643605" y="2036000"/>
            <a:ext cx="15456498" cy="646331"/>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リスク評価</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pic>
        <p:nvPicPr>
          <p:cNvPr id="28" name="図 27">
            <a:extLst>
              <a:ext uri="{FF2B5EF4-FFF2-40B4-BE49-F238E27FC236}">
                <a16:creationId xmlns:a16="http://schemas.microsoft.com/office/drawing/2014/main" id="{6221B430-4C82-CED5-D3C2-BEA98ABD98C6}"/>
              </a:ext>
            </a:extLst>
          </p:cNvPr>
          <p:cNvPicPr>
            <a:picLocks noChangeAspect="1"/>
          </p:cNvPicPr>
          <p:nvPr/>
        </p:nvPicPr>
        <p:blipFill>
          <a:blip r:embed="rId3"/>
          <a:stretch>
            <a:fillRect/>
          </a:stretch>
        </p:blipFill>
        <p:spPr>
          <a:xfrm>
            <a:off x="4586307" y="1431964"/>
            <a:ext cx="12469234" cy="7042072"/>
          </a:xfrm>
          <a:prstGeom prst="rect">
            <a:avLst/>
          </a:prstGeom>
        </p:spPr>
      </p:pic>
      <p:sp>
        <p:nvSpPr>
          <p:cNvPr id="29" name="テキスト ボックス 28">
            <a:extLst>
              <a:ext uri="{FF2B5EF4-FFF2-40B4-BE49-F238E27FC236}">
                <a16:creationId xmlns:a16="http://schemas.microsoft.com/office/drawing/2014/main" id="{F0922F6E-8E8A-CC1C-EAB2-E650C00FC6FD}"/>
              </a:ext>
            </a:extLst>
          </p:cNvPr>
          <p:cNvSpPr txBox="1"/>
          <p:nvPr/>
        </p:nvSpPr>
        <p:spPr>
          <a:xfrm>
            <a:off x="5958841" y="8562568"/>
            <a:ext cx="9724166"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リスク評価の概要図</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MSQA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ISMS</a:t>
            </a:r>
            <a:r>
              <a:rPr kumimoji="1" lang="ja-JP" altLang="en-US">
                <a:latin typeface="メイリオ" panose="020B0604030504040204" pitchFamily="50" charset="-128"/>
                <a:ea typeface="メイリオ" panose="020B0604030504040204" pitchFamily="50" charset="-128"/>
              </a:rPr>
              <a:t>推進マニュアル活用ガイドブック </a:t>
            </a:r>
            <a:r>
              <a:rPr kumimoji="1" lang="en-US" altLang="ja-JP">
                <a:latin typeface="メイリオ" panose="020B0604030504040204" pitchFamily="50" charset="-128"/>
                <a:ea typeface="メイリオ" panose="020B0604030504040204" pitchFamily="50" charset="-128"/>
              </a:rPr>
              <a:t>2022</a:t>
            </a:r>
            <a:r>
              <a:rPr kumimoji="1" lang="ja-JP" altLang="en-US">
                <a:latin typeface="メイリオ" panose="020B0604030504040204" pitchFamily="50" charset="-128"/>
                <a:ea typeface="メイリオ" panose="020B0604030504040204" pitchFamily="50" charset="-128"/>
              </a:rPr>
              <a:t>年 </a:t>
            </a:r>
            <a:r>
              <a:rPr kumimoji="1" lang="en-US" altLang="ja-JP">
                <a:latin typeface="メイリオ" panose="020B0604030504040204" pitchFamily="50" charset="-128"/>
                <a:ea typeface="メイリオ" panose="020B0604030504040204" pitchFamily="50" charset="-128"/>
              </a:rPr>
              <a:t>1.0</a:t>
            </a:r>
            <a:r>
              <a:rPr kumimoji="1" lang="ja-JP" altLang="en-US">
                <a:latin typeface="メイリオ" panose="020B0604030504040204" pitchFamily="50" charset="-128"/>
                <a:ea typeface="メイリオ" panose="020B0604030504040204" pitchFamily="50" charset="-128"/>
              </a:rPr>
              <a:t>版」を基に作成</a:t>
            </a:r>
          </a:p>
        </p:txBody>
      </p:sp>
    </p:spTree>
    <p:extLst>
      <p:ext uri="{BB962C8B-B14F-4D97-AF65-F5344CB8AC3E}">
        <p14:creationId xmlns:p14="http://schemas.microsoft.com/office/powerpoint/2010/main" val="399692291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76BE0-B7C4-3F01-E608-E997423D43B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FB10C78-A037-34D4-27CF-E24E757B9972}"/>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リスクの評価</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5C5F1F5-C6D0-491F-1ECC-CDC552B3141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228</a:t>
            </a:fld>
            <a:endParaRPr kumimoji="1" lang="ja-JP" altLang="en-US" sz="2000"/>
          </a:p>
        </p:txBody>
      </p:sp>
      <p:sp>
        <p:nvSpPr>
          <p:cNvPr id="4" name="object 40">
            <a:extLst>
              <a:ext uri="{FF2B5EF4-FFF2-40B4-BE49-F238E27FC236}">
                <a16:creationId xmlns:a16="http://schemas.microsoft.com/office/drawing/2014/main" id="{97D6FC47-0D2A-2F04-5CCC-2D4AD135B99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B4EF31DF-0138-5C30-36A8-47F01AEF8A8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B9B831CB-0161-1D17-F6EB-CD72AFAEC166}"/>
              </a:ext>
            </a:extLst>
          </p:cNvPr>
          <p:cNvSpPr txBox="1"/>
          <p:nvPr/>
        </p:nvSpPr>
        <p:spPr>
          <a:xfrm>
            <a:off x="12015217" y="582737"/>
            <a:ext cx="55949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- 15</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64C53B8D-0952-6D8E-2858-316FA078AC4B}"/>
              </a:ext>
            </a:extLst>
          </p:cNvPr>
          <p:cNvSpPr txBox="1"/>
          <p:nvPr/>
        </p:nvSpPr>
        <p:spPr>
          <a:xfrm>
            <a:off x="1643605" y="2036000"/>
            <a:ext cx="15456498" cy="646331"/>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リスク評価（例）</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C2D77448-FAB4-6598-4C2C-0BEE3AA24B56}"/>
              </a:ext>
            </a:extLst>
          </p:cNvPr>
          <p:cNvSpPr txBox="1"/>
          <p:nvPr/>
        </p:nvSpPr>
        <p:spPr>
          <a:xfrm>
            <a:off x="5958841" y="8562568"/>
            <a:ext cx="9724166"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リスク評価の概要図</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MSQA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ISMS</a:t>
            </a:r>
            <a:r>
              <a:rPr kumimoji="1" lang="ja-JP" altLang="en-US">
                <a:latin typeface="メイリオ" panose="020B0604030504040204" pitchFamily="50" charset="-128"/>
                <a:ea typeface="メイリオ" panose="020B0604030504040204" pitchFamily="50" charset="-128"/>
              </a:rPr>
              <a:t>推進マニュアル活用ガイドブック </a:t>
            </a:r>
            <a:r>
              <a:rPr kumimoji="1" lang="en-US" altLang="ja-JP">
                <a:latin typeface="メイリオ" panose="020B0604030504040204" pitchFamily="50" charset="-128"/>
                <a:ea typeface="メイリオ" panose="020B0604030504040204" pitchFamily="50" charset="-128"/>
              </a:rPr>
              <a:t>2022</a:t>
            </a:r>
            <a:r>
              <a:rPr kumimoji="1" lang="ja-JP" altLang="en-US">
                <a:latin typeface="メイリオ" panose="020B0604030504040204" pitchFamily="50" charset="-128"/>
                <a:ea typeface="メイリオ" panose="020B0604030504040204" pitchFamily="50" charset="-128"/>
              </a:rPr>
              <a:t>年 </a:t>
            </a:r>
            <a:r>
              <a:rPr kumimoji="1" lang="en-US" altLang="ja-JP">
                <a:latin typeface="メイリオ" panose="020B0604030504040204" pitchFamily="50" charset="-128"/>
                <a:ea typeface="メイリオ" panose="020B0604030504040204" pitchFamily="50" charset="-128"/>
              </a:rPr>
              <a:t>1.0</a:t>
            </a:r>
            <a:r>
              <a:rPr kumimoji="1" lang="ja-JP" altLang="en-US">
                <a:latin typeface="メイリオ" panose="020B0604030504040204" pitchFamily="50" charset="-128"/>
                <a:ea typeface="メイリオ" panose="020B0604030504040204" pitchFamily="50" charset="-128"/>
              </a:rPr>
              <a:t>版」を基に作成</a:t>
            </a:r>
          </a:p>
        </p:txBody>
      </p:sp>
      <p:graphicFrame>
        <p:nvGraphicFramePr>
          <p:cNvPr id="3" name="表 2">
            <a:extLst>
              <a:ext uri="{FF2B5EF4-FFF2-40B4-BE49-F238E27FC236}">
                <a16:creationId xmlns:a16="http://schemas.microsoft.com/office/drawing/2014/main" id="{0D0795D8-C2EE-94A6-81E9-1E6044D1835C}"/>
              </a:ext>
            </a:extLst>
          </p:cNvPr>
          <p:cNvGraphicFramePr>
            <a:graphicFrameLocks noGrp="1"/>
          </p:cNvGraphicFramePr>
          <p:nvPr/>
        </p:nvGraphicFramePr>
        <p:xfrm>
          <a:off x="1557636" y="3002279"/>
          <a:ext cx="14719650" cy="4023555"/>
        </p:xfrm>
        <a:graphic>
          <a:graphicData uri="http://schemas.openxmlformats.org/drawingml/2006/table">
            <a:tbl>
              <a:tblPr firstRow="1" bandRow="1">
                <a:tableStyleId>{5C22544A-7EE6-4342-B048-85BDC9FD1C3A}</a:tableStyleId>
              </a:tblPr>
              <a:tblGrid>
                <a:gridCol w="2943930">
                  <a:extLst>
                    <a:ext uri="{9D8B030D-6E8A-4147-A177-3AD203B41FA5}">
                      <a16:colId xmlns:a16="http://schemas.microsoft.com/office/drawing/2014/main" val="2197215305"/>
                    </a:ext>
                  </a:extLst>
                </a:gridCol>
                <a:gridCol w="2943930">
                  <a:extLst>
                    <a:ext uri="{9D8B030D-6E8A-4147-A177-3AD203B41FA5}">
                      <a16:colId xmlns:a16="http://schemas.microsoft.com/office/drawing/2014/main" val="3077965455"/>
                    </a:ext>
                  </a:extLst>
                </a:gridCol>
                <a:gridCol w="2943930">
                  <a:extLst>
                    <a:ext uri="{9D8B030D-6E8A-4147-A177-3AD203B41FA5}">
                      <a16:colId xmlns:a16="http://schemas.microsoft.com/office/drawing/2014/main" val="2763759917"/>
                    </a:ext>
                  </a:extLst>
                </a:gridCol>
                <a:gridCol w="2943930">
                  <a:extLst>
                    <a:ext uri="{9D8B030D-6E8A-4147-A177-3AD203B41FA5}">
                      <a16:colId xmlns:a16="http://schemas.microsoft.com/office/drawing/2014/main" val="1720742237"/>
                    </a:ext>
                  </a:extLst>
                </a:gridCol>
                <a:gridCol w="2943930">
                  <a:extLst>
                    <a:ext uri="{9D8B030D-6E8A-4147-A177-3AD203B41FA5}">
                      <a16:colId xmlns:a16="http://schemas.microsoft.com/office/drawing/2014/main" val="3546768094"/>
                    </a:ext>
                  </a:extLst>
                </a:gridCol>
              </a:tblGrid>
              <a:tr h="804711">
                <a:tc rowSpan="2" gridSpan="2">
                  <a:txBody>
                    <a:bodyPr/>
                    <a:lstStyle/>
                    <a:p>
                      <a:pPr algn="ctr"/>
                      <a:r>
                        <a:rPr kumimoji="1" lang="ja-JP" altLang="en-US">
                          <a:latin typeface="メイリオ" panose="020B0604030504040204" pitchFamily="50" charset="-128"/>
                          <a:ea typeface="メイリオ" panose="020B0604030504040204" pitchFamily="50" charset="-128"/>
                        </a:rPr>
                        <a:t>リスクレベル評価値</a:t>
                      </a:r>
                    </a:p>
                  </a:txBody>
                  <a:tcPr anchor="ctr"/>
                </a:tc>
                <a:tc rowSpan="2"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gridSpan="3">
                  <a:txBody>
                    <a:bodyPr/>
                    <a:lstStyle/>
                    <a:p>
                      <a:pPr algn="ctr"/>
                      <a:r>
                        <a:rPr kumimoji="1" lang="ja-JP" altLang="en-US">
                          <a:latin typeface="メイリオ" panose="020B0604030504040204" pitchFamily="50" charset="-128"/>
                          <a:ea typeface="メイリオ" panose="020B0604030504040204" pitchFamily="50" charset="-128"/>
                        </a:rPr>
                        <a:t>被害発生可能性</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09249570"/>
                  </a:ext>
                </a:extLst>
              </a:tr>
              <a:tr h="804711">
                <a:tc gridSpan="2"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95337855"/>
                  </a:ext>
                </a:extLst>
              </a:tr>
              <a:tr h="804711">
                <a:tc rowSpan="3">
                  <a:txBody>
                    <a:bodyPr/>
                    <a:lstStyle/>
                    <a:p>
                      <a:pPr algn="ctr"/>
                      <a:r>
                        <a:rPr kumimoji="1" lang="ja-JP" altLang="en-US">
                          <a:latin typeface="メイリオ" panose="020B0604030504040204" pitchFamily="50" charset="-128"/>
                          <a:ea typeface="メイリオ" panose="020B0604030504040204" pitchFamily="50" charset="-128"/>
                        </a:rPr>
                        <a:t>重要度</a:t>
                      </a: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9</a:t>
                      </a:r>
                      <a:endParaRPr kumimoji="1" lang="ja-JP" altLang="en-US">
                        <a:latin typeface="メイリオ" panose="020B0604030504040204" pitchFamily="50" charset="-128"/>
                        <a:ea typeface="メイリオ" panose="020B0604030504040204" pitchFamily="50" charset="-128"/>
                      </a:endParaRPr>
                    </a:p>
                  </a:txBody>
                  <a:tcPr anchor="ctr">
                    <a:solidFill>
                      <a:schemeClr val="accent2">
                        <a:lumMod val="60000"/>
                        <a:lumOff val="4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6</a:t>
                      </a:r>
                      <a:endParaRPr kumimoji="1" lang="ja-JP" altLang="en-US">
                        <a:latin typeface="メイリオ" panose="020B0604030504040204" pitchFamily="50" charset="-128"/>
                        <a:ea typeface="メイリオ" panose="020B0604030504040204" pitchFamily="50" charset="-128"/>
                      </a:endParaRPr>
                    </a:p>
                  </a:txBody>
                  <a:tcPr anchor="ctr">
                    <a:solidFill>
                      <a:schemeClr val="accent2">
                        <a:lumMod val="60000"/>
                        <a:lumOff val="4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4">
                        <a:lumMod val="40000"/>
                        <a:lumOff val="60000"/>
                      </a:schemeClr>
                    </a:solidFill>
                  </a:tcPr>
                </a:tc>
                <a:extLst>
                  <a:ext uri="{0D108BD9-81ED-4DB2-BD59-A6C34878D82A}">
                    <a16:rowId xmlns:a16="http://schemas.microsoft.com/office/drawing/2014/main" val="1902200472"/>
                  </a:ext>
                </a:extLst>
              </a:tr>
              <a:tr h="804711">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6</a:t>
                      </a:r>
                      <a:endParaRPr kumimoji="1" lang="ja-JP" altLang="en-US">
                        <a:latin typeface="メイリオ" panose="020B0604030504040204" pitchFamily="50" charset="-128"/>
                        <a:ea typeface="メイリオ" panose="020B0604030504040204" pitchFamily="50" charset="-128"/>
                      </a:endParaRPr>
                    </a:p>
                  </a:txBody>
                  <a:tcPr anchor="ctr">
                    <a:solidFill>
                      <a:schemeClr val="accent2">
                        <a:lumMod val="60000"/>
                        <a:lumOff val="4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4</a:t>
                      </a:r>
                      <a:endParaRPr kumimoji="1" lang="ja-JP" altLang="en-US">
                        <a:latin typeface="メイリオ" panose="020B0604030504040204" pitchFamily="50" charset="-128"/>
                        <a:ea typeface="メイリオ" panose="020B0604030504040204" pitchFamily="50" charset="-128"/>
                      </a:endParaRPr>
                    </a:p>
                  </a:txBody>
                  <a:tcPr anchor="ctr">
                    <a:solidFill>
                      <a:schemeClr val="accent4">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3026786815"/>
                  </a:ext>
                </a:extLst>
              </a:tr>
              <a:tr h="804711">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4">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5">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2966368493"/>
                  </a:ext>
                </a:extLst>
              </a:tr>
            </a:tbl>
          </a:graphicData>
        </a:graphic>
      </p:graphicFrame>
    </p:spTree>
    <p:extLst>
      <p:ext uri="{BB962C8B-B14F-4D97-AF65-F5344CB8AC3E}">
        <p14:creationId xmlns:p14="http://schemas.microsoft.com/office/powerpoint/2010/main" val="301543003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2C37B-A5B1-5933-A822-7416CA4F7F1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79C7234-D816-06E4-21A5-B9DBCA523FE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A85F911-8EDD-6F91-CE51-DD32010F1FA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229</a:t>
            </a:fld>
            <a:endParaRPr kumimoji="1" lang="ja-JP" altLang="en-US" sz="2000"/>
          </a:p>
        </p:txBody>
      </p:sp>
      <p:sp>
        <p:nvSpPr>
          <p:cNvPr id="4" name="object 40">
            <a:extLst>
              <a:ext uri="{FF2B5EF4-FFF2-40B4-BE49-F238E27FC236}">
                <a16:creationId xmlns:a16="http://schemas.microsoft.com/office/drawing/2014/main" id="{6CBA1DEF-FD68-D5D1-D3D5-FE09CDA1C6A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7331B709-032C-38FA-D2E7-49E918E98FA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リスクマネジメント：リスクの対応</a:t>
            </a:r>
          </a:p>
        </p:txBody>
      </p:sp>
      <p:sp>
        <p:nvSpPr>
          <p:cNvPr id="2" name="テキスト ボックス 1">
            <a:extLst>
              <a:ext uri="{FF2B5EF4-FFF2-40B4-BE49-F238E27FC236}">
                <a16:creationId xmlns:a16="http://schemas.microsoft.com/office/drawing/2014/main" id="{A645394F-D1C2-5D3A-902C-DDF90895EC4E}"/>
              </a:ext>
            </a:extLst>
          </p:cNvPr>
          <p:cNvSpPr txBox="1"/>
          <p:nvPr/>
        </p:nvSpPr>
        <p:spPr>
          <a:xfrm>
            <a:off x="11996929" y="582737"/>
            <a:ext cx="56132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- 16</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C8CEEB6E-5599-6FAF-C59A-4B7747EBD1C1}"/>
              </a:ext>
            </a:extLst>
          </p:cNvPr>
          <p:cNvSpPr txBox="1"/>
          <p:nvPr/>
        </p:nvSpPr>
        <p:spPr>
          <a:xfrm>
            <a:off x="1643605" y="2036000"/>
            <a:ext cx="15456498" cy="5632311"/>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リスク対応プロセス</a:t>
            </a:r>
            <a:endParaRPr lang="en-US" altLang="ja-JP" sz="3600" u="sng" dirty="0">
              <a:solidFill>
                <a:srgbClr val="374151"/>
              </a:solidFill>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適切な情報セキュリティリスク対応の選択肢の選定</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情報セキュリティリスク対応の選択肢の実施に必要なすべての管理策の決定</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決定した管理策と</a:t>
            </a:r>
            <a:r>
              <a:rPr lang="en-US" altLang="ja-JP" sz="3600" dirty="0">
                <a:solidFill>
                  <a:srgbClr val="374151"/>
                </a:solidFill>
                <a:latin typeface="メイリオ" panose="020B0604030504040204" pitchFamily="50" charset="-128"/>
                <a:ea typeface="メイリオ" panose="020B0604030504040204" pitchFamily="50" charset="-128"/>
              </a:rPr>
              <a:t>ISO/IEC27001:2022</a:t>
            </a:r>
            <a:r>
              <a:rPr lang="ja-JP" altLang="en-US" sz="3600" dirty="0">
                <a:solidFill>
                  <a:srgbClr val="374151"/>
                </a:solidFill>
                <a:latin typeface="メイリオ" panose="020B0604030504040204" pitchFamily="50" charset="-128"/>
                <a:ea typeface="メイリオ" panose="020B0604030504040204" pitchFamily="50" charset="-128"/>
              </a:rPr>
              <a:t>附属書</a:t>
            </a:r>
            <a:r>
              <a:rPr lang="en-US" altLang="ja-JP" sz="3600" dirty="0">
                <a:solidFill>
                  <a:srgbClr val="374151"/>
                </a:solidFill>
                <a:latin typeface="メイリオ" panose="020B0604030504040204" pitchFamily="50" charset="-128"/>
                <a:ea typeface="メイリオ" panose="020B0604030504040204" pitchFamily="50" charset="-128"/>
              </a:rPr>
              <a:t>A</a:t>
            </a:r>
            <a:r>
              <a:rPr lang="ja-JP" altLang="en-US" sz="3600" dirty="0">
                <a:solidFill>
                  <a:srgbClr val="374151"/>
                </a:solidFill>
                <a:latin typeface="メイリオ" panose="020B0604030504040204" pitchFamily="50" charset="-128"/>
                <a:ea typeface="メイリオ" panose="020B0604030504040204" pitchFamily="50" charset="-128"/>
              </a:rPr>
              <a:t>の管理策との比較</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適用宣言書</a:t>
            </a:r>
            <a:r>
              <a:rPr lang="ja-JP" altLang="en-US" sz="3600" dirty="0">
                <a:solidFill>
                  <a:srgbClr val="374151"/>
                </a:solidFill>
                <a:latin typeface="メイリオ" panose="020B0604030504040204" pitchFamily="50" charset="-128"/>
                <a:ea typeface="メイリオ" panose="020B0604030504040204" pitchFamily="50" charset="-128"/>
              </a:rPr>
              <a:t>の作成</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情報セキュリティリスク対応計画</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リスク所有者による承認</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残留している情報セキュリティリスクの受容</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49019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3416320"/>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想定される脅威</a:t>
            </a:r>
            <a:r>
              <a:rPr kumimoji="1" lang="en-US" altLang="ja-JP"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マルウェア感染</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不正アクセス</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端末の紛失・盗難</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情報の盗難</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テレワークのセキュリティ対策</a:t>
            </a:r>
          </a:p>
        </p:txBody>
      </p:sp>
      <p:sp>
        <p:nvSpPr>
          <p:cNvPr id="9" name="テキスト ボックス 8">
            <a:extLst>
              <a:ext uri="{FF2B5EF4-FFF2-40B4-BE49-F238E27FC236}">
                <a16:creationId xmlns:a16="http://schemas.microsoft.com/office/drawing/2014/main" id="{30690D54-6C8B-1F26-F47F-A0F8B2EFA758}"/>
              </a:ext>
            </a:extLst>
          </p:cNvPr>
          <p:cNvSpPr txBox="1"/>
          <p:nvPr/>
        </p:nvSpPr>
        <p:spPr>
          <a:xfrm>
            <a:off x="13571164" y="757062"/>
            <a:ext cx="40389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2-2-2</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38170453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1A404-380C-8706-5430-ABF86967DEB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075F7DE-22EE-8EA9-7959-970D6250A2C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A400044-3527-259A-BC65-FC7A82619AB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230</a:t>
            </a:fld>
            <a:endParaRPr kumimoji="1" lang="ja-JP" altLang="en-US" sz="2000"/>
          </a:p>
        </p:txBody>
      </p:sp>
      <p:sp>
        <p:nvSpPr>
          <p:cNvPr id="4" name="object 40">
            <a:extLst>
              <a:ext uri="{FF2B5EF4-FFF2-40B4-BE49-F238E27FC236}">
                <a16:creationId xmlns:a16="http://schemas.microsoft.com/office/drawing/2014/main" id="{651B6835-DFDE-BE0F-F180-AD6F65A2151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CB838C28-A11A-4959-05F5-C27BDF05FF7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リスクマネジメント：リスクの対応</a:t>
            </a:r>
          </a:p>
        </p:txBody>
      </p:sp>
      <p:sp>
        <p:nvSpPr>
          <p:cNvPr id="2" name="テキスト ボックス 1">
            <a:extLst>
              <a:ext uri="{FF2B5EF4-FFF2-40B4-BE49-F238E27FC236}">
                <a16:creationId xmlns:a16="http://schemas.microsoft.com/office/drawing/2014/main" id="{B3B017DF-EAD6-AADC-F202-641889315E48}"/>
              </a:ext>
            </a:extLst>
          </p:cNvPr>
          <p:cNvSpPr txBox="1"/>
          <p:nvPr/>
        </p:nvSpPr>
        <p:spPr>
          <a:xfrm>
            <a:off x="11996929" y="582737"/>
            <a:ext cx="56132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- 16</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E95A8D9D-51B5-E28B-F2C1-105B1C354D22}"/>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１．適切な情報セキュリティリスク対応の選択肢の選定</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graphicFrame>
        <p:nvGraphicFramePr>
          <p:cNvPr id="3" name="表 8">
            <a:extLst>
              <a:ext uri="{FF2B5EF4-FFF2-40B4-BE49-F238E27FC236}">
                <a16:creationId xmlns:a16="http://schemas.microsoft.com/office/drawing/2014/main" id="{269BFBFE-B8B0-8559-304C-FFA2D85BD832}"/>
              </a:ext>
            </a:extLst>
          </p:cNvPr>
          <p:cNvGraphicFramePr>
            <a:graphicFrameLocks noGrp="1"/>
          </p:cNvGraphicFramePr>
          <p:nvPr/>
        </p:nvGraphicFramePr>
        <p:xfrm>
          <a:off x="1643605" y="2682331"/>
          <a:ext cx="14966066" cy="6355524"/>
        </p:xfrm>
        <a:graphic>
          <a:graphicData uri="http://schemas.openxmlformats.org/drawingml/2006/table">
            <a:tbl>
              <a:tblPr firstRow="1" bandRow="1">
                <a:tableStyleId>{5C22544A-7EE6-4342-B048-85BDC9FD1C3A}</a:tableStyleId>
              </a:tblPr>
              <a:tblGrid>
                <a:gridCol w="2701085">
                  <a:extLst>
                    <a:ext uri="{9D8B030D-6E8A-4147-A177-3AD203B41FA5}">
                      <a16:colId xmlns:a16="http://schemas.microsoft.com/office/drawing/2014/main" val="3912263400"/>
                    </a:ext>
                  </a:extLst>
                </a:gridCol>
                <a:gridCol w="12264981">
                  <a:extLst>
                    <a:ext uri="{9D8B030D-6E8A-4147-A177-3AD203B41FA5}">
                      <a16:colId xmlns:a16="http://schemas.microsoft.com/office/drawing/2014/main" val="1133630273"/>
                    </a:ext>
                  </a:extLst>
                </a:gridCol>
              </a:tblGrid>
              <a:tr h="587043">
                <a:tc>
                  <a:txBody>
                    <a:bodyPr/>
                    <a:lstStyle/>
                    <a:p>
                      <a:pPr algn="ctr"/>
                      <a:r>
                        <a:rPr kumimoji="1" lang="ja-JP" altLang="en-US" dirty="0">
                          <a:latin typeface="メイリオ" panose="020B0604030504040204" pitchFamily="50" charset="-128"/>
                          <a:ea typeface="メイリオ" panose="020B0604030504040204" pitchFamily="50" charset="-128"/>
                        </a:rPr>
                        <a:t>選択肢</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対応内容</a:t>
                      </a:r>
                    </a:p>
                  </a:txBody>
                  <a:tcPr anchor="ctr"/>
                </a:tc>
                <a:extLst>
                  <a:ext uri="{0D108BD9-81ED-4DB2-BD59-A6C34878D82A}">
                    <a16:rowId xmlns:a16="http://schemas.microsoft.com/office/drawing/2014/main" val="3639836926"/>
                  </a:ext>
                </a:extLst>
              </a:tr>
              <a:tr h="1327383">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リスク回避</a:t>
                      </a: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リスクが発生する可能性のある環境を排除するなど、リスクそのものをなくそうとすることです。たとえば、個人情報を受け取らないようにしたり、その業務自体をやめたりするといった方法です。</a:t>
                      </a:r>
                    </a:p>
                  </a:txBody>
                  <a:tcPr anchor="ctr"/>
                </a:tc>
                <a:extLst>
                  <a:ext uri="{0D108BD9-81ED-4DB2-BD59-A6C34878D82A}">
                    <a16:rowId xmlns:a16="http://schemas.microsoft.com/office/drawing/2014/main" val="2684911528"/>
                  </a:ext>
                </a:extLst>
              </a:tr>
              <a:tr h="1425507">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リスク低減</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セキュリティ対策（管理策）を採用することによって、リスクの発生確率を低くしたり、リスクが顕在化したときの影響の大きさを小さくすることです。「軽減」「修正」と呼ばれることもあります。</a:t>
                      </a:r>
                    </a:p>
                  </a:txBody>
                  <a:tcPr anchor="ctr"/>
                </a:tc>
                <a:extLst>
                  <a:ext uri="{0D108BD9-81ED-4DB2-BD59-A6C34878D82A}">
                    <a16:rowId xmlns:a16="http://schemas.microsoft.com/office/drawing/2014/main" val="1251675357"/>
                  </a:ext>
                </a:extLst>
              </a:tr>
              <a:tr h="1339191">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リスク移転</a:t>
                      </a: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リスクを他者に移して、自分たちの責任範囲外にしたり、リスクが顕在化したときの損失を他者に引き受けさせることです。たとえばクラウドのサーバを利用することによって、サーバが破壊されたり盗難されたりするリスクを移転することができます。「共有」と呼ばれることもあります。</a:t>
                      </a:r>
                    </a:p>
                  </a:txBody>
                  <a:tcPr anchor="ctr"/>
                </a:tc>
                <a:extLst>
                  <a:ext uri="{0D108BD9-81ED-4DB2-BD59-A6C34878D82A}">
                    <a16:rowId xmlns:a16="http://schemas.microsoft.com/office/drawing/2014/main" val="563521057"/>
                  </a:ext>
                </a:extLst>
              </a:tr>
              <a:tr h="1339191">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リスク受容</a:t>
                      </a:r>
                      <a:endParaRPr kumimoji="1" lang="en-US" altLang="ja-JP">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（保有）</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対策を行わずにリスクを受け入れるということです。被害は大きいが発生可能性がほとんどない場合や、発生しても被害がほぼない場合が該当します。</a:t>
                      </a:r>
                    </a:p>
                  </a:txBody>
                  <a:tcPr anchor="ctr"/>
                </a:tc>
                <a:extLst>
                  <a:ext uri="{0D108BD9-81ED-4DB2-BD59-A6C34878D82A}">
                    <a16:rowId xmlns:a16="http://schemas.microsoft.com/office/drawing/2014/main" val="2713053652"/>
                  </a:ext>
                </a:extLst>
              </a:tr>
            </a:tbl>
          </a:graphicData>
        </a:graphic>
      </p:graphicFrame>
    </p:spTree>
    <p:extLst>
      <p:ext uri="{BB962C8B-B14F-4D97-AF65-F5344CB8AC3E}">
        <p14:creationId xmlns:p14="http://schemas.microsoft.com/office/powerpoint/2010/main" val="413351514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94AF1-C6C2-64B4-1CDF-C31EAB27455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BEB641D-70A1-ADA7-CAAD-6F464F5B9BDD}"/>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42A098F-0375-7BB5-8985-229398EA433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231</a:t>
            </a:fld>
            <a:endParaRPr kumimoji="1" lang="ja-JP" altLang="en-US" sz="2000"/>
          </a:p>
        </p:txBody>
      </p:sp>
      <p:sp>
        <p:nvSpPr>
          <p:cNvPr id="4" name="object 40">
            <a:extLst>
              <a:ext uri="{FF2B5EF4-FFF2-40B4-BE49-F238E27FC236}">
                <a16:creationId xmlns:a16="http://schemas.microsoft.com/office/drawing/2014/main" id="{188FA781-F8FC-79DD-0045-BFAF345CE0B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EEF63B22-2BA6-4E2F-718F-40E26760E05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リスクマネジメント：リスクの対応</a:t>
            </a:r>
          </a:p>
        </p:txBody>
      </p:sp>
      <p:sp>
        <p:nvSpPr>
          <p:cNvPr id="2" name="テキスト ボックス 1">
            <a:extLst>
              <a:ext uri="{FF2B5EF4-FFF2-40B4-BE49-F238E27FC236}">
                <a16:creationId xmlns:a16="http://schemas.microsoft.com/office/drawing/2014/main" id="{7A8B170D-2827-869E-0F9F-E4C5C1867F37}"/>
              </a:ext>
            </a:extLst>
          </p:cNvPr>
          <p:cNvSpPr txBox="1"/>
          <p:nvPr/>
        </p:nvSpPr>
        <p:spPr>
          <a:xfrm>
            <a:off x="12088369" y="582737"/>
            <a:ext cx="55217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- 15</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C78AE861-AF00-D505-DC44-C5B4F9E3DF92}"/>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リスク対応の選択肢の選定方法</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07F4B8FA-C1F7-6FF5-8476-317961CD2DBB}"/>
              </a:ext>
            </a:extLst>
          </p:cNvPr>
          <p:cNvSpPr txBox="1"/>
          <p:nvPr/>
        </p:nvSpPr>
        <p:spPr>
          <a:xfrm>
            <a:off x="2065472" y="8562568"/>
            <a:ext cx="14211812"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情報セキュリティリスクの考え方</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 （出典）</a:t>
            </a:r>
            <a:r>
              <a:rPr kumimoji="1" lang="en-US" altLang="ja-JP">
                <a:latin typeface="メイリオ" panose="020B0604030504040204" pitchFamily="50" charset="-128"/>
                <a:ea typeface="メイリオ" panose="020B0604030504040204" pitchFamily="50" charset="-128"/>
              </a:rPr>
              <a:t>JNSA.”2-4 </a:t>
            </a:r>
            <a:r>
              <a:rPr kumimoji="1" lang="ja-JP" altLang="en-US">
                <a:latin typeface="メイリオ" panose="020B0604030504040204" pitchFamily="50" charset="-128"/>
                <a:ea typeface="メイリオ" panose="020B0604030504040204" pitchFamily="50" charset="-128"/>
              </a:rPr>
              <a:t>リスクアセスメントとリスク対応”</a:t>
            </a:r>
            <a:r>
              <a:rPr kumimoji="1" lang="en-US" altLang="ja-JP">
                <a:latin typeface="メイリオ" panose="020B0604030504040204" pitchFamily="50" charset="-128"/>
                <a:ea typeface="メイリオ" panose="020B0604030504040204" pitchFamily="50" charset="-128"/>
              </a:rPr>
              <a:t>. https://www.jnsa.org/ikusei/01/02-04.html,</a:t>
            </a:r>
            <a:r>
              <a:rPr kumimoji="1" lang="ja-JP" altLang="en-US">
                <a:latin typeface="メイリオ" panose="020B0604030504040204" pitchFamily="50" charset="-128"/>
                <a:ea typeface="メイリオ" panose="020B0604030504040204" pitchFamily="50" charset="-128"/>
              </a:rPr>
              <a:t>（参照 </a:t>
            </a:r>
            <a:r>
              <a:rPr kumimoji="1" lang="en-US" altLang="ja-JP">
                <a:latin typeface="メイリオ" panose="020B0604030504040204" pitchFamily="50" charset="-128"/>
                <a:ea typeface="メイリオ" panose="020B0604030504040204" pitchFamily="50" charset="-128"/>
              </a:rPr>
              <a:t>2023-09-21</a:t>
            </a:r>
            <a:r>
              <a:rPr kumimoji="1" lang="ja-JP" altLang="en-US">
                <a:latin typeface="メイリオ" panose="020B0604030504040204" pitchFamily="50" charset="-128"/>
                <a:ea typeface="メイリオ" panose="020B0604030504040204" pitchFamily="50" charset="-128"/>
              </a:rPr>
              <a:t>）</a:t>
            </a:r>
          </a:p>
        </p:txBody>
      </p:sp>
      <p:pic>
        <p:nvPicPr>
          <p:cNvPr id="11" name="図 10">
            <a:extLst>
              <a:ext uri="{FF2B5EF4-FFF2-40B4-BE49-F238E27FC236}">
                <a16:creationId xmlns:a16="http://schemas.microsoft.com/office/drawing/2014/main" id="{DFDC9E33-338C-5BC7-C838-B3975E517B0C}"/>
              </a:ext>
            </a:extLst>
          </p:cNvPr>
          <p:cNvPicPr>
            <a:picLocks noChangeAspect="1"/>
          </p:cNvPicPr>
          <p:nvPr/>
        </p:nvPicPr>
        <p:blipFill>
          <a:blip r:embed="rId3"/>
          <a:stretch>
            <a:fillRect/>
          </a:stretch>
        </p:blipFill>
        <p:spPr>
          <a:xfrm>
            <a:off x="2501444" y="2727296"/>
            <a:ext cx="13575830" cy="6032071"/>
          </a:xfrm>
          <a:prstGeom prst="rect">
            <a:avLst/>
          </a:prstGeom>
        </p:spPr>
      </p:pic>
    </p:spTree>
    <p:extLst>
      <p:ext uri="{BB962C8B-B14F-4D97-AF65-F5344CB8AC3E}">
        <p14:creationId xmlns:p14="http://schemas.microsoft.com/office/powerpoint/2010/main" val="322293945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CADE0-D6F7-B83A-4507-444D900D7D5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BF0B63D-B485-476D-2CB3-A1F0A3ACEE7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EB481C2-5A97-D23B-DA61-7B80E4C9166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232</a:t>
            </a:fld>
            <a:endParaRPr kumimoji="1" lang="ja-JP" altLang="en-US" sz="2000"/>
          </a:p>
        </p:txBody>
      </p:sp>
      <p:sp>
        <p:nvSpPr>
          <p:cNvPr id="4" name="object 40">
            <a:extLst>
              <a:ext uri="{FF2B5EF4-FFF2-40B4-BE49-F238E27FC236}">
                <a16:creationId xmlns:a16="http://schemas.microsoft.com/office/drawing/2014/main" id="{0AD3C421-EE87-7F4B-A800-DD4060B11B7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34390DEB-EB0E-6DF0-20E6-44ED1A649DC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リスクマネジメント：リスクの対応</a:t>
            </a:r>
          </a:p>
        </p:txBody>
      </p:sp>
      <p:sp>
        <p:nvSpPr>
          <p:cNvPr id="2" name="テキスト ボックス 1">
            <a:extLst>
              <a:ext uri="{FF2B5EF4-FFF2-40B4-BE49-F238E27FC236}">
                <a16:creationId xmlns:a16="http://schemas.microsoft.com/office/drawing/2014/main" id="{08DF7B71-BE06-C7A6-527F-40903057F575}"/>
              </a:ext>
            </a:extLst>
          </p:cNvPr>
          <p:cNvSpPr txBox="1"/>
          <p:nvPr/>
        </p:nvSpPr>
        <p:spPr>
          <a:xfrm>
            <a:off x="12015217" y="582737"/>
            <a:ext cx="55949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- 15</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9E18DD3C-8EE8-BB55-D4D8-C848BA7FAA89}"/>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リスク受容基準（例）</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3435DE38-D9CD-3790-59A8-2000B98F5893}"/>
              </a:ext>
            </a:extLst>
          </p:cNvPr>
          <p:cNvSpPr txBox="1"/>
          <p:nvPr/>
        </p:nvSpPr>
        <p:spPr>
          <a:xfrm>
            <a:off x="4157211" y="7601869"/>
            <a:ext cx="9724166" cy="369332"/>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ISO/IEC</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ISO/IEC 27005:2022</a:t>
            </a:r>
            <a:r>
              <a:rPr kumimoji="1" lang="ja-JP" altLang="en-US">
                <a:latin typeface="メイリオ" panose="020B0604030504040204" pitchFamily="50" charset="-128"/>
                <a:ea typeface="メイリオ" panose="020B0604030504040204" pitchFamily="50" charset="-128"/>
              </a:rPr>
              <a:t>」を基に作成</a:t>
            </a:r>
          </a:p>
        </p:txBody>
      </p:sp>
      <p:graphicFrame>
        <p:nvGraphicFramePr>
          <p:cNvPr id="7" name="表 8">
            <a:extLst>
              <a:ext uri="{FF2B5EF4-FFF2-40B4-BE49-F238E27FC236}">
                <a16:creationId xmlns:a16="http://schemas.microsoft.com/office/drawing/2014/main" id="{8814F109-3310-FBD6-7E91-010727DB8E6D}"/>
              </a:ext>
            </a:extLst>
          </p:cNvPr>
          <p:cNvGraphicFramePr>
            <a:graphicFrameLocks noGrp="1"/>
          </p:cNvGraphicFramePr>
          <p:nvPr/>
        </p:nvGraphicFramePr>
        <p:xfrm>
          <a:off x="1643605" y="2737428"/>
          <a:ext cx="15367571" cy="4656709"/>
        </p:xfrm>
        <a:graphic>
          <a:graphicData uri="http://schemas.openxmlformats.org/drawingml/2006/table">
            <a:tbl>
              <a:tblPr firstRow="1" bandRow="1">
                <a:tableStyleId>{5C22544A-7EE6-4342-B048-85BDC9FD1C3A}</a:tableStyleId>
              </a:tblPr>
              <a:tblGrid>
                <a:gridCol w="2953573">
                  <a:extLst>
                    <a:ext uri="{9D8B030D-6E8A-4147-A177-3AD203B41FA5}">
                      <a16:colId xmlns:a16="http://schemas.microsoft.com/office/drawing/2014/main" val="3912263400"/>
                    </a:ext>
                  </a:extLst>
                </a:gridCol>
                <a:gridCol w="2524623">
                  <a:extLst>
                    <a:ext uri="{9D8B030D-6E8A-4147-A177-3AD203B41FA5}">
                      <a16:colId xmlns:a16="http://schemas.microsoft.com/office/drawing/2014/main" val="1133630273"/>
                    </a:ext>
                  </a:extLst>
                </a:gridCol>
                <a:gridCol w="9889375">
                  <a:extLst>
                    <a:ext uri="{9D8B030D-6E8A-4147-A177-3AD203B41FA5}">
                      <a16:colId xmlns:a16="http://schemas.microsoft.com/office/drawing/2014/main" val="4217013727"/>
                    </a:ext>
                  </a:extLst>
                </a:gridCol>
              </a:tblGrid>
              <a:tr h="609223">
                <a:tc>
                  <a:txBody>
                    <a:bodyPr/>
                    <a:lstStyle/>
                    <a:p>
                      <a:pPr algn="ctr"/>
                      <a:r>
                        <a:rPr kumimoji="1" lang="ja-JP" altLang="en-US" dirty="0">
                          <a:latin typeface="メイリオ" panose="020B0604030504040204" pitchFamily="50" charset="-128"/>
                          <a:ea typeface="メイリオ" panose="020B0604030504040204" pitchFamily="50" charset="-128"/>
                        </a:rPr>
                        <a:t>リスクレベル</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リスク評価</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記述</a:t>
                      </a:r>
                    </a:p>
                  </a:txBody>
                  <a:tcPr anchor="ctr"/>
                </a:tc>
                <a:extLst>
                  <a:ext uri="{0D108BD9-81ED-4DB2-BD59-A6C34878D82A}">
                    <a16:rowId xmlns:a16="http://schemas.microsoft.com/office/drawing/2014/main" val="3639836926"/>
                  </a:ext>
                </a:extLst>
              </a:tr>
              <a:tr h="1377536">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低</a:t>
                      </a:r>
                    </a:p>
                  </a:txBody>
                  <a:tcPr anchor="ctr">
                    <a:solidFill>
                      <a:schemeClr val="accent5">
                        <a:lumMod val="40000"/>
                        <a:lumOff val="60000"/>
                      </a:schemeClr>
                    </a:solidFill>
                  </a:tcP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そのままで</a:t>
                      </a:r>
                      <a:endParaRPr kumimoji="1" lang="en-US" altLang="ja-JP">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受容可能</a:t>
                      </a:r>
                    </a:p>
                  </a:txBody>
                  <a:tcPr anchor="ctr"/>
                </a:tc>
                <a:tc>
                  <a:txBody>
                    <a:bodyPr/>
                    <a:lstStyle/>
                    <a:p>
                      <a:pPr marL="0" indent="0" algn="l">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それ以上の活動なしにリスクを受容可能</a:t>
                      </a:r>
                    </a:p>
                  </a:txBody>
                  <a:tcPr anchor="ctr"/>
                </a:tc>
                <a:extLst>
                  <a:ext uri="{0D108BD9-81ED-4DB2-BD59-A6C34878D82A}">
                    <a16:rowId xmlns:a16="http://schemas.microsoft.com/office/drawing/2014/main" val="2684911528"/>
                  </a:ext>
                </a:extLst>
              </a:tr>
              <a:tr h="1179994">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中</a:t>
                      </a:r>
                    </a:p>
                  </a:txBody>
                  <a:tcPr anchor="ctr">
                    <a:solidFill>
                      <a:schemeClr val="accent4">
                        <a:lumMod val="40000"/>
                        <a:lumOff val="60000"/>
                      </a:schemeClr>
                    </a:solidFill>
                  </a:tcP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管理下で</a:t>
                      </a:r>
                      <a:endParaRPr kumimoji="1" lang="en-US" altLang="ja-JP">
                        <a:latin typeface="メイリオ" panose="020B0604030504040204" pitchFamily="50" charset="-128"/>
                        <a:ea typeface="メイリオ" panose="020B0604030504040204" pitchFamily="50" charset="-128"/>
                      </a:endParaRPr>
                    </a:p>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受容可能</a:t>
                      </a:r>
                    </a:p>
                  </a:txBody>
                  <a:tcPr anchor="ctr"/>
                </a:tc>
                <a:tc>
                  <a:txBody>
                    <a:bodyPr/>
                    <a:lstStyle/>
                    <a:p>
                      <a:pPr marL="0" indent="0" algn="l">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リスクマネジメントの観点からフォローアップを実施し、中長期にわたる継続的改善の枠組みにおいて活動を設定することが望ましい</a:t>
                      </a:r>
                    </a:p>
                  </a:txBody>
                  <a:tcPr anchor="ctr"/>
                </a:tc>
                <a:extLst>
                  <a:ext uri="{0D108BD9-81ED-4DB2-BD59-A6C34878D82A}">
                    <a16:rowId xmlns:a16="http://schemas.microsoft.com/office/drawing/2014/main" val="1251675357"/>
                  </a:ext>
                </a:extLst>
              </a:tr>
              <a:tr h="1389790">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高</a:t>
                      </a:r>
                    </a:p>
                  </a:txBody>
                  <a:tcPr anchor="ctr">
                    <a:solidFill>
                      <a:schemeClr val="accent2">
                        <a:lumMod val="60000"/>
                        <a:lumOff val="40000"/>
                      </a:schemeClr>
                    </a:solidFill>
                  </a:tcPr>
                </a:tc>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受容できない</a:t>
                      </a:r>
                    </a:p>
                  </a:txBody>
                  <a:tcPr anchor="ctr"/>
                </a:tc>
                <a:tc>
                  <a:txBody>
                    <a:bodyPr/>
                    <a:lstStyle/>
                    <a:p>
                      <a:pPr marL="0" indent="0" algn="l">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リスクを低減するための対策を短期間で行うことが絶対に望ましい。そうでない場合、活動の全部または一部を拒否することが望ましい</a:t>
                      </a:r>
                    </a:p>
                  </a:txBody>
                  <a:tcPr anchor="ctr"/>
                </a:tc>
                <a:extLst>
                  <a:ext uri="{0D108BD9-81ED-4DB2-BD59-A6C34878D82A}">
                    <a16:rowId xmlns:a16="http://schemas.microsoft.com/office/drawing/2014/main" val="563521057"/>
                  </a:ext>
                </a:extLst>
              </a:tr>
            </a:tbl>
          </a:graphicData>
        </a:graphic>
      </p:graphicFrame>
    </p:spTree>
    <p:extLst>
      <p:ext uri="{BB962C8B-B14F-4D97-AF65-F5344CB8AC3E}">
        <p14:creationId xmlns:p14="http://schemas.microsoft.com/office/powerpoint/2010/main" val="311053007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C2F04-8535-8782-E1B5-A605A5889B7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84F721B-07D9-358E-9976-68A8CC739DE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46E801B-93FA-FA66-F2E3-94D3D49CEDC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233</a:t>
            </a:fld>
            <a:endParaRPr kumimoji="1" lang="ja-JP" altLang="en-US" sz="2000"/>
          </a:p>
        </p:txBody>
      </p:sp>
      <p:sp>
        <p:nvSpPr>
          <p:cNvPr id="4" name="object 40">
            <a:extLst>
              <a:ext uri="{FF2B5EF4-FFF2-40B4-BE49-F238E27FC236}">
                <a16:creationId xmlns:a16="http://schemas.microsoft.com/office/drawing/2014/main" id="{307D6B28-6802-274F-3B93-9C5AD78381E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1F984D81-3698-BFF4-8BD3-0DE474493C0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リスクマネジメント：リスクの対応</a:t>
            </a:r>
          </a:p>
        </p:txBody>
      </p:sp>
      <p:sp>
        <p:nvSpPr>
          <p:cNvPr id="2" name="テキスト ボックス 1">
            <a:extLst>
              <a:ext uri="{FF2B5EF4-FFF2-40B4-BE49-F238E27FC236}">
                <a16:creationId xmlns:a16="http://schemas.microsoft.com/office/drawing/2014/main" id="{4822E0C0-D721-9251-84A9-2FA848DED1D4}"/>
              </a:ext>
            </a:extLst>
          </p:cNvPr>
          <p:cNvSpPr txBox="1"/>
          <p:nvPr/>
        </p:nvSpPr>
        <p:spPr>
          <a:xfrm>
            <a:off x="11960353" y="582737"/>
            <a:ext cx="56497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- 16</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A5E41C89-B5B8-430D-DC55-81E2000B9C76}"/>
              </a:ext>
            </a:extLst>
          </p:cNvPr>
          <p:cNvSpPr txBox="1"/>
          <p:nvPr/>
        </p:nvSpPr>
        <p:spPr>
          <a:xfrm>
            <a:off x="1643605" y="2036000"/>
            <a:ext cx="15456498" cy="5632311"/>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２．情報セキュリティリスク対応の選択肢の実施に必要なすべての管理策の決定</a:t>
            </a:r>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b="0" i="0" dirty="0">
                <a:solidFill>
                  <a:srgbClr val="374151"/>
                </a:solidFill>
                <a:effectLst/>
                <a:latin typeface="メイリオ" panose="020B0604030504040204" pitchFamily="50" charset="-128"/>
                <a:ea typeface="メイリオ" panose="020B0604030504040204" pitchFamily="50" charset="-128"/>
              </a:rPr>
              <a:t>　</a:t>
            </a:r>
            <a:r>
              <a:rPr lang="en-US" altLang="ja-JP" sz="3600" b="0" i="0" dirty="0">
                <a:solidFill>
                  <a:srgbClr val="374151"/>
                </a:solidFill>
                <a:effectLst/>
                <a:latin typeface="メイリオ" panose="020B0604030504040204" pitchFamily="50" charset="-128"/>
                <a:ea typeface="メイリオ" panose="020B0604030504040204" pitchFamily="50" charset="-128"/>
              </a:rPr>
              <a:t>ISO/IEC 27001:2022</a:t>
            </a:r>
            <a:r>
              <a:rPr lang="ja-JP" altLang="en-US" sz="3600" b="0" i="0" dirty="0">
                <a:solidFill>
                  <a:srgbClr val="374151"/>
                </a:solidFill>
                <a:effectLst/>
                <a:latin typeface="メイリオ" panose="020B0604030504040204" pitchFamily="50" charset="-128"/>
                <a:ea typeface="メイリオ" panose="020B0604030504040204" pitchFamily="50" charset="-128"/>
              </a:rPr>
              <a:t>の附属書</a:t>
            </a:r>
            <a:r>
              <a:rPr lang="en-US" altLang="ja-JP" sz="3600" b="0" i="0" dirty="0">
                <a:solidFill>
                  <a:srgbClr val="374151"/>
                </a:solidFill>
                <a:effectLst/>
                <a:latin typeface="メイリオ" panose="020B0604030504040204" pitchFamily="50" charset="-128"/>
                <a:ea typeface="メイリオ" panose="020B0604030504040204" pitchFamily="50" charset="-128"/>
              </a:rPr>
              <a:t>A</a:t>
            </a:r>
            <a:r>
              <a:rPr lang="ja-JP" altLang="en-US" sz="3600" b="0" i="0" dirty="0">
                <a:solidFill>
                  <a:srgbClr val="374151"/>
                </a:solidFill>
                <a:effectLst/>
                <a:latin typeface="メイリオ" panose="020B0604030504040204" pitchFamily="50" charset="-128"/>
                <a:ea typeface="メイリオ" panose="020B0604030504040204" pitchFamily="50" charset="-128"/>
              </a:rPr>
              <a:t>、</a:t>
            </a:r>
            <a:r>
              <a:rPr lang="en-US" altLang="ja-JP" sz="3600" b="0" i="0" dirty="0">
                <a:solidFill>
                  <a:srgbClr val="374151"/>
                </a:solidFill>
                <a:effectLst/>
                <a:latin typeface="メイリオ" panose="020B0604030504040204" pitchFamily="50" charset="-128"/>
                <a:ea typeface="メイリオ" panose="020B0604030504040204" pitchFamily="50" charset="-128"/>
              </a:rPr>
              <a:t>ISO/IEC 27017</a:t>
            </a:r>
            <a:r>
              <a:rPr lang="ja-JP" altLang="en-US" sz="3600" b="0" i="0" dirty="0">
                <a:solidFill>
                  <a:srgbClr val="374151"/>
                </a:solidFill>
                <a:effectLst/>
                <a:latin typeface="メイリオ" panose="020B0604030504040204" pitchFamily="50" charset="-128"/>
                <a:ea typeface="メイリオ" panose="020B0604030504040204" pitchFamily="50" charset="-128"/>
              </a:rPr>
              <a:t>などの管理策集から、リスクの回避、低減、移転、受容（保有）の中から選択したリスク対応に必要なすべての管理策を決定します。</a:t>
            </a:r>
          </a:p>
          <a:p>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３．決定した管理策と</a:t>
            </a:r>
            <a:r>
              <a:rPr lang="en-US" altLang="ja-JP" sz="3600" u="sng" dirty="0">
                <a:solidFill>
                  <a:srgbClr val="374151"/>
                </a:solidFill>
                <a:latin typeface="メイリオ" panose="020B0604030504040204" pitchFamily="50" charset="-128"/>
                <a:ea typeface="メイリオ" panose="020B0604030504040204" pitchFamily="50" charset="-128"/>
              </a:rPr>
              <a:t>ISO/IEC27001:2022</a:t>
            </a:r>
            <a:r>
              <a:rPr lang="ja-JP" altLang="en-US" sz="3600" u="sng" dirty="0">
                <a:solidFill>
                  <a:srgbClr val="374151"/>
                </a:solidFill>
                <a:latin typeface="メイリオ" panose="020B0604030504040204" pitchFamily="50" charset="-128"/>
                <a:ea typeface="メイリオ" panose="020B0604030504040204" pitchFamily="50" charset="-128"/>
              </a:rPr>
              <a:t>附属書</a:t>
            </a:r>
            <a:r>
              <a:rPr lang="en-US" altLang="ja-JP" sz="3600" u="sng" dirty="0">
                <a:solidFill>
                  <a:srgbClr val="374151"/>
                </a:solidFill>
                <a:latin typeface="メイリオ" panose="020B0604030504040204" pitchFamily="50" charset="-128"/>
                <a:ea typeface="メイリオ" panose="020B0604030504040204" pitchFamily="50" charset="-128"/>
              </a:rPr>
              <a:t>A</a:t>
            </a:r>
            <a:r>
              <a:rPr lang="ja-JP" altLang="en-US" sz="3600" u="sng" dirty="0">
                <a:solidFill>
                  <a:srgbClr val="374151"/>
                </a:solidFill>
                <a:latin typeface="メイリオ" panose="020B0604030504040204" pitchFamily="50" charset="-128"/>
                <a:ea typeface="メイリオ" panose="020B0604030504040204" pitchFamily="50" charset="-128"/>
              </a:rPr>
              <a:t>の管理策との比較</a:t>
            </a:r>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　必要なすべての管理策を、</a:t>
            </a:r>
            <a:r>
              <a:rPr lang="en-US" altLang="ja-JP" sz="3600" dirty="0">
                <a:solidFill>
                  <a:srgbClr val="374151"/>
                </a:solidFill>
                <a:latin typeface="メイリオ" panose="020B0604030504040204" pitchFamily="50" charset="-128"/>
                <a:ea typeface="メイリオ" panose="020B0604030504040204" pitchFamily="50" charset="-128"/>
              </a:rPr>
              <a:t>ISO/IEC 27001:2022</a:t>
            </a:r>
            <a:r>
              <a:rPr lang="ja-JP" altLang="en-US" sz="3600" dirty="0">
                <a:solidFill>
                  <a:srgbClr val="374151"/>
                </a:solidFill>
                <a:latin typeface="メイリオ" panose="020B0604030504040204" pitchFamily="50" charset="-128"/>
                <a:ea typeface="メイリオ" panose="020B0604030504040204" pitchFamily="50" charset="-128"/>
              </a:rPr>
              <a:t>附属書</a:t>
            </a:r>
            <a:r>
              <a:rPr lang="en-US" altLang="ja-JP" sz="3600" dirty="0">
                <a:solidFill>
                  <a:srgbClr val="374151"/>
                </a:solidFill>
                <a:latin typeface="メイリオ" panose="020B0604030504040204" pitchFamily="50" charset="-128"/>
                <a:ea typeface="メイリオ" panose="020B0604030504040204" pitchFamily="50" charset="-128"/>
              </a:rPr>
              <a:t>A</a:t>
            </a:r>
            <a:r>
              <a:rPr lang="ja-JP" altLang="en-US" sz="3600" dirty="0">
                <a:solidFill>
                  <a:srgbClr val="374151"/>
                </a:solidFill>
                <a:latin typeface="メイリオ" panose="020B0604030504040204" pitchFamily="50" charset="-128"/>
                <a:ea typeface="メイリオ" panose="020B0604030504040204" pitchFamily="50" charset="-128"/>
              </a:rPr>
              <a:t>に挙げられている管理策と比較します。</a:t>
            </a:r>
          </a:p>
          <a:p>
            <a:endParaRPr lang="en-US" altLang="ja-JP" sz="3600" u="sng"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169765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C9AA3-A9EF-1581-6C11-B09645241EE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00D0024-EB74-233E-26AF-DE256A3D9C6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9165457-2734-6B29-B896-247259E77D6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234</a:t>
            </a:fld>
            <a:endParaRPr kumimoji="1" lang="ja-JP" altLang="en-US" sz="2000"/>
          </a:p>
        </p:txBody>
      </p:sp>
      <p:sp>
        <p:nvSpPr>
          <p:cNvPr id="4" name="object 40">
            <a:extLst>
              <a:ext uri="{FF2B5EF4-FFF2-40B4-BE49-F238E27FC236}">
                <a16:creationId xmlns:a16="http://schemas.microsoft.com/office/drawing/2014/main" id="{76B38B69-AFAD-89D5-CED7-856336E0C99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C9B32642-E8D5-23B3-8AE4-CB7ED514639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リスクマネジメント：リスクの対応</a:t>
            </a:r>
          </a:p>
        </p:txBody>
      </p:sp>
      <p:sp>
        <p:nvSpPr>
          <p:cNvPr id="2" name="テキスト ボックス 1">
            <a:extLst>
              <a:ext uri="{FF2B5EF4-FFF2-40B4-BE49-F238E27FC236}">
                <a16:creationId xmlns:a16="http://schemas.microsoft.com/office/drawing/2014/main" id="{71817917-1958-7029-C362-67D90BCD16D0}"/>
              </a:ext>
            </a:extLst>
          </p:cNvPr>
          <p:cNvSpPr txBox="1"/>
          <p:nvPr/>
        </p:nvSpPr>
        <p:spPr>
          <a:xfrm>
            <a:off x="11923777" y="582737"/>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- 16</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091C054F-3051-39F0-1F70-0BDF3CBF0C39}"/>
              </a:ext>
            </a:extLst>
          </p:cNvPr>
          <p:cNvSpPr txBox="1"/>
          <p:nvPr/>
        </p:nvSpPr>
        <p:spPr>
          <a:xfrm>
            <a:off x="1643605" y="2036000"/>
            <a:ext cx="15456498" cy="7294305"/>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４．適用宣言書の作成</a:t>
            </a:r>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　必要なすべての管理策と、その理由および実施状況を文書化します。</a:t>
            </a:r>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５．情報セキュリティリスク対応計画</a:t>
            </a:r>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　組織がリスクに対応する必要性を含んだリスク対応計画を作成します。</a:t>
            </a:r>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en-US" altLang="ja-JP" sz="3600" u="sng" dirty="0">
                <a:solidFill>
                  <a:srgbClr val="374151"/>
                </a:solidFill>
                <a:latin typeface="メイリオ" panose="020B0604030504040204" pitchFamily="50" charset="-128"/>
                <a:ea typeface="メイリオ" panose="020B0604030504040204" pitchFamily="50" charset="-128"/>
              </a:rPr>
              <a:t>6</a:t>
            </a:r>
            <a:r>
              <a:rPr lang="ja-JP" altLang="en-US" sz="3600" u="sng" dirty="0">
                <a:solidFill>
                  <a:srgbClr val="374151"/>
                </a:solidFill>
                <a:latin typeface="メイリオ" panose="020B0604030504040204" pitchFamily="50" charset="-128"/>
                <a:ea typeface="メイリオ" panose="020B0604030504040204" pitchFamily="50" charset="-128"/>
              </a:rPr>
              <a:t>．リスク所有者による承認</a:t>
            </a:r>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　リスク所有者は、リスク対応計画を承認します。</a:t>
            </a:r>
          </a:p>
          <a:p>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en-US" altLang="ja-JP" sz="3600" u="sng" dirty="0">
                <a:solidFill>
                  <a:srgbClr val="374151"/>
                </a:solidFill>
                <a:latin typeface="メイリオ" panose="020B0604030504040204" pitchFamily="50" charset="-128"/>
                <a:ea typeface="メイリオ" panose="020B0604030504040204" pitchFamily="50" charset="-128"/>
              </a:rPr>
              <a:t>7</a:t>
            </a:r>
            <a:r>
              <a:rPr lang="ja-JP" altLang="en-US" sz="3600" u="sng" dirty="0">
                <a:solidFill>
                  <a:srgbClr val="374151"/>
                </a:solidFill>
                <a:latin typeface="メイリオ" panose="020B0604030504040204" pitchFamily="50" charset="-128"/>
                <a:ea typeface="メイリオ" panose="020B0604030504040204" pitchFamily="50" charset="-128"/>
              </a:rPr>
              <a:t>．残留している情報セキュリティリスクの受容</a:t>
            </a:r>
          </a:p>
          <a:p>
            <a:r>
              <a:rPr lang="ja-JP" altLang="en-US" sz="3600" dirty="0">
                <a:solidFill>
                  <a:srgbClr val="374151"/>
                </a:solidFill>
                <a:latin typeface="メイリオ" panose="020B0604030504040204" pitchFamily="50" charset="-128"/>
                <a:ea typeface="メイリオ" panose="020B0604030504040204" pitchFamily="50" charset="-128"/>
              </a:rPr>
              <a:t>　リスク所有者は、残留リスクが受容可能かどうかを判断し、決定します。</a:t>
            </a:r>
          </a:p>
          <a:p>
            <a:endParaRPr lang="ja-JP" altLang="en-US" sz="3600" u="sng" dirty="0">
              <a:solidFill>
                <a:srgbClr val="374151"/>
              </a:solidFill>
              <a:latin typeface="メイリオ" panose="020B0604030504040204" pitchFamily="50" charset="-128"/>
              <a:ea typeface="メイリオ" panose="020B0604030504040204" pitchFamily="50" charset="-128"/>
            </a:endParaRPr>
          </a:p>
          <a:p>
            <a:endParaRPr lang="en-US" altLang="ja-JP" sz="3600" u="sng"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5549690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EE91D-649C-2BBE-35A4-F5EAC8740C3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5DFAB68-862A-9C7F-802A-0031DE10F2BB}"/>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C60CC2E-4426-291A-9144-977B8CA7343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235</a:t>
            </a:fld>
            <a:endParaRPr kumimoji="1" lang="ja-JP" altLang="en-US" sz="2000"/>
          </a:p>
        </p:txBody>
      </p:sp>
      <p:sp>
        <p:nvSpPr>
          <p:cNvPr id="4" name="object 40">
            <a:extLst>
              <a:ext uri="{FF2B5EF4-FFF2-40B4-BE49-F238E27FC236}">
                <a16:creationId xmlns:a16="http://schemas.microsoft.com/office/drawing/2014/main" id="{22207970-8DBC-31DA-76F5-0B685C68EAF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D4F497F3-619E-78F7-F645-58B1752123C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リスクマネジメント：リスクの対応</a:t>
            </a:r>
          </a:p>
        </p:txBody>
      </p:sp>
      <p:sp>
        <p:nvSpPr>
          <p:cNvPr id="2" name="テキスト ボックス 1">
            <a:extLst>
              <a:ext uri="{FF2B5EF4-FFF2-40B4-BE49-F238E27FC236}">
                <a16:creationId xmlns:a16="http://schemas.microsoft.com/office/drawing/2014/main" id="{74E22AF4-775E-BAE5-EA3D-938ED9B68410}"/>
              </a:ext>
            </a:extLst>
          </p:cNvPr>
          <p:cNvSpPr txBox="1"/>
          <p:nvPr/>
        </p:nvSpPr>
        <p:spPr>
          <a:xfrm>
            <a:off x="11887201" y="582737"/>
            <a:ext cx="572293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B54E7FDF-3984-B38E-19D4-452FCA5611D8}"/>
              </a:ext>
            </a:extLst>
          </p:cNvPr>
          <p:cNvSpPr txBox="1"/>
          <p:nvPr/>
        </p:nvSpPr>
        <p:spPr>
          <a:xfrm>
            <a:off x="1643605" y="2036000"/>
            <a:ext cx="15456498" cy="120032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リスク対応プロセス（例）</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p:txBody>
      </p:sp>
      <p:graphicFrame>
        <p:nvGraphicFramePr>
          <p:cNvPr id="3" name="表 8">
            <a:extLst>
              <a:ext uri="{FF2B5EF4-FFF2-40B4-BE49-F238E27FC236}">
                <a16:creationId xmlns:a16="http://schemas.microsoft.com/office/drawing/2014/main" id="{A28784D1-34AD-671D-B87F-F36325D21B97}"/>
              </a:ext>
            </a:extLst>
          </p:cNvPr>
          <p:cNvGraphicFramePr>
            <a:graphicFrameLocks noGrp="1"/>
          </p:cNvGraphicFramePr>
          <p:nvPr/>
        </p:nvGraphicFramePr>
        <p:xfrm>
          <a:off x="1693461" y="2861596"/>
          <a:ext cx="14966066" cy="6004560"/>
        </p:xfrm>
        <a:graphic>
          <a:graphicData uri="http://schemas.openxmlformats.org/drawingml/2006/table">
            <a:tbl>
              <a:tblPr firstRow="1" bandRow="1">
                <a:tableStyleId>{5C22544A-7EE6-4342-B048-85BDC9FD1C3A}</a:tableStyleId>
              </a:tblPr>
              <a:tblGrid>
                <a:gridCol w="2701085">
                  <a:extLst>
                    <a:ext uri="{9D8B030D-6E8A-4147-A177-3AD203B41FA5}">
                      <a16:colId xmlns:a16="http://schemas.microsoft.com/office/drawing/2014/main" val="3912263400"/>
                    </a:ext>
                  </a:extLst>
                </a:gridCol>
                <a:gridCol w="12264981">
                  <a:extLst>
                    <a:ext uri="{9D8B030D-6E8A-4147-A177-3AD203B41FA5}">
                      <a16:colId xmlns:a16="http://schemas.microsoft.com/office/drawing/2014/main" val="1133630273"/>
                    </a:ext>
                  </a:extLst>
                </a:gridCol>
              </a:tblGrid>
              <a:tr h="311946">
                <a:tc>
                  <a:txBody>
                    <a:bodyPr/>
                    <a:lstStyle/>
                    <a:p>
                      <a:pPr algn="ctr"/>
                      <a:r>
                        <a:rPr kumimoji="1" lang="ja-JP" altLang="en-US">
                          <a:latin typeface="メイリオ" panose="020B0604030504040204" pitchFamily="50" charset="-128"/>
                          <a:ea typeface="メイリオ" panose="020B0604030504040204" pitchFamily="50" charset="-128"/>
                        </a:rPr>
                        <a:t>項目</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内容</a:t>
                      </a:r>
                    </a:p>
                  </a:txBody>
                  <a:tcPr anchor="ctr"/>
                </a:tc>
                <a:extLst>
                  <a:ext uri="{0D108BD9-81ED-4DB2-BD59-A6C34878D82A}">
                    <a16:rowId xmlns:a16="http://schemas.microsoft.com/office/drawing/2014/main" val="3639836926"/>
                  </a:ext>
                </a:extLst>
              </a:tr>
              <a:tr h="705352">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リスクの内容</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不正アクセスで価格が改ざんされたり、ウイルスが仕掛けられると顧客や閲覧者に被害が発生し、信用を失う</a:t>
                      </a:r>
                    </a:p>
                  </a:txBody>
                  <a:tcPr anchor="ctr"/>
                </a:tc>
                <a:extLst>
                  <a:ext uri="{0D108BD9-81ED-4DB2-BD59-A6C34878D82A}">
                    <a16:rowId xmlns:a16="http://schemas.microsoft.com/office/drawing/2014/main" val="2684911528"/>
                  </a:ext>
                </a:extLst>
              </a:tr>
              <a:tr h="757494">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リスク対応</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リスク評価の結果をもとにリスク対応を決定する（今回は例として「リスクを低減する」方法を選択）</a:t>
                      </a:r>
                    </a:p>
                  </a:txBody>
                  <a:tcPr anchor="ctr"/>
                </a:tc>
                <a:extLst>
                  <a:ext uri="{0D108BD9-81ED-4DB2-BD59-A6C34878D82A}">
                    <a16:rowId xmlns:a16="http://schemas.microsoft.com/office/drawing/2014/main" val="1251675357"/>
                  </a:ext>
                </a:extLst>
              </a:tr>
              <a:tr h="890815">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対策例</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対策例：不正アクセスが発生する可能性を低減させるために、アクセス権限を最小化したり、パスワードを複雑にしたり、多要素認証を実施したりするなど、認証の強化を行い、不正アクセスが発生する可能性を低減す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対応する管理策：</a:t>
                      </a:r>
                      <a:r>
                        <a:rPr kumimoji="1" lang="en-US" altLang="ja-JP">
                          <a:latin typeface="メイリオ" panose="020B0604030504040204" pitchFamily="50" charset="-128"/>
                          <a:ea typeface="メイリオ" panose="020B0604030504040204" pitchFamily="50" charset="-128"/>
                        </a:rPr>
                        <a:t>5.15</a:t>
                      </a:r>
                      <a:r>
                        <a:rPr kumimoji="1" lang="ja-JP" altLang="en-US">
                          <a:latin typeface="メイリオ" panose="020B0604030504040204" pitchFamily="50" charset="-128"/>
                          <a:ea typeface="メイリオ" panose="020B0604030504040204" pitchFamily="50" charset="-128"/>
                        </a:rPr>
                        <a:t>アクセス制御</a:t>
                      </a:r>
                    </a:p>
                  </a:txBody>
                  <a:tcPr anchor="ctr"/>
                </a:tc>
                <a:extLst>
                  <a:ext uri="{0D108BD9-81ED-4DB2-BD59-A6C34878D82A}">
                    <a16:rowId xmlns:a16="http://schemas.microsoft.com/office/drawing/2014/main" val="563521057"/>
                  </a:ext>
                </a:extLst>
              </a:tr>
              <a:tr h="890815">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対策基準の策定</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技術的対策</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公開サーバへの不正アクセス対策</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公開サーバへのアクセス権の最小化と管理の強化 </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多要素認証の設定の有効化</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a:latin typeface="メイリオ" panose="020B0604030504040204" pitchFamily="50" charset="-128"/>
                          <a:ea typeface="メイリオ" panose="020B0604030504040204" pitchFamily="50" charset="-128"/>
                        </a:rPr>
                        <a:t>WAF</a:t>
                      </a:r>
                      <a:r>
                        <a:rPr kumimoji="1" lang="ja-JP" altLang="en-US">
                          <a:latin typeface="メイリオ" panose="020B0604030504040204" pitchFamily="50" charset="-128"/>
                          <a:ea typeface="メイリオ" panose="020B0604030504040204" pitchFamily="50" charset="-128"/>
                        </a:rPr>
                        <a:t>の導入</a:t>
                      </a:r>
                    </a:p>
                  </a:txBody>
                  <a:tcPr anchor="ctr"/>
                </a:tc>
                <a:extLst>
                  <a:ext uri="{0D108BD9-81ED-4DB2-BD59-A6C34878D82A}">
                    <a16:rowId xmlns:a16="http://schemas.microsoft.com/office/drawing/2014/main" val="2713053652"/>
                  </a:ext>
                </a:extLst>
              </a:tr>
            </a:tbl>
          </a:graphicData>
        </a:graphic>
      </p:graphicFrame>
    </p:spTree>
    <p:extLst>
      <p:ext uri="{BB962C8B-B14F-4D97-AF65-F5344CB8AC3E}">
        <p14:creationId xmlns:p14="http://schemas.microsoft.com/office/powerpoint/2010/main" val="12174256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C35B0-775F-06A9-4ADD-50BB3EEC048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5197323-D678-613D-A861-79D280A4C9E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リスクの分析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1E9F652-80BD-3F04-C62A-72E4FD6DE63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236</a:t>
            </a:fld>
            <a:endParaRPr kumimoji="1" lang="ja-JP" altLang="en-US" sz="2000"/>
          </a:p>
        </p:txBody>
      </p:sp>
      <p:sp>
        <p:nvSpPr>
          <p:cNvPr id="4" name="object 40">
            <a:extLst>
              <a:ext uri="{FF2B5EF4-FFF2-40B4-BE49-F238E27FC236}">
                <a16:creationId xmlns:a16="http://schemas.microsoft.com/office/drawing/2014/main" id="{86D7F777-09E0-E1BF-40AF-9EE03089688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E5CE9557-0B16-6B0A-CD2A-189D51DC777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BC9B9476-2DF7-B1DD-94EE-1FC5C404A92B}"/>
              </a:ext>
            </a:extLst>
          </p:cNvPr>
          <p:cNvSpPr txBox="1"/>
          <p:nvPr/>
        </p:nvSpPr>
        <p:spPr>
          <a:xfrm>
            <a:off x="11942065" y="582737"/>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54C2075D-B1E1-651E-89DA-375F49E12F7C}"/>
              </a:ext>
            </a:extLst>
          </p:cNvPr>
          <p:cNvSpPr txBox="1"/>
          <p:nvPr/>
        </p:nvSpPr>
        <p:spPr>
          <a:xfrm>
            <a:off x="1643605" y="2036000"/>
            <a:ext cx="15456498" cy="646331"/>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被害発生可能性とは</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graphicFrame>
        <p:nvGraphicFramePr>
          <p:cNvPr id="3" name="表 8">
            <a:extLst>
              <a:ext uri="{FF2B5EF4-FFF2-40B4-BE49-F238E27FC236}">
                <a16:creationId xmlns:a16="http://schemas.microsoft.com/office/drawing/2014/main" id="{CA196100-5F4F-0A42-6239-16E18352E27E}"/>
              </a:ext>
            </a:extLst>
          </p:cNvPr>
          <p:cNvGraphicFramePr>
            <a:graphicFrameLocks noGrp="1"/>
          </p:cNvGraphicFramePr>
          <p:nvPr/>
        </p:nvGraphicFramePr>
        <p:xfrm>
          <a:off x="1643605" y="2871031"/>
          <a:ext cx="7128807" cy="4556543"/>
        </p:xfrm>
        <a:graphic>
          <a:graphicData uri="http://schemas.openxmlformats.org/drawingml/2006/table">
            <a:tbl>
              <a:tblPr firstRow="1" bandRow="1">
                <a:tableStyleId>{5C22544A-7EE6-4342-B048-85BDC9FD1C3A}</a:tableStyleId>
              </a:tblPr>
              <a:tblGrid>
                <a:gridCol w="706649">
                  <a:extLst>
                    <a:ext uri="{9D8B030D-6E8A-4147-A177-3AD203B41FA5}">
                      <a16:colId xmlns:a16="http://schemas.microsoft.com/office/drawing/2014/main" val="3912263400"/>
                    </a:ext>
                  </a:extLst>
                </a:gridCol>
                <a:gridCol w="6422158">
                  <a:extLst>
                    <a:ext uri="{9D8B030D-6E8A-4147-A177-3AD203B41FA5}">
                      <a16:colId xmlns:a16="http://schemas.microsoft.com/office/drawing/2014/main" val="1133630273"/>
                    </a:ext>
                  </a:extLst>
                </a:gridCol>
              </a:tblGrid>
              <a:tr h="609223">
                <a:tc gridSpan="2">
                  <a:txBody>
                    <a:bodyPr/>
                    <a:lstStyle/>
                    <a:p>
                      <a:pPr algn="ctr"/>
                      <a:r>
                        <a:rPr kumimoji="1" lang="ja-JP" altLang="en-US">
                          <a:latin typeface="メイリオ" panose="020B0604030504040204" pitchFamily="50" charset="-128"/>
                          <a:ea typeface="メイリオ" panose="020B0604030504040204" pitchFamily="50" charset="-128"/>
                        </a:rPr>
                        <a:t>起こりやすさ（脅威）</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39836926"/>
                  </a:ext>
                </a:extLst>
              </a:tr>
              <a:tr h="1377536">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通常の状況で脅威が発生する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（いつ発生してもおかしくない）</a:t>
                      </a:r>
                    </a:p>
                  </a:txBody>
                  <a:tcPr anchor="ctr"/>
                </a:tc>
                <a:extLst>
                  <a:ext uri="{0D108BD9-81ED-4DB2-BD59-A6C34878D82A}">
                    <a16:rowId xmlns:a16="http://schemas.microsoft.com/office/drawing/2014/main" val="2684911528"/>
                  </a:ext>
                </a:extLst>
              </a:tr>
              <a:tr h="1179994">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特定の状況で脅威が発生する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（年に数回程度）</a:t>
                      </a:r>
                    </a:p>
                  </a:txBody>
                  <a:tcPr anchor="ctr"/>
                </a:tc>
                <a:extLst>
                  <a:ext uri="{0D108BD9-81ED-4DB2-BD59-A6C34878D82A}">
                    <a16:rowId xmlns:a16="http://schemas.microsoft.com/office/drawing/2014/main" val="1251675357"/>
                  </a:ext>
                </a:extLst>
              </a:tr>
              <a:tr h="1389790">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通常の状況で脅威が発生することはない</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（通常発生しない）</a:t>
                      </a:r>
                    </a:p>
                    <a:p>
                      <a:pPr marL="0" indent="0">
                        <a:buFont typeface="Arial" panose="020B0604020202020204" pitchFamily="34" charset="0"/>
                        <a:buNone/>
                      </a:pP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563521057"/>
                  </a:ext>
                </a:extLst>
              </a:tr>
            </a:tbl>
          </a:graphicData>
        </a:graphic>
      </p:graphicFrame>
      <p:graphicFrame>
        <p:nvGraphicFramePr>
          <p:cNvPr id="9" name="表 8">
            <a:extLst>
              <a:ext uri="{FF2B5EF4-FFF2-40B4-BE49-F238E27FC236}">
                <a16:creationId xmlns:a16="http://schemas.microsoft.com/office/drawing/2014/main" id="{E2BCC2BE-3C19-A9D5-29BB-30D2E64520F2}"/>
              </a:ext>
            </a:extLst>
          </p:cNvPr>
          <p:cNvGraphicFramePr>
            <a:graphicFrameLocks noGrp="1"/>
          </p:cNvGraphicFramePr>
          <p:nvPr/>
        </p:nvGraphicFramePr>
        <p:xfrm>
          <a:off x="9371854" y="2871031"/>
          <a:ext cx="7128807" cy="4556543"/>
        </p:xfrm>
        <a:graphic>
          <a:graphicData uri="http://schemas.openxmlformats.org/drawingml/2006/table">
            <a:tbl>
              <a:tblPr firstRow="1" bandRow="1">
                <a:tableStyleId>{5C22544A-7EE6-4342-B048-85BDC9FD1C3A}</a:tableStyleId>
              </a:tblPr>
              <a:tblGrid>
                <a:gridCol w="706649">
                  <a:extLst>
                    <a:ext uri="{9D8B030D-6E8A-4147-A177-3AD203B41FA5}">
                      <a16:colId xmlns:a16="http://schemas.microsoft.com/office/drawing/2014/main" val="3912263400"/>
                    </a:ext>
                  </a:extLst>
                </a:gridCol>
                <a:gridCol w="6422158">
                  <a:extLst>
                    <a:ext uri="{9D8B030D-6E8A-4147-A177-3AD203B41FA5}">
                      <a16:colId xmlns:a16="http://schemas.microsoft.com/office/drawing/2014/main" val="1133630273"/>
                    </a:ext>
                  </a:extLst>
                </a:gridCol>
              </a:tblGrid>
              <a:tr h="609223">
                <a:tc gridSpan="2">
                  <a:txBody>
                    <a:bodyPr/>
                    <a:lstStyle/>
                    <a:p>
                      <a:pPr algn="ctr"/>
                      <a:r>
                        <a:rPr kumimoji="1" lang="ja-JP" altLang="en-US" dirty="0">
                          <a:latin typeface="メイリオ" panose="020B0604030504040204" pitchFamily="50" charset="-128"/>
                          <a:ea typeface="メイリオ" panose="020B0604030504040204" pitchFamily="50" charset="-128"/>
                        </a:rPr>
                        <a:t>つけ込みやすさ（脆弱性）</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39836926"/>
                  </a:ext>
                </a:extLst>
              </a:tr>
              <a:tr h="1377536">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対策を実施していない</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（ほぼ無防備）</a:t>
                      </a:r>
                    </a:p>
                  </a:txBody>
                  <a:tcPr anchor="ctr"/>
                </a:tc>
                <a:extLst>
                  <a:ext uri="{0D108BD9-81ED-4DB2-BD59-A6C34878D82A}">
                    <a16:rowId xmlns:a16="http://schemas.microsoft.com/office/drawing/2014/main" val="2684911528"/>
                  </a:ext>
                </a:extLst>
              </a:tr>
              <a:tr h="1179994">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部分的に対策を実施している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（一部対策を実施）</a:t>
                      </a:r>
                    </a:p>
                  </a:txBody>
                  <a:tcPr anchor="ctr"/>
                </a:tc>
                <a:extLst>
                  <a:ext uri="{0D108BD9-81ED-4DB2-BD59-A6C34878D82A}">
                    <a16:rowId xmlns:a16="http://schemas.microsoft.com/office/drawing/2014/main" val="1251675357"/>
                  </a:ext>
                </a:extLst>
              </a:tr>
              <a:tr h="1389790">
                <a:tc>
                  <a:txBody>
                    <a:bodyPr/>
                    <a:lstStyle/>
                    <a:p>
                      <a:pPr marL="0" indent="0" algn="ctr">
                        <a:buFont typeface="Arial" panose="020B0604020202020204" pitchFamily="34" charset="0"/>
                        <a:buNone/>
                      </a:pP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必要な対策をすべて実施している</a:t>
                      </a:r>
                      <a:br>
                        <a:rPr kumimoji="1" lang="ja-JP" altLang="en-US"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（対策を実施）</a:t>
                      </a:r>
                    </a:p>
                  </a:txBody>
                  <a:tcPr anchor="ctr"/>
                </a:tc>
                <a:extLst>
                  <a:ext uri="{0D108BD9-81ED-4DB2-BD59-A6C34878D82A}">
                    <a16:rowId xmlns:a16="http://schemas.microsoft.com/office/drawing/2014/main" val="563521057"/>
                  </a:ext>
                </a:extLst>
              </a:tr>
            </a:tbl>
          </a:graphicData>
        </a:graphic>
      </p:graphicFrame>
      <p:sp>
        <p:nvSpPr>
          <p:cNvPr id="10" name="四角形: 角を丸くする 9">
            <a:extLst>
              <a:ext uri="{FF2B5EF4-FFF2-40B4-BE49-F238E27FC236}">
                <a16:creationId xmlns:a16="http://schemas.microsoft.com/office/drawing/2014/main" id="{0D978969-C579-1FAC-9338-8434E4FDEDC7}"/>
              </a:ext>
            </a:extLst>
          </p:cNvPr>
          <p:cNvSpPr/>
          <p:nvPr/>
        </p:nvSpPr>
        <p:spPr>
          <a:xfrm>
            <a:off x="2210766" y="7870000"/>
            <a:ext cx="13403484" cy="875087"/>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3600">
                <a:solidFill>
                  <a:schemeClr val="tx1"/>
                </a:solidFill>
                <a:latin typeface="メイリオ" panose="020B0604030504040204" pitchFamily="50" charset="-128"/>
                <a:ea typeface="メイリオ" panose="020B0604030504040204" pitchFamily="50" charset="-128"/>
              </a:rPr>
              <a:t>「起こりやすさ」と「つけ込みやすさ」の換算表で算出する</a:t>
            </a:r>
          </a:p>
        </p:txBody>
      </p:sp>
    </p:spTree>
    <p:extLst>
      <p:ext uri="{BB962C8B-B14F-4D97-AF65-F5344CB8AC3E}">
        <p14:creationId xmlns:p14="http://schemas.microsoft.com/office/powerpoint/2010/main" val="95759307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BE88D-9929-9045-CA03-5320A52B17B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AD57D57-339E-3F1E-E381-4EC45CDC0DF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リスクの分析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F97C919-BE12-3918-3C35-C8A4A80920E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237</a:t>
            </a:fld>
            <a:endParaRPr kumimoji="1" lang="ja-JP" altLang="en-US" sz="2000"/>
          </a:p>
        </p:txBody>
      </p:sp>
      <p:sp>
        <p:nvSpPr>
          <p:cNvPr id="4" name="object 40">
            <a:extLst>
              <a:ext uri="{FF2B5EF4-FFF2-40B4-BE49-F238E27FC236}">
                <a16:creationId xmlns:a16="http://schemas.microsoft.com/office/drawing/2014/main" id="{8C88A381-0D18-D785-A1A4-8098B661314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BA04CC1D-4826-1FC3-080A-EAADE3FFA36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22D5F5F7-885C-9EF7-F52B-06DBD00F8A6C}"/>
              </a:ext>
            </a:extLst>
          </p:cNvPr>
          <p:cNvSpPr txBox="1"/>
          <p:nvPr/>
        </p:nvSpPr>
        <p:spPr>
          <a:xfrm>
            <a:off x="11942065" y="582737"/>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583EEF10-DAAC-4016-0E62-46A89A04D1CB}"/>
              </a:ext>
            </a:extLst>
          </p:cNvPr>
          <p:cNvSpPr txBox="1"/>
          <p:nvPr/>
        </p:nvSpPr>
        <p:spPr>
          <a:xfrm>
            <a:off x="1643605" y="2036000"/>
            <a:ext cx="15456498" cy="646331"/>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被害発生可能性の換算表</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graphicFrame>
        <p:nvGraphicFramePr>
          <p:cNvPr id="11" name="表 10">
            <a:extLst>
              <a:ext uri="{FF2B5EF4-FFF2-40B4-BE49-F238E27FC236}">
                <a16:creationId xmlns:a16="http://schemas.microsoft.com/office/drawing/2014/main" id="{EA881F82-6B24-D10F-DF4D-D8E8E7509FB5}"/>
              </a:ext>
            </a:extLst>
          </p:cNvPr>
          <p:cNvGraphicFramePr>
            <a:graphicFrameLocks noGrp="1"/>
          </p:cNvGraphicFramePr>
          <p:nvPr>
            <p:extLst>
              <p:ext uri="{D42A27DB-BD31-4B8C-83A1-F6EECF244321}">
                <p14:modId xmlns:p14="http://schemas.microsoft.com/office/powerpoint/2010/main" val="3405720469"/>
              </p:ext>
            </p:extLst>
          </p:nvPr>
        </p:nvGraphicFramePr>
        <p:xfrm>
          <a:off x="1557636" y="3002279"/>
          <a:ext cx="14719650" cy="4023555"/>
        </p:xfrm>
        <a:graphic>
          <a:graphicData uri="http://schemas.openxmlformats.org/drawingml/2006/table">
            <a:tbl>
              <a:tblPr firstRow="1" bandRow="1">
                <a:tableStyleId>{5C22544A-7EE6-4342-B048-85BDC9FD1C3A}</a:tableStyleId>
              </a:tblPr>
              <a:tblGrid>
                <a:gridCol w="2943930">
                  <a:extLst>
                    <a:ext uri="{9D8B030D-6E8A-4147-A177-3AD203B41FA5}">
                      <a16:colId xmlns:a16="http://schemas.microsoft.com/office/drawing/2014/main" val="2197215305"/>
                    </a:ext>
                  </a:extLst>
                </a:gridCol>
                <a:gridCol w="2943930">
                  <a:extLst>
                    <a:ext uri="{9D8B030D-6E8A-4147-A177-3AD203B41FA5}">
                      <a16:colId xmlns:a16="http://schemas.microsoft.com/office/drawing/2014/main" val="3077965455"/>
                    </a:ext>
                  </a:extLst>
                </a:gridCol>
                <a:gridCol w="2943930">
                  <a:extLst>
                    <a:ext uri="{9D8B030D-6E8A-4147-A177-3AD203B41FA5}">
                      <a16:colId xmlns:a16="http://schemas.microsoft.com/office/drawing/2014/main" val="2763759917"/>
                    </a:ext>
                  </a:extLst>
                </a:gridCol>
                <a:gridCol w="2943930">
                  <a:extLst>
                    <a:ext uri="{9D8B030D-6E8A-4147-A177-3AD203B41FA5}">
                      <a16:colId xmlns:a16="http://schemas.microsoft.com/office/drawing/2014/main" val="1720742237"/>
                    </a:ext>
                  </a:extLst>
                </a:gridCol>
                <a:gridCol w="2943930">
                  <a:extLst>
                    <a:ext uri="{9D8B030D-6E8A-4147-A177-3AD203B41FA5}">
                      <a16:colId xmlns:a16="http://schemas.microsoft.com/office/drawing/2014/main" val="3546768094"/>
                    </a:ext>
                  </a:extLst>
                </a:gridCol>
              </a:tblGrid>
              <a:tr h="804711">
                <a:tc rowSpan="2" gridSpan="2">
                  <a:txBody>
                    <a:bodyPr/>
                    <a:lstStyle/>
                    <a:p>
                      <a:pPr algn="ctr"/>
                      <a:r>
                        <a:rPr kumimoji="1" lang="ja-JP" altLang="en-US">
                          <a:latin typeface="メイリオ" panose="020B0604030504040204" pitchFamily="50" charset="-128"/>
                          <a:ea typeface="メイリオ" panose="020B0604030504040204" pitchFamily="50" charset="-128"/>
                        </a:rPr>
                        <a:t>被害発生可能性の換算表</a:t>
                      </a:r>
                    </a:p>
                  </a:txBody>
                  <a:tcPr anchor="ctr"/>
                </a:tc>
                <a:tc rowSpan="2"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gridSpan="3">
                  <a:txBody>
                    <a:bodyPr/>
                    <a:lstStyle/>
                    <a:p>
                      <a:pPr algn="ctr"/>
                      <a:r>
                        <a:rPr kumimoji="1" lang="ja-JP" altLang="en-US">
                          <a:latin typeface="メイリオ" panose="020B0604030504040204" pitchFamily="50" charset="-128"/>
                          <a:ea typeface="メイリオ" panose="020B0604030504040204" pitchFamily="50" charset="-128"/>
                        </a:rPr>
                        <a:t>つけ込みやすさ（脆弱性）</a:t>
                      </a: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009249570"/>
                  </a:ext>
                </a:extLst>
              </a:tr>
              <a:tr h="804711">
                <a:tc gridSpan="2"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hMerge="1"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95337855"/>
                  </a:ext>
                </a:extLst>
              </a:tr>
              <a:tr h="804711">
                <a:tc rowSpan="3">
                  <a:txBody>
                    <a:bodyPr/>
                    <a:lstStyle/>
                    <a:p>
                      <a:pPr algn="ctr"/>
                      <a:r>
                        <a:rPr kumimoji="1" lang="ja-JP" altLang="en-US">
                          <a:latin typeface="メイリオ" panose="020B0604030504040204" pitchFamily="50" charset="-128"/>
                          <a:ea typeface="メイリオ" panose="020B0604030504040204" pitchFamily="50" charset="-128"/>
                        </a:rPr>
                        <a:t>起こりやすさ</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（脅威）</a:t>
                      </a: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3</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902200472"/>
                  </a:ext>
                </a:extLst>
              </a:tr>
              <a:tr h="804711">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2</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026786815"/>
                  </a:ext>
                </a:extLst>
              </a:tr>
              <a:tr h="804711">
                <a:tc vMerge="1">
                  <a:txBody>
                    <a:bodyPr/>
                    <a:lstStyle/>
                    <a:p>
                      <a:pPr algn="ct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a:latin typeface="メイリオ" panose="020B0604030504040204" pitchFamily="50" charset="-128"/>
                          <a:ea typeface="メイリオ" panose="020B0604030504040204" pitchFamily="50" charset="-128"/>
                        </a:rPr>
                        <a:t>1</a:t>
                      </a:r>
                      <a:endParaRPr kumimoji="1" lang="ja-JP" altLang="en-US">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dirty="0">
                          <a:latin typeface="メイリオ" panose="020B0604030504040204" pitchFamily="50" charset="-128"/>
                          <a:ea typeface="メイリオ" panose="020B0604030504040204" pitchFamily="50" charset="-128"/>
                        </a:rPr>
                        <a:t>1</a:t>
                      </a: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966368493"/>
                  </a:ext>
                </a:extLst>
              </a:tr>
            </a:tbl>
          </a:graphicData>
        </a:graphic>
      </p:graphicFrame>
    </p:spTree>
    <p:extLst>
      <p:ext uri="{BB962C8B-B14F-4D97-AF65-F5344CB8AC3E}">
        <p14:creationId xmlns:p14="http://schemas.microsoft.com/office/powerpoint/2010/main" val="206674357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7402-B4F8-CA8F-77AF-7022E4245FF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3DEF5A5-6898-C332-F498-1DC299224CC8}"/>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リスクの分析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7DDF46B-76E0-0B2A-E406-9EC1842B3B1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238</a:t>
            </a:fld>
            <a:endParaRPr kumimoji="1" lang="ja-JP" altLang="en-US" sz="2000"/>
          </a:p>
        </p:txBody>
      </p:sp>
      <p:sp>
        <p:nvSpPr>
          <p:cNvPr id="4" name="object 40">
            <a:extLst>
              <a:ext uri="{FF2B5EF4-FFF2-40B4-BE49-F238E27FC236}">
                <a16:creationId xmlns:a16="http://schemas.microsoft.com/office/drawing/2014/main" id="{00EF142C-A028-3241-894B-E9A054D86A9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F40A166F-C1E8-C852-6C19-C24AB2F3C4C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リスクマネジメント：リスクアセスメント</a:t>
            </a:r>
          </a:p>
        </p:txBody>
      </p:sp>
      <p:sp>
        <p:nvSpPr>
          <p:cNvPr id="2" name="テキスト ボックス 1">
            <a:extLst>
              <a:ext uri="{FF2B5EF4-FFF2-40B4-BE49-F238E27FC236}">
                <a16:creationId xmlns:a16="http://schemas.microsoft.com/office/drawing/2014/main" id="{692BE0F7-DD69-9B6B-EB26-EDDF20CDADAE}"/>
              </a:ext>
            </a:extLst>
          </p:cNvPr>
          <p:cNvSpPr txBox="1"/>
          <p:nvPr/>
        </p:nvSpPr>
        <p:spPr>
          <a:xfrm>
            <a:off x="11996928" y="582737"/>
            <a:ext cx="56132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14EEC448-D409-5D3D-5D1E-D4A7AE3ACC2B}"/>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リスク分析の例</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7E2508ED-8E57-DC11-802C-B53826138CE8}"/>
              </a:ext>
            </a:extLst>
          </p:cNvPr>
          <p:cNvSpPr/>
          <p:nvPr/>
        </p:nvSpPr>
        <p:spPr>
          <a:xfrm>
            <a:off x="1215342" y="3617353"/>
            <a:ext cx="15795835" cy="2872987"/>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1" lang="ja-JP" altLang="en-US" sz="4800" b="1">
                <a:solidFill>
                  <a:schemeClr val="tx1"/>
                </a:solidFill>
                <a:latin typeface="メイリオ" panose="020B0604030504040204" pitchFamily="50" charset="-128"/>
                <a:ea typeface="メイリオ" panose="020B0604030504040204" pitchFamily="50" charset="-128"/>
              </a:rPr>
              <a:t>「リスクレベル」＝「重要度」</a:t>
            </a:r>
            <a:r>
              <a:rPr kumimoji="1" lang="en-US" altLang="ja-JP" sz="4800" b="1">
                <a:solidFill>
                  <a:schemeClr val="tx1"/>
                </a:solidFill>
                <a:latin typeface="メイリオ" panose="020B0604030504040204" pitchFamily="50" charset="-128"/>
                <a:ea typeface="メイリオ" panose="020B0604030504040204" pitchFamily="50" charset="-128"/>
              </a:rPr>
              <a:t>×</a:t>
            </a:r>
            <a:r>
              <a:rPr kumimoji="1" lang="ja-JP" altLang="en-US" sz="4800" b="1">
                <a:solidFill>
                  <a:schemeClr val="tx1"/>
                </a:solidFill>
                <a:latin typeface="メイリオ" panose="020B0604030504040204" pitchFamily="50" charset="-128"/>
                <a:ea typeface="メイリオ" panose="020B0604030504040204" pitchFamily="50" charset="-128"/>
              </a:rPr>
              <a:t>「被害発生可能性」　</a:t>
            </a:r>
          </a:p>
        </p:txBody>
      </p:sp>
    </p:spTree>
    <p:extLst>
      <p:ext uri="{BB962C8B-B14F-4D97-AF65-F5344CB8AC3E}">
        <p14:creationId xmlns:p14="http://schemas.microsoft.com/office/powerpoint/2010/main" val="120402653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B106C-0194-2C28-F454-CE9970738FD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9CBC027-CADA-D100-F6D6-A3D2D9208B6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3AE41FC-9060-3354-AA4D-F18BCE9A3AF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239</a:t>
            </a:fld>
            <a:endParaRPr kumimoji="1" lang="ja-JP" altLang="en-US" sz="2000"/>
          </a:p>
        </p:txBody>
      </p:sp>
      <p:sp>
        <p:nvSpPr>
          <p:cNvPr id="4" name="object 40">
            <a:extLst>
              <a:ext uri="{FF2B5EF4-FFF2-40B4-BE49-F238E27FC236}">
                <a16:creationId xmlns:a16="http://schemas.microsoft.com/office/drawing/2014/main" id="{5613717E-EFA7-8B10-99A5-EFE36C3A509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7BF96020-943D-9C80-53C6-2A6581B6328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リスクマネジメント：リスクの対応</a:t>
            </a:r>
          </a:p>
        </p:txBody>
      </p:sp>
      <p:sp>
        <p:nvSpPr>
          <p:cNvPr id="2" name="テキスト ボックス 1">
            <a:extLst>
              <a:ext uri="{FF2B5EF4-FFF2-40B4-BE49-F238E27FC236}">
                <a16:creationId xmlns:a16="http://schemas.microsoft.com/office/drawing/2014/main" id="{1517C811-D724-2033-BADD-FFE9014E2383}"/>
              </a:ext>
            </a:extLst>
          </p:cNvPr>
          <p:cNvSpPr txBox="1"/>
          <p:nvPr/>
        </p:nvSpPr>
        <p:spPr>
          <a:xfrm>
            <a:off x="11942065" y="582737"/>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- 15</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3C845D4E-09A4-AEB8-8B9D-03B0A54D3D19}"/>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リスク対応の選択肢の選定方法</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B6D59BA3-D320-35E6-5B70-0E7FF11AE55F}"/>
              </a:ext>
            </a:extLst>
          </p:cNvPr>
          <p:cNvSpPr txBox="1"/>
          <p:nvPr/>
        </p:nvSpPr>
        <p:spPr>
          <a:xfrm>
            <a:off x="2065472" y="8562568"/>
            <a:ext cx="14211812"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情報セキュリティリスクの考え方</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 （出典）</a:t>
            </a:r>
            <a:r>
              <a:rPr kumimoji="1" lang="en-US" altLang="ja-JP">
                <a:latin typeface="メイリオ" panose="020B0604030504040204" pitchFamily="50" charset="-128"/>
                <a:ea typeface="メイリオ" panose="020B0604030504040204" pitchFamily="50" charset="-128"/>
              </a:rPr>
              <a:t>JNSA.”2-4 </a:t>
            </a:r>
            <a:r>
              <a:rPr kumimoji="1" lang="ja-JP" altLang="en-US">
                <a:latin typeface="メイリオ" panose="020B0604030504040204" pitchFamily="50" charset="-128"/>
                <a:ea typeface="メイリオ" panose="020B0604030504040204" pitchFamily="50" charset="-128"/>
              </a:rPr>
              <a:t>リスクアセスメントとリスク対応”</a:t>
            </a:r>
            <a:r>
              <a:rPr kumimoji="1" lang="en-US" altLang="ja-JP">
                <a:latin typeface="メイリオ" panose="020B0604030504040204" pitchFamily="50" charset="-128"/>
                <a:ea typeface="メイリオ" panose="020B0604030504040204" pitchFamily="50" charset="-128"/>
              </a:rPr>
              <a:t>. https://www.jnsa.org/ikusei/01/02-04.html,</a:t>
            </a:r>
            <a:r>
              <a:rPr kumimoji="1" lang="ja-JP" altLang="en-US">
                <a:latin typeface="メイリオ" panose="020B0604030504040204" pitchFamily="50" charset="-128"/>
                <a:ea typeface="メイリオ" panose="020B0604030504040204" pitchFamily="50" charset="-128"/>
              </a:rPr>
              <a:t>（参照 </a:t>
            </a:r>
            <a:r>
              <a:rPr kumimoji="1" lang="en-US" altLang="ja-JP">
                <a:latin typeface="メイリオ" panose="020B0604030504040204" pitchFamily="50" charset="-128"/>
                <a:ea typeface="メイリオ" panose="020B0604030504040204" pitchFamily="50" charset="-128"/>
              </a:rPr>
              <a:t>2023-09-21</a:t>
            </a:r>
            <a:r>
              <a:rPr kumimoji="1" lang="ja-JP" altLang="en-US">
                <a:latin typeface="メイリオ" panose="020B0604030504040204" pitchFamily="50" charset="-128"/>
                <a:ea typeface="メイリオ" panose="020B0604030504040204" pitchFamily="50" charset="-128"/>
              </a:rPr>
              <a:t>）</a:t>
            </a:r>
          </a:p>
        </p:txBody>
      </p:sp>
      <p:pic>
        <p:nvPicPr>
          <p:cNvPr id="11" name="図 10">
            <a:extLst>
              <a:ext uri="{FF2B5EF4-FFF2-40B4-BE49-F238E27FC236}">
                <a16:creationId xmlns:a16="http://schemas.microsoft.com/office/drawing/2014/main" id="{55C7A42E-BF34-6666-0321-0080C74DE40F}"/>
              </a:ext>
            </a:extLst>
          </p:cNvPr>
          <p:cNvPicPr>
            <a:picLocks noChangeAspect="1"/>
          </p:cNvPicPr>
          <p:nvPr/>
        </p:nvPicPr>
        <p:blipFill>
          <a:blip r:embed="rId3"/>
          <a:stretch>
            <a:fillRect/>
          </a:stretch>
        </p:blipFill>
        <p:spPr>
          <a:xfrm>
            <a:off x="2501444" y="2727296"/>
            <a:ext cx="13575830" cy="6032071"/>
          </a:xfrm>
          <a:prstGeom prst="rect">
            <a:avLst/>
          </a:prstGeom>
        </p:spPr>
      </p:pic>
    </p:spTree>
    <p:extLst>
      <p:ext uri="{BB962C8B-B14F-4D97-AF65-F5344CB8AC3E}">
        <p14:creationId xmlns:p14="http://schemas.microsoft.com/office/powerpoint/2010/main" val="2909349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46331"/>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想定される脅威の起因と対策</a:t>
            </a:r>
            <a:r>
              <a:rPr kumimoji="1" lang="en-US" altLang="ja-JP" sz="3600">
                <a:latin typeface="メイリオ" panose="020B0604030504040204" pitchFamily="50" charset="-128"/>
                <a:ea typeface="メイリオ" panose="020B0604030504040204" pitchFamily="50" charset="-128"/>
              </a:rPr>
              <a:t>】</a:t>
            </a: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テレワークのセキュリティ対策</a:t>
            </a:r>
          </a:p>
        </p:txBody>
      </p:sp>
      <p:sp>
        <p:nvSpPr>
          <p:cNvPr id="6" name="テキスト ボックス 5">
            <a:extLst>
              <a:ext uri="{FF2B5EF4-FFF2-40B4-BE49-F238E27FC236}">
                <a16:creationId xmlns:a16="http://schemas.microsoft.com/office/drawing/2014/main" id="{A335877E-FD71-2958-B14D-60768F47F2AD}"/>
              </a:ext>
            </a:extLst>
          </p:cNvPr>
          <p:cNvSpPr txBox="1"/>
          <p:nvPr/>
        </p:nvSpPr>
        <p:spPr>
          <a:xfrm>
            <a:off x="1924957" y="6138219"/>
            <a:ext cx="7157704" cy="2800767"/>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不正アクセス</a:t>
            </a:r>
            <a:endParaRPr kumimoji="1"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VPN</a:t>
            </a:r>
            <a:r>
              <a:rPr kumimoji="1" lang="ja-JP" altLang="en-US" sz="2800">
                <a:latin typeface="メイリオ" panose="020B0604030504040204" pitchFamily="50" charset="-128"/>
                <a:ea typeface="メイリオ" panose="020B0604030504040204" pitchFamily="50" charset="-128"/>
              </a:rPr>
              <a:t>機器の脆弱性</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パスワードの使いまわし</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強度の弱いパスワード設定</a:t>
            </a:r>
            <a:endParaRPr kumimoji="1" lang="en-US" altLang="ja-JP" sz="2800">
              <a:latin typeface="メイリオ" panose="020B0604030504040204" pitchFamily="50" charset="-128"/>
              <a:ea typeface="メイリオ" panose="020B0604030504040204" pitchFamily="50" charset="-128"/>
            </a:endParaRPr>
          </a:p>
          <a:p>
            <a:endParaRPr kumimoji="1" lang="en-US" altLang="ja-JP" sz="2800">
              <a:latin typeface="メイリオ" panose="020B0604030504040204" pitchFamily="50" charset="-128"/>
              <a:ea typeface="メイリオ" panose="020B0604030504040204" pitchFamily="50" charset="-128"/>
            </a:endParaRPr>
          </a:p>
          <a:p>
            <a:endParaRPr kumimoji="1" lang="en-US" altLang="ja-JP" sz="280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64804D3-3A76-48C5-3CA5-5F10EDFED769}"/>
              </a:ext>
            </a:extLst>
          </p:cNvPr>
          <p:cNvSpPr txBox="1"/>
          <p:nvPr/>
        </p:nvSpPr>
        <p:spPr>
          <a:xfrm>
            <a:off x="9168568" y="6138219"/>
            <a:ext cx="7157704" cy="2800767"/>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不正アクセス</a:t>
            </a:r>
            <a:endParaRPr kumimoji="1"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脆弱性の確認とパッチ適用</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サイトやサービスごとにパスワード変更</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10</a:t>
            </a:r>
            <a:r>
              <a:rPr kumimoji="1" lang="ja-JP" altLang="en-US" sz="2800">
                <a:latin typeface="メイリオ" panose="020B0604030504040204" pitchFamily="50" charset="-128"/>
                <a:ea typeface="メイリオ" panose="020B0604030504040204" pitchFamily="50" charset="-128"/>
              </a:rPr>
              <a:t>文字以上の複雑なパスワード作成</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MFA</a:t>
            </a:r>
            <a:r>
              <a:rPr kumimoji="1" lang="ja-JP" altLang="en-US" sz="2800">
                <a:latin typeface="メイリオ" panose="020B0604030504040204" pitchFamily="50" charset="-128"/>
                <a:ea typeface="メイリオ" panose="020B0604030504040204" pitchFamily="50" charset="-128"/>
              </a:rPr>
              <a:t>（多要素認証）の導入</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UTM</a:t>
            </a:r>
            <a:r>
              <a:rPr kumimoji="1" lang="ja-JP" altLang="en-US" sz="2800">
                <a:latin typeface="メイリオ" panose="020B0604030504040204" pitchFamily="50" charset="-128"/>
                <a:ea typeface="メイリオ" panose="020B0604030504040204" pitchFamily="50" charset="-128"/>
              </a:rPr>
              <a:t>（</a:t>
            </a:r>
            <a:r>
              <a:rPr kumimoji="1" lang="en-US" altLang="ja-JP" sz="2800">
                <a:latin typeface="メイリオ" panose="020B0604030504040204" pitchFamily="50" charset="-128"/>
                <a:ea typeface="メイリオ" panose="020B0604030504040204" pitchFamily="50" charset="-128"/>
              </a:rPr>
              <a:t>IPS/IDS</a:t>
            </a:r>
            <a:r>
              <a:rPr kumimoji="1" lang="ja-JP" altLang="en-US" sz="2800">
                <a:latin typeface="メイリオ" panose="020B0604030504040204" pitchFamily="50" charset="-128"/>
                <a:ea typeface="メイリオ" panose="020B0604030504040204" pitchFamily="50" charset="-128"/>
              </a:rPr>
              <a:t>機能）の導入</a:t>
            </a:r>
            <a:endParaRPr kumimoji="1" lang="en-US" altLang="ja-JP" sz="280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3F8A7D74-B28A-8A08-5A12-CCDD2880353E}"/>
              </a:ext>
            </a:extLst>
          </p:cNvPr>
          <p:cNvSpPr txBox="1"/>
          <p:nvPr/>
        </p:nvSpPr>
        <p:spPr>
          <a:xfrm>
            <a:off x="1924957" y="3280622"/>
            <a:ext cx="7157704" cy="2800767"/>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マルウェア感染</a:t>
            </a:r>
            <a:endParaRPr kumimoji="1"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添付ファイル付きのメールを受信し開封</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悪意のあるサイトを閲覧し、ソフトを</a:t>
            </a:r>
            <a:br>
              <a:rPr kumimoji="1" lang="en-US" altLang="ja-JP" sz="2800">
                <a:latin typeface="メイリオ" panose="020B0604030504040204" pitchFamily="50" charset="-128"/>
                <a:ea typeface="メイリオ" panose="020B0604030504040204" pitchFamily="50" charset="-128"/>
              </a:rPr>
            </a:br>
            <a:r>
              <a:rPr kumimoji="1" lang="ja-JP" altLang="en-US" sz="2800">
                <a:latin typeface="メイリオ" panose="020B0604030504040204" pitchFamily="50" charset="-128"/>
                <a:ea typeface="メイリオ" panose="020B0604030504040204" pitchFamily="50" charset="-128"/>
              </a:rPr>
              <a:t>ダウンロード</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USB</a:t>
            </a:r>
            <a:r>
              <a:rPr kumimoji="1" lang="ja-JP" altLang="en-US" sz="2800">
                <a:latin typeface="メイリオ" panose="020B0604030504040204" pitchFamily="50" charset="-128"/>
                <a:ea typeface="メイリオ" panose="020B0604030504040204" pitchFamily="50" charset="-128"/>
              </a:rPr>
              <a:t>メモリの接続</a:t>
            </a:r>
            <a:endParaRPr kumimoji="1" lang="en-US" altLang="ja-JP" sz="3600">
              <a:latin typeface="メイリオ" panose="020B0604030504040204" pitchFamily="50" charset="-128"/>
              <a:ea typeface="メイリオ" panose="020B0604030504040204" pitchFamily="50" charset="-128"/>
            </a:endParaRPr>
          </a:p>
          <a:p>
            <a:endParaRPr kumimoji="1" lang="en-US" altLang="ja-JP" sz="280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F4E1CB0-2055-E2E9-3F61-5AF3B9008458}"/>
              </a:ext>
            </a:extLst>
          </p:cNvPr>
          <p:cNvSpPr txBox="1"/>
          <p:nvPr/>
        </p:nvSpPr>
        <p:spPr>
          <a:xfrm>
            <a:off x="9168568" y="3280622"/>
            <a:ext cx="7157704" cy="2800767"/>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マルウェア感染</a:t>
            </a:r>
            <a:endParaRPr kumimoji="1"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検知製品（</a:t>
            </a:r>
            <a:r>
              <a:rPr kumimoji="1" lang="en-US" altLang="ja-JP" sz="2800">
                <a:latin typeface="メイリオ" panose="020B0604030504040204" pitchFamily="50" charset="-128"/>
                <a:ea typeface="メイリオ" panose="020B0604030504040204" pitchFamily="50" charset="-128"/>
              </a:rPr>
              <a:t>EPP</a:t>
            </a:r>
            <a:r>
              <a:rPr kumimoji="1" lang="ja-JP" altLang="en-US" sz="2800">
                <a:latin typeface="メイリオ" panose="020B0604030504040204" pitchFamily="50" charset="-128"/>
                <a:ea typeface="メイリオ" panose="020B0604030504040204" pitchFamily="50" charset="-128"/>
              </a:rPr>
              <a:t>）の導入 →不十分</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挙動監視・対応支援製品（</a:t>
            </a:r>
            <a:r>
              <a:rPr kumimoji="1" lang="en-US" altLang="ja-JP" sz="2800">
                <a:latin typeface="メイリオ" panose="020B0604030504040204" pitchFamily="50" charset="-128"/>
                <a:ea typeface="メイリオ" panose="020B0604030504040204" pitchFamily="50" charset="-128"/>
              </a:rPr>
              <a:t>EDR</a:t>
            </a:r>
            <a:r>
              <a:rPr kumimoji="1" lang="ja-JP" altLang="en-US" sz="2800">
                <a:latin typeface="メイリオ" panose="020B0604030504040204" pitchFamily="50" charset="-128"/>
                <a:ea typeface="メイリオ" panose="020B0604030504040204" pitchFamily="50" charset="-128"/>
              </a:rPr>
              <a:t>）の導入</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UTM</a:t>
            </a:r>
            <a:r>
              <a:rPr kumimoji="1" lang="ja-JP" altLang="en-US" sz="2800">
                <a:latin typeface="メイリオ" panose="020B0604030504040204" pitchFamily="50" charset="-128"/>
                <a:ea typeface="メイリオ" panose="020B0604030504040204" pitchFamily="50" charset="-128"/>
              </a:rPr>
              <a:t>（マルウェア検知機能）の導入</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USB</a:t>
            </a:r>
            <a:r>
              <a:rPr kumimoji="1" lang="ja-JP" altLang="en-US" sz="2800">
                <a:latin typeface="メイリオ" panose="020B0604030504040204" pitchFamily="50" charset="-128"/>
                <a:ea typeface="メイリオ" panose="020B0604030504040204" pitchFamily="50" charset="-128"/>
              </a:rPr>
              <a:t>の利用制限</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USB</a:t>
            </a:r>
            <a:r>
              <a:rPr kumimoji="1" lang="ja-JP" altLang="en-US" sz="2800">
                <a:latin typeface="メイリオ" panose="020B0604030504040204" pitchFamily="50" charset="-128"/>
                <a:ea typeface="メイリオ" panose="020B0604030504040204" pitchFamily="50" charset="-128"/>
              </a:rPr>
              <a:t>自動実行の禁止</a:t>
            </a:r>
            <a:endParaRPr kumimoji="1" lang="en-US" altLang="ja-JP" sz="280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2F1C02F8-FC3D-3916-619C-649810691FFD}"/>
              </a:ext>
            </a:extLst>
          </p:cNvPr>
          <p:cNvSpPr txBox="1"/>
          <p:nvPr/>
        </p:nvSpPr>
        <p:spPr>
          <a:xfrm>
            <a:off x="1924957" y="2857236"/>
            <a:ext cx="7157704" cy="523220"/>
          </a:xfrm>
          <a:prstGeom prst="rect">
            <a:avLst/>
          </a:prstGeom>
          <a:noFill/>
        </p:spPr>
        <p:txBody>
          <a:bodyPr wrap="square" lIns="91440" tIns="45720" rIns="91440" bIns="45720" anchor="t">
            <a:spAutoFit/>
          </a:bodyPr>
          <a:lstStyle/>
          <a:p>
            <a:pPr algn="ctr"/>
            <a:r>
              <a:rPr kumimoji="1" lang="ja-JP" altLang="en-US" sz="2800">
                <a:latin typeface="メイリオ" panose="020B0604030504040204" pitchFamily="50" charset="-128"/>
                <a:ea typeface="メイリオ" panose="020B0604030504040204" pitchFamily="50" charset="-128"/>
              </a:rPr>
              <a:t>脅威の起因</a:t>
            </a:r>
            <a:endParaRPr kumimoji="1" lang="en-US" altLang="ja-JP" sz="280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818AF45D-F58D-6772-2A0E-FA92ED51ECD0}"/>
              </a:ext>
            </a:extLst>
          </p:cNvPr>
          <p:cNvSpPr txBox="1"/>
          <p:nvPr/>
        </p:nvSpPr>
        <p:spPr>
          <a:xfrm>
            <a:off x="9168568" y="2857236"/>
            <a:ext cx="7157704" cy="523220"/>
          </a:xfrm>
          <a:prstGeom prst="rect">
            <a:avLst/>
          </a:prstGeom>
          <a:noFill/>
        </p:spPr>
        <p:txBody>
          <a:bodyPr wrap="square" lIns="91440" tIns="45720" rIns="91440" bIns="45720" anchor="t">
            <a:spAutoFit/>
          </a:bodyPr>
          <a:lstStyle/>
          <a:p>
            <a:pPr algn="ctr"/>
            <a:r>
              <a:rPr kumimoji="1" lang="ja-JP" altLang="en-US" sz="2800">
                <a:latin typeface="メイリオ" panose="020B0604030504040204" pitchFamily="50" charset="-128"/>
                <a:ea typeface="メイリオ" panose="020B0604030504040204" pitchFamily="50" charset="-128"/>
              </a:rPr>
              <a:t>想定される対策</a:t>
            </a:r>
            <a:endParaRPr kumimoji="1" lang="en-US" altLang="ja-JP" sz="28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8E48B5A-7887-CEFD-D1D1-35231C88246E}"/>
              </a:ext>
            </a:extLst>
          </p:cNvPr>
          <p:cNvSpPr txBox="1"/>
          <p:nvPr/>
        </p:nvSpPr>
        <p:spPr>
          <a:xfrm>
            <a:off x="13362098" y="707875"/>
            <a:ext cx="40689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2-2-2</a:t>
            </a:r>
            <a:r>
              <a:rPr 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78941588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21AD-DAA1-6A9E-2422-7B725B94BEA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5B120D7-7E3A-587A-B3C8-C6DC36B97268}"/>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5C9716F-ACEA-B0C4-A225-133D9C9C246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240</a:t>
            </a:fld>
            <a:endParaRPr kumimoji="1" lang="ja-JP" altLang="en-US" sz="2000"/>
          </a:p>
        </p:txBody>
      </p:sp>
      <p:sp>
        <p:nvSpPr>
          <p:cNvPr id="4" name="object 40">
            <a:extLst>
              <a:ext uri="{FF2B5EF4-FFF2-40B4-BE49-F238E27FC236}">
                <a16:creationId xmlns:a16="http://schemas.microsoft.com/office/drawing/2014/main" id="{672D6494-9510-D611-5AD1-AB3F6B854CA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B58B1CB2-130F-5CC1-EF00-5E3DC8BF4A1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リスクマネジメント：リスクの対応</a:t>
            </a:r>
          </a:p>
        </p:txBody>
      </p:sp>
      <p:sp>
        <p:nvSpPr>
          <p:cNvPr id="2" name="テキスト ボックス 1">
            <a:extLst>
              <a:ext uri="{FF2B5EF4-FFF2-40B4-BE49-F238E27FC236}">
                <a16:creationId xmlns:a16="http://schemas.microsoft.com/office/drawing/2014/main" id="{2FEA6FFA-5E73-25AD-63A8-485EFFB4C7E9}"/>
              </a:ext>
            </a:extLst>
          </p:cNvPr>
          <p:cNvSpPr txBox="1"/>
          <p:nvPr/>
        </p:nvSpPr>
        <p:spPr>
          <a:xfrm>
            <a:off x="11960353" y="582737"/>
            <a:ext cx="56497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65A29157-0692-D57B-3ED7-9B772FFE0390}"/>
              </a:ext>
            </a:extLst>
          </p:cNvPr>
          <p:cNvSpPr txBox="1"/>
          <p:nvPr/>
        </p:nvSpPr>
        <p:spPr>
          <a:xfrm>
            <a:off x="1643605" y="2036000"/>
            <a:ext cx="15456498" cy="120032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リスク対応プロセス（例）</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p:txBody>
      </p:sp>
      <p:graphicFrame>
        <p:nvGraphicFramePr>
          <p:cNvPr id="3" name="表 8">
            <a:extLst>
              <a:ext uri="{FF2B5EF4-FFF2-40B4-BE49-F238E27FC236}">
                <a16:creationId xmlns:a16="http://schemas.microsoft.com/office/drawing/2014/main" id="{082BC794-A66D-9740-D5E7-77EFAB178236}"/>
              </a:ext>
            </a:extLst>
          </p:cNvPr>
          <p:cNvGraphicFramePr>
            <a:graphicFrameLocks noGrp="1"/>
          </p:cNvGraphicFramePr>
          <p:nvPr/>
        </p:nvGraphicFramePr>
        <p:xfrm>
          <a:off x="1693461" y="2861596"/>
          <a:ext cx="14966066" cy="6004560"/>
        </p:xfrm>
        <a:graphic>
          <a:graphicData uri="http://schemas.openxmlformats.org/drawingml/2006/table">
            <a:tbl>
              <a:tblPr firstRow="1" bandRow="1">
                <a:tableStyleId>{5C22544A-7EE6-4342-B048-85BDC9FD1C3A}</a:tableStyleId>
              </a:tblPr>
              <a:tblGrid>
                <a:gridCol w="2701085">
                  <a:extLst>
                    <a:ext uri="{9D8B030D-6E8A-4147-A177-3AD203B41FA5}">
                      <a16:colId xmlns:a16="http://schemas.microsoft.com/office/drawing/2014/main" val="3912263400"/>
                    </a:ext>
                  </a:extLst>
                </a:gridCol>
                <a:gridCol w="12264981">
                  <a:extLst>
                    <a:ext uri="{9D8B030D-6E8A-4147-A177-3AD203B41FA5}">
                      <a16:colId xmlns:a16="http://schemas.microsoft.com/office/drawing/2014/main" val="1133630273"/>
                    </a:ext>
                  </a:extLst>
                </a:gridCol>
              </a:tblGrid>
              <a:tr h="311946">
                <a:tc>
                  <a:txBody>
                    <a:bodyPr/>
                    <a:lstStyle/>
                    <a:p>
                      <a:pPr algn="ctr"/>
                      <a:r>
                        <a:rPr kumimoji="1" lang="ja-JP" altLang="en-US">
                          <a:latin typeface="メイリオ" panose="020B0604030504040204" pitchFamily="50" charset="-128"/>
                          <a:ea typeface="メイリオ" panose="020B0604030504040204" pitchFamily="50" charset="-128"/>
                        </a:rPr>
                        <a:t>項目</a:t>
                      </a:r>
                    </a:p>
                  </a:txBody>
                  <a:tcPr anchor="ctr"/>
                </a:tc>
                <a:tc>
                  <a:txBody>
                    <a:bodyPr/>
                    <a:lstStyle/>
                    <a:p>
                      <a:pPr algn="ctr"/>
                      <a:r>
                        <a:rPr kumimoji="1" lang="ja-JP" altLang="en-US">
                          <a:latin typeface="メイリオ" panose="020B0604030504040204" pitchFamily="50" charset="-128"/>
                          <a:ea typeface="メイリオ" panose="020B0604030504040204" pitchFamily="50" charset="-128"/>
                        </a:rPr>
                        <a:t>内容</a:t>
                      </a:r>
                    </a:p>
                  </a:txBody>
                  <a:tcPr anchor="ctr"/>
                </a:tc>
                <a:extLst>
                  <a:ext uri="{0D108BD9-81ED-4DB2-BD59-A6C34878D82A}">
                    <a16:rowId xmlns:a16="http://schemas.microsoft.com/office/drawing/2014/main" val="3639836926"/>
                  </a:ext>
                </a:extLst>
              </a:tr>
              <a:tr h="705352">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リスクの内容</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不正アクセスで価格が改ざんされたり、ウイルスが仕掛けられると顧客や閲覧者に被害が発生し、信用を失う</a:t>
                      </a:r>
                    </a:p>
                  </a:txBody>
                  <a:tcPr anchor="ctr"/>
                </a:tc>
                <a:extLst>
                  <a:ext uri="{0D108BD9-81ED-4DB2-BD59-A6C34878D82A}">
                    <a16:rowId xmlns:a16="http://schemas.microsoft.com/office/drawing/2014/main" val="2684911528"/>
                  </a:ext>
                </a:extLst>
              </a:tr>
              <a:tr h="757494">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リスク対応</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リスク評価の結果をもとにリスク対応を決定する（今回は例として「リスクを低減する」方法を選択）</a:t>
                      </a:r>
                    </a:p>
                  </a:txBody>
                  <a:tcPr anchor="ctr"/>
                </a:tc>
                <a:extLst>
                  <a:ext uri="{0D108BD9-81ED-4DB2-BD59-A6C34878D82A}">
                    <a16:rowId xmlns:a16="http://schemas.microsoft.com/office/drawing/2014/main" val="1251675357"/>
                  </a:ext>
                </a:extLst>
              </a:tr>
              <a:tr h="890815">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対策例</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対策例：不正アクセスが発生する可能性を低減させるために、アクセス権限を最小化したり、パスワードを複雑にしたり、多要素認証を実施したりするなど、認証の強化を行い、不正アクセスが発生する可能性を低減する</a:t>
                      </a:r>
                      <a:br>
                        <a:rPr kumimoji="1" lang="ja-JP" altLang="en-US">
                          <a:latin typeface="メイリオ" panose="020B0604030504040204" pitchFamily="50" charset="-128"/>
                          <a:ea typeface="メイリオ" panose="020B0604030504040204" pitchFamily="50" charset="-128"/>
                        </a:rPr>
                      </a:br>
                      <a:r>
                        <a:rPr kumimoji="1" lang="ja-JP" altLang="en-US">
                          <a:latin typeface="メイリオ" panose="020B0604030504040204" pitchFamily="50" charset="-128"/>
                          <a:ea typeface="メイリオ" panose="020B0604030504040204" pitchFamily="50" charset="-128"/>
                        </a:rPr>
                        <a:t>対応する管理策：</a:t>
                      </a:r>
                      <a:r>
                        <a:rPr kumimoji="1" lang="en-US" altLang="ja-JP">
                          <a:latin typeface="メイリオ" panose="020B0604030504040204" pitchFamily="50" charset="-128"/>
                          <a:ea typeface="メイリオ" panose="020B0604030504040204" pitchFamily="50" charset="-128"/>
                        </a:rPr>
                        <a:t>5.15</a:t>
                      </a:r>
                      <a:r>
                        <a:rPr kumimoji="1" lang="ja-JP" altLang="en-US">
                          <a:latin typeface="メイリオ" panose="020B0604030504040204" pitchFamily="50" charset="-128"/>
                          <a:ea typeface="メイリオ" panose="020B0604030504040204" pitchFamily="50" charset="-128"/>
                        </a:rPr>
                        <a:t>アクセス制御</a:t>
                      </a:r>
                    </a:p>
                  </a:txBody>
                  <a:tcPr anchor="ctr"/>
                </a:tc>
                <a:extLst>
                  <a:ext uri="{0D108BD9-81ED-4DB2-BD59-A6C34878D82A}">
                    <a16:rowId xmlns:a16="http://schemas.microsoft.com/office/drawing/2014/main" val="563521057"/>
                  </a:ext>
                </a:extLst>
              </a:tr>
              <a:tr h="890815">
                <a:tc>
                  <a:txBody>
                    <a:bodyPr/>
                    <a:lstStyle/>
                    <a:p>
                      <a:pPr marL="0" indent="0" algn="ctr">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対策基準の策定</a:t>
                      </a:r>
                    </a:p>
                  </a:txBody>
                  <a:tcPr anchor="ctr"/>
                </a:tc>
                <a:tc>
                  <a:txBody>
                    <a:bodyPr/>
                    <a:lstStyle/>
                    <a:p>
                      <a:pPr marL="0" indent="0">
                        <a:buFont typeface="Arial" panose="020B0604020202020204" pitchFamily="34" charset="0"/>
                        <a:buNone/>
                      </a:pPr>
                      <a:r>
                        <a:rPr kumimoji="1" lang="ja-JP" altLang="en-US">
                          <a:latin typeface="メイリオ" panose="020B0604030504040204" pitchFamily="50" charset="-128"/>
                          <a:ea typeface="メイリオ" panose="020B0604030504040204" pitchFamily="50" charset="-128"/>
                        </a:rPr>
                        <a:t>技術的対策</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公開サーバへの不正アクセス対策</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公開サーバへのアクセス権の最小化と管理の強化 </a:t>
                      </a:r>
                    </a:p>
                    <a:p>
                      <a:pPr marL="457200" indent="-457200">
                        <a:buFont typeface="Arial" panose="020B0604020202020204" pitchFamily="34" charset="0"/>
                        <a:buChar char="•"/>
                      </a:pPr>
                      <a:r>
                        <a:rPr kumimoji="1" lang="ja-JP" altLang="en-US">
                          <a:latin typeface="メイリオ" panose="020B0604030504040204" pitchFamily="50" charset="-128"/>
                          <a:ea typeface="メイリオ" panose="020B0604030504040204" pitchFamily="50" charset="-128"/>
                        </a:rPr>
                        <a:t>多要素認証の設定の有効化</a:t>
                      </a:r>
                      <a:endParaRPr kumimoji="1" lang="en-US" altLang="ja-JP">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a:latin typeface="メイリオ" panose="020B0604030504040204" pitchFamily="50" charset="-128"/>
                          <a:ea typeface="メイリオ" panose="020B0604030504040204" pitchFamily="50" charset="-128"/>
                        </a:rPr>
                        <a:t>WAF</a:t>
                      </a:r>
                      <a:r>
                        <a:rPr kumimoji="1" lang="ja-JP" altLang="en-US">
                          <a:latin typeface="メイリオ" panose="020B0604030504040204" pitchFamily="50" charset="-128"/>
                          <a:ea typeface="メイリオ" panose="020B0604030504040204" pitchFamily="50" charset="-128"/>
                        </a:rPr>
                        <a:t>の導入</a:t>
                      </a:r>
                    </a:p>
                  </a:txBody>
                  <a:tcPr anchor="ctr"/>
                </a:tc>
                <a:extLst>
                  <a:ext uri="{0D108BD9-81ED-4DB2-BD59-A6C34878D82A}">
                    <a16:rowId xmlns:a16="http://schemas.microsoft.com/office/drawing/2014/main" val="2713053652"/>
                  </a:ext>
                </a:extLst>
              </a:tr>
            </a:tbl>
          </a:graphicData>
        </a:graphic>
      </p:graphicFrame>
    </p:spTree>
    <p:extLst>
      <p:ext uri="{BB962C8B-B14F-4D97-AF65-F5344CB8AC3E}">
        <p14:creationId xmlns:p14="http://schemas.microsoft.com/office/powerpoint/2010/main" val="321960035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C0166-66F3-F994-B240-29F8F24C16D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59FDBF4-A051-6B03-FACB-D5C9E9475BF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対応策の検討</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34CE048-DEBD-4EAA-D431-2BFDD100B46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241</a:t>
            </a:fld>
            <a:endParaRPr kumimoji="1" lang="ja-JP" altLang="en-US" sz="2000"/>
          </a:p>
        </p:txBody>
      </p:sp>
      <p:sp>
        <p:nvSpPr>
          <p:cNvPr id="4" name="object 40">
            <a:extLst>
              <a:ext uri="{FF2B5EF4-FFF2-40B4-BE49-F238E27FC236}">
                <a16:creationId xmlns:a16="http://schemas.microsoft.com/office/drawing/2014/main" id="{1019EABB-D277-71BC-F330-398782CCEFE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11.</a:t>
            </a:r>
            <a:r>
              <a:rPr lang="ja-JP" altLang="en-US" sz="1800" b="1" dirty="0">
                <a:solidFill>
                  <a:schemeClr val="accent1"/>
                </a:solidFill>
                <a:latin typeface="メイリオ" panose="020B0604030504040204" pitchFamily="50" charset="-128"/>
                <a:ea typeface="メイリオ" panose="020B0604030504040204" pitchFamily="50" charset="-128"/>
              </a:rPr>
              <a:t>リスクマネジメント</a:t>
            </a:r>
          </a:p>
        </p:txBody>
      </p:sp>
      <p:sp>
        <p:nvSpPr>
          <p:cNvPr id="5" name="テキスト プレースホルダー 2">
            <a:extLst>
              <a:ext uri="{FF2B5EF4-FFF2-40B4-BE49-F238E27FC236}">
                <a16:creationId xmlns:a16="http://schemas.microsoft.com/office/drawing/2014/main" id="{06610234-08B1-DCA1-2BC5-6E17F4FD323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リスクマネジメント：リスクの対応</a:t>
            </a:r>
          </a:p>
        </p:txBody>
      </p:sp>
      <p:sp>
        <p:nvSpPr>
          <p:cNvPr id="2" name="テキスト ボックス 1">
            <a:extLst>
              <a:ext uri="{FF2B5EF4-FFF2-40B4-BE49-F238E27FC236}">
                <a16:creationId xmlns:a16="http://schemas.microsoft.com/office/drawing/2014/main" id="{7C7B20E6-B76E-79F1-39E1-8597BCB84928}"/>
              </a:ext>
            </a:extLst>
          </p:cNvPr>
          <p:cNvSpPr txBox="1"/>
          <p:nvPr/>
        </p:nvSpPr>
        <p:spPr>
          <a:xfrm>
            <a:off x="11923777" y="582737"/>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11</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a:t>
            </a:r>
            <a:endParaRPr lang="ja-JP" sz="2400" b="1" dirty="0">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BDAA3100-2103-3F0F-BEB4-D2998DCC4A0D}"/>
              </a:ext>
            </a:extLst>
          </p:cNvPr>
          <p:cNvSpPr txBox="1"/>
          <p:nvPr/>
        </p:nvSpPr>
        <p:spPr>
          <a:xfrm>
            <a:off x="1643605" y="20360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残留リスク</a:t>
            </a:r>
            <a:endParaRPr lang="en-US" altLang="ja-JP" sz="3600" u="sng">
              <a:solidFill>
                <a:srgbClr val="374151"/>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2A695DF4-96C6-6F54-AC05-ACF32D0D82D5}"/>
              </a:ext>
            </a:extLst>
          </p:cNvPr>
          <p:cNvPicPr>
            <a:picLocks noChangeAspect="1"/>
          </p:cNvPicPr>
          <p:nvPr/>
        </p:nvPicPr>
        <p:blipFill>
          <a:blip r:embed="rId3"/>
          <a:stretch>
            <a:fillRect/>
          </a:stretch>
        </p:blipFill>
        <p:spPr>
          <a:xfrm>
            <a:off x="1792415" y="2010519"/>
            <a:ext cx="15817723" cy="6126582"/>
          </a:xfrm>
          <a:prstGeom prst="rect">
            <a:avLst/>
          </a:prstGeom>
        </p:spPr>
      </p:pic>
      <p:sp>
        <p:nvSpPr>
          <p:cNvPr id="10" name="テキスト ボックス 9">
            <a:extLst>
              <a:ext uri="{FF2B5EF4-FFF2-40B4-BE49-F238E27FC236}">
                <a16:creationId xmlns:a16="http://schemas.microsoft.com/office/drawing/2014/main" id="{06C9FE0E-1863-DE7A-17A4-1B5FA61D69AE}"/>
              </a:ext>
            </a:extLst>
          </p:cNvPr>
          <p:cNvSpPr txBox="1"/>
          <p:nvPr/>
        </p:nvSpPr>
        <p:spPr>
          <a:xfrm>
            <a:off x="4157211" y="8348329"/>
            <a:ext cx="9724166"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残留リスクの概要</a:t>
            </a:r>
          </a:p>
          <a:p>
            <a:pPr algn="ctr"/>
            <a:r>
              <a:rPr kumimoji="1" lang="ja-JP" altLang="en-US">
                <a:latin typeface="メイリオ" panose="020B0604030504040204" pitchFamily="50" charset="-128"/>
                <a:ea typeface="メイリオ" panose="020B0604030504040204" pitchFamily="50" charset="-128"/>
              </a:rPr>
              <a:t> （出典）</a:t>
            </a:r>
            <a:r>
              <a:rPr kumimoji="1" lang="en-US" altLang="ja-JP">
                <a:latin typeface="メイリオ" panose="020B0604030504040204" pitchFamily="50" charset="-128"/>
                <a:ea typeface="メイリオ" panose="020B0604030504040204" pitchFamily="50" charset="-128"/>
              </a:rPr>
              <a:t>MSQA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ISMS</a:t>
            </a:r>
            <a:r>
              <a:rPr kumimoji="1" lang="ja-JP" altLang="en-US">
                <a:latin typeface="メイリオ" panose="020B0604030504040204" pitchFamily="50" charset="-128"/>
                <a:ea typeface="メイリオ" panose="020B0604030504040204" pitchFamily="50" charset="-128"/>
              </a:rPr>
              <a:t>推進マニュアル活用ガイドブック </a:t>
            </a:r>
            <a:r>
              <a:rPr kumimoji="1" lang="en-US" altLang="ja-JP">
                <a:latin typeface="メイリオ" panose="020B0604030504040204" pitchFamily="50" charset="-128"/>
                <a:ea typeface="メイリオ" panose="020B0604030504040204" pitchFamily="50" charset="-128"/>
              </a:rPr>
              <a:t>2022</a:t>
            </a:r>
            <a:r>
              <a:rPr kumimoji="1" lang="ja-JP" altLang="en-US">
                <a:latin typeface="メイリオ" panose="020B0604030504040204" pitchFamily="50" charset="-128"/>
                <a:ea typeface="メイリオ" panose="020B0604030504040204" pitchFamily="50" charset="-128"/>
              </a:rPr>
              <a:t>年 </a:t>
            </a:r>
            <a:r>
              <a:rPr kumimoji="1" lang="en-US" altLang="ja-JP">
                <a:latin typeface="メイリオ" panose="020B0604030504040204" pitchFamily="50" charset="-128"/>
                <a:ea typeface="メイリオ" panose="020B0604030504040204" pitchFamily="50" charset="-128"/>
              </a:rPr>
              <a:t>1.0</a:t>
            </a:r>
            <a:r>
              <a:rPr kumimoji="1" lang="ja-JP" altLang="en-US">
                <a:latin typeface="メイリオ" panose="020B0604030504040204" pitchFamily="50" charset="-128"/>
                <a:ea typeface="メイリオ" panose="020B0604030504040204" pitchFamily="50" charset="-128"/>
              </a:rPr>
              <a:t>版」を基に作成</a:t>
            </a:r>
          </a:p>
        </p:txBody>
      </p:sp>
    </p:spTree>
    <p:extLst>
      <p:ext uri="{BB962C8B-B14F-4D97-AF65-F5344CB8AC3E}">
        <p14:creationId xmlns:p14="http://schemas.microsoft.com/office/powerpoint/2010/main" val="130526505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C616-6C96-18B5-A9A9-6DF05EE0310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FCEF4CC-9A76-994E-FB3B-F9ACADB06C1E}"/>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12.</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具体的手順の作成</a:t>
            </a:r>
          </a:p>
        </p:txBody>
      </p:sp>
      <p:sp>
        <p:nvSpPr>
          <p:cNvPr id="91" name="スライド番号プレースホルダー 1">
            <a:extLst>
              <a:ext uri="{FF2B5EF4-FFF2-40B4-BE49-F238E27FC236}">
                <a16:creationId xmlns:a16="http://schemas.microsoft.com/office/drawing/2014/main" id="{381AC81B-1575-0BB9-A1C4-86A9DE3E3CF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242</a:t>
            </a:fld>
            <a:endParaRPr kumimoji="1" lang="ja-JP" altLang="en-US" sz="2000"/>
          </a:p>
        </p:txBody>
      </p:sp>
      <p:sp>
        <p:nvSpPr>
          <p:cNvPr id="3" name="テキスト プレースホルダー 2">
            <a:extLst>
              <a:ext uri="{FF2B5EF4-FFF2-40B4-BE49-F238E27FC236}">
                <a16:creationId xmlns:a16="http://schemas.microsoft.com/office/drawing/2014/main" id="{B21E9D1A-2795-83F2-764F-7AC2AB60D47A}"/>
              </a:ext>
            </a:extLst>
          </p:cNvPr>
          <p:cNvSpPr txBox="1">
            <a:spLocks/>
          </p:cNvSpPr>
          <p:nvPr/>
        </p:nvSpPr>
        <p:spPr>
          <a:xfrm>
            <a:off x="1203767" y="1472353"/>
            <a:ext cx="16308729"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【LV.1</a:t>
            </a:r>
            <a:r>
              <a:rPr lang="ja-JP" altLang="en-US" sz="4000">
                <a:latin typeface="メイリオ" panose="020B0604030504040204" pitchFamily="50" charset="-128"/>
                <a:ea typeface="メイリオ" panose="020B0604030504040204" pitchFamily="50" charset="-128"/>
              </a:rPr>
              <a:t>クイックアプローチ</a:t>
            </a:r>
            <a:r>
              <a:rPr lang="en-US" altLang="ja-JP" sz="4000">
                <a:latin typeface="メイリオ" panose="020B0604030504040204" pitchFamily="50" charset="-128"/>
                <a:ea typeface="メイリオ" panose="020B0604030504040204" pitchFamily="50" charset="-128"/>
              </a:rPr>
              <a:t>】【LV.2</a:t>
            </a:r>
            <a:r>
              <a:rPr lang="ja-JP" altLang="en-US" sz="4000">
                <a:latin typeface="メイリオ" panose="020B0604030504040204" pitchFamily="50" charset="-128"/>
                <a:ea typeface="メイリオ" panose="020B0604030504040204" pitchFamily="50" charset="-128"/>
              </a:rPr>
              <a:t>ベースラインアプローチ</a:t>
            </a:r>
            <a:r>
              <a:rPr lang="en-US" altLang="ja-JP" sz="4000">
                <a:latin typeface="メイリオ" panose="020B0604030504040204" pitchFamily="50" charset="-128"/>
                <a:ea typeface="メイリオ" panose="020B0604030504040204" pitchFamily="50" charset="-128"/>
              </a:rPr>
              <a:t>】</a:t>
            </a:r>
          </a:p>
          <a:p>
            <a:r>
              <a:rPr lang="ja-JP" altLang="en-US" sz="4000">
                <a:latin typeface="メイリオ" panose="020B0604030504040204" pitchFamily="50" charset="-128"/>
                <a:ea typeface="メイリオ" panose="020B0604030504040204" pitchFamily="50" charset="-128"/>
              </a:rPr>
              <a:t>　の概要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【LV.1</a:t>
            </a:r>
            <a:r>
              <a:rPr lang="ja-JP" altLang="en-US" sz="4000">
                <a:latin typeface="メイリオ" panose="020B0604030504040204" pitchFamily="50" charset="-128"/>
                <a:ea typeface="メイリオ" panose="020B0604030504040204" pitchFamily="50" charset="-128"/>
              </a:rPr>
              <a:t>クイックアプローチ</a:t>
            </a:r>
            <a:r>
              <a:rPr lang="en-US" altLang="ja-JP" sz="4000">
                <a:latin typeface="メイリオ" panose="020B0604030504040204" pitchFamily="50" charset="-128"/>
                <a:ea typeface="メイリオ" panose="020B0604030504040204" pitchFamily="50" charset="-128"/>
              </a:rPr>
              <a:t>】</a:t>
            </a:r>
          </a:p>
          <a:p>
            <a:r>
              <a:rPr lang="ja-JP" altLang="en-US" sz="4000">
                <a:latin typeface="メイリオ" panose="020B0604030504040204" pitchFamily="50" charset="-128"/>
                <a:ea typeface="メイリオ" panose="020B0604030504040204" pitchFamily="50" charset="-128"/>
              </a:rPr>
              <a:t>　セキュリティインシデント事例を参考とした実施手順</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【Lv.2</a:t>
            </a:r>
            <a:r>
              <a:rPr lang="ja-JP" altLang="en-US" sz="4000">
                <a:latin typeface="メイリオ" panose="020B0604030504040204" pitchFamily="50" charset="-128"/>
                <a:ea typeface="メイリオ" panose="020B0604030504040204" pitchFamily="50" charset="-128"/>
              </a:rPr>
              <a:t>ベースラインアプローチ</a:t>
            </a:r>
            <a:r>
              <a:rPr lang="en-US" altLang="ja-JP" sz="4000">
                <a:latin typeface="メイリオ" panose="020B0604030504040204" pitchFamily="50" charset="-128"/>
                <a:ea typeface="メイリオ" panose="020B0604030504040204" pitchFamily="50" charset="-128"/>
              </a:rPr>
              <a:t>】</a:t>
            </a:r>
          </a:p>
          <a:p>
            <a:r>
              <a:rPr lang="ja-JP" altLang="en-US" sz="4000">
                <a:latin typeface="メイリオ" panose="020B0604030504040204" pitchFamily="50" charset="-128"/>
                <a:ea typeface="メイリオ" panose="020B0604030504040204" pitchFamily="50" charset="-128"/>
              </a:rPr>
              <a:t>　ガイドラインを参考とした実施手順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BFF98D83-ADEC-D0CF-8045-69D466A71BA0}"/>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44886239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02C38-19B1-A0FB-A438-431FB8C0F7A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E96DF0A-7FFD-DEDF-47BF-8A78B4A6450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アプローチ手法概略</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4F9FA9A-F2E2-AF9F-83B0-F6F2E8B0F27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243</a:t>
            </a:fld>
            <a:endParaRPr kumimoji="1" lang="ja-JP" altLang="en-US" sz="2000"/>
          </a:p>
        </p:txBody>
      </p:sp>
      <p:sp>
        <p:nvSpPr>
          <p:cNvPr id="4" name="object 40">
            <a:extLst>
              <a:ext uri="{FF2B5EF4-FFF2-40B4-BE49-F238E27FC236}">
                <a16:creationId xmlns:a16="http://schemas.microsoft.com/office/drawing/2014/main" id="{A264250A-C1E5-8081-9AE6-A21DDBA6809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485A68AD-DBF3-4790-7AB7-2367E035F27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クイックアプローチ・ベースラインアプローチ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744B1A71-D78D-7FC2-19C3-11488CF1EACE}"/>
              </a:ext>
            </a:extLst>
          </p:cNvPr>
          <p:cNvSpPr txBox="1"/>
          <p:nvPr/>
        </p:nvSpPr>
        <p:spPr>
          <a:xfrm>
            <a:off x="11978641" y="622328"/>
            <a:ext cx="5643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D4C03CB3-9A91-4B30-A223-7A6362111599}"/>
              </a:ext>
            </a:extLst>
          </p:cNvPr>
          <p:cNvSpPr txBox="1"/>
          <p:nvPr/>
        </p:nvSpPr>
        <p:spPr>
          <a:xfrm>
            <a:off x="1713053" y="2058800"/>
            <a:ext cx="15456498" cy="3970318"/>
          </a:xfrm>
          <a:prstGeom prst="rect">
            <a:avLst/>
          </a:prstGeom>
          <a:noFill/>
        </p:spPr>
        <p:txBody>
          <a:bodyPr wrap="square">
            <a:spAutoFit/>
          </a:bodyPr>
          <a:lstStyle/>
          <a:p>
            <a:r>
              <a:rPr lang="en-US" altLang="ja-JP" sz="3600" b="0" i="0" u="sng">
                <a:solidFill>
                  <a:srgbClr val="374151"/>
                </a:solidFill>
                <a:effectLst/>
                <a:latin typeface="メイリオ" panose="020B0604030504040204" pitchFamily="50" charset="-128"/>
                <a:ea typeface="メイリオ" panose="020B0604030504040204" pitchFamily="50" charset="-128"/>
              </a:rPr>
              <a:t>【LV.1</a:t>
            </a:r>
            <a:r>
              <a:rPr lang="ja-JP" altLang="en-US" sz="3600" b="0" i="0" u="sng">
                <a:solidFill>
                  <a:srgbClr val="374151"/>
                </a:solidFill>
                <a:effectLst/>
                <a:latin typeface="メイリオ" panose="020B0604030504040204" pitchFamily="50" charset="-128"/>
                <a:ea typeface="メイリオ" panose="020B0604030504040204" pitchFamily="50" charset="-128"/>
              </a:rPr>
              <a:t>クイックアプローチ</a:t>
            </a:r>
            <a:r>
              <a:rPr lang="en-US" altLang="ja-JP" sz="3600" b="0" i="0" u="sng">
                <a:solidFill>
                  <a:srgbClr val="374151"/>
                </a:solidFill>
                <a:effectLst/>
                <a:latin typeface="メイリオ" panose="020B0604030504040204" pitchFamily="50" charset="-128"/>
                <a:ea typeface="メイリオ" panose="020B0604030504040204" pitchFamily="50" charset="-128"/>
              </a:rPr>
              <a:t>】</a:t>
            </a: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en-US" altLang="ja-JP" sz="3600" b="0" i="0" u="sng">
                <a:solidFill>
                  <a:srgbClr val="374151"/>
                </a:solidFill>
                <a:effectLst/>
                <a:latin typeface="メイリオ" panose="020B0604030504040204" pitchFamily="50" charset="-128"/>
                <a:ea typeface="メイリオ" panose="020B0604030504040204" pitchFamily="50" charset="-128"/>
              </a:rPr>
              <a:t>【LV.2</a:t>
            </a:r>
            <a:r>
              <a:rPr lang="ja-JP" altLang="en-US" sz="3600" b="0" i="0" u="sng">
                <a:solidFill>
                  <a:srgbClr val="374151"/>
                </a:solidFill>
                <a:effectLst/>
                <a:latin typeface="メイリオ" panose="020B0604030504040204" pitchFamily="50" charset="-128"/>
                <a:ea typeface="メイリオ" panose="020B0604030504040204" pitchFamily="50" charset="-128"/>
              </a:rPr>
              <a:t>ベースラインアプローチ</a:t>
            </a:r>
            <a:r>
              <a:rPr lang="en-US" altLang="ja-JP" sz="3600" b="0" i="0" u="sng">
                <a:solidFill>
                  <a:srgbClr val="374151"/>
                </a:solidFill>
                <a:effectLst/>
                <a:latin typeface="メイリオ" panose="020B0604030504040204" pitchFamily="50" charset="-128"/>
                <a:ea typeface="メイリオ" panose="020B0604030504040204" pitchFamily="50" charset="-128"/>
              </a:rPr>
              <a:t>】</a:t>
            </a:r>
          </a:p>
        </p:txBody>
      </p:sp>
      <p:sp>
        <p:nvSpPr>
          <p:cNvPr id="12" name="四角形: 角を丸くする 11">
            <a:extLst>
              <a:ext uri="{FF2B5EF4-FFF2-40B4-BE49-F238E27FC236}">
                <a16:creationId xmlns:a16="http://schemas.microsoft.com/office/drawing/2014/main" id="{2D9302EF-B302-161F-51BC-872A301C5309}"/>
              </a:ext>
            </a:extLst>
          </p:cNvPr>
          <p:cNvSpPr/>
          <p:nvPr/>
        </p:nvSpPr>
        <p:spPr>
          <a:xfrm>
            <a:off x="2110150" y="2752847"/>
            <a:ext cx="14256453" cy="2200154"/>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a:solidFill>
                  <a:schemeClr val="tx1"/>
                </a:solidFill>
                <a:latin typeface="メイリオ" panose="020B0604030504040204" pitchFamily="50" charset="-128"/>
                <a:ea typeface="メイリオ" panose="020B0604030504040204" pitchFamily="50" charset="-128"/>
              </a:rPr>
              <a:t>即時の対応や緊急事態への対処に適したアプローチ手法。</a:t>
            </a:r>
          </a:p>
          <a:p>
            <a:pPr algn="ctr"/>
            <a:r>
              <a:rPr kumimoji="1" lang="ja-JP" altLang="en-US" sz="3600">
                <a:solidFill>
                  <a:schemeClr val="tx1"/>
                </a:solidFill>
                <a:latin typeface="メイリオ" panose="020B0604030504040204" pitchFamily="50" charset="-128"/>
                <a:ea typeface="メイリオ" panose="020B0604030504040204" pitchFamily="50" charset="-128"/>
              </a:rPr>
              <a:t>様々なインシデント事例内容を参考にし、対策基準を策定。</a:t>
            </a:r>
          </a:p>
        </p:txBody>
      </p:sp>
      <p:sp>
        <p:nvSpPr>
          <p:cNvPr id="13" name="四角形: 角を丸くする 12">
            <a:extLst>
              <a:ext uri="{FF2B5EF4-FFF2-40B4-BE49-F238E27FC236}">
                <a16:creationId xmlns:a16="http://schemas.microsoft.com/office/drawing/2014/main" id="{6736FB12-6E49-EC93-2DEB-61EE0188C65A}"/>
              </a:ext>
            </a:extLst>
          </p:cNvPr>
          <p:cNvSpPr/>
          <p:nvPr/>
        </p:nvSpPr>
        <p:spPr>
          <a:xfrm>
            <a:off x="2110149" y="6107243"/>
            <a:ext cx="14256453" cy="2200154"/>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a:solidFill>
                  <a:schemeClr val="tx1"/>
                </a:solidFill>
                <a:latin typeface="メイリオ" panose="020B0604030504040204" pitchFamily="50" charset="-128"/>
                <a:ea typeface="メイリオ" panose="020B0604030504040204" pitchFamily="50" charset="-128"/>
              </a:rPr>
              <a:t>組織全体での一貫性を確保し、セキュリティの最低基準を満たすことを目指すアプローチ手法。</a:t>
            </a:r>
          </a:p>
          <a:p>
            <a:pPr algn="ctr"/>
            <a:r>
              <a:rPr kumimoji="1" lang="ja-JP" altLang="en-US" sz="3600">
                <a:solidFill>
                  <a:schemeClr val="tx1"/>
                </a:solidFill>
                <a:latin typeface="メイリオ" panose="020B0604030504040204" pitchFamily="50" charset="-128"/>
                <a:ea typeface="メイリオ" panose="020B0604030504040204" pitchFamily="50" charset="-128"/>
              </a:rPr>
              <a:t>ガイドラインやひな形を参考とし、対策基準を策定。</a:t>
            </a:r>
          </a:p>
        </p:txBody>
      </p:sp>
    </p:spTree>
    <p:extLst>
      <p:ext uri="{BB962C8B-B14F-4D97-AF65-F5344CB8AC3E}">
        <p14:creationId xmlns:p14="http://schemas.microsoft.com/office/powerpoint/2010/main" val="383707007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65621-90F7-F88E-6B3D-0AA3D67407F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002EFCF-1AA3-9E18-AFCF-DF2D74FAEEB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LV1.</a:t>
            </a:r>
            <a:r>
              <a:rPr lang="ja-JP" altLang="en-US" sz="4000">
                <a:latin typeface="メイリオ" panose="020B0604030504040204" pitchFamily="50" charset="-128"/>
                <a:ea typeface="メイリオ" panose="020B0604030504040204" pitchFamily="50" charset="-128"/>
              </a:rPr>
              <a:t>クイックアプローチの実施手順</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121724B-0578-08F6-7665-E18E87F3002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244</a:t>
            </a:fld>
            <a:endParaRPr kumimoji="1" lang="ja-JP" altLang="en-US" sz="2000"/>
          </a:p>
        </p:txBody>
      </p:sp>
      <p:sp>
        <p:nvSpPr>
          <p:cNvPr id="4" name="object 40">
            <a:extLst>
              <a:ext uri="{FF2B5EF4-FFF2-40B4-BE49-F238E27FC236}">
                <a16:creationId xmlns:a16="http://schemas.microsoft.com/office/drawing/2014/main" id="{85E0F851-0B0B-780E-9986-E8C0BDAAA15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B5140326-3AA7-FA7F-FF4C-E70400CF8D7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セキュリティインシデント事例を参考とした実施手順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7C56508-F645-7FCA-B3F9-0D99B07B000D}"/>
              </a:ext>
            </a:extLst>
          </p:cNvPr>
          <p:cNvSpPr txBox="1"/>
          <p:nvPr/>
        </p:nvSpPr>
        <p:spPr>
          <a:xfrm>
            <a:off x="11978641" y="1435966"/>
            <a:ext cx="56314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9228472D-224C-F1F6-098F-28B5E563EDB9}"/>
              </a:ext>
            </a:extLst>
          </p:cNvPr>
          <p:cNvSpPr txBox="1"/>
          <p:nvPr/>
        </p:nvSpPr>
        <p:spPr>
          <a:xfrm>
            <a:off x="1713053" y="2058800"/>
            <a:ext cx="15456498" cy="646331"/>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インシデント事例</a:t>
            </a:r>
            <a:endParaRPr lang="en-US" altLang="ja-JP" sz="3600" u="sng">
              <a:solidFill>
                <a:srgbClr val="374151"/>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D54CEC6E-17A6-2712-E40D-5BFA64B5984F}"/>
              </a:ext>
            </a:extLst>
          </p:cNvPr>
          <p:cNvPicPr>
            <a:picLocks noChangeAspect="1"/>
          </p:cNvPicPr>
          <p:nvPr/>
        </p:nvPicPr>
        <p:blipFill>
          <a:blip r:embed="rId3"/>
          <a:stretch>
            <a:fillRect/>
          </a:stretch>
        </p:blipFill>
        <p:spPr>
          <a:xfrm>
            <a:off x="1713053" y="2828481"/>
            <a:ext cx="14919767" cy="6096943"/>
          </a:xfrm>
          <a:prstGeom prst="rect">
            <a:avLst/>
          </a:prstGeom>
        </p:spPr>
      </p:pic>
    </p:spTree>
    <p:extLst>
      <p:ext uri="{BB962C8B-B14F-4D97-AF65-F5344CB8AC3E}">
        <p14:creationId xmlns:p14="http://schemas.microsoft.com/office/powerpoint/2010/main" val="389212051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BB907-E0AC-F8F2-CF1B-47B07E59E1B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DF99CDE-A107-E968-A06E-798C6685179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リスクアセスメントの実施</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0CB72E9-42A5-D9EA-6D0E-530E85F75EE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245</a:t>
            </a:fld>
            <a:endParaRPr kumimoji="1" lang="ja-JP" altLang="en-US" sz="2000"/>
          </a:p>
        </p:txBody>
      </p:sp>
      <p:sp>
        <p:nvSpPr>
          <p:cNvPr id="4" name="object 40">
            <a:extLst>
              <a:ext uri="{FF2B5EF4-FFF2-40B4-BE49-F238E27FC236}">
                <a16:creationId xmlns:a16="http://schemas.microsoft.com/office/drawing/2014/main" id="{00BDE304-76E4-8DAB-38FB-FE7A391281B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B24B10A9-9B2F-3D2E-0066-DB094A4C203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セキュリティインシデント事例を参考とした実施手順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68056A1-32A1-7947-AAEA-723D2FCD9136}"/>
              </a:ext>
            </a:extLst>
          </p:cNvPr>
          <p:cNvSpPr txBox="1"/>
          <p:nvPr/>
        </p:nvSpPr>
        <p:spPr>
          <a:xfrm>
            <a:off x="11942065" y="1435966"/>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8F561C70-2428-C0A2-74F5-CCBD57BDCA94}"/>
              </a:ext>
            </a:extLst>
          </p:cNvPr>
          <p:cNvSpPr txBox="1"/>
          <p:nvPr/>
        </p:nvSpPr>
        <p:spPr>
          <a:xfrm>
            <a:off x="1713053" y="2058800"/>
            <a:ext cx="15456498" cy="2308324"/>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リスク特定</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対象となる資産情報の洗い出し</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機密性、完全性、可用性の評価</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重要度の算出</a:t>
            </a:r>
            <a:endParaRPr lang="en-US" altLang="ja-JP" sz="3600">
              <a:solidFill>
                <a:srgbClr val="37415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91CEADD2-50E3-055F-3D97-8FFB03CBD747}"/>
              </a:ext>
            </a:extLst>
          </p:cNvPr>
          <p:cNvPicPr>
            <a:picLocks noChangeAspect="1"/>
          </p:cNvPicPr>
          <p:nvPr/>
        </p:nvPicPr>
        <p:blipFill>
          <a:blip r:embed="rId3"/>
          <a:stretch>
            <a:fillRect/>
          </a:stretch>
        </p:blipFill>
        <p:spPr>
          <a:xfrm>
            <a:off x="1713053" y="4490285"/>
            <a:ext cx="15007685" cy="3001537"/>
          </a:xfrm>
          <a:prstGeom prst="rect">
            <a:avLst/>
          </a:prstGeom>
        </p:spPr>
      </p:pic>
    </p:spTree>
    <p:extLst>
      <p:ext uri="{BB962C8B-B14F-4D97-AF65-F5344CB8AC3E}">
        <p14:creationId xmlns:p14="http://schemas.microsoft.com/office/powerpoint/2010/main" val="106344736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1780F-A168-403A-191B-EFFE8C37D8A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CE9A1F2-1E42-FA8E-928C-4E253CA255C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リスクアセスメントの実施</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AF9369D-E0DF-BB55-3B8B-1C69EACA699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246</a:t>
            </a:fld>
            <a:endParaRPr kumimoji="1" lang="ja-JP" altLang="en-US" sz="2000"/>
          </a:p>
        </p:txBody>
      </p:sp>
      <p:sp>
        <p:nvSpPr>
          <p:cNvPr id="4" name="object 40">
            <a:extLst>
              <a:ext uri="{FF2B5EF4-FFF2-40B4-BE49-F238E27FC236}">
                <a16:creationId xmlns:a16="http://schemas.microsoft.com/office/drawing/2014/main" id="{204971DC-AADD-A908-3168-DEFDD00500D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F921AA84-7112-17A6-A178-0C5686D6853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セキュリティインシデント事例を参考とした実施手順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54F3FEF-D7C5-2A2E-12AA-82E5F8D576DA}"/>
              </a:ext>
            </a:extLst>
          </p:cNvPr>
          <p:cNvSpPr txBox="1"/>
          <p:nvPr/>
        </p:nvSpPr>
        <p:spPr>
          <a:xfrm>
            <a:off x="11923777" y="1435966"/>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1DCA7F92-DD37-CF67-1665-1A300AB66E90}"/>
              </a:ext>
            </a:extLst>
          </p:cNvPr>
          <p:cNvSpPr txBox="1"/>
          <p:nvPr/>
        </p:nvSpPr>
        <p:spPr>
          <a:xfrm>
            <a:off x="1713053" y="2058800"/>
            <a:ext cx="15456498" cy="1200329"/>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リスク分析</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重要度と被害発生可能性から、リスクレベルを算出</a:t>
            </a:r>
            <a:endParaRPr lang="en-US" altLang="ja-JP" sz="3600">
              <a:solidFill>
                <a:srgbClr val="374151"/>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FFE89E65-7C02-8030-0EA5-1DBA56E0A965}"/>
              </a:ext>
            </a:extLst>
          </p:cNvPr>
          <p:cNvPicPr>
            <a:picLocks noChangeAspect="1"/>
          </p:cNvPicPr>
          <p:nvPr/>
        </p:nvPicPr>
        <p:blipFill>
          <a:blip r:embed="rId3"/>
          <a:stretch>
            <a:fillRect/>
          </a:stretch>
        </p:blipFill>
        <p:spPr>
          <a:xfrm>
            <a:off x="1713053" y="5543682"/>
            <a:ext cx="14827170" cy="3234438"/>
          </a:xfrm>
          <a:prstGeom prst="rect">
            <a:avLst/>
          </a:prstGeom>
        </p:spPr>
      </p:pic>
      <p:sp>
        <p:nvSpPr>
          <p:cNvPr id="9" name="四角形: 角を丸くする 8">
            <a:extLst>
              <a:ext uri="{FF2B5EF4-FFF2-40B4-BE49-F238E27FC236}">
                <a16:creationId xmlns:a16="http://schemas.microsoft.com/office/drawing/2014/main" id="{3D28A833-1482-781F-5447-BA2DF39504C1}"/>
              </a:ext>
            </a:extLst>
          </p:cNvPr>
          <p:cNvSpPr/>
          <p:nvPr/>
        </p:nvSpPr>
        <p:spPr>
          <a:xfrm>
            <a:off x="2472999" y="3720388"/>
            <a:ext cx="13307278" cy="1200329"/>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tx1"/>
                </a:solidFill>
                <a:latin typeface="メイリオ" panose="020B0604030504040204" pitchFamily="50" charset="-128"/>
                <a:ea typeface="メイリオ" panose="020B0604030504040204" pitchFamily="50" charset="-128"/>
              </a:rPr>
              <a:t>「リスクレベル」＝「重要度」</a:t>
            </a:r>
            <a:r>
              <a:rPr kumimoji="1" lang="en-US" altLang="ja-JP" sz="3600" b="1">
                <a:solidFill>
                  <a:schemeClr val="tx1"/>
                </a:solidFill>
                <a:latin typeface="メイリオ" panose="020B0604030504040204" pitchFamily="50" charset="-128"/>
                <a:ea typeface="メイリオ" panose="020B0604030504040204" pitchFamily="50" charset="-128"/>
              </a:rPr>
              <a:t>×</a:t>
            </a:r>
            <a:r>
              <a:rPr kumimoji="1" lang="ja-JP" altLang="en-US" sz="3600" b="1">
                <a:solidFill>
                  <a:schemeClr val="tx1"/>
                </a:solidFill>
                <a:latin typeface="メイリオ" panose="020B0604030504040204" pitchFamily="50" charset="-128"/>
                <a:ea typeface="メイリオ" panose="020B0604030504040204" pitchFamily="50" charset="-128"/>
              </a:rPr>
              <a:t>「被害発生可能性」　</a:t>
            </a:r>
          </a:p>
        </p:txBody>
      </p:sp>
    </p:spTree>
    <p:extLst>
      <p:ext uri="{BB962C8B-B14F-4D97-AF65-F5344CB8AC3E}">
        <p14:creationId xmlns:p14="http://schemas.microsoft.com/office/powerpoint/2010/main" val="15411056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653A6-29F1-9317-6353-7DF3958E5E5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1A425EF-E82B-8BFC-E6A7-3F357C87BFF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リスクアセスメントの実施</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CE1DB03-972F-E15E-BA7F-DE7DACFF43C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247</a:t>
            </a:fld>
            <a:endParaRPr kumimoji="1" lang="ja-JP" altLang="en-US" sz="2000"/>
          </a:p>
        </p:txBody>
      </p:sp>
      <p:sp>
        <p:nvSpPr>
          <p:cNvPr id="4" name="object 40">
            <a:extLst>
              <a:ext uri="{FF2B5EF4-FFF2-40B4-BE49-F238E27FC236}">
                <a16:creationId xmlns:a16="http://schemas.microsoft.com/office/drawing/2014/main" id="{1FDB4AB5-3755-9F17-D0C7-B4DDC5FF712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391534F2-EDAE-190E-A402-816B8637A7C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セキュリティインシデント事例を参考とした実施手順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0D18F16-5DB5-42D1-143F-9615B568D698}"/>
              </a:ext>
            </a:extLst>
          </p:cNvPr>
          <p:cNvSpPr txBox="1"/>
          <p:nvPr/>
        </p:nvSpPr>
        <p:spPr>
          <a:xfrm>
            <a:off x="11960353" y="1435966"/>
            <a:ext cx="56497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EFF8AACA-CEB4-D1E9-80AB-A7BD2AA50BC3}"/>
              </a:ext>
            </a:extLst>
          </p:cNvPr>
          <p:cNvSpPr txBox="1"/>
          <p:nvPr/>
        </p:nvSpPr>
        <p:spPr>
          <a:xfrm>
            <a:off x="1713053" y="2058800"/>
            <a:ext cx="15456498" cy="1200329"/>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リスク</a:t>
            </a:r>
            <a:r>
              <a:rPr lang="ja-JP" altLang="en-US" sz="3600" u="sng">
                <a:solidFill>
                  <a:srgbClr val="374151"/>
                </a:solidFill>
                <a:latin typeface="メイリオ" panose="020B0604030504040204" pitchFamily="50" charset="-128"/>
                <a:ea typeface="メイリオ" panose="020B0604030504040204" pitchFamily="50" charset="-128"/>
              </a:rPr>
              <a:t>評価</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リスク対応を検討する</a:t>
            </a:r>
            <a:endParaRPr lang="en-US" altLang="ja-JP" sz="3600">
              <a:solidFill>
                <a:srgbClr val="37415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ADB3BB10-CF1A-C0C4-FBA3-BCBAC0D0BE00}"/>
              </a:ext>
            </a:extLst>
          </p:cNvPr>
          <p:cNvPicPr>
            <a:picLocks noChangeAspect="1"/>
          </p:cNvPicPr>
          <p:nvPr/>
        </p:nvPicPr>
        <p:blipFill>
          <a:blip r:embed="rId3"/>
          <a:stretch>
            <a:fillRect/>
          </a:stretch>
        </p:blipFill>
        <p:spPr>
          <a:xfrm>
            <a:off x="2501444" y="3329034"/>
            <a:ext cx="12221553" cy="5430333"/>
          </a:xfrm>
          <a:prstGeom prst="rect">
            <a:avLst/>
          </a:prstGeom>
        </p:spPr>
      </p:pic>
    </p:spTree>
    <p:extLst>
      <p:ext uri="{BB962C8B-B14F-4D97-AF65-F5344CB8AC3E}">
        <p14:creationId xmlns:p14="http://schemas.microsoft.com/office/powerpoint/2010/main" val="375428753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E9B52-1A4C-A79E-398A-9DD1E8E850A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86D7F32-51D9-6ADC-B66B-E60C594A019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F4D4991-BB51-7EE3-D3B6-BD56DFBBDB9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248</a:t>
            </a:fld>
            <a:endParaRPr kumimoji="1" lang="ja-JP" altLang="en-US" sz="2000"/>
          </a:p>
        </p:txBody>
      </p:sp>
      <p:sp>
        <p:nvSpPr>
          <p:cNvPr id="4" name="object 40">
            <a:extLst>
              <a:ext uri="{FF2B5EF4-FFF2-40B4-BE49-F238E27FC236}">
                <a16:creationId xmlns:a16="http://schemas.microsoft.com/office/drawing/2014/main" id="{BAC5C02D-4F3F-C4B7-526B-4DC1E2A679E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5AD647CE-D12C-320B-037C-CA6D4942990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セキュリティインシデント事例を参考とした実施手順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9944352-6827-D328-016B-293D62D53641}"/>
              </a:ext>
            </a:extLst>
          </p:cNvPr>
          <p:cNvSpPr txBox="1"/>
          <p:nvPr/>
        </p:nvSpPr>
        <p:spPr>
          <a:xfrm>
            <a:off x="11942065" y="1435966"/>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0A536A31-BE7E-70EB-095F-212EF4EE74E0}"/>
              </a:ext>
            </a:extLst>
          </p:cNvPr>
          <p:cNvSpPr txBox="1"/>
          <p:nvPr/>
        </p:nvSpPr>
        <p:spPr>
          <a:xfrm>
            <a:off x="1713053" y="2058800"/>
            <a:ext cx="15456498" cy="3416320"/>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事例を基にした対策基準</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社内の機密情報に関する社内規定の策定</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重要情報の管理、保護</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物理的管理の実施</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従業員向け研修の実施</a:t>
            </a:r>
          </a:p>
          <a:p>
            <a:pPr marL="571500" indent="-571500">
              <a:buFont typeface="Arial" panose="020B0604020202020204" pitchFamily="34" charset="0"/>
              <a:buChar char="•"/>
            </a:pPr>
            <a:endParaRPr lang="en-US" altLang="ja-JP" sz="36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7987628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CF5C9-1AF7-CDB2-106B-1CCB56937C4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95CEBD7-110A-0FB7-2F78-84A7923E3FE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実施手順の作成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F924175-D409-86E4-6049-CF8277782EA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249</a:t>
            </a:fld>
            <a:endParaRPr kumimoji="1" lang="ja-JP" altLang="en-US" sz="2000"/>
          </a:p>
        </p:txBody>
      </p:sp>
      <p:sp>
        <p:nvSpPr>
          <p:cNvPr id="4" name="object 40">
            <a:extLst>
              <a:ext uri="{FF2B5EF4-FFF2-40B4-BE49-F238E27FC236}">
                <a16:creationId xmlns:a16="http://schemas.microsoft.com/office/drawing/2014/main" id="{229141E6-333A-E981-F6F5-FEFA72FA0A4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7B188159-EE2A-82BF-4332-110E23870D7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セキュリティインシデント事例を参考とした実施手順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D56C08D-E28C-5688-441F-DB437F385C24}"/>
              </a:ext>
            </a:extLst>
          </p:cNvPr>
          <p:cNvSpPr txBox="1"/>
          <p:nvPr/>
        </p:nvSpPr>
        <p:spPr>
          <a:xfrm>
            <a:off x="11942065" y="1435967"/>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6E0700B8-0806-D701-FE93-BB531EC06C2A}"/>
              </a:ext>
            </a:extLst>
          </p:cNvPr>
          <p:cNvSpPr txBox="1"/>
          <p:nvPr/>
        </p:nvSpPr>
        <p:spPr>
          <a:xfrm>
            <a:off x="1713053" y="2058800"/>
            <a:ext cx="15456498" cy="6740307"/>
          </a:xfrm>
          <a:prstGeom prst="rect">
            <a:avLst/>
          </a:prstGeom>
          <a:noFill/>
        </p:spPr>
        <p:txBody>
          <a:bodyPr wrap="square">
            <a:spAutoFit/>
          </a:bodyPr>
          <a:lstStyle/>
          <a:p>
            <a:r>
              <a:rPr lang="ja-JP" altLang="en-US" sz="3600" b="0" i="0" u="sng" dirty="0">
                <a:solidFill>
                  <a:srgbClr val="374151"/>
                </a:solidFill>
                <a:effectLst/>
                <a:latin typeface="メイリオ" panose="020B0604030504040204" pitchFamily="50" charset="-128"/>
                <a:ea typeface="メイリオ" panose="020B0604030504040204" pitchFamily="50" charset="-128"/>
              </a:rPr>
              <a:t>機密情報に関する社内規定の策定</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（例）従業員の責務</a:t>
            </a:r>
            <a:endParaRPr lang="en-US" altLang="ja-JP" sz="3600" dirty="0">
              <a:solidFill>
                <a:srgbClr val="374151"/>
              </a:solidFill>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従業員は以下を遵守する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従業員は、当社が営業秘密として管理する情報およびその複製物の一切を許可されていない組織、人に提供してはならない。</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従業員は、当社の情報セキュリティ方針および関連規程を遵守する。違反時の懲戒については、就業規則に準じる。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従業員は、在職中に交付された業務に関連する資料、個人情報、顧客・取引先から当社が交付を受けた資料またはそれらの複製物の一切を退職時に返還する。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従業員は、在職中に知り得た当社の営業秘密または業務遂行上知り得た技術的機密を利用して、競合的あるいは競業的行為を行ってはならない。</a:t>
            </a:r>
            <a:endParaRPr lang="en-US" altLang="ja-JP" sz="36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25001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46331"/>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想定される脅威の起因と対策</a:t>
            </a:r>
            <a:r>
              <a:rPr kumimoji="1" lang="en-US" altLang="ja-JP" sz="3600">
                <a:latin typeface="メイリオ" panose="020B0604030504040204" pitchFamily="50" charset="-128"/>
                <a:ea typeface="メイリオ" panose="020B0604030504040204" pitchFamily="50" charset="-128"/>
              </a:rPr>
              <a:t>】</a:t>
            </a: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テレワークのセキュリティ対策</a:t>
            </a:r>
          </a:p>
        </p:txBody>
      </p:sp>
      <p:sp>
        <p:nvSpPr>
          <p:cNvPr id="6" name="テキスト ボックス 5">
            <a:extLst>
              <a:ext uri="{FF2B5EF4-FFF2-40B4-BE49-F238E27FC236}">
                <a16:creationId xmlns:a16="http://schemas.microsoft.com/office/drawing/2014/main" id="{A335877E-FD71-2958-B14D-60768F47F2AD}"/>
              </a:ext>
            </a:extLst>
          </p:cNvPr>
          <p:cNvSpPr txBox="1"/>
          <p:nvPr/>
        </p:nvSpPr>
        <p:spPr>
          <a:xfrm>
            <a:off x="1924957" y="6138219"/>
            <a:ext cx="7157704" cy="2800767"/>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情報の盗難</a:t>
            </a:r>
            <a:endParaRPr kumimoji="1"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Web</a:t>
            </a:r>
            <a:r>
              <a:rPr kumimoji="1" lang="ja-JP" altLang="en-US" sz="2800">
                <a:latin typeface="メイリオ" panose="020B0604030504040204" pitchFamily="50" charset="-128"/>
                <a:ea typeface="メイリオ" panose="020B0604030504040204" pitchFamily="50" charset="-128"/>
              </a:rPr>
              <a:t>会議の</a:t>
            </a:r>
            <a:r>
              <a:rPr kumimoji="1" lang="en-US" altLang="ja-JP" sz="2800">
                <a:latin typeface="メイリオ" panose="020B0604030504040204" pitchFamily="50" charset="-128"/>
                <a:ea typeface="メイリオ" panose="020B0604030504040204" pitchFamily="50" charset="-128"/>
              </a:rPr>
              <a:t>URL</a:t>
            </a:r>
            <a:r>
              <a:rPr kumimoji="1" lang="ja-JP" altLang="en-US" sz="2800">
                <a:latin typeface="メイリオ" panose="020B0604030504040204" pitchFamily="50" charset="-128"/>
                <a:ea typeface="メイリオ" panose="020B0604030504040204" pitchFamily="50" charset="-128"/>
              </a:rPr>
              <a:t>不正利用</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覗き見</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フリー</a:t>
            </a:r>
            <a:r>
              <a:rPr kumimoji="1" lang="en-US" altLang="ja-JP" sz="2800">
                <a:latin typeface="メイリオ" panose="020B0604030504040204" pitchFamily="50" charset="-128"/>
                <a:ea typeface="メイリオ" panose="020B0604030504040204" pitchFamily="50" charset="-128"/>
              </a:rPr>
              <a:t>Wifi</a:t>
            </a:r>
            <a:r>
              <a:rPr kumimoji="1" lang="ja-JP" altLang="en-US" sz="2800">
                <a:latin typeface="メイリオ" panose="020B0604030504040204" pitchFamily="50" charset="-128"/>
                <a:ea typeface="メイリオ" panose="020B0604030504040204" pitchFamily="50" charset="-128"/>
              </a:rPr>
              <a:t>の利用</a:t>
            </a:r>
            <a:endParaRPr kumimoji="1" lang="en-US" altLang="ja-JP" sz="2800">
              <a:latin typeface="メイリオ" panose="020B0604030504040204" pitchFamily="50" charset="-128"/>
              <a:ea typeface="メイリオ" panose="020B0604030504040204" pitchFamily="50" charset="-128"/>
            </a:endParaRPr>
          </a:p>
          <a:p>
            <a:endParaRPr kumimoji="1" lang="en-US" altLang="ja-JP" sz="2800">
              <a:latin typeface="メイリオ" panose="020B0604030504040204" pitchFamily="50" charset="-128"/>
              <a:ea typeface="メイリオ" panose="020B0604030504040204" pitchFamily="50" charset="-128"/>
            </a:endParaRPr>
          </a:p>
          <a:p>
            <a:endParaRPr kumimoji="1" lang="en-US" altLang="ja-JP" sz="280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64804D3-3A76-48C5-3CA5-5F10EDFED769}"/>
              </a:ext>
            </a:extLst>
          </p:cNvPr>
          <p:cNvSpPr txBox="1"/>
          <p:nvPr/>
        </p:nvSpPr>
        <p:spPr>
          <a:xfrm>
            <a:off x="9168568" y="6138219"/>
            <a:ext cx="7157704" cy="2800767"/>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情報の盗難</a:t>
            </a:r>
            <a:endParaRPr kumimoji="1"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Web</a:t>
            </a:r>
            <a:r>
              <a:rPr kumimoji="1" lang="ja-JP" altLang="en-US" sz="2800">
                <a:latin typeface="メイリオ" panose="020B0604030504040204" pitchFamily="50" charset="-128"/>
                <a:ea typeface="メイリオ" panose="020B0604030504040204" pitchFamily="50" charset="-128"/>
              </a:rPr>
              <a:t>会議の入室にパスワードを設ける</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覗き見防止フィルターを付ける</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800">
                <a:latin typeface="メイリオ" panose="020B0604030504040204" pitchFamily="50" charset="-128"/>
                <a:ea typeface="メイリオ" panose="020B0604030504040204" pitchFamily="50" charset="-128"/>
              </a:rPr>
              <a:t>Windows</a:t>
            </a:r>
            <a:r>
              <a:rPr kumimoji="1" lang="ja-JP" altLang="en-US" sz="2800">
                <a:latin typeface="メイリオ" panose="020B0604030504040204" pitchFamily="50" charset="-128"/>
                <a:ea typeface="メイリオ" panose="020B0604030504040204" pitchFamily="50" charset="-128"/>
              </a:rPr>
              <a:t> </a:t>
            </a:r>
            <a:r>
              <a:rPr kumimoji="1" lang="en-US" altLang="ja-JP" sz="2800">
                <a:latin typeface="メイリオ" panose="020B0604030504040204" pitchFamily="50" charset="-128"/>
                <a:ea typeface="メイリオ" panose="020B0604030504040204" pitchFamily="50" charset="-128"/>
              </a:rPr>
              <a:t>Firewall</a:t>
            </a:r>
            <a:r>
              <a:rPr kumimoji="1" lang="ja-JP" altLang="en-US" sz="2800">
                <a:latin typeface="メイリオ" panose="020B0604030504040204" pitchFamily="50" charset="-128"/>
                <a:ea typeface="メイリオ" panose="020B0604030504040204" pitchFamily="50" charset="-128"/>
              </a:rPr>
              <a:t>を有効にする</a:t>
            </a:r>
            <a:endParaRPr kumimoji="1" lang="en-US" altLang="ja-JP" sz="2800">
              <a:latin typeface="メイリオ" panose="020B0604030504040204" pitchFamily="50" charset="-128"/>
              <a:ea typeface="メイリオ" panose="020B0604030504040204" pitchFamily="50" charset="-128"/>
            </a:endParaRPr>
          </a:p>
          <a:p>
            <a:endParaRPr kumimoji="1" lang="en-US" altLang="ja-JP" sz="2800">
              <a:latin typeface="メイリオ" panose="020B0604030504040204" pitchFamily="50" charset="-128"/>
              <a:ea typeface="メイリオ" panose="020B0604030504040204" pitchFamily="50" charset="-128"/>
            </a:endParaRPr>
          </a:p>
          <a:p>
            <a:endParaRPr kumimoji="1" lang="en-US" altLang="ja-JP" sz="280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3F8A7D74-B28A-8A08-5A12-CCDD2880353E}"/>
              </a:ext>
            </a:extLst>
          </p:cNvPr>
          <p:cNvSpPr txBox="1"/>
          <p:nvPr/>
        </p:nvSpPr>
        <p:spPr>
          <a:xfrm>
            <a:off x="1924957" y="3280622"/>
            <a:ext cx="7157704" cy="2800767"/>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nchor="t">
            <a:spAutoFit/>
          </a:bodyPr>
          <a:lstStyle/>
          <a:p>
            <a:r>
              <a:rPr kumimoji="1" lang="ja-JP" altLang="en-US" sz="3600" dirty="0">
                <a:latin typeface="メイリオ" panose="020B0604030504040204" pitchFamily="50" charset="-128"/>
                <a:ea typeface="メイリオ" panose="020B0604030504040204" pitchFamily="50" charset="-128"/>
              </a:rPr>
              <a:t>端末の紛失・盗難</a:t>
            </a:r>
            <a:endParaRPr kumimoji="1" lang="en-US" altLang="ja-JP" sz="3600"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サテライトオフィスに端末を忘れて帰って紛失</a:t>
            </a:r>
            <a:endParaRPr kumimoji="1" lang="en-US" altLang="ja-JP" sz="2800"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電車やタクシー置き忘れ、紛失</a:t>
            </a:r>
            <a:endParaRPr kumimoji="1" lang="en-US" altLang="ja-JP" sz="2800"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dirty="0">
                <a:latin typeface="メイリオ" panose="020B0604030504040204" pitchFamily="50" charset="-128"/>
                <a:ea typeface="メイリオ" panose="020B0604030504040204" pitchFamily="50" charset="-128"/>
              </a:rPr>
              <a:t>カフェなどで離籍した際に盗難</a:t>
            </a:r>
            <a:endParaRPr kumimoji="1" lang="en-US" altLang="ja-JP" sz="2800" dirty="0">
              <a:latin typeface="メイリオ" panose="020B0604030504040204" pitchFamily="50" charset="-128"/>
              <a:ea typeface="メイリオ" panose="020B0604030504040204" pitchFamily="50" charset="-128"/>
            </a:endParaRPr>
          </a:p>
          <a:p>
            <a:endParaRPr kumimoji="1" lang="en-US" altLang="ja-JP" sz="28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F4E1CB0-2055-E2E9-3F61-5AF3B9008458}"/>
              </a:ext>
            </a:extLst>
          </p:cNvPr>
          <p:cNvSpPr txBox="1"/>
          <p:nvPr/>
        </p:nvSpPr>
        <p:spPr>
          <a:xfrm>
            <a:off x="9168568" y="3280622"/>
            <a:ext cx="7157704" cy="2800767"/>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nchor="t">
            <a:spAutoFit/>
          </a:bodyPr>
          <a:lstStyle/>
          <a:p>
            <a:r>
              <a:rPr kumimoji="1" lang="ja-JP" altLang="en-US" sz="3600">
                <a:latin typeface="メイリオ" panose="020B0604030504040204" pitchFamily="50" charset="-128"/>
                <a:ea typeface="メイリオ" panose="020B0604030504040204" pitchFamily="50" charset="-128"/>
              </a:rPr>
              <a:t>端末の紛失・盗難</a:t>
            </a:r>
            <a:endParaRPr kumimoji="1" lang="en-US" altLang="ja-JP" sz="3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社内ルールの徹底</a:t>
            </a:r>
            <a:br>
              <a:rPr kumimoji="1" lang="en-US" altLang="ja-JP" sz="2800">
                <a:latin typeface="メイリオ" panose="020B0604030504040204" pitchFamily="50" charset="-128"/>
                <a:ea typeface="メイリオ" panose="020B0604030504040204" pitchFamily="50" charset="-128"/>
              </a:rPr>
            </a:br>
            <a:r>
              <a:rPr kumimoji="1" lang="ja-JP" altLang="en-US" sz="2800">
                <a:latin typeface="メイリオ" panose="020B0604030504040204" pitchFamily="50" charset="-128"/>
                <a:ea typeface="メイリオ" panose="020B0604030504040204" pitchFamily="50" charset="-128"/>
              </a:rPr>
              <a:t>→出しっぱなしにしない</a:t>
            </a:r>
            <a:br>
              <a:rPr kumimoji="1" lang="en-US" altLang="ja-JP" sz="2800">
                <a:latin typeface="メイリオ" panose="020B0604030504040204" pitchFamily="50" charset="-128"/>
                <a:ea typeface="メイリオ" panose="020B0604030504040204" pitchFamily="50" charset="-128"/>
              </a:rPr>
            </a:br>
            <a:r>
              <a:rPr kumimoji="1" lang="ja-JP" altLang="en-US" sz="2800">
                <a:latin typeface="メイリオ" panose="020B0604030504040204" pitchFamily="50" charset="-128"/>
                <a:ea typeface="メイリオ" panose="020B0604030504040204" pitchFamily="50" charset="-128"/>
              </a:rPr>
              <a:t>　お酒を飲むときは持ち歩かない</a:t>
            </a:r>
            <a:br>
              <a:rPr kumimoji="1" lang="en-US" altLang="ja-JP" sz="2800">
                <a:latin typeface="メイリオ" panose="020B0604030504040204" pitchFamily="50" charset="-128"/>
                <a:ea typeface="メイリオ" panose="020B0604030504040204" pitchFamily="50" charset="-128"/>
              </a:rPr>
            </a:br>
            <a:r>
              <a:rPr kumimoji="1" lang="ja-JP" altLang="en-US" sz="2800">
                <a:latin typeface="メイリオ" panose="020B0604030504040204" pitchFamily="50" charset="-128"/>
                <a:ea typeface="メイリオ" panose="020B0604030504040204" pitchFamily="50" charset="-128"/>
              </a:rPr>
              <a:t>　タクシーでは荷物を出口側に置く</a:t>
            </a:r>
            <a:endParaRPr kumimoji="1" lang="en-US" altLang="ja-JP" sz="28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800">
                <a:latin typeface="メイリオ" panose="020B0604030504040204" pitchFamily="50" charset="-128"/>
                <a:ea typeface="メイリオ" panose="020B0604030504040204" pitchFamily="50" charset="-128"/>
              </a:rPr>
              <a:t>ケンジントンロックの利用</a:t>
            </a:r>
            <a:endParaRPr kumimoji="1" lang="en-US" altLang="ja-JP" sz="280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2F1C02F8-FC3D-3916-619C-649810691FFD}"/>
              </a:ext>
            </a:extLst>
          </p:cNvPr>
          <p:cNvSpPr txBox="1"/>
          <p:nvPr/>
        </p:nvSpPr>
        <p:spPr>
          <a:xfrm>
            <a:off x="1924957" y="2857236"/>
            <a:ext cx="7157704" cy="523220"/>
          </a:xfrm>
          <a:prstGeom prst="rect">
            <a:avLst/>
          </a:prstGeom>
          <a:noFill/>
        </p:spPr>
        <p:txBody>
          <a:bodyPr wrap="square" lIns="91440" tIns="45720" rIns="91440" bIns="45720" anchor="t">
            <a:spAutoFit/>
          </a:bodyPr>
          <a:lstStyle/>
          <a:p>
            <a:pPr algn="ctr"/>
            <a:r>
              <a:rPr kumimoji="1" lang="ja-JP" altLang="en-US" sz="2800">
                <a:latin typeface="メイリオ" panose="020B0604030504040204" pitchFamily="50" charset="-128"/>
                <a:ea typeface="メイリオ" panose="020B0604030504040204" pitchFamily="50" charset="-128"/>
              </a:rPr>
              <a:t>脅威の起因</a:t>
            </a:r>
            <a:endParaRPr kumimoji="1" lang="en-US" altLang="ja-JP" sz="280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818AF45D-F58D-6772-2A0E-FA92ED51ECD0}"/>
              </a:ext>
            </a:extLst>
          </p:cNvPr>
          <p:cNvSpPr txBox="1"/>
          <p:nvPr/>
        </p:nvSpPr>
        <p:spPr>
          <a:xfrm>
            <a:off x="9168568" y="2857236"/>
            <a:ext cx="7157704" cy="523220"/>
          </a:xfrm>
          <a:prstGeom prst="rect">
            <a:avLst/>
          </a:prstGeom>
          <a:noFill/>
        </p:spPr>
        <p:txBody>
          <a:bodyPr wrap="square" lIns="91440" tIns="45720" rIns="91440" bIns="45720" anchor="t">
            <a:spAutoFit/>
          </a:bodyPr>
          <a:lstStyle/>
          <a:p>
            <a:pPr algn="ctr"/>
            <a:r>
              <a:rPr kumimoji="1" lang="ja-JP" altLang="en-US" sz="2800">
                <a:latin typeface="メイリオ" panose="020B0604030504040204" pitchFamily="50" charset="-128"/>
                <a:ea typeface="メイリオ" panose="020B0604030504040204" pitchFamily="50" charset="-128"/>
              </a:rPr>
              <a:t>想定される対策</a:t>
            </a:r>
            <a:endParaRPr kumimoji="1" lang="en-US" altLang="ja-JP" sz="28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BDFED324-3703-01A1-182E-CF73522691AA}"/>
              </a:ext>
            </a:extLst>
          </p:cNvPr>
          <p:cNvSpPr txBox="1"/>
          <p:nvPr/>
        </p:nvSpPr>
        <p:spPr>
          <a:xfrm>
            <a:off x="13424567" y="780831"/>
            <a:ext cx="41855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2-2-2</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6112088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EC436-34D0-C930-4632-F0A2B32083C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1821055-7C6E-C362-F78B-7B1C7E41509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実施手順の作成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7B3E9B6-C28D-C705-E177-E8AD052FBE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250</a:t>
            </a:fld>
            <a:endParaRPr kumimoji="1" lang="ja-JP" altLang="en-US" sz="2000"/>
          </a:p>
        </p:txBody>
      </p:sp>
      <p:sp>
        <p:nvSpPr>
          <p:cNvPr id="4" name="object 40">
            <a:extLst>
              <a:ext uri="{FF2B5EF4-FFF2-40B4-BE49-F238E27FC236}">
                <a16:creationId xmlns:a16="http://schemas.microsoft.com/office/drawing/2014/main" id="{0C3F9531-2DA1-D388-5DA4-4E056CC71F6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8126CE2D-17E2-3529-76CC-386E0BBEDBA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セキュリティインシデント事例を参考とした実施手順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49991E3-3DC5-63BD-48DF-437584366B7D}"/>
              </a:ext>
            </a:extLst>
          </p:cNvPr>
          <p:cNvSpPr txBox="1"/>
          <p:nvPr/>
        </p:nvSpPr>
        <p:spPr>
          <a:xfrm>
            <a:off x="11978640" y="1435966"/>
            <a:ext cx="56314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5996A106-68E4-B074-EB68-CF9CFA4A5A48}"/>
              </a:ext>
            </a:extLst>
          </p:cNvPr>
          <p:cNvSpPr txBox="1"/>
          <p:nvPr/>
        </p:nvSpPr>
        <p:spPr>
          <a:xfrm>
            <a:off x="1713053" y="2058800"/>
            <a:ext cx="15456498" cy="3416320"/>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重要情報の管理、保護</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r>
              <a:rPr lang="ja-JP" altLang="en-US" sz="3600">
                <a:solidFill>
                  <a:srgbClr val="374151"/>
                </a:solidFill>
                <a:latin typeface="メイリオ" panose="020B0604030504040204" pitchFamily="50" charset="-128"/>
                <a:ea typeface="メイリオ" panose="020B0604030504040204" pitchFamily="50" charset="-128"/>
              </a:rPr>
              <a:t>（例）利用者アカウントの管理</a:t>
            </a:r>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a:solidFill>
                  <a:srgbClr val="374151"/>
                </a:solidFill>
                <a:latin typeface="メイリオ" panose="020B0604030504040204" pitchFamily="50" charset="-128"/>
                <a:ea typeface="メイリオ" panose="020B0604030504040204" pitchFamily="50" charset="-128"/>
              </a:rPr>
              <a:t>利用者の認証に用いるアカウントが不要になる場合、システム管理者は、当該アカウントの削除または無効化を、当該アカウントが不要になった日の翌日までに実施する。</a:t>
            </a:r>
          </a:p>
          <a:p>
            <a:endParaRPr lang="en-US" altLang="ja-JP" sz="36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1126447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928D3-48EF-8DD4-7751-7C00928B551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431A67F-65ED-BC52-73AD-EE841210B30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実施手順の作成</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C9BFCC6-1421-DA03-AC16-C410F06494B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251</a:t>
            </a:fld>
            <a:endParaRPr kumimoji="1" lang="ja-JP" altLang="en-US" sz="2000"/>
          </a:p>
        </p:txBody>
      </p:sp>
      <p:sp>
        <p:nvSpPr>
          <p:cNvPr id="4" name="object 40">
            <a:extLst>
              <a:ext uri="{FF2B5EF4-FFF2-40B4-BE49-F238E27FC236}">
                <a16:creationId xmlns:a16="http://schemas.microsoft.com/office/drawing/2014/main" id="{D05762A5-A766-4A8A-5A7F-CAA3B170A7C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382A10F5-604C-D2BD-59BA-3F8C4A78A60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セキュリティインシデント事例を参考とした実施手順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C701E80-68C4-F2EB-5213-CF4C0C50AB5F}"/>
              </a:ext>
            </a:extLst>
          </p:cNvPr>
          <p:cNvSpPr txBox="1"/>
          <p:nvPr/>
        </p:nvSpPr>
        <p:spPr>
          <a:xfrm>
            <a:off x="11978641" y="1435966"/>
            <a:ext cx="56314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925D820A-6046-9DBD-7E74-DBD87A350DC6}"/>
              </a:ext>
            </a:extLst>
          </p:cNvPr>
          <p:cNvSpPr txBox="1"/>
          <p:nvPr/>
        </p:nvSpPr>
        <p:spPr>
          <a:xfrm>
            <a:off x="1713053" y="2058800"/>
            <a:ext cx="15456498" cy="6986528"/>
          </a:xfrm>
          <a:prstGeom prst="rect">
            <a:avLst/>
          </a:prstGeom>
          <a:noFill/>
        </p:spPr>
        <p:txBody>
          <a:bodyPr wrap="square">
            <a:spAutoFit/>
          </a:bodyPr>
          <a:lstStyle/>
          <a:p>
            <a:r>
              <a:rPr lang="ja-JP" altLang="en-US" sz="3200" b="0" i="0" u="sng" dirty="0">
                <a:solidFill>
                  <a:srgbClr val="374151"/>
                </a:solidFill>
                <a:effectLst/>
                <a:latin typeface="メイリオ" panose="020B0604030504040204" pitchFamily="50" charset="-128"/>
                <a:ea typeface="メイリオ" panose="020B0604030504040204" pitchFamily="50" charset="-128"/>
              </a:rPr>
              <a:t>物理的管理の実施</a:t>
            </a:r>
            <a:endParaRPr lang="en-US" altLang="ja-JP" sz="3200" b="0" i="0" u="sng" dirty="0">
              <a:solidFill>
                <a:srgbClr val="374151"/>
              </a:solidFill>
              <a:effectLst/>
              <a:latin typeface="メイリオ" panose="020B0604030504040204" pitchFamily="50" charset="-128"/>
              <a:ea typeface="メイリオ" panose="020B0604030504040204" pitchFamily="50" charset="-128"/>
            </a:endParaRPr>
          </a:p>
          <a:p>
            <a:r>
              <a:rPr lang="ja-JP" altLang="en-US" sz="3200" dirty="0">
                <a:solidFill>
                  <a:srgbClr val="374151"/>
                </a:solidFill>
                <a:latin typeface="メイリオ" panose="020B0604030504040204" pitchFamily="50" charset="-128"/>
                <a:ea typeface="メイリオ" panose="020B0604030504040204" pitchFamily="50" charset="-128"/>
              </a:rPr>
              <a:t>（例）情報資産の社外持ち出し管理</a:t>
            </a:r>
            <a:br>
              <a:rPr lang="ja-JP" altLang="en-US"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情報資産を社外に持ち出す場合には、以下を実施する。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社外秘の場合は所属部門長の許可を得る。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極秘の場合は代表取締役の許可を得る。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ノートパソコンのハードディスクに保存して持ち出す場合は、ハードディスク</a:t>
            </a:r>
            <a:r>
              <a:rPr lang="en-US" altLang="ja-JP" sz="3200" dirty="0">
                <a:solidFill>
                  <a:srgbClr val="374151"/>
                </a:solidFill>
                <a:latin typeface="メイリオ" panose="020B0604030504040204" pitchFamily="50" charset="-128"/>
                <a:ea typeface="メイリオ" panose="020B0604030504040204" pitchFamily="50" charset="-128"/>
              </a:rPr>
              <a:t>/</a:t>
            </a:r>
            <a:r>
              <a:rPr lang="ja-JP" altLang="en-US" sz="3200" dirty="0">
                <a:solidFill>
                  <a:srgbClr val="374151"/>
                </a:solidFill>
                <a:latin typeface="メイリオ" panose="020B0604030504040204" pitchFamily="50" charset="-128"/>
                <a:ea typeface="メイリオ" panose="020B0604030504040204" pitchFamily="50" charset="-128"/>
              </a:rPr>
              <a:t>フォルダー</a:t>
            </a:r>
            <a:r>
              <a:rPr lang="en-US" altLang="ja-JP" sz="3200" dirty="0">
                <a:solidFill>
                  <a:srgbClr val="374151"/>
                </a:solidFill>
                <a:latin typeface="メイリオ" panose="020B0604030504040204" pitchFamily="50" charset="-128"/>
                <a:ea typeface="メイリオ" panose="020B0604030504040204" pitchFamily="50" charset="-128"/>
              </a:rPr>
              <a:t>/</a:t>
            </a:r>
            <a:r>
              <a:rPr lang="ja-JP" altLang="en-US" sz="3200" dirty="0">
                <a:solidFill>
                  <a:srgbClr val="374151"/>
                </a:solidFill>
                <a:latin typeface="メイリオ" panose="020B0604030504040204" pitchFamily="50" charset="-128"/>
                <a:ea typeface="メイリオ" panose="020B0604030504040204" pitchFamily="50" charset="-128"/>
              </a:rPr>
              <a:t>データを暗号化する。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スマホ、タブレットに保存して持ち出す場合は、セキュリティロックを設定する。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dirty="0">
                <a:solidFill>
                  <a:srgbClr val="374151"/>
                </a:solidFill>
                <a:latin typeface="メイリオ" panose="020B0604030504040204" pitchFamily="50" charset="-128"/>
                <a:ea typeface="メイリオ" panose="020B0604030504040204" pitchFamily="50" charset="-128"/>
              </a:rPr>
              <a:t>USB</a:t>
            </a:r>
            <a:r>
              <a:rPr lang="ja-JP" altLang="en-US" sz="3200" dirty="0">
                <a:solidFill>
                  <a:srgbClr val="374151"/>
                </a:solidFill>
                <a:latin typeface="メイリオ" panose="020B0604030504040204" pitchFamily="50" charset="-128"/>
                <a:ea typeface="メイリオ" panose="020B0604030504040204" pitchFamily="50" charset="-128"/>
              </a:rPr>
              <a:t>メモリなどの小型電子媒体は、大きなタグをつける</a:t>
            </a:r>
            <a:r>
              <a:rPr lang="en-US" altLang="ja-JP" sz="3200" dirty="0">
                <a:solidFill>
                  <a:srgbClr val="374151"/>
                </a:solidFill>
                <a:latin typeface="メイリオ" panose="020B0604030504040204" pitchFamily="50" charset="-128"/>
                <a:ea typeface="メイリオ" panose="020B0604030504040204" pitchFamily="50" charset="-128"/>
              </a:rPr>
              <a:t>/</a:t>
            </a:r>
            <a:r>
              <a:rPr lang="ja-JP" altLang="en-US" sz="3200" dirty="0">
                <a:solidFill>
                  <a:srgbClr val="374151"/>
                </a:solidFill>
                <a:latin typeface="メイリオ" panose="020B0604030504040204" pitchFamily="50" charset="-128"/>
                <a:ea typeface="メイリオ" panose="020B0604030504040204" pitchFamily="50" charset="-128"/>
              </a:rPr>
              <a:t>ストラップで体やカバンに固定する</a:t>
            </a:r>
            <a:r>
              <a:rPr lang="en-US" altLang="ja-JP" sz="3200" dirty="0">
                <a:solidFill>
                  <a:srgbClr val="374151"/>
                </a:solidFill>
                <a:latin typeface="メイリオ" panose="020B0604030504040204" pitchFamily="50" charset="-128"/>
                <a:ea typeface="メイリオ" panose="020B0604030504040204" pitchFamily="50" charset="-128"/>
              </a:rPr>
              <a:t>/</a:t>
            </a:r>
            <a:r>
              <a:rPr lang="ja-JP" altLang="en-US" sz="3200" dirty="0">
                <a:solidFill>
                  <a:srgbClr val="374151"/>
                </a:solidFill>
                <a:latin typeface="メイリオ" panose="020B0604030504040204" pitchFamily="50" charset="-128"/>
                <a:ea typeface="メイリオ" panose="020B0604030504040204" pitchFamily="50" charset="-128"/>
              </a:rPr>
              <a:t>落としてもすぐに分かるように鈴をつける。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屋外でネットワークへ接続して極秘または社外秘の情報資産を送受信する場合は、暗号化する。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携行中は常に監視可能な距離を保つ。</a:t>
            </a:r>
          </a:p>
          <a:p>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9019151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F9AC6-D2C2-6535-D0B2-A3B19CE228D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8209653-0202-4973-8383-AA19F41F8A8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実施手順の作成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E56D6FF-3730-C8A1-7186-8BF4ACCD090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252</a:t>
            </a:fld>
            <a:endParaRPr kumimoji="1" lang="ja-JP" altLang="en-US" sz="2000"/>
          </a:p>
        </p:txBody>
      </p:sp>
      <p:sp>
        <p:nvSpPr>
          <p:cNvPr id="4" name="object 40">
            <a:extLst>
              <a:ext uri="{FF2B5EF4-FFF2-40B4-BE49-F238E27FC236}">
                <a16:creationId xmlns:a16="http://schemas.microsoft.com/office/drawing/2014/main" id="{87A86429-564F-A317-5B45-56653126FFA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228D01BC-7523-619C-91CF-7E2642F4132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セキュリティインシデント事例を参考とした実施手順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03DB635A-8966-0075-F7EC-D13733AD96F6}"/>
              </a:ext>
            </a:extLst>
          </p:cNvPr>
          <p:cNvSpPr txBox="1"/>
          <p:nvPr/>
        </p:nvSpPr>
        <p:spPr>
          <a:xfrm>
            <a:off x="11905488" y="1435967"/>
            <a:ext cx="570465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80726768-34CC-C3DB-C2C9-A019EFB3F6C4}"/>
              </a:ext>
            </a:extLst>
          </p:cNvPr>
          <p:cNvSpPr txBox="1"/>
          <p:nvPr/>
        </p:nvSpPr>
        <p:spPr>
          <a:xfrm>
            <a:off x="1713053" y="2058800"/>
            <a:ext cx="15456498" cy="6186309"/>
          </a:xfrm>
          <a:prstGeom prst="rect">
            <a:avLst/>
          </a:prstGeom>
          <a:noFill/>
        </p:spPr>
        <p:txBody>
          <a:bodyPr wrap="square">
            <a:spAutoFit/>
          </a:bodyPr>
          <a:lstStyle/>
          <a:p>
            <a:r>
              <a:rPr lang="ja-JP" altLang="en-US" sz="3600" b="0" i="0" u="sng" dirty="0">
                <a:solidFill>
                  <a:srgbClr val="374151"/>
                </a:solidFill>
                <a:effectLst/>
                <a:latin typeface="メイリオ" panose="020B0604030504040204" pitchFamily="50" charset="-128"/>
                <a:ea typeface="メイリオ" panose="020B0604030504040204" pitchFamily="50" charset="-128"/>
              </a:rPr>
              <a:t>重要情報の管理、保護</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（例）情報セキュリティ教育</a:t>
            </a:r>
            <a:br>
              <a:rPr lang="ja-JP" altLang="en-US" sz="3600" dirty="0">
                <a:solidFill>
                  <a:srgbClr val="374151"/>
                </a:solidFill>
                <a:latin typeface="メイリオ" panose="020B0604030504040204" pitchFamily="50" charset="-128"/>
                <a:ea typeface="メイリオ" panose="020B0604030504040204" pitchFamily="50" charset="-128"/>
              </a:rPr>
            </a:br>
            <a:r>
              <a:rPr lang="ja-JP" altLang="en-US" sz="3600" dirty="0">
                <a:solidFill>
                  <a:srgbClr val="374151"/>
                </a:solidFill>
                <a:latin typeface="メイリオ" panose="020B0604030504040204" pitchFamily="50" charset="-128"/>
                <a:ea typeface="メイリオ" panose="020B0604030504040204" pitchFamily="50" charset="-128"/>
              </a:rPr>
              <a:t>教育責任者は、以下の点を考慮し、情報セキュリティに関する教育計画を年度単位で立案する。</a:t>
            </a:r>
            <a:endParaRPr lang="en-US" altLang="ja-JP" sz="3600" dirty="0">
              <a:solidFill>
                <a:srgbClr val="374151"/>
              </a:solidFill>
              <a:latin typeface="メイリオ" panose="020B0604030504040204" pitchFamily="50" charset="-128"/>
              <a:ea typeface="メイリオ" panose="020B0604030504040204" pitchFamily="50" charset="-128"/>
            </a:endParaRPr>
          </a:p>
          <a:p>
            <a:r>
              <a:rPr lang="ja-JP" altLang="en-US" sz="3600" dirty="0">
                <a:solidFill>
                  <a:srgbClr val="374151"/>
                </a:solidFill>
                <a:latin typeface="メイリオ" panose="020B0604030504040204" pitchFamily="50" charset="-128"/>
                <a:ea typeface="メイリオ" panose="020B0604030504040204" pitchFamily="50" charset="-128"/>
              </a:rPr>
              <a:t>対象者：全従業員</a:t>
            </a:r>
            <a:br>
              <a:rPr lang="ja-JP" altLang="en-US" sz="3600" dirty="0">
                <a:solidFill>
                  <a:srgbClr val="374151"/>
                </a:solidFill>
                <a:latin typeface="メイリオ" panose="020B0604030504040204" pitchFamily="50" charset="-128"/>
                <a:ea typeface="メイリオ" panose="020B0604030504040204" pitchFamily="50" charset="-128"/>
              </a:rPr>
            </a:br>
            <a:r>
              <a:rPr lang="ja-JP" altLang="en-US" sz="3600" dirty="0">
                <a:solidFill>
                  <a:srgbClr val="374151"/>
                </a:solidFill>
                <a:latin typeface="メイリオ" panose="020B0604030504040204" pitchFamily="50" charset="-128"/>
                <a:ea typeface="メイリオ" panose="020B0604030504040204" pitchFamily="50" charset="-128"/>
              </a:rPr>
              <a:t>テーマ：以下は必須とする。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情報セキュリティ関連規程の説明（入社時、就業時）</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最新の脅威に対する注意喚起（随時）</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関連法令の理解（関連法令の公布・施行時）</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個人情報の取扱いに関する留意事項</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コンプライアンス教育</a:t>
            </a:r>
            <a:endParaRPr lang="en-US" altLang="ja-JP" sz="36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3027610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DC8C5-DBBC-CA8B-0E13-2E5C7601E16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D6F125C-6C66-2376-E044-58E8F4150F2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情報セキュリティ対策ガイドラインの活用</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9A17A0A-0D58-DF09-B652-755B47D5686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253</a:t>
            </a:fld>
            <a:endParaRPr kumimoji="1" lang="ja-JP" altLang="en-US" sz="2000"/>
          </a:p>
        </p:txBody>
      </p:sp>
      <p:sp>
        <p:nvSpPr>
          <p:cNvPr id="4" name="object 40">
            <a:extLst>
              <a:ext uri="{FF2B5EF4-FFF2-40B4-BE49-F238E27FC236}">
                <a16:creationId xmlns:a16="http://schemas.microsoft.com/office/drawing/2014/main" id="{6DCB5BAA-9267-3211-3D6C-4FCED27A986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B9375B5B-9A26-A8A0-5BB0-2DD521AD4A8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ガイドラインを参考とした実施手順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7B29B719-AED0-0FFA-9152-DAD7C1141521}"/>
              </a:ext>
            </a:extLst>
          </p:cNvPr>
          <p:cNvSpPr txBox="1"/>
          <p:nvPr/>
        </p:nvSpPr>
        <p:spPr>
          <a:xfrm>
            <a:off x="11942064" y="1435966"/>
            <a:ext cx="56680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097EA2D3-861D-6B7B-0162-FCD7BC44198C}"/>
              </a:ext>
            </a:extLst>
          </p:cNvPr>
          <p:cNvSpPr txBox="1"/>
          <p:nvPr/>
        </p:nvSpPr>
        <p:spPr>
          <a:xfrm>
            <a:off x="1713053" y="2058800"/>
            <a:ext cx="15456498" cy="3970318"/>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参考にするガイドラインの例</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IPA</a:t>
            </a:r>
            <a:r>
              <a:rPr lang="ja-JP" altLang="en-US" sz="3600">
                <a:solidFill>
                  <a:srgbClr val="374151"/>
                </a:solidFill>
                <a:latin typeface="メイリオ" panose="020B0604030504040204" pitchFamily="50" charset="-128"/>
                <a:ea typeface="メイリオ" panose="020B0604030504040204" pitchFamily="50" charset="-128"/>
              </a:rPr>
              <a:t>「中小企業の情報セキュリティ対策ガイドライン第</a:t>
            </a:r>
            <a:r>
              <a:rPr lang="en-US" altLang="ja-JP" sz="3600">
                <a:solidFill>
                  <a:srgbClr val="374151"/>
                </a:solidFill>
                <a:latin typeface="メイリオ" panose="020B0604030504040204" pitchFamily="50" charset="-128"/>
                <a:ea typeface="メイリオ" panose="020B0604030504040204" pitchFamily="50" charset="-128"/>
              </a:rPr>
              <a:t>3.1</a:t>
            </a:r>
            <a:r>
              <a:rPr lang="ja-JP" altLang="en-US" sz="3600">
                <a:solidFill>
                  <a:srgbClr val="374151"/>
                </a:solidFill>
                <a:latin typeface="メイリオ" panose="020B0604030504040204" pitchFamily="50" charset="-128"/>
                <a:ea typeface="メイリオ" panose="020B0604030504040204" pitchFamily="50" charset="-128"/>
              </a:rPr>
              <a:t>版」</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NISC</a:t>
            </a:r>
            <a:r>
              <a:rPr lang="ja-JP" altLang="en-US" sz="3600">
                <a:solidFill>
                  <a:srgbClr val="374151"/>
                </a:solidFill>
                <a:latin typeface="メイリオ" panose="020B0604030504040204" pitchFamily="50" charset="-128"/>
                <a:ea typeface="メイリオ" panose="020B0604030504040204" pitchFamily="50" charset="-128"/>
              </a:rPr>
              <a:t>「インターネットの安全・安心ハンドブック</a:t>
            </a:r>
            <a:r>
              <a:rPr lang="en-US" altLang="ja-JP" sz="3600">
                <a:solidFill>
                  <a:srgbClr val="374151"/>
                </a:solidFill>
                <a:latin typeface="メイリオ" panose="020B0604030504040204" pitchFamily="50" charset="-128"/>
                <a:ea typeface="メイリオ" panose="020B0604030504040204" pitchFamily="50" charset="-128"/>
              </a:rPr>
              <a:t>Ver.5.0</a:t>
            </a:r>
            <a:r>
              <a:rPr lang="ja-JP" altLang="en-US"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総務省「テレワークセキュリティガイドライン第</a:t>
            </a:r>
            <a:r>
              <a:rPr lang="en-US" altLang="ja-JP" sz="3600">
                <a:solidFill>
                  <a:srgbClr val="374151"/>
                </a:solidFill>
                <a:latin typeface="メイリオ" panose="020B0604030504040204" pitchFamily="50" charset="-128"/>
                <a:ea typeface="メイリオ" panose="020B0604030504040204" pitchFamily="50" charset="-128"/>
              </a:rPr>
              <a:t>5</a:t>
            </a:r>
            <a:r>
              <a:rPr lang="ja-JP" altLang="en-US" sz="3600">
                <a:solidFill>
                  <a:srgbClr val="374151"/>
                </a:solidFill>
                <a:latin typeface="メイリオ" panose="020B0604030504040204" pitchFamily="50" charset="-128"/>
                <a:ea typeface="メイリオ" panose="020B0604030504040204" pitchFamily="50" charset="-128"/>
              </a:rPr>
              <a:t>版」</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IPA</a:t>
            </a:r>
            <a:r>
              <a:rPr lang="ja-JP" altLang="en-US" sz="3600">
                <a:solidFill>
                  <a:srgbClr val="374151"/>
                </a:solidFill>
                <a:latin typeface="メイリオ" panose="020B0604030504040204" pitchFamily="50" charset="-128"/>
                <a:ea typeface="メイリオ" panose="020B0604030504040204" pitchFamily="50" charset="-128"/>
              </a:rPr>
              <a:t>「中小企業のためのクラウドサービス安全利用の手引き」</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IPA</a:t>
            </a:r>
            <a:r>
              <a:rPr lang="ja-JP" altLang="en-US" sz="3600">
                <a:solidFill>
                  <a:srgbClr val="374151"/>
                </a:solidFill>
                <a:latin typeface="メイリオ" panose="020B0604030504040204" pitchFamily="50" charset="-128"/>
                <a:ea typeface="メイリオ" panose="020B0604030504040204" pitchFamily="50" charset="-128"/>
              </a:rPr>
              <a:t>「情報セキュリティ関連規程」</a:t>
            </a:r>
          </a:p>
          <a:p>
            <a:pPr marL="571500" indent="-571500">
              <a:buFont typeface="Arial" panose="020B0604020202020204" pitchFamily="34" charset="0"/>
              <a:buChar char="•"/>
            </a:pPr>
            <a:endParaRPr lang="en-US" altLang="ja-JP" sz="36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532628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AA863-B6B4-F80A-CE86-45CF8901729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6F8B228-BA4F-AD67-F093-042EF1654D3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情報セキュリティ関連規程（</a:t>
            </a:r>
            <a:r>
              <a:rPr lang="en-US" altLang="ja-JP" sz="4000">
                <a:latin typeface="メイリオ" panose="020B0604030504040204" pitchFamily="50" charset="-128"/>
                <a:ea typeface="メイリオ" panose="020B0604030504040204" pitchFamily="50" charset="-128"/>
              </a:rPr>
              <a:t>IPA</a:t>
            </a:r>
            <a:r>
              <a:rPr lang="ja-JP" altLang="en-US" sz="4000">
                <a:latin typeface="メイリオ" panose="020B0604030504040204" pitchFamily="50" charset="-128"/>
                <a:ea typeface="メイリオ" panose="020B0604030504040204" pitchFamily="50" charset="-128"/>
              </a:rPr>
              <a:t>）の活用</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43122DC-9800-2DE3-7F5B-C8B42F1C554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254</a:t>
            </a:fld>
            <a:endParaRPr kumimoji="1" lang="ja-JP" altLang="en-US" sz="2000"/>
          </a:p>
        </p:txBody>
      </p:sp>
      <p:sp>
        <p:nvSpPr>
          <p:cNvPr id="4" name="object 40">
            <a:extLst>
              <a:ext uri="{FF2B5EF4-FFF2-40B4-BE49-F238E27FC236}">
                <a16:creationId xmlns:a16="http://schemas.microsoft.com/office/drawing/2014/main" id="{4685A38D-28BA-20DA-5F82-C9029100AA2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4597BC47-A7D7-7A62-E37B-4FB16DD5C17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ガイドラインを参考とした実施手順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EEAA93F-187E-BBEF-6D6A-EB5AC3BBBA26}"/>
              </a:ext>
            </a:extLst>
          </p:cNvPr>
          <p:cNvSpPr txBox="1"/>
          <p:nvPr/>
        </p:nvSpPr>
        <p:spPr>
          <a:xfrm>
            <a:off x="11923777" y="1435966"/>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- 12</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1E2BE8CC-C926-40A4-2DD7-E7D0B683A033}"/>
              </a:ext>
            </a:extLst>
          </p:cNvPr>
          <p:cNvSpPr txBox="1"/>
          <p:nvPr/>
        </p:nvSpPr>
        <p:spPr>
          <a:xfrm>
            <a:off x="1713053" y="2058800"/>
            <a:ext cx="15456498" cy="3970318"/>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リスクアセスメントの実施</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リスク特定</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リスク分析</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リスク評価</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対策決定のヒント</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リスクの受容も視野に入れてリスク評価を実施する</a:t>
            </a:r>
            <a:endParaRPr lang="en-US" altLang="ja-JP" sz="3600">
              <a:solidFill>
                <a:srgbClr val="37415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F8D93F73-7D9F-36F3-6B80-83935444EF4F}"/>
              </a:ext>
            </a:extLst>
          </p:cNvPr>
          <p:cNvPicPr>
            <a:picLocks noChangeAspect="1"/>
          </p:cNvPicPr>
          <p:nvPr/>
        </p:nvPicPr>
        <p:blipFill>
          <a:blip r:embed="rId3"/>
          <a:stretch>
            <a:fillRect/>
          </a:stretch>
        </p:blipFill>
        <p:spPr>
          <a:xfrm>
            <a:off x="1713053" y="6029118"/>
            <a:ext cx="14694117" cy="2871814"/>
          </a:xfrm>
          <a:prstGeom prst="rect">
            <a:avLst/>
          </a:prstGeom>
        </p:spPr>
      </p:pic>
    </p:spTree>
    <p:extLst>
      <p:ext uri="{BB962C8B-B14F-4D97-AF65-F5344CB8AC3E}">
        <p14:creationId xmlns:p14="http://schemas.microsoft.com/office/powerpoint/2010/main" val="31865402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B8797-3242-4978-9A3E-1C9FB8290D7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9663CF4-5063-1A1A-50E8-53E8AE19646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情報セキュリティ関連規程（</a:t>
            </a:r>
            <a:r>
              <a:rPr lang="en-US" altLang="ja-JP" sz="4000">
                <a:latin typeface="メイリオ" panose="020B0604030504040204" pitchFamily="50" charset="-128"/>
                <a:ea typeface="メイリオ" panose="020B0604030504040204" pitchFamily="50" charset="-128"/>
              </a:rPr>
              <a:t>IPA</a:t>
            </a:r>
            <a:r>
              <a:rPr lang="ja-JP" altLang="en-US" sz="4000">
                <a:latin typeface="メイリオ" panose="020B0604030504040204" pitchFamily="50" charset="-128"/>
                <a:ea typeface="メイリオ" panose="020B0604030504040204" pitchFamily="50" charset="-128"/>
              </a:rPr>
              <a:t>）の活用</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F817717-2680-5CC7-684B-716D728036E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255</a:t>
            </a:fld>
            <a:endParaRPr kumimoji="1" lang="ja-JP" altLang="en-US" sz="2000"/>
          </a:p>
        </p:txBody>
      </p:sp>
      <p:sp>
        <p:nvSpPr>
          <p:cNvPr id="4" name="object 40">
            <a:extLst>
              <a:ext uri="{FF2B5EF4-FFF2-40B4-BE49-F238E27FC236}">
                <a16:creationId xmlns:a16="http://schemas.microsoft.com/office/drawing/2014/main" id="{BE2A2E0B-9E9A-0D4A-0181-84BC34E6B0A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679428CB-F207-FFEE-E540-64D4D227BF9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ガイドラインを参考とした実施手順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424BCAB-6462-04F8-3491-A67499DB0C8C}"/>
              </a:ext>
            </a:extLst>
          </p:cNvPr>
          <p:cNvSpPr txBox="1"/>
          <p:nvPr/>
        </p:nvSpPr>
        <p:spPr>
          <a:xfrm>
            <a:off x="12070081" y="1435967"/>
            <a:ext cx="55400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36AC5BD1-0703-7782-89A3-AC112A394A20}"/>
              </a:ext>
            </a:extLst>
          </p:cNvPr>
          <p:cNvSpPr txBox="1"/>
          <p:nvPr/>
        </p:nvSpPr>
        <p:spPr>
          <a:xfrm>
            <a:off x="1713053" y="2058800"/>
            <a:ext cx="15456498" cy="120032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規程の作成</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93BF8BDA-C4EF-44C4-C80F-BF073F670F65}"/>
              </a:ext>
            </a:extLst>
          </p:cNvPr>
          <p:cNvPicPr>
            <a:picLocks noChangeAspect="1"/>
          </p:cNvPicPr>
          <p:nvPr/>
        </p:nvPicPr>
        <p:blipFill>
          <a:blip r:embed="rId3"/>
          <a:stretch>
            <a:fillRect/>
          </a:stretch>
        </p:blipFill>
        <p:spPr>
          <a:xfrm>
            <a:off x="1936659" y="2707525"/>
            <a:ext cx="13793336" cy="6431349"/>
          </a:xfrm>
          <a:prstGeom prst="rect">
            <a:avLst/>
          </a:prstGeom>
        </p:spPr>
      </p:pic>
    </p:spTree>
    <p:extLst>
      <p:ext uri="{BB962C8B-B14F-4D97-AF65-F5344CB8AC3E}">
        <p14:creationId xmlns:p14="http://schemas.microsoft.com/office/powerpoint/2010/main" val="133282833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90B29-A02F-93F8-6C47-C933FC6C25FF}"/>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38C7D67F-2E71-73D8-ACF8-514A8518B836}"/>
              </a:ext>
            </a:extLst>
          </p:cNvPr>
          <p:cNvPicPr>
            <a:picLocks noChangeAspect="1"/>
          </p:cNvPicPr>
          <p:nvPr/>
        </p:nvPicPr>
        <p:blipFill>
          <a:blip r:embed="rId3"/>
          <a:stretch>
            <a:fillRect/>
          </a:stretch>
        </p:blipFill>
        <p:spPr>
          <a:xfrm>
            <a:off x="1936659" y="2707525"/>
            <a:ext cx="13757784" cy="6431349"/>
          </a:xfrm>
          <a:prstGeom prst="rect">
            <a:avLst/>
          </a:prstGeom>
        </p:spPr>
      </p:pic>
      <p:sp>
        <p:nvSpPr>
          <p:cNvPr id="8" name="テキスト プレースホルダー 2">
            <a:extLst>
              <a:ext uri="{FF2B5EF4-FFF2-40B4-BE49-F238E27FC236}">
                <a16:creationId xmlns:a16="http://schemas.microsoft.com/office/drawing/2014/main" id="{EB697C7E-304B-110F-65F8-BE7F3F6F94E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情報セキュリティ関連規程（</a:t>
            </a:r>
            <a:r>
              <a:rPr lang="en-US" altLang="ja-JP" sz="4000">
                <a:latin typeface="メイリオ" panose="020B0604030504040204" pitchFamily="50" charset="-128"/>
                <a:ea typeface="メイリオ" panose="020B0604030504040204" pitchFamily="50" charset="-128"/>
              </a:rPr>
              <a:t>IPA</a:t>
            </a:r>
            <a:r>
              <a:rPr lang="ja-JP" altLang="en-US" sz="4000">
                <a:latin typeface="メイリオ" panose="020B0604030504040204" pitchFamily="50" charset="-128"/>
                <a:ea typeface="メイリオ" panose="020B0604030504040204" pitchFamily="50" charset="-128"/>
              </a:rPr>
              <a:t>）の活用</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A9B8349-A1B4-F3D2-33EF-CCB00458014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256</a:t>
            </a:fld>
            <a:endParaRPr kumimoji="1" lang="ja-JP" altLang="en-US" sz="2000"/>
          </a:p>
        </p:txBody>
      </p:sp>
      <p:sp>
        <p:nvSpPr>
          <p:cNvPr id="4" name="object 40">
            <a:extLst>
              <a:ext uri="{FF2B5EF4-FFF2-40B4-BE49-F238E27FC236}">
                <a16:creationId xmlns:a16="http://schemas.microsoft.com/office/drawing/2014/main" id="{A4D45CF6-576B-53A0-C0E8-DE9FC7E0905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12.</a:t>
            </a:r>
            <a:r>
              <a:rPr lang="ja-JP" altLang="en-US" sz="1800" b="1" dirty="0">
                <a:solidFill>
                  <a:schemeClr val="accent1"/>
                </a:solidFill>
                <a:latin typeface="メイリオ" panose="020B0604030504040204" pitchFamily="50" charset="-128"/>
                <a:ea typeface="メイリオ" panose="020B0604030504040204" pitchFamily="50" charset="-128"/>
              </a:rPr>
              <a:t>具体的手順の作成</a:t>
            </a:r>
          </a:p>
        </p:txBody>
      </p:sp>
      <p:sp>
        <p:nvSpPr>
          <p:cNvPr id="5" name="テキスト プレースホルダー 2">
            <a:extLst>
              <a:ext uri="{FF2B5EF4-FFF2-40B4-BE49-F238E27FC236}">
                <a16:creationId xmlns:a16="http://schemas.microsoft.com/office/drawing/2014/main" id="{FB0EF267-884B-56ED-A3D2-935DD8CA45B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ガイドラインを参考とした実施手順</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7563652-BB72-5340-4FF8-C6BD4AE71D27}"/>
              </a:ext>
            </a:extLst>
          </p:cNvPr>
          <p:cNvSpPr txBox="1"/>
          <p:nvPr/>
        </p:nvSpPr>
        <p:spPr>
          <a:xfrm>
            <a:off x="11960353" y="1435967"/>
            <a:ext cx="56497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12-3-1.】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12</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5BD8F66F-7CA1-BC3B-EC0D-C3432848793E}"/>
              </a:ext>
            </a:extLst>
          </p:cNvPr>
          <p:cNvSpPr txBox="1"/>
          <p:nvPr/>
        </p:nvSpPr>
        <p:spPr>
          <a:xfrm>
            <a:off x="1713053" y="2058800"/>
            <a:ext cx="15456498" cy="120032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規程の作成</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266108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AC15A-4020-C570-2EBE-2A1C2A5CC39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EA0AE21-0240-DDF9-9353-CAE8E38C1BC3}"/>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13.ISMS</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の要求事項と構築</a:t>
            </a:r>
          </a:p>
        </p:txBody>
      </p:sp>
      <p:sp>
        <p:nvSpPr>
          <p:cNvPr id="91" name="スライド番号プレースホルダー 1">
            <a:extLst>
              <a:ext uri="{FF2B5EF4-FFF2-40B4-BE49-F238E27FC236}">
                <a16:creationId xmlns:a16="http://schemas.microsoft.com/office/drawing/2014/main" id="{04CD7516-F92E-90F0-2CA6-D956E84972A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257</a:t>
            </a:fld>
            <a:endParaRPr kumimoji="1" lang="ja-JP" altLang="en-US" sz="2000"/>
          </a:p>
        </p:txBody>
      </p:sp>
      <p:sp>
        <p:nvSpPr>
          <p:cNvPr id="3" name="テキスト プレースホルダー 2">
            <a:extLst>
              <a:ext uri="{FF2B5EF4-FFF2-40B4-BE49-F238E27FC236}">
                <a16:creationId xmlns:a16="http://schemas.microsoft.com/office/drawing/2014/main" id="{9984F90B-C5EE-A851-BD75-862D3EC6EE49}"/>
              </a:ext>
            </a:extLst>
          </p:cNvPr>
          <p:cNvSpPr txBox="1">
            <a:spLocks/>
          </p:cNvSpPr>
          <p:nvPr/>
        </p:nvSpPr>
        <p:spPr>
          <a:xfrm>
            <a:off x="1203767" y="1472353"/>
            <a:ext cx="16308729"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網羅的アプローチ</a:t>
            </a:r>
            <a:r>
              <a:rPr lang="en-US" altLang="ja-JP" sz="4000">
                <a:latin typeface="メイリオ" panose="020B0604030504040204" pitchFamily="50" charset="-128"/>
                <a:ea typeface="メイリオ" panose="020B0604030504040204" pitchFamily="50" charset="-128"/>
              </a:rPr>
              <a:t>】</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【LV.3</a:t>
            </a:r>
            <a:r>
              <a:rPr lang="ja-JP" altLang="en-US" sz="4000">
                <a:latin typeface="メイリオ" panose="020B0604030504040204" pitchFamily="50" charset="-128"/>
                <a:ea typeface="メイリオ" panose="020B0604030504040204" pitchFamily="50" charset="-128"/>
              </a:rPr>
              <a:t>網羅的アプローチ</a:t>
            </a:r>
            <a:r>
              <a:rPr lang="en-US" altLang="ja-JP" sz="4000">
                <a:latin typeface="メイリオ" panose="020B0604030504040204" pitchFamily="50" charset="-128"/>
                <a:ea typeface="メイリオ" panose="020B0604030504040204" pitchFamily="50" charset="-128"/>
              </a:rPr>
              <a:t>】</a:t>
            </a:r>
          </a:p>
          <a:p>
            <a:r>
              <a:rPr lang="ja-JP" altLang="en-US" sz="4000">
                <a:latin typeface="メイリオ" panose="020B0604030504040204" pitchFamily="50" charset="-128"/>
                <a:ea typeface="メイリオ" panose="020B0604030504040204" pitchFamily="50" charset="-128"/>
              </a:rPr>
              <a:t>　フレームワークを参考とした実施手順</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6F5FDBBD-9970-E4E4-DE5E-3C19D2FDC18C}"/>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71991891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E87F0-44DF-D211-EEF7-306EFF54C12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BADC5D4-8969-5269-4486-1FDD64B1CCC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アプローチ手法概略</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79FB674-D5DE-8D28-D711-497F80510DF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258</a:t>
            </a:fld>
            <a:endParaRPr kumimoji="1" lang="ja-JP" altLang="en-US" sz="2000"/>
          </a:p>
        </p:txBody>
      </p:sp>
      <p:sp>
        <p:nvSpPr>
          <p:cNvPr id="4" name="object 40">
            <a:extLst>
              <a:ext uri="{FF2B5EF4-FFF2-40B4-BE49-F238E27FC236}">
                <a16:creationId xmlns:a16="http://schemas.microsoft.com/office/drawing/2014/main" id="{A06D9EA0-A547-6A74-A134-D56D0614D40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09971C00-96F6-6644-FD87-CE9D8AD0730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網羅的アプローチ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44305AF-5B29-8771-F410-E4BA0CF05AE9}"/>
              </a:ext>
            </a:extLst>
          </p:cNvPr>
          <p:cNvSpPr txBox="1"/>
          <p:nvPr/>
        </p:nvSpPr>
        <p:spPr>
          <a:xfrm>
            <a:off x="11978641" y="622328"/>
            <a:ext cx="5643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13-1-1.】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13</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D53C5987-8F4C-C3B3-394A-1D3789F0EA96}"/>
              </a:ext>
            </a:extLst>
          </p:cNvPr>
          <p:cNvSpPr txBox="1"/>
          <p:nvPr/>
        </p:nvSpPr>
        <p:spPr>
          <a:xfrm>
            <a:off x="1713053" y="2058800"/>
            <a:ext cx="15456498" cy="5632311"/>
          </a:xfrm>
          <a:prstGeom prst="rect">
            <a:avLst/>
          </a:prstGeom>
          <a:noFill/>
        </p:spPr>
        <p:txBody>
          <a:bodyPr wrap="square">
            <a:spAutoFit/>
          </a:bodyPr>
          <a:lstStyle/>
          <a:p>
            <a:r>
              <a:rPr lang="en-US" altLang="ja-JP" sz="3600" b="0" i="0" u="sng" dirty="0">
                <a:solidFill>
                  <a:srgbClr val="374151"/>
                </a:solidFill>
                <a:effectLst/>
                <a:latin typeface="メイリオ" panose="020B0604030504040204" pitchFamily="50" charset="-128"/>
                <a:ea typeface="メイリオ" panose="020B0604030504040204" pitchFamily="50" charset="-128"/>
              </a:rPr>
              <a:t>【LV.3</a:t>
            </a:r>
            <a:r>
              <a:rPr lang="ja-JP" altLang="en-US" sz="3600" b="0" i="0" u="sng" dirty="0">
                <a:solidFill>
                  <a:srgbClr val="374151"/>
                </a:solidFill>
                <a:effectLst/>
                <a:latin typeface="メイリオ" panose="020B0604030504040204" pitchFamily="50" charset="-128"/>
                <a:ea typeface="メイリオ" panose="020B0604030504040204" pitchFamily="50" charset="-128"/>
              </a:rPr>
              <a:t>網羅的アプローチ</a:t>
            </a:r>
            <a:r>
              <a:rPr lang="en-US" altLang="ja-JP" sz="3600" b="0" i="0" u="sng" dirty="0">
                <a:solidFill>
                  <a:srgbClr val="374151"/>
                </a:solidFill>
                <a:effectLst/>
                <a:latin typeface="メイリオ" panose="020B0604030504040204" pitchFamily="50" charset="-128"/>
                <a:ea typeface="メイリオ" panose="020B0604030504040204" pitchFamily="50" charset="-128"/>
              </a:rPr>
              <a:t>】</a:t>
            </a:r>
          </a:p>
          <a:p>
            <a:endParaRPr lang="en-US" altLang="ja-JP" sz="3600" u="sng" dirty="0">
              <a:solidFill>
                <a:srgbClr val="374151"/>
              </a:solidFill>
              <a:latin typeface="メイリオ" panose="020B0604030504040204" pitchFamily="50" charset="-128"/>
              <a:ea typeface="メイリオ" panose="020B0604030504040204" pitchFamily="50" charset="-128"/>
            </a:endParaRPr>
          </a:p>
          <a:p>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endParaRPr lang="en-US" altLang="ja-JP" sz="3600" u="sng" dirty="0">
              <a:solidFill>
                <a:srgbClr val="374151"/>
              </a:solidFill>
              <a:latin typeface="メイリオ" panose="020B0604030504040204" pitchFamily="50" charset="-128"/>
              <a:ea typeface="メイリオ" panose="020B0604030504040204" pitchFamily="50" charset="-128"/>
            </a:endParaRPr>
          </a:p>
          <a:p>
            <a:endParaRPr lang="en-US" altLang="ja-JP" sz="3600" u="sng" dirty="0">
              <a:solidFill>
                <a:srgbClr val="374151"/>
              </a:solidFill>
              <a:latin typeface="メイリオ" panose="020B0604030504040204" pitchFamily="50" charset="-128"/>
              <a:ea typeface="メイリオ" panose="020B0604030504040204" pitchFamily="50" charset="-128"/>
            </a:endParaRPr>
          </a:p>
          <a:p>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b="0" i="0" u="sng" dirty="0">
                <a:solidFill>
                  <a:srgbClr val="374151"/>
                </a:solidFill>
                <a:effectLst/>
                <a:latin typeface="メイリオ" panose="020B0604030504040204" pitchFamily="50" charset="-128"/>
                <a:ea typeface="メイリオ" panose="020B0604030504040204" pitchFamily="50" charset="-128"/>
              </a:rPr>
              <a:t>網羅的アプローチ実施の留意点</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ドキュメントの整備は手段であり目的ではない</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ISMS</a:t>
            </a:r>
            <a:r>
              <a:rPr lang="ja-JP" altLang="en-US" sz="3600" b="0" i="0" dirty="0">
                <a:solidFill>
                  <a:srgbClr val="374151"/>
                </a:solidFill>
                <a:effectLst/>
                <a:latin typeface="メイリオ" panose="020B0604030504040204" pitchFamily="50" charset="-128"/>
                <a:ea typeface="メイリオ" panose="020B0604030504040204" pitchFamily="50" charset="-128"/>
              </a:rPr>
              <a:t>マネジメントプロセスの導入により、</a:t>
            </a:r>
            <a:r>
              <a:rPr lang="en-US" altLang="ja-JP" sz="3600" b="0" i="0" dirty="0">
                <a:solidFill>
                  <a:srgbClr val="374151"/>
                </a:solidFill>
                <a:effectLst/>
                <a:latin typeface="メイリオ" panose="020B0604030504040204" pitchFamily="50" charset="-128"/>
                <a:ea typeface="メイリオ" panose="020B0604030504040204" pitchFamily="50" charset="-128"/>
              </a:rPr>
              <a:t>PDCA</a:t>
            </a:r>
            <a:r>
              <a:rPr lang="ja-JP" altLang="en-US" sz="3600" b="0" i="0" dirty="0">
                <a:solidFill>
                  <a:srgbClr val="374151"/>
                </a:solidFill>
                <a:effectLst/>
                <a:latin typeface="メイリオ" panose="020B0604030504040204" pitchFamily="50" charset="-128"/>
                <a:ea typeface="メイリオ" panose="020B0604030504040204" pitchFamily="50" charset="-128"/>
              </a:rPr>
              <a:t>を実施していくことが重要</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04C7F06A-5A61-9CC5-C489-EC84C7E86425}"/>
              </a:ext>
            </a:extLst>
          </p:cNvPr>
          <p:cNvSpPr/>
          <p:nvPr/>
        </p:nvSpPr>
        <p:spPr>
          <a:xfrm>
            <a:off x="2110150" y="2752847"/>
            <a:ext cx="14256453" cy="2200154"/>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a:solidFill>
                  <a:schemeClr val="tx1"/>
                </a:solidFill>
                <a:latin typeface="メイリオ" panose="020B0604030504040204" pitchFamily="50" charset="-128"/>
                <a:ea typeface="メイリオ" panose="020B0604030504040204" pitchFamily="50" charset="-128"/>
              </a:rPr>
              <a:t>網羅的な対策を講じることを目指すアプローチ手法。</a:t>
            </a:r>
          </a:p>
          <a:p>
            <a:pPr algn="ctr"/>
            <a:r>
              <a:rPr kumimoji="1" lang="en-US" altLang="ja-JP" sz="3600">
                <a:solidFill>
                  <a:schemeClr val="tx1"/>
                </a:solidFill>
                <a:latin typeface="メイリオ" panose="020B0604030504040204" pitchFamily="50" charset="-128"/>
                <a:ea typeface="メイリオ" panose="020B0604030504040204" pitchFamily="50" charset="-128"/>
              </a:rPr>
              <a:t>ISMS</a:t>
            </a:r>
            <a:r>
              <a:rPr kumimoji="1" lang="ja-JP" altLang="en-US" sz="3600">
                <a:solidFill>
                  <a:schemeClr val="tx1"/>
                </a:solidFill>
                <a:latin typeface="メイリオ" panose="020B0604030504040204" pitchFamily="50" charset="-128"/>
                <a:ea typeface="メイリオ" panose="020B0604030504040204" pitchFamily="50" charset="-128"/>
              </a:rPr>
              <a:t>などの認証が可能なレベルを目指して、対策基準を策定。</a:t>
            </a:r>
          </a:p>
        </p:txBody>
      </p:sp>
    </p:spTree>
    <p:extLst>
      <p:ext uri="{BB962C8B-B14F-4D97-AF65-F5344CB8AC3E}">
        <p14:creationId xmlns:p14="http://schemas.microsoft.com/office/powerpoint/2010/main" val="346722905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14913-EB1E-2C00-66A3-3FDFEF6369D8}"/>
            </a:ext>
          </a:extLst>
        </p:cNvPr>
        <p:cNvGrpSpPr/>
        <p:nvPr/>
      </p:nvGrpSpPr>
      <p:grpSpPr>
        <a:xfrm>
          <a:off x="0" y="0"/>
          <a:ext cx="0" cy="0"/>
          <a:chOff x="0" y="0"/>
          <a:chExt cx="0" cy="0"/>
        </a:xfrm>
      </p:grpSpPr>
      <p:sp>
        <p:nvSpPr>
          <p:cNvPr id="22" name="吹き出し: 右矢印 21">
            <a:extLst>
              <a:ext uri="{FF2B5EF4-FFF2-40B4-BE49-F238E27FC236}">
                <a16:creationId xmlns:a16="http://schemas.microsoft.com/office/drawing/2014/main" id="{D89625E1-AB34-7077-04E5-941768C4A06B}"/>
              </a:ext>
            </a:extLst>
          </p:cNvPr>
          <p:cNvSpPr/>
          <p:nvPr/>
        </p:nvSpPr>
        <p:spPr>
          <a:xfrm>
            <a:off x="1577790" y="4157145"/>
            <a:ext cx="6813176" cy="4272729"/>
          </a:xfrm>
          <a:prstGeom prst="rightArrowCallout">
            <a:avLst>
              <a:gd name="adj1" fmla="val 25000"/>
              <a:gd name="adj2" fmla="val 25000"/>
              <a:gd name="adj3" fmla="val 25000"/>
              <a:gd name="adj4" fmla="val 7813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8" name="テキスト プレースホルダー 2">
            <a:extLst>
              <a:ext uri="{FF2B5EF4-FFF2-40B4-BE49-F238E27FC236}">
                <a16:creationId xmlns:a16="http://schemas.microsoft.com/office/drawing/2014/main" id="{3F66FB5E-1E16-C49A-CAD2-FD79C863C6B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の確立、運用、監視</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0ADA36E-CA17-08B6-22FB-21BB72AB19C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259</a:t>
            </a:fld>
            <a:endParaRPr kumimoji="1" lang="ja-JP" altLang="en-US" sz="2000"/>
          </a:p>
        </p:txBody>
      </p:sp>
      <p:sp>
        <p:nvSpPr>
          <p:cNvPr id="4" name="object 40">
            <a:extLst>
              <a:ext uri="{FF2B5EF4-FFF2-40B4-BE49-F238E27FC236}">
                <a16:creationId xmlns:a16="http://schemas.microsoft.com/office/drawing/2014/main" id="{DD03C133-BB0F-DA2D-87D1-8D84CB5B1B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B99CB443-9155-F375-A2A0-6ABC1319810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の概要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41C92D1-16E0-9564-2382-CC49D85F59A3}"/>
              </a:ext>
            </a:extLst>
          </p:cNvPr>
          <p:cNvSpPr txBox="1"/>
          <p:nvPr/>
        </p:nvSpPr>
        <p:spPr>
          <a:xfrm>
            <a:off x="11905489" y="622328"/>
            <a:ext cx="57162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13-2-1.】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13</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A99C7A52-03EA-41DB-FA92-E0A9DE77AF2C}"/>
              </a:ext>
            </a:extLst>
          </p:cNvPr>
          <p:cNvSpPr txBox="1"/>
          <p:nvPr/>
        </p:nvSpPr>
        <p:spPr>
          <a:xfrm>
            <a:off x="1713053" y="2058800"/>
            <a:ext cx="15456498" cy="6186309"/>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要求事項</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適用範囲</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引用規格</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用語および定義</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組織の状況</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リーダーシップ</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計画</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支援</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運用</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パフォーマンス評価</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改善</a:t>
            </a:r>
            <a:endParaRPr lang="en-US" altLang="ja-JP" sz="3600" dirty="0">
              <a:solidFill>
                <a:srgbClr val="374151"/>
              </a:solidFill>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1294D30F-0130-0C15-50AA-2426CA12894B}"/>
              </a:ext>
            </a:extLst>
          </p:cNvPr>
          <p:cNvPicPr>
            <a:picLocks noChangeAspect="1"/>
          </p:cNvPicPr>
          <p:nvPr/>
        </p:nvPicPr>
        <p:blipFill>
          <a:blip r:embed="rId3"/>
          <a:stretch>
            <a:fillRect/>
          </a:stretch>
        </p:blipFill>
        <p:spPr>
          <a:xfrm>
            <a:off x="8219397" y="2917638"/>
            <a:ext cx="8950154" cy="6186309"/>
          </a:xfrm>
          <a:prstGeom prst="rect">
            <a:avLst/>
          </a:prstGeom>
        </p:spPr>
      </p:pic>
    </p:spTree>
    <p:extLst>
      <p:ext uri="{BB962C8B-B14F-4D97-AF65-F5344CB8AC3E}">
        <p14:creationId xmlns:p14="http://schemas.microsoft.com/office/powerpoint/2010/main" val="96920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740307"/>
          </a:xfrm>
          <a:prstGeom prst="rect">
            <a:avLst/>
          </a:prstGeom>
          <a:noFill/>
        </p:spPr>
        <p:txBody>
          <a:bodyPr wrap="square" lIns="91440" tIns="45720" rIns="91440" bIns="45720" anchor="t">
            <a:spAutoFit/>
          </a:bodyPr>
          <a:lstStyle/>
          <a:p>
            <a:r>
              <a:rPr kumimoji="1" lang="en-US" altLang="ja-JP" sz="36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チェックリストの活用</a:t>
            </a:r>
            <a:r>
              <a:rPr kumimoji="1" lang="en-US" altLang="ja-JP" sz="3600" dirty="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テレワーク方式ごとのチェックシートが用意されている</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チェックシートは、</a:t>
            </a:r>
            <a:r>
              <a:rPr kumimoji="1" lang="en-US" altLang="ja-JP" sz="3600" dirty="0">
                <a:latin typeface="メイリオ" panose="020B0604030504040204" pitchFamily="50" charset="-128"/>
                <a:ea typeface="メイリオ" panose="020B0604030504040204" pitchFamily="50" charset="-128"/>
              </a:rPr>
              <a:t>2</a:t>
            </a:r>
            <a:r>
              <a:rPr kumimoji="1" lang="ja-JP" altLang="en-US" sz="3600" dirty="0">
                <a:latin typeface="メイリオ" panose="020B0604030504040204" pitchFamily="50" charset="-128"/>
                <a:ea typeface="メイリオ" panose="020B0604030504040204" pitchFamily="50" charset="-128"/>
              </a:rPr>
              <a:t>種類の優先度ごとに記載されている</a:t>
            </a:r>
            <a:br>
              <a:rPr kumimoji="1" lang="en-US" altLang="ja-JP" sz="3600" dirty="0">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優先度：◎</a:t>
            </a:r>
            <a:br>
              <a:rPr kumimoji="1" lang="en-US" altLang="ja-JP" sz="3600" dirty="0">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　セキュリティ対策の重要性が高いもののうち、実施難易度が低い</a:t>
            </a:r>
            <a:br>
              <a:rPr kumimoji="1" lang="en-US" altLang="ja-JP" sz="3600" dirty="0">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（専門知識、追加コストの観点で懸念が小さい）もの</a:t>
            </a:r>
            <a:br>
              <a:rPr kumimoji="1" lang="en-US" altLang="ja-JP" sz="3600" dirty="0">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優先度：○</a:t>
            </a:r>
            <a:br>
              <a:rPr kumimoji="1" lang="en-US" altLang="ja-JP" sz="3600" dirty="0">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　セキュリティ対策の重要性が高いもののうち、実施難易度が中程度</a:t>
            </a:r>
            <a:br>
              <a:rPr kumimoji="1" lang="en-US" altLang="ja-JP" sz="3600" dirty="0">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a:t>
            </a:r>
            <a:r>
              <a:rPr kumimoji="1" lang="en-US" altLang="ja-JP" sz="3600" dirty="0">
                <a:latin typeface="メイリオ" panose="020B0604030504040204" pitchFamily="50" charset="-128"/>
                <a:ea typeface="メイリオ" panose="020B0604030504040204" pitchFamily="50" charset="-128"/>
              </a:rPr>
              <a:t>IT</a:t>
            </a:r>
            <a:r>
              <a:rPr kumimoji="1" lang="ja-JP" altLang="en-US" sz="3600" dirty="0">
                <a:latin typeface="メイリオ" panose="020B0604030504040204" pitchFamily="50" charset="-128"/>
                <a:ea typeface="メイリオ" panose="020B0604030504040204" pitchFamily="50" charset="-128"/>
              </a:rPr>
              <a:t>セキュリティに関する知識を必要とするが、実施困難ではない）</a:t>
            </a:r>
            <a:br>
              <a:rPr kumimoji="1" lang="en-US" altLang="ja-JP" sz="3600" dirty="0">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　のもの</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具体的な設定内容については、設定一覧を活用する</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dirty="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テレワークのセキュリティ対策</a:t>
            </a:r>
          </a:p>
        </p:txBody>
      </p:sp>
      <p:sp>
        <p:nvSpPr>
          <p:cNvPr id="6" name="テキスト ボックス 5">
            <a:extLst>
              <a:ext uri="{FF2B5EF4-FFF2-40B4-BE49-F238E27FC236}">
                <a16:creationId xmlns:a16="http://schemas.microsoft.com/office/drawing/2014/main" id="{ACBF3FA1-E85E-E19A-3924-64F40C0AEE55}"/>
              </a:ext>
            </a:extLst>
          </p:cNvPr>
          <p:cNvSpPr txBox="1"/>
          <p:nvPr/>
        </p:nvSpPr>
        <p:spPr>
          <a:xfrm>
            <a:off x="13407068" y="777014"/>
            <a:ext cx="40239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2-2-2</a:t>
            </a:r>
            <a:r>
              <a:rPr lang="en-US" sz="2400" b="1">
                <a:latin typeface="メイリオ" panose="020B0604030504040204" pitchFamily="50" charset="-128"/>
                <a:ea typeface="メイリオ" panose="020B0604030504040204" pitchFamily="50" charset="-128"/>
              </a:rPr>
              <a:t>.</a:t>
            </a:r>
            <a:r>
              <a:rPr lang="en-US" altLang="ja-JP" sz="2400" b="1">
                <a:latin typeface="メイリオ" panose="020B0604030504040204" pitchFamily="50" charset="-128"/>
                <a:ea typeface="メイリオ" panose="020B0604030504040204" pitchFamily="50" charset="-128"/>
              </a:rPr>
              <a:t>】</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42388103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F9782-B3E2-7B40-ABCF-3D9A53F689E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80DD8CF-6A66-8007-324D-606455695D5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7ACD124-93F7-0D3B-CCFD-A705CB9F0B0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260</a:t>
            </a:fld>
            <a:endParaRPr kumimoji="1" lang="ja-JP" altLang="en-US" sz="2000"/>
          </a:p>
        </p:txBody>
      </p:sp>
      <p:sp>
        <p:nvSpPr>
          <p:cNvPr id="4" name="object 40">
            <a:extLst>
              <a:ext uri="{FF2B5EF4-FFF2-40B4-BE49-F238E27FC236}">
                <a16:creationId xmlns:a16="http://schemas.microsoft.com/office/drawing/2014/main" id="{79D89E0F-43A7-F1C8-2C81-BD14EFB19EB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397A2ECC-E676-47A1-F227-22A597B7157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4.</a:t>
            </a:r>
            <a:r>
              <a:rPr lang="ja-JP" altLang="en-US" sz="4000">
                <a:latin typeface="メイリオ" panose="020B0604030504040204" pitchFamily="50" charset="-128"/>
                <a:ea typeface="メイリオ" panose="020B0604030504040204" pitchFamily="50" charset="-128"/>
              </a:rPr>
              <a:t> 組織の状況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72815D4C-B733-C04A-62C7-B8C0D62309CD}"/>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- 04</a:t>
            </a:r>
            <a:endParaRPr lang="ja-JP" sz="2400" b="1">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93B1B352-D0AE-DC35-DC8C-A6C2D1965F85}"/>
              </a:ext>
            </a:extLst>
          </p:cNvPr>
          <p:cNvPicPr>
            <a:picLocks noChangeAspect="1"/>
          </p:cNvPicPr>
          <p:nvPr/>
        </p:nvPicPr>
        <p:blipFill>
          <a:blip r:embed="rId3"/>
          <a:stretch>
            <a:fillRect/>
          </a:stretch>
        </p:blipFill>
        <p:spPr>
          <a:xfrm>
            <a:off x="1559907" y="2270213"/>
            <a:ext cx="10928819" cy="6694493"/>
          </a:xfrm>
          <a:prstGeom prst="rect">
            <a:avLst/>
          </a:prstGeom>
        </p:spPr>
      </p:pic>
      <p:pic>
        <p:nvPicPr>
          <p:cNvPr id="9" name="図 8">
            <a:extLst>
              <a:ext uri="{FF2B5EF4-FFF2-40B4-BE49-F238E27FC236}">
                <a16:creationId xmlns:a16="http://schemas.microsoft.com/office/drawing/2014/main" id="{97444D88-8C71-71D1-4618-09A0B89152DD}"/>
              </a:ext>
            </a:extLst>
          </p:cNvPr>
          <p:cNvPicPr>
            <a:picLocks noChangeAspect="1"/>
          </p:cNvPicPr>
          <p:nvPr/>
        </p:nvPicPr>
        <p:blipFill>
          <a:blip r:embed="rId4"/>
          <a:stretch>
            <a:fillRect/>
          </a:stretch>
        </p:blipFill>
        <p:spPr>
          <a:xfrm>
            <a:off x="12858656" y="1672474"/>
            <a:ext cx="4572396" cy="2584928"/>
          </a:xfrm>
          <a:prstGeom prst="rect">
            <a:avLst/>
          </a:prstGeom>
        </p:spPr>
      </p:pic>
    </p:spTree>
    <p:extLst>
      <p:ext uri="{BB962C8B-B14F-4D97-AF65-F5344CB8AC3E}">
        <p14:creationId xmlns:p14="http://schemas.microsoft.com/office/powerpoint/2010/main" val="418930925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B2636-F0E7-F830-5D55-A15A4F94EC6B}"/>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68E391F-4EDF-B52F-FC2A-15ADF542AE2A}"/>
              </a:ext>
            </a:extLst>
          </p:cNvPr>
          <p:cNvSpPr txBox="1"/>
          <p:nvPr/>
        </p:nvSpPr>
        <p:spPr>
          <a:xfrm>
            <a:off x="1713053" y="2058800"/>
            <a:ext cx="15456498" cy="3970318"/>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b="0" i="0" u="sng">
                <a:solidFill>
                  <a:srgbClr val="374151"/>
                </a:solidFill>
                <a:effectLst/>
                <a:latin typeface="メイリオ" panose="020B0604030504040204" pitchFamily="50" charset="-128"/>
                <a:ea typeface="メイリオ" panose="020B0604030504040204" pitchFamily="50" charset="-128"/>
              </a:rPr>
              <a:t>外部の課題</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内部の課題</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E55BE9E0-53A8-7FAC-D8B0-FC2A5F2B457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4.1 </a:t>
            </a:r>
            <a:r>
              <a:rPr lang="ja-JP" altLang="en-US" sz="4000" dirty="0">
                <a:latin typeface="メイリオ" panose="020B0604030504040204" pitchFamily="50" charset="-128"/>
                <a:ea typeface="メイリオ" panose="020B0604030504040204" pitchFamily="50" charset="-128"/>
              </a:rPr>
              <a:t>組織およびその状況の理解</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EDF8AE2-A14C-3EA8-0FDA-0AF469FFC7D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261</a:t>
            </a:fld>
            <a:endParaRPr kumimoji="1" lang="ja-JP" altLang="en-US" sz="2000"/>
          </a:p>
        </p:txBody>
      </p:sp>
      <p:sp>
        <p:nvSpPr>
          <p:cNvPr id="4" name="object 40">
            <a:extLst>
              <a:ext uri="{FF2B5EF4-FFF2-40B4-BE49-F238E27FC236}">
                <a16:creationId xmlns:a16="http://schemas.microsoft.com/office/drawing/2014/main" id="{7390935D-016C-135D-CFF2-54550B8FC40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A8AC91F2-03DE-DFEA-7AF6-837E29758D5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4.</a:t>
            </a:r>
            <a:r>
              <a:rPr lang="ja-JP" altLang="en-US" sz="4000">
                <a:latin typeface="メイリオ" panose="020B0604030504040204" pitchFamily="50" charset="-128"/>
                <a:ea typeface="メイリオ" panose="020B0604030504040204" pitchFamily="50" charset="-128"/>
              </a:rPr>
              <a:t> 組織の状況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0C27BBD0-6006-B726-E25A-C12FA23C7033}"/>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- 05</a:t>
            </a:r>
            <a:endParaRPr lang="ja-JP" sz="2400" b="1">
              <a:latin typeface="メイリオ" panose="020B0604030504040204" pitchFamily="50" charset="-128"/>
              <a:ea typeface="メイリオ" panose="020B0604030504040204" pitchFamily="50" charset="-128"/>
              <a:cs typeface="Calibri"/>
            </a:endParaRPr>
          </a:p>
        </p:txBody>
      </p:sp>
      <p:sp>
        <p:nvSpPr>
          <p:cNvPr id="3" name="四角形: 角を丸くする 2">
            <a:extLst>
              <a:ext uri="{FF2B5EF4-FFF2-40B4-BE49-F238E27FC236}">
                <a16:creationId xmlns:a16="http://schemas.microsoft.com/office/drawing/2014/main" id="{475A954E-044A-6352-0D49-1AE5A394B096}"/>
              </a:ext>
            </a:extLst>
          </p:cNvPr>
          <p:cNvSpPr/>
          <p:nvPr/>
        </p:nvSpPr>
        <p:spPr>
          <a:xfrm>
            <a:off x="2020831" y="2046799"/>
            <a:ext cx="14256453" cy="858441"/>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dirty="0">
                <a:solidFill>
                  <a:schemeClr val="tx1"/>
                </a:solidFill>
                <a:latin typeface="メイリオ" panose="020B0604030504040204" pitchFamily="50" charset="-128"/>
                <a:ea typeface="メイリオ" panose="020B0604030504040204" pitchFamily="50" charset="-128"/>
              </a:rPr>
              <a:t>作成するドキュメント　</a:t>
            </a:r>
            <a:r>
              <a:rPr kumimoji="1" lang="ja-JP" altLang="en-US" sz="3600" dirty="0">
                <a:solidFill>
                  <a:schemeClr val="tx1"/>
                </a:solidFill>
                <a:latin typeface="メイリオ" panose="020B0604030504040204" pitchFamily="50" charset="-128"/>
                <a:ea typeface="メイリオ" panose="020B0604030504040204" pitchFamily="50" charset="-128"/>
              </a:rPr>
              <a:t>外部および内部の課題</a:t>
            </a:r>
          </a:p>
        </p:txBody>
      </p:sp>
      <p:pic>
        <p:nvPicPr>
          <p:cNvPr id="10" name="図 9">
            <a:extLst>
              <a:ext uri="{FF2B5EF4-FFF2-40B4-BE49-F238E27FC236}">
                <a16:creationId xmlns:a16="http://schemas.microsoft.com/office/drawing/2014/main" id="{480C4652-CA01-813C-023C-667B289AD307}"/>
              </a:ext>
            </a:extLst>
          </p:cNvPr>
          <p:cNvPicPr>
            <a:picLocks noChangeAspect="1"/>
          </p:cNvPicPr>
          <p:nvPr/>
        </p:nvPicPr>
        <p:blipFill>
          <a:blip r:embed="rId3"/>
          <a:stretch>
            <a:fillRect/>
          </a:stretch>
        </p:blipFill>
        <p:spPr>
          <a:xfrm>
            <a:off x="3097277" y="3756651"/>
            <a:ext cx="12545812" cy="1614002"/>
          </a:xfrm>
          <a:prstGeom prst="rect">
            <a:avLst/>
          </a:prstGeom>
        </p:spPr>
      </p:pic>
      <p:pic>
        <p:nvPicPr>
          <p:cNvPr id="11" name="図 10">
            <a:extLst>
              <a:ext uri="{FF2B5EF4-FFF2-40B4-BE49-F238E27FC236}">
                <a16:creationId xmlns:a16="http://schemas.microsoft.com/office/drawing/2014/main" id="{5FE45D7A-C8CD-92EB-1607-14A9BCF44CEA}"/>
              </a:ext>
            </a:extLst>
          </p:cNvPr>
          <p:cNvPicPr>
            <a:picLocks noChangeAspect="1"/>
          </p:cNvPicPr>
          <p:nvPr/>
        </p:nvPicPr>
        <p:blipFill>
          <a:blip r:embed="rId4"/>
          <a:stretch>
            <a:fillRect/>
          </a:stretch>
        </p:blipFill>
        <p:spPr>
          <a:xfrm>
            <a:off x="3097277" y="6051918"/>
            <a:ext cx="12513421" cy="2965844"/>
          </a:xfrm>
          <a:prstGeom prst="rect">
            <a:avLst/>
          </a:prstGeom>
        </p:spPr>
      </p:pic>
    </p:spTree>
    <p:extLst>
      <p:ext uri="{BB962C8B-B14F-4D97-AF65-F5344CB8AC3E}">
        <p14:creationId xmlns:p14="http://schemas.microsoft.com/office/powerpoint/2010/main" val="186057668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76253-D2AB-2D72-F1F4-5AAC40DC7D99}"/>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C4D19AC-C641-6045-1C8F-967B8FB38883}"/>
              </a:ext>
            </a:extLst>
          </p:cNvPr>
          <p:cNvSpPr txBox="1"/>
          <p:nvPr/>
        </p:nvSpPr>
        <p:spPr>
          <a:xfrm>
            <a:off x="1713053" y="2058800"/>
            <a:ext cx="15456498" cy="1754326"/>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FB4F40D4-9CE4-12D0-99BF-E3ACEF5F61F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4.2 </a:t>
            </a:r>
            <a:r>
              <a:rPr lang="ja-JP" altLang="en-US" sz="4000" dirty="0">
                <a:latin typeface="メイリオ" panose="020B0604030504040204" pitchFamily="50" charset="-128"/>
                <a:ea typeface="メイリオ" panose="020B0604030504040204" pitchFamily="50" charset="-128"/>
              </a:rPr>
              <a:t>利害関係者のニーズおよび期待の理解</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E0C540B-5326-F812-080A-B5B92819D64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262</a:t>
            </a:fld>
            <a:endParaRPr kumimoji="1" lang="ja-JP" altLang="en-US" sz="2000"/>
          </a:p>
        </p:txBody>
      </p:sp>
      <p:sp>
        <p:nvSpPr>
          <p:cNvPr id="4" name="object 40">
            <a:extLst>
              <a:ext uri="{FF2B5EF4-FFF2-40B4-BE49-F238E27FC236}">
                <a16:creationId xmlns:a16="http://schemas.microsoft.com/office/drawing/2014/main" id="{8B23E750-4B69-7FDD-9DF4-DA1A3E0E12F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68591663-1ABC-5C50-A545-7E65625A7F3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4.</a:t>
            </a:r>
            <a:r>
              <a:rPr lang="ja-JP" altLang="en-US" sz="4000">
                <a:latin typeface="メイリオ" panose="020B0604030504040204" pitchFamily="50" charset="-128"/>
                <a:ea typeface="メイリオ" panose="020B0604030504040204" pitchFamily="50" charset="-128"/>
              </a:rPr>
              <a:t> 組織の状況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7B13DC13-4D5D-5499-D44F-4A9DE02CDB05}"/>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- 06</a:t>
            </a:r>
            <a:endParaRPr lang="ja-JP" sz="2400" b="1">
              <a:latin typeface="メイリオ" panose="020B0604030504040204" pitchFamily="50" charset="-128"/>
              <a:ea typeface="メイリオ" panose="020B0604030504040204" pitchFamily="50" charset="-128"/>
              <a:cs typeface="Calibri"/>
            </a:endParaRPr>
          </a:p>
        </p:txBody>
      </p:sp>
      <p:sp>
        <p:nvSpPr>
          <p:cNvPr id="3" name="四角形: 角を丸くする 2">
            <a:extLst>
              <a:ext uri="{FF2B5EF4-FFF2-40B4-BE49-F238E27FC236}">
                <a16:creationId xmlns:a16="http://schemas.microsoft.com/office/drawing/2014/main" id="{3C523C7D-49CE-F515-12AD-D558CB058545}"/>
              </a:ext>
            </a:extLst>
          </p:cNvPr>
          <p:cNvSpPr/>
          <p:nvPr/>
        </p:nvSpPr>
        <p:spPr>
          <a:xfrm>
            <a:off x="2020831" y="2046799"/>
            <a:ext cx="14256453" cy="858441"/>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dirty="0">
                <a:solidFill>
                  <a:schemeClr val="tx1"/>
                </a:solidFill>
                <a:latin typeface="メイリオ" panose="020B0604030504040204" pitchFamily="50" charset="-128"/>
                <a:ea typeface="メイリオ" panose="020B0604030504040204" pitchFamily="50" charset="-128"/>
              </a:rPr>
              <a:t>作成するドキュメント　</a:t>
            </a:r>
            <a:r>
              <a:rPr kumimoji="1" lang="ja-JP" altLang="en-US" sz="3600" dirty="0">
                <a:solidFill>
                  <a:schemeClr val="tx1"/>
                </a:solidFill>
                <a:latin typeface="メイリオ" panose="020B0604030504040204" pitchFamily="50" charset="-128"/>
                <a:ea typeface="メイリオ" panose="020B0604030504040204" pitchFamily="50" charset="-128"/>
              </a:rPr>
              <a:t>利害関係者のニーズおよび期待</a:t>
            </a:r>
          </a:p>
        </p:txBody>
      </p:sp>
      <p:pic>
        <p:nvPicPr>
          <p:cNvPr id="7" name="図 6">
            <a:extLst>
              <a:ext uri="{FF2B5EF4-FFF2-40B4-BE49-F238E27FC236}">
                <a16:creationId xmlns:a16="http://schemas.microsoft.com/office/drawing/2014/main" id="{B125DEBF-96AE-3253-F586-765502A4AD97}"/>
              </a:ext>
            </a:extLst>
          </p:cNvPr>
          <p:cNvPicPr>
            <a:picLocks noChangeAspect="1"/>
          </p:cNvPicPr>
          <p:nvPr/>
        </p:nvPicPr>
        <p:blipFill>
          <a:blip r:embed="rId3"/>
          <a:stretch>
            <a:fillRect/>
          </a:stretch>
        </p:blipFill>
        <p:spPr>
          <a:xfrm>
            <a:off x="2576414" y="3215913"/>
            <a:ext cx="12842089" cy="5753924"/>
          </a:xfrm>
          <a:prstGeom prst="rect">
            <a:avLst/>
          </a:prstGeom>
        </p:spPr>
      </p:pic>
    </p:spTree>
    <p:extLst>
      <p:ext uri="{BB962C8B-B14F-4D97-AF65-F5344CB8AC3E}">
        <p14:creationId xmlns:p14="http://schemas.microsoft.com/office/powerpoint/2010/main" val="406327709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7C97-6C16-1158-4F18-D94B4B6D15D9}"/>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E11F411-5AE7-F858-0055-998BF31331B8}"/>
              </a:ext>
            </a:extLst>
          </p:cNvPr>
          <p:cNvSpPr txBox="1"/>
          <p:nvPr/>
        </p:nvSpPr>
        <p:spPr>
          <a:xfrm>
            <a:off x="1713053" y="2058800"/>
            <a:ext cx="15456498" cy="1754326"/>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4799652-897F-921E-DE31-6B94A7FE62D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263</a:t>
            </a:fld>
            <a:endParaRPr kumimoji="1" lang="ja-JP" altLang="en-US" sz="2000"/>
          </a:p>
        </p:txBody>
      </p:sp>
      <p:sp>
        <p:nvSpPr>
          <p:cNvPr id="4" name="object 40">
            <a:extLst>
              <a:ext uri="{FF2B5EF4-FFF2-40B4-BE49-F238E27FC236}">
                <a16:creationId xmlns:a16="http://schemas.microsoft.com/office/drawing/2014/main" id="{EE8F081F-C8BE-D745-9202-0CF87FA95EE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BE462BD4-018C-E739-9405-ED7FCFB8B85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4.</a:t>
            </a:r>
            <a:r>
              <a:rPr lang="ja-JP" altLang="en-US" sz="4000">
                <a:latin typeface="メイリオ" panose="020B0604030504040204" pitchFamily="50" charset="-128"/>
                <a:ea typeface="メイリオ" panose="020B0604030504040204" pitchFamily="50" charset="-128"/>
              </a:rPr>
              <a:t> 組織の状況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4F2B73A-B2E8-6768-31B5-EB9594BC9588}"/>
              </a:ext>
            </a:extLst>
          </p:cNvPr>
          <p:cNvSpPr txBox="1"/>
          <p:nvPr/>
        </p:nvSpPr>
        <p:spPr>
          <a:xfrm>
            <a:off x="12801600" y="622328"/>
            <a:ext cx="4820114" cy="8537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13-2-2】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13</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 08</a:t>
            </a:r>
            <a:endParaRPr lang="ja-JP" sz="2400" b="1" dirty="0">
              <a:latin typeface="メイリオ" panose="020B0604030504040204" pitchFamily="50" charset="-128"/>
              <a:ea typeface="メイリオ" panose="020B0604030504040204" pitchFamily="50" charset="-128"/>
              <a:cs typeface="Calibri"/>
            </a:endParaRPr>
          </a:p>
        </p:txBody>
      </p:sp>
      <p:sp>
        <p:nvSpPr>
          <p:cNvPr id="3" name="四角形: 角を丸くする 2">
            <a:extLst>
              <a:ext uri="{FF2B5EF4-FFF2-40B4-BE49-F238E27FC236}">
                <a16:creationId xmlns:a16="http://schemas.microsoft.com/office/drawing/2014/main" id="{D14429C1-D6D7-1D69-8C35-82BA1F3B212A}"/>
              </a:ext>
            </a:extLst>
          </p:cNvPr>
          <p:cNvSpPr/>
          <p:nvPr/>
        </p:nvSpPr>
        <p:spPr>
          <a:xfrm>
            <a:off x="2020831" y="2046799"/>
            <a:ext cx="14256453" cy="1877019"/>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作成するドキュメント　</a:t>
            </a:r>
            <a:r>
              <a:rPr kumimoji="1" lang="en-US" altLang="ja-JP" sz="3600">
                <a:solidFill>
                  <a:schemeClr val="tx1"/>
                </a:solidFill>
                <a:latin typeface="メイリオ" panose="020B0604030504040204" pitchFamily="50" charset="-128"/>
                <a:ea typeface="メイリオ" panose="020B0604030504040204" pitchFamily="50" charset="-128"/>
              </a:rPr>
              <a:t>ISMS</a:t>
            </a:r>
            <a:r>
              <a:rPr kumimoji="1" lang="ja-JP" altLang="en-US" sz="3600">
                <a:solidFill>
                  <a:schemeClr val="tx1"/>
                </a:solidFill>
                <a:latin typeface="メイリオ" panose="020B0604030504040204" pitchFamily="50" charset="-128"/>
                <a:ea typeface="メイリオ" panose="020B0604030504040204" pitchFamily="50" charset="-128"/>
              </a:rPr>
              <a:t>適用範囲</a:t>
            </a:r>
            <a:endParaRPr kumimoji="1" lang="en-US" altLang="ja-JP" sz="3600">
              <a:solidFill>
                <a:schemeClr val="tx1"/>
              </a:solidFill>
              <a:latin typeface="メイリオ" panose="020B0604030504040204" pitchFamily="50" charset="-128"/>
              <a:ea typeface="メイリオ" panose="020B0604030504040204" pitchFamily="50" charset="-128"/>
            </a:endParaRPr>
          </a:p>
          <a:p>
            <a:r>
              <a:rPr kumimoji="1" lang="en-US" altLang="ja-JP" sz="3600">
                <a:solidFill>
                  <a:schemeClr val="tx1"/>
                </a:solidFill>
                <a:latin typeface="メイリオ" panose="020B0604030504040204" pitchFamily="50" charset="-128"/>
                <a:ea typeface="メイリオ" panose="020B0604030504040204" pitchFamily="50" charset="-128"/>
              </a:rPr>
              <a:t>											</a:t>
            </a:r>
            <a:r>
              <a:rPr kumimoji="1" lang="ja-JP" altLang="en-US" sz="3600">
                <a:solidFill>
                  <a:schemeClr val="tx1"/>
                </a:solidFill>
                <a:latin typeface="メイリオ" panose="020B0604030504040204" pitchFamily="50" charset="-128"/>
                <a:ea typeface="メイリオ" panose="020B0604030504040204" pitchFamily="50" charset="-128"/>
              </a:rPr>
              <a:t>レイアウト図</a:t>
            </a:r>
            <a:endParaRPr kumimoji="1" lang="en-US" altLang="ja-JP" sz="3600">
              <a:solidFill>
                <a:schemeClr val="tx1"/>
              </a:solidFill>
              <a:latin typeface="メイリオ" panose="020B0604030504040204" pitchFamily="50" charset="-128"/>
              <a:ea typeface="メイリオ" panose="020B0604030504040204" pitchFamily="50" charset="-128"/>
            </a:endParaRPr>
          </a:p>
          <a:p>
            <a:r>
              <a:rPr kumimoji="1" lang="en-US" altLang="ja-JP" sz="3600">
                <a:solidFill>
                  <a:schemeClr val="tx1"/>
                </a:solidFill>
                <a:latin typeface="メイリオ" panose="020B0604030504040204" pitchFamily="50" charset="-128"/>
                <a:ea typeface="メイリオ" panose="020B0604030504040204" pitchFamily="50" charset="-128"/>
              </a:rPr>
              <a:t>											</a:t>
            </a:r>
            <a:r>
              <a:rPr kumimoji="1" lang="ja-JP" altLang="en-US" sz="3600">
                <a:solidFill>
                  <a:schemeClr val="tx1"/>
                </a:solidFill>
                <a:latin typeface="メイリオ" panose="020B0604030504040204" pitchFamily="50" charset="-128"/>
                <a:ea typeface="メイリオ" panose="020B0604030504040204" pitchFamily="50" charset="-128"/>
              </a:rPr>
              <a:t>ネットワーク図</a:t>
            </a:r>
          </a:p>
        </p:txBody>
      </p:sp>
      <p:sp>
        <p:nvSpPr>
          <p:cNvPr id="11" name="テキスト プレースホルダー 2">
            <a:extLst>
              <a:ext uri="{FF2B5EF4-FFF2-40B4-BE49-F238E27FC236}">
                <a16:creationId xmlns:a16="http://schemas.microsoft.com/office/drawing/2014/main" id="{284C3EB5-F090-1643-F80D-37087306CB7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4.3 </a:t>
            </a:r>
            <a:r>
              <a:rPr lang="ja-JP" altLang="en-US" sz="4000">
                <a:latin typeface="メイリオ" panose="020B0604030504040204" pitchFamily="50" charset="-128"/>
                <a:ea typeface="メイリオ" panose="020B0604030504040204" pitchFamily="50" charset="-128"/>
              </a:rPr>
              <a:t>情報セキュリティマネジメントシステムの適用範囲の決定</a:t>
            </a:r>
            <a:endParaRPr lang="en-US" altLang="ja-JP" sz="400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DB6A96A8-D0AB-2D56-2717-90418B09EEB6}"/>
              </a:ext>
            </a:extLst>
          </p:cNvPr>
          <p:cNvSpPr txBox="1"/>
          <p:nvPr/>
        </p:nvSpPr>
        <p:spPr>
          <a:xfrm>
            <a:off x="1713053" y="2058800"/>
            <a:ext cx="15456498" cy="5632311"/>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適用範囲を組織の一部としたときの考慮ポイント</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人的、組織的境界</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物理的境界</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技術的境界</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資産的境界</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事業的境界</a:t>
            </a:r>
            <a:endParaRPr lang="en-US" altLang="ja-JP" sz="36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3959073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2F7A7-FBC7-D7D5-6AFC-E58046DE2B3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89486444-A85B-1C3A-CA51-F427EB82459F}"/>
              </a:ext>
            </a:extLst>
          </p:cNvPr>
          <p:cNvSpPr txBox="1"/>
          <p:nvPr/>
        </p:nvSpPr>
        <p:spPr>
          <a:xfrm>
            <a:off x="1713053"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適用範囲の記載例</a:t>
            </a:r>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C6C4F5B1-B0B4-998F-1B2D-06AB0B7EFA4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4.3 </a:t>
            </a:r>
            <a:r>
              <a:rPr lang="ja-JP" altLang="en-US" sz="4000">
                <a:latin typeface="メイリオ" panose="020B0604030504040204" pitchFamily="50" charset="-128"/>
                <a:ea typeface="メイリオ" panose="020B0604030504040204" pitchFamily="50" charset="-128"/>
              </a:rPr>
              <a:t>情報セキュリティマネジメントシステムの適用範囲の決定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3D0CB65-F7B6-AF58-87C9-CA2ECF0BFD5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264</a:t>
            </a:fld>
            <a:endParaRPr kumimoji="1" lang="ja-JP" altLang="en-US" sz="2000"/>
          </a:p>
        </p:txBody>
      </p:sp>
      <p:sp>
        <p:nvSpPr>
          <p:cNvPr id="4" name="object 40">
            <a:extLst>
              <a:ext uri="{FF2B5EF4-FFF2-40B4-BE49-F238E27FC236}">
                <a16:creationId xmlns:a16="http://schemas.microsoft.com/office/drawing/2014/main" id="{2F9BDF6E-1523-F431-D017-139458B6E3C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B9A0718B-6749-56B6-445F-55864AECE0F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4.</a:t>
            </a:r>
            <a:r>
              <a:rPr lang="ja-JP" altLang="en-US" sz="4000">
                <a:latin typeface="メイリオ" panose="020B0604030504040204" pitchFamily="50" charset="-128"/>
                <a:ea typeface="メイリオ" panose="020B0604030504040204" pitchFamily="50" charset="-128"/>
              </a:rPr>
              <a:t> 組織の状況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7C88F73-5F12-FCA8-9CBE-46EA609AEAB4}"/>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- 07</a:t>
            </a:r>
            <a:endParaRPr lang="ja-JP" sz="2400" b="1">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D4B98CF9-F782-3024-ECB4-D7F9A337C21D}"/>
              </a:ext>
            </a:extLst>
          </p:cNvPr>
          <p:cNvPicPr>
            <a:picLocks noChangeAspect="1"/>
          </p:cNvPicPr>
          <p:nvPr/>
        </p:nvPicPr>
        <p:blipFill>
          <a:blip r:embed="rId3"/>
          <a:stretch>
            <a:fillRect/>
          </a:stretch>
        </p:blipFill>
        <p:spPr>
          <a:xfrm>
            <a:off x="2346270" y="2641475"/>
            <a:ext cx="13346048" cy="6115127"/>
          </a:xfrm>
          <a:prstGeom prst="rect">
            <a:avLst/>
          </a:prstGeom>
        </p:spPr>
      </p:pic>
    </p:spTree>
    <p:extLst>
      <p:ext uri="{BB962C8B-B14F-4D97-AF65-F5344CB8AC3E}">
        <p14:creationId xmlns:p14="http://schemas.microsoft.com/office/powerpoint/2010/main" val="336996702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8983E-395E-264A-7AF6-F5E27C08470A}"/>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5C123D8-8D21-8CAE-69C2-412C63A13A5F}"/>
              </a:ext>
            </a:extLst>
          </p:cNvPr>
          <p:cNvSpPr txBox="1"/>
          <p:nvPr/>
        </p:nvSpPr>
        <p:spPr>
          <a:xfrm>
            <a:off x="1713053"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レイアウト図</a:t>
            </a:r>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897D2AE6-9A15-182A-1DA1-1A1A350AA9C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4.3 </a:t>
            </a:r>
            <a:r>
              <a:rPr lang="ja-JP" altLang="en-US" sz="4000">
                <a:latin typeface="メイリオ" panose="020B0604030504040204" pitchFamily="50" charset="-128"/>
                <a:ea typeface="メイリオ" panose="020B0604030504040204" pitchFamily="50" charset="-128"/>
              </a:rPr>
              <a:t>情報セキュリティマネジメントシステムの適用範囲の決定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423F432-9750-F41C-EC53-F519344129E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265</a:t>
            </a:fld>
            <a:endParaRPr kumimoji="1" lang="ja-JP" altLang="en-US" sz="2000"/>
          </a:p>
        </p:txBody>
      </p:sp>
      <p:sp>
        <p:nvSpPr>
          <p:cNvPr id="4" name="object 40">
            <a:extLst>
              <a:ext uri="{FF2B5EF4-FFF2-40B4-BE49-F238E27FC236}">
                <a16:creationId xmlns:a16="http://schemas.microsoft.com/office/drawing/2014/main" id="{E24E8366-0109-AC3E-F30D-E5218A0BE3C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8FA86E40-B22B-5B3C-A536-92CAF0A26DC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4.</a:t>
            </a:r>
            <a:r>
              <a:rPr lang="ja-JP" altLang="en-US" sz="4000">
                <a:latin typeface="メイリオ" panose="020B0604030504040204" pitchFamily="50" charset="-128"/>
                <a:ea typeface="メイリオ" panose="020B0604030504040204" pitchFamily="50" charset="-128"/>
              </a:rPr>
              <a:t> 組織の状況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6AD0169-4B96-BAAA-5CB1-DFE80FDCDC4B}"/>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- 09</a:t>
            </a:r>
            <a:endParaRPr lang="ja-JP" sz="2400" b="1">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59BCFFAE-AB14-04B5-1947-B00CACF88314}"/>
              </a:ext>
            </a:extLst>
          </p:cNvPr>
          <p:cNvPicPr>
            <a:picLocks noChangeAspect="1"/>
          </p:cNvPicPr>
          <p:nvPr/>
        </p:nvPicPr>
        <p:blipFill>
          <a:blip r:embed="rId3"/>
          <a:stretch>
            <a:fillRect/>
          </a:stretch>
        </p:blipFill>
        <p:spPr>
          <a:xfrm>
            <a:off x="2495748" y="2705131"/>
            <a:ext cx="13153224" cy="6499088"/>
          </a:xfrm>
          <a:prstGeom prst="rect">
            <a:avLst/>
          </a:prstGeom>
        </p:spPr>
      </p:pic>
    </p:spTree>
    <p:extLst>
      <p:ext uri="{BB962C8B-B14F-4D97-AF65-F5344CB8AC3E}">
        <p14:creationId xmlns:p14="http://schemas.microsoft.com/office/powerpoint/2010/main" val="83020083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F1F5E-844C-2BB8-A083-CBD65D63D96E}"/>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88D2EE7F-9E0B-EA9C-8233-E33D840AC53C}"/>
              </a:ext>
            </a:extLst>
          </p:cNvPr>
          <p:cNvSpPr txBox="1"/>
          <p:nvPr/>
        </p:nvSpPr>
        <p:spPr>
          <a:xfrm>
            <a:off x="1713053"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ネットワーク図</a:t>
            </a:r>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04EA010B-3A2C-C231-8C04-F7C5D677125B}"/>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4.3 </a:t>
            </a:r>
            <a:r>
              <a:rPr lang="ja-JP" altLang="en-US" sz="4000">
                <a:latin typeface="メイリオ" panose="020B0604030504040204" pitchFamily="50" charset="-128"/>
                <a:ea typeface="メイリオ" panose="020B0604030504040204" pitchFamily="50" charset="-128"/>
              </a:rPr>
              <a:t>情報セキュリティマネジメントシステムの適用範囲の決定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095998B-48D3-7506-2A97-28C646A1EDD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266</a:t>
            </a:fld>
            <a:endParaRPr kumimoji="1" lang="ja-JP" altLang="en-US" sz="2000"/>
          </a:p>
        </p:txBody>
      </p:sp>
      <p:sp>
        <p:nvSpPr>
          <p:cNvPr id="4" name="object 40">
            <a:extLst>
              <a:ext uri="{FF2B5EF4-FFF2-40B4-BE49-F238E27FC236}">
                <a16:creationId xmlns:a16="http://schemas.microsoft.com/office/drawing/2014/main" id="{435539BC-959A-398D-1230-0E17615F4BC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5A27A953-7146-2E9D-65F4-195574AD1CB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4.</a:t>
            </a:r>
            <a:r>
              <a:rPr lang="ja-JP" altLang="en-US" sz="4000">
                <a:latin typeface="メイリオ" panose="020B0604030504040204" pitchFamily="50" charset="-128"/>
                <a:ea typeface="メイリオ" panose="020B0604030504040204" pitchFamily="50" charset="-128"/>
              </a:rPr>
              <a:t> 組織の状況</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4E607D7-2246-D453-ECF6-CD6F02B63C1F}"/>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- 09</a:t>
            </a:r>
            <a:endParaRPr lang="ja-JP" sz="2400" b="1">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F0A86AD8-0E2D-99C9-5B0D-CE0D20C1BADB}"/>
              </a:ext>
            </a:extLst>
          </p:cNvPr>
          <p:cNvPicPr>
            <a:picLocks noChangeAspect="1"/>
          </p:cNvPicPr>
          <p:nvPr/>
        </p:nvPicPr>
        <p:blipFill>
          <a:blip r:embed="rId3"/>
          <a:stretch>
            <a:fillRect/>
          </a:stretch>
        </p:blipFill>
        <p:spPr>
          <a:xfrm>
            <a:off x="2198351" y="2752497"/>
            <a:ext cx="13213435" cy="6288747"/>
          </a:xfrm>
          <a:prstGeom prst="rect">
            <a:avLst/>
          </a:prstGeom>
        </p:spPr>
      </p:pic>
    </p:spTree>
    <p:extLst>
      <p:ext uri="{BB962C8B-B14F-4D97-AF65-F5344CB8AC3E}">
        <p14:creationId xmlns:p14="http://schemas.microsoft.com/office/powerpoint/2010/main" val="411029596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B286C-D3B5-BF4A-1DF9-DDEF36A6AD1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2E5B7AA-DAA0-9EA6-CB3E-5F5BAFB32E7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C864C1E-A1C5-CD65-FC1A-9C00C8F898F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267</a:t>
            </a:fld>
            <a:endParaRPr kumimoji="1" lang="ja-JP" altLang="en-US" sz="2000"/>
          </a:p>
        </p:txBody>
      </p:sp>
      <p:sp>
        <p:nvSpPr>
          <p:cNvPr id="4" name="object 40">
            <a:extLst>
              <a:ext uri="{FF2B5EF4-FFF2-40B4-BE49-F238E27FC236}">
                <a16:creationId xmlns:a16="http://schemas.microsoft.com/office/drawing/2014/main" id="{8027F0F7-9FEA-3F37-7186-E2D48B36A45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5FE43E45-2E21-08D6-E715-8960F422065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5.</a:t>
            </a:r>
            <a:r>
              <a:rPr lang="ja-JP" altLang="en-US" sz="4000">
                <a:latin typeface="メイリオ" panose="020B0604030504040204" pitchFamily="50" charset="-128"/>
                <a:ea typeface="メイリオ" panose="020B0604030504040204" pitchFamily="50" charset="-128"/>
              </a:rPr>
              <a:t> リーダーシップ</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D999E06-6259-E389-6C6B-CEF830FA9BDD}"/>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- 10</a:t>
            </a:r>
            <a:endParaRPr lang="ja-JP" sz="2400" b="1">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4471A019-77CB-9000-7F21-05E029092737}"/>
              </a:ext>
            </a:extLst>
          </p:cNvPr>
          <p:cNvPicPr>
            <a:picLocks noChangeAspect="1"/>
          </p:cNvPicPr>
          <p:nvPr/>
        </p:nvPicPr>
        <p:blipFill>
          <a:blip r:embed="rId3"/>
          <a:stretch>
            <a:fillRect/>
          </a:stretch>
        </p:blipFill>
        <p:spPr>
          <a:xfrm>
            <a:off x="13037742" y="2058800"/>
            <a:ext cx="4572396" cy="2584928"/>
          </a:xfrm>
          <a:prstGeom prst="rect">
            <a:avLst/>
          </a:prstGeom>
        </p:spPr>
      </p:pic>
      <p:pic>
        <p:nvPicPr>
          <p:cNvPr id="7" name="図 6">
            <a:extLst>
              <a:ext uri="{FF2B5EF4-FFF2-40B4-BE49-F238E27FC236}">
                <a16:creationId xmlns:a16="http://schemas.microsoft.com/office/drawing/2014/main" id="{65803492-BE67-EF3C-FB5E-7E8737376D6A}"/>
              </a:ext>
            </a:extLst>
          </p:cNvPr>
          <p:cNvPicPr>
            <a:picLocks noChangeAspect="1"/>
          </p:cNvPicPr>
          <p:nvPr/>
        </p:nvPicPr>
        <p:blipFill>
          <a:blip r:embed="rId4"/>
          <a:stretch>
            <a:fillRect/>
          </a:stretch>
        </p:blipFill>
        <p:spPr>
          <a:xfrm>
            <a:off x="1332850" y="2255149"/>
            <a:ext cx="11683183" cy="6043899"/>
          </a:xfrm>
          <a:prstGeom prst="rect">
            <a:avLst/>
          </a:prstGeom>
        </p:spPr>
      </p:pic>
    </p:spTree>
    <p:extLst>
      <p:ext uri="{BB962C8B-B14F-4D97-AF65-F5344CB8AC3E}">
        <p14:creationId xmlns:p14="http://schemas.microsoft.com/office/powerpoint/2010/main" val="410619729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13E9-86DB-1DAF-9C85-8C6313D085B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E91FF40-9C00-CECE-56E9-FC8A9AEFB57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5.1 </a:t>
            </a:r>
            <a:r>
              <a:rPr lang="ja-JP" altLang="en-US" sz="4000" dirty="0">
                <a:latin typeface="メイリオ" panose="020B0604030504040204" pitchFamily="50" charset="-128"/>
                <a:ea typeface="メイリオ" panose="020B0604030504040204" pitchFamily="50" charset="-128"/>
              </a:rPr>
              <a:t>リーダーシップおよびコミットメント</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17AB4CD-2B53-CC18-39BE-8DB5FBB06BF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268</a:t>
            </a:fld>
            <a:endParaRPr kumimoji="1" lang="ja-JP" altLang="en-US" sz="2000"/>
          </a:p>
        </p:txBody>
      </p:sp>
      <p:sp>
        <p:nvSpPr>
          <p:cNvPr id="4" name="object 40">
            <a:extLst>
              <a:ext uri="{FF2B5EF4-FFF2-40B4-BE49-F238E27FC236}">
                <a16:creationId xmlns:a16="http://schemas.microsoft.com/office/drawing/2014/main" id="{5FA4C547-9458-0025-2332-96D74245B01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B14BC7BF-CC75-B8EC-BB87-6EF76A87C58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5.</a:t>
            </a:r>
            <a:r>
              <a:rPr lang="ja-JP" altLang="en-US" sz="4000">
                <a:latin typeface="メイリオ" panose="020B0604030504040204" pitchFamily="50" charset="-128"/>
                <a:ea typeface="メイリオ" panose="020B0604030504040204" pitchFamily="50" charset="-128"/>
              </a:rPr>
              <a:t> リーダーシップ</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8E46283-5D4B-7A89-3837-A4E601E663E4}"/>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- 10</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6B1E37A1-EB60-D305-B1EB-F7368AC5F3B7}"/>
              </a:ext>
            </a:extLst>
          </p:cNvPr>
          <p:cNvSpPr txBox="1"/>
          <p:nvPr/>
        </p:nvSpPr>
        <p:spPr>
          <a:xfrm>
            <a:off x="1713053" y="2058800"/>
            <a:ext cx="15456498" cy="6740307"/>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トップマネジメントが行う事項（要求事項）</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情報セキュリティ方針および情報セキュリティ目的を確立し、それらが組織の戦略的な方向性と両立することを確実にする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組織のプロセスへの</a:t>
            </a:r>
            <a:r>
              <a:rPr lang="en-US" altLang="ja-JP" sz="3600" dirty="0">
                <a:solidFill>
                  <a:srgbClr val="374151"/>
                </a:solidFill>
                <a:latin typeface="メイリオ" panose="020B0604030504040204" pitchFamily="50" charset="-128"/>
                <a:ea typeface="メイリオ" panose="020B0604030504040204" pitchFamily="50" charset="-128"/>
              </a:rPr>
              <a:t>ISMS</a:t>
            </a:r>
            <a:r>
              <a:rPr lang="ja-JP" altLang="en-US" sz="3600" dirty="0">
                <a:solidFill>
                  <a:srgbClr val="374151"/>
                </a:solidFill>
                <a:latin typeface="メイリオ" panose="020B0604030504040204" pitchFamily="50" charset="-128"/>
                <a:ea typeface="メイリオ" panose="020B0604030504040204" pitchFamily="50" charset="-128"/>
              </a:rPr>
              <a:t>要求事項の統合を確実にする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ISMS</a:t>
            </a:r>
            <a:r>
              <a:rPr lang="ja-JP" altLang="en-US" sz="3600" dirty="0">
                <a:solidFill>
                  <a:srgbClr val="374151"/>
                </a:solidFill>
                <a:latin typeface="メイリオ" panose="020B0604030504040204" pitchFamily="50" charset="-128"/>
                <a:ea typeface="メイリオ" panose="020B0604030504040204" pitchFamily="50" charset="-128"/>
              </a:rPr>
              <a:t>に必要な資源が利用可能であることを確実にする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有効な情報セキュリティマネジメントおよび</a:t>
            </a:r>
            <a:r>
              <a:rPr lang="en-US" altLang="ja-JP" sz="3600" dirty="0">
                <a:solidFill>
                  <a:srgbClr val="374151"/>
                </a:solidFill>
                <a:latin typeface="メイリオ" panose="020B0604030504040204" pitchFamily="50" charset="-128"/>
                <a:ea typeface="メイリオ" panose="020B0604030504040204" pitchFamily="50" charset="-128"/>
              </a:rPr>
              <a:t>ISMS</a:t>
            </a:r>
            <a:r>
              <a:rPr lang="ja-JP" altLang="en-US" sz="3600" dirty="0">
                <a:solidFill>
                  <a:srgbClr val="374151"/>
                </a:solidFill>
                <a:latin typeface="メイリオ" panose="020B0604030504040204" pitchFamily="50" charset="-128"/>
                <a:ea typeface="メイリオ" panose="020B0604030504040204" pitchFamily="50" charset="-128"/>
              </a:rPr>
              <a:t>要求事項への適合の重要性を伝達する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ISMS</a:t>
            </a:r>
            <a:r>
              <a:rPr lang="ja-JP" altLang="en-US" sz="3600" dirty="0">
                <a:solidFill>
                  <a:srgbClr val="374151"/>
                </a:solidFill>
                <a:latin typeface="メイリオ" panose="020B0604030504040204" pitchFamily="50" charset="-128"/>
                <a:ea typeface="メイリオ" panose="020B0604030504040204" pitchFamily="50" charset="-128"/>
              </a:rPr>
              <a:t>がその意図した成果を達成することを確実にする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ISMS</a:t>
            </a:r>
            <a:r>
              <a:rPr lang="ja-JP" altLang="en-US" sz="3600" dirty="0">
                <a:solidFill>
                  <a:srgbClr val="374151"/>
                </a:solidFill>
                <a:latin typeface="メイリオ" panose="020B0604030504040204" pitchFamily="50" charset="-128"/>
                <a:ea typeface="メイリオ" panose="020B0604030504040204" pitchFamily="50" charset="-128"/>
              </a:rPr>
              <a:t>の有効性に寄与するよう人々を指揮し、支援する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継続的改善を促進する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その他の関連する管理層がその責任の領域においてリーダーシップを実証するよう、管理層の役割を支援する</a:t>
            </a:r>
            <a:endParaRPr lang="en-US" altLang="ja-JP" sz="36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1575462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375A8-FF2A-2405-A879-7DB6B8A4499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0A1CCAD-FF71-15B4-37EC-149D07B5003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 </a:t>
            </a:r>
            <a:r>
              <a:rPr lang="ja-JP" altLang="en-US" sz="4000">
                <a:latin typeface="メイリオ" panose="020B0604030504040204" pitchFamily="50" charset="-128"/>
                <a:ea typeface="メイリオ" panose="020B0604030504040204" pitchFamily="50" charset="-128"/>
              </a:rPr>
              <a:t>方針</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EB5D015-031B-BDCB-A63C-619CEEC7A2F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269</a:t>
            </a:fld>
            <a:endParaRPr kumimoji="1" lang="ja-JP" altLang="en-US" sz="2000"/>
          </a:p>
        </p:txBody>
      </p:sp>
      <p:sp>
        <p:nvSpPr>
          <p:cNvPr id="4" name="object 40">
            <a:extLst>
              <a:ext uri="{FF2B5EF4-FFF2-40B4-BE49-F238E27FC236}">
                <a16:creationId xmlns:a16="http://schemas.microsoft.com/office/drawing/2014/main" id="{34E2A3FE-F0CF-E39A-AA0A-56FE45D067C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3" name="四角形: 角を丸くする 2">
            <a:extLst>
              <a:ext uri="{FF2B5EF4-FFF2-40B4-BE49-F238E27FC236}">
                <a16:creationId xmlns:a16="http://schemas.microsoft.com/office/drawing/2014/main" id="{395EC4DD-C4FC-0EE7-F2C6-E3372CCDF7FB}"/>
              </a:ext>
            </a:extLst>
          </p:cNvPr>
          <p:cNvSpPr/>
          <p:nvPr/>
        </p:nvSpPr>
        <p:spPr>
          <a:xfrm>
            <a:off x="2020831" y="2046799"/>
            <a:ext cx="14256453" cy="858441"/>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作成するドキュメント　</a:t>
            </a:r>
            <a:r>
              <a:rPr kumimoji="1" lang="ja-JP" altLang="en-US" sz="3600">
                <a:solidFill>
                  <a:schemeClr val="tx1"/>
                </a:solidFill>
                <a:latin typeface="メイリオ" panose="020B0604030504040204" pitchFamily="50" charset="-128"/>
                <a:ea typeface="メイリオ" panose="020B0604030504040204" pitchFamily="50" charset="-128"/>
              </a:rPr>
              <a:t>情報セキュリティ方針</a:t>
            </a:r>
          </a:p>
        </p:txBody>
      </p:sp>
      <p:sp>
        <p:nvSpPr>
          <p:cNvPr id="7" name="テキスト プレースホルダー 2">
            <a:extLst>
              <a:ext uri="{FF2B5EF4-FFF2-40B4-BE49-F238E27FC236}">
                <a16:creationId xmlns:a16="http://schemas.microsoft.com/office/drawing/2014/main" id="{A632F0C0-7912-1CFD-CA85-A5F5E520CCA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5.</a:t>
            </a:r>
            <a:r>
              <a:rPr lang="ja-JP" altLang="en-US" sz="4000">
                <a:latin typeface="メイリオ" panose="020B0604030504040204" pitchFamily="50" charset="-128"/>
                <a:ea typeface="メイリオ" panose="020B0604030504040204" pitchFamily="50" charset="-128"/>
              </a:rPr>
              <a:t> リーダーシップ</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545DB7AD-CB8F-98C6-95E7-3B1938A4578F}"/>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- 12</a:t>
            </a:r>
            <a:endParaRPr lang="ja-JP" sz="2400" b="1">
              <a:latin typeface="メイリオ" panose="020B0604030504040204" pitchFamily="50" charset="-128"/>
              <a:ea typeface="メイリオ" panose="020B0604030504040204" pitchFamily="50" charset="-128"/>
              <a:cs typeface="Calibri"/>
            </a:endParaRPr>
          </a:p>
        </p:txBody>
      </p:sp>
      <p:pic>
        <p:nvPicPr>
          <p:cNvPr id="13" name="図 12">
            <a:extLst>
              <a:ext uri="{FF2B5EF4-FFF2-40B4-BE49-F238E27FC236}">
                <a16:creationId xmlns:a16="http://schemas.microsoft.com/office/drawing/2014/main" id="{429BC196-6BCC-0023-A865-F4F7572A07C2}"/>
              </a:ext>
            </a:extLst>
          </p:cNvPr>
          <p:cNvPicPr>
            <a:picLocks noChangeAspect="1"/>
          </p:cNvPicPr>
          <p:nvPr/>
        </p:nvPicPr>
        <p:blipFill>
          <a:blip r:embed="rId3"/>
          <a:stretch>
            <a:fillRect/>
          </a:stretch>
        </p:blipFill>
        <p:spPr>
          <a:xfrm>
            <a:off x="3409704" y="3130764"/>
            <a:ext cx="10283146" cy="5924222"/>
          </a:xfrm>
          <a:prstGeom prst="rect">
            <a:avLst/>
          </a:prstGeom>
        </p:spPr>
      </p:pic>
    </p:spTree>
    <p:extLst>
      <p:ext uri="{BB962C8B-B14F-4D97-AF65-F5344CB8AC3E}">
        <p14:creationId xmlns:p14="http://schemas.microsoft.com/office/powerpoint/2010/main" val="3227985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740307"/>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EPP</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Endpoint Protection Platform</a:t>
            </a:r>
            <a:r>
              <a:rPr kumimoji="1" lang="ja-JP" altLang="en-US" sz="3600">
                <a:latin typeface="メイリオ" panose="020B0604030504040204" pitchFamily="50" charset="-128"/>
                <a:ea typeface="メイリオ" panose="020B0604030504040204" pitchFamily="50" charset="-128"/>
              </a:rPr>
              <a:t>）の役割</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マルウェアの</a:t>
            </a:r>
            <a:r>
              <a:rPr kumimoji="1" lang="ja-JP" altLang="en-US" sz="3600" b="1">
                <a:latin typeface="メイリオ" panose="020B0604030504040204" pitchFamily="50" charset="-128"/>
                <a:ea typeface="メイリオ" panose="020B0604030504040204" pitchFamily="50" charset="-128"/>
              </a:rPr>
              <a:t>感染を防止</a:t>
            </a:r>
            <a:r>
              <a:rPr kumimoji="1" lang="ja-JP" altLang="en-US" sz="3600">
                <a:latin typeface="メイリオ" panose="020B0604030504040204" pitchFamily="50" charset="-128"/>
                <a:ea typeface="メイリオ" panose="020B0604030504040204" pitchFamily="50" charset="-128"/>
              </a:rPr>
              <a:t>することに特化したソフトウェア製品</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→パターンマッチングや振る舞い解析による検知製品</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EDR</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Endpoint Detection and Response</a:t>
            </a:r>
            <a:r>
              <a:rPr kumimoji="1" lang="ja-JP" altLang="en-US" sz="3600">
                <a:latin typeface="メイリオ" panose="020B0604030504040204" pitchFamily="50" charset="-128"/>
                <a:ea typeface="メイリオ" panose="020B0604030504040204" pitchFamily="50" charset="-128"/>
              </a:rPr>
              <a:t>）の役割</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マルウェア</a:t>
            </a:r>
            <a:r>
              <a:rPr kumimoji="1" lang="ja-JP" altLang="en-US" sz="3600" b="1">
                <a:latin typeface="メイリオ" panose="020B0604030504040204" pitchFamily="50" charset="-128"/>
                <a:ea typeface="メイリオ" panose="020B0604030504040204" pitchFamily="50" charset="-128"/>
              </a:rPr>
              <a:t>感染後の対応</a:t>
            </a:r>
            <a:r>
              <a:rPr kumimoji="1" lang="ja-JP" altLang="en-US" sz="3600">
                <a:latin typeface="メイリオ" panose="020B0604030504040204" pitchFamily="50" charset="-128"/>
                <a:ea typeface="メイリオ" panose="020B0604030504040204" pitchFamily="50" charset="-128"/>
              </a:rPr>
              <a:t>を支援するソフトウェア製品</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→感染後、攻撃が始まる前に脅威を検知し、原因の削除や対処法を提供する。</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UTM</a:t>
            </a:r>
            <a:r>
              <a:rPr kumimoji="1" lang="ja-JP" altLang="en-US" sz="3600">
                <a:latin typeface="メイリオ" panose="020B0604030504040204" pitchFamily="50" charset="-128"/>
                <a:ea typeface="メイリオ" panose="020B0604030504040204" pitchFamily="50" charset="-128"/>
              </a:rPr>
              <a:t>（</a:t>
            </a:r>
            <a:r>
              <a:rPr kumimoji="1" lang="en-US" altLang="ja-JP" sz="3600">
                <a:latin typeface="メイリオ" panose="020B0604030504040204" pitchFamily="50" charset="-128"/>
                <a:ea typeface="メイリオ" panose="020B0604030504040204" pitchFamily="50" charset="-128"/>
              </a:rPr>
              <a:t>Unified Threat Management</a:t>
            </a:r>
            <a:r>
              <a:rPr kumimoji="1" lang="ja-JP" altLang="en-US" sz="3600">
                <a:latin typeface="メイリオ" panose="020B0604030504040204" pitchFamily="50" charset="-128"/>
                <a:ea typeface="メイリオ" panose="020B0604030504040204" pitchFamily="50" charset="-128"/>
              </a:rPr>
              <a:t>）の役割</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多くのセキュリティ機能を一元化させたハードウェア製品</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→ファイアウォール、</a:t>
            </a:r>
            <a:r>
              <a:rPr kumimoji="1" lang="en-US" altLang="ja-JP" sz="3600">
                <a:latin typeface="メイリオ" panose="020B0604030504040204" pitchFamily="50" charset="-128"/>
                <a:ea typeface="メイリオ" panose="020B0604030504040204" pitchFamily="50" charset="-128"/>
              </a:rPr>
              <a:t>IPS/IDS</a:t>
            </a:r>
            <a:r>
              <a:rPr kumimoji="1" lang="ja-JP" altLang="en-US" sz="3600">
                <a:latin typeface="メイリオ" panose="020B0604030504040204" pitchFamily="50" charset="-128"/>
                <a:ea typeface="メイリオ" panose="020B0604030504040204" pitchFamily="50" charset="-128"/>
              </a:rPr>
              <a:t>、アンチウイルスなどの機能が含まれる。</a:t>
            </a:r>
            <a:endParaRPr kumimoji="1" lang="en-US" altLang="ja-JP" sz="36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EPP</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と</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EDR</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lang="en-US" altLang="ja-JP" sz="4000">
                <a:latin typeface="メイリオ" panose="020B0604030504040204" pitchFamily="50" charset="-128"/>
                <a:ea typeface="メイリオ" panose="020B0604030504040204" pitchFamily="50" charset="-128"/>
              </a:rPr>
              <a:t>UTM</a:t>
            </a:r>
            <a:r>
              <a:rPr lang="ja-JP" altLang="en-US" sz="4000">
                <a:latin typeface="メイリオ" panose="020B0604030504040204" pitchFamily="50" charset="-128"/>
                <a:ea typeface="メイリオ" panose="020B0604030504040204" pitchFamily="50" charset="-128"/>
              </a:rPr>
              <a:t>について</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ACBF3FA1-E85E-E19A-3924-64F40C0AEE55}"/>
              </a:ext>
            </a:extLst>
          </p:cNvPr>
          <p:cNvSpPr txBox="1"/>
          <p:nvPr/>
        </p:nvSpPr>
        <p:spPr>
          <a:xfrm>
            <a:off x="13616135" y="757061"/>
            <a:ext cx="39940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3-1-1</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78640715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B7A37-C8C3-84C4-043B-9F2F43074F5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7984A14-36C8-406D-6ABA-1F5636B3BD6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5.3 </a:t>
            </a:r>
            <a:r>
              <a:rPr lang="ja-JP" altLang="en-US" sz="4000" dirty="0">
                <a:latin typeface="メイリオ" panose="020B0604030504040204" pitchFamily="50" charset="-128"/>
                <a:ea typeface="メイリオ" panose="020B0604030504040204" pitchFamily="50" charset="-128"/>
              </a:rPr>
              <a:t>組織の役割、責任および権限</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4B1D958-6644-D26A-3361-3B350E0980F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270</a:t>
            </a:fld>
            <a:endParaRPr kumimoji="1" lang="ja-JP" altLang="en-US" sz="2000"/>
          </a:p>
        </p:txBody>
      </p:sp>
      <p:sp>
        <p:nvSpPr>
          <p:cNvPr id="4" name="object 40">
            <a:extLst>
              <a:ext uri="{FF2B5EF4-FFF2-40B4-BE49-F238E27FC236}">
                <a16:creationId xmlns:a16="http://schemas.microsoft.com/office/drawing/2014/main" id="{65677F1A-4BF0-B096-A154-BD08BB38C5B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3" name="四角形: 角を丸くする 2">
            <a:extLst>
              <a:ext uri="{FF2B5EF4-FFF2-40B4-BE49-F238E27FC236}">
                <a16:creationId xmlns:a16="http://schemas.microsoft.com/office/drawing/2014/main" id="{08BA7F57-2848-9C66-F99E-D5EFECBD2EBA}"/>
              </a:ext>
            </a:extLst>
          </p:cNvPr>
          <p:cNvSpPr/>
          <p:nvPr/>
        </p:nvSpPr>
        <p:spPr>
          <a:xfrm>
            <a:off x="1638867" y="2093840"/>
            <a:ext cx="15148720" cy="1379307"/>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作成するドキュメント　</a:t>
            </a:r>
            <a:r>
              <a:rPr kumimoji="1" lang="en-US" altLang="ja-JP" sz="3600">
                <a:solidFill>
                  <a:schemeClr val="tx1"/>
                </a:solidFill>
                <a:latin typeface="メイリオ" panose="020B0604030504040204" pitchFamily="50" charset="-128"/>
                <a:ea typeface="メイリオ" panose="020B0604030504040204" pitchFamily="50" charset="-128"/>
              </a:rPr>
              <a:t>ISMS</a:t>
            </a:r>
            <a:r>
              <a:rPr kumimoji="1" lang="ja-JP" altLang="en-US" sz="3600">
                <a:solidFill>
                  <a:schemeClr val="tx1"/>
                </a:solidFill>
                <a:latin typeface="メイリオ" panose="020B0604030504040204" pitchFamily="50" charset="-128"/>
                <a:ea typeface="メイリオ" panose="020B0604030504040204" pitchFamily="50" charset="-128"/>
              </a:rPr>
              <a:t>運用組織図</a:t>
            </a:r>
            <a:endParaRPr kumimoji="1" lang="en-US" altLang="ja-JP" sz="3600">
              <a:solidFill>
                <a:schemeClr val="tx1"/>
              </a:solidFill>
              <a:latin typeface="メイリオ" panose="020B0604030504040204" pitchFamily="50" charset="-128"/>
              <a:ea typeface="メイリオ" panose="020B0604030504040204" pitchFamily="50" charset="-128"/>
            </a:endParaRPr>
          </a:p>
          <a:p>
            <a:r>
              <a:rPr kumimoji="1" lang="en-US" altLang="ja-JP" sz="3600">
                <a:solidFill>
                  <a:schemeClr val="tx1"/>
                </a:solidFill>
                <a:latin typeface="メイリオ" panose="020B0604030504040204" pitchFamily="50" charset="-128"/>
                <a:ea typeface="メイリオ" panose="020B0604030504040204" pitchFamily="50" charset="-128"/>
              </a:rPr>
              <a:t>											</a:t>
            </a:r>
            <a:r>
              <a:rPr kumimoji="1" lang="ja-JP" altLang="en-US" sz="3600">
                <a:solidFill>
                  <a:schemeClr val="tx1"/>
                </a:solidFill>
                <a:latin typeface="メイリオ" panose="020B0604030504040204" pitchFamily="50" charset="-128"/>
                <a:ea typeface="メイリオ" panose="020B0604030504040204" pitchFamily="50" charset="-128"/>
              </a:rPr>
              <a:t>責任者または部門の名称と役割を明記した文書</a:t>
            </a:r>
          </a:p>
        </p:txBody>
      </p:sp>
      <p:sp>
        <p:nvSpPr>
          <p:cNvPr id="7" name="テキスト プレースホルダー 2">
            <a:extLst>
              <a:ext uri="{FF2B5EF4-FFF2-40B4-BE49-F238E27FC236}">
                <a16:creationId xmlns:a16="http://schemas.microsoft.com/office/drawing/2014/main" id="{E6F94D22-ACB9-A035-15D0-E72BD81936D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5.</a:t>
            </a:r>
            <a:r>
              <a:rPr lang="ja-JP" altLang="en-US" sz="4000">
                <a:latin typeface="メイリオ" panose="020B0604030504040204" pitchFamily="50" charset="-128"/>
                <a:ea typeface="メイリオ" panose="020B0604030504040204" pitchFamily="50" charset="-128"/>
              </a:rPr>
              <a:t> リーダーシップ</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829AFCB5-1C48-3553-A327-236110EAF15A}"/>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- 13</a:t>
            </a:r>
            <a:endParaRPr lang="ja-JP" sz="2400" b="1">
              <a:latin typeface="メイリオ" panose="020B0604030504040204" pitchFamily="50" charset="-128"/>
              <a:ea typeface="メイリオ" panose="020B0604030504040204" pitchFamily="50" charset="-128"/>
              <a:cs typeface="Calibri"/>
            </a:endParaRPr>
          </a:p>
        </p:txBody>
      </p:sp>
      <p:sp>
        <p:nvSpPr>
          <p:cNvPr id="2" name="テキスト ボックス 1">
            <a:extLst>
              <a:ext uri="{FF2B5EF4-FFF2-40B4-BE49-F238E27FC236}">
                <a16:creationId xmlns:a16="http://schemas.microsoft.com/office/drawing/2014/main" id="{71A2C096-F9B6-44E0-8099-0B5B82631447}"/>
              </a:ext>
            </a:extLst>
          </p:cNvPr>
          <p:cNvSpPr txBox="1"/>
          <p:nvPr/>
        </p:nvSpPr>
        <p:spPr>
          <a:xfrm>
            <a:off x="1713053" y="2058800"/>
            <a:ext cx="15456498" cy="2308324"/>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en-US" altLang="ja-JP" sz="3600" u="sng">
                <a:solidFill>
                  <a:srgbClr val="374151"/>
                </a:solidFill>
                <a:latin typeface="メイリオ" panose="020B0604030504040204" pitchFamily="50" charset="-128"/>
                <a:ea typeface="メイリオ" panose="020B0604030504040204" pitchFamily="50" charset="-128"/>
              </a:rPr>
              <a:t>ISMS</a:t>
            </a:r>
            <a:r>
              <a:rPr lang="ja-JP" altLang="en-US" sz="3600" u="sng">
                <a:solidFill>
                  <a:srgbClr val="374151"/>
                </a:solidFill>
                <a:latin typeface="メイリオ" panose="020B0604030504040204" pitchFamily="50" charset="-128"/>
                <a:ea typeface="メイリオ" panose="020B0604030504040204" pitchFamily="50" charset="-128"/>
              </a:rPr>
              <a:t>運用組織図</a:t>
            </a:r>
            <a:endParaRPr lang="en-US" altLang="ja-JP" sz="3600" u="sng">
              <a:solidFill>
                <a:srgbClr val="374151"/>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15417426-60B0-C9B9-216A-7173C9B2E171}"/>
              </a:ext>
            </a:extLst>
          </p:cNvPr>
          <p:cNvPicPr>
            <a:picLocks noChangeAspect="1"/>
          </p:cNvPicPr>
          <p:nvPr/>
        </p:nvPicPr>
        <p:blipFill>
          <a:blip r:embed="rId3"/>
          <a:stretch>
            <a:fillRect/>
          </a:stretch>
        </p:blipFill>
        <p:spPr>
          <a:xfrm>
            <a:off x="1384792" y="4626367"/>
            <a:ext cx="15045283" cy="4181967"/>
          </a:xfrm>
          <a:prstGeom prst="rect">
            <a:avLst/>
          </a:prstGeom>
        </p:spPr>
      </p:pic>
    </p:spTree>
    <p:extLst>
      <p:ext uri="{BB962C8B-B14F-4D97-AF65-F5344CB8AC3E}">
        <p14:creationId xmlns:p14="http://schemas.microsoft.com/office/powerpoint/2010/main" val="154679804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EC30B-D36E-BD05-54C6-2A32CD9830B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11643A-5342-E0BE-A3BC-1C23389C471E}"/>
              </a:ext>
            </a:extLst>
          </p:cNvPr>
          <p:cNvSpPr txBox="1"/>
          <p:nvPr/>
        </p:nvSpPr>
        <p:spPr>
          <a:xfrm>
            <a:off x="1713053" y="2058800"/>
            <a:ext cx="15456498" cy="120032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責任者または部門の名称と役割を明記した文書</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A3197E8D-3EC0-1A1A-6D7C-01A637E0DA3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5.3 </a:t>
            </a:r>
            <a:r>
              <a:rPr lang="ja-JP" altLang="en-US" sz="4000" dirty="0">
                <a:latin typeface="メイリオ" panose="020B0604030504040204" pitchFamily="50" charset="-128"/>
                <a:ea typeface="メイリオ" panose="020B0604030504040204" pitchFamily="50" charset="-128"/>
              </a:rPr>
              <a:t>組織の役割、責任および権限</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E9CECE4-6265-DC33-2399-4AC99DB5C58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271</a:t>
            </a:fld>
            <a:endParaRPr kumimoji="1" lang="ja-JP" altLang="en-US" sz="2000"/>
          </a:p>
        </p:txBody>
      </p:sp>
      <p:sp>
        <p:nvSpPr>
          <p:cNvPr id="4" name="object 40">
            <a:extLst>
              <a:ext uri="{FF2B5EF4-FFF2-40B4-BE49-F238E27FC236}">
                <a16:creationId xmlns:a16="http://schemas.microsoft.com/office/drawing/2014/main" id="{98B97CAB-237F-0E75-CEFD-AF3163A39D1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7" name="テキスト プレースホルダー 2">
            <a:extLst>
              <a:ext uri="{FF2B5EF4-FFF2-40B4-BE49-F238E27FC236}">
                <a16:creationId xmlns:a16="http://schemas.microsoft.com/office/drawing/2014/main" id="{82D608AC-85BA-3DE5-DB52-507B963F0CA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5.</a:t>
            </a:r>
            <a:r>
              <a:rPr lang="ja-JP" altLang="en-US" sz="4000">
                <a:latin typeface="メイリオ" panose="020B0604030504040204" pitchFamily="50" charset="-128"/>
                <a:ea typeface="メイリオ" panose="020B0604030504040204" pitchFamily="50" charset="-128"/>
              </a:rPr>
              <a:t> リーダーシップ</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26647BB3-A9F9-11DD-711A-839CD2467203}"/>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13-2-3】</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- 13</a:t>
            </a:r>
            <a:endParaRPr lang="ja-JP" sz="2400" b="1">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25213DEC-F904-CFD4-11F5-11D17154CC7A}"/>
              </a:ext>
            </a:extLst>
          </p:cNvPr>
          <p:cNvPicPr>
            <a:picLocks noChangeAspect="1"/>
          </p:cNvPicPr>
          <p:nvPr/>
        </p:nvPicPr>
        <p:blipFill>
          <a:blip r:embed="rId3"/>
          <a:stretch>
            <a:fillRect/>
          </a:stretch>
        </p:blipFill>
        <p:spPr>
          <a:xfrm>
            <a:off x="1844736" y="2778162"/>
            <a:ext cx="14636488" cy="4625383"/>
          </a:xfrm>
          <a:prstGeom prst="rect">
            <a:avLst/>
          </a:prstGeom>
        </p:spPr>
      </p:pic>
    </p:spTree>
    <p:extLst>
      <p:ext uri="{BB962C8B-B14F-4D97-AF65-F5344CB8AC3E}">
        <p14:creationId xmlns:p14="http://schemas.microsoft.com/office/powerpoint/2010/main" val="231153640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6FF80-9BBD-6F2F-F20A-A2FDAAAA6D2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5B7DB5D-9717-BD37-7A04-F49B4E99C8E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E72E0A2-283B-EECB-2194-15CA63A07CA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272</a:t>
            </a:fld>
            <a:endParaRPr kumimoji="1" lang="ja-JP" altLang="en-US" sz="2000"/>
          </a:p>
        </p:txBody>
      </p:sp>
      <p:sp>
        <p:nvSpPr>
          <p:cNvPr id="4" name="object 40">
            <a:extLst>
              <a:ext uri="{FF2B5EF4-FFF2-40B4-BE49-F238E27FC236}">
                <a16:creationId xmlns:a16="http://schemas.microsoft.com/office/drawing/2014/main" id="{1C4F18AC-24FA-FF40-10F5-344CD1ED07C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69DDB915-66CA-5C74-E648-D4F82360899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6.</a:t>
            </a:r>
            <a:r>
              <a:rPr lang="ja-JP" altLang="en-US" sz="4000">
                <a:latin typeface="メイリオ" panose="020B0604030504040204" pitchFamily="50" charset="-128"/>
                <a:ea typeface="メイリオ" panose="020B0604030504040204" pitchFamily="50" charset="-128"/>
              </a:rPr>
              <a:t> 計画</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70FFE82-ECE3-57C6-181A-BCA1B473E57D}"/>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13-2-4】</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- 14</a:t>
            </a:r>
            <a:endParaRPr lang="ja-JP" sz="2400" b="1">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0133381F-35A9-7277-B90E-2AA00D4D841B}"/>
              </a:ext>
            </a:extLst>
          </p:cNvPr>
          <p:cNvPicPr>
            <a:picLocks noChangeAspect="1"/>
          </p:cNvPicPr>
          <p:nvPr/>
        </p:nvPicPr>
        <p:blipFill>
          <a:blip r:embed="rId3"/>
          <a:stretch>
            <a:fillRect/>
          </a:stretch>
        </p:blipFill>
        <p:spPr>
          <a:xfrm>
            <a:off x="12858656" y="1476125"/>
            <a:ext cx="4572396" cy="2578832"/>
          </a:xfrm>
          <a:prstGeom prst="rect">
            <a:avLst/>
          </a:prstGeom>
        </p:spPr>
      </p:pic>
      <p:pic>
        <p:nvPicPr>
          <p:cNvPr id="10" name="図 9">
            <a:extLst>
              <a:ext uri="{FF2B5EF4-FFF2-40B4-BE49-F238E27FC236}">
                <a16:creationId xmlns:a16="http://schemas.microsoft.com/office/drawing/2014/main" id="{FC8BC1FC-C060-23D4-46FD-F82B58B2C8C7}"/>
              </a:ext>
            </a:extLst>
          </p:cNvPr>
          <p:cNvPicPr>
            <a:picLocks noChangeAspect="1"/>
          </p:cNvPicPr>
          <p:nvPr/>
        </p:nvPicPr>
        <p:blipFill>
          <a:blip r:embed="rId4"/>
          <a:stretch>
            <a:fillRect/>
          </a:stretch>
        </p:blipFill>
        <p:spPr>
          <a:xfrm>
            <a:off x="2076230" y="2036000"/>
            <a:ext cx="9371132" cy="7109484"/>
          </a:xfrm>
          <a:prstGeom prst="rect">
            <a:avLst/>
          </a:prstGeom>
        </p:spPr>
      </p:pic>
    </p:spTree>
    <p:extLst>
      <p:ext uri="{BB962C8B-B14F-4D97-AF65-F5344CB8AC3E}">
        <p14:creationId xmlns:p14="http://schemas.microsoft.com/office/powerpoint/2010/main" val="330630072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9D661-C1E3-1710-0C4D-9AC49678AA5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37AF3B6-F6B7-CB63-DCB4-51CEE6743A0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6.1</a:t>
            </a:r>
            <a:r>
              <a:rPr lang="ja-JP" altLang="en-US" sz="4000" dirty="0">
                <a:latin typeface="メイリオ" panose="020B0604030504040204" pitchFamily="50" charset="-128"/>
                <a:ea typeface="メイリオ" panose="020B0604030504040204" pitchFamily="50" charset="-128"/>
              </a:rPr>
              <a:t> リスクおよび機会に対処する活動</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7237D62-32AF-9A9A-DADB-430B54DDD8D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273</a:t>
            </a:fld>
            <a:endParaRPr kumimoji="1" lang="ja-JP" altLang="en-US" sz="2000"/>
          </a:p>
        </p:txBody>
      </p:sp>
      <p:sp>
        <p:nvSpPr>
          <p:cNvPr id="4" name="object 40">
            <a:extLst>
              <a:ext uri="{FF2B5EF4-FFF2-40B4-BE49-F238E27FC236}">
                <a16:creationId xmlns:a16="http://schemas.microsoft.com/office/drawing/2014/main" id="{4CACAA6C-6C53-5B6C-A2A4-106244BEFD1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1BFF8999-AE38-7DAC-7340-0E730F82B60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6.</a:t>
            </a:r>
            <a:r>
              <a:rPr lang="ja-JP" altLang="en-US" sz="4000">
                <a:latin typeface="メイリオ" panose="020B0604030504040204" pitchFamily="50" charset="-128"/>
                <a:ea typeface="メイリオ" panose="020B0604030504040204" pitchFamily="50" charset="-128"/>
              </a:rPr>
              <a:t> 計画</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E6F3708-3B08-69A7-4D5A-485D55A8084A}"/>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13-2-4】</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- 14</a:t>
            </a:r>
            <a:endParaRPr lang="ja-JP" sz="2400" b="1">
              <a:latin typeface="メイリオ" panose="020B0604030504040204" pitchFamily="50" charset="-128"/>
              <a:ea typeface="メイリオ" panose="020B0604030504040204" pitchFamily="50" charset="-128"/>
              <a:cs typeface="Calibri"/>
            </a:endParaRPr>
          </a:p>
        </p:txBody>
      </p:sp>
      <p:sp>
        <p:nvSpPr>
          <p:cNvPr id="3" name="四角形: 角を丸くする 2">
            <a:extLst>
              <a:ext uri="{FF2B5EF4-FFF2-40B4-BE49-F238E27FC236}">
                <a16:creationId xmlns:a16="http://schemas.microsoft.com/office/drawing/2014/main" id="{1D52A212-D0ED-BED8-3E88-266B7B4A77D8}"/>
              </a:ext>
            </a:extLst>
          </p:cNvPr>
          <p:cNvSpPr/>
          <p:nvPr/>
        </p:nvSpPr>
        <p:spPr>
          <a:xfrm>
            <a:off x="1638867" y="2093840"/>
            <a:ext cx="15148720" cy="1379307"/>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作成するドキュメント　</a:t>
            </a:r>
            <a:r>
              <a:rPr kumimoji="1" lang="ja-JP" altLang="en-US" sz="3600">
                <a:solidFill>
                  <a:schemeClr val="tx1"/>
                </a:solidFill>
                <a:latin typeface="メイリオ" panose="020B0604030504040204" pitchFamily="50" charset="-128"/>
                <a:ea typeface="メイリオ" panose="020B0604030504040204" pitchFamily="50" charset="-128"/>
              </a:rPr>
              <a:t>資産目録（情報資産管理台帳）</a:t>
            </a:r>
            <a:endParaRPr kumimoji="1" lang="en-US" altLang="ja-JP" sz="3600">
              <a:solidFill>
                <a:schemeClr val="tx1"/>
              </a:solidFill>
              <a:latin typeface="メイリオ" panose="020B0604030504040204" pitchFamily="50" charset="-128"/>
              <a:ea typeface="メイリオ" panose="020B0604030504040204" pitchFamily="50" charset="-128"/>
            </a:endParaRPr>
          </a:p>
          <a:p>
            <a:r>
              <a:rPr kumimoji="1" lang="en-US" altLang="ja-JP" sz="3600">
                <a:solidFill>
                  <a:schemeClr val="tx1"/>
                </a:solidFill>
                <a:latin typeface="メイリオ" panose="020B0604030504040204" pitchFamily="50" charset="-128"/>
                <a:ea typeface="メイリオ" panose="020B0604030504040204" pitchFamily="50" charset="-128"/>
              </a:rPr>
              <a:t>											</a:t>
            </a:r>
            <a:r>
              <a:rPr kumimoji="1" lang="ja-JP" altLang="en-US" sz="3600">
                <a:solidFill>
                  <a:schemeClr val="tx1"/>
                </a:solidFill>
                <a:latin typeface="メイリオ" panose="020B0604030504040204" pitchFamily="50" charset="-128"/>
                <a:ea typeface="メイリオ" panose="020B0604030504040204" pitchFamily="50" charset="-128"/>
              </a:rPr>
              <a:t>リスクアセスメント結果報告書</a:t>
            </a:r>
          </a:p>
        </p:txBody>
      </p:sp>
      <p:sp>
        <p:nvSpPr>
          <p:cNvPr id="7" name="テキスト ボックス 6">
            <a:extLst>
              <a:ext uri="{FF2B5EF4-FFF2-40B4-BE49-F238E27FC236}">
                <a16:creationId xmlns:a16="http://schemas.microsoft.com/office/drawing/2014/main" id="{68F26994-CA61-D526-8D9C-3ED4AE76332E}"/>
              </a:ext>
            </a:extLst>
          </p:cNvPr>
          <p:cNvSpPr txBox="1"/>
          <p:nvPr/>
        </p:nvSpPr>
        <p:spPr>
          <a:xfrm>
            <a:off x="1713053" y="2058800"/>
            <a:ext cx="15456498" cy="2308324"/>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リスクアセスメント結果報告</a:t>
            </a:r>
            <a:endParaRPr lang="en-US" altLang="ja-JP" sz="3600" u="sng">
              <a:solidFill>
                <a:srgbClr val="374151"/>
              </a:solidFill>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EE7319E3-05E3-C17A-59F2-6E170EE5FBF3}"/>
              </a:ext>
            </a:extLst>
          </p:cNvPr>
          <p:cNvPicPr>
            <a:picLocks noChangeAspect="1"/>
          </p:cNvPicPr>
          <p:nvPr/>
        </p:nvPicPr>
        <p:blipFill>
          <a:blip r:embed="rId3"/>
          <a:stretch>
            <a:fillRect/>
          </a:stretch>
        </p:blipFill>
        <p:spPr>
          <a:xfrm>
            <a:off x="2041941" y="4367124"/>
            <a:ext cx="13954706" cy="4727080"/>
          </a:xfrm>
          <a:prstGeom prst="rect">
            <a:avLst/>
          </a:prstGeom>
        </p:spPr>
      </p:pic>
    </p:spTree>
    <p:extLst>
      <p:ext uri="{BB962C8B-B14F-4D97-AF65-F5344CB8AC3E}">
        <p14:creationId xmlns:p14="http://schemas.microsoft.com/office/powerpoint/2010/main" val="146978819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AC8C7-7F2D-3415-EAC3-A2F57483E47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8ACB3E6-26C5-3526-4A65-0B2548E7217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1DB4274-DF57-8EEB-1A13-109AD7E518A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274</a:t>
            </a:fld>
            <a:endParaRPr kumimoji="1" lang="ja-JP" altLang="en-US" sz="2000"/>
          </a:p>
        </p:txBody>
      </p:sp>
      <p:sp>
        <p:nvSpPr>
          <p:cNvPr id="4" name="object 40">
            <a:extLst>
              <a:ext uri="{FF2B5EF4-FFF2-40B4-BE49-F238E27FC236}">
                <a16:creationId xmlns:a16="http://schemas.microsoft.com/office/drawing/2014/main" id="{7AA6AE35-F51D-AD8F-DE3E-76D55BCF090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87AB6DA8-9D0B-C869-9822-F42F2C5A2D6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AF461F1-17F9-3400-FC3A-338575A68352}"/>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13-2-5】</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- 25</a:t>
            </a:r>
            <a:endParaRPr lang="ja-JP" sz="2400" b="1">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BB6036F7-ADB0-FF47-FC85-25A4D89147DC}"/>
              </a:ext>
            </a:extLst>
          </p:cNvPr>
          <p:cNvPicPr>
            <a:picLocks noChangeAspect="1"/>
          </p:cNvPicPr>
          <p:nvPr/>
        </p:nvPicPr>
        <p:blipFill>
          <a:blip r:embed="rId3"/>
          <a:stretch>
            <a:fillRect/>
          </a:stretch>
        </p:blipFill>
        <p:spPr>
          <a:xfrm>
            <a:off x="12858656" y="1476125"/>
            <a:ext cx="4572396" cy="2578832"/>
          </a:xfrm>
          <a:prstGeom prst="rect">
            <a:avLst/>
          </a:prstGeom>
        </p:spPr>
      </p:pic>
      <p:pic>
        <p:nvPicPr>
          <p:cNvPr id="7" name="図 6">
            <a:extLst>
              <a:ext uri="{FF2B5EF4-FFF2-40B4-BE49-F238E27FC236}">
                <a16:creationId xmlns:a16="http://schemas.microsoft.com/office/drawing/2014/main" id="{721613E8-B6B9-B511-0B73-02E3A3F2459C}"/>
              </a:ext>
            </a:extLst>
          </p:cNvPr>
          <p:cNvPicPr>
            <a:picLocks noChangeAspect="1"/>
          </p:cNvPicPr>
          <p:nvPr/>
        </p:nvPicPr>
        <p:blipFill>
          <a:blip r:embed="rId4"/>
          <a:stretch>
            <a:fillRect/>
          </a:stretch>
        </p:blipFill>
        <p:spPr>
          <a:xfrm>
            <a:off x="1833160" y="2116260"/>
            <a:ext cx="10227659" cy="7039817"/>
          </a:xfrm>
          <a:prstGeom prst="rect">
            <a:avLst/>
          </a:prstGeom>
        </p:spPr>
      </p:pic>
    </p:spTree>
    <p:extLst>
      <p:ext uri="{BB962C8B-B14F-4D97-AF65-F5344CB8AC3E}">
        <p14:creationId xmlns:p14="http://schemas.microsoft.com/office/powerpoint/2010/main" val="367521024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36ACC-731D-7602-AEA3-69CA2CA73E3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1B90A92-2AFC-116C-E622-4D370D41FBF9}"/>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a:t>
            </a:r>
            <a:r>
              <a:rPr lang="ja-JP" altLang="en-US" sz="4000">
                <a:latin typeface="メイリオ" panose="020B0604030504040204" pitchFamily="50" charset="-128"/>
                <a:ea typeface="メイリオ" panose="020B0604030504040204" pitchFamily="50" charset="-128"/>
              </a:rPr>
              <a:t> 資源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F620832-BA09-F169-8160-8D3CAB9A3C8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275</a:t>
            </a:fld>
            <a:endParaRPr kumimoji="1" lang="ja-JP" altLang="en-US" sz="2000"/>
          </a:p>
        </p:txBody>
      </p:sp>
      <p:sp>
        <p:nvSpPr>
          <p:cNvPr id="4" name="object 40">
            <a:extLst>
              <a:ext uri="{FF2B5EF4-FFF2-40B4-BE49-F238E27FC236}">
                <a16:creationId xmlns:a16="http://schemas.microsoft.com/office/drawing/2014/main" id="{A2BFAF57-92E0-D335-9E01-6B9FB1D328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0690822B-3AAF-B45F-25E2-0D0C42E8DDB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0D514FB-A007-AC30-5F92-CCEA6E183C26}"/>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13-2-5】</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- 26</a:t>
            </a:r>
            <a:endParaRPr lang="ja-JP" sz="2400" b="1">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9BA738BF-258A-A7B9-E5CD-C3FC5756D65C}"/>
              </a:ext>
            </a:extLst>
          </p:cNvPr>
          <p:cNvPicPr>
            <a:picLocks noChangeAspect="1"/>
          </p:cNvPicPr>
          <p:nvPr/>
        </p:nvPicPr>
        <p:blipFill>
          <a:blip r:embed="rId3"/>
          <a:stretch>
            <a:fillRect/>
          </a:stretch>
        </p:blipFill>
        <p:spPr>
          <a:xfrm>
            <a:off x="2388747" y="2036000"/>
            <a:ext cx="12286610" cy="6981028"/>
          </a:xfrm>
          <a:prstGeom prst="rect">
            <a:avLst/>
          </a:prstGeom>
        </p:spPr>
      </p:pic>
    </p:spTree>
    <p:extLst>
      <p:ext uri="{BB962C8B-B14F-4D97-AF65-F5344CB8AC3E}">
        <p14:creationId xmlns:p14="http://schemas.microsoft.com/office/powerpoint/2010/main" val="137494289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2C37-432F-631A-2F9E-4E84499EC82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72058ED-220F-9741-F8A2-12E2C1E83E3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7.2</a:t>
            </a:r>
            <a:r>
              <a:rPr lang="ja-JP" altLang="en-US" sz="4000">
                <a:latin typeface="メイリオ" panose="020B0604030504040204" pitchFamily="50" charset="-128"/>
                <a:ea typeface="メイリオ" panose="020B0604030504040204" pitchFamily="50" charset="-128"/>
              </a:rPr>
              <a:t> 力量</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F6EA843-891C-542E-9A0F-08ABD0DB979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276</a:t>
            </a:fld>
            <a:endParaRPr kumimoji="1" lang="ja-JP" altLang="en-US" sz="2000"/>
          </a:p>
        </p:txBody>
      </p:sp>
      <p:sp>
        <p:nvSpPr>
          <p:cNvPr id="4" name="object 40">
            <a:extLst>
              <a:ext uri="{FF2B5EF4-FFF2-40B4-BE49-F238E27FC236}">
                <a16:creationId xmlns:a16="http://schemas.microsoft.com/office/drawing/2014/main" id="{E2551F04-0E1F-E363-4C4C-A65792A9159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CB52294C-9CCB-211E-2A4E-F51BCE279E0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DE97A42-91C6-7BF4-46E3-1F998EA55B65}"/>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13-2-5】</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- 27</a:t>
            </a:r>
            <a:endParaRPr lang="ja-JP" sz="2400" b="1">
              <a:latin typeface="メイリオ" panose="020B0604030504040204" pitchFamily="50" charset="-128"/>
              <a:ea typeface="メイリオ" panose="020B0604030504040204" pitchFamily="50" charset="-128"/>
              <a:cs typeface="Calibri"/>
            </a:endParaRPr>
          </a:p>
        </p:txBody>
      </p:sp>
      <p:sp>
        <p:nvSpPr>
          <p:cNvPr id="3" name="四角形: 角を丸くする 2">
            <a:extLst>
              <a:ext uri="{FF2B5EF4-FFF2-40B4-BE49-F238E27FC236}">
                <a16:creationId xmlns:a16="http://schemas.microsoft.com/office/drawing/2014/main" id="{486802EC-8C85-A8DE-703D-68A07F88BFFF}"/>
              </a:ext>
            </a:extLst>
          </p:cNvPr>
          <p:cNvSpPr/>
          <p:nvPr/>
        </p:nvSpPr>
        <p:spPr>
          <a:xfrm>
            <a:off x="1638867" y="2093840"/>
            <a:ext cx="15148720" cy="2408712"/>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作成するドキュメント　</a:t>
            </a:r>
            <a:r>
              <a:rPr kumimoji="1" lang="ja-JP" altLang="en-US" sz="3600">
                <a:solidFill>
                  <a:schemeClr val="tx1"/>
                </a:solidFill>
                <a:latin typeface="メイリオ" panose="020B0604030504040204" pitchFamily="50" charset="-128"/>
                <a:ea typeface="メイリオ" panose="020B0604030504040204" pitchFamily="50" charset="-128"/>
              </a:rPr>
              <a:t>力量確認表</a:t>
            </a:r>
            <a:endParaRPr kumimoji="1" lang="en-US" altLang="ja-JP" sz="3600">
              <a:solidFill>
                <a:schemeClr val="tx1"/>
              </a:solidFill>
              <a:latin typeface="メイリオ" panose="020B0604030504040204" pitchFamily="50" charset="-128"/>
              <a:ea typeface="メイリオ" panose="020B0604030504040204" pitchFamily="50" charset="-128"/>
            </a:endParaRPr>
          </a:p>
          <a:p>
            <a:r>
              <a:rPr kumimoji="1" lang="en-US" altLang="ja-JP" sz="3600">
                <a:solidFill>
                  <a:schemeClr val="tx1"/>
                </a:solidFill>
                <a:latin typeface="メイリオ" panose="020B0604030504040204" pitchFamily="50" charset="-128"/>
                <a:ea typeface="メイリオ" panose="020B0604030504040204" pitchFamily="50" charset="-128"/>
              </a:rPr>
              <a:t>											</a:t>
            </a:r>
            <a:r>
              <a:rPr kumimoji="1" lang="ja-JP" altLang="en-US" sz="3600">
                <a:solidFill>
                  <a:schemeClr val="tx1"/>
                </a:solidFill>
                <a:latin typeface="メイリオ" panose="020B0604030504040204" pitchFamily="50" charset="-128"/>
                <a:ea typeface="メイリオ" panose="020B0604030504040204" pitchFamily="50" charset="-128"/>
              </a:rPr>
              <a:t>教育計画書</a:t>
            </a:r>
            <a:endParaRPr kumimoji="1" lang="en-US" altLang="ja-JP" sz="3600">
              <a:solidFill>
                <a:schemeClr val="tx1"/>
              </a:solidFill>
              <a:latin typeface="メイリオ" panose="020B0604030504040204" pitchFamily="50" charset="-128"/>
              <a:ea typeface="メイリオ" panose="020B0604030504040204" pitchFamily="50" charset="-128"/>
            </a:endParaRPr>
          </a:p>
          <a:p>
            <a:r>
              <a:rPr kumimoji="1" lang="en-US" altLang="ja-JP" sz="3600">
                <a:solidFill>
                  <a:schemeClr val="tx1"/>
                </a:solidFill>
                <a:latin typeface="メイリオ" panose="020B0604030504040204" pitchFamily="50" charset="-128"/>
                <a:ea typeface="メイリオ" panose="020B0604030504040204" pitchFamily="50" charset="-128"/>
              </a:rPr>
              <a:t>											</a:t>
            </a:r>
            <a:r>
              <a:rPr kumimoji="1" lang="ja-JP" altLang="en-US" sz="3600">
                <a:solidFill>
                  <a:schemeClr val="tx1"/>
                </a:solidFill>
                <a:latin typeface="メイリオ" panose="020B0604030504040204" pitchFamily="50" charset="-128"/>
                <a:ea typeface="メイリオ" panose="020B0604030504040204" pitchFamily="50" charset="-128"/>
              </a:rPr>
              <a:t>理解度確認テスト</a:t>
            </a:r>
            <a:endParaRPr kumimoji="1" lang="en-US" altLang="ja-JP" sz="3600">
              <a:solidFill>
                <a:schemeClr val="tx1"/>
              </a:solidFill>
              <a:latin typeface="メイリオ" panose="020B0604030504040204" pitchFamily="50" charset="-128"/>
              <a:ea typeface="メイリオ" panose="020B0604030504040204" pitchFamily="50" charset="-128"/>
            </a:endParaRPr>
          </a:p>
          <a:p>
            <a:r>
              <a:rPr kumimoji="1" lang="en-US" altLang="ja-JP" sz="3600">
                <a:solidFill>
                  <a:schemeClr val="tx1"/>
                </a:solidFill>
                <a:latin typeface="メイリオ" panose="020B0604030504040204" pitchFamily="50" charset="-128"/>
                <a:ea typeface="メイリオ" panose="020B0604030504040204" pitchFamily="50" charset="-128"/>
              </a:rPr>
              <a:t>											</a:t>
            </a:r>
            <a:r>
              <a:rPr kumimoji="1" lang="ja-JP" altLang="en-US" sz="3600">
                <a:solidFill>
                  <a:schemeClr val="tx1"/>
                </a:solidFill>
                <a:latin typeface="メイリオ" panose="020B0604030504040204" pitchFamily="50" charset="-128"/>
                <a:ea typeface="メイリオ" panose="020B0604030504040204" pitchFamily="50" charset="-128"/>
              </a:rPr>
              <a:t>教育実施記録</a:t>
            </a:r>
            <a:endParaRPr kumimoji="1" lang="en-US" altLang="ja-JP" sz="360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6116668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22025-4BE1-51E2-C176-6112169D845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EDFFEEF-8E32-184A-0B62-1110FA5C9C3B}"/>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7.2</a:t>
            </a:r>
            <a:r>
              <a:rPr lang="ja-JP" altLang="en-US" sz="4000">
                <a:latin typeface="メイリオ" panose="020B0604030504040204" pitchFamily="50" charset="-128"/>
                <a:ea typeface="メイリオ" panose="020B0604030504040204" pitchFamily="50" charset="-128"/>
              </a:rPr>
              <a:t> 力量</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08F345C-4262-5E26-D065-0A67565F5E4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277</a:t>
            </a:fld>
            <a:endParaRPr kumimoji="1" lang="ja-JP" altLang="en-US" sz="2000"/>
          </a:p>
        </p:txBody>
      </p:sp>
      <p:sp>
        <p:nvSpPr>
          <p:cNvPr id="4" name="object 40">
            <a:extLst>
              <a:ext uri="{FF2B5EF4-FFF2-40B4-BE49-F238E27FC236}">
                <a16:creationId xmlns:a16="http://schemas.microsoft.com/office/drawing/2014/main" id="{FB4A1105-5C94-EAF9-1573-5C9B0C63DFE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522B0A27-F214-B87B-BE89-9C6A532D1CD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1169BCE-466E-AC7B-B24A-EB318354B170}"/>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13-2-5】</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- 28</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5EC3E5F5-F875-DB5C-54C1-37258EF7F5F6}"/>
              </a:ext>
            </a:extLst>
          </p:cNvPr>
          <p:cNvSpPr txBox="1"/>
          <p:nvPr/>
        </p:nvSpPr>
        <p:spPr>
          <a:xfrm>
            <a:off x="1713053"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力量確認表</a:t>
            </a:r>
            <a:endParaRPr lang="en-US" altLang="ja-JP" sz="3600" u="sng">
              <a:solidFill>
                <a:srgbClr val="37415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2C3AC6B2-9C6D-E3C1-40AD-7B4327FC3C5E}"/>
              </a:ext>
            </a:extLst>
          </p:cNvPr>
          <p:cNvPicPr>
            <a:picLocks noChangeAspect="1"/>
          </p:cNvPicPr>
          <p:nvPr/>
        </p:nvPicPr>
        <p:blipFill>
          <a:blip r:embed="rId3"/>
          <a:stretch>
            <a:fillRect/>
          </a:stretch>
        </p:blipFill>
        <p:spPr>
          <a:xfrm>
            <a:off x="4461529" y="1940853"/>
            <a:ext cx="11315584" cy="7110550"/>
          </a:xfrm>
          <a:prstGeom prst="rect">
            <a:avLst/>
          </a:prstGeom>
        </p:spPr>
      </p:pic>
    </p:spTree>
    <p:extLst>
      <p:ext uri="{BB962C8B-B14F-4D97-AF65-F5344CB8AC3E}">
        <p14:creationId xmlns:p14="http://schemas.microsoft.com/office/powerpoint/2010/main" val="417430430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2E4FA-3092-2CFA-F42B-5DE0A75A306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E1EB7F2-0E6B-CE2C-EA0C-654C7286969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7.2</a:t>
            </a:r>
            <a:r>
              <a:rPr lang="ja-JP" altLang="en-US" sz="4000">
                <a:latin typeface="メイリオ" panose="020B0604030504040204" pitchFamily="50" charset="-128"/>
                <a:ea typeface="メイリオ" panose="020B0604030504040204" pitchFamily="50" charset="-128"/>
              </a:rPr>
              <a:t> 力量</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B6BFB77-7DCE-B205-4191-F0728BB0A19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278</a:t>
            </a:fld>
            <a:endParaRPr kumimoji="1" lang="ja-JP" altLang="en-US" sz="2000"/>
          </a:p>
        </p:txBody>
      </p:sp>
      <p:sp>
        <p:nvSpPr>
          <p:cNvPr id="4" name="object 40">
            <a:extLst>
              <a:ext uri="{FF2B5EF4-FFF2-40B4-BE49-F238E27FC236}">
                <a16:creationId xmlns:a16="http://schemas.microsoft.com/office/drawing/2014/main" id="{E639BE42-67F3-9E05-AB53-BA98301537F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FB6DE9E3-315E-857F-B6FA-D57A372F8D4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0A88114B-6750-E09B-142F-955CBE2BA472}"/>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13-2-5】</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- 28</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17527193-8EAD-AC99-E2F8-53F4DEDAEFB5}"/>
              </a:ext>
            </a:extLst>
          </p:cNvPr>
          <p:cNvSpPr txBox="1"/>
          <p:nvPr/>
        </p:nvSpPr>
        <p:spPr>
          <a:xfrm>
            <a:off x="1713053"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教育計画書</a:t>
            </a:r>
            <a:endParaRPr lang="en-US" altLang="ja-JP" sz="3600" u="sng">
              <a:solidFill>
                <a:srgbClr val="374151"/>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1DEA21E0-2FE0-03DD-6E89-C1B92F4A3FC6}"/>
              </a:ext>
            </a:extLst>
          </p:cNvPr>
          <p:cNvPicPr>
            <a:picLocks noChangeAspect="1"/>
          </p:cNvPicPr>
          <p:nvPr/>
        </p:nvPicPr>
        <p:blipFill>
          <a:blip r:embed="rId3"/>
          <a:stretch>
            <a:fillRect/>
          </a:stretch>
        </p:blipFill>
        <p:spPr>
          <a:xfrm>
            <a:off x="4202974" y="2381965"/>
            <a:ext cx="12966577" cy="6700567"/>
          </a:xfrm>
          <a:prstGeom prst="rect">
            <a:avLst/>
          </a:prstGeom>
        </p:spPr>
      </p:pic>
    </p:spTree>
    <p:extLst>
      <p:ext uri="{BB962C8B-B14F-4D97-AF65-F5344CB8AC3E}">
        <p14:creationId xmlns:p14="http://schemas.microsoft.com/office/powerpoint/2010/main" val="154545218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E67F8-7B84-F233-518A-022C751C3A3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FAF37E0-2FDF-B9D1-F0FF-9808083F3D0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7.2</a:t>
            </a:r>
            <a:r>
              <a:rPr lang="ja-JP" altLang="en-US" sz="4000">
                <a:latin typeface="メイリオ" panose="020B0604030504040204" pitchFamily="50" charset="-128"/>
                <a:ea typeface="メイリオ" panose="020B0604030504040204" pitchFamily="50" charset="-128"/>
              </a:rPr>
              <a:t> 力量</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F3532CC-4A6B-5740-5A88-5F440DE0166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279</a:t>
            </a:fld>
            <a:endParaRPr kumimoji="1" lang="ja-JP" altLang="en-US" sz="2000"/>
          </a:p>
        </p:txBody>
      </p:sp>
      <p:sp>
        <p:nvSpPr>
          <p:cNvPr id="4" name="object 40">
            <a:extLst>
              <a:ext uri="{FF2B5EF4-FFF2-40B4-BE49-F238E27FC236}">
                <a16:creationId xmlns:a16="http://schemas.microsoft.com/office/drawing/2014/main" id="{D026F434-17EC-9D29-AA3C-56C8106E4CE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4A125E40-4238-78A8-63D4-916B8690AB5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21FAF53-02BD-B214-1508-1E92DC4AE997}"/>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13-2-5】</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- 29</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55DBA237-7A16-D052-CBD3-90592D0DE511}"/>
              </a:ext>
            </a:extLst>
          </p:cNvPr>
          <p:cNvSpPr txBox="1"/>
          <p:nvPr/>
        </p:nvSpPr>
        <p:spPr>
          <a:xfrm>
            <a:off x="1713053"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理解度確認テスト</a:t>
            </a:r>
            <a:endParaRPr lang="en-US" altLang="ja-JP" sz="3600" u="sng">
              <a:solidFill>
                <a:srgbClr val="374151"/>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380E7E69-979A-E38E-C105-4265036C5222}"/>
              </a:ext>
            </a:extLst>
          </p:cNvPr>
          <p:cNvPicPr>
            <a:picLocks noChangeAspect="1"/>
          </p:cNvPicPr>
          <p:nvPr/>
        </p:nvPicPr>
        <p:blipFill>
          <a:blip r:embed="rId3"/>
          <a:stretch>
            <a:fillRect/>
          </a:stretch>
        </p:blipFill>
        <p:spPr>
          <a:xfrm>
            <a:off x="5582643" y="1854396"/>
            <a:ext cx="11808687" cy="7115983"/>
          </a:xfrm>
          <a:prstGeom prst="rect">
            <a:avLst/>
          </a:prstGeom>
        </p:spPr>
      </p:pic>
    </p:spTree>
    <p:extLst>
      <p:ext uri="{BB962C8B-B14F-4D97-AF65-F5344CB8AC3E}">
        <p14:creationId xmlns:p14="http://schemas.microsoft.com/office/powerpoint/2010/main" val="244556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7294305"/>
          </a:xfrm>
          <a:prstGeom prst="rect">
            <a:avLst/>
          </a:prstGeom>
          <a:noFill/>
        </p:spPr>
        <p:txBody>
          <a:bodyPr wrap="square" lIns="91440" tIns="45720" rIns="91440" bIns="45720" anchor="t">
            <a:spAutoFit/>
          </a:bodyPr>
          <a:lstStyle/>
          <a:p>
            <a:r>
              <a:rPr kumimoji="1" lang="en-US" altLang="ja-JP" sz="36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事例概略</a:t>
            </a:r>
            <a:r>
              <a:rPr kumimoji="1" lang="en-US" altLang="ja-JP" sz="3600" dirty="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取引先企業のメールアカウントが乗っ取られる。</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攻撃者が取引先企業のふりをして、マルウェアが添付されたメールを送信してきた。</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受信した</a:t>
            </a:r>
            <a:r>
              <a:rPr kumimoji="1" lang="en-US" altLang="ja-JP" sz="3600" dirty="0">
                <a:latin typeface="メイリオ" panose="020B0604030504040204" pitchFamily="50" charset="-128"/>
                <a:ea typeface="メイリオ" panose="020B0604030504040204" pitchFamily="50" charset="-128"/>
              </a:rPr>
              <a:t>PC</a:t>
            </a:r>
            <a:r>
              <a:rPr kumimoji="1" lang="ja-JP" altLang="en-US" sz="3600" dirty="0">
                <a:latin typeface="メイリオ" panose="020B0604030504040204" pitchFamily="50" charset="-128"/>
                <a:ea typeface="メイリオ" panose="020B0604030504040204" pitchFamily="50" charset="-128"/>
              </a:rPr>
              <a:t>のうち、</a:t>
            </a:r>
            <a:r>
              <a:rPr kumimoji="1" lang="en-US" altLang="ja-JP" sz="3600" dirty="0">
                <a:latin typeface="メイリオ" panose="020B0604030504040204" pitchFamily="50" charset="-128"/>
                <a:ea typeface="メイリオ" panose="020B0604030504040204" pitchFamily="50" charset="-128"/>
              </a:rPr>
              <a:t>2</a:t>
            </a:r>
            <a:r>
              <a:rPr kumimoji="1" lang="ja-JP" altLang="en-US" sz="3600" dirty="0">
                <a:latin typeface="メイリオ" panose="020B0604030504040204" pitchFamily="50" charset="-128"/>
                <a:ea typeface="メイリオ" panose="020B0604030504040204" pitchFamily="50" charset="-128"/>
              </a:rPr>
              <a:t>台がマルウェアに感染した。</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dirty="0">
                <a:latin typeface="メイリオ" panose="020B0604030504040204" pitchFamily="50" charset="-128"/>
                <a:ea typeface="メイリオ" panose="020B0604030504040204" pitchFamily="50" charset="-128"/>
              </a:rPr>
              <a:t>EPP</a:t>
            </a:r>
            <a:r>
              <a:rPr kumimoji="1" lang="ja-JP" altLang="en-US" sz="3600" dirty="0">
                <a:latin typeface="メイリオ" panose="020B0604030504040204" pitchFamily="50" charset="-128"/>
                <a:ea typeface="メイリオ" panose="020B0604030504040204" pitchFamily="50" charset="-128"/>
              </a:rPr>
              <a:t>では検知できず、</a:t>
            </a:r>
            <a:r>
              <a:rPr kumimoji="1" lang="en-US" altLang="ja-JP" sz="3600" dirty="0">
                <a:latin typeface="メイリオ" panose="020B0604030504040204" pitchFamily="50" charset="-128"/>
                <a:ea typeface="メイリオ" panose="020B0604030504040204" pitchFamily="50" charset="-128"/>
              </a:rPr>
              <a:t>EDR</a:t>
            </a:r>
            <a:r>
              <a:rPr kumimoji="1" lang="ja-JP" altLang="en-US" sz="3600" dirty="0">
                <a:latin typeface="メイリオ" panose="020B0604030504040204" pitchFamily="50" charset="-128"/>
                <a:ea typeface="メイリオ" panose="020B0604030504040204" pitchFamily="50" charset="-128"/>
              </a:rPr>
              <a:t>によって早期検知ができ、感染拡大を食い止めた。</a:t>
            </a:r>
            <a:endParaRPr kumimoji="1" lang="en-US" altLang="ja-JP" sz="3600" dirty="0">
              <a:latin typeface="メイリオ" panose="020B0604030504040204" pitchFamily="50" charset="-128"/>
              <a:ea typeface="メイリオ" panose="020B0604030504040204" pitchFamily="50" charset="-128"/>
            </a:endParaRPr>
          </a:p>
          <a:p>
            <a:endParaRPr kumimoji="1" lang="en-US" altLang="ja-JP" sz="3600" dirty="0">
              <a:latin typeface="メイリオ" panose="020B0604030504040204" pitchFamily="50" charset="-128"/>
              <a:ea typeface="メイリオ" panose="020B0604030504040204" pitchFamily="50" charset="-128"/>
            </a:endParaRPr>
          </a:p>
          <a:p>
            <a:r>
              <a:rPr kumimoji="1" lang="en-US" altLang="ja-JP" sz="36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問題点・課題</a:t>
            </a:r>
            <a:r>
              <a:rPr kumimoji="1" lang="en-US" altLang="ja-JP" sz="3600" dirty="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攻撃者は正規アカウントを</a:t>
            </a:r>
            <a:br>
              <a:rPr kumimoji="1" lang="en-US" altLang="ja-JP" sz="3600" dirty="0">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乗っ取っているため、</a:t>
            </a:r>
            <a:br>
              <a:rPr kumimoji="1" lang="en-US" altLang="ja-JP" sz="3600" dirty="0">
                <a:latin typeface="メイリオ" panose="020B0604030504040204" pitchFamily="50" charset="-128"/>
                <a:ea typeface="メイリオ" panose="020B0604030504040204" pitchFamily="50" charset="-128"/>
              </a:rPr>
            </a:br>
            <a:r>
              <a:rPr kumimoji="1" lang="ja-JP" altLang="en-US" sz="3600" dirty="0">
                <a:latin typeface="メイリオ" panose="020B0604030504040204" pitchFamily="50" charset="-128"/>
                <a:ea typeface="メイリオ" panose="020B0604030504040204" pitchFamily="50" charset="-128"/>
              </a:rPr>
              <a:t>不審な点を見つけにくい</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kumimoji="1" lang="en-US" altLang="ja-JP" sz="3600" dirty="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サプライチェーンを介した標的型メール攻撃</a:t>
            </a:r>
          </a:p>
        </p:txBody>
      </p:sp>
      <p:pic>
        <p:nvPicPr>
          <p:cNvPr id="3" name="図 2">
            <a:extLst>
              <a:ext uri="{FF2B5EF4-FFF2-40B4-BE49-F238E27FC236}">
                <a16:creationId xmlns:a16="http://schemas.microsoft.com/office/drawing/2014/main" id="{1219A025-7F81-5133-7316-1820AF600B7C}"/>
              </a:ext>
            </a:extLst>
          </p:cNvPr>
          <p:cNvPicPr>
            <a:picLocks noChangeAspect="1"/>
          </p:cNvPicPr>
          <p:nvPr/>
        </p:nvPicPr>
        <p:blipFill>
          <a:blip r:embed="rId3"/>
          <a:stretch>
            <a:fillRect/>
          </a:stretch>
        </p:blipFill>
        <p:spPr>
          <a:xfrm>
            <a:off x="7842680" y="6041572"/>
            <a:ext cx="9074999" cy="2894447"/>
          </a:xfrm>
          <a:prstGeom prst="rect">
            <a:avLst/>
          </a:prstGeom>
        </p:spPr>
      </p:pic>
      <p:sp>
        <p:nvSpPr>
          <p:cNvPr id="7" name="テキスト ボックス 6">
            <a:extLst>
              <a:ext uri="{FF2B5EF4-FFF2-40B4-BE49-F238E27FC236}">
                <a16:creationId xmlns:a16="http://schemas.microsoft.com/office/drawing/2014/main" id="{8D7D861F-E59E-A4F9-D382-4C451BFBBED2}"/>
              </a:ext>
            </a:extLst>
          </p:cNvPr>
          <p:cNvSpPr txBox="1"/>
          <p:nvPr/>
        </p:nvSpPr>
        <p:spPr>
          <a:xfrm>
            <a:off x="13616135" y="795310"/>
            <a:ext cx="39940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2-2-4</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66415896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8654D-B187-6E9B-EA7B-E4B42B1DFF7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094E17C-0303-7B0F-6939-09507269FAD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7.2</a:t>
            </a:r>
            <a:r>
              <a:rPr lang="ja-JP" altLang="en-US" sz="4000">
                <a:latin typeface="メイリオ" panose="020B0604030504040204" pitchFamily="50" charset="-128"/>
                <a:ea typeface="メイリオ" panose="020B0604030504040204" pitchFamily="50" charset="-128"/>
              </a:rPr>
              <a:t> 力量</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A89804F-4B42-A5EA-F968-16051AB2212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280</a:t>
            </a:fld>
            <a:endParaRPr kumimoji="1" lang="ja-JP" altLang="en-US" sz="2000"/>
          </a:p>
        </p:txBody>
      </p:sp>
      <p:sp>
        <p:nvSpPr>
          <p:cNvPr id="4" name="object 40">
            <a:extLst>
              <a:ext uri="{FF2B5EF4-FFF2-40B4-BE49-F238E27FC236}">
                <a16:creationId xmlns:a16="http://schemas.microsoft.com/office/drawing/2014/main" id="{12E857D9-B87F-E2F7-518F-C5CD7EA4F6B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9494D26C-BF6C-313D-3B6C-5B57ED6B4B3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A19B2F6-8681-F91F-8AF1-75FA81FD024F}"/>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13-2-5】</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- 30</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A4DD23A9-0DA9-3608-3CD5-0DAFB45FE578}"/>
              </a:ext>
            </a:extLst>
          </p:cNvPr>
          <p:cNvSpPr txBox="1"/>
          <p:nvPr/>
        </p:nvSpPr>
        <p:spPr>
          <a:xfrm>
            <a:off x="1713053"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教育実施記録</a:t>
            </a:r>
            <a:endParaRPr lang="en-US" altLang="ja-JP" sz="3600" u="sng">
              <a:solidFill>
                <a:srgbClr val="374151"/>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A65D064F-82C3-1345-A428-6A29AF1A7D65}"/>
              </a:ext>
            </a:extLst>
          </p:cNvPr>
          <p:cNvPicPr>
            <a:picLocks noChangeAspect="1"/>
          </p:cNvPicPr>
          <p:nvPr/>
        </p:nvPicPr>
        <p:blipFill>
          <a:blip r:embed="rId3"/>
          <a:stretch>
            <a:fillRect/>
          </a:stretch>
        </p:blipFill>
        <p:spPr>
          <a:xfrm>
            <a:off x="3043957" y="2727931"/>
            <a:ext cx="13615570" cy="6409928"/>
          </a:xfrm>
          <a:prstGeom prst="rect">
            <a:avLst/>
          </a:prstGeom>
        </p:spPr>
      </p:pic>
    </p:spTree>
    <p:extLst>
      <p:ext uri="{BB962C8B-B14F-4D97-AF65-F5344CB8AC3E}">
        <p14:creationId xmlns:p14="http://schemas.microsoft.com/office/powerpoint/2010/main" val="339340285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77E4D-5E5E-8035-7134-8FBB90E06F4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F1F0EF5-17F2-311D-46A7-4E49631C7BD2}"/>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7.3</a:t>
            </a:r>
            <a:r>
              <a:rPr lang="ja-JP" altLang="en-US" sz="4000">
                <a:latin typeface="メイリオ" panose="020B0604030504040204" pitchFamily="50" charset="-128"/>
                <a:ea typeface="メイリオ" panose="020B0604030504040204" pitchFamily="50" charset="-128"/>
              </a:rPr>
              <a:t> 認識</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05CE3E3-CCAC-45FD-EF6A-962B3260880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281</a:t>
            </a:fld>
            <a:endParaRPr kumimoji="1" lang="ja-JP" altLang="en-US" sz="2000"/>
          </a:p>
        </p:txBody>
      </p:sp>
      <p:sp>
        <p:nvSpPr>
          <p:cNvPr id="4" name="object 40">
            <a:extLst>
              <a:ext uri="{FF2B5EF4-FFF2-40B4-BE49-F238E27FC236}">
                <a16:creationId xmlns:a16="http://schemas.microsoft.com/office/drawing/2014/main" id="{BB6AB6EA-DC7D-CC98-808E-31E342400B6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0C6768B2-C00F-B719-6C8F-DE96BA7DC7F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70D733A-5041-73CD-CC30-033911F47F5A}"/>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13-2-5】</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- 31</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0505ADC7-D93A-4952-BA9F-1B9C44AE184B}"/>
              </a:ext>
            </a:extLst>
          </p:cNvPr>
          <p:cNvSpPr txBox="1"/>
          <p:nvPr/>
        </p:nvSpPr>
        <p:spPr>
          <a:xfrm>
            <a:off x="1713053"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理解するべき内容</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C269B7E7-5E30-FDB4-2022-F33FF01B5223}"/>
              </a:ext>
            </a:extLst>
          </p:cNvPr>
          <p:cNvSpPr/>
          <p:nvPr/>
        </p:nvSpPr>
        <p:spPr>
          <a:xfrm>
            <a:off x="1713053" y="2817920"/>
            <a:ext cx="15185985" cy="3212490"/>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indent="-742950">
              <a:buFont typeface="Arial" panose="020B0604020202020204" pitchFamily="34" charset="0"/>
              <a:buChar char="•"/>
            </a:pPr>
            <a:r>
              <a:rPr kumimoji="1" lang="ja-JP" altLang="en-US" sz="3600">
                <a:solidFill>
                  <a:schemeClr val="tx1"/>
                </a:solidFill>
                <a:latin typeface="メイリオ" panose="020B0604030504040204" pitchFamily="50" charset="-128"/>
                <a:ea typeface="メイリオ" panose="020B0604030504040204" pitchFamily="50" charset="-128"/>
              </a:rPr>
              <a:t>情報セキュリティ方針</a:t>
            </a:r>
            <a:endParaRPr kumimoji="1" lang="en-US" altLang="ja-JP" sz="3600">
              <a:solidFill>
                <a:schemeClr val="tx1"/>
              </a:solidFill>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r>
              <a:rPr kumimoji="1" lang="ja-JP" altLang="en-US" sz="3600">
                <a:solidFill>
                  <a:schemeClr val="tx1"/>
                </a:solidFill>
                <a:latin typeface="メイリオ" panose="020B0604030504040204" pitchFamily="50" charset="-128"/>
                <a:ea typeface="メイリオ" panose="020B0604030504040204" pitchFamily="50" charset="-128"/>
              </a:rPr>
              <a:t>情報セキュリティパフォーマンスの向上によるメリットや、自身の業務と</a:t>
            </a:r>
            <a:r>
              <a:rPr kumimoji="1" lang="en-US" altLang="ja-JP" sz="3600">
                <a:solidFill>
                  <a:schemeClr val="tx1"/>
                </a:solidFill>
                <a:latin typeface="メイリオ" panose="020B0604030504040204" pitchFamily="50" charset="-128"/>
                <a:ea typeface="メイリオ" panose="020B0604030504040204" pitchFamily="50" charset="-128"/>
              </a:rPr>
              <a:t>ISMS</a:t>
            </a:r>
            <a:r>
              <a:rPr kumimoji="1" lang="ja-JP" altLang="en-US" sz="3600">
                <a:solidFill>
                  <a:schemeClr val="tx1"/>
                </a:solidFill>
                <a:latin typeface="メイリオ" panose="020B0604030504040204" pitchFamily="50" charset="-128"/>
                <a:ea typeface="メイリオ" panose="020B0604030504040204" pitchFamily="50" charset="-128"/>
              </a:rPr>
              <a:t>の関係、実施すべきセキュリティ対策の具体的な内容</a:t>
            </a:r>
          </a:p>
          <a:p>
            <a:pPr marL="742950" indent="-742950">
              <a:buFont typeface="Arial" panose="020B0604020202020204" pitchFamily="34" charset="0"/>
              <a:buChar char="•"/>
            </a:pPr>
            <a:r>
              <a:rPr kumimoji="1" lang="en-US" altLang="ja-JP" sz="3600">
                <a:solidFill>
                  <a:schemeClr val="tx1"/>
                </a:solidFill>
                <a:latin typeface="メイリオ" panose="020B0604030504040204" pitchFamily="50" charset="-128"/>
                <a:ea typeface="メイリオ" panose="020B0604030504040204" pitchFamily="50" charset="-128"/>
              </a:rPr>
              <a:t>ISMS</a:t>
            </a:r>
            <a:r>
              <a:rPr kumimoji="1" lang="ja-JP" altLang="en-US" sz="3600">
                <a:solidFill>
                  <a:schemeClr val="tx1"/>
                </a:solidFill>
                <a:latin typeface="メイリオ" panose="020B0604030504040204" pitchFamily="50" charset="-128"/>
                <a:ea typeface="メイリオ" panose="020B0604030504040204" pitchFamily="50" charset="-128"/>
              </a:rPr>
              <a:t>によって割り当てられた責任を果たさなかった場合の組織に</a:t>
            </a:r>
            <a:br>
              <a:rPr kumimoji="1" lang="en-US" altLang="ja-JP" sz="3600">
                <a:solidFill>
                  <a:schemeClr val="tx1"/>
                </a:solidFill>
                <a:latin typeface="メイリオ" panose="020B0604030504040204" pitchFamily="50" charset="-128"/>
                <a:ea typeface="メイリオ" panose="020B0604030504040204" pitchFamily="50" charset="-128"/>
              </a:rPr>
            </a:br>
            <a:r>
              <a:rPr kumimoji="1" lang="ja-JP" altLang="en-US" sz="3600">
                <a:solidFill>
                  <a:schemeClr val="tx1"/>
                </a:solidFill>
                <a:latin typeface="メイリオ" panose="020B0604030504040204" pitchFamily="50" charset="-128"/>
                <a:ea typeface="メイリオ" panose="020B0604030504040204" pitchFamily="50" charset="-128"/>
              </a:rPr>
              <a:t>与える影響</a:t>
            </a:r>
          </a:p>
        </p:txBody>
      </p:sp>
    </p:spTree>
    <p:extLst>
      <p:ext uri="{BB962C8B-B14F-4D97-AF65-F5344CB8AC3E}">
        <p14:creationId xmlns:p14="http://schemas.microsoft.com/office/powerpoint/2010/main" val="252664117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1BA95-5D23-07EE-A7EF-94A055CCD20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D3DA850-C3EC-4BBB-B7EA-B92195C93C3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7.4</a:t>
            </a:r>
            <a:r>
              <a:rPr lang="ja-JP" altLang="en-US" sz="4000">
                <a:latin typeface="メイリオ" panose="020B0604030504040204" pitchFamily="50" charset="-128"/>
                <a:ea typeface="メイリオ" panose="020B0604030504040204" pitchFamily="50" charset="-128"/>
              </a:rPr>
              <a:t> コミュニケーション</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7FF0D8B-89EB-87A0-F855-6C38D0505FD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282</a:t>
            </a:fld>
            <a:endParaRPr kumimoji="1" lang="ja-JP" altLang="en-US" sz="2000"/>
          </a:p>
        </p:txBody>
      </p:sp>
      <p:sp>
        <p:nvSpPr>
          <p:cNvPr id="4" name="object 40">
            <a:extLst>
              <a:ext uri="{FF2B5EF4-FFF2-40B4-BE49-F238E27FC236}">
                <a16:creationId xmlns:a16="http://schemas.microsoft.com/office/drawing/2014/main" id="{9A537587-54F4-3474-06D1-537D4DBE656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4DEB1AC8-F6DE-6C0C-8F01-726C327F4A6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A4A74FF3-34F2-5E7A-EA8C-9C8A0D42A600}"/>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13-2-5】</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- 32</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EE434676-DB08-240D-CDE1-1C57909EE84B}"/>
              </a:ext>
            </a:extLst>
          </p:cNvPr>
          <p:cNvSpPr txBox="1"/>
          <p:nvPr/>
        </p:nvSpPr>
        <p:spPr>
          <a:xfrm>
            <a:off x="1713053"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コミュニケーション手順</a:t>
            </a:r>
            <a:endParaRPr lang="en-US" altLang="ja-JP" sz="3600" u="sng">
              <a:solidFill>
                <a:srgbClr val="374151"/>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D9C5083B-CFB4-68CB-8EBA-FC2279D81875}"/>
              </a:ext>
            </a:extLst>
          </p:cNvPr>
          <p:cNvPicPr>
            <a:picLocks noChangeAspect="1"/>
          </p:cNvPicPr>
          <p:nvPr/>
        </p:nvPicPr>
        <p:blipFill>
          <a:blip r:embed="rId3"/>
          <a:stretch>
            <a:fillRect/>
          </a:stretch>
        </p:blipFill>
        <p:spPr>
          <a:xfrm>
            <a:off x="3046977" y="2641475"/>
            <a:ext cx="11516180" cy="6480968"/>
          </a:xfrm>
          <a:prstGeom prst="rect">
            <a:avLst/>
          </a:prstGeom>
        </p:spPr>
      </p:pic>
    </p:spTree>
    <p:extLst>
      <p:ext uri="{BB962C8B-B14F-4D97-AF65-F5344CB8AC3E}">
        <p14:creationId xmlns:p14="http://schemas.microsoft.com/office/powerpoint/2010/main" val="143148775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1AEB8-903F-8952-7596-3BE938FC584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F67BF82-C826-A913-AFC5-F09BDCD89472}"/>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7.5</a:t>
            </a:r>
            <a:r>
              <a:rPr lang="ja-JP" altLang="en-US" sz="4000">
                <a:latin typeface="メイリオ" panose="020B0604030504040204" pitchFamily="50" charset="-128"/>
                <a:ea typeface="メイリオ" panose="020B0604030504040204" pitchFamily="50" charset="-128"/>
              </a:rPr>
              <a:t> 文書化した情報</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F05FBF0-1D19-B61C-1200-D759427745C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283</a:t>
            </a:fld>
            <a:endParaRPr kumimoji="1" lang="ja-JP" altLang="en-US" sz="2000"/>
          </a:p>
        </p:txBody>
      </p:sp>
      <p:sp>
        <p:nvSpPr>
          <p:cNvPr id="4" name="object 40">
            <a:extLst>
              <a:ext uri="{FF2B5EF4-FFF2-40B4-BE49-F238E27FC236}">
                <a16:creationId xmlns:a16="http://schemas.microsoft.com/office/drawing/2014/main" id="{FED84D65-F0BF-EFC0-93FF-88FF006FA1F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78CD75FF-EFB6-7AA7-3425-0A4715B5CC9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7. </a:t>
            </a:r>
            <a:r>
              <a:rPr lang="ja-JP" altLang="en-US" sz="4000">
                <a:latin typeface="メイリオ" panose="020B0604030504040204" pitchFamily="50" charset="-128"/>
                <a:ea typeface="メイリオ" panose="020B0604030504040204" pitchFamily="50" charset="-128"/>
              </a:rPr>
              <a:t>支援</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41EE382-B9E9-546E-18DD-9AD93C43DEDE}"/>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13-2-5】</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- 33</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9277DDCD-8A2D-E579-9CFE-62C3FD03C4FA}"/>
              </a:ext>
            </a:extLst>
          </p:cNvPr>
          <p:cNvSpPr txBox="1"/>
          <p:nvPr/>
        </p:nvSpPr>
        <p:spPr>
          <a:xfrm>
            <a:off x="1713053"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文書化した情報の一覧</a:t>
            </a:r>
            <a:endParaRPr lang="en-US" altLang="ja-JP" sz="3600" u="sng">
              <a:solidFill>
                <a:srgbClr val="374151"/>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204B05EE-142D-64C8-57DC-5FD4F46D42B6}"/>
              </a:ext>
            </a:extLst>
          </p:cNvPr>
          <p:cNvPicPr>
            <a:picLocks noChangeAspect="1"/>
          </p:cNvPicPr>
          <p:nvPr/>
        </p:nvPicPr>
        <p:blipFill>
          <a:blip r:embed="rId3"/>
          <a:stretch>
            <a:fillRect/>
          </a:stretch>
        </p:blipFill>
        <p:spPr>
          <a:xfrm>
            <a:off x="2442726" y="2727931"/>
            <a:ext cx="12338145" cy="6347181"/>
          </a:xfrm>
          <a:prstGeom prst="rect">
            <a:avLst/>
          </a:prstGeom>
        </p:spPr>
      </p:pic>
    </p:spTree>
    <p:extLst>
      <p:ext uri="{BB962C8B-B14F-4D97-AF65-F5344CB8AC3E}">
        <p14:creationId xmlns:p14="http://schemas.microsoft.com/office/powerpoint/2010/main" val="34781775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586B4-7141-E372-A086-5B0E133D66E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B2260BB-61D7-46CC-4165-0B837999AF1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CDB6C10-F58D-F5F3-3FD3-262EB66A4E1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284</a:t>
            </a:fld>
            <a:endParaRPr kumimoji="1" lang="ja-JP" altLang="en-US" sz="2000"/>
          </a:p>
        </p:txBody>
      </p:sp>
      <p:sp>
        <p:nvSpPr>
          <p:cNvPr id="4" name="object 40">
            <a:extLst>
              <a:ext uri="{FF2B5EF4-FFF2-40B4-BE49-F238E27FC236}">
                <a16:creationId xmlns:a16="http://schemas.microsoft.com/office/drawing/2014/main" id="{AB7A489B-F84A-1C07-DD47-C157768AF1C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037B27C4-31EE-9143-AB4D-3C2F5CCD09B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8. </a:t>
            </a:r>
            <a:r>
              <a:rPr lang="ja-JP" altLang="en-US" sz="4000">
                <a:latin typeface="メイリオ" panose="020B0604030504040204" pitchFamily="50" charset="-128"/>
                <a:ea typeface="メイリオ" panose="020B0604030504040204" pitchFamily="50" charset="-128"/>
              </a:rPr>
              <a:t>運用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416E747-4022-1BCF-4FE0-6F40BF9B97B4}"/>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13-2-6】</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- 34</a:t>
            </a:r>
            <a:endParaRPr lang="ja-JP" sz="2400" b="1">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E9F476EA-475D-8FC0-2ED7-A2A9FC5501BE}"/>
              </a:ext>
            </a:extLst>
          </p:cNvPr>
          <p:cNvPicPr>
            <a:picLocks noChangeAspect="1"/>
          </p:cNvPicPr>
          <p:nvPr/>
        </p:nvPicPr>
        <p:blipFill>
          <a:blip r:embed="rId3"/>
          <a:stretch>
            <a:fillRect/>
          </a:stretch>
        </p:blipFill>
        <p:spPr>
          <a:xfrm>
            <a:off x="1332851" y="2087973"/>
            <a:ext cx="11771809" cy="6795833"/>
          </a:xfrm>
          <a:prstGeom prst="rect">
            <a:avLst/>
          </a:prstGeom>
        </p:spPr>
      </p:pic>
      <p:pic>
        <p:nvPicPr>
          <p:cNvPr id="7" name="図 6">
            <a:extLst>
              <a:ext uri="{FF2B5EF4-FFF2-40B4-BE49-F238E27FC236}">
                <a16:creationId xmlns:a16="http://schemas.microsoft.com/office/drawing/2014/main" id="{EE0FC05D-1E00-C5D5-9EA4-C9F80841B13A}"/>
              </a:ext>
            </a:extLst>
          </p:cNvPr>
          <p:cNvPicPr>
            <a:picLocks noChangeAspect="1"/>
          </p:cNvPicPr>
          <p:nvPr/>
        </p:nvPicPr>
        <p:blipFill>
          <a:blip r:embed="rId4"/>
          <a:stretch>
            <a:fillRect/>
          </a:stretch>
        </p:blipFill>
        <p:spPr>
          <a:xfrm>
            <a:off x="12858656" y="1528098"/>
            <a:ext cx="4572396" cy="2584928"/>
          </a:xfrm>
          <a:prstGeom prst="rect">
            <a:avLst/>
          </a:prstGeom>
        </p:spPr>
      </p:pic>
    </p:spTree>
    <p:extLst>
      <p:ext uri="{BB962C8B-B14F-4D97-AF65-F5344CB8AC3E}">
        <p14:creationId xmlns:p14="http://schemas.microsoft.com/office/powerpoint/2010/main" val="419925662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7BE52-CDF4-6D45-5563-307ADFA6D06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222125F-DB87-34D1-7E49-26B08AB7BF82}"/>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8.1 </a:t>
            </a:r>
            <a:r>
              <a:rPr lang="ja-JP" altLang="en-US" sz="4000" dirty="0">
                <a:latin typeface="メイリオ" panose="020B0604030504040204" pitchFamily="50" charset="-128"/>
                <a:ea typeface="メイリオ" panose="020B0604030504040204" pitchFamily="50" charset="-128"/>
              </a:rPr>
              <a:t>運用の計画および管理</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0294F55-E66F-4CBD-BCFC-E91C10E5219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285</a:t>
            </a:fld>
            <a:endParaRPr kumimoji="1" lang="ja-JP" altLang="en-US" sz="2000"/>
          </a:p>
        </p:txBody>
      </p:sp>
      <p:sp>
        <p:nvSpPr>
          <p:cNvPr id="4" name="object 40">
            <a:extLst>
              <a:ext uri="{FF2B5EF4-FFF2-40B4-BE49-F238E27FC236}">
                <a16:creationId xmlns:a16="http://schemas.microsoft.com/office/drawing/2014/main" id="{5E0AEF39-C3BB-0924-A03A-B08BD4DB3EF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25647BED-0AFD-6044-45FA-8A5239DA8B1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8. </a:t>
            </a:r>
            <a:r>
              <a:rPr lang="ja-JP" altLang="en-US" sz="4000">
                <a:latin typeface="メイリオ" panose="020B0604030504040204" pitchFamily="50" charset="-128"/>
                <a:ea typeface="メイリオ" panose="020B0604030504040204" pitchFamily="50" charset="-128"/>
              </a:rPr>
              <a:t>運用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B1286C5-CE2E-9331-4251-E1FD79905DD4}"/>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13-2-6】</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- 34</a:t>
            </a:r>
            <a:endParaRPr lang="ja-JP" sz="2400" b="1">
              <a:latin typeface="メイリオ" panose="020B0604030504040204" pitchFamily="50" charset="-128"/>
              <a:ea typeface="メイリオ" panose="020B0604030504040204" pitchFamily="50" charset="-128"/>
              <a:cs typeface="Calibri"/>
            </a:endParaRPr>
          </a:p>
        </p:txBody>
      </p:sp>
      <p:sp>
        <p:nvSpPr>
          <p:cNvPr id="6" name="四角形: 角を丸くする 5">
            <a:extLst>
              <a:ext uri="{FF2B5EF4-FFF2-40B4-BE49-F238E27FC236}">
                <a16:creationId xmlns:a16="http://schemas.microsoft.com/office/drawing/2014/main" id="{2CB2E482-8629-AAFC-3AFF-9FE80044B511}"/>
              </a:ext>
            </a:extLst>
          </p:cNvPr>
          <p:cNvSpPr/>
          <p:nvPr/>
        </p:nvSpPr>
        <p:spPr>
          <a:xfrm>
            <a:off x="2020831" y="2046799"/>
            <a:ext cx="14256453" cy="858441"/>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作成するドキュメント　</a:t>
            </a:r>
            <a:r>
              <a:rPr kumimoji="1" lang="en-US" altLang="ja-JP" sz="3600">
                <a:solidFill>
                  <a:schemeClr val="tx1"/>
                </a:solidFill>
                <a:latin typeface="メイリオ" panose="020B0604030504040204" pitchFamily="50" charset="-128"/>
                <a:ea typeface="メイリオ" panose="020B0604030504040204" pitchFamily="50" charset="-128"/>
              </a:rPr>
              <a:t>ISMS</a:t>
            </a:r>
            <a:r>
              <a:rPr kumimoji="1" lang="ja-JP" altLang="en-US" sz="3600">
                <a:solidFill>
                  <a:schemeClr val="tx1"/>
                </a:solidFill>
                <a:latin typeface="メイリオ" panose="020B0604030504040204" pitchFamily="50" charset="-128"/>
                <a:ea typeface="メイリオ" panose="020B0604030504040204" pitchFamily="50" charset="-128"/>
              </a:rPr>
              <a:t>年間計画表</a:t>
            </a:r>
          </a:p>
        </p:txBody>
      </p:sp>
      <p:pic>
        <p:nvPicPr>
          <p:cNvPr id="9" name="図 8">
            <a:extLst>
              <a:ext uri="{FF2B5EF4-FFF2-40B4-BE49-F238E27FC236}">
                <a16:creationId xmlns:a16="http://schemas.microsoft.com/office/drawing/2014/main" id="{2C9A43F6-6486-CE98-7157-0457C51CFB7F}"/>
              </a:ext>
            </a:extLst>
          </p:cNvPr>
          <p:cNvPicPr>
            <a:picLocks noChangeAspect="1"/>
          </p:cNvPicPr>
          <p:nvPr/>
        </p:nvPicPr>
        <p:blipFill>
          <a:blip r:embed="rId3"/>
          <a:stretch>
            <a:fillRect/>
          </a:stretch>
        </p:blipFill>
        <p:spPr>
          <a:xfrm>
            <a:off x="4872851" y="3106687"/>
            <a:ext cx="8438033" cy="5972375"/>
          </a:xfrm>
          <a:prstGeom prst="rect">
            <a:avLst/>
          </a:prstGeom>
        </p:spPr>
      </p:pic>
      <p:sp>
        <p:nvSpPr>
          <p:cNvPr id="10" name="テキスト ボックス 9">
            <a:extLst>
              <a:ext uri="{FF2B5EF4-FFF2-40B4-BE49-F238E27FC236}">
                <a16:creationId xmlns:a16="http://schemas.microsoft.com/office/drawing/2014/main" id="{D441FECC-1E23-70BB-5671-DF79703B9D1D}"/>
              </a:ext>
            </a:extLst>
          </p:cNvPr>
          <p:cNvSpPr txBox="1"/>
          <p:nvPr/>
        </p:nvSpPr>
        <p:spPr>
          <a:xfrm>
            <a:off x="1713053" y="2058800"/>
            <a:ext cx="15456498" cy="1754326"/>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年間計画表</a:t>
            </a:r>
            <a:endParaRPr lang="en-US" altLang="ja-JP" sz="3600" u="sng">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6218715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A799E-F148-FBAD-4A81-B8BB86E137DE}"/>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A3BE4D1-D639-BAAC-A115-6BE9A99BF722}"/>
              </a:ext>
            </a:extLst>
          </p:cNvPr>
          <p:cNvSpPr txBox="1"/>
          <p:nvPr/>
        </p:nvSpPr>
        <p:spPr>
          <a:xfrm>
            <a:off x="1701478" y="2058800"/>
            <a:ext cx="15456498" cy="1754326"/>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結果報告書</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F77306D9-0E5A-B4E4-88E5-7C40CC5B2AE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 </a:t>
            </a:r>
            <a:r>
              <a:rPr lang="ja-JP" altLang="en-US" sz="4000">
                <a:latin typeface="メイリオ" panose="020B0604030504040204" pitchFamily="50" charset="-128"/>
                <a:ea typeface="メイリオ" panose="020B0604030504040204" pitchFamily="50" charset="-128"/>
              </a:rPr>
              <a:t>情報セキュリティリスクアセスメント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D917207-1A08-DC9A-D457-DA2E3A048CF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286</a:t>
            </a:fld>
            <a:endParaRPr kumimoji="1" lang="ja-JP" altLang="en-US" sz="2000"/>
          </a:p>
        </p:txBody>
      </p:sp>
      <p:sp>
        <p:nvSpPr>
          <p:cNvPr id="4" name="object 40">
            <a:extLst>
              <a:ext uri="{FF2B5EF4-FFF2-40B4-BE49-F238E27FC236}">
                <a16:creationId xmlns:a16="http://schemas.microsoft.com/office/drawing/2014/main" id="{81062C2F-1B98-FF30-6177-7DC62DD5100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6A3B326B-DD32-6553-8CD1-EC783652D7E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8. </a:t>
            </a:r>
            <a:r>
              <a:rPr lang="ja-JP" altLang="en-US" sz="4000">
                <a:latin typeface="メイリオ" panose="020B0604030504040204" pitchFamily="50" charset="-128"/>
                <a:ea typeface="メイリオ" panose="020B0604030504040204" pitchFamily="50" charset="-128"/>
              </a:rPr>
              <a:t>運用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84318E7-32BC-9C45-89A3-9737527B0B53}"/>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13-2-6】</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- 36</a:t>
            </a:r>
            <a:endParaRPr lang="ja-JP" sz="2400" b="1">
              <a:latin typeface="メイリオ" panose="020B0604030504040204" pitchFamily="50" charset="-128"/>
              <a:ea typeface="メイリオ" panose="020B0604030504040204" pitchFamily="50" charset="-128"/>
              <a:cs typeface="Calibri"/>
            </a:endParaRPr>
          </a:p>
        </p:txBody>
      </p:sp>
      <p:sp>
        <p:nvSpPr>
          <p:cNvPr id="6" name="四角形: 角を丸くする 5">
            <a:extLst>
              <a:ext uri="{FF2B5EF4-FFF2-40B4-BE49-F238E27FC236}">
                <a16:creationId xmlns:a16="http://schemas.microsoft.com/office/drawing/2014/main" id="{88E6F8CC-7FA2-AD66-80E0-A0571BEDC5F0}"/>
              </a:ext>
            </a:extLst>
          </p:cNvPr>
          <p:cNvSpPr/>
          <p:nvPr/>
        </p:nvSpPr>
        <p:spPr>
          <a:xfrm>
            <a:off x="1554678" y="2054500"/>
            <a:ext cx="15603297" cy="858441"/>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追記するドキュメント　</a:t>
            </a:r>
            <a:r>
              <a:rPr kumimoji="1" lang="ja-JP" altLang="en-US" sz="3600">
                <a:solidFill>
                  <a:schemeClr val="tx1"/>
                </a:solidFill>
                <a:latin typeface="メイリオ" panose="020B0604030504040204" pitchFamily="50" charset="-128"/>
                <a:ea typeface="メイリオ" panose="020B0604030504040204" pitchFamily="50" charset="-128"/>
              </a:rPr>
              <a:t>情報セキュリティリスクアセスメント結果報告書</a:t>
            </a:r>
          </a:p>
        </p:txBody>
      </p:sp>
      <p:pic>
        <p:nvPicPr>
          <p:cNvPr id="12" name="図 11">
            <a:extLst>
              <a:ext uri="{FF2B5EF4-FFF2-40B4-BE49-F238E27FC236}">
                <a16:creationId xmlns:a16="http://schemas.microsoft.com/office/drawing/2014/main" id="{E0642FFC-D0A1-5407-6046-687D65910BD3}"/>
              </a:ext>
            </a:extLst>
          </p:cNvPr>
          <p:cNvPicPr>
            <a:picLocks noChangeAspect="1"/>
          </p:cNvPicPr>
          <p:nvPr/>
        </p:nvPicPr>
        <p:blipFill>
          <a:blip r:embed="rId3"/>
          <a:stretch>
            <a:fillRect/>
          </a:stretch>
        </p:blipFill>
        <p:spPr>
          <a:xfrm>
            <a:off x="1798436" y="3747092"/>
            <a:ext cx="15214533" cy="5153840"/>
          </a:xfrm>
          <a:prstGeom prst="rect">
            <a:avLst/>
          </a:prstGeom>
        </p:spPr>
      </p:pic>
    </p:spTree>
    <p:extLst>
      <p:ext uri="{BB962C8B-B14F-4D97-AF65-F5344CB8AC3E}">
        <p14:creationId xmlns:p14="http://schemas.microsoft.com/office/powerpoint/2010/main" val="41416913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599C2-D073-B05C-DE7A-39E3FE568A27}"/>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19478486-9FA2-315B-1081-B9DDC526EE72}"/>
              </a:ext>
            </a:extLst>
          </p:cNvPr>
          <p:cNvSpPr txBox="1"/>
          <p:nvPr/>
        </p:nvSpPr>
        <p:spPr>
          <a:xfrm>
            <a:off x="1701478" y="2058800"/>
            <a:ext cx="15456498" cy="1754326"/>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情報セキュリティリスク対応計画</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61116BA2-91D4-D650-4E16-29CC609C91E9}"/>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 </a:t>
            </a:r>
            <a:r>
              <a:rPr lang="ja-JP" altLang="en-US" sz="4000">
                <a:latin typeface="メイリオ" panose="020B0604030504040204" pitchFamily="50" charset="-128"/>
                <a:ea typeface="メイリオ" panose="020B0604030504040204" pitchFamily="50" charset="-128"/>
              </a:rPr>
              <a:t>情報セキュリティリスク対応</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3858DA8-A6B0-D46B-D883-5C9962DAD25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287</a:t>
            </a:fld>
            <a:endParaRPr kumimoji="1" lang="ja-JP" altLang="en-US" sz="2000"/>
          </a:p>
        </p:txBody>
      </p:sp>
      <p:sp>
        <p:nvSpPr>
          <p:cNvPr id="4" name="object 40">
            <a:extLst>
              <a:ext uri="{FF2B5EF4-FFF2-40B4-BE49-F238E27FC236}">
                <a16:creationId xmlns:a16="http://schemas.microsoft.com/office/drawing/2014/main" id="{7DF63F18-914C-EFAE-6B95-A3A72F00F42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FD9B4C22-D026-DB28-BF4B-0A8DDA1AD91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8. </a:t>
            </a:r>
            <a:r>
              <a:rPr lang="ja-JP" altLang="en-US" sz="4000">
                <a:latin typeface="メイリオ" panose="020B0604030504040204" pitchFamily="50" charset="-128"/>
                <a:ea typeface="メイリオ" panose="020B0604030504040204" pitchFamily="50" charset="-128"/>
              </a:rPr>
              <a:t>運用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EFAA670-5B54-6575-DB3F-1D959D5180BD}"/>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13-2-6】</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- 36</a:t>
            </a:r>
            <a:endParaRPr lang="ja-JP" sz="2400" b="1">
              <a:latin typeface="メイリオ" panose="020B0604030504040204" pitchFamily="50" charset="-128"/>
              <a:ea typeface="メイリオ" panose="020B0604030504040204" pitchFamily="50" charset="-128"/>
              <a:cs typeface="Calibri"/>
            </a:endParaRPr>
          </a:p>
        </p:txBody>
      </p:sp>
      <p:sp>
        <p:nvSpPr>
          <p:cNvPr id="6" name="四角形: 角を丸くする 5">
            <a:extLst>
              <a:ext uri="{FF2B5EF4-FFF2-40B4-BE49-F238E27FC236}">
                <a16:creationId xmlns:a16="http://schemas.microsoft.com/office/drawing/2014/main" id="{EB723359-FAC2-EE23-E01F-4EF08100E2C9}"/>
              </a:ext>
            </a:extLst>
          </p:cNvPr>
          <p:cNvSpPr/>
          <p:nvPr/>
        </p:nvSpPr>
        <p:spPr>
          <a:xfrm>
            <a:off x="1554678" y="2054500"/>
            <a:ext cx="15603297" cy="858441"/>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追記するドキュメント　</a:t>
            </a:r>
            <a:r>
              <a:rPr kumimoji="1" lang="ja-JP" altLang="en-US" sz="3600">
                <a:solidFill>
                  <a:schemeClr val="tx1"/>
                </a:solidFill>
                <a:latin typeface="メイリオ" panose="020B0604030504040204" pitchFamily="50" charset="-128"/>
                <a:ea typeface="メイリオ" panose="020B0604030504040204" pitchFamily="50" charset="-128"/>
              </a:rPr>
              <a:t>情報セキュリティリスク対応計画</a:t>
            </a:r>
          </a:p>
        </p:txBody>
      </p:sp>
      <p:pic>
        <p:nvPicPr>
          <p:cNvPr id="7" name="図 6">
            <a:extLst>
              <a:ext uri="{FF2B5EF4-FFF2-40B4-BE49-F238E27FC236}">
                <a16:creationId xmlns:a16="http://schemas.microsoft.com/office/drawing/2014/main" id="{EE8B32D1-8FCF-B225-06E8-908ECC50CAE2}"/>
              </a:ext>
            </a:extLst>
          </p:cNvPr>
          <p:cNvPicPr>
            <a:picLocks noChangeAspect="1"/>
          </p:cNvPicPr>
          <p:nvPr/>
        </p:nvPicPr>
        <p:blipFill>
          <a:blip r:embed="rId3"/>
          <a:stretch>
            <a:fillRect/>
          </a:stretch>
        </p:blipFill>
        <p:spPr>
          <a:xfrm>
            <a:off x="1798438" y="3813126"/>
            <a:ext cx="13996174" cy="5180403"/>
          </a:xfrm>
          <a:prstGeom prst="rect">
            <a:avLst/>
          </a:prstGeom>
        </p:spPr>
      </p:pic>
    </p:spTree>
    <p:extLst>
      <p:ext uri="{BB962C8B-B14F-4D97-AF65-F5344CB8AC3E}">
        <p14:creationId xmlns:p14="http://schemas.microsoft.com/office/powerpoint/2010/main" val="105434263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6BC59-7518-1CEF-4500-2E9D343636C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F074385-CD4D-5965-7893-EB5F5148E28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2F9A82C-9541-FF4F-D938-D2A6F8C3DBF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288</a:t>
            </a:fld>
            <a:endParaRPr kumimoji="1" lang="ja-JP" altLang="en-US" sz="2000"/>
          </a:p>
        </p:txBody>
      </p:sp>
      <p:sp>
        <p:nvSpPr>
          <p:cNvPr id="4" name="object 40">
            <a:extLst>
              <a:ext uri="{FF2B5EF4-FFF2-40B4-BE49-F238E27FC236}">
                <a16:creationId xmlns:a16="http://schemas.microsoft.com/office/drawing/2014/main" id="{28A8AC18-0B70-CB24-CB28-17B6A99E76C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EF7C8CA4-39A2-32B6-7583-4AD8602F8B2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9. </a:t>
            </a:r>
            <a:r>
              <a:rPr lang="ja-JP" altLang="en-US" sz="4000">
                <a:latin typeface="メイリオ" panose="020B0604030504040204" pitchFamily="50" charset="-128"/>
                <a:ea typeface="メイリオ" panose="020B0604030504040204" pitchFamily="50" charset="-128"/>
              </a:rPr>
              <a:t>パフォーマンス評価</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63F66BE-9A9D-EEA4-112C-86FF3AD4D6B9}"/>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13-2-7】</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- 37</a:t>
            </a:r>
            <a:endParaRPr lang="ja-JP" sz="2400" b="1">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1D9D384A-76C4-5049-F0C0-E95B0E9118D6}"/>
              </a:ext>
            </a:extLst>
          </p:cNvPr>
          <p:cNvPicPr>
            <a:picLocks noChangeAspect="1"/>
          </p:cNvPicPr>
          <p:nvPr/>
        </p:nvPicPr>
        <p:blipFill>
          <a:blip r:embed="rId3"/>
          <a:stretch>
            <a:fillRect/>
          </a:stretch>
        </p:blipFill>
        <p:spPr>
          <a:xfrm>
            <a:off x="12858656" y="1476125"/>
            <a:ext cx="4572396" cy="2578832"/>
          </a:xfrm>
          <a:prstGeom prst="rect">
            <a:avLst/>
          </a:prstGeom>
        </p:spPr>
      </p:pic>
      <p:pic>
        <p:nvPicPr>
          <p:cNvPr id="9" name="図 8">
            <a:extLst>
              <a:ext uri="{FF2B5EF4-FFF2-40B4-BE49-F238E27FC236}">
                <a16:creationId xmlns:a16="http://schemas.microsoft.com/office/drawing/2014/main" id="{7BEC5603-0BD5-75A7-F194-B7EE04966CA2}"/>
              </a:ext>
            </a:extLst>
          </p:cNvPr>
          <p:cNvPicPr>
            <a:picLocks noChangeAspect="1"/>
          </p:cNvPicPr>
          <p:nvPr/>
        </p:nvPicPr>
        <p:blipFill>
          <a:blip r:embed="rId4"/>
          <a:stretch>
            <a:fillRect/>
          </a:stretch>
        </p:blipFill>
        <p:spPr>
          <a:xfrm>
            <a:off x="1497285" y="2629285"/>
            <a:ext cx="11594029" cy="5106894"/>
          </a:xfrm>
          <a:prstGeom prst="rect">
            <a:avLst/>
          </a:prstGeom>
        </p:spPr>
      </p:pic>
    </p:spTree>
    <p:extLst>
      <p:ext uri="{BB962C8B-B14F-4D97-AF65-F5344CB8AC3E}">
        <p14:creationId xmlns:p14="http://schemas.microsoft.com/office/powerpoint/2010/main" val="298469477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A6E8E-AE45-ABCE-547C-E3D9E64ABCD1}"/>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06FE4645-FABD-BD06-5CF4-805C0D217FC0}"/>
              </a:ext>
            </a:extLst>
          </p:cNvPr>
          <p:cNvSpPr txBox="1"/>
          <p:nvPr/>
        </p:nvSpPr>
        <p:spPr>
          <a:xfrm>
            <a:off x="1701478" y="2058800"/>
            <a:ext cx="15456498" cy="1754326"/>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有効性評価表</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4C88A15F-936B-CA07-805A-0493E705C93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9.1 </a:t>
            </a:r>
            <a:r>
              <a:rPr lang="ja-JP" altLang="en-US" sz="4000" dirty="0">
                <a:latin typeface="メイリオ" panose="020B0604030504040204" pitchFamily="50" charset="-128"/>
                <a:ea typeface="メイリオ" panose="020B0604030504040204" pitchFamily="50" charset="-128"/>
              </a:rPr>
              <a:t>監査、測定、分析および評価</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335D360-F944-5CA3-363B-39C17344CB2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289</a:t>
            </a:fld>
            <a:endParaRPr kumimoji="1" lang="ja-JP" altLang="en-US" sz="2000"/>
          </a:p>
        </p:txBody>
      </p:sp>
      <p:sp>
        <p:nvSpPr>
          <p:cNvPr id="4" name="object 40">
            <a:extLst>
              <a:ext uri="{FF2B5EF4-FFF2-40B4-BE49-F238E27FC236}">
                <a16:creationId xmlns:a16="http://schemas.microsoft.com/office/drawing/2014/main" id="{18F51E7C-C296-7C01-B570-7DB943C1709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6" name="四角形: 角を丸くする 5">
            <a:extLst>
              <a:ext uri="{FF2B5EF4-FFF2-40B4-BE49-F238E27FC236}">
                <a16:creationId xmlns:a16="http://schemas.microsoft.com/office/drawing/2014/main" id="{B1D60749-5814-D737-E048-4CCBFE35FDFB}"/>
              </a:ext>
            </a:extLst>
          </p:cNvPr>
          <p:cNvSpPr/>
          <p:nvPr/>
        </p:nvSpPr>
        <p:spPr>
          <a:xfrm>
            <a:off x="1554678" y="2054500"/>
            <a:ext cx="15603297" cy="858441"/>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作成するドキュメント　</a:t>
            </a:r>
            <a:r>
              <a:rPr kumimoji="1" lang="en-US" altLang="ja-JP" sz="3600">
                <a:solidFill>
                  <a:schemeClr val="tx1"/>
                </a:solidFill>
                <a:latin typeface="メイリオ" panose="020B0604030504040204" pitchFamily="50" charset="-128"/>
                <a:ea typeface="メイリオ" panose="020B0604030504040204" pitchFamily="50" charset="-128"/>
              </a:rPr>
              <a:t>ISMS</a:t>
            </a:r>
            <a:r>
              <a:rPr kumimoji="1" lang="ja-JP" altLang="en-US" sz="3600">
                <a:solidFill>
                  <a:schemeClr val="tx1"/>
                </a:solidFill>
                <a:latin typeface="メイリオ" panose="020B0604030504040204" pitchFamily="50" charset="-128"/>
                <a:ea typeface="メイリオ" panose="020B0604030504040204" pitchFamily="50" charset="-128"/>
              </a:rPr>
              <a:t>有効性評価表</a:t>
            </a:r>
          </a:p>
        </p:txBody>
      </p:sp>
      <p:sp>
        <p:nvSpPr>
          <p:cNvPr id="7" name="テキスト プレースホルダー 2">
            <a:extLst>
              <a:ext uri="{FF2B5EF4-FFF2-40B4-BE49-F238E27FC236}">
                <a16:creationId xmlns:a16="http://schemas.microsoft.com/office/drawing/2014/main" id="{535F0951-7C42-1554-AF49-D77F21CD5B0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9. </a:t>
            </a:r>
            <a:r>
              <a:rPr lang="ja-JP" altLang="en-US" sz="4000">
                <a:latin typeface="メイリオ" panose="020B0604030504040204" pitchFamily="50" charset="-128"/>
                <a:ea typeface="メイリオ" panose="020B0604030504040204" pitchFamily="50" charset="-128"/>
              </a:rPr>
              <a:t>パフォーマンス評価</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BD303C9C-0200-D957-F7A2-38A96A7EE94D}"/>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13-2-7】</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- 38</a:t>
            </a:r>
            <a:endParaRPr lang="ja-JP" sz="2400" b="1">
              <a:latin typeface="メイリオ" panose="020B0604030504040204" pitchFamily="50" charset="-128"/>
              <a:ea typeface="メイリオ" panose="020B0604030504040204" pitchFamily="50" charset="-128"/>
              <a:cs typeface="Calibri"/>
            </a:endParaRPr>
          </a:p>
        </p:txBody>
      </p:sp>
      <p:pic>
        <p:nvPicPr>
          <p:cNvPr id="11" name="図 10">
            <a:extLst>
              <a:ext uri="{FF2B5EF4-FFF2-40B4-BE49-F238E27FC236}">
                <a16:creationId xmlns:a16="http://schemas.microsoft.com/office/drawing/2014/main" id="{FCA38276-8B88-67A9-9657-6A209E0A6CD0}"/>
              </a:ext>
            </a:extLst>
          </p:cNvPr>
          <p:cNvPicPr>
            <a:picLocks noChangeAspect="1"/>
          </p:cNvPicPr>
          <p:nvPr/>
        </p:nvPicPr>
        <p:blipFill>
          <a:blip r:embed="rId3"/>
          <a:stretch>
            <a:fillRect/>
          </a:stretch>
        </p:blipFill>
        <p:spPr>
          <a:xfrm>
            <a:off x="5100271" y="3069265"/>
            <a:ext cx="10472013" cy="6047219"/>
          </a:xfrm>
          <a:prstGeom prst="rect">
            <a:avLst/>
          </a:prstGeom>
        </p:spPr>
      </p:pic>
    </p:spTree>
    <p:extLst>
      <p:ext uri="{BB962C8B-B14F-4D97-AF65-F5344CB8AC3E}">
        <p14:creationId xmlns:p14="http://schemas.microsoft.com/office/powerpoint/2010/main" val="4186765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740307"/>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事例概略</a:t>
            </a:r>
            <a:r>
              <a:rPr kumimoji="1" lang="en-US" altLang="ja-JP"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リモートメンテナンス用の</a:t>
            </a:r>
            <a:r>
              <a:rPr kumimoji="1" lang="en-US" altLang="ja-JP" sz="3600">
                <a:latin typeface="メイリオ" panose="020B0604030504040204" pitchFamily="50" charset="-128"/>
                <a:ea typeface="メイリオ" panose="020B0604030504040204" pitchFamily="50" charset="-128"/>
              </a:rPr>
              <a:t>VPN</a:t>
            </a:r>
            <a:r>
              <a:rPr kumimoji="1" lang="ja-JP" altLang="en-US" sz="3600">
                <a:latin typeface="メイリオ" panose="020B0604030504040204" pitchFamily="50" charset="-128"/>
                <a:ea typeface="メイリオ" panose="020B0604030504040204" pitchFamily="50" charset="-128"/>
              </a:rPr>
              <a:t>機器の脆弱性が悪用され、不正アクセスされる。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LockBit2.0</a:t>
            </a:r>
            <a:r>
              <a:rPr kumimoji="1" lang="ja-JP" altLang="en-US" sz="3600">
                <a:latin typeface="メイリオ" panose="020B0604030504040204" pitchFamily="50" charset="-128"/>
                <a:ea typeface="メイリオ" panose="020B0604030504040204" pitchFamily="50" charset="-128"/>
              </a:rPr>
              <a:t>が仕掛けられ、電子カルテ関連サーバが暗号化される。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事前に策定していた</a:t>
            </a:r>
            <a:r>
              <a:rPr kumimoji="1" lang="en-US" altLang="ja-JP" sz="3600">
                <a:latin typeface="メイリオ" panose="020B0604030504040204" pitchFamily="50" charset="-128"/>
                <a:ea typeface="メイリオ" panose="020B0604030504040204" pitchFamily="50" charset="-128"/>
              </a:rPr>
              <a:t>BCP</a:t>
            </a:r>
            <a:r>
              <a:rPr kumimoji="1" lang="ja-JP" altLang="en-US" sz="3600">
                <a:latin typeface="メイリオ" panose="020B0604030504040204" pitchFamily="50" charset="-128"/>
                <a:ea typeface="メイリオ" panose="020B0604030504040204" pitchFamily="50" charset="-128"/>
              </a:rPr>
              <a:t>を発動し、発生当初から災害級の扱いでインシデント対応にあたった。</a:t>
            </a:r>
            <a:endParaRPr kumimoji="1" lang="en-US" altLang="ja-JP" sz="3600">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問題点・課題</a:t>
            </a:r>
            <a:r>
              <a:rPr kumimoji="1" lang="en-US" altLang="ja-JP" sz="360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VPN</a:t>
            </a:r>
            <a:r>
              <a:rPr kumimoji="1" lang="ja-JP" altLang="en-US" sz="3600">
                <a:latin typeface="メイリオ" panose="020B0604030504040204" pitchFamily="50" charset="-128"/>
                <a:ea typeface="メイリオ" panose="020B0604030504040204" pitchFamily="50" charset="-128"/>
              </a:rPr>
              <a:t>機器の脆弱性が放置されていた。</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脆弱なパスワードが使用されており、簡単に</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特権アカウントでシステムに接続できた。</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ベンダー側のセキュリティ知識が不足していた。</a:t>
            </a:r>
            <a:endParaRPr kumimoji="1" lang="en-US" altLang="ja-JP" sz="36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ランサムウェアによる電子カルテシステムの停止</a:t>
            </a:r>
          </a:p>
        </p:txBody>
      </p:sp>
      <p:pic>
        <p:nvPicPr>
          <p:cNvPr id="6" name="図 5">
            <a:extLst>
              <a:ext uri="{FF2B5EF4-FFF2-40B4-BE49-F238E27FC236}">
                <a16:creationId xmlns:a16="http://schemas.microsoft.com/office/drawing/2014/main" id="{643F77C6-ADEF-89AC-7D74-BD5AF436F6F4}"/>
              </a:ext>
            </a:extLst>
          </p:cNvPr>
          <p:cNvPicPr>
            <a:picLocks noChangeAspect="1"/>
          </p:cNvPicPr>
          <p:nvPr/>
        </p:nvPicPr>
        <p:blipFill>
          <a:blip r:embed="rId3"/>
          <a:stretch>
            <a:fillRect/>
          </a:stretch>
        </p:blipFill>
        <p:spPr>
          <a:xfrm>
            <a:off x="12817929" y="4794071"/>
            <a:ext cx="3237530" cy="4207262"/>
          </a:xfrm>
          <a:prstGeom prst="rect">
            <a:avLst/>
          </a:prstGeom>
        </p:spPr>
      </p:pic>
      <p:sp>
        <p:nvSpPr>
          <p:cNvPr id="7" name="テキスト ボックス 6">
            <a:extLst>
              <a:ext uri="{FF2B5EF4-FFF2-40B4-BE49-F238E27FC236}">
                <a16:creationId xmlns:a16="http://schemas.microsoft.com/office/drawing/2014/main" id="{77CF3642-6B07-9AF9-6034-9534728F0F5F}"/>
              </a:ext>
            </a:extLst>
          </p:cNvPr>
          <p:cNvSpPr txBox="1"/>
          <p:nvPr/>
        </p:nvSpPr>
        <p:spPr>
          <a:xfrm>
            <a:off x="13661105" y="771580"/>
            <a:ext cx="39490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2-3-2</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7638400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7B579-E5E4-6916-7627-5D3EC64E5D7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71BAC8FE-9CE5-57F9-9D90-2EEEDDABB08B}"/>
              </a:ext>
            </a:extLst>
          </p:cNvPr>
          <p:cNvSpPr txBox="1"/>
          <p:nvPr/>
        </p:nvSpPr>
        <p:spPr>
          <a:xfrm>
            <a:off x="1701478" y="2058800"/>
            <a:ext cx="15456498" cy="2862322"/>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内部監査とは</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9902A84A-8FA6-B3AA-C3A6-4CE4FD86E56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9.2 </a:t>
            </a:r>
            <a:r>
              <a:rPr lang="ja-JP" altLang="en-US" sz="4000">
                <a:latin typeface="メイリオ" panose="020B0604030504040204" pitchFamily="50" charset="-128"/>
                <a:ea typeface="メイリオ" panose="020B0604030504040204" pitchFamily="50" charset="-128"/>
              </a:rPr>
              <a:t>内部監査</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1AA49EB-506A-736F-01F8-DFB9971FF61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290</a:t>
            </a:fld>
            <a:endParaRPr kumimoji="1" lang="ja-JP" altLang="en-US" sz="2000"/>
          </a:p>
        </p:txBody>
      </p:sp>
      <p:sp>
        <p:nvSpPr>
          <p:cNvPr id="4" name="object 40">
            <a:extLst>
              <a:ext uri="{FF2B5EF4-FFF2-40B4-BE49-F238E27FC236}">
                <a16:creationId xmlns:a16="http://schemas.microsoft.com/office/drawing/2014/main" id="{B9ECDFF1-5E53-E8E9-1ACA-04DF333D65C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6" name="四角形: 角を丸くする 5">
            <a:extLst>
              <a:ext uri="{FF2B5EF4-FFF2-40B4-BE49-F238E27FC236}">
                <a16:creationId xmlns:a16="http://schemas.microsoft.com/office/drawing/2014/main" id="{5E322276-3A76-E048-2693-27D6BF124E1E}"/>
              </a:ext>
            </a:extLst>
          </p:cNvPr>
          <p:cNvSpPr/>
          <p:nvPr/>
        </p:nvSpPr>
        <p:spPr>
          <a:xfrm>
            <a:off x="1554678" y="2054500"/>
            <a:ext cx="15603297" cy="1846168"/>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作成するドキュメント　</a:t>
            </a:r>
            <a:r>
              <a:rPr kumimoji="1" lang="ja-JP" altLang="en-US" sz="3600">
                <a:solidFill>
                  <a:schemeClr val="tx1"/>
                </a:solidFill>
                <a:latin typeface="メイリオ" panose="020B0604030504040204" pitchFamily="50" charset="-128"/>
                <a:ea typeface="メイリオ" panose="020B0604030504040204" pitchFamily="50" charset="-128"/>
              </a:rPr>
              <a:t>内部監査チェックリスト</a:t>
            </a:r>
            <a:endParaRPr kumimoji="1" lang="en-US" altLang="ja-JP" sz="3600">
              <a:solidFill>
                <a:schemeClr val="tx1"/>
              </a:solidFill>
              <a:latin typeface="メイリオ" panose="020B0604030504040204" pitchFamily="50" charset="-128"/>
              <a:ea typeface="メイリオ" panose="020B0604030504040204" pitchFamily="50" charset="-128"/>
            </a:endParaRPr>
          </a:p>
          <a:p>
            <a:r>
              <a:rPr kumimoji="1" lang="en-US" altLang="ja-JP" sz="3600">
                <a:solidFill>
                  <a:schemeClr val="tx1"/>
                </a:solidFill>
                <a:latin typeface="メイリオ" panose="020B0604030504040204" pitchFamily="50" charset="-128"/>
                <a:ea typeface="メイリオ" panose="020B0604030504040204" pitchFamily="50" charset="-128"/>
              </a:rPr>
              <a:t>											</a:t>
            </a:r>
            <a:r>
              <a:rPr kumimoji="1" lang="ja-JP" altLang="en-US" sz="3600">
                <a:solidFill>
                  <a:schemeClr val="tx1"/>
                </a:solidFill>
                <a:latin typeface="メイリオ" panose="020B0604030504040204" pitchFamily="50" charset="-128"/>
                <a:ea typeface="メイリオ" panose="020B0604030504040204" pitchFamily="50" charset="-128"/>
              </a:rPr>
              <a:t>内部監査計画書</a:t>
            </a:r>
            <a:endParaRPr kumimoji="1" lang="en-US" altLang="ja-JP" sz="3600">
              <a:solidFill>
                <a:schemeClr val="tx1"/>
              </a:solidFill>
              <a:latin typeface="メイリオ" panose="020B0604030504040204" pitchFamily="50" charset="-128"/>
              <a:ea typeface="メイリオ" panose="020B0604030504040204" pitchFamily="50" charset="-128"/>
            </a:endParaRPr>
          </a:p>
          <a:p>
            <a:r>
              <a:rPr kumimoji="1" lang="en-US" altLang="ja-JP" sz="3600">
                <a:solidFill>
                  <a:schemeClr val="tx1"/>
                </a:solidFill>
                <a:latin typeface="メイリオ" panose="020B0604030504040204" pitchFamily="50" charset="-128"/>
                <a:ea typeface="メイリオ" panose="020B0604030504040204" pitchFamily="50" charset="-128"/>
              </a:rPr>
              <a:t>											</a:t>
            </a:r>
            <a:r>
              <a:rPr kumimoji="1" lang="ja-JP" altLang="en-US" sz="3600">
                <a:solidFill>
                  <a:schemeClr val="tx1"/>
                </a:solidFill>
                <a:latin typeface="メイリオ" panose="020B0604030504040204" pitchFamily="50" charset="-128"/>
                <a:ea typeface="メイリオ" panose="020B0604030504040204" pitchFamily="50" charset="-128"/>
              </a:rPr>
              <a:t>内部監査結果報告書</a:t>
            </a:r>
          </a:p>
        </p:txBody>
      </p:sp>
      <p:sp>
        <p:nvSpPr>
          <p:cNvPr id="7" name="テキスト プレースホルダー 2">
            <a:extLst>
              <a:ext uri="{FF2B5EF4-FFF2-40B4-BE49-F238E27FC236}">
                <a16:creationId xmlns:a16="http://schemas.microsoft.com/office/drawing/2014/main" id="{BF50269F-D4B5-2715-A67A-66C27A6CB92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9. </a:t>
            </a:r>
            <a:r>
              <a:rPr lang="ja-JP" altLang="en-US" sz="4000">
                <a:latin typeface="メイリオ" panose="020B0604030504040204" pitchFamily="50" charset="-128"/>
                <a:ea typeface="メイリオ" panose="020B0604030504040204" pitchFamily="50" charset="-128"/>
              </a:rPr>
              <a:t>パフォーマンス評価</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1D41CCBB-7817-503E-F6ED-E2C39FDE1A4C}"/>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13-2-7】</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- 39</a:t>
            </a:r>
            <a:endParaRPr lang="ja-JP" sz="2400" b="1">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054D0DD0-4E48-749F-D00A-CEE2F1EDBE2D}"/>
              </a:ext>
            </a:extLst>
          </p:cNvPr>
          <p:cNvPicPr>
            <a:picLocks noChangeAspect="1"/>
          </p:cNvPicPr>
          <p:nvPr/>
        </p:nvPicPr>
        <p:blipFill>
          <a:blip r:embed="rId3"/>
          <a:stretch>
            <a:fillRect/>
          </a:stretch>
        </p:blipFill>
        <p:spPr>
          <a:xfrm>
            <a:off x="1554678" y="5252920"/>
            <a:ext cx="15042427" cy="3904630"/>
          </a:xfrm>
          <a:prstGeom prst="rect">
            <a:avLst/>
          </a:prstGeom>
        </p:spPr>
      </p:pic>
    </p:spTree>
    <p:extLst>
      <p:ext uri="{BB962C8B-B14F-4D97-AF65-F5344CB8AC3E}">
        <p14:creationId xmlns:p14="http://schemas.microsoft.com/office/powerpoint/2010/main" val="116502112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16B35-13A8-B7F2-09A5-1BF7DA58D3B8}"/>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2A36A72C-60D7-FC0D-F2E5-9C037A43C059}"/>
              </a:ext>
            </a:extLst>
          </p:cNvPr>
          <p:cNvSpPr txBox="1"/>
          <p:nvPr/>
        </p:nvSpPr>
        <p:spPr>
          <a:xfrm>
            <a:off x="1701478"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内部監査チェックリスト</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F9E353EA-8543-66E2-3E4B-CBFB476B3E3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9.2 </a:t>
            </a:r>
            <a:r>
              <a:rPr lang="ja-JP" altLang="en-US" sz="4000">
                <a:latin typeface="メイリオ" panose="020B0604030504040204" pitchFamily="50" charset="-128"/>
                <a:ea typeface="メイリオ" panose="020B0604030504040204" pitchFamily="50" charset="-128"/>
              </a:rPr>
              <a:t>内部監査</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207415A-96B8-3689-AD17-7F23CE48AF6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291</a:t>
            </a:fld>
            <a:endParaRPr kumimoji="1" lang="ja-JP" altLang="en-US" sz="2000"/>
          </a:p>
        </p:txBody>
      </p:sp>
      <p:sp>
        <p:nvSpPr>
          <p:cNvPr id="4" name="object 40">
            <a:extLst>
              <a:ext uri="{FF2B5EF4-FFF2-40B4-BE49-F238E27FC236}">
                <a16:creationId xmlns:a16="http://schemas.microsoft.com/office/drawing/2014/main" id="{674D42FD-39CD-92FD-6264-D39B6330E7A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7" name="テキスト プレースホルダー 2">
            <a:extLst>
              <a:ext uri="{FF2B5EF4-FFF2-40B4-BE49-F238E27FC236}">
                <a16:creationId xmlns:a16="http://schemas.microsoft.com/office/drawing/2014/main" id="{C5248D0C-2BD1-A90F-C6DB-B48469DA51D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9. </a:t>
            </a:r>
            <a:r>
              <a:rPr lang="ja-JP" altLang="en-US" sz="4000">
                <a:latin typeface="メイリオ" panose="020B0604030504040204" pitchFamily="50" charset="-128"/>
                <a:ea typeface="メイリオ" panose="020B0604030504040204" pitchFamily="50" charset="-128"/>
              </a:rPr>
              <a:t>パフォーマンス評価</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C16678F8-9502-E847-6629-98EAEC9C7DE4}"/>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13-2-7】</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- 40</a:t>
            </a:r>
            <a:endParaRPr lang="ja-JP" sz="2400" b="1">
              <a:latin typeface="メイリオ" panose="020B0604030504040204" pitchFamily="50" charset="-128"/>
              <a:ea typeface="メイリオ" panose="020B0604030504040204" pitchFamily="50" charset="-128"/>
              <a:cs typeface="Calibri"/>
            </a:endParaRPr>
          </a:p>
        </p:txBody>
      </p:sp>
      <p:pic>
        <p:nvPicPr>
          <p:cNvPr id="5" name="図 4">
            <a:extLst>
              <a:ext uri="{FF2B5EF4-FFF2-40B4-BE49-F238E27FC236}">
                <a16:creationId xmlns:a16="http://schemas.microsoft.com/office/drawing/2014/main" id="{B60A7589-04A6-4B21-1A5B-1460B7FBE95C}"/>
              </a:ext>
            </a:extLst>
          </p:cNvPr>
          <p:cNvPicPr>
            <a:picLocks noChangeAspect="1"/>
          </p:cNvPicPr>
          <p:nvPr/>
        </p:nvPicPr>
        <p:blipFill>
          <a:blip r:embed="rId3"/>
          <a:stretch>
            <a:fillRect/>
          </a:stretch>
        </p:blipFill>
        <p:spPr>
          <a:xfrm>
            <a:off x="4027000" y="2705131"/>
            <a:ext cx="10885644" cy="6543155"/>
          </a:xfrm>
          <a:prstGeom prst="rect">
            <a:avLst/>
          </a:prstGeom>
        </p:spPr>
      </p:pic>
    </p:spTree>
    <p:extLst>
      <p:ext uri="{BB962C8B-B14F-4D97-AF65-F5344CB8AC3E}">
        <p14:creationId xmlns:p14="http://schemas.microsoft.com/office/powerpoint/2010/main" val="422187005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D7231-78FE-520D-97CA-E79462331D18}"/>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80F051DD-3594-33E0-3B3A-B47043BCC1E3}"/>
              </a:ext>
            </a:extLst>
          </p:cNvPr>
          <p:cNvSpPr txBox="1"/>
          <p:nvPr/>
        </p:nvSpPr>
        <p:spPr>
          <a:xfrm>
            <a:off x="1701478"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内部監査計画書</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5025EDC0-D8BA-53C4-C023-62E3F5F7F0C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9.2 </a:t>
            </a:r>
            <a:r>
              <a:rPr lang="ja-JP" altLang="en-US" sz="4000">
                <a:latin typeface="メイリオ" panose="020B0604030504040204" pitchFamily="50" charset="-128"/>
                <a:ea typeface="メイリオ" panose="020B0604030504040204" pitchFamily="50" charset="-128"/>
              </a:rPr>
              <a:t>内部監査</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F915BEC-945E-FECF-5F09-F2B73904C59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292</a:t>
            </a:fld>
            <a:endParaRPr kumimoji="1" lang="ja-JP" altLang="en-US" sz="2000"/>
          </a:p>
        </p:txBody>
      </p:sp>
      <p:sp>
        <p:nvSpPr>
          <p:cNvPr id="4" name="object 40">
            <a:extLst>
              <a:ext uri="{FF2B5EF4-FFF2-40B4-BE49-F238E27FC236}">
                <a16:creationId xmlns:a16="http://schemas.microsoft.com/office/drawing/2014/main" id="{B321E604-49E0-1331-5E7B-E9CA956773A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7" name="テキスト プレースホルダー 2">
            <a:extLst>
              <a:ext uri="{FF2B5EF4-FFF2-40B4-BE49-F238E27FC236}">
                <a16:creationId xmlns:a16="http://schemas.microsoft.com/office/drawing/2014/main" id="{12FA2C54-5216-0D32-7464-B636C8B879E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9. </a:t>
            </a:r>
            <a:r>
              <a:rPr lang="ja-JP" altLang="en-US" sz="4000">
                <a:latin typeface="メイリオ" panose="020B0604030504040204" pitchFamily="50" charset="-128"/>
                <a:ea typeface="メイリオ" panose="020B0604030504040204" pitchFamily="50" charset="-128"/>
              </a:rPr>
              <a:t>パフォーマンス評価</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CB395E75-631E-3B38-9D92-68F06F180F5D}"/>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13-2-7】</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- 41</a:t>
            </a:r>
            <a:endParaRPr lang="ja-JP" sz="2400" b="1">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EF8DE09D-B11E-8D2D-7C9C-AA7967599210}"/>
              </a:ext>
            </a:extLst>
          </p:cNvPr>
          <p:cNvPicPr>
            <a:picLocks noChangeAspect="1"/>
          </p:cNvPicPr>
          <p:nvPr/>
        </p:nvPicPr>
        <p:blipFill>
          <a:blip r:embed="rId3"/>
          <a:stretch>
            <a:fillRect/>
          </a:stretch>
        </p:blipFill>
        <p:spPr>
          <a:xfrm>
            <a:off x="5534229" y="1453325"/>
            <a:ext cx="7996432" cy="7755574"/>
          </a:xfrm>
          <a:prstGeom prst="rect">
            <a:avLst/>
          </a:prstGeom>
        </p:spPr>
      </p:pic>
    </p:spTree>
    <p:extLst>
      <p:ext uri="{BB962C8B-B14F-4D97-AF65-F5344CB8AC3E}">
        <p14:creationId xmlns:p14="http://schemas.microsoft.com/office/powerpoint/2010/main" val="186415889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2882D-9B1F-D84B-63FB-CF96806D71A9}"/>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4DFB274-83C2-296F-383E-38B888276171}"/>
              </a:ext>
            </a:extLst>
          </p:cNvPr>
          <p:cNvSpPr txBox="1"/>
          <p:nvPr/>
        </p:nvSpPr>
        <p:spPr>
          <a:xfrm>
            <a:off x="1701478"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内部監査結果報告書</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76C89E4D-EFEB-BE04-57A9-4CF3B7C1036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9.2 </a:t>
            </a:r>
            <a:r>
              <a:rPr lang="ja-JP" altLang="en-US" sz="4000">
                <a:latin typeface="メイリオ" panose="020B0604030504040204" pitchFamily="50" charset="-128"/>
                <a:ea typeface="メイリオ" panose="020B0604030504040204" pitchFamily="50" charset="-128"/>
              </a:rPr>
              <a:t>内部監査</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EF597C0-0A4C-DEAE-0BB9-F41103A2AFC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293</a:t>
            </a:fld>
            <a:endParaRPr kumimoji="1" lang="ja-JP" altLang="en-US" sz="2000"/>
          </a:p>
        </p:txBody>
      </p:sp>
      <p:sp>
        <p:nvSpPr>
          <p:cNvPr id="4" name="object 40">
            <a:extLst>
              <a:ext uri="{FF2B5EF4-FFF2-40B4-BE49-F238E27FC236}">
                <a16:creationId xmlns:a16="http://schemas.microsoft.com/office/drawing/2014/main" id="{44881147-83F5-29AF-024D-FE4CECF9C85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7" name="テキスト プレースホルダー 2">
            <a:extLst>
              <a:ext uri="{FF2B5EF4-FFF2-40B4-BE49-F238E27FC236}">
                <a16:creationId xmlns:a16="http://schemas.microsoft.com/office/drawing/2014/main" id="{DE561BA5-9B8F-87BD-09BF-6CFC8FD12A3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9. </a:t>
            </a:r>
            <a:r>
              <a:rPr lang="ja-JP" altLang="en-US" sz="4000">
                <a:latin typeface="メイリオ" panose="020B0604030504040204" pitchFamily="50" charset="-128"/>
                <a:ea typeface="メイリオ" panose="020B0604030504040204" pitchFamily="50" charset="-128"/>
              </a:rPr>
              <a:t>パフォーマンス評価</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E34FDEE4-A17B-1E3E-3601-60C9BD590577}"/>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13-2-7】</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- 42</a:t>
            </a:r>
            <a:endParaRPr lang="ja-JP" sz="2400" b="1">
              <a:latin typeface="メイリオ" panose="020B0604030504040204" pitchFamily="50" charset="-128"/>
              <a:ea typeface="メイリオ" panose="020B0604030504040204" pitchFamily="50" charset="-128"/>
              <a:cs typeface="Calibri"/>
            </a:endParaRPr>
          </a:p>
        </p:txBody>
      </p:sp>
      <p:pic>
        <p:nvPicPr>
          <p:cNvPr id="5" name="図 4">
            <a:extLst>
              <a:ext uri="{FF2B5EF4-FFF2-40B4-BE49-F238E27FC236}">
                <a16:creationId xmlns:a16="http://schemas.microsoft.com/office/drawing/2014/main" id="{68837005-FBAD-93E5-A444-3540ED83B3F0}"/>
              </a:ext>
            </a:extLst>
          </p:cNvPr>
          <p:cNvPicPr>
            <a:picLocks noChangeAspect="1"/>
          </p:cNvPicPr>
          <p:nvPr/>
        </p:nvPicPr>
        <p:blipFill>
          <a:blip r:embed="rId3"/>
          <a:stretch>
            <a:fillRect/>
          </a:stretch>
        </p:blipFill>
        <p:spPr>
          <a:xfrm>
            <a:off x="6138943" y="1476124"/>
            <a:ext cx="11116427" cy="7471105"/>
          </a:xfrm>
          <a:prstGeom prst="rect">
            <a:avLst/>
          </a:prstGeom>
        </p:spPr>
      </p:pic>
    </p:spTree>
    <p:extLst>
      <p:ext uri="{BB962C8B-B14F-4D97-AF65-F5344CB8AC3E}">
        <p14:creationId xmlns:p14="http://schemas.microsoft.com/office/powerpoint/2010/main" val="345490457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0EAF5-5B68-5202-C467-226BAFFB179B}"/>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D6B231D5-4E1D-DA13-3E91-A152D36A1854}"/>
              </a:ext>
            </a:extLst>
          </p:cNvPr>
          <p:cNvSpPr txBox="1"/>
          <p:nvPr/>
        </p:nvSpPr>
        <p:spPr>
          <a:xfrm>
            <a:off x="1701478" y="2058800"/>
            <a:ext cx="15456498" cy="1754326"/>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マネジメントレビューとは</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E271D00A-F921-247F-99F4-3BAE1EFC06C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9.3 </a:t>
            </a:r>
            <a:r>
              <a:rPr lang="ja-JP" altLang="en-US" sz="4000">
                <a:latin typeface="メイリオ" panose="020B0604030504040204" pitchFamily="50" charset="-128"/>
                <a:ea typeface="メイリオ" panose="020B0604030504040204" pitchFamily="50" charset="-128"/>
              </a:rPr>
              <a:t>マネジメントレビュー</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D86AF2A-3279-2D88-3C79-8C9005470EE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294</a:t>
            </a:fld>
            <a:endParaRPr kumimoji="1" lang="ja-JP" altLang="en-US" sz="2000"/>
          </a:p>
        </p:txBody>
      </p:sp>
      <p:sp>
        <p:nvSpPr>
          <p:cNvPr id="4" name="object 40">
            <a:extLst>
              <a:ext uri="{FF2B5EF4-FFF2-40B4-BE49-F238E27FC236}">
                <a16:creationId xmlns:a16="http://schemas.microsoft.com/office/drawing/2014/main" id="{A04A73EE-C2F8-2340-3757-2739C219766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6" name="四角形: 角を丸くする 5">
            <a:extLst>
              <a:ext uri="{FF2B5EF4-FFF2-40B4-BE49-F238E27FC236}">
                <a16:creationId xmlns:a16="http://schemas.microsoft.com/office/drawing/2014/main" id="{43D07AB9-B5B6-3734-3185-443A7F9D21F8}"/>
              </a:ext>
            </a:extLst>
          </p:cNvPr>
          <p:cNvSpPr/>
          <p:nvPr/>
        </p:nvSpPr>
        <p:spPr>
          <a:xfrm>
            <a:off x="1554678" y="2054500"/>
            <a:ext cx="15603297" cy="858441"/>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作成するドキュメント　</a:t>
            </a:r>
            <a:r>
              <a:rPr kumimoji="1" lang="ja-JP" altLang="en-US" sz="3600">
                <a:solidFill>
                  <a:schemeClr val="tx1"/>
                </a:solidFill>
                <a:latin typeface="メイリオ" panose="020B0604030504040204" pitchFamily="50" charset="-128"/>
                <a:ea typeface="メイリオ" panose="020B0604030504040204" pitchFamily="50" charset="-128"/>
              </a:rPr>
              <a:t>マネジメントレビュー報告書</a:t>
            </a:r>
          </a:p>
        </p:txBody>
      </p:sp>
      <p:sp>
        <p:nvSpPr>
          <p:cNvPr id="7" name="テキスト プレースホルダー 2">
            <a:extLst>
              <a:ext uri="{FF2B5EF4-FFF2-40B4-BE49-F238E27FC236}">
                <a16:creationId xmlns:a16="http://schemas.microsoft.com/office/drawing/2014/main" id="{95EBF3FA-D7F8-90BF-F085-C336C072611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9. </a:t>
            </a:r>
            <a:r>
              <a:rPr lang="ja-JP" altLang="en-US" sz="4000">
                <a:latin typeface="メイリオ" panose="020B0604030504040204" pitchFamily="50" charset="-128"/>
                <a:ea typeface="メイリオ" panose="020B0604030504040204" pitchFamily="50" charset="-128"/>
              </a:rPr>
              <a:t>パフォーマンス評価</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F011A62-5584-7F6F-1A06-8B99DE87A8F6}"/>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13-2-7】</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- 43</a:t>
            </a:r>
            <a:endParaRPr lang="ja-JP" sz="2400" b="1">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FD5B5F26-49FA-F1C6-392D-49327991B5C2}"/>
              </a:ext>
            </a:extLst>
          </p:cNvPr>
          <p:cNvPicPr>
            <a:picLocks noChangeAspect="1"/>
          </p:cNvPicPr>
          <p:nvPr/>
        </p:nvPicPr>
        <p:blipFill>
          <a:blip r:embed="rId3"/>
          <a:stretch>
            <a:fillRect/>
          </a:stretch>
        </p:blipFill>
        <p:spPr>
          <a:xfrm>
            <a:off x="1701478" y="4009586"/>
            <a:ext cx="15264816" cy="2472237"/>
          </a:xfrm>
          <a:prstGeom prst="rect">
            <a:avLst/>
          </a:prstGeom>
        </p:spPr>
      </p:pic>
    </p:spTree>
    <p:extLst>
      <p:ext uri="{BB962C8B-B14F-4D97-AF65-F5344CB8AC3E}">
        <p14:creationId xmlns:p14="http://schemas.microsoft.com/office/powerpoint/2010/main" val="78610927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7FCF6-F223-3E6A-798C-50CC8BE9C5D9}"/>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C7A1FC04-DD9E-1587-BF61-AB96C90AC76C}"/>
              </a:ext>
            </a:extLst>
          </p:cNvPr>
          <p:cNvSpPr txBox="1"/>
          <p:nvPr/>
        </p:nvSpPr>
        <p:spPr>
          <a:xfrm>
            <a:off x="1701478"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含める項目</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EB28B319-08A7-0A20-ACE5-0A527C27416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9.3 </a:t>
            </a:r>
            <a:r>
              <a:rPr lang="ja-JP" altLang="en-US" sz="4000">
                <a:latin typeface="メイリオ" panose="020B0604030504040204" pitchFamily="50" charset="-128"/>
                <a:ea typeface="メイリオ" panose="020B0604030504040204" pitchFamily="50" charset="-128"/>
              </a:rPr>
              <a:t>マネジメントレビュー</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7CAD8FB-28D5-A53B-16B4-DA4D1E36EAA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295</a:t>
            </a:fld>
            <a:endParaRPr kumimoji="1" lang="ja-JP" altLang="en-US" sz="2000"/>
          </a:p>
        </p:txBody>
      </p:sp>
      <p:sp>
        <p:nvSpPr>
          <p:cNvPr id="4" name="object 40">
            <a:extLst>
              <a:ext uri="{FF2B5EF4-FFF2-40B4-BE49-F238E27FC236}">
                <a16:creationId xmlns:a16="http://schemas.microsoft.com/office/drawing/2014/main" id="{6EC31342-E7B4-2773-B506-DC29149C1E6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7" name="テキスト プレースホルダー 2">
            <a:extLst>
              <a:ext uri="{FF2B5EF4-FFF2-40B4-BE49-F238E27FC236}">
                <a16:creationId xmlns:a16="http://schemas.microsoft.com/office/drawing/2014/main" id="{EB30FBAD-3079-E779-4D9D-8482D8F4990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9. </a:t>
            </a:r>
            <a:r>
              <a:rPr lang="ja-JP" altLang="en-US" sz="4000">
                <a:latin typeface="メイリオ" panose="020B0604030504040204" pitchFamily="50" charset="-128"/>
                <a:ea typeface="メイリオ" panose="020B0604030504040204" pitchFamily="50" charset="-128"/>
              </a:rPr>
              <a:t>パフォーマンス評価</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02DC068-D86E-4B98-AD1E-8A6843092AA8}"/>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13-2-7】</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- 43</a:t>
            </a:r>
            <a:endParaRPr lang="ja-JP" sz="2400" b="1">
              <a:latin typeface="メイリオ" panose="020B0604030504040204" pitchFamily="50" charset="-128"/>
              <a:ea typeface="メイリオ" panose="020B0604030504040204" pitchFamily="50" charset="-128"/>
              <a:cs typeface="Calibri"/>
            </a:endParaRPr>
          </a:p>
        </p:txBody>
      </p:sp>
      <p:pic>
        <p:nvPicPr>
          <p:cNvPr id="5" name="図 4">
            <a:extLst>
              <a:ext uri="{FF2B5EF4-FFF2-40B4-BE49-F238E27FC236}">
                <a16:creationId xmlns:a16="http://schemas.microsoft.com/office/drawing/2014/main" id="{E4276B9A-F9C6-1273-28A7-912C479D2CBA}"/>
              </a:ext>
            </a:extLst>
          </p:cNvPr>
          <p:cNvPicPr>
            <a:picLocks noChangeAspect="1"/>
          </p:cNvPicPr>
          <p:nvPr/>
        </p:nvPicPr>
        <p:blipFill>
          <a:blip r:embed="rId3"/>
          <a:stretch>
            <a:fillRect/>
          </a:stretch>
        </p:blipFill>
        <p:spPr>
          <a:xfrm>
            <a:off x="4492290" y="2107664"/>
            <a:ext cx="9050090" cy="7142233"/>
          </a:xfrm>
          <a:prstGeom prst="rect">
            <a:avLst/>
          </a:prstGeom>
        </p:spPr>
      </p:pic>
    </p:spTree>
    <p:extLst>
      <p:ext uri="{BB962C8B-B14F-4D97-AF65-F5344CB8AC3E}">
        <p14:creationId xmlns:p14="http://schemas.microsoft.com/office/powerpoint/2010/main" val="366639373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541F-5EEE-C317-0444-68AA7CD1DB6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BCC6698-786E-BF91-E998-B94EC5AEBBD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概要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3BF765F-532E-0B4D-03D3-F67E98AA9BE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296</a:t>
            </a:fld>
            <a:endParaRPr kumimoji="1" lang="ja-JP" altLang="en-US" sz="2000"/>
          </a:p>
        </p:txBody>
      </p:sp>
      <p:sp>
        <p:nvSpPr>
          <p:cNvPr id="4" name="object 40">
            <a:extLst>
              <a:ext uri="{FF2B5EF4-FFF2-40B4-BE49-F238E27FC236}">
                <a16:creationId xmlns:a16="http://schemas.microsoft.com/office/drawing/2014/main" id="{87619D96-89B7-5D73-DCB6-864AC100A2E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5" name="テキスト プレースホルダー 2">
            <a:extLst>
              <a:ext uri="{FF2B5EF4-FFF2-40B4-BE49-F238E27FC236}">
                <a16:creationId xmlns:a16="http://schemas.microsoft.com/office/drawing/2014/main" id="{DC0449BC-7089-D418-7C06-4C63178E6FE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10. </a:t>
            </a:r>
            <a:r>
              <a:rPr lang="ja-JP" altLang="en-US" sz="4000">
                <a:latin typeface="メイリオ" panose="020B0604030504040204" pitchFamily="50" charset="-128"/>
                <a:ea typeface="メイリオ" panose="020B0604030504040204" pitchFamily="50" charset="-128"/>
              </a:rPr>
              <a:t>改善</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0A294EA-95D0-EBE5-88FD-7204B4A4AEE2}"/>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13-2-8】</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- 45</a:t>
            </a:r>
            <a:endParaRPr lang="ja-JP" sz="2400" b="1">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41D1AED6-1335-CF42-B852-CBFDC01C55E8}"/>
              </a:ext>
            </a:extLst>
          </p:cNvPr>
          <p:cNvPicPr>
            <a:picLocks noChangeAspect="1"/>
          </p:cNvPicPr>
          <p:nvPr/>
        </p:nvPicPr>
        <p:blipFill>
          <a:blip r:embed="rId3"/>
          <a:stretch>
            <a:fillRect/>
          </a:stretch>
        </p:blipFill>
        <p:spPr>
          <a:xfrm>
            <a:off x="12858656" y="1561263"/>
            <a:ext cx="4572396" cy="2578832"/>
          </a:xfrm>
          <a:prstGeom prst="rect">
            <a:avLst/>
          </a:prstGeom>
        </p:spPr>
      </p:pic>
      <p:pic>
        <p:nvPicPr>
          <p:cNvPr id="7" name="図 6">
            <a:extLst>
              <a:ext uri="{FF2B5EF4-FFF2-40B4-BE49-F238E27FC236}">
                <a16:creationId xmlns:a16="http://schemas.microsoft.com/office/drawing/2014/main" id="{7531FDF1-5B73-6663-4735-6DE64255DD61}"/>
              </a:ext>
            </a:extLst>
          </p:cNvPr>
          <p:cNvPicPr>
            <a:picLocks noChangeAspect="1"/>
          </p:cNvPicPr>
          <p:nvPr/>
        </p:nvPicPr>
        <p:blipFill>
          <a:blip r:embed="rId4"/>
          <a:stretch>
            <a:fillRect/>
          </a:stretch>
        </p:blipFill>
        <p:spPr>
          <a:xfrm>
            <a:off x="1543794" y="2337643"/>
            <a:ext cx="11120914" cy="5584528"/>
          </a:xfrm>
          <a:prstGeom prst="rect">
            <a:avLst/>
          </a:prstGeom>
        </p:spPr>
      </p:pic>
    </p:spTree>
    <p:extLst>
      <p:ext uri="{BB962C8B-B14F-4D97-AF65-F5344CB8AC3E}">
        <p14:creationId xmlns:p14="http://schemas.microsoft.com/office/powerpoint/2010/main" val="189623139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96E5B-90A8-62BF-91B0-26116AC502CE}"/>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D9D0DBE-12F8-50DD-D446-B251957DD38C}"/>
              </a:ext>
            </a:extLst>
          </p:cNvPr>
          <p:cNvSpPr txBox="1"/>
          <p:nvPr/>
        </p:nvSpPr>
        <p:spPr>
          <a:xfrm>
            <a:off x="1701478" y="2058800"/>
            <a:ext cx="15456498" cy="1754326"/>
          </a:xfrm>
          <a:prstGeom prst="rect">
            <a:avLst/>
          </a:prstGeom>
          <a:noFill/>
        </p:spPr>
        <p:txBody>
          <a:bodyPr wrap="square">
            <a:spAutoFit/>
          </a:bodyPr>
          <a:lstStyle/>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プロセス</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EE386E2E-0807-FC99-BB9B-5666947426BD}"/>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10.1 </a:t>
            </a:r>
            <a:r>
              <a:rPr lang="ja-JP" altLang="en-US" sz="4000" dirty="0">
                <a:latin typeface="メイリオ" panose="020B0604030504040204" pitchFamily="50" charset="-128"/>
                <a:ea typeface="メイリオ" panose="020B0604030504040204" pitchFamily="50" charset="-128"/>
              </a:rPr>
              <a:t>不適合および是正処置</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49A56A2-3682-9F5E-93F3-97D0CF14875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297</a:t>
            </a:fld>
            <a:endParaRPr kumimoji="1" lang="ja-JP" altLang="en-US" sz="2000"/>
          </a:p>
        </p:txBody>
      </p:sp>
      <p:sp>
        <p:nvSpPr>
          <p:cNvPr id="4" name="object 40">
            <a:extLst>
              <a:ext uri="{FF2B5EF4-FFF2-40B4-BE49-F238E27FC236}">
                <a16:creationId xmlns:a16="http://schemas.microsoft.com/office/drawing/2014/main" id="{5A757BB9-8A65-558F-78D5-39CDE2A8972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6" name="四角形: 角を丸くする 5">
            <a:extLst>
              <a:ext uri="{FF2B5EF4-FFF2-40B4-BE49-F238E27FC236}">
                <a16:creationId xmlns:a16="http://schemas.microsoft.com/office/drawing/2014/main" id="{95911905-7125-0B2D-CE77-C9BD7DD18DC3}"/>
              </a:ext>
            </a:extLst>
          </p:cNvPr>
          <p:cNvSpPr/>
          <p:nvPr/>
        </p:nvSpPr>
        <p:spPr>
          <a:xfrm>
            <a:off x="1554678" y="2054500"/>
            <a:ext cx="15603297" cy="858441"/>
          </a:xfrm>
          <a:prstGeom prst="roundRect">
            <a:avLst/>
          </a:prstGeom>
          <a:noFill/>
          <a:ln w="762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600" b="1">
                <a:solidFill>
                  <a:schemeClr val="tx1"/>
                </a:solidFill>
                <a:latin typeface="メイリオ" panose="020B0604030504040204" pitchFamily="50" charset="-128"/>
                <a:ea typeface="メイリオ" panose="020B0604030504040204" pitchFamily="50" charset="-128"/>
              </a:rPr>
              <a:t>作成するドキュメント　</a:t>
            </a:r>
            <a:r>
              <a:rPr kumimoji="1" lang="ja-JP" altLang="en-US" sz="3600">
                <a:solidFill>
                  <a:schemeClr val="tx1"/>
                </a:solidFill>
                <a:latin typeface="メイリオ" panose="020B0604030504040204" pitchFamily="50" charset="-128"/>
                <a:ea typeface="メイリオ" panose="020B0604030504040204" pitchFamily="50" charset="-128"/>
              </a:rPr>
              <a:t>是正要求書兼回答書</a:t>
            </a:r>
          </a:p>
        </p:txBody>
      </p:sp>
      <p:sp>
        <p:nvSpPr>
          <p:cNvPr id="2" name="テキスト プレースホルダー 2">
            <a:extLst>
              <a:ext uri="{FF2B5EF4-FFF2-40B4-BE49-F238E27FC236}">
                <a16:creationId xmlns:a16="http://schemas.microsoft.com/office/drawing/2014/main" id="{E090F635-DEC0-90F5-35D1-15EC5C3CE2F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10. </a:t>
            </a:r>
            <a:r>
              <a:rPr lang="ja-JP" altLang="en-US" sz="4000">
                <a:latin typeface="メイリオ" panose="020B0604030504040204" pitchFamily="50" charset="-128"/>
                <a:ea typeface="メイリオ" panose="020B0604030504040204" pitchFamily="50" charset="-128"/>
              </a:rPr>
              <a:t>改善</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8CE64FA1-5B5E-B050-6598-3060C33FD5C5}"/>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13-2-8】</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- 46</a:t>
            </a:r>
            <a:endParaRPr lang="ja-JP" sz="2400" b="1">
              <a:latin typeface="メイリオ" panose="020B0604030504040204" pitchFamily="50" charset="-128"/>
              <a:ea typeface="メイリオ" panose="020B0604030504040204" pitchFamily="50" charset="-128"/>
              <a:cs typeface="Calibri"/>
            </a:endParaRPr>
          </a:p>
        </p:txBody>
      </p:sp>
      <p:pic>
        <p:nvPicPr>
          <p:cNvPr id="5" name="図 4">
            <a:extLst>
              <a:ext uri="{FF2B5EF4-FFF2-40B4-BE49-F238E27FC236}">
                <a16:creationId xmlns:a16="http://schemas.microsoft.com/office/drawing/2014/main" id="{D6B3B15A-729A-77FA-1AB5-5BC4D2B73B46}"/>
              </a:ext>
            </a:extLst>
          </p:cNvPr>
          <p:cNvPicPr>
            <a:picLocks noChangeAspect="1"/>
          </p:cNvPicPr>
          <p:nvPr/>
        </p:nvPicPr>
        <p:blipFill>
          <a:blip r:embed="rId3"/>
          <a:stretch>
            <a:fillRect/>
          </a:stretch>
        </p:blipFill>
        <p:spPr>
          <a:xfrm>
            <a:off x="3802631" y="3122029"/>
            <a:ext cx="11819358" cy="5941692"/>
          </a:xfrm>
          <a:prstGeom prst="rect">
            <a:avLst/>
          </a:prstGeom>
        </p:spPr>
      </p:pic>
    </p:spTree>
    <p:extLst>
      <p:ext uri="{BB962C8B-B14F-4D97-AF65-F5344CB8AC3E}">
        <p14:creationId xmlns:p14="http://schemas.microsoft.com/office/powerpoint/2010/main" val="321880230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87650-C7A9-CF97-5B58-793E5E0AB64E}"/>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C2B4180-F05C-D814-0CFB-20439F276250}"/>
              </a:ext>
            </a:extLst>
          </p:cNvPr>
          <p:cNvSpPr txBox="1"/>
          <p:nvPr/>
        </p:nvSpPr>
        <p:spPr>
          <a:xfrm>
            <a:off x="1701478" y="2058800"/>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是正要求書兼回答書</a:t>
            </a:r>
            <a:endParaRPr lang="en-US" altLang="ja-JP" sz="3600" u="sng">
              <a:solidFill>
                <a:srgbClr val="374151"/>
              </a:solidFill>
              <a:latin typeface="メイリオ" panose="020B0604030504040204" pitchFamily="50" charset="-128"/>
              <a:ea typeface="メイリオ" panose="020B0604030504040204" pitchFamily="50" charset="-128"/>
            </a:endParaRPr>
          </a:p>
        </p:txBody>
      </p:sp>
      <p:sp>
        <p:nvSpPr>
          <p:cNvPr id="8" name="テキスト プレースホルダー 2">
            <a:extLst>
              <a:ext uri="{FF2B5EF4-FFF2-40B4-BE49-F238E27FC236}">
                <a16:creationId xmlns:a16="http://schemas.microsoft.com/office/drawing/2014/main" id="{8EC832AF-0A3E-6073-BEE6-FD50FFBB0EED}"/>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10.1 </a:t>
            </a:r>
            <a:r>
              <a:rPr lang="ja-JP" altLang="en-US" sz="4000" dirty="0">
                <a:latin typeface="メイリオ" panose="020B0604030504040204" pitchFamily="50" charset="-128"/>
                <a:ea typeface="メイリオ" panose="020B0604030504040204" pitchFamily="50" charset="-128"/>
              </a:rPr>
              <a:t>不適合および是正処置</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CE4AC0C-1188-C019-FE1D-9D7C8394263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298</a:t>
            </a:fld>
            <a:endParaRPr kumimoji="1" lang="ja-JP" altLang="en-US" sz="2000"/>
          </a:p>
        </p:txBody>
      </p:sp>
      <p:sp>
        <p:nvSpPr>
          <p:cNvPr id="4" name="object 40">
            <a:extLst>
              <a:ext uri="{FF2B5EF4-FFF2-40B4-BE49-F238E27FC236}">
                <a16:creationId xmlns:a16="http://schemas.microsoft.com/office/drawing/2014/main" id="{D45AC137-7552-D112-BCDE-3E8D0BED0EA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13.ISMS</a:t>
            </a:r>
            <a:r>
              <a:rPr lang="ja-JP" altLang="en-US" sz="1800" b="1" dirty="0">
                <a:solidFill>
                  <a:schemeClr val="accent1"/>
                </a:solidFill>
                <a:latin typeface="メイリオ" panose="020B0604030504040204" pitchFamily="50" charset="-128"/>
                <a:ea typeface="メイリオ" panose="020B0604030504040204" pitchFamily="50" charset="-128"/>
              </a:rPr>
              <a:t>の要求事項と構築</a:t>
            </a:r>
          </a:p>
        </p:txBody>
      </p:sp>
      <p:sp>
        <p:nvSpPr>
          <p:cNvPr id="2" name="テキスト プレースホルダー 2">
            <a:extLst>
              <a:ext uri="{FF2B5EF4-FFF2-40B4-BE49-F238E27FC236}">
                <a16:creationId xmlns:a16="http://schemas.microsoft.com/office/drawing/2014/main" id="{469118EE-B93D-0E23-2B0B-83EFBE2A99C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ISMS</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10. </a:t>
            </a:r>
            <a:r>
              <a:rPr lang="ja-JP" altLang="en-US" sz="4000">
                <a:latin typeface="メイリオ" panose="020B0604030504040204" pitchFamily="50" charset="-128"/>
                <a:ea typeface="メイリオ" panose="020B0604030504040204" pitchFamily="50" charset="-128"/>
              </a:rPr>
              <a:t>改善</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51C2A39-F4EE-59F0-AED8-883A8517F838}"/>
              </a:ext>
            </a:extLst>
          </p:cNvPr>
          <p:cNvSpPr txBox="1"/>
          <p:nvPr/>
        </p:nvSpPr>
        <p:spPr>
          <a:xfrm>
            <a:off x="12203575" y="622328"/>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13-2-8】</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13</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- 47</a:t>
            </a:r>
            <a:endParaRPr lang="ja-JP" sz="2400" b="1">
              <a:latin typeface="メイリオ" panose="020B0604030504040204" pitchFamily="50" charset="-128"/>
              <a:ea typeface="メイリオ" panose="020B0604030504040204" pitchFamily="50" charset="-128"/>
              <a:cs typeface="Calibri"/>
            </a:endParaRPr>
          </a:p>
        </p:txBody>
      </p:sp>
      <p:pic>
        <p:nvPicPr>
          <p:cNvPr id="9" name="図 8">
            <a:extLst>
              <a:ext uri="{FF2B5EF4-FFF2-40B4-BE49-F238E27FC236}">
                <a16:creationId xmlns:a16="http://schemas.microsoft.com/office/drawing/2014/main" id="{1350966E-1025-CF57-B1CF-80FFFEAC2376}"/>
              </a:ext>
            </a:extLst>
          </p:cNvPr>
          <p:cNvPicPr>
            <a:picLocks noChangeAspect="1"/>
          </p:cNvPicPr>
          <p:nvPr/>
        </p:nvPicPr>
        <p:blipFill>
          <a:blip r:embed="rId3"/>
          <a:stretch>
            <a:fillRect/>
          </a:stretch>
        </p:blipFill>
        <p:spPr>
          <a:xfrm>
            <a:off x="6309515" y="2170909"/>
            <a:ext cx="6630981" cy="7104111"/>
          </a:xfrm>
          <a:prstGeom prst="rect">
            <a:avLst/>
          </a:prstGeom>
        </p:spPr>
      </p:pic>
    </p:spTree>
    <p:extLst>
      <p:ext uri="{BB962C8B-B14F-4D97-AF65-F5344CB8AC3E}">
        <p14:creationId xmlns:p14="http://schemas.microsoft.com/office/powerpoint/2010/main" val="410191750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4F424-3E28-3E42-FC25-D6564AFAA08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206D73C-3C68-7AED-AB3C-8F21B849F576}"/>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TW"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14.</a:t>
            </a:r>
            <a:r>
              <a:rPr kumimoji="1" lang="zh-TW"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組織的管理策</a:t>
            </a:r>
            <a:endPar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A5B4B7E9-2E87-854C-DA38-6A6BE5EAFE4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299</a:t>
            </a:fld>
            <a:endParaRPr kumimoji="1" lang="ja-JP" altLang="en-US" sz="2000"/>
          </a:p>
        </p:txBody>
      </p:sp>
      <p:sp>
        <p:nvSpPr>
          <p:cNvPr id="3" name="テキスト プレースホルダー 2">
            <a:extLst>
              <a:ext uri="{FF2B5EF4-FFF2-40B4-BE49-F238E27FC236}">
                <a16:creationId xmlns:a16="http://schemas.microsoft.com/office/drawing/2014/main" id="{3DF3A743-03D5-7CB0-1A7C-5250AC07FA31}"/>
              </a:ext>
            </a:extLst>
          </p:cNvPr>
          <p:cNvSpPr txBox="1">
            <a:spLocks/>
          </p:cNvSpPr>
          <p:nvPr/>
        </p:nvSpPr>
        <p:spPr>
          <a:xfrm>
            <a:off x="1203767" y="1472353"/>
            <a:ext cx="16308729"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B6A71AC5-4142-E5A8-E3D1-620F9812E6FD}"/>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548667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217055" y="807918"/>
            <a:ext cx="4429126" cy="419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目的</a:t>
            </a:r>
          </a:p>
        </p:txBody>
      </p:sp>
      <p:sp>
        <p:nvSpPr>
          <p:cNvPr id="9" name="テキスト ボックス 8">
            <a:extLst>
              <a:ext uri="{FF2B5EF4-FFF2-40B4-BE49-F238E27FC236}">
                <a16:creationId xmlns:a16="http://schemas.microsoft.com/office/drawing/2014/main" id="{387944D4-B988-EDC6-3FA5-5EA119B7CCFC}"/>
              </a:ext>
            </a:extLst>
          </p:cNvPr>
          <p:cNvSpPr txBox="1"/>
          <p:nvPr/>
        </p:nvSpPr>
        <p:spPr>
          <a:xfrm>
            <a:off x="1534330" y="1728753"/>
            <a:ext cx="14538504" cy="1200329"/>
          </a:xfrm>
          <a:prstGeom prst="rect">
            <a:avLst/>
          </a:prstGeom>
          <a:noFill/>
        </p:spPr>
        <p:txBody>
          <a:bodyPr wrap="square">
            <a:spAutoFit/>
          </a:bodyPr>
          <a:lstStyle/>
          <a:p>
            <a:pPr marL="285743" indent="-285743">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継続的な社内のセキュリティ対策ができる人材を育成する</a:t>
            </a:r>
            <a:endParaRPr kumimoji="1" lang="en-US" altLang="ja-JP" sz="3600">
              <a:latin typeface="メイリオ" panose="020B0604030504040204" pitchFamily="50" charset="-128"/>
              <a:ea typeface="メイリオ" panose="020B0604030504040204" pitchFamily="50" charset="-128"/>
            </a:endParaRPr>
          </a:p>
          <a:p>
            <a:pPr marL="285743" indent="-285743">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実践的な課題解決で社内セキュリティ体制を強化する</a:t>
            </a:r>
            <a:endParaRPr kumimoji="1" lang="en-US" altLang="ja-JP" sz="3600">
              <a:latin typeface="メイリオ" panose="020B0604030504040204" pitchFamily="50" charset="-128"/>
              <a:ea typeface="メイリオ" panose="020B0604030504040204" pitchFamily="50" charset="-128"/>
            </a:endParaRPr>
          </a:p>
        </p:txBody>
      </p:sp>
      <p:graphicFrame>
        <p:nvGraphicFramePr>
          <p:cNvPr id="11" name="表 5">
            <a:extLst>
              <a:ext uri="{FF2B5EF4-FFF2-40B4-BE49-F238E27FC236}">
                <a16:creationId xmlns:a16="http://schemas.microsoft.com/office/drawing/2014/main" id="{0AA28BB1-DE32-0E1C-47DE-4C4762433757}"/>
              </a:ext>
            </a:extLst>
          </p:cNvPr>
          <p:cNvGraphicFramePr>
            <a:graphicFrameLocks noGrp="1"/>
          </p:cNvGraphicFramePr>
          <p:nvPr>
            <p:extLst>
              <p:ext uri="{D42A27DB-BD31-4B8C-83A1-F6EECF244321}">
                <p14:modId xmlns:p14="http://schemas.microsoft.com/office/powerpoint/2010/main" val="108970472"/>
              </p:ext>
            </p:extLst>
          </p:nvPr>
        </p:nvGraphicFramePr>
        <p:xfrm>
          <a:off x="1451120" y="3843130"/>
          <a:ext cx="15180108" cy="5261364"/>
        </p:xfrm>
        <a:graphic>
          <a:graphicData uri="http://schemas.openxmlformats.org/drawingml/2006/table">
            <a:tbl>
              <a:tblPr firstRow="1" bandRow="1">
                <a:tableStyleId>{5C22544A-7EE6-4342-B048-85BDC9FD1C3A}</a:tableStyleId>
              </a:tblPr>
              <a:tblGrid>
                <a:gridCol w="3756984">
                  <a:extLst>
                    <a:ext uri="{9D8B030D-6E8A-4147-A177-3AD203B41FA5}">
                      <a16:colId xmlns:a16="http://schemas.microsoft.com/office/drawing/2014/main" val="3855113614"/>
                    </a:ext>
                  </a:extLst>
                </a:gridCol>
                <a:gridCol w="769038">
                  <a:extLst>
                    <a:ext uri="{9D8B030D-6E8A-4147-A177-3AD203B41FA5}">
                      <a16:colId xmlns:a16="http://schemas.microsoft.com/office/drawing/2014/main" val="3209226680"/>
                    </a:ext>
                  </a:extLst>
                </a:gridCol>
                <a:gridCol w="1775681">
                  <a:extLst>
                    <a:ext uri="{9D8B030D-6E8A-4147-A177-3AD203B41FA5}">
                      <a16:colId xmlns:a16="http://schemas.microsoft.com/office/drawing/2014/main" val="2154927355"/>
                    </a:ext>
                  </a:extLst>
                </a:gridCol>
                <a:gridCol w="1775681">
                  <a:extLst>
                    <a:ext uri="{9D8B030D-6E8A-4147-A177-3AD203B41FA5}">
                      <a16:colId xmlns:a16="http://schemas.microsoft.com/office/drawing/2014/main" val="3028577936"/>
                    </a:ext>
                  </a:extLst>
                </a:gridCol>
                <a:gridCol w="1775681">
                  <a:extLst>
                    <a:ext uri="{9D8B030D-6E8A-4147-A177-3AD203B41FA5}">
                      <a16:colId xmlns:a16="http://schemas.microsoft.com/office/drawing/2014/main" val="825409994"/>
                    </a:ext>
                  </a:extLst>
                </a:gridCol>
                <a:gridCol w="1775681">
                  <a:extLst>
                    <a:ext uri="{9D8B030D-6E8A-4147-A177-3AD203B41FA5}">
                      <a16:colId xmlns:a16="http://schemas.microsoft.com/office/drawing/2014/main" val="407809782"/>
                    </a:ext>
                  </a:extLst>
                </a:gridCol>
                <a:gridCol w="1775681">
                  <a:extLst>
                    <a:ext uri="{9D8B030D-6E8A-4147-A177-3AD203B41FA5}">
                      <a16:colId xmlns:a16="http://schemas.microsoft.com/office/drawing/2014/main" val="641757842"/>
                    </a:ext>
                  </a:extLst>
                </a:gridCol>
                <a:gridCol w="1775681">
                  <a:extLst>
                    <a:ext uri="{9D8B030D-6E8A-4147-A177-3AD203B41FA5}">
                      <a16:colId xmlns:a16="http://schemas.microsoft.com/office/drawing/2014/main" val="2878393405"/>
                    </a:ext>
                  </a:extLst>
                </a:gridCol>
              </a:tblGrid>
              <a:tr h="327056">
                <a:tc gridSpan="2">
                  <a:txBody>
                    <a:bodyPr/>
                    <a:lstStyle/>
                    <a:p>
                      <a:pPr algn="ctr"/>
                      <a:r>
                        <a:rPr kumimoji="1" lang="ja-JP" altLang="en-US" sz="1600" b="0" dirty="0">
                          <a:latin typeface="メイリオ" panose="020B0604030504040204" pitchFamily="50" charset="-128"/>
                          <a:ea typeface="メイリオ" panose="020B0604030504040204" pitchFamily="50" charset="-128"/>
                        </a:rPr>
                        <a:t>成熟度レベル　</a:t>
                      </a:r>
                      <a:r>
                        <a:rPr kumimoji="1" lang="en-US" altLang="ja-JP" sz="1600" b="0" dirty="0">
                          <a:latin typeface="メイリオ" panose="020B0604030504040204" pitchFamily="50" charset="-128"/>
                          <a:ea typeface="メイリオ" panose="020B0604030504040204" pitchFamily="50" charset="-128"/>
                        </a:rPr>
                        <a:t>※COBIT</a:t>
                      </a:r>
                      <a:r>
                        <a:rPr kumimoji="1" lang="ja-JP" altLang="en-US" sz="1600" b="0" dirty="0">
                          <a:latin typeface="メイリオ" panose="020B0604030504040204" pitchFamily="50" charset="-128"/>
                          <a:ea typeface="メイリオ" panose="020B0604030504040204" pitchFamily="50" charset="-128"/>
                        </a:rPr>
                        <a:t>を援用し設定</a:t>
                      </a:r>
                      <a:endParaRPr kumimoji="1" lang="en-US" altLang="ja-JP" sz="1600" b="0" dirty="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a:endParaRPr kumimoji="1" lang="ja-JP" altLang="en-US" sz="1000" b="0"/>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600" b="1">
                          <a:latin typeface="メイリオ" panose="020B0604030504040204" pitchFamily="50" charset="-128"/>
                          <a:ea typeface="メイリオ" panose="020B0604030504040204" pitchFamily="50" charset="-128"/>
                        </a:rPr>
                        <a:t>０</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１</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２</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３</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４</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kumimoji="1" lang="ja-JP" altLang="en-US" sz="1600" b="1">
                          <a:latin typeface="メイリオ" panose="020B0604030504040204" pitchFamily="50" charset="-128"/>
                          <a:ea typeface="メイリオ" panose="020B0604030504040204" pitchFamily="50" charset="-128"/>
                        </a:rPr>
                        <a:t>５</a:t>
                      </a:r>
                    </a:p>
                  </a:txBody>
                  <a:tcPr anchor="ctr">
                    <a:lnL w="6350" cap="flat" cmpd="sng" algn="ctr">
                      <a:solidFill>
                        <a:schemeClr val="bg1"/>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942892498"/>
                  </a:ext>
                </a:extLst>
              </a:tr>
              <a:tr h="1343237">
                <a:tc gridSpan="2">
                  <a:txBody>
                    <a:bodyPr/>
                    <a:lstStyle/>
                    <a:p>
                      <a:pPr algn="r">
                        <a:lnSpc>
                          <a:spcPct val="150000"/>
                        </a:lnSpc>
                      </a:pPr>
                      <a:r>
                        <a:rPr kumimoji="1" lang="ja-JP" altLang="en-US" sz="1600">
                          <a:solidFill>
                            <a:schemeClr val="bg1"/>
                          </a:solidFill>
                          <a:latin typeface="メイリオ" panose="020B0604030504040204" pitchFamily="50" charset="-128"/>
                          <a:ea typeface="メイリオ" panose="020B0604030504040204" pitchFamily="50" charset="-128"/>
                        </a:rPr>
                        <a:t>ステータス</a:t>
                      </a:r>
                      <a:endParaRPr kumimoji="1" lang="en-US" altLang="ja-JP" sz="1600">
                        <a:solidFill>
                          <a:schemeClr val="bg1"/>
                        </a:solidFill>
                        <a:latin typeface="メイリオ" panose="020B0604030504040204" pitchFamily="50" charset="-128"/>
                        <a:ea typeface="メイリオ" panose="020B0604030504040204" pitchFamily="50" charset="-128"/>
                      </a:endParaRPr>
                    </a:p>
                    <a:p>
                      <a:pPr algn="l">
                        <a:lnSpc>
                          <a:spcPct val="150000"/>
                        </a:lnSpc>
                      </a:pPr>
                      <a:r>
                        <a:rPr kumimoji="1" lang="ja-JP" altLang="en-US" sz="1600">
                          <a:solidFill>
                            <a:schemeClr val="bg1"/>
                          </a:solidFill>
                          <a:latin typeface="メイリオ" panose="020B0604030504040204" pitchFamily="50" charset="-128"/>
                          <a:ea typeface="メイリオ" panose="020B0604030504040204" pitchFamily="50" charset="-128"/>
                        </a:rPr>
                        <a:t>事業と主な支援領域</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6350" cap="flat" cmpd="sng" algn="ctr">
                      <a:solidFill>
                        <a:schemeClr val="accent1">
                          <a:lumMod val="50000"/>
                        </a:schemeClr>
                      </a:solidFill>
                      <a:prstDash val="solid"/>
                      <a:round/>
                      <a:headEnd type="none" w="med" len="med"/>
                      <a:tailEnd type="none" w="med" len="med"/>
                    </a:lnTlToBr>
                    <a:lnBlToTr w="12700" cmpd="sng">
                      <a:noFill/>
                      <a:prstDash val="solid"/>
                    </a:lnBlToTr>
                    <a:solidFill>
                      <a:schemeClr val="accent1">
                        <a:lumMod val="60000"/>
                        <a:lumOff val="40000"/>
                      </a:schemeClr>
                    </a:solidFill>
                  </a:tcPr>
                </a:tc>
                <a:tc hMerge="1">
                  <a:txBody>
                    <a:bodyPr/>
                    <a:lstStyle/>
                    <a:p>
                      <a:pPr algn="ctr"/>
                      <a:r>
                        <a:rPr kumimoji="1" lang="ja-JP" altLang="en-US" sz="1000">
                          <a:solidFill>
                            <a:schemeClr val="bg1"/>
                          </a:solidFill>
                        </a:rPr>
                        <a:t>ステータス</a:t>
                      </a:r>
                      <a:endParaRPr kumimoji="1" lang="en-US" altLang="ja-JP" sz="1000">
                        <a:solidFill>
                          <a:schemeClr val="bg1"/>
                        </a:solidFill>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82BDBB"/>
                    </a:solidFill>
                  </a:tcPr>
                </a:tc>
                <a:tc>
                  <a:txBody>
                    <a:bodyPr/>
                    <a:lstStyle/>
                    <a:p>
                      <a:pPr algn="l"/>
                      <a:r>
                        <a:rPr kumimoji="1" lang="ja-JP" altLang="en-US" sz="1600" dirty="0">
                          <a:solidFill>
                            <a:schemeClr val="bg1"/>
                          </a:solidFill>
                          <a:latin typeface="メイリオ" panose="020B0604030504040204" pitchFamily="50" charset="-128"/>
                          <a:ea typeface="メイリオ" panose="020B0604030504040204" pitchFamily="50" charset="-128"/>
                        </a:rPr>
                        <a:t>セキュリティ意識もなく、対策なども考えていない状態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セキュリティ対策を実施しないといけないと思っている状態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セキュリティに関する方針・ルール、対策を決めている状態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セキュリティマネジメント計画や行動を決め、実践している状態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リスクを分析し、方針・ルール・対策の見直しを行っている状態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kumimoji="1" lang="ja-JP" altLang="en-US" sz="1600">
                          <a:solidFill>
                            <a:schemeClr val="bg1"/>
                          </a:solidFill>
                          <a:latin typeface="メイリオ" panose="020B0604030504040204" pitchFamily="50" charset="-128"/>
                          <a:ea typeface="メイリオ" panose="020B0604030504040204" pitchFamily="50" charset="-128"/>
                        </a:rPr>
                        <a:t>最適化や習慣化がされている状態</a:t>
                      </a: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871432646"/>
                  </a:ext>
                </a:extLst>
              </a:tr>
              <a:tr h="564915">
                <a:tc>
                  <a:txBody>
                    <a:bodyPr/>
                    <a:lstStyle/>
                    <a:p>
                      <a:pPr algn="l"/>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中小企業サイバーセキュリティの極意</a:t>
                      </a:r>
                      <a:endPar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endParaRP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8907689"/>
                  </a:ext>
                </a:extLst>
              </a:tr>
              <a:tr h="564915">
                <a:tc>
                  <a:txBody>
                    <a:bodyPr/>
                    <a:lstStyle/>
                    <a:p>
                      <a:pPr algn="l"/>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中小企業サイバーセキュリティ　　　　　　　　　　　　向上支援事業</a:t>
                      </a:r>
                      <a:endPar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endParaRP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6450479"/>
                  </a:ext>
                </a:extLst>
              </a:tr>
              <a:tr h="5649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中小企業サイバーセキュリティ　　　　　　　　　対策強化サポート事業</a:t>
                      </a:r>
                      <a:endPar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endParaRP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6473494"/>
                  </a:ext>
                </a:extLst>
              </a:tr>
              <a:tr h="56491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a:solidFill>
                            <a:srgbClr val="C00000"/>
                          </a:solidFill>
                          <a:latin typeface="メイリオ" panose="020B0604030504040204" pitchFamily="50" charset="-128"/>
                          <a:ea typeface="メイリオ" panose="020B0604030504040204" pitchFamily="50" charset="-128"/>
                        </a:rPr>
                        <a:t>中小企業サイバーセキュリティ</a:t>
                      </a:r>
                      <a:endParaRPr kumimoji="1" lang="en-US" altLang="ja-JP" sz="1600" b="0">
                        <a:solidFill>
                          <a:srgbClr val="C00000"/>
                        </a:solidFill>
                        <a:latin typeface="メイリオ" panose="020B0604030504040204" pitchFamily="50" charset="-128"/>
                        <a:ea typeface="メイリオ"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a:solidFill>
                            <a:srgbClr val="C00000"/>
                          </a:solidFill>
                          <a:latin typeface="メイリオ" panose="020B0604030504040204" pitchFamily="50" charset="-128"/>
                          <a:ea typeface="メイリオ" panose="020B0604030504040204" pitchFamily="50" charset="-128"/>
                        </a:rPr>
                        <a:t>対策継続支援事業（本事業）</a:t>
                      </a:r>
                      <a:endParaRPr kumimoji="1" lang="en-US" altLang="ja-JP" sz="1600" b="0">
                        <a:solidFill>
                          <a:srgbClr val="C00000"/>
                        </a:solidFill>
                        <a:latin typeface="メイリオ" panose="020B0604030504040204" pitchFamily="50" charset="-128"/>
                        <a:ea typeface="メイリオ" panose="020B0604030504040204" pitchFamily="50" charset="-128"/>
                      </a:endParaRP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7201006"/>
                  </a:ext>
                </a:extLst>
              </a:tr>
              <a:tr h="715657">
                <a:tc>
                  <a:txBody>
                    <a:bodyPr/>
                    <a:lstStyle/>
                    <a:p>
                      <a:pPr algn="l"/>
                      <a:r>
                        <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rPr>
                        <a:t>Tcyss</a:t>
                      </a:r>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（東京中小企業サイバー</a:t>
                      </a:r>
                      <a:endParaRPr kumimoji="1" lang="en-US" altLang="ja-JP" sz="1600" b="0">
                        <a:solidFill>
                          <a:schemeClr val="tx2">
                            <a:lumMod val="65000"/>
                            <a:lumOff val="35000"/>
                          </a:schemeClr>
                        </a:solidFill>
                        <a:latin typeface="メイリオ" panose="020B0604030504040204" pitchFamily="50" charset="-128"/>
                        <a:ea typeface="メイリオ" panose="020B0604030504040204" pitchFamily="50" charset="-128"/>
                      </a:endParaRPr>
                    </a:p>
                    <a:p>
                      <a:pPr algn="l"/>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セキュリティ支援ネットワーク）</a:t>
                      </a: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3849490"/>
                  </a:ext>
                </a:extLst>
              </a:tr>
              <a:tr h="564915">
                <a:tc>
                  <a:txBody>
                    <a:bodyPr/>
                    <a:lstStyle/>
                    <a:p>
                      <a:pPr algn="l"/>
                      <a:r>
                        <a:rPr kumimoji="1" lang="ja-JP" altLang="en-US" sz="1600" b="0">
                          <a:solidFill>
                            <a:schemeClr val="tx2">
                              <a:lumMod val="65000"/>
                              <a:lumOff val="35000"/>
                            </a:schemeClr>
                          </a:solidFill>
                          <a:latin typeface="メイリオ" panose="020B0604030504040204" pitchFamily="50" charset="-128"/>
                          <a:ea typeface="メイリオ" panose="020B0604030504040204" pitchFamily="50" charset="-128"/>
                        </a:rPr>
                        <a:t>サイバーセキュリティ対策促進助成金</a:t>
                      </a:r>
                    </a:p>
                  </a:txBody>
                  <a:tcPr marL="72000" marR="72000"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600" dirty="0">
                        <a:latin typeface="メイリオ" panose="020B0604030504040204" pitchFamily="50" charset="-128"/>
                        <a:ea typeface="メイリオ" panose="020B0604030504040204" pitchFamily="50" charset="-128"/>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413068"/>
                  </a:ext>
                </a:extLst>
              </a:tr>
            </a:tbl>
          </a:graphicData>
        </a:graphic>
      </p:graphicFrame>
      <p:grpSp>
        <p:nvGrpSpPr>
          <p:cNvPr id="27" name="グループ化 26">
            <a:extLst>
              <a:ext uri="{FF2B5EF4-FFF2-40B4-BE49-F238E27FC236}">
                <a16:creationId xmlns:a16="http://schemas.microsoft.com/office/drawing/2014/main" id="{D48C7BA2-6BD6-2A8F-22DE-D518ECABD567}"/>
              </a:ext>
            </a:extLst>
          </p:cNvPr>
          <p:cNvGrpSpPr/>
          <p:nvPr/>
        </p:nvGrpSpPr>
        <p:grpSpPr>
          <a:xfrm>
            <a:off x="12640869" y="3474362"/>
            <a:ext cx="3973873" cy="252162"/>
            <a:chOff x="4991100" y="2320724"/>
            <a:chExt cx="3973873" cy="252162"/>
          </a:xfrm>
        </p:grpSpPr>
        <p:sp>
          <p:nvSpPr>
            <p:cNvPr id="28" name="テキスト ボックス 27">
              <a:extLst>
                <a:ext uri="{FF2B5EF4-FFF2-40B4-BE49-F238E27FC236}">
                  <a16:creationId xmlns:a16="http://schemas.microsoft.com/office/drawing/2014/main" id="{3B1059F2-6E91-A801-2555-235253FBA8DB}"/>
                </a:ext>
              </a:extLst>
            </p:cNvPr>
            <p:cNvSpPr txBox="1"/>
            <p:nvPr/>
          </p:nvSpPr>
          <p:spPr>
            <a:xfrm>
              <a:off x="4991100" y="2320724"/>
              <a:ext cx="3973873" cy="25216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en-US" altLang="ja-JP" sz="1000">
                  <a:solidFill>
                    <a:schemeClr val="tx2">
                      <a:lumMod val="65000"/>
                      <a:lumOff val="35000"/>
                    </a:schemeClr>
                  </a:solidFill>
                  <a:latin typeface="Meiryo UI" panose="020B0604030504040204" pitchFamily="50" charset="-128"/>
                  <a:ea typeface="Meiryo UI" panose="020B0604030504040204" pitchFamily="50" charset="-128"/>
                </a:rPr>
                <a:t>【</a:t>
              </a:r>
              <a:r>
                <a:rPr kumimoji="1" lang="ja-JP" altLang="en-US" sz="1000">
                  <a:solidFill>
                    <a:schemeClr val="tx2">
                      <a:lumMod val="65000"/>
                      <a:lumOff val="35000"/>
                    </a:schemeClr>
                  </a:solidFill>
                  <a:latin typeface="Meiryo UI" panose="020B0604030504040204" pitchFamily="50" charset="-128"/>
                  <a:ea typeface="Meiryo UI" panose="020B0604030504040204" pitchFamily="50" charset="-128"/>
                </a:rPr>
                <a:t>支援領域</a:t>
              </a:r>
              <a:r>
                <a:rPr kumimoji="1" lang="en-US" altLang="ja-JP" sz="1000">
                  <a:solidFill>
                    <a:schemeClr val="tx2">
                      <a:lumMod val="65000"/>
                      <a:lumOff val="35000"/>
                    </a:schemeClr>
                  </a:solidFill>
                  <a:latin typeface="Meiryo UI" panose="020B0604030504040204" pitchFamily="50" charset="-128"/>
                  <a:ea typeface="Meiryo UI" panose="020B0604030504040204" pitchFamily="50" charset="-128"/>
                </a:rPr>
                <a:t>】</a:t>
              </a:r>
              <a:r>
                <a:rPr kumimoji="1" lang="ja-JP" altLang="en-US" sz="1000">
                  <a:solidFill>
                    <a:schemeClr val="tx2">
                      <a:lumMod val="65000"/>
                      <a:lumOff val="35000"/>
                    </a:schemeClr>
                  </a:solidFill>
                  <a:latin typeface="Meiryo UI" panose="020B0604030504040204" pitchFamily="50" charset="-128"/>
                  <a:ea typeface="Meiryo UI" panose="020B0604030504040204" pitchFamily="50" charset="-128"/>
                </a:rPr>
                <a:t>　　　　　組織的支援　　　　　人的支援　　　　　　技術的支援</a:t>
              </a:r>
            </a:p>
          </p:txBody>
        </p:sp>
        <p:pic>
          <p:nvPicPr>
            <p:cNvPr id="29" name="グラフィックス 28" descr="マネジメント 単色塗りつぶし">
              <a:extLst>
                <a:ext uri="{FF2B5EF4-FFF2-40B4-BE49-F238E27FC236}">
                  <a16:creationId xmlns:a16="http://schemas.microsoft.com/office/drawing/2014/main" id="{3AD68CBB-8663-2AF5-6AAA-EDCD056855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0843" y="2329137"/>
              <a:ext cx="216000" cy="216000"/>
            </a:xfrm>
            <a:prstGeom prst="rect">
              <a:avLst/>
            </a:prstGeom>
          </p:spPr>
        </p:pic>
        <p:pic>
          <p:nvPicPr>
            <p:cNvPr id="30" name="グラフィックス 29" descr="オフィス ワーカー (男性) 単色塗りつぶし">
              <a:extLst>
                <a:ext uri="{FF2B5EF4-FFF2-40B4-BE49-F238E27FC236}">
                  <a16:creationId xmlns:a16="http://schemas.microsoft.com/office/drawing/2014/main" id="{7601784E-29D5-480C-AC91-736F52F197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6476" y="2328854"/>
              <a:ext cx="216000" cy="216000"/>
            </a:xfrm>
            <a:prstGeom prst="rect">
              <a:avLst/>
            </a:prstGeom>
          </p:spPr>
        </p:pic>
        <p:pic>
          <p:nvPicPr>
            <p:cNvPr id="31" name="グラフィックス 30" descr="チェックマークの付いた盾 単色塗りつぶし">
              <a:extLst>
                <a:ext uri="{FF2B5EF4-FFF2-40B4-BE49-F238E27FC236}">
                  <a16:creationId xmlns:a16="http://schemas.microsoft.com/office/drawing/2014/main" id="{25260843-B402-685D-A6DC-E0515A967F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6015" y="2331721"/>
              <a:ext cx="216000" cy="216000"/>
            </a:xfrm>
            <a:prstGeom prst="rect">
              <a:avLst/>
            </a:prstGeom>
          </p:spPr>
        </p:pic>
      </p:grpSp>
      <p:sp>
        <p:nvSpPr>
          <p:cNvPr id="39" name="四角形: 角を丸くする 38">
            <a:extLst>
              <a:ext uri="{FF2B5EF4-FFF2-40B4-BE49-F238E27FC236}">
                <a16:creationId xmlns:a16="http://schemas.microsoft.com/office/drawing/2014/main" id="{8C8E94D5-D632-A8DF-34F5-7129079EE322}"/>
              </a:ext>
            </a:extLst>
          </p:cNvPr>
          <p:cNvSpPr/>
          <p:nvPr/>
        </p:nvSpPr>
        <p:spPr>
          <a:xfrm>
            <a:off x="1451120" y="3343320"/>
            <a:ext cx="4034361" cy="397212"/>
          </a:xfrm>
          <a:prstGeom prst="roundRect">
            <a:avLst>
              <a:gd name="adj" fmla="val 37371"/>
            </a:avLst>
          </a:prstGeom>
          <a:solidFill>
            <a:schemeClr val="accent1">
              <a:lumMod val="50000"/>
            </a:schemeClr>
          </a:solidFill>
          <a:ln>
            <a:noFill/>
          </a:ln>
        </p:spPr>
        <p:style>
          <a:lnRef idx="1">
            <a:schemeClr val="accent1"/>
          </a:lnRef>
          <a:fillRef idx="2">
            <a:schemeClr val="accent1"/>
          </a:fillRef>
          <a:effectRef idx="1">
            <a:schemeClr val="accent1"/>
          </a:effectRef>
          <a:fontRef idx="minor">
            <a:schemeClr val="dk1"/>
          </a:fontRef>
        </p:style>
        <p:txBody>
          <a:bodyPr lIns="36000" rIns="36000" rtlCol="0" anchor="ctr"/>
          <a:lstStyle/>
          <a:p>
            <a:pPr algn="ctr"/>
            <a:r>
              <a:rPr kumimoji="1" lang="ja-JP" altLang="en-US">
                <a:solidFill>
                  <a:schemeClr val="bg1"/>
                </a:solidFill>
                <a:latin typeface="メイリオ" panose="020B0604030504040204" pitchFamily="50" charset="-128"/>
                <a:ea typeface="メイリオ" panose="020B0604030504040204" pitchFamily="50" charset="-128"/>
              </a:rPr>
              <a:t>東京都他事業と本事業の位置づけ</a:t>
            </a:r>
          </a:p>
        </p:txBody>
      </p:sp>
      <p:sp>
        <p:nvSpPr>
          <p:cNvPr id="12" name="矢印: 右 11">
            <a:extLst>
              <a:ext uri="{FF2B5EF4-FFF2-40B4-BE49-F238E27FC236}">
                <a16:creationId xmlns:a16="http://schemas.microsoft.com/office/drawing/2014/main" id="{029A595A-278D-BA95-B55D-0FF47BEF8A4D}"/>
              </a:ext>
            </a:extLst>
          </p:cNvPr>
          <p:cNvSpPr/>
          <p:nvPr/>
        </p:nvSpPr>
        <p:spPr>
          <a:xfrm>
            <a:off x="7772649" y="6155174"/>
            <a:ext cx="1711711" cy="427850"/>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736B4D06-E246-579D-9354-7B66C967A8F5}"/>
              </a:ext>
            </a:extLst>
          </p:cNvPr>
          <p:cNvSpPr/>
          <p:nvPr/>
        </p:nvSpPr>
        <p:spPr>
          <a:xfrm>
            <a:off x="6002427" y="5591979"/>
            <a:ext cx="3496961" cy="451464"/>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E3F8A88B-0EEA-425E-88EA-DEB073F7C20F}"/>
              </a:ext>
            </a:extLst>
          </p:cNvPr>
          <p:cNvSpPr/>
          <p:nvPr/>
        </p:nvSpPr>
        <p:spPr>
          <a:xfrm>
            <a:off x="6003689" y="7983114"/>
            <a:ext cx="5300415" cy="451464"/>
          </a:xfrm>
          <a:prstGeom prst="rightArrow">
            <a:avLst/>
          </a:prstGeom>
          <a:solidFill>
            <a:schemeClr val="accent1">
              <a:lumMod val="60000"/>
              <a:lumOff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7E5BA552-5232-F216-A226-3A0D697EC4B4}"/>
              </a:ext>
            </a:extLst>
          </p:cNvPr>
          <p:cNvSpPr/>
          <p:nvPr/>
        </p:nvSpPr>
        <p:spPr>
          <a:xfrm>
            <a:off x="9529902" y="7318783"/>
            <a:ext cx="3549994" cy="415524"/>
          </a:xfrm>
          <a:prstGeom prst="rightArrow">
            <a:avLst/>
          </a:prstGeom>
          <a:solidFill>
            <a:srgbClr val="00206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6EB9A4D6-0345-324A-0B87-BDCFC7A4C38C}"/>
              </a:ext>
            </a:extLst>
          </p:cNvPr>
          <p:cNvGrpSpPr/>
          <p:nvPr/>
        </p:nvGrpSpPr>
        <p:grpSpPr>
          <a:xfrm>
            <a:off x="5367254" y="5710646"/>
            <a:ext cx="478342" cy="3226217"/>
            <a:chOff x="3695037" y="5955287"/>
            <a:chExt cx="478342" cy="3226217"/>
          </a:xfrm>
        </p:grpSpPr>
        <p:pic>
          <p:nvPicPr>
            <p:cNvPr id="15" name="グラフィックス 14" descr="マネジメント 単色塗りつぶし">
              <a:extLst>
                <a:ext uri="{FF2B5EF4-FFF2-40B4-BE49-F238E27FC236}">
                  <a16:creationId xmlns:a16="http://schemas.microsoft.com/office/drawing/2014/main" id="{5BCAD96F-A822-160A-DAFB-A52C335F0E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5079" y="6511151"/>
              <a:ext cx="216000" cy="216000"/>
            </a:xfrm>
            <a:prstGeom prst="rect">
              <a:avLst/>
            </a:prstGeom>
          </p:spPr>
        </p:pic>
        <p:pic>
          <p:nvPicPr>
            <p:cNvPr id="16" name="グラフィックス 15" descr="マネジメント 単色塗りつぶし">
              <a:extLst>
                <a:ext uri="{FF2B5EF4-FFF2-40B4-BE49-F238E27FC236}">
                  <a16:creationId xmlns:a16="http://schemas.microsoft.com/office/drawing/2014/main" id="{8A474042-5A84-FDC4-F5ED-28BFB9A426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4566" y="7671592"/>
              <a:ext cx="216000" cy="216000"/>
            </a:xfrm>
            <a:prstGeom prst="rect">
              <a:avLst/>
            </a:prstGeom>
          </p:spPr>
        </p:pic>
        <p:pic>
          <p:nvPicPr>
            <p:cNvPr id="17" name="グラフィックス 16" descr="オフィス ワーカー (男性) 単色塗りつぶし">
              <a:extLst>
                <a:ext uri="{FF2B5EF4-FFF2-40B4-BE49-F238E27FC236}">
                  <a16:creationId xmlns:a16="http://schemas.microsoft.com/office/drawing/2014/main" id="{A28581E3-E293-78AA-6BB2-2EA01A9766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7379" y="7678526"/>
              <a:ext cx="216000" cy="216000"/>
            </a:xfrm>
            <a:prstGeom prst="rect">
              <a:avLst/>
            </a:prstGeom>
          </p:spPr>
        </p:pic>
        <p:pic>
          <p:nvPicPr>
            <p:cNvPr id="18" name="グラフィックス 17" descr="マネジメント 単色塗りつぶし">
              <a:extLst>
                <a:ext uri="{FF2B5EF4-FFF2-40B4-BE49-F238E27FC236}">
                  <a16:creationId xmlns:a16="http://schemas.microsoft.com/office/drawing/2014/main" id="{957E3300-97C7-2B88-18C0-E09F5BE00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3037" y="8334440"/>
              <a:ext cx="216000" cy="216000"/>
            </a:xfrm>
            <a:prstGeom prst="rect">
              <a:avLst/>
            </a:prstGeom>
          </p:spPr>
        </p:pic>
        <p:pic>
          <p:nvPicPr>
            <p:cNvPr id="19" name="グラフィックス 18" descr="チェックマークの付いた盾 単色塗りつぶし">
              <a:extLst>
                <a:ext uri="{FF2B5EF4-FFF2-40B4-BE49-F238E27FC236}">
                  <a16:creationId xmlns:a16="http://schemas.microsoft.com/office/drawing/2014/main" id="{BAE2B911-5A66-412C-8284-AB9AA8E208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47850" y="6516288"/>
              <a:ext cx="216000" cy="216000"/>
            </a:xfrm>
            <a:prstGeom prst="rect">
              <a:avLst/>
            </a:prstGeom>
          </p:spPr>
        </p:pic>
        <p:pic>
          <p:nvPicPr>
            <p:cNvPr id="20" name="グラフィックス 19" descr="チェックマークの付いた盾 単色塗りつぶし">
              <a:extLst>
                <a:ext uri="{FF2B5EF4-FFF2-40B4-BE49-F238E27FC236}">
                  <a16:creationId xmlns:a16="http://schemas.microsoft.com/office/drawing/2014/main" id="{65E84DFC-3A78-6378-B6AC-95844703FE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03037" y="7099902"/>
              <a:ext cx="216000" cy="216000"/>
            </a:xfrm>
            <a:prstGeom prst="rect">
              <a:avLst/>
            </a:prstGeom>
          </p:spPr>
        </p:pic>
        <p:pic>
          <p:nvPicPr>
            <p:cNvPr id="21" name="グラフィックス 20" descr="チェックマークの付いた盾 単色塗りつぶし">
              <a:extLst>
                <a:ext uri="{FF2B5EF4-FFF2-40B4-BE49-F238E27FC236}">
                  <a16:creationId xmlns:a16="http://schemas.microsoft.com/office/drawing/2014/main" id="{79ADD878-5FFE-A595-B41E-5F1F7B417A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03037" y="8965504"/>
              <a:ext cx="216000" cy="216000"/>
            </a:xfrm>
            <a:prstGeom prst="rect">
              <a:avLst/>
            </a:prstGeom>
          </p:spPr>
        </p:pic>
        <p:pic>
          <p:nvPicPr>
            <p:cNvPr id="23" name="グラフィックス 22" descr="マネジメント 単色塗りつぶし">
              <a:extLst>
                <a:ext uri="{FF2B5EF4-FFF2-40B4-BE49-F238E27FC236}">
                  <a16:creationId xmlns:a16="http://schemas.microsoft.com/office/drawing/2014/main" id="{93273485-19F2-5534-1A54-EB5C594186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95037" y="5955287"/>
              <a:ext cx="216000" cy="216000"/>
            </a:xfrm>
            <a:prstGeom prst="rect">
              <a:avLst/>
            </a:prstGeom>
          </p:spPr>
        </p:pic>
        <p:pic>
          <p:nvPicPr>
            <p:cNvPr id="24" name="グラフィックス 23" descr="オフィス ワーカー (男性) 単色塗りつぶし">
              <a:extLst>
                <a:ext uri="{FF2B5EF4-FFF2-40B4-BE49-F238E27FC236}">
                  <a16:creationId xmlns:a16="http://schemas.microsoft.com/office/drawing/2014/main" id="{B2F915CF-715F-B9AC-19FE-A4FBB29D14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47850" y="5962221"/>
              <a:ext cx="216000" cy="216000"/>
            </a:xfrm>
            <a:prstGeom prst="rect">
              <a:avLst/>
            </a:prstGeom>
          </p:spPr>
        </p:pic>
      </p:grpSp>
      <p:sp>
        <p:nvSpPr>
          <p:cNvPr id="41" name="正方形/長方形 40">
            <a:extLst>
              <a:ext uri="{FF2B5EF4-FFF2-40B4-BE49-F238E27FC236}">
                <a16:creationId xmlns:a16="http://schemas.microsoft.com/office/drawing/2014/main" id="{8AC21882-6606-0BC1-3300-27C57235E0BC}"/>
              </a:ext>
            </a:extLst>
          </p:cNvPr>
          <p:cNvSpPr/>
          <p:nvPr/>
        </p:nvSpPr>
        <p:spPr>
          <a:xfrm>
            <a:off x="7771737" y="5539430"/>
            <a:ext cx="1726417" cy="1642999"/>
          </a:xfrm>
          <a:prstGeom prst="rect">
            <a:avLst/>
          </a:prstGeom>
          <a:ln w="38100">
            <a:solidFill>
              <a:srgbClr val="DFB9B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矢印: 右 42">
            <a:extLst>
              <a:ext uri="{FF2B5EF4-FFF2-40B4-BE49-F238E27FC236}">
                <a16:creationId xmlns:a16="http://schemas.microsoft.com/office/drawing/2014/main" id="{52616844-379D-6729-AD66-0B94F93BEB7B}"/>
              </a:ext>
            </a:extLst>
          </p:cNvPr>
          <p:cNvSpPr/>
          <p:nvPr/>
        </p:nvSpPr>
        <p:spPr>
          <a:xfrm>
            <a:off x="7786444" y="6754579"/>
            <a:ext cx="1711711" cy="427850"/>
          </a:xfrm>
          <a:prstGeom prst="rightArrow">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0800000" scaled="1"/>
            <a:tileRect/>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矢印: 右 43">
            <a:extLst>
              <a:ext uri="{FF2B5EF4-FFF2-40B4-BE49-F238E27FC236}">
                <a16:creationId xmlns:a16="http://schemas.microsoft.com/office/drawing/2014/main" id="{54BD207F-0A19-FAF5-7CD5-E3BD0C7AC2F5}"/>
              </a:ext>
            </a:extLst>
          </p:cNvPr>
          <p:cNvSpPr/>
          <p:nvPr/>
        </p:nvSpPr>
        <p:spPr>
          <a:xfrm>
            <a:off x="7771738" y="8581767"/>
            <a:ext cx="8877898" cy="451464"/>
          </a:xfrm>
          <a:prstGeom prst="rightArrow">
            <a:avLst/>
          </a:prstGeom>
          <a:solidFill>
            <a:schemeClr val="accent1">
              <a:lumMod val="60000"/>
              <a:lumOff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D9BB49E4-567A-D1E8-E09E-8323A5D08826}"/>
              </a:ext>
            </a:extLst>
          </p:cNvPr>
          <p:cNvSpPr/>
          <p:nvPr/>
        </p:nvSpPr>
        <p:spPr>
          <a:xfrm>
            <a:off x="9562639" y="3817253"/>
            <a:ext cx="1711711" cy="5261364"/>
          </a:xfrm>
          <a:prstGeom prst="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スライド番号プレースホルダー 1">
            <a:extLst>
              <a:ext uri="{FF2B5EF4-FFF2-40B4-BE49-F238E27FC236}">
                <a16:creationId xmlns:a16="http://schemas.microsoft.com/office/drawing/2014/main" id="{9D426C3E-D2B9-69F8-4A3E-A2FD9FA1C9F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a:t>
            </a:fld>
            <a:endParaRPr kumimoji="1" lang="ja-JP" altLang="en-US" sz="2000"/>
          </a:p>
        </p:txBody>
      </p:sp>
      <p:sp>
        <p:nvSpPr>
          <p:cNvPr id="50" name="object 40">
            <a:extLst>
              <a:ext uri="{FF2B5EF4-FFF2-40B4-BE49-F238E27FC236}">
                <a16:creationId xmlns:a16="http://schemas.microsoft.com/office/drawing/2014/main" id="{41626583-DBE9-E7A1-7C00-0DD67EE9C63C}"/>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
        <p:nvSpPr>
          <p:cNvPr id="2" name="正方形/長方形 1">
            <a:extLst>
              <a:ext uri="{FF2B5EF4-FFF2-40B4-BE49-F238E27FC236}">
                <a16:creationId xmlns:a16="http://schemas.microsoft.com/office/drawing/2014/main" id="{A7E5D3A2-EA5C-944E-6E4D-3DAA23757EA9}"/>
              </a:ext>
            </a:extLst>
          </p:cNvPr>
          <p:cNvSpPr/>
          <p:nvPr/>
        </p:nvSpPr>
        <p:spPr>
          <a:xfrm>
            <a:off x="1388787" y="7210399"/>
            <a:ext cx="15180108" cy="662852"/>
          </a:xfrm>
          <a:prstGeom prst="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565A8856-DC64-314D-708D-49206920C1F3}"/>
              </a:ext>
            </a:extLst>
          </p:cNvPr>
          <p:cNvGrpSpPr/>
          <p:nvPr/>
        </p:nvGrpSpPr>
        <p:grpSpPr>
          <a:xfrm>
            <a:off x="9926751" y="7080607"/>
            <a:ext cx="2754903" cy="296092"/>
            <a:chOff x="7253056" y="7212163"/>
            <a:chExt cx="2754903" cy="296092"/>
          </a:xfrm>
        </p:grpSpPr>
        <p:sp>
          <p:nvSpPr>
            <p:cNvPr id="34" name="楕円 33">
              <a:extLst>
                <a:ext uri="{FF2B5EF4-FFF2-40B4-BE49-F238E27FC236}">
                  <a16:creationId xmlns:a16="http://schemas.microsoft.com/office/drawing/2014/main" id="{3B90D6D3-59EE-4BA0-8836-0962A8EEE0BD}"/>
                </a:ext>
              </a:extLst>
            </p:cNvPr>
            <p:cNvSpPr/>
            <p:nvPr/>
          </p:nvSpPr>
          <p:spPr>
            <a:xfrm>
              <a:off x="7253056" y="7212164"/>
              <a:ext cx="1129215" cy="296091"/>
            </a:xfrm>
            <a:prstGeom prst="ellipse">
              <a:avLst/>
            </a:prstGeom>
            <a:solidFill>
              <a:srgbClr val="DFB9B3"/>
            </a:solidFill>
            <a:ln>
              <a:noFill/>
            </a:ln>
          </p:spPr>
          <p:style>
            <a:lnRef idx="1">
              <a:schemeClr val="accent3"/>
            </a:lnRef>
            <a:fillRef idx="3">
              <a:schemeClr val="accent3"/>
            </a:fillRef>
            <a:effectRef idx="2">
              <a:schemeClr val="accent3"/>
            </a:effectRef>
            <a:fontRef idx="minor">
              <a:schemeClr val="lt1"/>
            </a:fontRef>
          </p:style>
          <p:txBody>
            <a:bodyPr lIns="36000" rIns="36000" rtlCol="0" anchor="ctr"/>
            <a:lstStyle/>
            <a:p>
              <a:pPr algn="ctr"/>
              <a:r>
                <a:rPr kumimoji="1" lang="en-US" altLang="ja-JP" sz="1600">
                  <a:latin typeface="メイリオ" panose="020B0604030504040204" pitchFamily="50" charset="-128"/>
                  <a:ea typeface="メイリオ" panose="020B0604030504040204" pitchFamily="50" charset="-128"/>
                </a:rPr>
                <a:t>Before</a:t>
              </a:r>
              <a:endParaRPr kumimoji="1" lang="ja-JP" altLang="en-US" sz="1600">
                <a:latin typeface="メイリオ" panose="020B0604030504040204" pitchFamily="50" charset="-128"/>
                <a:ea typeface="メイリオ" panose="020B0604030504040204" pitchFamily="50" charset="-128"/>
              </a:endParaRPr>
            </a:p>
          </p:txBody>
        </p:sp>
        <p:sp>
          <p:nvSpPr>
            <p:cNvPr id="35" name="楕円 34">
              <a:extLst>
                <a:ext uri="{FF2B5EF4-FFF2-40B4-BE49-F238E27FC236}">
                  <a16:creationId xmlns:a16="http://schemas.microsoft.com/office/drawing/2014/main" id="{E1640E66-1755-52B0-5018-D35EC71FDAD1}"/>
                </a:ext>
              </a:extLst>
            </p:cNvPr>
            <p:cNvSpPr/>
            <p:nvPr/>
          </p:nvSpPr>
          <p:spPr>
            <a:xfrm>
              <a:off x="8878744" y="7212163"/>
              <a:ext cx="1129215" cy="296091"/>
            </a:xfrm>
            <a:prstGeom prst="ellipse">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lIns="36000" rIns="36000" rtlCol="0" anchor="ctr"/>
            <a:lstStyle/>
            <a:p>
              <a:pPr algn="ctr"/>
              <a:r>
                <a:rPr kumimoji="1" lang="en-US" altLang="ja-JP" sz="1600">
                  <a:latin typeface="メイリオ" panose="020B0604030504040204" pitchFamily="50" charset="-128"/>
                  <a:ea typeface="メイリオ" panose="020B0604030504040204" pitchFamily="50" charset="-128"/>
                </a:rPr>
                <a:t>After</a:t>
              </a:r>
              <a:endParaRPr kumimoji="1" lang="ja-JP" altLang="en-US" sz="160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487165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463308"/>
          </a:xfrm>
          <a:prstGeom prst="rect">
            <a:avLst/>
          </a:prstGeom>
          <a:noFill/>
        </p:spPr>
        <p:txBody>
          <a:bodyPr wrap="square" lIns="91440" tIns="45720" rIns="91440" bIns="45720" anchor="t">
            <a:spAutoFit/>
          </a:bodyPr>
          <a:lstStyle/>
          <a:p>
            <a:r>
              <a:rPr kumimoji="1" lang="en-US" altLang="ja-JP" sz="36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考え方</a:t>
            </a:r>
            <a:r>
              <a:rPr kumimoji="1" lang="en-US" altLang="ja-JP" sz="3600" dirty="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アクセス元の信頼性を重視し、すべてのアクセスを監視する。</a:t>
            </a:r>
            <a:endParaRPr kumimoji="1" lang="en-US" altLang="ja-JP" dirty="0">
              <a:latin typeface="メイリオ" panose="020B0604030504040204" pitchFamily="50" charset="-128"/>
              <a:ea typeface="メイリオ" panose="020B0604030504040204" pitchFamily="50" charset="-128"/>
            </a:endParaRPr>
          </a:p>
          <a:p>
            <a:br>
              <a:rPr kumimoji="1" lang="en-US" altLang="ja-JP" dirty="0">
                <a:latin typeface="メイリオ" panose="020B0604030504040204" pitchFamily="50" charset="-128"/>
                <a:ea typeface="メイリオ" panose="020B0604030504040204" pitchFamily="50" charset="-128"/>
              </a:rPr>
            </a:br>
            <a:r>
              <a:rPr kumimoji="1" lang="en-US" altLang="ja-JP" sz="36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実施するべき技術的対策</a:t>
            </a:r>
            <a:r>
              <a:rPr kumimoji="1" lang="en-US" altLang="ja-JP" sz="3600" dirty="0">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kumimoji="1" lang="en-US" altLang="ja-JP" sz="3600" dirty="0">
                <a:latin typeface="メイリオ" panose="020B0604030504040204" pitchFamily="50" charset="-128"/>
                <a:ea typeface="メイリオ" panose="020B0604030504040204" pitchFamily="50" charset="-128"/>
              </a:rPr>
              <a:t>VPN</a:t>
            </a:r>
            <a:r>
              <a:rPr kumimoji="1" lang="ja-JP" altLang="en-US" sz="3600" dirty="0">
                <a:latin typeface="メイリオ" panose="020B0604030504040204" pitchFamily="50" charset="-128"/>
                <a:ea typeface="メイリオ" panose="020B0604030504040204" pitchFamily="50" charset="-128"/>
              </a:rPr>
              <a:t>機器への接続に多要素認証を導入し、接続元の信頼性を上げる。</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外部から中枢のサーバに対し、</a:t>
            </a:r>
            <a:r>
              <a:rPr kumimoji="1" lang="en-US" altLang="ja-JP" sz="3600" dirty="0">
                <a:latin typeface="メイリオ" panose="020B0604030504040204" pitchFamily="50" charset="-128"/>
                <a:ea typeface="メイリオ" panose="020B0604030504040204" pitchFamily="50" charset="-128"/>
              </a:rPr>
              <a:t>VPN</a:t>
            </a:r>
            <a:r>
              <a:rPr kumimoji="1" lang="ja-JP" altLang="en-US" sz="3600" dirty="0">
                <a:latin typeface="メイリオ" panose="020B0604030504040204" pitchFamily="50" charset="-128"/>
                <a:ea typeface="メイリオ" panose="020B0604030504040204" pitchFamily="50" charset="-128"/>
              </a:rPr>
              <a:t>経由での直接接続をさせない。</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サーバや</a:t>
            </a:r>
            <a:r>
              <a:rPr kumimoji="1" lang="en-US" altLang="ja-JP" sz="3600" dirty="0">
                <a:latin typeface="メイリオ" panose="020B0604030504040204" pitchFamily="50" charset="-128"/>
                <a:ea typeface="メイリオ" panose="020B0604030504040204" pitchFamily="50" charset="-128"/>
              </a:rPr>
              <a:t>PC</a:t>
            </a:r>
            <a:r>
              <a:rPr kumimoji="1" lang="ja-JP" altLang="en-US" sz="3600" dirty="0">
                <a:latin typeface="メイリオ" panose="020B0604030504040204" pitchFamily="50" charset="-128"/>
                <a:ea typeface="メイリオ" panose="020B0604030504040204" pitchFamily="50" charset="-128"/>
              </a:rPr>
              <a:t>の特権アカウントのパスワードを定期的に変更する。</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dirty="0">
                <a:latin typeface="メイリオ" panose="020B0604030504040204" pitchFamily="50" charset="-128"/>
                <a:ea typeface="メイリオ" panose="020B0604030504040204" pitchFamily="50" charset="-128"/>
              </a:rPr>
              <a:t>OS</a:t>
            </a:r>
            <a:r>
              <a:rPr kumimoji="1" lang="ja-JP" altLang="en-US" sz="3600" dirty="0">
                <a:latin typeface="メイリオ" panose="020B0604030504040204" pitchFamily="50" charset="-128"/>
                <a:ea typeface="メイリオ" panose="020B0604030504040204" pitchFamily="50" charset="-128"/>
              </a:rPr>
              <a:t>のファイアウォール機能を有効にし、接続元を限定する。</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サーバやネットワーク機器のログを取得し、定期的に確認する。</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脆弱性情報を高い頻度で確認する。</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dirty="0">
                <a:latin typeface="メイリオ" panose="020B0604030504040204" pitchFamily="50" charset="-128"/>
                <a:ea typeface="メイリオ" panose="020B0604030504040204" pitchFamily="50" charset="-128"/>
              </a:rPr>
              <a:t>パッチマネジメントを実施する。</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dirty="0">
                <a:latin typeface="メイリオ" panose="020B0604030504040204" pitchFamily="50" charset="-128"/>
                <a:ea typeface="メイリオ" panose="020B0604030504040204" pitchFamily="50" charset="-128"/>
              </a:rPr>
              <a:t>EDR</a:t>
            </a:r>
            <a:r>
              <a:rPr kumimoji="1" lang="ja-JP" altLang="en-US" sz="3600" dirty="0">
                <a:latin typeface="メイリオ" panose="020B0604030504040204" pitchFamily="50" charset="-128"/>
                <a:ea typeface="メイリオ" panose="020B0604030504040204" pitchFamily="50" charset="-128"/>
              </a:rPr>
              <a:t>などの製品を導入する。</a:t>
            </a:r>
            <a:endParaRPr kumimoji="1" lang="en-US" altLang="ja-JP" sz="3600" dirty="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具体的な対策</a:t>
            </a:r>
          </a:p>
        </p:txBody>
      </p:sp>
      <p:pic>
        <p:nvPicPr>
          <p:cNvPr id="3" name="図 2">
            <a:extLst>
              <a:ext uri="{FF2B5EF4-FFF2-40B4-BE49-F238E27FC236}">
                <a16:creationId xmlns:a16="http://schemas.microsoft.com/office/drawing/2014/main" id="{E4F3E770-3749-AB56-2DE3-CC83EAB57613}"/>
              </a:ext>
            </a:extLst>
          </p:cNvPr>
          <p:cNvPicPr>
            <a:picLocks noChangeAspect="1"/>
          </p:cNvPicPr>
          <p:nvPr/>
        </p:nvPicPr>
        <p:blipFill>
          <a:blip r:embed="rId3"/>
          <a:stretch>
            <a:fillRect/>
          </a:stretch>
        </p:blipFill>
        <p:spPr>
          <a:xfrm>
            <a:off x="10295147" y="6705923"/>
            <a:ext cx="6364380" cy="2572409"/>
          </a:xfrm>
          <a:prstGeom prst="rect">
            <a:avLst/>
          </a:prstGeom>
        </p:spPr>
      </p:pic>
      <p:sp>
        <p:nvSpPr>
          <p:cNvPr id="7" name="テキスト ボックス 6">
            <a:extLst>
              <a:ext uri="{FF2B5EF4-FFF2-40B4-BE49-F238E27FC236}">
                <a16:creationId xmlns:a16="http://schemas.microsoft.com/office/drawing/2014/main" id="{EAE3052A-8534-BA9A-31E2-15769D3A06EE}"/>
              </a:ext>
            </a:extLst>
          </p:cNvPr>
          <p:cNvSpPr txBox="1"/>
          <p:nvPr/>
        </p:nvSpPr>
        <p:spPr>
          <a:xfrm>
            <a:off x="13477337" y="772561"/>
            <a:ext cx="42338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2-3-3</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88813903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F257B-54FB-25E1-D006-FA87F3AA10F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3BDB310-7AB3-4A76-89B0-C96EC783D5F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D722499-36A5-5962-13EE-990402192AF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300</a:t>
            </a:fld>
            <a:endParaRPr kumimoji="1" lang="ja-JP" altLang="en-US" sz="2000"/>
          </a:p>
        </p:txBody>
      </p:sp>
      <p:sp>
        <p:nvSpPr>
          <p:cNvPr id="4" name="object 40">
            <a:extLst>
              <a:ext uri="{FF2B5EF4-FFF2-40B4-BE49-F238E27FC236}">
                <a16:creationId xmlns:a16="http://schemas.microsoft.com/office/drawing/2014/main" id="{1E607660-F2C5-B2D9-8995-6661AB826E7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AC22BCA2-FB6D-A963-F2E2-D5376FF4F51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012BFF09-305B-F788-D989-31EA2612330F}"/>
              </a:ext>
            </a:extLst>
          </p:cNvPr>
          <p:cNvSpPr txBox="1"/>
          <p:nvPr/>
        </p:nvSpPr>
        <p:spPr>
          <a:xfrm>
            <a:off x="12143232" y="563642"/>
            <a:ext cx="56103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55143E41-58BD-0379-3EC6-EFB27D9740BE}"/>
              </a:ext>
            </a:extLst>
          </p:cNvPr>
          <p:cNvPicPr>
            <a:picLocks noChangeAspect="1"/>
          </p:cNvPicPr>
          <p:nvPr/>
        </p:nvPicPr>
        <p:blipFill>
          <a:blip r:embed="rId3"/>
          <a:stretch>
            <a:fillRect/>
          </a:stretch>
        </p:blipFill>
        <p:spPr>
          <a:xfrm>
            <a:off x="2635673" y="2255149"/>
            <a:ext cx="12747762" cy="6773972"/>
          </a:xfrm>
          <a:prstGeom prst="rect">
            <a:avLst/>
          </a:prstGeom>
        </p:spPr>
      </p:pic>
      <p:sp>
        <p:nvSpPr>
          <p:cNvPr id="7" name="正方形/長方形 6">
            <a:extLst>
              <a:ext uri="{FF2B5EF4-FFF2-40B4-BE49-F238E27FC236}">
                <a16:creationId xmlns:a16="http://schemas.microsoft.com/office/drawing/2014/main" id="{392CEF86-1D91-AEB8-A2A9-839EC019C459}"/>
              </a:ext>
            </a:extLst>
          </p:cNvPr>
          <p:cNvSpPr/>
          <p:nvPr/>
        </p:nvSpPr>
        <p:spPr>
          <a:xfrm>
            <a:off x="2630423" y="3438379"/>
            <a:ext cx="12747762" cy="12065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8005996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269C-16B0-EB59-6BE0-E0AD2CDD0D8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4C0B2FD-F79E-4A25-4BBB-74005F61759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4CC01B1-977A-1C90-3781-E54328B05D3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301</a:t>
            </a:fld>
            <a:endParaRPr kumimoji="1" lang="ja-JP" altLang="en-US" sz="2000"/>
          </a:p>
        </p:txBody>
      </p:sp>
      <p:sp>
        <p:nvSpPr>
          <p:cNvPr id="4" name="object 40">
            <a:extLst>
              <a:ext uri="{FF2B5EF4-FFF2-40B4-BE49-F238E27FC236}">
                <a16:creationId xmlns:a16="http://schemas.microsoft.com/office/drawing/2014/main" id="{57E90009-A0BA-CE0D-7EE7-027E0AB6765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1CE7E4B6-758E-8660-0A0C-D597D9290D6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16C2E62-2725-AD8A-DC63-13659C221242}"/>
              </a:ext>
            </a:extLst>
          </p:cNvPr>
          <p:cNvSpPr txBox="1"/>
          <p:nvPr/>
        </p:nvSpPr>
        <p:spPr>
          <a:xfrm>
            <a:off x="13913224" y="604817"/>
            <a:ext cx="369691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【復習</a:t>
            </a:r>
            <a:r>
              <a:rPr lang="en-US" altLang="ja-JP" sz="2400" b="1">
                <a:latin typeface="メイリオ" panose="020B0604030504040204" pitchFamily="50" charset="-128"/>
                <a:ea typeface="メイリオ" panose="020B0604030504040204" pitchFamily="50" charset="-128"/>
              </a:rPr>
              <a:t>】</a:t>
            </a:r>
          </a:p>
          <a:p>
            <a:pPr algn="ct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888A7959-89FA-0175-56BA-2792EAF8D9D9}"/>
              </a:ext>
            </a:extLst>
          </p:cNvPr>
          <p:cNvSpPr txBox="1"/>
          <p:nvPr/>
        </p:nvSpPr>
        <p:spPr>
          <a:xfrm>
            <a:off x="1554679" y="2036000"/>
            <a:ext cx="15456498" cy="2308324"/>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情報セキュリティポリシーの構成</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337E52E1-BB03-AE74-F27E-2708E7847D2B}"/>
              </a:ext>
            </a:extLst>
          </p:cNvPr>
          <p:cNvPicPr>
            <a:picLocks noChangeAspect="1"/>
          </p:cNvPicPr>
          <p:nvPr/>
        </p:nvPicPr>
        <p:blipFill>
          <a:blip r:embed="rId3"/>
          <a:stretch>
            <a:fillRect/>
          </a:stretch>
        </p:blipFill>
        <p:spPr>
          <a:xfrm>
            <a:off x="2591909" y="3120727"/>
            <a:ext cx="5858282" cy="4881900"/>
          </a:xfrm>
          <a:prstGeom prst="rect">
            <a:avLst/>
          </a:prstGeom>
        </p:spPr>
      </p:pic>
      <p:pic>
        <p:nvPicPr>
          <p:cNvPr id="9" name="図 8">
            <a:extLst>
              <a:ext uri="{FF2B5EF4-FFF2-40B4-BE49-F238E27FC236}">
                <a16:creationId xmlns:a16="http://schemas.microsoft.com/office/drawing/2014/main" id="{78F56C8B-AEEA-6679-482A-C4B806F99C9C}"/>
              </a:ext>
            </a:extLst>
          </p:cNvPr>
          <p:cNvPicPr>
            <a:picLocks noChangeAspect="1"/>
          </p:cNvPicPr>
          <p:nvPr/>
        </p:nvPicPr>
        <p:blipFill>
          <a:blip r:embed="rId4"/>
          <a:stretch>
            <a:fillRect/>
          </a:stretch>
        </p:blipFill>
        <p:spPr>
          <a:xfrm>
            <a:off x="10108251" y="2595875"/>
            <a:ext cx="5858282" cy="6108903"/>
          </a:xfrm>
          <a:prstGeom prst="rect">
            <a:avLst/>
          </a:prstGeom>
        </p:spPr>
      </p:pic>
      <p:sp>
        <p:nvSpPr>
          <p:cNvPr id="10" name="テキスト ボックス 9">
            <a:extLst>
              <a:ext uri="{FF2B5EF4-FFF2-40B4-BE49-F238E27FC236}">
                <a16:creationId xmlns:a16="http://schemas.microsoft.com/office/drawing/2014/main" id="{354D4EBD-68ED-1A2E-E35E-766C8ED2252A}"/>
              </a:ext>
            </a:extLst>
          </p:cNvPr>
          <p:cNvSpPr txBox="1"/>
          <p:nvPr/>
        </p:nvSpPr>
        <p:spPr>
          <a:xfrm>
            <a:off x="1332851" y="8381612"/>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セキュリティ対策の関係図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（出典）総務省</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情報セキュリティポリシーの内容”</a:t>
            </a:r>
          </a:p>
        </p:txBody>
      </p:sp>
    </p:spTree>
    <p:extLst>
      <p:ext uri="{BB962C8B-B14F-4D97-AF65-F5344CB8AC3E}">
        <p14:creationId xmlns:p14="http://schemas.microsoft.com/office/powerpoint/2010/main" val="285001849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AFF4-29EE-C81D-4D84-B952485108D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A0823FE-B9AA-D034-DFFB-4E2E6E13B51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9C25E86-F795-DD89-9CFB-7543C82FB95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302</a:t>
            </a:fld>
            <a:endParaRPr kumimoji="1" lang="ja-JP" altLang="en-US" sz="2000"/>
          </a:p>
        </p:txBody>
      </p:sp>
      <p:sp>
        <p:nvSpPr>
          <p:cNvPr id="4" name="object 40">
            <a:extLst>
              <a:ext uri="{FF2B5EF4-FFF2-40B4-BE49-F238E27FC236}">
                <a16:creationId xmlns:a16="http://schemas.microsoft.com/office/drawing/2014/main" id="{E71B07D7-A1A5-8172-3DD6-DD6119F8313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1230D33B-8C29-9CBB-2976-FD0AA7DAC15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2F92186C-7B7E-4054-FF74-54E50AA67BD3}"/>
              </a:ext>
            </a:extLst>
          </p:cNvPr>
          <p:cNvPicPr>
            <a:picLocks noChangeAspect="1"/>
          </p:cNvPicPr>
          <p:nvPr/>
        </p:nvPicPr>
        <p:blipFill>
          <a:blip r:embed="rId3"/>
          <a:stretch>
            <a:fillRect/>
          </a:stretch>
        </p:blipFill>
        <p:spPr>
          <a:xfrm>
            <a:off x="1332851" y="2407553"/>
            <a:ext cx="15190481" cy="6174726"/>
          </a:xfrm>
          <a:prstGeom prst="rect">
            <a:avLst/>
          </a:prstGeom>
        </p:spPr>
      </p:pic>
      <p:sp>
        <p:nvSpPr>
          <p:cNvPr id="11" name="テキスト ボックス 10">
            <a:extLst>
              <a:ext uri="{FF2B5EF4-FFF2-40B4-BE49-F238E27FC236}">
                <a16:creationId xmlns:a16="http://schemas.microsoft.com/office/drawing/2014/main" id="{16FEF7D5-61F4-24CB-D440-A04086E3FAC6}"/>
              </a:ext>
            </a:extLst>
          </p:cNvPr>
          <p:cNvSpPr txBox="1"/>
          <p:nvPr/>
        </p:nvSpPr>
        <p:spPr>
          <a:xfrm>
            <a:off x="12051792" y="563642"/>
            <a:ext cx="57017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97090812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2B275-0A29-E0CC-7991-0CE0A0C4401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90995FD-C844-0491-9C61-1B2E81DBBF7B}"/>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69FFC9E-B1E7-A50D-0940-D14E9523F7A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303</a:t>
            </a:fld>
            <a:endParaRPr kumimoji="1" lang="ja-JP" altLang="en-US" sz="2000"/>
          </a:p>
        </p:txBody>
      </p:sp>
      <p:sp>
        <p:nvSpPr>
          <p:cNvPr id="4" name="object 40">
            <a:extLst>
              <a:ext uri="{FF2B5EF4-FFF2-40B4-BE49-F238E27FC236}">
                <a16:creationId xmlns:a16="http://schemas.microsoft.com/office/drawing/2014/main" id="{4A5DF103-9594-0001-B37E-DEBE71A4149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8B790DD6-B223-824D-7C8A-C8AE513097C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86F27877-3DC7-CFF2-6591-E99CF6F80C7E}"/>
              </a:ext>
            </a:extLst>
          </p:cNvPr>
          <p:cNvPicPr>
            <a:picLocks noChangeAspect="1"/>
          </p:cNvPicPr>
          <p:nvPr/>
        </p:nvPicPr>
        <p:blipFill>
          <a:blip r:embed="rId3"/>
          <a:stretch>
            <a:fillRect/>
          </a:stretch>
        </p:blipFill>
        <p:spPr>
          <a:xfrm>
            <a:off x="1332851" y="2491716"/>
            <a:ext cx="14373314" cy="6697188"/>
          </a:xfrm>
          <a:prstGeom prst="rect">
            <a:avLst/>
          </a:prstGeom>
        </p:spPr>
      </p:pic>
      <p:sp>
        <p:nvSpPr>
          <p:cNvPr id="6" name="テキスト ボックス 5">
            <a:extLst>
              <a:ext uri="{FF2B5EF4-FFF2-40B4-BE49-F238E27FC236}">
                <a16:creationId xmlns:a16="http://schemas.microsoft.com/office/drawing/2014/main" id="{BBCAFEF5-2BA1-3549-5BE2-F6632B707E3A}"/>
              </a:ext>
            </a:extLst>
          </p:cNvPr>
          <p:cNvSpPr txBox="1"/>
          <p:nvPr/>
        </p:nvSpPr>
        <p:spPr>
          <a:xfrm>
            <a:off x="12198096" y="563642"/>
            <a:ext cx="55554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71451727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2B1E4-065F-7BC2-AC38-DB652C8D712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32723C0-35E0-7116-B4E2-25A717F1D48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A0EA266-BC02-A6E2-A988-0563C44D64A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304</a:t>
            </a:fld>
            <a:endParaRPr kumimoji="1" lang="ja-JP" altLang="en-US" sz="2000"/>
          </a:p>
        </p:txBody>
      </p:sp>
      <p:sp>
        <p:nvSpPr>
          <p:cNvPr id="4" name="object 40">
            <a:extLst>
              <a:ext uri="{FF2B5EF4-FFF2-40B4-BE49-F238E27FC236}">
                <a16:creationId xmlns:a16="http://schemas.microsoft.com/office/drawing/2014/main" id="{B65B0B2B-5320-26C2-EDF5-0F80F7CC8DF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C10E9620-7213-0CCB-1480-4D56498153E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4DF00E5C-AF71-9024-2417-DCE5C0003CAA}"/>
              </a:ext>
            </a:extLst>
          </p:cNvPr>
          <p:cNvPicPr>
            <a:picLocks noChangeAspect="1"/>
          </p:cNvPicPr>
          <p:nvPr/>
        </p:nvPicPr>
        <p:blipFill>
          <a:blip r:embed="rId3"/>
          <a:stretch>
            <a:fillRect/>
          </a:stretch>
        </p:blipFill>
        <p:spPr>
          <a:xfrm>
            <a:off x="1332851" y="2483906"/>
            <a:ext cx="14949448" cy="6552518"/>
          </a:xfrm>
          <a:prstGeom prst="rect">
            <a:avLst/>
          </a:prstGeom>
        </p:spPr>
      </p:pic>
      <p:sp>
        <p:nvSpPr>
          <p:cNvPr id="9" name="テキスト ボックス 8">
            <a:extLst>
              <a:ext uri="{FF2B5EF4-FFF2-40B4-BE49-F238E27FC236}">
                <a16:creationId xmlns:a16="http://schemas.microsoft.com/office/drawing/2014/main" id="{1DFAC0D4-B270-BB5A-14DB-A5671D122B4F}"/>
              </a:ext>
            </a:extLst>
          </p:cNvPr>
          <p:cNvSpPr txBox="1"/>
          <p:nvPr/>
        </p:nvSpPr>
        <p:spPr>
          <a:xfrm>
            <a:off x="12106656" y="563642"/>
            <a:ext cx="56469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2508944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8C6C5-A75D-AE79-930A-E2D9216141A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D5DA7C8-CB40-E5C5-D002-B59F89A9E79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FC69F3D-B581-FB97-7CFB-6F7CC4614CE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305</a:t>
            </a:fld>
            <a:endParaRPr kumimoji="1" lang="ja-JP" altLang="en-US" sz="2000"/>
          </a:p>
        </p:txBody>
      </p:sp>
      <p:sp>
        <p:nvSpPr>
          <p:cNvPr id="4" name="object 40">
            <a:extLst>
              <a:ext uri="{FF2B5EF4-FFF2-40B4-BE49-F238E27FC236}">
                <a16:creationId xmlns:a16="http://schemas.microsoft.com/office/drawing/2014/main" id="{09E815D0-640F-B19C-54EB-778FA362E85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3857CC89-927C-A9BE-8F7D-41D600CAB99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C24309C5-F953-A354-2465-21F2DB6548C8}"/>
              </a:ext>
            </a:extLst>
          </p:cNvPr>
          <p:cNvPicPr>
            <a:picLocks noChangeAspect="1"/>
          </p:cNvPicPr>
          <p:nvPr/>
        </p:nvPicPr>
        <p:blipFill>
          <a:blip r:embed="rId3"/>
          <a:stretch>
            <a:fillRect/>
          </a:stretch>
        </p:blipFill>
        <p:spPr>
          <a:xfrm>
            <a:off x="1332851" y="2475921"/>
            <a:ext cx="15214525" cy="6174726"/>
          </a:xfrm>
          <a:prstGeom prst="rect">
            <a:avLst/>
          </a:prstGeom>
        </p:spPr>
      </p:pic>
      <p:sp>
        <p:nvSpPr>
          <p:cNvPr id="9" name="テキスト ボックス 8">
            <a:extLst>
              <a:ext uri="{FF2B5EF4-FFF2-40B4-BE49-F238E27FC236}">
                <a16:creationId xmlns:a16="http://schemas.microsoft.com/office/drawing/2014/main" id="{77357639-1D5D-7A65-41EB-35B5E8B4E6F3}"/>
              </a:ext>
            </a:extLst>
          </p:cNvPr>
          <p:cNvSpPr txBox="1"/>
          <p:nvPr/>
        </p:nvSpPr>
        <p:spPr>
          <a:xfrm>
            <a:off x="12124944" y="563642"/>
            <a:ext cx="56286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75220914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4F719-8964-08CD-9D85-AE733BA6FAB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F7C6FC5-E78D-B5FC-B5FD-F112695DAFB1}"/>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533AEFC-45AA-618B-E026-BAC19AD676B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306</a:t>
            </a:fld>
            <a:endParaRPr kumimoji="1" lang="ja-JP" altLang="en-US" sz="2000"/>
          </a:p>
        </p:txBody>
      </p:sp>
      <p:sp>
        <p:nvSpPr>
          <p:cNvPr id="4" name="object 40">
            <a:extLst>
              <a:ext uri="{FF2B5EF4-FFF2-40B4-BE49-F238E27FC236}">
                <a16:creationId xmlns:a16="http://schemas.microsoft.com/office/drawing/2014/main" id="{D0110329-2414-822A-E6A8-9B92AA2D048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9E4387BD-5F45-9D35-4797-A8BE18A6B89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FB52E0C9-383D-BA25-DDF6-BEEA7A2D4671}"/>
              </a:ext>
            </a:extLst>
          </p:cNvPr>
          <p:cNvPicPr>
            <a:picLocks noChangeAspect="1"/>
          </p:cNvPicPr>
          <p:nvPr/>
        </p:nvPicPr>
        <p:blipFill>
          <a:blip r:embed="rId3"/>
          <a:stretch>
            <a:fillRect/>
          </a:stretch>
        </p:blipFill>
        <p:spPr>
          <a:xfrm>
            <a:off x="1332851" y="2255148"/>
            <a:ext cx="13817502" cy="6848935"/>
          </a:xfrm>
          <a:prstGeom prst="rect">
            <a:avLst/>
          </a:prstGeom>
        </p:spPr>
      </p:pic>
      <p:sp>
        <p:nvSpPr>
          <p:cNvPr id="9" name="テキスト ボックス 8">
            <a:extLst>
              <a:ext uri="{FF2B5EF4-FFF2-40B4-BE49-F238E27FC236}">
                <a16:creationId xmlns:a16="http://schemas.microsoft.com/office/drawing/2014/main" id="{9273AB11-3770-3621-5C77-11E627154832}"/>
              </a:ext>
            </a:extLst>
          </p:cNvPr>
          <p:cNvSpPr txBox="1"/>
          <p:nvPr/>
        </p:nvSpPr>
        <p:spPr>
          <a:xfrm>
            <a:off x="12106656" y="563642"/>
            <a:ext cx="56469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70937259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3071A-7982-FCF1-C502-C205E07581B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73E6988-952A-7083-CBDE-673B06A2C89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36384E7-50F9-6DCB-6DC3-2E0079AD99A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307</a:t>
            </a:fld>
            <a:endParaRPr kumimoji="1" lang="ja-JP" altLang="en-US" sz="2000"/>
          </a:p>
        </p:txBody>
      </p:sp>
      <p:sp>
        <p:nvSpPr>
          <p:cNvPr id="4" name="object 40">
            <a:extLst>
              <a:ext uri="{FF2B5EF4-FFF2-40B4-BE49-F238E27FC236}">
                <a16:creationId xmlns:a16="http://schemas.microsoft.com/office/drawing/2014/main" id="{A7A9FD8A-6D3D-4A3B-F5FC-74DA9B49845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FFEC4C30-7159-E1B6-972E-98A93444D4D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057A7B43-7CDD-8A0D-6D81-0A0DDADDCF9B}"/>
              </a:ext>
            </a:extLst>
          </p:cNvPr>
          <p:cNvPicPr>
            <a:picLocks noChangeAspect="1"/>
          </p:cNvPicPr>
          <p:nvPr/>
        </p:nvPicPr>
        <p:blipFill>
          <a:blip r:embed="rId3"/>
          <a:stretch>
            <a:fillRect/>
          </a:stretch>
        </p:blipFill>
        <p:spPr>
          <a:xfrm>
            <a:off x="1332851" y="2555636"/>
            <a:ext cx="15499459" cy="6283564"/>
          </a:xfrm>
          <a:prstGeom prst="rect">
            <a:avLst/>
          </a:prstGeom>
        </p:spPr>
      </p:pic>
      <p:sp>
        <p:nvSpPr>
          <p:cNvPr id="10" name="テキスト ボックス 9">
            <a:extLst>
              <a:ext uri="{FF2B5EF4-FFF2-40B4-BE49-F238E27FC236}">
                <a16:creationId xmlns:a16="http://schemas.microsoft.com/office/drawing/2014/main" id="{412CA089-6B28-A4E2-94C9-779991C87AC7}"/>
              </a:ext>
            </a:extLst>
          </p:cNvPr>
          <p:cNvSpPr txBox="1"/>
          <p:nvPr/>
        </p:nvSpPr>
        <p:spPr>
          <a:xfrm>
            <a:off x="12088368" y="563642"/>
            <a:ext cx="56652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51865607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8D8EF-0651-0A30-3C4D-1BF43CBDEBD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FA30465-A016-187F-7125-B7B5310ECC5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B3D3F53-11AD-359F-7EC1-EFA4DC1C3C3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308</a:t>
            </a:fld>
            <a:endParaRPr kumimoji="1" lang="ja-JP" altLang="en-US" sz="2000"/>
          </a:p>
        </p:txBody>
      </p:sp>
      <p:sp>
        <p:nvSpPr>
          <p:cNvPr id="4" name="object 40">
            <a:extLst>
              <a:ext uri="{FF2B5EF4-FFF2-40B4-BE49-F238E27FC236}">
                <a16:creationId xmlns:a16="http://schemas.microsoft.com/office/drawing/2014/main" id="{0E78A2AA-CA51-CA18-6DAD-208B1132C1C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87C0766F-864B-7845-2B61-4782D270561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9CE453C9-09B6-1DA5-B148-975560ADEF5E}"/>
              </a:ext>
            </a:extLst>
          </p:cNvPr>
          <p:cNvPicPr>
            <a:picLocks noChangeAspect="1"/>
          </p:cNvPicPr>
          <p:nvPr/>
        </p:nvPicPr>
        <p:blipFill>
          <a:blip r:embed="rId3"/>
          <a:stretch>
            <a:fillRect/>
          </a:stretch>
        </p:blipFill>
        <p:spPr>
          <a:xfrm>
            <a:off x="1332850" y="2550186"/>
            <a:ext cx="15390457" cy="5879689"/>
          </a:xfrm>
          <a:prstGeom prst="rect">
            <a:avLst/>
          </a:prstGeom>
        </p:spPr>
      </p:pic>
      <p:sp>
        <p:nvSpPr>
          <p:cNvPr id="7" name="テキスト ボックス 6">
            <a:extLst>
              <a:ext uri="{FF2B5EF4-FFF2-40B4-BE49-F238E27FC236}">
                <a16:creationId xmlns:a16="http://schemas.microsoft.com/office/drawing/2014/main" id="{0012274C-1726-DF5A-AFA4-8DF899F352CE}"/>
              </a:ext>
            </a:extLst>
          </p:cNvPr>
          <p:cNvSpPr txBox="1"/>
          <p:nvPr/>
        </p:nvSpPr>
        <p:spPr>
          <a:xfrm>
            <a:off x="12106656" y="563642"/>
            <a:ext cx="56469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90831976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A43C9-4A99-39D2-37FE-1B429C988CF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1390389-B633-D0D3-3B9F-21A05AC44343}"/>
              </a:ext>
            </a:extLst>
          </p:cNvPr>
          <p:cNvSpPr txBox="1">
            <a:spLocks noGrp="1"/>
          </p:cNvSpPr>
          <p:nvPr>
            <p:ph type="title" idx="4294967295"/>
          </p:nvPr>
        </p:nvSpPr>
        <p:spPr>
          <a:xfrm>
            <a:off x="1332851" y="167553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3452297-509C-CAB9-0233-A7BA080B8EE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309</a:t>
            </a:fld>
            <a:endParaRPr kumimoji="1" lang="ja-JP" altLang="en-US" sz="2000"/>
          </a:p>
        </p:txBody>
      </p:sp>
      <p:sp>
        <p:nvSpPr>
          <p:cNvPr id="4" name="object 40">
            <a:extLst>
              <a:ext uri="{FF2B5EF4-FFF2-40B4-BE49-F238E27FC236}">
                <a16:creationId xmlns:a16="http://schemas.microsoft.com/office/drawing/2014/main" id="{09DA4A95-CDFD-49AB-93F0-81E9308E12E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0FED339-D0B1-6EE7-6F5F-8BBC02CFF00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931BACF1-553D-BE23-D555-255C49485CD3}"/>
              </a:ext>
            </a:extLst>
          </p:cNvPr>
          <p:cNvPicPr>
            <a:picLocks noChangeAspect="1"/>
          </p:cNvPicPr>
          <p:nvPr/>
        </p:nvPicPr>
        <p:blipFill>
          <a:blip r:embed="rId3"/>
          <a:stretch>
            <a:fillRect/>
          </a:stretch>
        </p:blipFill>
        <p:spPr>
          <a:xfrm>
            <a:off x="1909135" y="2466693"/>
            <a:ext cx="13978867" cy="6520446"/>
          </a:xfrm>
          <a:prstGeom prst="rect">
            <a:avLst/>
          </a:prstGeom>
        </p:spPr>
      </p:pic>
      <p:sp>
        <p:nvSpPr>
          <p:cNvPr id="9" name="テキスト ボックス 8">
            <a:extLst>
              <a:ext uri="{FF2B5EF4-FFF2-40B4-BE49-F238E27FC236}">
                <a16:creationId xmlns:a16="http://schemas.microsoft.com/office/drawing/2014/main" id="{2B0837D0-B6AC-2812-F0BA-DA824B0798B7}"/>
              </a:ext>
            </a:extLst>
          </p:cNvPr>
          <p:cNvSpPr txBox="1"/>
          <p:nvPr/>
        </p:nvSpPr>
        <p:spPr>
          <a:xfrm>
            <a:off x="12070080" y="563642"/>
            <a:ext cx="56834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76894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5909310"/>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複雑さを持つパスワードの作り方</a:t>
            </a:r>
            <a:r>
              <a:rPr kumimoji="1" lang="en-US" altLang="ja-JP" sz="3600">
                <a:latin typeface="メイリオ" panose="020B0604030504040204" pitchFamily="50" charset="-128"/>
                <a:ea typeface="メイリオ" panose="020B0604030504040204" pitchFamily="50" charset="-128"/>
              </a:rPr>
              <a:t>】</a:t>
            </a:r>
          </a:p>
          <a:p>
            <a:pPr marL="457200" lvl="0" indent="-457200">
              <a:buFont typeface="+mj-lt"/>
              <a:buAutoNum type="arabicPeriod"/>
            </a:pPr>
            <a:r>
              <a:rPr lang="ja-JP" altLang="en-US" sz="3600">
                <a:latin typeface="メイリオ" panose="020B0604030504040204" pitchFamily="50" charset="-128"/>
                <a:ea typeface="メイリオ" panose="020B0604030504040204" pitchFamily="50" charset="-128"/>
              </a:rPr>
              <a:t>単語ではなく、文章にする</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単語の場合、ディクショナリ検索でヒットする確率が上がるため、</a:t>
            </a:r>
            <a:br>
              <a:rPr lang="en-US" altLang="ja-JP" sz="3600">
                <a:latin typeface="メイリオ" panose="020B0604030504040204" pitchFamily="50" charset="-128"/>
                <a:ea typeface="メイリオ" panose="020B0604030504040204" pitchFamily="50" charset="-128"/>
              </a:rPr>
            </a:br>
            <a:r>
              <a:rPr lang="ja-JP" altLang="en-US" sz="3600">
                <a:latin typeface="メイリオ" panose="020B0604030504040204" pitchFamily="50" charset="-128"/>
                <a:ea typeface="メイリオ" panose="020B0604030504040204" pitchFamily="50" charset="-128"/>
              </a:rPr>
              <a:t>文章として考える</a:t>
            </a:r>
            <a:br>
              <a:rPr lang="en-US" altLang="ja-JP" sz="3600">
                <a:latin typeface="メイリオ" panose="020B0604030504040204" pitchFamily="50" charset="-128"/>
                <a:ea typeface="メイリオ" panose="020B0604030504040204" pitchFamily="50" charset="-128"/>
              </a:rPr>
            </a:br>
            <a:br>
              <a:rPr lang="en-US" altLang="ja-JP" sz="3600">
                <a:latin typeface="メイリオ" panose="020B0604030504040204" pitchFamily="50" charset="-128"/>
                <a:ea typeface="メイリオ" panose="020B0604030504040204" pitchFamily="50" charset="-128"/>
              </a:rPr>
            </a:br>
            <a:r>
              <a:rPr lang="en-US" altLang="ja-JP" sz="5400">
                <a:latin typeface="メイリオ" panose="020B0604030504040204" pitchFamily="50" charset="-128"/>
                <a:ea typeface="メイリオ" panose="020B0604030504040204" pitchFamily="50" charset="-128"/>
              </a:rPr>
              <a:t>Cyber Security Keizoku Shien</a:t>
            </a:r>
            <a:br>
              <a:rPr lang="en-US" altLang="ja-JP" sz="5400">
                <a:latin typeface="メイリオ" panose="020B0604030504040204" pitchFamily="50" charset="-128"/>
                <a:ea typeface="メイリオ" panose="020B0604030504040204" pitchFamily="50" charset="-128"/>
              </a:rPr>
            </a:br>
            <a:r>
              <a:rPr lang="ja-JP" altLang="en-US" sz="5400">
                <a:latin typeface="メイリオ" panose="020B0604030504040204" pitchFamily="50" charset="-128"/>
                <a:ea typeface="メイリオ" panose="020B0604030504040204" pitchFamily="50" charset="-128"/>
              </a:rPr>
              <a:t>↓</a:t>
            </a:r>
            <a:br>
              <a:rPr lang="en-US" altLang="ja-JP" sz="5400">
                <a:latin typeface="メイリオ" panose="020B0604030504040204" pitchFamily="50" charset="-128"/>
                <a:ea typeface="メイリオ" panose="020B0604030504040204" pitchFamily="50" charset="-128"/>
              </a:rPr>
            </a:br>
            <a:r>
              <a:rPr lang="en-US" altLang="ja-JP" sz="5400">
                <a:latin typeface="メイリオ" panose="020B0604030504040204" pitchFamily="50" charset="-128"/>
                <a:ea typeface="メイリオ" panose="020B0604030504040204" pitchFamily="50" charset="-128"/>
              </a:rPr>
              <a:t>CyberSecurityKeizokuShien</a:t>
            </a:r>
          </a:p>
          <a:p>
            <a:pPr marL="457200" lvl="0" indent="-457200">
              <a:buFont typeface="+mj-lt"/>
              <a:buAutoNum type="arabicPeriod"/>
            </a:pPr>
            <a:endParaRPr lang="en-US" altLang="ja-JP" sz="36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パスワードの使いまわしをしないために</a:t>
            </a:r>
          </a:p>
        </p:txBody>
      </p:sp>
    </p:spTree>
    <p:extLst>
      <p:ext uri="{BB962C8B-B14F-4D97-AF65-F5344CB8AC3E}">
        <p14:creationId xmlns:p14="http://schemas.microsoft.com/office/powerpoint/2010/main" val="182398820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B59D-952E-4F21-5B91-2330B02B504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5CA7C26-D59F-867E-2A59-700AA96166A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90801B8-8B65-5AD4-C0F6-EB7C6F16DF1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310</a:t>
            </a:fld>
            <a:endParaRPr kumimoji="1" lang="ja-JP" altLang="en-US" sz="2000"/>
          </a:p>
        </p:txBody>
      </p:sp>
      <p:sp>
        <p:nvSpPr>
          <p:cNvPr id="4" name="object 40">
            <a:extLst>
              <a:ext uri="{FF2B5EF4-FFF2-40B4-BE49-F238E27FC236}">
                <a16:creationId xmlns:a16="http://schemas.microsoft.com/office/drawing/2014/main" id="{DD7BB61B-F563-2FEE-DFDA-A9DB8CAC6B9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A775A5DF-A60E-3077-620D-C9F824BEE97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635F6120-A4E1-9560-585E-1B7E502B3C34}"/>
              </a:ext>
            </a:extLst>
          </p:cNvPr>
          <p:cNvPicPr>
            <a:picLocks noChangeAspect="1"/>
          </p:cNvPicPr>
          <p:nvPr/>
        </p:nvPicPr>
        <p:blipFill>
          <a:blip r:embed="rId3"/>
          <a:stretch>
            <a:fillRect/>
          </a:stretch>
        </p:blipFill>
        <p:spPr>
          <a:xfrm>
            <a:off x="2097790" y="2188404"/>
            <a:ext cx="12335386" cy="6808492"/>
          </a:xfrm>
          <a:prstGeom prst="rect">
            <a:avLst/>
          </a:prstGeom>
        </p:spPr>
      </p:pic>
      <p:sp>
        <p:nvSpPr>
          <p:cNvPr id="9" name="テキスト ボックス 8">
            <a:extLst>
              <a:ext uri="{FF2B5EF4-FFF2-40B4-BE49-F238E27FC236}">
                <a16:creationId xmlns:a16="http://schemas.microsoft.com/office/drawing/2014/main" id="{2C71D22F-9045-6ADD-1208-B3D2E28C5B47}"/>
              </a:ext>
            </a:extLst>
          </p:cNvPr>
          <p:cNvSpPr txBox="1"/>
          <p:nvPr/>
        </p:nvSpPr>
        <p:spPr>
          <a:xfrm>
            <a:off x="12216384" y="563642"/>
            <a:ext cx="553718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78545565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06F1D-4E91-1F73-FD0E-A24974BCC42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CACEDD1-11CA-3D23-6A66-54BECBFE603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451CC5E-378C-3F7F-4AED-0E2DED7D2B2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311</a:t>
            </a:fld>
            <a:endParaRPr kumimoji="1" lang="ja-JP" altLang="en-US" sz="2000"/>
          </a:p>
        </p:txBody>
      </p:sp>
      <p:sp>
        <p:nvSpPr>
          <p:cNvPr id="4" name="object 40">
            <a:extLst>
              <a:ext uri="{FF2B5EF4-FFF2-40B4-BE49-F238E27FC236}">
                <a16:creationId xmlns:a16="http://schemas.microsoft.com/office/drawing/2014/main" id="{B71D8815-28F2-2764-E2D1-8A245FF8914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852FAF83-7B95-6921-39E9-B5DEDC9BAC6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8BA17E4E-F950-BE4F-98B4-E0FE80C6BFA2}"/>
              </a:ext>
            </a:extLst>
          </p:cNvPr>
          <p:cNvPicPr>
            <a:picLocks noChangeAspect="1"/>
          </p:cNvPicPr>
          <p:nvPr/>
        </p:nvPicPr>
        <p:blipFill>
          <a:blip r:embed="rId3"/>
          <a:stretch>
            <a:fillRect/>
          </a:stretch>
        </p:blipFill>
        <p:spPr>
          <a:xfrm>
            <a:off x="1816944" y="2307122"/>
            <a:ext cx="12881075" cy="6747231"/>
          </a:xfrm>
          <a:prstGeom prst="rect">
            <a:avLst/>
          </a:prstGeom>
        </p:spPr>
      </p:pic>
      <p:sp>
        <p:nvSpPr>
          <p:cNvPr id="10" name="テキスト ボックス 9">
            <a:extLst>
              <a:ext uri="{FF2B5EF4-FFF2-40B4-BE49-F238E27FC236}">
                <a16:creationId xmlns:a16="http://schemas.microsoft.com/office/drawing/2014/main" id="{A50AD9F4-45D7-A944-246C-49FF2A725908}"/>
              </a:ext>
            </a:extLst>
          </p:cNvPr>
          <p:cNvSpPr txBox="1"/>
          <p:nvPr/>
        </p:nvSpPr>
        <p:spPr>
          <a:xfrm>
            <a:off x="12198096" y="563642"/>
            <a:ext cx="55554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76270121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183D-3721-F7A1-ED29-522D117F8C5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754373B-65C7-B3BA-988A-A4CB7E9D6B9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実施手順の策定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D40242C-2F2F-0564-A373-7C82A9BD31B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312</a:t>
            </a:fld>
            <a:endParaRPr kumimoji="1" lang="ja-JP" altLang="en-US" sz="2000"/>
          </a:p>
        </p:txBody>
      </p:sp>
      <p:sp>
        <p:nvSpPr>
          <p:cNvPr id="4" name="object 40">
            <a:extLst>
              <a:ext uri="{FF2B5EF4-FFF2-40B4-BE49-F238E27FC236}">
                <a16:creationId xmlns:a16="http://schemas.microsoft.com/office/drawing/2014/main" id="{40C8886C-6A91-3EC4-488B-6CC3253614F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F02777EF-2FB8-C06E-E653-E3381F86462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3E8754A-6DE2-2446-0FC6-8D7C2C5C95A5}"/>
              </a:ext>
            </a:extLst>
          </p:cNvPr>
          <p:cNvSpPr txBox="1"/>
          <p:nvPr/>
        </p:nvSpPr>
        <p:spPr>
          <a:xfrm>
            <a:off x="13572565" y="671115"/>
            <a:ext cx="40375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【復習</a:t>
            </a:r>
            <a:r>
              <a:rPr lang="en-US" altLang="ja-JP" sz="2400" b="1">
                <a:latin typeface="メイリオ" panose="020B0604030504040204" pitchFamily="50" charset="-128"/>
                <a:ea typeface="メイリオ" panose="020B0604030504040204" pitchFamily="50" charset="-128"/>
              </a:rPr>
              <a:t>】</a:t>
            </a:r>
          </a:p>
          <a:p>
            <a:pPr algn="ct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C99EBFA0-52D9-2443-DBB6-69DECAE9A3B0}"/>
              </a:ext>
            </a:extLst>
          </p:cNvPr>
          <p:cNvSpPr txBox="1"/>
          <p:nvPr/>
        </p:nvSpPr>
        <p:spPr>
          <a:xfrm>
            <a:off x="1554679" y="2036000"/>
            <a:ext cx="15456498" cy="2308324"/>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情報セキュリティポリシーの構成</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5F72D1DC-E15F-FF18-803F-E35F678A7EF8}"/>
              </a:ext>
            </a:extLst>
          </p:cNvPr>
          <p:cNvPicPr>
            <a:picLocks noChangeAspect="1"/>
          </p:cNvPicPr>
          <p:nvPr/>
        </p:nvPicPr>
        <p:blipFill>
          <a:blip r:embed="rId3"/>
          <a:stretch>
            <a:fillRect/>
          </a:stretch>
        </p:blipFill>
        <p:spPr>
          <a:xfrm>
            <a:off x="10108251" y="2595875"/>
            <a:ext cx="5858282" cy="6108903"/>
          </a:xfrm>
          <a:prstGeom prst="rect">
            <a:avLst/>
          </a:prstGeom>
        </p:spPr>
      </p:pic>
      <p:sp>
        <p:nvSpPr>
          <p:cNvPr id="10" name="テキスト ボックス 9">
            <a:extLst>
              <a:ext uri="{FF2B5EF4-FFF2-40B4-BE49-F238E27FC236}">
                <a16:creationId xmlns:a16="http://schemas.microsoft.com/office/drawing/2014/main" id="{0F73E61B-C403-2EFD-2D45-74121DBA8103}"/>
              </a:ext>
            </a:extLst>
          </p:cNvPr>
          <p:cNvSpPr txBox="1"/>
          <p:nvPr/>
        </p:nvSpPr>
        <p:spPr>
          <a:xfrm>
            <a:off x="1332851" y="8381612"/>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セキュリティ対策の関係図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（出典）総務省</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情報セキュリティポリシーの内容”</a:t>
            </a:r>
          </a:p>
        </p:txBody>
      </p:sp>
      <p:pic>
        <p:nvPicPr>
          <p:cNvPr id="18" name="図 17">
            <a:extLst>
              <a:ext uri="{FF2B5EF4-FFF2-40B4-BE49-F238E27FC236}">
                <a16:creationId xmlns:a16="http://schemas.microsoft.com/office/drawing/2014/main" id="{C29736CF-4640-F3A7-266D-F16965C785C4}"/>
              </a:ext>
            </a:extLst>
          </p:cNvPr>
          <p:cNvPicPr>
            <a:picLocks noChangeAspect="1"/>
          </p:cNvPicPr>
          <p:nvPr/>
        </p:nvPicPr>
        <p:blipFill>
          <a:blip r:embed="rId4"/>
          <a:stretch>
            <a:fillRect/>
          </a:stretch>
        </p:blipFill>
        <p:spPr>
          <a:xfrm>
            <a:off x="2537849" y="2988400"/>
            <a:ext cx="5966401" cy="4881600"/>
          </a:xfrm>
          <a:prstGeom prst="rect">
            <a:avLst/>
          </a:prstGeom>
        </p:spPr>
      </p:pic>
    </p:spTree>
    <p:extLst>
      <p:ext uri="{BB962C8B-B14F-4D97-AF65-F5344CB8AC3E}">
        <p14:creationId xmlns:p14="http://schemas.microsoft.com/office/powerpoint/2010/main" val="248284957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77F37-5A3F-759A-1ADA-3A4FE6FC2FC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A074E58-B16B-851D-0F8F-6B99F63E4F65}"/>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 </a:t>
            </a:r>
            <a:r>
              <a:rPr lang="ja-JP" altLang="en-US" sz="4000">
                <a:latin typeface="メイリオ" panose="020B0604030504040204" pitchFamily="50" charset="-128"/>
                <a:ea typeface="メイリオ" panose="020B0604030504040204" pitchFamily="50" charset="-128"/>
              </a:rPr>
              <a:t>情報セキュリティのための方針群</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BB99ACA-499E-9610-ADCC-F1E054B0AC2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313</a:t>
            </a:fld>
            <a:endParaRPr kumimoji="1" lang="ja-JP" altLang="en-US" sz="2000"/>
          </a:p>
        </p:txBody>
      </p:sp>
      <p:sp>
        <p:nvSpPr>
          <p:cNvPr id="4" name="object 40">
            <a:extLst>
              <a:ext uri="{FF2B5EF4-FFF2-40B4-BE49-F238E27FC236}">
                <a16:creationId xmlns:a16="http://schemas.microsoft.com/office/drawing/2014/main" id="{796C7764-1125-82C7-BE8F-B63B60061CB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FACE2C25-BDF9-75DF-45AF-2BE878E9F61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A8588AB-BF8D-915E-5E23-6BA6CEAED716}"/>
              </a:ext>
            </a:extLst>
          </p:cNvPr>
          <p:cNvSpPr txBox="1"/>
          <p:nvPr/>
        </p:nvSpPr>
        <p:spPr>
          <a:xfrm>
            <a:off x="12143232" y="561539"/>
            <a:ext cx="55326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- 08</a:t>
            </a:r>
            <a:endParaRPr lang="ja-JP" sz="2400" b="1" dirty="0">
              <a:latin typeface="メイリオ" panose="020B0604030504040204" pitchFamily="50" charset="-128"/>
              <a:ea typeface="メイリオ" panose="020B0604030504040204" pitchFamily="50" charset="-128"/>
              <a:cs typeface="Calibri"/>
            </a:endParaRPr>
          </a:p>
        </p:txBody>
      </p:sp>
      <p:pic>
        <p:nvPicPr>
          <p:cNvPr id="14" name="図 13">
            <a:extLst>
              <a:ext uri="{FF2B5EF4-FFF2-40B4-BE49-F238E27FC236}">
                <a16:creationId xmlns:a16="http://schemas.microsoft.com/office/drawing/2014/main" id="{960C969D-5F3D-FCD8-D931-931AD7C5B665}"/>
              </a:ext>
            </a:extLst>
          </p:cNvPr>
          <p:cNvPicPr>
            <a:picLocks noChangeAspect="1"/>
          </p:cNvPicPr>
          <p:nvPr/>
        </p:nvPicPr>
        <p:blipFill>
          <a:blip r:embed="rId3"/>
          <a:stretch>
            <a:fillRect/>
          </a:stretch>
        </p:blipFill>
        <p:spPr>
          <a:xfrm>
            <a:off x="1115052" y="1767910"/>
            <a:ext cx="15896125" cy="6544693"/>
          </a:xfrm>
          <a:prstGeom prst="rect">
            <a:avLst/>
          </a:prstGeom>
        </p:spPr>
      </p:pic>
    </p:spTree>
    <p:extLst>
      <p:ext uri="{BB962C8B-B14F-4D97-AF65-F5344CB8AC3E}">
        <p14:creationId xmlns:p14="http://schemas.microsoft.com/office/powerpoint/2010/main" val="325215595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22B2-E571-F844-6179-250D850F8EF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BC3443A-ACAE-589E-76F2-81DBD9387BC5}"/>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5.2 </a:t>
            </a:r>
            <a:r>
              <a:rPr lang="ja-JP" altLang="en-US" sz="4000" dirty="0">
                <a:latin typeface="メイリオ" panose="020B0604030504040204" pitchFamily="50" charset="-128"/>
                <a:ea typeface="メイリオ" panose="020B0604030504040204" pitchFamily="50" charset="-128"/>
              </a:rPr>
              <a:t>情報セキュリティの役割および責任</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F7CFFBC-C7E3-4EBF-A75A-F4CE0506B33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314</a:t>
            </a:fld>
            <a:endParaRPr kumimoji="1" lang="ja-JP" altLang="en-US" sz="2000"/>
          </a:p>
        </p:txBody>
      </p:sp>
      <p:sp>
        <p:nvSpPr>
          <p:cNvPr id="4" name="object 40">
            <a:extLst>
              <a:ext uri="{FF2B5EF4-FFF2-40B4-BE49-F238E27FC236}">
                <a16:creationId xmlns:a16="http://schemas.microsoft.com/office/drawing/2014/main" id="{6B626DC8-CAA8-D3BD-EC49-FC5D9A15F99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DE81DEE1-7283-4097-263A-5F5EACD6087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151D485-7F1F-2A53-0416-887DF939FCEC}"/>
              </a:ext>
            </a:extLst>
          </p:cNvPr>
          <p:cNvSpPr txBox="1"/>
          <p:nvPr/>
        </p:nvSpPr>
        <p:spPr>
          <a:xfrm>
            <a:off x="12088368" y="561539"/>
            <a:ext cx="55875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- 09</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D1A2D12C-EC6B-0F01-1A88-5C5FD4E22938}"/>
              </a:ext>
            </a:extLst>
          </p:cNvPr>
          <p:cNvPicPr>
            <a:picLocks noChangeAspect="1"/>
          </p:cNvPicPr>
          <p:nvPr/>
        </p:nvPicPr>
        <p:blipFill>
          <a:blip r:embed="rId3"/>
          <a:stretch>
            <a:fillRect/>
          </a:stretch>
        </p:blipFill>
        <p:spPr>
          <a:xfrm>
            <a:off x="1253908" y="2411256"/>
            <a:ext cx="15757269" cy="5883059"/>
          </a:xfrm>
          <a:prstGeom prst="rect">
            <a:avLst/>
          </a:prstGeom>
        </p:spPr>
      </p:pic>
    </p:spTree>
    <p:extLst>
      <p:ext uri="{BB962C8B-B14F-4D97-AF65-F5344CB8AC3E}">
        <p14:creationId xmlns:p14="http://schemas.microsoft.com/office/powerpoint/2010/main" val="294493361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F175E-F0AF-8625-BFFB-02F326CF6A8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D7C65B3-12B8-8C83-BF0B-7099B28F4C90}"/>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5.2 </a:t>
            </a:r>
            <a:r>
              <a:rPr lang="ja-JP" altLang="en-US" sz="4000" dirty="0">
                <a:latin typeface="メイリオ" panose="020B0604030504040204" pitchFamily="50" charset="-128"/>
                <a:ea typeface="メイリオ" panose="020B0604030504040204" pitchFamily="50" charset="-128"/>
              </a:rPr>
              <a:t>情報セキュリティの役割および責任</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0876B1B-CA0D-A10B-F46F-9FE3EE8C7B7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315</a:t>
            </a:fld>
            <a:endParaRPr kumimoji="1" lang="ja-JP" altLang="en-US" sz="2000"/>
          </a:p>
        </p:txBody>
      </p:sp>
      <p:sp>
        <p:nvSpPr>
          <p:cNvPr id="4" name="object 40">
            <a:extLst>
              <a:ext uri="{FF2B5EF4-FFF2-40B4-BE49-F238E27FC236}">
                <a16:creationId xmlns:a16="http://schemas.microsoft.com/office/drawing/2014/main" id="{E2A5DD34-00FA-60CA-9BA3-BEA4C8F67F5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95F22B8-A5CC-E570-3DA9-CFBE9BB7AA9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5D82337-11C6-542F-6260-7FAF8411DED0}"/>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- 09</a:t>
            </a:r>
            <a:endParaRPr lang="ja-JP" sz="2400" b="1" dirty="0">
              <a:latin typeface="メイリオ" panose="020B0604030504040204" pitchFamily="50" charset="-128"/>
              <a:ea typeface="メイリオ" panose="020B0604030504040204" pitchFamily="50" charset="-128"/>
              <a:cs typeface="Calibri"/>
            </a:endParaRPr>
          </a:p>
        </p:txBody>
      </p:sp>
      <p:pic>
        <p:nvPicPr>
          <p:cNvPr id="11" name="図 10">
            <a:extLst>
              <a:ext uri="{FF2B5EF4-FFF2-40B4-BE49-F238E27FC236}">
                <a16:creationId xmlns:a16="http://schemas.microsoft.com/office/drawing/2014/main" id="{8A10B130-368D-B87C-2094-C95F7C731DCD}"/>
              </a:ext>
            </a:extLst>
          </p:cNvPr>
          <p:cNvPicPr>
            <a:picLocks noChangeAspect="1"/>
          </p:cNvPicPr>
          <p:nvPr/>
        </p:nvPicPr>
        <p:blipFill>
          <a:blip r:embed="rId3"/>
          <a:stretch>
            <a:fillRect/>
          </a:stretch>
        </p:blipFill>
        <p:spPr>
          <a:xfrm>
            <a:off x="1332850" y="2252643"/>
            <a:ext cx="13853361" cy="6891036"/>
          </a:xfrm>
          <a:prstGeom prst="rect">
            <a:avLst/>
          </a:prstGeom>
        </p:spPr>
      </p:pic>
    </p:spTree>
    <p:extLst>
      <p:ext uri="{BB962C8B-B14F-4D97-AF65-F5344CB8AC3E}">
        <p14:creationId xmlns:p14="http://schemas.microsoft.com/office/powerpoint/2010/main" val="221950350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1AC2-9F2F-57D2-BAF1-4F6383DF899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734A6E0-9976-5F60-5D3C-73EC509FBADF}"/>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 </a:t>
            </a:r>
            <a:r>
              <a:rPr lang="ja-JP" altLang="en-US" sz="4000">
                <a:latin typeface="メイリオ" panose="020B0604030504040204" pitchFamily="50" charset="-128"/>
                <a:ea typeface="メイリオ" panose="020B0604030504040204" pitchFamily="50" charset="-128"/>
              </a:rPr>
              <a:t>職務の分離</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CA2887B-F708-D411-17CB-E6DD934294C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316</a:t>
            </a:fld>
            <a:endParaRPr kumimoji="1" lang="ja-JP" altLang="en-US" sz="2000"/>
          </a:p>
        </p:txBody>
      </p:sp>
      <p:sp>
        <p:nvSpPr>
          <p:cNvPr id="4" name="object 40">
            <a:extLst>
              <a:ext uri="{FF2B5EF4-FFF2-40B4-BE49-F238E27FC236}">
                <a16:creationId xmlns:a16="http://schemas.microsoft.com/office/drawing/2014/main" id="{363279EC-2272-CE48-E381-A413E2C3DD9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45DC4C34-4081-72C8-DE89-97D61DF428D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C624B85-66D0-7BDA-8ED4-A54AF38545D6}"/>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- 10</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9586E91A-13DB-9F31-85A5-7675C4E7A36E}"/>
              </a:ext>
            </a:extLst>
          </p:cNvPr>
          <p:cNvPicPr>
            <a:picLocks noChangeAspect="1"/>
          </p:cNvPicPr>
          <p:nvPr/>
        </p:nvPicPr>
        <p:blipFill>
          <a:blip r:embed="rId3"/>
          <a:stretch>
            <a:fillRect/>
          </a:stretch>
        </p:blipFill>
        <p:spPr>
          <a:xfrm>
            <a:off x="1332851" y="2096470"/>
            <a:ext cx="15260337" cy="1520789"/>
          </a:xfrm>
          <a:prstGeom prst="rect">
            <a:avLst/>
          </a:prstGeom>
        </p:spPr>
      </p:pic>
      <p:sp>
        <p:nvSpPr>
          <p:cNvPr id="9" name="テキスト プレースホルダー 2">
            <a:extLst>
              <a:ext uri="{FF2B5EF4-FFF2-40B4-BE49-F238E27FC236}">
                <a16:creationId xmlns:a16="http://schemas.microsoft.com/office/drawing/2014/main" id="{44A040F3-B77F-C144-FCD8-A44607ED231F}"/>
              </a:ext>
            </a:extLst>
          </p:cNvPr>
          <p:cNvSpPr txBox="1">
            <a:spLocks/>
          </p:cNvSpPr>
          <p:nvPr/>
        </p:nvSpPr>
        <p:spPr>
          <a:xfrm>
            <a:off x="1332851" y="4497348"/>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5.4 </a:t>
            </a:r>
            <a:r>
              <a:rPr lang="ja-JP" altLang="en-US" sz="4000">
                <a:latin typeface="メイリオ" panose="020B0604030504040204" pitchFamily="50" charset="-128"/>
                <a:ea typeface="メイリオ" panose="020B0604030504040204" pitchFamily="50" charset="-128"/>
              </a:rPr>
              <a:t>経営陣の責任</a:t>
            </a:r>
            <a:endParaRPr lang="en-US" altLang="ja-JP" sz="4000">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CB66599B-71F4-F6A6-1F5D-036410D86B6D}"/>
              </a:ext>
            </a:extLst>
          </p:cNvPr>
          <p:cNvPicPr>
            <a:picLocks noChangeAspect="1"/>
          </p:cNvPicPr>
          <p:nvPr/>
        </p:nvPicPr>
        <p:blipFill>
          <a:blip r:embed="rId4"/>
          <a:stretch>
            <a:fillRect/>
          </a:stretch>
        </p:blipFill>
        <p:spPr>
          <a:xfrm>
            <a:off x="1332851" y="4977788"/>
            <a:ext cx="15260337" cy="1455174"/>
          </a:xfrm>
          <a:prstGeom prst="rect">
            <a:avLst/>
          </a:prstGeom>
        </p:spPr>
      </p:pic>
    </p:spTree>
    <p:extLst>
      <p:ext uri="{BB962C8B-B14F-4D97-AF65-F5344CB8AC3E}">
        <p14:creationId xmlns:p14="http://schemas.microsoft.com/office/powerpoint/2010/main" val="60093008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FE63C-CC62-2EE9-3001-76C1B9C1975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692C49D-74DC-0016-29CA-3326077689F2}"/>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5.5 </a:t>
            </a:r>
            <a:r>
              <a:rPr lang="ja-JP" altLang="en-US" sz="4000">
                <a:latin typeface="メイリオ" panose="020B0604030504040204" pitchFamily="50" charset="-128"/>
                <a:ea typeface="メイリオ" panose="020B0604030504040204" pitchFamily="50" charset="-128"/>
              </a:rPr>
              <a:t>関係当局との連絡</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55DA6A2-CF4A-3600-4E62-921251CE82A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317</a:t>
            </a:fld>
            <a:endParaRPr kumimoji="1" lang="ja-JP" altLang="en-US" sz="2000"/>
          </a:p>
        </p:txBody>
      </p:sp>
      <p:sp>
        <p:nvSpPr>
          <p:cNvPr id="4" name="object 40">
            <a:extLst>
              <a:ext uri="{FF2B5EF4-FFF2-40B4-BE49-F238E27FC236}">
                <a16:creationId xmlns:a16="http://schemas.microsoft.com/office/drawing/2014/main" id="{D03450EE-D4E2-57B4-C385-26665D57AF4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239B6261-7FE2-A485-032E-0DC7ABFA8DE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2553106-BB73-0386-F281-5769D93EAD96}"/>
              </a:ext>
            </a:extLst>
          </p:cNvPr>
          <p:cNvSpPr txBox="1"/>
          <p:nvPr/>
        </p:nvSpPr>
        <p:spPr>
          <a:xfrm>
            <a:off x="12143232" y="561539"/>
            <a:ext cx="55326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- 10</a:t>
            </a:r>
            <a:endParaRPr lang="ja-JP" sz="2400" b="1" dirty="0">
              <a:latin typeface="メイリオ" panose="020B0604030504040204" pitchFamily="50" charset="-128"/>
              <a:ea typeface="メイリオ" panose="020B0604030504040204" pitchFamily="50" charset="-128"/>
              <a:cs typeface="Calibri"/>
            </a:endParaRPr>
          </a:p>
        </p:txBody>
      </p:sp>
      <p:pic>
        <p:nvPicPr>
          <p:cNvPr id="10" name="図 9">
            <a:extLst>
              <a:ext uri="{FF2B5EF4-FFF2-40B4-BE49-F238E27FC236}">
                <a16:creationId xmlns:a16="http://schemas.microsoft.com/office/drawing/2014/main" id="{3838B771-C29B-BB99-E331-8F30926EBB81}"/>
              </a:ext>
            </a:extLst>
          </p:cNvPr>
          <p:cNvPicPr>
            <a:picLocks noChangeAspect="1"/>
          </p:cNvPicPr>
          <p:nvPr/>
        </p:nvPicPr>
        <p:blipFill>
          <a:blip r:embed="rId3"/>
          <a:stretch>
            <a:fillRect/>
          </a:stretch>
        </p:blipFill>
        <p:spPr>
          <a:xfrm>
            <a:off x="1741718" y="2171560"/>
            <a:ext cx="14555151" cy="6925733"/>
          </a:xfrm>
          <a:prstGeom prst="rect">
            <a:avLst/>
          </a:prstGeom>
        </p:spPr>
      </p:pic>
    </p:spTree>
    <p:extLst>
      <p:ext uri="{BB962C8B-B14F-4D97-AF65-F5344CB8AC3E}">
        <p14:creationId xmlns:p14="http://schemas.microsoft.com/office/powerpoint/2010/main" val="152026639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09E73-7D40-418F-ACBF-FFD68E65002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DC84893-8E3F-29D5-F961-5A4A7AD593DD}"/>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5.6 </a:t>
            </a:r>
            <a:r>
              <a:rPr lang="ja-JP" altLang="en-US" sz="4000">
                <a:latin typeface="メイリオ" panose="020B0604030504040204" pitchFamily="50" charset="-128"/>
                <a:ea typeface="メイリオ" panose="020B0604030504040204" pitchFamily="50" charset="-128"/>
              </a:rPr>
              <a:t>専門組織との連絡</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F56750C-2FD7-0CFB-A4B1-2F3B15AF7B9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318</a:t>
            </a:fld>
            <a:endParaRPr kumimoji="1" lang="ja-JP" altLang="en-US" sz="2000"/>
          </a:p>
        </p:txBody>
      </p:sp>
      <p:sp>
        <p:nvSpPr>
          <p:cNvPr id="4" name="object 40">
            <a:extLst>
              <a:ext uri="{FF2B5EF4-FFF2-40B4-BE49-F238E27FC236}">
                <a16:creationId xmlns:a16="http://schemas.microsoft.com/office/drawing/2014/main" id="{AFC8EE1E-0C12-1915-C8F1-2034B3FF20E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9CC32C0-6972-13EF-75E7-D36D3F99032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C2A161F-1AEA-4E5E-7E9F-B542762F7024}"/>
              </a:ext>
            </a:extLst>
          </p:cNvPr>
          <p:cNvSpPr txBox="1"/>
          <p:nvPr/>
        </p:nvSpPr>
        <p:spPr>
          <a:xfrm>
            <a:off x="12070080" y="579827"/>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- 11</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A2AEA890-DE79-959B-76F1-9A894D647D71}"/>
              </a:ext>
            </a:extLst>
          </p:cNvPr>
          <p:cNvPicPr>
            <a:picLocks noChangeAspect="1"/>
          </p:cNvPicPr>
          <p:nvPr/>
        </p:nvPicPr>
        <p:blipFill>
          <a:blip r:embed="rId3"/>
          <a:stretch>
            <a:fillRect/>
          </a:stretch>
        </p:blipFill>
        <p:spPr>
          <a:xfrm>
            <a:off x="1332851" y="2390709"/>
            <a:ext cx="15618895" cy="4838840"/>
          </a:xfrm>
          <a:prstGeom prst="rect">
            <a:avLst/>
          </a:prstGeom>
        </p:spPr>
      </p:pic>
    </p:spTree>
    <p:extLst>
      <p:ext uri="{BB962C8B-B14F-4D97-AF65-F5344CB8AC3E}">
        <p14:creationId xmlns:p14="http://schemas.microsoft.com/office/powerpoint/2010/main" val="89877001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A4B27-984C-4519-753E-BDA540C6985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DFD6A3E-95F9-9796-BBE3-AA6E06CF48CA}"/>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5.7 </a:t>
            </a:r>
            <a:r>
              <a:rPr lang="ja-JP" altLang="en-US" sz="4000">
                <a:latin typeface="メイリオ" panose="020B0604030504040204" pitchFamily="50" charset="-128"/>
                <a:ea typeface="メイリオ" panose="020B0604030504040204" pitchFamily="50" charset="-128"/>
              </a:rPr>
              <a:t>脅威インテリジェンス</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5BD473D-6CFB-FB00-E07B-5007295416C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319</a:t>
            </a:fld>
            <a:endParaRPr kumimoji="1" lang="ja-JP" altLang="en-US" sz="2000"/>
          </a:p>
        </p:txBody>
      </p:sp>
      <p:sp>
        <p:nvSpPr>
          <p:cNvPr id="4" name="object 40">
            <a:extLst>
              <a:ext uri="{FF2B5EF4-FFF2-40B4-BE49-F238E27FC236}">
                <a16:creationId xmlns:a16="http://schemas.microsoft.com/office/drawing/2014/main" id="{9300960E-CFA5-7596-6A82-CE5A9654649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A25F9BF-BAAF-A3D2-5649-5148C027764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3E7716E-5272-0576-C6B5-E04465FC22BA}"/>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- 11</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B6380CD3-3101-DE6E-6CC3-2DD01E8400B5}"/>
              </a:ext>
            </a:extLst>
          </p:cNvPr>
          <p:cNvPicPr>
            <a:picLocks noChangeAspect="1"/>
          </p:cNvPicPr>
          <p:nvPr/>
        </p:nvPicPr>
        <p:blipFill>
          <a:blip r:embed="rId3"/>
          <a:stretch>
            <a:fillRect/>
          </a:stretch>
        </p:blipFill>
        <p:spPr>
          <a:xfrm>
            <a:off x="1332851" y="2171560"/>
            <a:ext cx="15782404" cy="6781940"/>
          </a:xfrm>
          <a:prstGeom prst="rect">
            <a:avLst/>
          </a:prstGeom>
        </p:spPr>
      </p:pic>
    </p:spTree>
    <p:extLst>
      <p:ext uri="{BB962C8B-B14F-4D97-AF65-F5344CB8AC3E}">
        <p14:creationId xmlns:p14="http://schemas.microsoft.com/office/powerpoint/2010/main" val="1300611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7294305"/>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パスワードの作り方</a:t>
            </a:r>
            <a:r>
              <a:rPr kumimoji="1" lang="en-US" altLang="ja-JP" sz="3600">
                <a:latin typeface="メイリオ" panose="020B0604030504040204" pitchFamily="50" charset="-128"/>
                <a:ea typeface="メイリオ" panose="020B0604030504040204" pitchFamily="50" charset="-128"/>
              </a:rPr>
              <a:t>】</a:t>
            </a:r>
          </a:p>
          <a:p>
            <a:pPr marL="742950" lvl="0" indent="-742950">
              <a:buFont typeface="+mj-lt"/>
              <a:buAutoNum type="arabicPeriod" startAt="2"/>
            </a:pPr>
            <a:r>
              <a:rPr lang="ja-JP" altLang="en-US" sz="3600">
                <a:latin typeface="メイリオ" panose="020B0604030504040204" pitchFamily="50" charset="-128"/>
                <a:ea typeface="メイリオ" panose="020B0604030504040204" pitchFamily="50" charset="-128"/>
              </a:rPr>
              <a:t>数字を入れる</a:t>
            </a:r>
            <a:br>
              <a:rPr lang="en-US" altLang="ja-JP" sz="3600">
                <a:latin typeface="メイリオ" panose="020B0604030504040204" pitchFamily="50" charset="-128"/>
                <a:ea typeface="メイリオ" panose="020B0604030504040204" pitchFamily="50" charset="-128"/>
              </a:rPr>
            </a:br>
            <a:br>
              <a:rPr lang="en-US" altLang="ja-JP" sz="3600">
                <a:latin typeface="メイリオ" panose="020B0604030504040204" pitchFamily="50" charset="-128"/>
                <a:ea typeface="メイリオ" panose="020B0604030504040204" pitchFamily="50" charset="-128"/>
              </a:rPr>
            </a:br>
            <a:r>
              <a:rPr lang="en-US" altLang="ja-JP" sz="5400">
                <a:latin typeface="メイリオ" panose="020B0604030504040204" pitchFamily="50" charset="-128"/>
                <a:ea typeface="メイリオ" panose="020B0604030504040204" pitchFamily="50" charset="-128"/>
              </a:rPr>
              <a:t>CyberSecurityKeizokuShien</a:t>
            </a:r>
            <a:r>
              <a:rPr lang="en-US" altLang="ja-JP" sz="5400" b="1">
                <a:solidFill>
                  <a:srgbClr val="FF0000"/>
                </a:solidFill>
                <a:latin typeface="メイリオ" panose="020B0604030504040204" pitchFamily="50" charset="-128"/>
                <a:ea typeface="メイリオ" panose="020B0604030504040204" pitchFamily="50" charset="-128"/>
              </a:rPr>
              <a:t>0725</a:t>
            </a:r>
            <a:br>
              <a:rPr lang="en-US" altLang="ja-JP" sz="3600">
                <a:latin typeface="メイリオ" panose="020B0604030504040204" pitchFamily="50" charset="-128"/>
                <a:ea typeface="メイリオ" panose="020B0604030504040204" pitchFamily="50" charset="-128"/>
              </a:rPr>
            </a:br>
            <a:br>
              <a:rPr lang="en-US" altLang="ja-JP" sz="3600">
                <a:latin typeface="メイリオ" panose="020B0604030504040204" pitchFamily="50" charset="-128"/>
                <a:ea typeface="メイリオ" panose="020B0604030504040204" pitchFamily="50" charset="-128"/>
              </a:rPr>
            </a:br>
            <a:endParaRPr lang="en-US" altLang="ja-JP" sz="3600">
              <a:latin typeface="メイリオ" panose="020B0604030504040204" pitchFamily="50" charset="-128"/>
              <a:ea typeface="メイリオ" panose="020B0604030504040204" pitchFamily="50" charset="-128"/>
            </a:endParaRPr>
          </a:p>
          <a:p>
            <a:pPr marL="457200" lvl="0" indent="-457200">
              <a:buFont typeface="+mj-lt"/>
              <a:buAutoNum type="arabicPeriod" startAt="2"/>
            </a:pPr>
            <a:r>
              <a:rPr lang="ja-JP" altLang="en-US" sz="3600">
                <a:latin typeface="メイリオ" panose="020B0604030504040204" pitchFamily="50" charset="-128"/>
                <a:ea typeface="メイリオ" panose="020B0604030504040204" pitchFamily="50" charset="-128"/>
              </a:rPr>
              <a:t>単語の母音を削除し、読めなくする（</a:t>
            </a:r>
            <a:r>
              <a:rPr lang="en-US" altLang="ja-JP" sz="3600">
                <a:latin typeface="メイリオ" panose="020B0604030504040204" pitchFamily="50" charset="-128"/>
                <a:ea typeface="メイリオ" panose="020B0604030504040204" pitchFamily="50" charset="-128"/>
              </a:rPr>
              <a:t>aiueo</a:t>
            </a:r>
            <a:r>
              <a:rPr lang="ja-JP" altLang="en-US" sz="3600">
                <a:latin typeface="メイリオ" panose="020B0604030504040204" pitchFamily="50" charset="-128"/>
                <a:ea typeface="メイリオ" panose="020B0604030504040204" pitchFamily="50" charset="-128"/>
              </a:rPr>
              <a:t>）</a:t>
            </a:r>
            <a:br>
              <a:rPr lang="en-US" altLang="ja-JP" sz="3600">
                <a:latin typeface="メイリオ" panose="020B0604030504040204" pitchFamily="50" charset="-128"/>
                <a:ea typeface="メイリオ" panose="020B0604030504040204" pitchFamily="50" charset="-128"/>
              </a:rPr>
            </a:br>
            <a:br>
              <a:rPr lang="en-US" altLang="ja-JP" sz="3600">
                <a:latin typeface="メイリオ" panose="020B0604030504040204" pitchFamily="50" charset="-128"/>
                <a:ea typeface="メイリオ" panose="020B0604030504040204" pitchFamily="50" charset="-128"/>
              </a:rPr>
            </a:br>
            <a:r>
              <a:rPr lang="en-US" altLang="ja-JP" sz="5400">
                <a:latin typeface="メイリオ" panose="020B0604030504040204" pitchFamily="50" charset="-128"/>
                <a:ea typeface="メイリオ" panose="020B0604030504040204" pitchFamily="50" charset="-128"/>
              </a:rPr>
              <a:t>Cyb</a:t>
            </a:r>
            <a:r>
              <a:rPr lang="en-US" altLang="ja-JP" sz="5400" b="1">
                <a:solidFill>
                  <a:srgbClr val="FF0000"/>
                </a:solidFill>
                <a:latin typeface="メイリオ" panose="020B0604030504040204" pitchFamily="50" charset="-128"/>
                <a:ea typeface="メイリオ" panose="020B0604030504040204" pitchFamily="50" charset="-128"/>
              </a:rPr>
              <a:t>e</a:t>
            </a:r>
            <a:r>
              <a:rPr lang="en-US" altLang="ja-JP" sz="5400">
                <a:latin typeface="メイリオ" panose="020B0604030504040204" pitchFamily="50" charset="-128"/>
                <a:ea typeface="メイリオ" panose="020B0604030504040204" pitchFamily="50" charset="-128"/>
              </a:rPr>
              <a:t>rS</a:t>
            </a:r>
            <a:r>
              <a:rPr lang="en-US" altLang="ja-JP" sz="5400" b="1">
                <a:solidFill>
                  <a:srgbClr val="FF0000"/>
                </a:solidFill>
                <a:latin typeface="メイリオ" panose="020B0604030504040204" pitchFamily="50" charset="-128"/>
                <a:ea typeface="メイリオ" panose="020B0604030504040204" pitchFamily="50" charset="-128"/>
              </a:rPr>
              <a:t>e</a:t>
            </a:r>
            <a:r>
              <a:rPr lang="en-US" altLang="ja-JP" sz="5400">
                <a:latin typeface="メイリオ" panose="020B0604030504040204" pitchFamily="50" charset="-128"/>
                <a:ea typeface="メイリオ" panose="020B0604030504040204" pitchFamily="50" charset="-128"/>
              </a:rPr>
              <a:t>c</a:t>
            </a:r>
            <a:r>
              <a:rPr lang="en-US" altLang="ja-JP" sz="5400" b="1">
                <a:solidFill>
                  <a:srgbClr val="FF0000"/>
                </a:solidFill>
                <a:latin typeface="メイリオ" panose="020B0604030504040204" pitchFamily="50" charset="-128"/>
                <a:ea typeface="メイリオ" panose="020B0604030504040204" pitchFamily="50" charset="-128"/>
              </a:rPr>
              <a:t>u</a:t>
            </a:r>
            <a:r>
              <a:rPr lang="en-US" altLang="ja-JP" sz="5400">
                <a:latin typeface="メイリオ" panose="020B0604030504040204" pitchFamily="50" charset="-128"/>
                <a:ea typeface="メイリオ" panose="020B0604030504040204" pitchFamily="50" charset="-128"/>
              </a:rPr>
              <a:t>r</a:t>
            </a:r>
            <a:r>
              <a:rPr lang="en-US" altLang="ja-JP" sz="5400" b="1">
                <a:solidFill>
                  <a:srgbClr val="FF0000"/>
                </a:solidFill>
                <a:latin typeface="メイリオ" panose="020B0604030504040204" pitchFamily="50" charset="-128"/>
                <a:ea typeface="メイリオ" panose="020B0604030504040204" pitchFamily="50" charset="-128"/>
              </a:rPr>
              <a:t>i</a:t>
            </a:r>
            <a:r>
              <a:rPr lang="en-US" altLang="ja-JP" sz="5400">
                <a:latin typeface="メイリオ" panose="020B0604030504040204" pitchFamily="50" charset="-128"/>
                <a:ea typeface="メイリオ" panose="020B0604030504040204" pitchFamily="50" charset="-128"/>
              </a:rPr>
              <a:t>tyK</a:t>
            </a:r>
            <a:r>
              <a:rPr lang="en-US" altLang="ja-JP" sz="5400" b="1">
                <a:solidFill>
                  <a:srgbClr val="FF0000"/>
                </a:solidFill>
                <a:latin typeface="メイリオ" panose="020B0604030504040204" pitchFamily="50" charset="-128"/>
                <a:ea typeface="メイリオ" panose="020B0604030504040204" pitchFamily="50" charset="-128"/>
              </a:rPr>
              <a:t>ei</a:t>
            </a:r>
            <a:r>
              <a:rPr lang="en-US" altLang="ja-JP" sz="5400">
                <a:latin typeface="メイリオ" panose="020B0604030504040204" pitchFamily="50" charset="-128"/>
                <a:ea typeface="メイリオ" panose="020B0604030504040204" pitchFamily="50" charset="-128"/>
              </a:rPr>
              <a:t>z</a:t>
            </a:r>
            <a:r>
              <a:rPr lang="en-US" altLang="ja-JP" sz="5400" b="1">
                <a:solidFill>
                  <a:srgbClr val="FF0000"/>
                </a:solidFill>
                <a:latin typeface="メイリオ" panose="020B0604030504040204" pitchFamily="50" charset="-128"/>
                <a:ea typeface="メイリオ" panose="020B0604030504040204" pitchFamily="50" charset="-128"/>
              </a:rPr>
              <a:t>o</a:t>
            </a:r>
            <a:r>
              <a:rPr lang="en-US" altLang="ja-JP" sz="5400">
                <a:latin typeface="メイリオ" panose="020B0604030504040204" pitchFamily="50" charset="-128"/>
                <a:ea typeface="メイリオ" panose="020B0604030504040204" pitchFamily="50" charset="-128"/>
              </a:rPr>
              <a:t>k</a:t>
            </a:r>
            <a:r>
              <a:rPr lang="en-US" altLang="ja-JP" sz="5400" b="1">
                <a:solidFill>
                  <a:srgbClr val="FF0000"/>
                </a:solidFill>
                <a:latin typeface="メイリオ" panose="020B0604030504040204" pitchFamily="50" charset="-128"/>
                <a:ea typeface="メイリオ" panose="020B0604030504040204" pitchFamily="50" charset="-128"/>
              </a:rPr>
              <a:t>u</a:t>
            </a:r>
            <a:r>
              <a:rPr lang="en-US" altLang="ja-JP" sz="5400">
                <a:latin typeface="メイリオ" panose="020B0604030504040204" pitchFamily="50" charset="-128"/>
                <a:ea typeface="メイリオ" panose="020B0604030504040204" pitchFamily="50" charset="-128"/>
              </a:rPr>
              <a:t>Sh</a:t>
            </a:r>
            <a:r>
              <a:rPr lang="en-US" altLang="ja-JP" sz="5400" b="1">
                <a:solidFill>
                  <a:srgbClr val="FF0000"/>
                </a:solidFill>
                <a:latin typeface="メイリオ" panose="020B0604030504040204" pitchFamily="50" charset="-128"/>
                <a:ea typeface="メイリオ" panose="020B0604030504040204" pitchFamily="50" charset="-128"/>
              </a:rPr>
              <a:t>ie</a:t>
            </a:r>
            <a:r>
              <a:rPr lang="en-US" altLang="ja-JP" sz="5400">
                <a:latin typeface="メイリオ" panose="020B0604030504040204" pitchFamily="50" charset="-128"/>
                <a:ea typeface="メイリオ" panose="020B0604030504040204" pitchFamily="50" charset="-128"/>
              </a:rPr>
              <a:t>n0725 </a:t>
            </a:r>
            <a:br>
              <a:rPr lang="en-US" altLang="ja-JP" sz="5400">
                <a:latin typeface="メイリオ" panose="020B0604030504040204" pitchFamily="50" charset="-128"/>
                <a:ea typeface="メイリオ" panose="020B0604030504040204" pitchFamily="50" charset="-128"/>
              </a:rPr>
            </a:br>
            <a:r>
              <a:rPr lang="ja-JP" altLang="en-US" sz="5400">
                <a:latin typeface="メイリオ" panose="020B0604030504040204" pitchFamily="50" charset="-128"/>
                <a:ea typeface="メイリオ" panose="020B0604030504040204" pitchFamily="50" charset="-128"/>
              </a:rPr>
              <a:t>↓</a:t>
            </a:r>
            <a:br>
              <a:rPr lang="en-US" altLang="ja-JP" sz="5400" b="1">
                <a:solidFill>
                  <a:srgbClr val="FF0000"/>
                </a:solidFill>
                <a:latin typeface="メイリオ" panose="020B0604030504040204" pitchFamily="50" charset="-128"/>
                <a:ea typeface="メイリオ" panose="020B0604030504040204" pitchFamily="50" charset="-128"/>
              </a:rPr>
            </a:br>
            <a:r>
              <a:rPr lang="en-US" altLang="ja-JP" sz="5400">
                <a:latin typeface="メイリオ" panose="020B0604030504040204" pitchFamily="50" charset="-128"/>
                <a:ea typeface="メイリオ" panose="020B0604030504040204" pitchFamily="50" charset="-128"/>
              </a:rPr>
              <a:t>CybrScrtyKzkShn0725</a:t>
            </a:r>
            <a:endParaRPr kumimoji="1" lang="en-US" altLang="ja-JP" sz="54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パスワードの使いまわしをしないために</a:t>
            </a:r>
          </a:p>
        </p:txBody>
      </p:sp>
    </p:spTree>
    <p:extLst>
      <p:ext uri="{BB962C8B-B14F-4D97-AF65-F5344CB8AC3E}">
        <p14:creationId xmlns:p14="http://schemas.microsoft.com/office/powerpoint/2010/main" val="306088277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98D62-7202-7EE5-D42B-4D0631B6BFA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C147438-10F7-629E-C766-E1AF3ED080DF}"/>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5.8 </a:t>
            </a:r>
            <a:r>
              <a:rPr lang="ja-JP" altLang="en-US" sz="4000">
                <a:latin typeface="メイリオ" panose="020B0604030504040204" pitchFamily="50" charset="-128"/>
                <a:ea typeface="メイリオ" panose="020B0604030504040204" pitchFamily="50" charset="-128"/>
              </a:rPr>
              <a:t>プロジェクトマネジメントにおける情報セキュリティ</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FFFA812-4156-267C-A3BD-9A76180903A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320</a:t>
            </a:fld>
            <a:endParaRPr kumimoji="1" lang="ja-JP" altLang="en-US" sz="2000"/>
          </a:p>
        </p:txBody>
      </p:sp>
      <p:sp>
        <p:nvSpPr>
          <p:cNvPr id="4" name="object 40">
            <a:extLst>
              <a:ext uri="{FF2B5EF4-FFF2-40B4-BE49-F238E27FC236}">
                <a16:creationId xmlns:a16="http://schemas.microsoft.com/office/drawing/2014/main" id="{3AAC8E1B-ED33-D9EF-94AA-2C9EE802078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940F9349-63AF-5E27-8924-9BCEB0E862E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A07C61B-2171-D0A5-9A26-8B876BCAC040}"/>
              </a:ext>
            </a:extLst>
          </p:cNvPr>
          <p:cNvSpPr txBox="1"/>
          <p:nvPr/>
        </p:nvSpPr>
        <p:spPr>
          <a:xfrm>
            <a:off x="12051792" y="561539"/>
            <a:ext cx="56240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- 12</a:t>
            </a:r>
            <a:endParaRPr lang="ja-JP" sz="2400" b="1" dirty="0">
              <a:latin typeface="メイリオ" panose="020B0604030504040204" pitchFamily="50" charset="-128"/>
              <a:ea typeface="メイリオ" panose="020B0604030504040204" pitchFamily="50" charset="-128"/>
              <a:cs typeface="Calibri"/>
            </a:endParaRPr>
          </a:p>
        </p:txBody>
      </p:sp>
      <p:pic>
        <p:nvPicPr>
          <p:cNvPr id="9" name="図 8">
            <a:extLst>
              <a:ext uri="{FF2B5EF4-FFF2-40B4-BE49-F238E27FC236}">
                <a16:creationId xmlns:a16="http://schemas.microsoft.com/office/drawing/2014/main" id="{BC9FED70-3EC5-FA08-46DB-11BB9C5482DB}"/>
              </a:ext>
            </a:extLst>
          </p:cNvPr>
          <p:cNvPicPr>
            <a:picLocks noChangeAspect="1"/>
          </p:cNvPicPr>
          <p:nvPr/>
        </p:nvPicPr>
        <p:blipFill>
          <a:blip r:embed="rId3"/>
          <a:stretch>
            <a:fillRect/>
          </a:stretch>
        </p:blipFill>
        <p:spPr>
          <a:xfrm>
            <a:off x="1435203" y="2283352"/>
            <a:ext cx="15709826" cy="5428737"/>
          </a:xfrm>
          <a:prstGeom prst="rect">
            <a:avLst/>
          </a:prstGeom>
        </p:spPr>
      </p:pic>
    </p:spTree>
    <p:extLst>
      <p:ext uri="{BB962C8B-B14F-4D97-AF65-F5344CB8AC3E}">
        <p14:creationId xmlns:p14="http://schemas.microsoft.com/office/powerpoint/2010/main" val="125934419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D3FF2-36FD-9759-26BA-1ADFEE06CD3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1A5CA96-3C9B-7072-D667-3A646EE9BE30}"/>
              </a:ext>
            </a:extLst>
          </p:cNvPr>
          <p:cNvSpPr txBox="1">
            <a:spLocks noGrp="1"/>
          </p:cNvSpPr>
          <p:nvPr>
            <p:ph type="title" idx="4294967295"/>
          </p:nvPr>
        </p:nvSpPr>
        <p:spPr>
          <a:xfrm>
            <a:off x="1326907" y="1614026"/>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5.9 </a:t>
            </a:r>
            <a:r>
              <a:rPr lang="ja-JP" altLang="en-US" sz="4000" dirty="0">
                <a:latin typeface="メイリオ" panose="020B0604030504040204" pitchFamily="50" charset="-128"/>
                <a:ea typeface="メイリオ" panose="020B0604030504040204" pitchFamily="50" charset="-128"/>
              </a:rPr>
              <a:t>情報およびその他の関連資産の目録</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FFF78DF-E95D-114A-EF9A-98C0233E4E5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321</a:t>
            </a:fld>
            <a:endParaRPr kumimoji="1" lang="ja-JP" altLang="en-US" sz="2000"/>
          </a:p>
        </p:txBody>
      </p:sp>
      <p:sp>
        <p:nvSpPr>
          <p:cNvPr id="4" name="object 40">
            <a:extLst>
              <a:ext uri="{FF2B5EF4-FFF2-40B4-BE49-F238E27FC236}">
                <a16:creationId xmlns:a16="http://schemas.microsoft.com/office/drawing/2014/main" id="{6C244D19-838B-423C-B6AF-1C0A232EF87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19C88576-F593-79A2-4C3E-7DDDFD0AAB0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AFE1FDD1-1D4F-E99F-95F6-913E571D3181}"/>
              </a:ext>
            </a:extLst>
          </p:cNvPr>
          <p:cNvSpPr txBox="1"/>
          <p:nvPr/>
        </p:nvSpPr>
        <p:spPr>
          <a:xfrm>
            <a:off x="11978640" y="561539"/>
            <a:ext cx="56972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- 12</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60C085CE-8A8B-2264-7780-739311A65EED}"/>
              </a:ext>
            </a:extLst>
          </p:cNvPr>
          <p:cNvPicPr>
            <a:picLocks noChangeAspect="1"/>
          </p:cNvPicPr>
          <p:nvPr/>
        </p:nvPicPr>
        <p:blipFill>
          <a:blip r:embed="rId3"/>
          <a:stretch>
            <a:fillRect/>
          </a:stretch>
        </p:blipFill>
        <p:spPr>
          <a:xfrm>
            <a:off x="1326907" y="2171560"/>
            <a:ext cx="15783489" cy="2333691"/>
          </a:xfrm>
          <a:prstGeom prst="rect">
            <a:avLst/>
          </a:prstGeom>
        </p:spPr>
      </p:pic>
    </p:spTree>
    <p:extLst>
      <p:ext uri="{BB962C8B-B14F-4D97-AF65-F5344CB8AC3E}">
        <p14:creationId xmlns:p14="http://schemas.microsoft.com/office/powerpoint/2010/main" val="134403052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BA89-5AAB-270E-C7B0-B596DF3C74A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6D996F8-F110-585F-7E9E-489DBDD61F1A}"/>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5.10 </a:t>
            </a:r>
            <a:r>
              <a:rPr lang="ja-JP" altLang="en-US" sz="4000" dirty="0">
                <a:latin typeface="メイリオ" panose="020B0604030504040204" pitchFamily="50" charset="-128"/>
                <a:ea typeface="メイリオ" panose="020B0604030504040204" pitchFamily="50" charset="-128"/>
              </a:rPr>
              <a:t>情報およびその他の関連資産の利用の許容範囲</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2EB6900-1E93-C5B6-1C0B-80131D686B7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322</a:t>
            </a:fld>
            <a:endParaRPr kumimoji="1" lang="ja-JP" altLang="en-US" sz="2000"/>
          </a:p>
        </p:txBody>
      </p:sp>
      <p:sp>
        <p:nvSpPr>
          <p:cNvPr id="4" name="object 40">
            <a:extLst>
              <a:ext uri="{FF2B5EF4-FFF2-40B4-BE49-F238E27FC236}">
                <a16:creationId xmlns:a16="http://schemas.microsoft.com/office/drawing/2014/main" id="{7EE1C876-C9F7-D3E0-2899-3031D110846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4573AE83-14B3-D67C-E913-03332AA15C0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2C91C9F-31A0-72E5-C49D-E948C256C82E}"/>
              </a:ext>
            </a:extLst>
          </p:cNvPr>
          <p:cNvSpPr txBox="1"/>
          <p:nvPr/>
        </p:nvSpPr>
        <p:spPr>
          <a:xfrm>
            <a:off x="12691872" y="561539"/>
            <a:ext cx="4984000" cy="851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 14</a:t>
            </a:r>
            <a:endParaRPr lang="ja-JP" sz="2400" b="1" dirty="0">
              <a:latin typeface="メイリオ" panose="020B0604030504040204" pitchFamily="50" charset="-128"/>
              <a:ea typeface="メイリオ" panose="020B0604030504040204" pitchFamily="50" charset="-128"/>
              <a:cs typeface="Calibri"/>
            </a:endParaRPr>
          </a:p>
        </p:txBody>
      </p:sp>
      <p:pic>
        <p:nvPicPr>
          <p:cNvPr id="9" name="図 8">
            <a:extLst>
              <a:ext uri="{FF2B5EF4-FFF2-40B4-BE49-F238E27FC236}">
                <a16:creationId xmlns:a16="http://schemas.microsoft.com/office/drawing/2014/main" id="{1EE65689-43E2-4F18-3035-FF45AC74DDAB}"/>
              </a:ext>
            </a:extLst>
          </p:cNvPr>
          <p:cNvPicPr>
            <a:picLocks noChangeAspect="1"/>
          </p:cNvPicPr>
          <p:nvPr/>
        </p:nvPicPr>
        <p:blipFill>
          <a:blip r:embed="rId3"/>
          <a:stretch>
            <a:fillRect/>
          </a:stretch>
        </p:blipFill>
        <p:spPr>
          <a:xfrm>
            <a:off x="1266146" y="2171560"/>
            <a:ext cx="13136184" cy="2002382"/>
          </a:xfrm>
          <a:prstGeom prst="rect">
            <a:avLst/>
          </a:prstGeom>
        </p:spPr>
      </p:pic>
      <p:sp>
        <p:nvSpPr>
          <p:cNvPr id="10" name="テキスト プレースホルダー 2">
            <a:extLst>
              <a:ext uri="{FF2B5EF4-FFF2-40B4-BE49-F238E27FC236}">
                <a16:creationId xmlns:a16="http://schemas.microsoft.com/office/drawing/2014/main" id="{61E16006-3210-856F-DB11-FD8C06297592}"/>
              </a:ext>
            </a:extLst>
          </p:cNvPr>
          <p:cNvSpPr txBox="1">
            <a:spLocks/>
          </p:cNvSpPr>
          <p:nvPr/>
        </p:nvSpPr>
        <p:spPr>
          <a:xfrm>
            <a:off x="1332850" y="459410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5.11</a:t>
            </a:r>
            <a:r>
              <a:rPr lang="ja-JP" altLang="en-US" sz="4000">
                <a:latin typeface="メイリオ" panose="020B0604030504040204" pitchFamily="50" charset="-128"/>
                <a:ea typeface="メイリオ" panose="020B0604030504040204" pitchFamily="50" charset="-128"/>
              </a:rPr>
              <a:t> 資産の返却</a:t>
            </a:r>
            <a:endParaRPr lang="en-US" altLang="ja-JP" sz="4000">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C2475E85-6717-0EEB-A945-FACCBF871946}"/>
              </a:ext>
            </a:extLst>
          </p:cNvPr>
          <p:cNvPicPr>
            <a:picLocks noChangeAspect="1"/>
          </p:cNvPicPr>
          <p:nvPr/>
        </p:nvPicPr>
        <p:blipFill>
          <a:blip r:embed="rId4"/>
          <a:stretch>
            <a:fillRect/>
          </a:stretch>
        </p:blipFill>
        <p:spPr>
          <a:xfrm>
            <a:off x="1266146" y="5109170"/>
            <a:ext cx="15372348" cy="2241524"/>
          </a:xfrm>
          <a:prstGeom prst="rect">
            <a:avLst/>
          </a:prstGeom>
        </p:spPr>
      </p:pic>
    </p:spTree>
    <p:extLst>
      <p:ext uri="{BB962C8B-B14F-4D97-AF65-F5344CB8AC3E}">
        <p14:creationId xmlns:p14="http://schemas.microsoft.com/office/powerpoint/2010/main" val="424359511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4F4C2-2306-AA2B-1A18-8880CE7311B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B08AE57-68CF-CC8F-47DA-795508C42B95}"/>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5.12 </a:t>
            </a:r>
            <a:r>
              <a:rPr lang="ja-JP" altLang="en-US" sz="4000">
                <a:latin typeface="メイリオ" panose="020B0604030504040204" pitchFamily="50" charset="-128"/>
                <a:ea typeface="メイリオ" panose="020B0604030504040204" pitchFamily="50" charset="-128"/>
              </a:rPr>
              <a:t>情報の分類</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3355BC1-93AC-5E40-7A97-74EF52F0123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323</a:t>
            </a:fld>
            <a:endParaRPr kumimoji="1" lang="ja-JP" altLang="en-US" sz="2000"/>
          </a:p>
        </p:txBody>
      </p:sp>
      <p:sp>
        <p:nvSpPr>
          <p:cNvPr id="4" name="object 40">
            <a:extLst>
              <a:ext uri="{FF2B5EF4-FFF2-40B4-BE49-F238E27FC236}">
                <a16:creationId xmlns:a16="http://schemas.microsoft.com/office/drawing/2014/main" id="{FA9AD9A9-4C60-0215-E65A-DE93A29B86B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3F747353-F88D-4FAB-5985-24F1851E5ED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0D8F2DF-5451-581A-CEC7-B3DB6054A633}"/>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14</a:t>
            </a:r>
            <a:endParaRPr lang="ja-JP" sz="2400" b="1" dirty="0">
              <a:latin typeface="メイリオ" panose="020B0604030504040204" pitchFamily="50" charset="-128"/>
              <a:ea typeface="メイリオ" panose="020B0604030504040204" pitchFamily="50" charset="-128"/>
              <a:cs typeface="Calibri"/>
            </a:endParaRPr>
          </a:p>
        </p:txBody>
      </p:sp>
      <p:pic>
        <p:nvPicPr>
          <p:cNvPr id="13" name="図 12">
            <a:extLst>
              <a:ext uri="{FF2B5EF4-FFF2-40B4-BE49-F238E27FC236}">
                <a16:creationId xmlns:a16="http://schemas.microsoft.com/office/drawing/2014/main" id="{3F7776F7-9A10-D11C-5713-814522205ACB}"/>
              </a:ext>
            </a:extLst>
          </p:cNvPr>
          <p:cNvPicPr>
            <a:picLocks noChangeAspect="1"/>
          </p:cNvPicPr>
          <p:nvPr/>
        </p:nvPicPr>
        <p:blipFill>
          <a:blip r:embed="rId3"/>
          <a:stretch>
            <a:fillRect/>
          </a:stretch>
        </p:blipFill>
        <p:spPr>
          <a:xfrm>
            <a:off x="1332850" y="2171560"/>
            <a:ext cx="15530847" cy="5107781"/>
          </a:xfrm>
          <a:prstGeom prst="rect">
            <a:avLst/>
          </a:prstGeom>
        </p:spPr>
      </p:pic>
    </p:spTree>
    <p:extLst>
      <p:ext uri="{BB962C8B-B14F-4D97-AF65-F5344CB8AC3E}">
        <p14:creationId xmlns:p14="http://schemas.microsoft.com/office/powerpoint/2010/main" val="255965357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747BC-1CD1-5BF5-79A9-FF161074335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D35DF47-BC17-53A4-E79E-C182EA89A44F}"/>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5.13 </a:t>
            </a:r>
            <a:r>
              <a:rPr lang="ja-JP" altLang="en-US" sz="4000">
                <a:latin typeface="メイリオ" panose="020B0604030504040204" pitchFamily="50" charset="-128"/>
                <a:ea typeface="メイリオ" panose="020B0604030504040204" pitchFamily="50" charset="-128"/>
              </a:rPr>
              <a:t>情報のラベル付け</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DB4F3CC-F555-646D-040C-00CC24AD8F4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324</a:t>
            </a:fld>
            <a:endParaRPr kumimoji="1" lang="ja-JP" altLang="en-US" sz="2000"/>
          </a:p>
        </p:txBody>
      </p:sp>
      <p:sp>
        <p:nvSpPr>
          <p:cNvPr id="4" name="object 40">
            <a:extLst>
              <a:ext uri="{FF2B5EF4-FFF2-40B4-BE49-F238E27FC236}">
                <a16:creationId xmlns:a16="http://schemas.microsoft.com/office/drawing/2014/main" id="{65ABE885-DAFD-FF8B-7987-945C1F28CE6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D755A1FE-869B-BE9F-57E3-2A063218AD6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C35145B-D7F1-9C95-7362-9BC33877FC43}"/>
              </a:ext>
            </a:extLst>
          </p:cNvPr>
          <p:cNvSpPr txBox="1"/>
          <p:nvPr/>
        </p:nvSpPr>
        <p:spPr>
          <a:xfrm>
            <a:off x="12161520" y="561539"/>
            <a:ext cx="55143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14</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F93C5040-4A94-AE49-F21A-071476F414E4}"/>
              </a:ext>
            </a:extLst>
          </p:cNvPr>
          <p:cNvPicPr>
            <a:picLocks noChangeAspect="1"/>
          </p:cNvPicPr>
          <p:nvPr/>
        </p:nvPicPr>
        <p:blipFill>
          <a:blip r:embed="rId3"/>
          <a:stretch>
            <a:fillRect/>
          </a:stretch>
        </p:blipFill>
        <p:spPr>
          <a:xfrm>
            <a:off x="1332851" y="2171560"/>
            <a:ext cx="15427577" cy="4569899"/>
          </a:xfrm>
          <a:prstGeom prst="rect">
            <a:avLst/>
          </a:prstGeom>
        </p:spPr>
      </p:pic>
    </p:spTree>
    <p:extLst>
      <p:ext uri="{BB962C8B-B14F-4D97-AF65-F5344CB8AC3E}">
        <p14:creationId xmlns:p14="http://schemas.microsoft.com/office/powerpoint/2010/main" val="225535911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BBF6-1960-89B7-D640-58E12C110FD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2BD473D-8758-946F-5ECF-DCAE9FDC2EF9}"/>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5.14 </a:t>
            </a:r>
            <a:r>
              <a:rPr lang="ja-JP" altLang="en-US" sz="4000">
                <a:latin typeface="メイリオ" panose="020B0604030504040204" pitchFamily="50" charset="-128"/>
                <a:ea typeface="メイリオ" panose="020B0604030504040204" pitchFamily="50" charset="-128"/>
              </a:rPr>
              <a:t>情報伝送</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80CAC24-8C65-D578-C83E-5274DA64ADC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325</a:t>
            </a:fld>
            <a:endParaRPr kumimoji="1" lang="ja-JP" altLang="en-US" sz="2000"/>
          </a:p>
        </p:txBody>
      </p:sp>
      <p:sp>
        <p:nvSpPr>
          <p:cNvPr id="4" name="object 40">
            <a:extLst>
              <a:ext uri="{FF2B5EF4-FFF2-40B4-BE49-F238E27FC236}">
                <a16:creationId xmlns:a16="http://schemas.microsoft.com/office/drawing/2014/main" id="{FF6C37E0-EE1A-D900-1BF0-FFFD6341ADA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E152283A-A138-6371-FB45-833DB29931D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9E80626-CCA9-5A4E-F4FD-7DBCBF74BE57}"/>
              </a:ext>
            </a:extLst>
          </p:cNvPr>
          <p:cNvSpPr txBox="1"/>
          <p:nvPr/>
        </p:nvSpPr>
        <p:spPr>
          <a:xfrm>
            <a:off x="12234672" y="561539"/>
            <a:ext cx="5441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15</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309405A9-8DDE-AC97-F5A3-FCCC82283B2F}"/>
              </a:ext>
            </a:extLst>
          </p:cNvPr>
          <p:cNvPicPr>
            <a:picLocks noChangeAspect="1"/>
          </p:cNvPicPr>
          <p:nvPr/>
        </p:nvPicPr>
        <p:blipFill>
          <a:blip r:embed="rId3"/>
          <a:stretch>
            <a:fillRect/>
          </a:stretch>
        </p:blipFill>
        <p:spPr>
          <a:xfrm>
            <a:off x="2058846" y="2255300"/>
            <a:ext cx="12921031" cy="7058529"/>
          </a:xfrm>
          <a:prstGeom prst="rect">
            <a:avLst/>
          </a:prstGeom>
        </p:spPr>
      </p:pic>
    </p:spTree>
    <p:extLst>
      <p:ext uri="{BB962C8B-B14F-4D97-AF65-F5344CB8AC3E}">
        <p14:creationId xmlns:p14="http://schemas.microsoft.com/office/powerpoint/2010/main" val="317356121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49580-0ECA-0420-62E2-EC2E5463EB8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74392AF-45B0-5F07-DCE4-BB121E2D8F6B}"/>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5.15 </a:t>
            </a:r>
            <a:r>
              <a:rPr lang="ja-JP" altLang="en-US" sz="4000">
                <a:latin typeface="メイリオ" panose="020B0604030504040204" pitchFamily="50" charset="-128"/>
                <a:ea typeface="メイリオ" panose="020B0604030504040204" pitchFamily="50" charset="-128"/>
              </a:rPr>
              <a:t>アクセス制御</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00699DD-A680-9FA1-FF0A-627700F3157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326</a:t>
            </a:fld>
            <a:endParaRPr kumimoji="1" lang="ja-JP" altLang="en-US" sz="2000"/>
          </a:p>
        </p:txBody>
      </p:sp>
      <p:sp>
        <p:nvSpPr>
          <p:cNvPr id="4" name="object 40">
            <a:extLst>
              <a:ext uri="{FF2B5EF4-FFF2-40B4-BE49-F238E27FC236}">
                <a16:creationId xmlns:a16="http://schemas.microsoft.com/office/drawing/2014/main" id="{0416D00F-EC96-DAB4-E2DD-1481336382E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F0748A6C-4E8F-B5AB-F1D0-4309161B283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34E87B6-83BA-D0A9-E070-6C350E78DCF2}"/>
              </a:ext>
            </a:extLst>
          </p:cNvPr>
          <p:cNvSpPr txBox="1"/>
          <p:nvPr/>
        </p:nvSpPr>
        <p:spPr>
          <a:xfrm>
            <a:off x="12143232" y="561539"/>
            <a:ext cx="55326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16</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84A6EA08-6F7F-11B8-0AB8-9D7DDF250856}"/>
              </a:ext>
            </a:extLst>
          </p:cNvPr>
          <p:cNvPicPr>
            <a:picLocks noChangeAspect="1"/>
          </p:cNvPicPr>
          <p:nvPr/>
        </p:nvPicPr>
        <p:blipFill>
          <a:blip r:embed="rId3"/>
          <a:stretch>
            <a:fillRect/>
          </a:stretch>
        </p:blipFill>
        <p:spPr>
          <a:xfrm>
            <a:off x="1332851" y="2114871"/>
            <a:ext cx="15355096" cy="3960299"/>
          </a:xfrm>
          <a:prstGeom prst="rect">
            <a:avLst/>
          </a:prstGeom>
        </p:spPr>
      </p:pic>
      <p:sp>
        <p:nvSpPr>
          <p:cNvPr id="9" name="テキスト プレースホルダー 2">
            <a:extLst>
              <a:ext uri="{FF2B5EF4-FFF2-40B4-BE49-F238E27FC236}">
                <a16:creationId xmlns:a16="http://schemas.microsoft.com/office/drawing/2014/main" id="{F7E07527-805F-F178-7CD1-DB4C3B1A081E}"/>
              </a:ext>
            </a:extLst>
          </p:cNvPr>
          <p:cNvSpPr txBox="1">
            <a:spLocks/>
          </p:cNvSpPr>
          <p:nvPr/>
        </p:nvSpPr>
        <p:spPr>
          <a:xfrm>
            <a:off x="1332851" y="6298418"/>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5.16 </a:t>
            </a:r>
            <a:r>
              <a:rPr lang="ja-JP" altLang="en-US" sz="4000">
                <a:latin typeface="メイリオ" panose="020B0604030504040204" pitchFamily="50" charset="-128"/>
                <a:ea typeface="メイリオ" panose="020B0604030504040204" pitchFamily="50" charset="-128"/>
              </a:rPr>
              <a:t>識別情報の管理</a:t>
            </a:r>
            <a:endParaRPr lang="en-US" altLang="ja-JP" sz="400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C5F70965-65EA-F2B5-884F-8C6A20F41A98}"/>
              </a:ext>
            </a:extLst>
          </p:cNvPr>
          <p:cNvPicPr>
            <a:picLocks noChangeAspect="1"/>
          </p:cNvPicPr>
          <p:nvPr/>
        </p:nvPicPr>
        <p:blipFill>
          <a:blip r:embed="rId4"/>
          <a:stretch>
            <a:fillRect/>
          </a:stretch>
        </p:blipFill>
        <p:spPr>
          <a:xfrm>
            <a:off x="1332850" y="6797505"/>
            <a:ext cx="15326835" cy="2023766"/>
          </a:xfrm>
          <a:prstGeom prst="rect">
            <a:avLst/>
          </a:prstGeom>
        </p:spPr>
      </p:pic>
    </p:spTree>
    <p:extLst>
      <p:ext uri="{BB962C8B-B14F-4D97-AF65-F5344CB8AC3E}">
        <p14:creationId xmlns:p14="http://schemas.microsoft.com/office/powerpoint/2010/main" val="29089672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4421B-E5BF-34AC-CE43-FCC8446C069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5A7AD22-D5C2-D8B9-D36B-C874F5067FF4}"/>
              </a:ext>
            </a:extLst>
          </p:cNvPr>
          <p:cNvSpPr txBox="1">
            <a:spLocks noGrp="1"/>
          </p:cNvSpPr>
          <p:nvPr>
            <p:ph type="title" idx="4294967295"/>
          </p:nvPr>
        </p:nvSpPr>
        <p:spPr>
          <a:xfrm>
            <a:off x="1332850"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5.17 </a:t>
            </a:r>
            <a:r>
              <a:rPr lang="ja-JP" altLang="en-US" sz="4000">
                <a:latin typeface="メイリオ" panose="020B0604030504040204" pitchFamily="50" charset="-128"/>
                <a:ea typeface="メイリオ" panose="020B0604030504040204" pitchFamily="50" charset="-128"/>
              </a:rPr>
              <a:t>認証情報</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7990861-73F1-8CFA-6D15-303EC2E4687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327</a:t>
            </a:fld>
            <a:endParaRPr kumimoji="1" lang="ja-JP" altLang="en-US" sz="2000"/>
          </a:p>
        </p:txBody>
      </p:sp>
      <p:sp>
        <p:nvSpPr>
          <p:cNvPr id="4" name="object 40">
            <a:extLst>
              <a:ext uri="{FF2B5EF4-FFF2-40B4-BE49-F238E27FC236}">
                <a16:creationId xmlns:a16="http://schemas.microsoft.com/office/drawing/2014/main" id="{808FB08B-5FFD-A35A-9AB8-17F91F14696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7F7AF512-C292-C903-1A44-CA53A40B304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622F2AA-FB9C-5733-E54F-6B7F22FB8920}"/>
              </a:ext>
            </a:extLst>
          </p:cNvPr>
          <p:cNvSpPr txBox="1"/>
          <p:nvPr/>
        </p:nvSpPr>
        <p:spPr>
          <a:xfrm>
            <a:off x="12124944" y="561539"/>
            <a:ext cx="55509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8C0B0460-06F2-455E-55F0-D55ABCEAF05E}"/>
              </a:ext>
            </a:extLst>
          </p:cNvPr>
          <p:cNvPicPr>
            <a:picLocks noChangeAspect="1"/>
          </p:cNvPicPr>
          <p:nvPr/>
        </p:nvPicPr>
        <p:blipFill>
          <a:blip r:embed="rId3"/>
          <a:stretch>
            <a:fillRect/>
          </a:stretch>
        </p:blipFill>
        <p:spPr>
          <a:xfrm>
            <a:off x="1332851" y="2171560"/>
            <a:ext cx="15537746" cy="6319554"/>
          </a:xfrm>
          <a:prstGeom prst="rect">
            <a:avLst/>
          </a:prstGeom>
        </p:spPr>
      </p:pic>
    </p:spTree>
    <p:extLst>
      <p:ext uri="{BB962C8B-B14F-4D97-AF65-F5344CB8AC3E}">
        <p14:creationId xmlns:p14="http://schemas.microsoft.com/office/powerpoint/2010/main" val="287447604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67D43-4491-6556-386B-CDE6DFC22F7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9885693-F80E-5001-E953-A99BA9097DE5}"/>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5.18 </a:t>
            </a:r>
            <a:r>
              <a:rPr lang="ja-JP" altLang="en-US" sz="4000">
                <a:latin typeface="メイリオ" panose="020B0604030504040204" pitchFamily="50" charset="-128"/>
                <a:ea typeface="メイリオ" panose="020B0604030504040204" pitchFamily="50" charset="-128"/>
              </a:rPr>
              <a:t>アクセス権</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D7007AD-650B-15C0-0FB6-198862983B6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328</a:t>
            </a:fld>
            <a:endParaRPr kumimoji="1" lang="ja-JP" altLang="en-US" sz="2000"/>
          </a:p>
        </p:txBody>
      </p:sp>
      <p:sp>
        <p:nvSpPr>
          <p:cNvPr id="4" name="object 40">
            <a:extLst>
              <a:ext uri="{FF2B5EF4-FFF2-40B4-BE49-F238E27FC236}">
                <a16:creationId xmlns:a16="http://schemas.microsoft.com/office/drawing/2014/main" id="{76BC0E0B-604B-8971-6B4E-9DC870C4A33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0185BF5B-60C3-2253-3F88-DD2F1087000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46AEBDC-FF8D-86D6-8E88-E7E9EB65EBB1}"/>
              </a:ext>
            </a:extLst>
          </p:cNvPr>
          <p:cNvSpPr txBox="1"/>
          <p:nvPr/>
        </p:nvSpPr>
        <p:spPr>
          <a:xfrm>
            <a:off x="12198096" y="561539"/>
            <a:ext cx="547777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94D3BF47-C6D1-C4A9-6984-3F21E71DBA69}"/>
              </a:ext>
            </a:extLst>
          </p:cNvPr>
          <p:cNvPicPr>
            <a:picLocks noChangeAspect="1"/>
          </p:cNvPicPr>
          <p:nvPr/>
        </p:nvPicPr>
        <p:blipFill>
          <a:blip r:embed="rId3"/>
          <a:stretch>
            <a:fillRect/>
          </a:stretch>
        </p:blipFill>
        <p:spPr>
          <a:xfrm>
            <a:off x="1332850" y="2171560"/>
            <a:ext cx="15639473" cy="3888581"/>
          </a:xfrm>
          <a:prstGeom prst="rect">
            <a:avLst/>
          </a:prstGeom>
        </p:spPr>
      </p:pic>
    </p:spTree>
    <p:extLst>
      <p:ext uri="{BB962C8B-B14F-4D97-AF65-F5344CB8AC3E}">
        <p14:creationId xmlns:p14="http://schemas.microsoft.com/office/powerpoint/2010/main" val="379098509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23CB2-CC8A-9B90-C3D6-7601BB4DF1E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9C37372-08B5-6420-F384-DB615076109C}"/>
              </a:ext>
            </a:extLst>
          </p:cNvPr>
          <p:cNvSpPr txBox="1">
            <a:spLocks noGrp="1"/>
          </p:cNvSpPr>
          <p:nvPr>
            <p:ph type="title" idx="4294967295"/>
          </p:nvPr>
        </p:nvSpPr>
        <p:spPr>
          <a:xfrm>
            <a:off x="1332851" y="143239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5.19 </a:t>
            </a:r>
            <a:r>
              <a:rPr lang="ja-JP" altLang="en-US" sz="4000">
                <a:latin typeface="メイリオ" panose="020B0604030504040204" pitchFamily="50" charset="-128"/>
                <a:ea typeface="メイリオ" panose="020B0604030504040204" pitchFamily="50" charset="-128"/>
              </a:rPr>
              <a:t>供給者関係における情報セキュリティ</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6477805-AC17-4E62-A8EA-6C896F37F7A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329</a:t>
            </a:fld>
            <a:endParaRPr kumimoji="1" lang="ja-JP" altLang="en-US" sz="2000"/>
          </a:p>
        </p:txBody>
      </p:sp>
      <p:sp>
        <p:nvSpPr>
          <p:cNvPr id="4" name="object 40">
            <a:extLst>
              <a:ext uri="{FF2B5EF4-FFF2-40B4-BE49-F238E27FC236}">
                <a16:creationId xmlns:a16="http://schemas.microsoft.com/office/drawing/2014/main" id="{154D06D2-429E-1C69-30F2-E4C28F03E7C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806D2D27-0AA1-E41A-6F45-C5B549F4F9F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9406586-18AE-C0AC-C8D8-134EBB0D06F0}"/>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18</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A1139DC2-C727-0427-256C-471E302C8EF5}"/>
              </a:ext>
            </a:extLst>
          </p:cNvPr>
          <p:cNvPicPr>
            <a:picLocks noChangeAspect="1"/>
          </p:cNvPicPr>
          <p:nvPr/>
        </p:nvPicPr>
        <p:blipFill>
          <a:blip r:embed="rId3"/>
          <a:stretch>
            <a:fillRect/>
          </a:stretch>
        </p:blipFill>
        <p:spPr>
          <a:xfrm>
            <a:off x="1332850" y="1887058"/>
            <a:ext cx="12016135" cy="2982186"/>
          </a:xfrm>
          <a:prstGeom prst="rect">
            <a:avLst/>
          </a:prstGeom>
        </p:spPr>
      </p:pic>
      <p:sp>
        <p:nvSpPr>
          <p:cNvPr id="9" name="テキスト プレースホルダー 2">
            <a:extLst>
              <a:ext uri="{FF2B5EF4-FFF2-40B4-BE49-F238E27FC236}">
                <a16:creationId xmlns:a16="http://schemas.microsoft.com/office/drawing/2014/main" id="{4E2150FB-9AC2-9633-ADDA-E51BF77FF74B}"/>
              </a:ext>
            </a:extLst>
          </p:cNvPr>
          <p:cNvSpPr txBox="1">
            <a:spLocks/>
          </p:cNvSpPr>
          <p:nvPr/>
        </p:nvSpPr>
        <p:spPr>
          <a:xfrm>
            <a:off x="1332851" y="5043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5.20 </a:t>
            </a:r>
            <a:r>
              <a:rPr lang="ja-JP" altLang="en-US" sz="4000">
                <a:latin typeface="メイリオ" panose="020B0604030504040204" pitchFamily="50" charset="-128"/>
                <a:ea typeface="メイリオ" panose="020B0604030504040204" pitchFamily="50" charset="-128"/>
              </a:rPr>
              <a:t>供給者との合意における情報セキュリティの取り扱い</a:t>
            </a:r>
            <a:endParaRPr lang="en-US" altLang="ja-JP" sz="400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4C9B1B1A-2381-3659-369A-E8F6D13E19CB}"/>
              </a:ext>
            </a:extLst>
          </p:cNvPr>
          <p:cNvPicPr>
            <a:picLocks noChangeAspect="1"/>
          </p:cNvPicPr>
          <p:nvPr/>
        </p:nvPicPr>
        <p:blipFill>
          <a:blip r:embed="rId4"/>
          <a:stretch>
            <a:fillRect/>
          </a:stretch>
        </p:blipFill>
        <p:spPr>
          <a:xfrm>
            <a:off x="1332850" y="5497529"/>
            <a:ext cx="12016136" cy="3701306"/>
          </a:xfrm>
          <a:prstGeom prst="rect">
            <a:avLst/>
          </a:prstGeom>
        </p:spPr>
      </p:pic>
    </p:spTree>
    <p:extLst>
      <p:ext uri="{BB962C8B-B14F-4D97-AF65-F5344CB8AC3E}">
        <p14:creationId xmlns:p14="http://schemas.microsoft.com/office/powerpoint/2010/main" val="3086154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463308"/>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パスワードの作り方</a:t>
            </a:r>
            <a:r>
              <a:rPr kumimoji="1" lang="en-US" altLang="ja-JP" sz="3600">
                <a:latin typeface="メイリオ" panose="020B0604030504040204" pitchFamily="50" charset="-128"/>
                <a:ea typeface="メイリオ" panose="020B0604030504040204" pitchFamily="50" charset="-128"/>
              </a:rPr>
              <a:t>】</a:t>
            </a:r>
          </a:p>
          <a:p>
            <a:pPr marL="742950" lvl="0" indent="-742950">
              <a:buFont typeface="+mj-lt"/>
              <a:buAutoNum type="arabicPeriod" startAt="4"/>
            </a:pPr>
            <a:r>
              <a:rPr lang="ja-JP" altLang="en-US" sz="3600">
                <a:solidFill>
                  <a:prstClr val="black"/>
                </a:solidFill>
                <a:latin typeface="メイリオ" panose="020B0604030504040204" pitchFamily="50" charset="-128"/>
                <a:ea typeface="メイリオ" panose="020B0604030504040204" pitchFamily="50" charset="-128"/>
              </a:rPr>
              <a:t>特殊記号を数文字入れる</a:t>
            </a:r>
            <a:br>
              <a:rPr lang="en-US" altLang="ja-JP" sz="3600">
                <a:solidFill>
                  <a:prstClr val="black"/>
                </a:solidFill>
                <a:latin typeface="メイリオ" panose="020B0604030504040204" pitchFamily="50" charset="-128"/>
                <a:ea typeface="メイリオ" panose="020B0604030504040204" pitchFamily="50" charset="-128"/>
              </a:rPr>
            </a:br>
            <a:r>
              <a:rPr lang="en-US" altLang="ja-JP" sz="3600">
                <a:solidFill>
                  <a:prstClr val="black"/>
                </a:solidFill>
                <a:latin typeface="メイリオ" panose="020B0604030504040204" pitchFamily="50" charset="-128"/>
                <a:ea typeface="メイリオ" panose="020B0604030504040204" pitchFamily="50" charset="-128"/>
              </a:rPr>
              <a:t>#</a:t>
            </a:r>
            <a:r>
              <a:rPr lang="ja-JP" altLang="en-US" sz="3600">
                <a:solidFill>
                  <a:prstClr val="black"/>
                </a:solidFill>
                <a:latin typeface="メイリオ" panose="020B0604030504040204" pitchFamily="50" charset="-128"/>
                <a:ea typeface="メイリオ" panose="020B0604030504040204" pitchFamily="50" charset="-128"/>
              </a:rPr>
              <a:t>、</a:t>
            </a:r>
            <a:r>
              <a:rPr lang="en-US" altLang="ja-JP" sz="3600">
                <a:solidFill>
                  <a:prstClr val="black"/>
                </a:solidFill>
                <a:latin typeface="メイリオ" panose="020B0604030504040204" pitchFamily="50" charset="-128"/>
                <a:ea typeface="メイリオ" panose="020B0604030504040204" pitchFamily="50" charset="-128"/>
              </a:rPr>
              <a:t>%</a:t>
            </a:r>
            <a:r>
              <a:rPr lang="ja-JP" altLang="en-US" sz="3600">
                <a:solidFill>
                  <a:prstClr val="black"/>
                </a:solidFill>
                <a:latin typeface="メイリオ" panose="020B0604030504040204" pitchFamily="50" charset="-128"/>
                <a:ea typeface="メイリオ" panose="020B0604030504040204" pitchFamily="50" charset="-128"/>
              </a:rPr>
              <a:t>、＠を単語の区切りに入れる</a:t>
            </a:r>
            <a:br>
              <a:rPr lang="en-US" altLang="ja-JP" sz="3600">
                <a:solidFill>
                  <a:prstClr val="black"/>
                </a:solidFill>
                <a:latin typeface="メイリオ" panose="020B0604030504040204" pitchFamily="50" charset="-128"/>
                <a:ea typeface="メイリオ" panose="020B0604030504040204" pitchFamily="50" charset="-128"/>
              </a:rPr>
            </a:br>
            <a:br>
              <a:rPr lang="en-US" altLang="ja-JP" sz="3600">
                <a:solidFill>
                  <a:prstClr val="black"/>
                </a:solidFill>
                <a:latin typeface="メイリオ" panose="020B0604030504040204" pitchFamily="50" charset="-128"/>
                <a:ea typeface="メイリオ" panose="020B0604030504040204" pitchFamily="50" charset="-128"/>
              </a:rPr>
            </a:br>
            <a:r>
              <a:rPr lang="en-US" altLang="ja-JP" sz="5400">
                <a:latin typeface="メイリオ" panose="020B0604030504040204" pitchFamily="50" charset="-128"/>
                <a:ea typeface="メイリオ" panose="020B0604030504040204" pitchFamily="50" charset="-128"/>
              </a:rPr>
              <a:t>CybrScrtyKzkShn0725</a:t>
            </a:r>
            <a:br>
              <a:rPr lang="en-US" altLang="ja-JP" sz="5400">
                <a:latin typeface="メイリオ" panose="020B0604030504040204" pitchFamily="50" charset="-128"/>
                <a:ea typeface="メイリオ" panose="020B0604030504040204" pitchFamily="50" charset="-128"/>
              </a:rPr>
            </a:br>
            <a:r>
              <a:rPr lang="ja-JP" altLang="en-US" sz="5400">
                <a:latin typeface="メイリオ" panose="020B0604030504040204" pitchFamily="50" charset="-128"/>
                <a:ea typeface="メイリオ" panose="020B0604030504040204" pitchFamily="50" charset="-128"/>
              </a:rPr>
              <a:t>↓</a:t>
            </a:r>
            <a:br>
              <a:rPr lang="en-US" altLang="ja-JP" sz="5400">
                <a:latin typeface="メイリオ" panose="020B0604030504040204" pitchFamily="50" charset="-128"/>
                <a:ea typeface="メイリオ" panose="020B0604030504040204" pitchFamily="50" charset="-128"/>
              </a:rPr>
            </a:br>
            <a:r>
              <a:rPr lang="en-US" altLang="ja-JP" sz="5400">
                <a:latin typeface="メイリオ" panose="020B0604030504040204" pitchFamily="50" charset="-128"/>
                <a:ea typeface="メイリオ" panose="020B0604030504040204" pitchFamily="50" charset="-128"/>
              </a:rPr>
              <a:t>Cybr</a:t>
            </a:r>
            <a:r>
              <a:rPr lang="en-US" altLang="ja-JP" sz="5400" b="1">
                <a:solidFill>
                  <a:srgbClr val="FF0000"/>
                </a:solidFill>
                <a:latin typeface="メイリオ" panose="020B0604030504040204" pitchFamily="50" charset="-128"/>
                <a:ea typeface="メイリオ" panose="020B0604030504040204" pitchFamily="50" charset="-128"/>
              </a:rPr>
              <a:t>#</a:t>
            </a:r>
            <a:r>
              <a:rPr lang="en-US" altLang="ja-JP" sz="5400">
                <a:latin typeface="メイリオ" panose="020B0604030504040204" pitchFamily="50" charset="-128"/>
                <a:ea typeface="メイリオ" panose="020B0604030504040204" pitchFamily="50" charset="-128"/>
              </a:rPr>
              <a:t>Scrty</a:t>
            </a:r>
            <a:r>
              <a:rPr lang="en-US" altLang="ja-JP" sz="5400" b="1">
                <a:solidFill>
                  <a:srgbClr val="FF0000"/>
                </a:solidFill>
                <a:latin typeface="メイリオ" panose="020B0604030504040204" pitchFamily="50" charset="-128"/>
                <a:ea typeface="メイリオ" panose="020B0604030504040204" pitchFamily="50" charset="-128"/>
              </a:rPr>
              <a:t>%</a:t>
            </a:r>
            <a:r>
              <a:rPr lang="en-US" altLang="ja-JP" sz="5400">
                <a:latin typeface="メイリオ" panose="020B0604030504040204" pitchFamily="50" charset="-128"/>
                <a:ea typeface="メイリオ" panose="020B0604030504040204" pitchFamily="50" charset="-128"/>
              </a:rPr>
              <a:t>Kzk</a:t>
            </a:r>
            <a:r>
              <a:rPr lang="en-US" altLang="ja-JP" sz="5400" b="1">
                <a:solidFill>
                  <a:srgbClr val="FF0000"/>
                </a:solidFill>
                <a:latin typeface="メイリオ" panose="020B0604030504040204" pitchFamily="50" charset="-128"/>
                <a:ea typeface="メイリオ" panose="020B0604030504040204" pitchFamily="50" charset="-128"/>
              </a:rPr>
              <a:t>@</a:t>
            </a:r>
            <a:r>
              <a:rPr lang="en-US" altLang="ja-JP" sz="5400">
                <a:latin typeface="メイリオ" panose="020B0604030504040204" pitchFamily="50" charset="-128"/>
                <a:ea typeface="メイリオ" panose="020B0604030504040204" pitchFamily="50" charset="-128"/>
              </a:rPr>
              <a:t>Shn0725</a:t>
            </a:r>
            <a:br>
              <a:rPr lang="en-US" altLang="ja-JP" sz="5400">
                <a:solidFill>
                  <a:prstClr val="black"/>
                </a:solidFill>
                <a:latin typeface="メイリオ" panose="020B0604030504040204" pitchFamily="50" charset="-128"/>
                <a:ea typeface="メイリオ" panose="020B0604030504040204" pitchFamily="50" charset="-128"/>
              </a:rPr>
            </a:br>
            <a:br>
              <a:rPr lang="en-US" altLang="ja-JP" sz="3600">
                <a:solidFill>
                  <a:prstClr val="black"/>
                </a:solidFill>
                <a:latin typeface="メイリオ" panose="020B0604030504040204" pitchFamily="50" charset="-128"/>
                <a:ea typeface="メイリオ" panose="020B0604030504040204" pitchFamily="50" charset="-128"/>
              </a:rPr>
            </a:br>
            <a:r>
              <a:rPr lang="ja-JP" altLang="en-US" sz="3600">
                <a:solidFill>
                  <a:prstClr val="black"/>
                </a:solidFill>
                <a:latin typeface="メイリオ" panose="020B0604030504040204" pitchFamily="50" charset="-128"/>
                <a:ea typeface="メイリオ" panose="020B0604030504040204" pitchFamily="50" charset="-128"/>
              </a:rPr>
              <a:t>ベースパスワード完成！</a:t>
            </a:r>
            <a:endParaRPr lang="en-US" altLang="ja-JP" sz="3600">
              <a:solidFill>
                <a:prstClr val="black"/>
              </a:solidFill>
              <a:latin typeface="メイリオ" panose="020B0604030504040204" pitchFamily="50" charset="-128"/>
              <a:ea typeface="メイリオ" panose="020B0604030504040204" pitchFamily="50" charset="-128"/>
            </a:endParaRPr>
          </a:p>
          <a:p>
            <a:endParaRPr kumimoji="1" lang="en-US" altLang="ja-JP" sz="36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パスワードの使いまわしをしないために</a:t>
            </a:r>
          </a:p>
        </p:txBody>
      </p:sp>
    </p:spTree>
    <p:extLst>
      <p:ext uri="{BB962C8B-B14F-4D97-AF65-F5344CB8AC3E}">
        <p14:creationId xmlns:p14="http://schemas.microsoft.com/office/powerpoint/2010/main" val="320791740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DC594-33FA-1A52-08F4-A3A0A678033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0F917EE-F303-2E3C-F46C-3032FF1CEB0A}"/>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5.21 ICT</a:t>
            </a:r>
            <a:r>
              <a:rPr lang="ja-JP" altLang="en-US" sz="4000">
                <a:latin typeface="メイリオ" panose="020B0604030504040204" pitchFamily="50" charset="-128"/>
                <a:ea typeface="メイリオ" panose="020B0604030504040204" pitchFamily="50" charset="-128"/>
              </a:rPr>
              <a:t>サプライチェーンにおける情報セキュリティの管理</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1F31F4B-D60C-2393-7A9B-032CE6BAEC1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330</a:t>
            </a:fld>
            <a:endParaRPr kumimoji="1" lang="ja-JP" altLang="en-US" sz="2000"/>
          </a:p>
        </p:txBody>
      </p:sp>
      <p:sp>
        <p:nvSpPr>
          <p:cNvPr id="4" name="object 40">
            <a:extLst>
              <a:ext uri="{FF2B5EF4-FFF2-40B4-BE49-F238E27FC236}">
                <a16:creationId xmlns:a16="http://schemas.microsoft.com/office/drawing/2014/main" id="{B8B1FCE5-E055-4379-FED1-A60F68AC161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CA806355-B434-05D4-1F4F-4284F0F624F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29F4231-FE26-FA7F-F9B2-303394752FEB}"/>
              </a:ext>
            </a:extLst>
          </p:cNvPr>
          <p:cNvSpPr txBox="1"/>
          <p:nvPr/>
        </p:nvSpPr>
        <p:spPr>
          <a:xfrm>
            <a:off x="11996928" y="561539"/>
            <a:ext cx="5678944" cy="8606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19</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8F3D379C-7F75-3BBF-6C2B-7CDF90D1DA71}"/>
              </a:ext>
            </a:extLst>
          </p:cNvPr>
          <p:cNvPicPr>
            <a:picLocks noChangeAspect="1"/>
          </p:cNvPicPr>
          <p:nvPr/>
        </p:nvPicPr>
        <p:blipFill>
          <a:blip r:embed="rId3"/>
          <a:stretch>
            <a:fillRect/>
          </a:stretch>
        </p:blipFill>
        <p:spPr>
          <a:xfrm>
            <a:off x="1332851" y="2099844"/>
            <a:ext cx="15150784" cy="3569488"/>
          </a:xfrm>
          <a:prstGeom prst="rect">
            <a:avLst/>
          </a:prstGeom>
        </p:spPr>
      </p:pic>
      <p:sp>
        <p:nvSpPr>
          <p:cNvPr id="10" name="テキスト プレースホルダー 2">
            <a:extLst>
              <a:ext uri="{FF2B5EF4-FFF2-40B4-BE49-F238E27FC236}">
                <a16:creationId xmlns:a16="http://schemas.microsoft.com/office/drawing/2014/main" id="{F8E0BECE-8DBD-FF8D-CDB8-9979AEACB5B3}"/>
              </a:ext>
            </a:extLst>
          </p:cNvPr>
          <p:cNvSpPr txBox="1">
            <a:spLocks/>
          </p:cNvSpPr>
          <p:nvPr/>
        </p:nvSpPr>
        <p:spPr>
          <a:xfrm>
            <a:off x="1332850" y="6053716"/>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5.22 </a:t>
            </a:r>
            <a:r>
              <a:rPr lang="ja-JP" altLang="en-US" sz="4000" dirty="0">
                <a:latin typeface="メイリオ" panose="020B0604030504040204" pitchFamily="50" charset="-128"/>
                <a:ea typeface="メイリオ" panose="020B0604030504040204" pitchFamily="50" charset="-128"/>
              </a:rPr>
              <a:t>供給者のサービス提供の監視、レビューおよび変更管理</a:t>
            </a:r>
            <a:endParaRPr lang="en-US" altLang="ja-JP" sz="40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6382E2E0-01E1-9CC9-B86D-0A3C790387CD}"/>
              </a:ext>
            </a:extLst>
          </p:cNvPr>
          <p:cNvPicPr>
            <a:picLocks noChangeAspect="1"/>
          </p:cNvPicPr>
          <p:nvPr/>
        </p:nvPicPr>
        <p:blipFill>
          <a:blip r:embed="rId4"/>
          <a:stretch>
            <a:fillRect/>
          </a:stretch>
        </p:blipFill>
        <p:spPr>
          <a:xfrm>
            <a:off x="1332850" y="6613591"/>
            <a:ext cx="15096987" cy="2272384"/>
          </a:xfrm>
          <a:prstGeom prst="rect">
            <a:avLst/>
          </a:prstGeom>
        </p:spPr>
      </p:pic>
    </p:spTree>
    <p:extLst>
      <p:ext uri="{BB962C8B-B14F-4D97-AF65-F5344CB8AC3E}">
        <p14:creationId xmlns:p14="http://schemas.microsoft.com/office/powerpoint/2010/main" val="375277449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1B12-66A2-9627-FD09-210E44D9B2F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E6705FB-3B07-14F8-21BD-7D3EE7F854D3}"/>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5.23 </a:t>
            </a:r>
            <a:r>
              <a:rPr lang="ja-JP" altLang="en-US" sz="4000">
                <a:latin typeface="メイリオ" panose="020B0604030504040204" pitchFamily="50" charset="-128"/>
                <a:ea typeface="メイリオ" panose="020B0604030504040204" pitchFamily="50" charset="-128"/>
              </a:rPr>
              <a:t>クラウドサービスの利用における情報セキュリティ</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0F43287-BF26-024E-004A-9331135CF20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331</a:t>
            </a:fld>
            <a:endParaRPr kumimoji="1" lang="ja-JP" altLang="en-US" sz="2000"/>
          </a:p>
        </p:txBody>
      </p:sp>
      <p:sp>
        <p:nvSpPr>
          <p:cNvPr id="4" name="object 40">
            <a:extLst>
              <a:ext uri="{FF2B5EF4-FFF2-40B4-BE49-F238E27FC236}">
                <a16:creationId xmlns:a16="http://schemas.microsoft.com/office/drawing/2014/main" id="{580F25D6-8B7C-A93F-4911-AFE24FB6BB3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380D4649-D80D-45DD-D5B3-ABC9146C668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70B7DFF-7ABA-ABC1-4A1E-8A8F40A744BA}"/>
              </a:ext>
            </a:extLst>
          </p:cNvPr>
          <p:cNvSpPr txBox="1"/>
          <p:nvPr/>
        </p:nvSpPr>
        <p:spPr>
          <a:xfrm>
            <a:off x="12179808" y="561539"/>
            <a:ext cx="549606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20</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007EFBDF-A317-4FAC-86EC-C3EE494AAF53}"/>
              </a:ext>
            </a:extLst>
          </p:cNvPr>
          <p:cNvPicPr>
            <a:picLocks noChangeAspect="1"/>
          </p:cNvPicPr>
          <p:nvPr/>
        </p:nvPicPr>
        <p:blipFill>
          <a:blip r:embed="rId3"/>
          <a:stretch>
            <a:fillRect/>
          </a:stretch>
        </p:blipFill>
        <p:spPr>
          <a:xfrm>
            <a:off x="1332851" y="2055251"/>
            <a:ext cx="15503888" cy="2660184"/>
          </a:xfrm>
          <a:prstGeom prst="rect">
            <a:avLst/>
          </a:prstGeom>
        </p:spPr>
      </p:pic>
    </p:spTree>
    <p:extLst>
      <p:ext uri="{BB962C8B-B14F-4D97-AF65-F5344CB8AC3E}">
        <p14:creationId xmlns:p14="http://schemas.microsoft.com/office/powerpoint/2010/main" val="139942387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14B81-CDE5-ADBD-E529-FFA053943F6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8CD2F6F-608C-C078-A6F2-ACD5DDA50963}"/>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5.24 </a:t>
            </a:r>
            <a:r>
              <a:rPr lang="ja-JP" altLang="en-US" sz="4000" dirty="0">
                <a:latin typeface="メイリオ" panose="020B0604030504040204" pitchFamily="50" charset="-128"/>
                <a:ea typeface="メイリオ" panose="020B0604030504040204" pitchFamily="50" charset="-128"/>
              </a:rPr>
              <a:t>情報セキュリティインシデント管理の計画策定および準備</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1E0E117-C3D0-ACF9-D0AA-F8F497410DA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332</a:t>
            </a:fld>
            <a:endParaRPr kumimoji="1" lang="ja-JP" altLang="en-US" sz="2000"/>
          </a:p>
        </p:txBody>
      </p:sp>
      <p:sp>
        <p:nvSpPr>
          <p:cNvPr id="4" name="object 40">
            <a:extLst>
              <a:ext uri="{FF2B5EF4-FFF2-40B4-BE49-F238E27FC236}">
                <a16:creationId xmlns:a16="http://schemas.microsoft.com/office/drawing/2014/main" id="{0815757F-A573-6CBD-4091-624A08BFAC8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0869B923-1F53-6C01-4867-14B03130044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549B700-1815-C4CF-19F5-3D25FB2A0030}"/>
              </a:ext>
            </a:extLst>
          </p:cNvPr>
          <p:cNvSpPr txBox="1"/>
          <p:nvPr/>
        </p:nvSpPr>
        <p:spPr>
          <a:xfrm>
            <a:off x="12124944" y="554881"/>
            <a:ext cx="54851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21</a:t>
            </a:r>
            <a:endParaRPr lang="ja-JP" sz="2400" b="1" dirty="0">
              <a:latin typeface="メイリオ" panose="020B0604030504040204" pitchFamily="50" charset="-128"/>
              <a:ea typeface="メイリオ" panose="020B0604030504040204" pitchFamily="50" charset="-128"/>
              <a:cs typeface="Calibri"/>
            </a:endParaRPr>
          </a:p>
        </p:txBody>
      </p:sp>
      <p:pic>
        <p:nvPicPr>
          <p:cNvPr id="40" name="図 39">
            <a:extLst>
              <a:ext uri="{FF2B5EF4-FFF2-40B4-BE49-F238E27FC236}">
                <a16:creationId xmlns:a16="http://schemas.microsoft.com/office/drawing/2014/main" id="{F6ECECDC-4BEC-104C-6AD2-0685847FD372}"/>
              </a:ext>
            </a:extLst>
          </p:cNvPr>
          <p:cNvPicPr>
            <a:picLocks noChangeAspect="1"/>
          </p:cNvPicPr>
          <p:nvPr/>
        </p:nvPicPr>
        <p:blipFill>
          <a:blip r:embed="rId3"/>
          <a:stretch>
            <a:fillRect/>
          </a:stretch>
        </p:blipFill>
        <p:spPr>
          <a:xfrm>
            <a:off x="1555084" y="2099844"/>
            <a:ext cx="14499965" cy="7109055"/>
          </a:xfrm>
          <a:prstGeom prst="rect">
            <a:avLst/>
          </a:prstGeom>
        </p:spPr>
      </p:pic>
    </p:spTree>
    <p:extLst>
      <p:ext uri="{BB962C8B-B14F-4D97-AF65-F5344CB8AC3E}">
        <p14:creationId xmlns:p14="http://schemas.microsoft.com/office/powerpoint/2010/main" val="322796064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960A-E6A0-E2A3-EF18-5E49B1D56A6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EBC3653-B113-E03D-0359-4FDF91348106}"/>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5.25 </a:t>
            </a:r>
            <a:r>
              <a:rPr lang="ja-JP" altLang="en-US" sz="4000" dirty="0">
                <a:latin typeface="メイリオ" panose="020B0604030504040204" pitchFamily="50" charset="-128"/>
                <a:ea typeface="メイリオ" panose="020B0604030504040204" pitchFamily="50" charset="-128"/>
              </a:rPr>
              <a:t>情報セキュリティ事象の評価および決定</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500B196-7FE6-9DE0-0753-848456CFA76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333</a:t>
            </a:fld>
            <a:endParaRPr kumimoji="1" lang="ja-JP" altLang="en-US" sz="2000"/>
          </a:p>
        </p:txBody>
      </p:sp>
      <p:sp>
        <p:nvSpPr>
          <p:cNvPr id="4" name="object 40">
            <a:extLst>
              <a:ext uri="{FF2B5EF4-FFF2-40B4-BE49-F238E27FC236}">
                <a16:creationId xmlns:a16="http://schemas.microsoft.com/office/drawing/2014/main" id="{F9547440-ABB7-5AC8-BB07-CFE0A5777E7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8BD64FB4-F674-35BF-9CB9-422A7AB7163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30CA073-5C21-82F8-6ED6-87DA1D0D557E}"/>
              </a:ext>
            </a:extLst>
          </p:cNvPr>
          <p:cNvSpPr txBox="1"/>
          <p:nvPr/>
        </p:nvSpPr>
        <p:spPr>
          <a:xfrm>
            <a:off x="12179808" y="561539"/>
            <a:ext cx="549606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21</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FBC6A4E1-FF1D-847D-2BC7-F4E588DFD06E}"/>
              </a:ext>
            </a:extLst>
          </p:cNvPr>
          <p:cNvPicPr>
            <a:picLocks noChangeAspect="1"/>
          </p:cNvPicPr>
          <p:nvPr/>
        </p:nvPicPr>
        <p:blipFill>
          <a:blip r:embed="rId3"/>
          <a:stretch>
            <a:fillRect/>
          </a:stretch>
        </p:blipFill>
        <p:spPr>
          <a:xfrm>
            <a:off x="1406296" y="2032763"/>
            <a:ext cx="15310908" cy="6333268"/>
          </a:xfrm>
          <a:prstGeom prst="rect">
            <a:avLst/>
          </a:prstGeom>
        </p:spPr>
      </p:pic>
    </p:spTree>
    <p:extLst>
      <p:ext uri="{BB962C8B-B14F-4D97-AF65-F5344CB8AC3E}">
        <p14:creationId xmlns:p14="http://schemas.microsoft.com/office/powerpoint/2010/main" val="160464866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B68FC-BFFC-6675-2F50-30C3781AEEE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9A0A165-4908-3D70-D216-EA9B02672FCC}"/>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5.26 </a:t>
            </a:r>
            <a:r>
              <a:rPr lang="ja-JP" altLang="en-US" sz="4000">
                <a:latin typeface="メイリオ" panose="020B0604030504040204" pitchFamily="50" charset="-128"/>
                <a:ea typeface="メイリオ" panose="020B0604030504040204" pitchFamily="50" charset="-128"/>
              </a:rPr>
              <a:t>情報セキュリティインシデントへの対応</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9D1BB1E-350F-97E3-8EBF-A9518D00040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334</a:t>
            </a:fld>
            <a:endParaRPr kumimoji="1" lang="ja-JP" altLang="en-US" sz="2000"/>
          </a:p>
        </p:txBody>
      </p:sp>
      <p:sp>
        <p:nvSpPr>
          <p:cNvPr id="4" name="object 40">
            <a:extLst>
              <a:ext uri="{FF2B5EF4-FFF2-40B4-BE49-F238E27FC236}">
                <a16:creationId xmlns:a16="http://schemas.microsoft.com/office/drawing/2014/main" id="{8E05BEF0-6BA8-2B9F-ABAC-B1772EDCFDC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651551BE-172A-4901-CD13-026D6D7DF16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BC33C63-EF2C-1726-E00B-33843BBE56E7}"/>
              </a:ext>
            </a:extLst>
          </p:cNvPr>
          <p:cNvSpPr txBox="1"/>
          <p:nvPr/>
        </p:nvSpPr>
        <p:spPr>
          <a:xfrm>
            <a:off x="12765024" y="561539"/>
            <a:ext cx="49108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22, 23</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D99225E3-C2F7-7CC8-576C-9033F82016AA}"/>
              </a:ext>
            </a:extLst>
          </p:cNvPr>
          <p:cNvPicPr>
            <a:picLocks noChangeAspect="1"/>
          </p:cNvPicPr>
          <p:nvPr/>
        </p:nvPicPr>
        <p:blipFill>
          <a:blip r:embed="rId3"/>
          <a:stretch>
            <a:fillRect/>
          </a:stretch>
        </p:blipFill>
        <p:spPr>
          <a:xfrm>
            <a:off x="1332850" y="2099844"/>
            <a:ext cx="12498379" cy="1934274"/>
          </a:xfrm>
          <a:prstGeom prst="rect">
            <a:avLst/>
          </a:prstGeom>
        </p:spPr>
      </p:pic>
      <p:sp>
        <p:nvSpPr>
          <p:cNvPr id="9" name="テキスト プレースホルダー 2">
            <a:extLst>
              <a:ext uri="{FF2B5EF4-FFF2-40B4-BE49-F238E27FC236}">
                <a16:creationId xmlns:a16="http://schemas.microsoft.com/office/drawing/2014/main" id="{3038DE11-0280-411E-A520-65FD88A58C20}"/>
              </a:ext>
            </a:extLst>
          </p:cNvPr>
          <p:cNvSpPr txBox="1">
            <a:spLocks/>
          </p:cNvSpPr>
          <p:nvPr/>
        </p:nvSpPr>
        <p:spPr>
          <a:xfrm>
            <a:off x="1332851" y="4559304"/>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5.27 </a:t>
            </a:r>
            <a:r>
              <a:rPr lang="ja-JP" altLang="en-US" sz="4000">
                <a:latin typeface="メイリオ" panose="020B0604030504040204" pitchFamily="50" charset="-128"/>
                <a:ea typeface="メイリオ" panose="020B0604030504040204" pitchFamily="50" charset="-128"/>
              </a:rPr>
              <a:t>情報セキュリティインシデントからの学習</a:t>
            </a:r>
            <a:endParaRPr lang="en-US" altLang="ja-JP" sz="4000">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243E0831-BAD5-45FC-A63B-911B5A6A32D6}"/>
              </a:ext>
            </a:extLst>
          </p:cNvPr>
          <p:cNvPicPr>
            <a:picLocks noChangeAspect="1"/>
          </p:cNvPicPr>
          <p:nvPr/>
        </p:nvPicPr>
        <p:blipFill>
          <a:blip r:embed="rId4"/>
          <a:stretch>
            <a:fillRect/>
          </a:stretch>
        </p:blipFill>
        <p:spPr>
          <a:xfrm>
            <a:off x="1332850" y="5119179"/>
            <a:ext cx="14964662" cy="3579211"/>
          </a:xfrm>
          <a:prstGeom prst="rect">
            <a:avLst/>
          </a:prstGeom>
        </p:spPr>
      </p:pic>
    </p:spTree>
    <p:extLst>
      <p:ext uri="{BB962C8B-B14F-4D97-AF65-F5344CB8AC3E}">
        <p14:creationId xmlns:p14="http://schemas.microsoft.com/office/powerpoint/2010/main" val="236322567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62CF8-4336-5363-0060-2F3D196E7B0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54D9008-DDE9-2371-1CA8-8029EC667BE6}"/>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5.28 </a:t>
            </a:r>
            <a:r>
              <a:rPr lang="ja-JP" altLang="en-US" sz="4000">
                <a:latin typeface="メイリオ" panose="020B0604030504040204" pitchFamily="50" charset="-128"/>
                <a:ea typeface="メイリオ" panose="020B0604030504040204" pitchFamily="50" charset="-128"/>
              </a:rPr>
              <a:t>証拠の収集</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76443A2-DE5F-435A-33D9-4B7B0005CD3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335</a:t>
            </a:fld>
            <a:endParaRPr kumimoji="1" lang="ja-JP" altLang="en-US" sz="2000"/>
          </a:p>
        </p:txBody>
      </p:sp>
      <p:sp>
        <p:nvSpPr>
          <p:cNvPr id="4" name="object 40">
            <a:extLst>
              <a:ext uri="{FF2B5EF4-FFF2-40B4-BE49-F238E27FC236}">
                <a16:creationId xmlns:a16="http://schemas.microsoft.com/office/drawing/2014/main" id="{06D8FE22-EC3B-1DDA-7617-65687907766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F8F3C6A3-2CCD-DAB4-738C-78F2E87056E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7422A68-B9B7-1960-BD10-29ABEAECE11C}"/>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23</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8C1F8E82-5DBB-D7FD-6576-227DD5D2A52F}"/>
              </a:ext>
            </a:extLst>
          </p:cNvPr>
          <p:cNvPicPr>
            <a:picLocks noChangeAspect="1"/>
          </p:cNvPicPr>
          <p:nvPr/>
        </p:nvPicPr>
        <p:blipFill>
          <a:blip r:embed="rId3"/>
          <a:stretch>
            <a:fillRect/>
          </a:stretch>
        </p:blipFill>
        <p:spPr>
          <a:xfrm>
            <a:off x="1332851" y="2099843"/>
            <a:ext cx="14599488" cy="2257003"/>
          </a:xfrm>
          <a:prstGeom prst="rect">
            <a:avLst/>
          </a:prstGeom>
        </p:spPr>
      </p:pic>
    </p:spTree>
    <p:extLst>
      <p:ext uri="{BB962C8B-B14F-4D97-AF65-F5344CB8AC3E}">
        <p14:creationId xmlns:p14="http://schemas.microsoft.com/office/powerpoint/2010/main" val="55856588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9200D-C720-3E6A-2CE2-ED2ECF3D685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5853700-B322-D36A-734F-1ECB1F56A916}"/>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5.29 </a:t>
            </a:r>
            <a:r>
              <a:rPr lang="ja-JP" altLang="en-US" sz="4000">
                <a:latin typeface="メイリオ" panose="020B0604030504040204" pitchFamily="50" charset="-128"/>
                <a:ea typeface="メイリオ" panose="020B0604030504040204" pitchFamily="50" charset="-128"/>
              </a:rPr>
              <a:t>事業の中断・阻害時の情報セキュリティ</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8383E54-CB4D-9072-FA00-632B6AE6C32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336</a:t>
            </a:fld>
            <a:endParaRPr kumimoji="1" lang="ja-JP" altLang="en-US" sz="2000"/>
          </a:p>
        </p:txBody>
      </p:sp>
      <p:sp>
        <p:nvSpPr>
          <p:cNvPr id="4" name="object 40">
            <a:extLst>
              <a:ext uri="{FF2B5EF4-FFF2-40B4-BE49-F238E27FC236}">
                <a16:creationId xmlns:a16="http://schemas.microsoft.com/office/drawing/2014/main" id="{00D7C6BF-8362-D8C0-6BC3-36E118D0D7B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FC38DD62-992A-EEBB-8718-11B361CF0B3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C0FC6DF-B408-D6F6-D03B-E870C0426D7D}"/>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24</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918C3B74-CFE8-8BA5-9FA6-39915D82D7E4}"/>
              </a:ext>
            </a:extLst>
          </p:cNvPr>
          <p:cNvPicPr>
            <a:picLocks noChangeAspect="1"/>
          </p:cNvPicPr>
          <p:nvPr/>
        </p:nvPicPr>
        <p:blipFill>
          <a:blip r:embed="rId3"/>
          <a:stretch>
            <a:fillRect/>
          </a:stretch>
        </p:blipFill>
        <p:spPr>
          <a:xfrm>
            <a:off x="2283110" y="2099844"/>
            <a:ext cx="10293500" cy="7109055"/>
          </a:xfrm>
          <a:prstGeom prst="rect">
            <a:avLst/>
          </a:prstGeom>
        </p:spPr>
      </p:pic>
    </p:spTree>
    <p:extLst>
      <p:ext uri="{BB962C8B-B14F-4D97-AF65-F5344CB8AC3E}">
        <p14:creationId xmlns:p14="http://schemas.microsoft.com/office/powerpoint/2010/main" val="329980115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186E5-3286-42C0-7D7E-F1CA3C9B106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1C8C6F3-133D-0AAC-4CEB-3278CB68ABD6}"/>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5.30 </a:t>
            </a:r>
            <a:r>
              <a:rPr lang="ja-JP" altLang="en-US" sz="4000">
                <a:latin typeface="メイリオ" panose="020B0604030504040204" pitchFamily="50" charset="-128"/>
                <a:ea typeface="メイリオ" panose="020B0604030504040204" pitchFamily="50" charset="-128"/>
              </a:rPr>
              <a:t>事業継続のための</a:t>
            </a:r>
            <a:r>
              <a:rPr lang="en-US" altLang="ja-JP" sz="4000">
                <a:latin typeface="メイリオ" panose="020B0604030504040204" pitchFamily="50" charset="-128"/>
                <a:ea typeface="メイリオ" panose="020B0604030504040204" pitchFamily="50" charset="-128"/>
              </a:rPr>
              <a:t>ICT</a:t>
            </a:r>
            <a:r>
              <a:rPr lang="ja-JP" altLang="en-US" sz="4000">
                <a:latin typeface="メイリオ" panose="020B0604030504040204" pitchFamily="50" charset="-128"/>
                <a:ea typeface="メイリオ" panose="020B0604030504040204" pitchFamily="50" charset="-128"/>
              </a:rPr>
              <a:t>の備え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1E2D474-2EE3-84E8-21ED-4E02EC7F74D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337</a:t>
            </a:fld>
            <a:endParaRPr kumimoji="1" lang="ja-JP" altLang="en-US" sz="2000"/>
          </a:p>
        </p:txBody>
      </p:sp>
      <p:sp>
        <p:nvSpPr>
          <p:cNvPr id="4" name="object 40">
            <a:extLst>
              <a:ext uri="{FF2B5EF4-FFF2-40B4-BE49-F238E27FC236}">
                <a16:creationId xmlns:a16="http://schemas.microsoft.com/office/drawing/2014/main" id="{E4430B61-A231-AD3D-782A-E1EC45DC7A7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A6303D19-B46D-0144-C85D-CA185418315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1CA3308-7FD7-ECEE-FEB5-B1FDAFB79F42}"/>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25</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3B1D6B2B-C5E2-BA4F-C93C-51A61C9D9773}"/>
              </a:ext>
            </a:extLst>
          </p:cNvPr>
          <p:cNvPicPr>
            <a:picLocks noChangeAspect="1"/>
          </p:cNvPicPr>
          <p:nvPr/>
        </p:nvPicPr>
        <p:blipFill>
          <a:blip r:embed="rId3"/>
          <a:stretch>
            <a:fillRect/>
          </a:stretch>
        </p:blipFill>
        <p:spPr>
          <a:xfrm>
            <a:off x="1332850" y="2114834"/>
            <a:ext cx="15279951" cy="2579732"/>
          </a:xfrm>
          <a:prstGeom prst="rect">
            <a:avLst/>
          </a:prstGeom>
        </p:spPr>
      </p:pic>
    </p:spTree>
    <p:extLst>
      <p:ext uri="{BB962C8B-B14F-4D97-AF65-F5344CB8AC3E}">
        <p14:creationId xmlns:p14="http://schemas.microsoft.com/office/powerpoint/2010/main" val="241901188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C8927-819C-2629-96B1-194AD54C417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BC95361-9D77-7B63-8C7C-D75D1F55E818}"/>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5.31 </a:t>
            </a:r>
            <a:r>
              <a:rPr lang="ja-JP" altLang="en-US" sz="4000" dirty="0">
                <a:latin typeface="メイリオ" panose="020B0604030504040204" pitchFamily="50" charset="-128"/>
                <a:ea typeface="メイリオ" panose="020B0604030504040204" pitchFamily="50" charset="-128"/>
              </a:rPr>
              <a:t>法令・規制および契約上の要求事項</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31186FF-AACC-6C1E-40DE-91369F3EE7A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338</a:t>
            </a:fld>
            <a:endParaRPr kumimoji="1" lang="ja-JP" altLang="en-US" sz="2000"/>
          </a:p>
        </p:txBody>
      </p:sp>
      <p:sp>
        <p:nvSpPr>
          <p:cNvPr id="4" name="object 40">
            <a:extLst>
              <a:ext uri="{FF2B5EF4-FFF2-40B4-BE49-F238E27FC236}">
                <a16:creationId xmlns:a16="http://schemas.microsoft.com/office/drawing/2014/main" id="{E0DA9F25-DFCF-146D-1CBC-5D89D3D9551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570AF895-FAC2-CF76-C061-23F47EAD90B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3C24C2D-320F-0EAD-2CE9-7C868BE8AFD4}"/>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26</a:t>
            </a:r>
            <a:endParaRPr lang="ja-JP" sz="2400" b="1" dirty="0">
              <a:latin typeface="メイリオ" panose="020B0604030504040204" pitchFamily="50" charset="-128"/>
              <a:ea typeface="メイリオ" panose="020B0604030504040204" pitchFamily="50" charset="-128"/>
              <a:cs typeface="Calibri"/>
            </a:endParaRPr>
          </a:p>
        </p:txBody>
      </p:sp>
      <p:pic>
        <p:nvPicPr>
          <p:cNvPr id="10" name="図 9">
            <a:extLst>
              <a:ext uri="{FF2B5EF4-FFF2-40B4-BE49-F238E27FC236}">
                <a16:creationId xmlns:a16="http://schemas.microsoft.com/office/drawing/2014/main" id="{2EF853F8-87FC-A355-5843-CF7D3E1DED30}"/>
              </a:ext>
            </a:extLst>
          </p:cNvPr>
          <p:cNvPicPr>
            <a:picLocks noChangeAspect="1"/>
          </p:cNvPicPr>
          <p:nvPr/>
        </p:nvPicPr>
        <p:blipFill>
          <a:blip r:embed="rId3"/>
          <a:stretch>
            <a:fillRect/>
          </a:stretch>
        </p:blipFill>
        <p:spPr>
          <a:xfrm>
            <a:off x="1616475" y="2065386"/>
            <a:ext cx="13974686" cy="7143513"/>
          </a:xfrm>
          <a:prstGeom prst="rect">
            <a:avLst/>
          </a:prstGeom>
        </p:spPr>
      </p:pic>
    </p:spTree>
    <p:extLst>
      <p:ext uri="{BB962C8B-B14F-4D97-AF65-F5344CB8AC3E}">
        <p14:creationId xmlns:p14="http://schemas.microsoft.com/office/powerpoint/2010/main" val="265713610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55EA7-94E9-7CBA-98BA-02ABDC62363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49D250A-0FEC-6F78-3E30-6034F4B07B21}"/>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5.32 </a:t>
            </a:r>
            <a:r>
              <a:rPr lang="ja-JP" altLang="en-US" sz="4000">
                <a:latin typeface="メイリオ" panose="020B0604030504040204" pitchFamily="50" charset="-128"/>
                <a:ea typeface="メイリオ" panose="020B0604030504040204" pitchFamily="50" charset="-128"/>
              </a:rPr>
              <a:t>知的財産権</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7114721-1CBE-22DC-9490-3CA49BC8D4D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339</a:t>
            </a:fld>
            <a:endParaRPr kumimoji="1" lang="ja-JP" altLang="en-US" sz="2000"/>
          </a:p>
        </p:txBody>
      </p:sp>
      <p:sp>
        <p:nvSpPr>
          <p:cNvPr id="4" name="object 40">
            <a:extLst>
              <a:ext uri="{FF2B5EF4-FFF2-40B4-BE49-F238E27FC236}">
                <a16:creationId xmlns:a16="http://schemas.microsoft.com/office/drawing/2014/main" id="{44657A4A-2F01-16EA-3ACC-DC11818B031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13AF38F1-34BE-9996-0FA6-99AE3E18B01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FD91A5D-DCB3-82BA-4F6B-59E466AA45FF}"/>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27</a:t>
            </a:r>
            <a:endParaRPr lang="ja-JP" sz="2400" b="1" dirty="0">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CF487224-114F-0F49-19C4-DCCC66B32C17}"/>
              </a:ext>
            </a:extLst>
          </p:cNvPr>
          <p:cNvPicPr>
            <a:picLocks noChangeAspect="1"/>
          </p:cNvPicPr>
          <p:nvPr/>
        </p:nvPicPr>
        <p:blipFill>
          <a:blip r:embed="rId3"/>
          <a:stretch>
            <a:fillRect/>
          </a:stretch>
        </p:blipFill>
        <p:spPr>
          <a:xfrm>
            <a:off x="1332851" y="2099844"/>
            <a:ext cx="14555151" cy="3084119"/>
          </a:xfrm>
          <a:prstGeom prst="rect">
            <a:avLst/>
          </a:prstGeom>
        </p:spPr>
      </p:pic>
    </p:spTree>
    <p:extLst>
      <p:ext uri="{BB962C8B-B14F-4D97-AF65-F5344CB8AC3E}">
        <p14:creationId xmlns:p14="http://schemas.microsoft.com/office/powerpoint/2010/main" val="2396594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740307"/>
          </a:xfrm>
          <a:prstGeom prst="rect">
            <a:avLst/>
          </a:prstGeom>
          <a:noFill/>
        </p:spPr>
        <p:txBody>
          <a:bodyPr wrap="square" lIns="91440" tIns="45720" rIns="91440" bIns="45720" anchor="t">
            <a:spAutoFit/>
          </a:bodyPr>
          <a:lstStyle/>
          <a:p>
            <a:r>
              <a:rPr kumimoji="1" lang="en-US" altLang="ja-JP" sz="36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パスワードの作り方</a:t>
            </a:r>
            <a:r>
              <a:rPr kumimoji="1" lang="en-US" altLang="ja-JP" sz="3600" dirty="0">
                <a:latin typeface="メイリオ" panose="020B0604030504040204" pitchFamily="50" charset="-128"/>
                <a:ea typeface="メイリオ" panose="020B0604030504040204" pitchFamily="50" charset="-128"/>
              </a:rPr>
              <a:t>】</a:t>
            </a:r>
          </a:p>
          <a:p>
            <a:pPr marL="742950" lvl="0" indent="-742950">
              <a:buFont typeface="+mj-lt"/>
              <a:buAutoNum type="arabicPeriod" startAt="5"/>
            </a:pPr>
            <a:r>
              <a:rPr lang="ja-JP" altLang="en-US" sz="3600" dirty="0">
                <a:solidFill>
                  <a:prstClr val="black"/>
                </a:solidFill>
                <a:latin typeface="メイリオ" panose="020B0604030504040204" pitchFamily="50" charset="-128"/>
                <a:ea typeface="メイリオ" panose="020B0604030504040204" pitchFamily="50" charset="-128"/>
              </a:rPr>
              <a:t>サービス識別文字を入れる</a:t>
            </a:r>
            <a:br>
              <a:rPr lang="en-US" altLang="ja-JP" sz="3600" dirty="0">
                <a:solidFill>
                  <a:prstClr val="black"/>
                </a:solidFill>
                <a:latin typeface="メイリオ" panose="020B0604030504040204" pitchFamily="50" charset="-128"/>
                <a:ea typeface="メイリオ" panose="020B0604030504040204" pitchFamily="50" charset="-128"/>
              </a:rPr>
            </a:br>
            <a:br>
              <a:rPr lang="en-US" altLang="ja-JP" sz="3600" dirty="0">
                <a:solidFill>
                  <a:prstClr val="black"/>
                </a:solidFill>
                <a:latin typeface="メイリオ" panose="020B0604030504040204" pitchFamily="50" charset="-128"/>
                <a:ea typeface="メイリオ" panose="020B0604030504040204" pitchFamily="50" charset="-128"/>
              </a:rPr>
            </a:br>
            <a:r>
              <a:rPr lang="ja-JP" altLang="en-US" sz="3600" dirty="0">
                <a:solidFill>
                  <a:prstClr val="black"/>
                </a:solidFill>
                <a:latin typeface="メイリオ" panose="020B0604030504040204" pitchFamily="50" charset="-128"/>
                <a:ea typeface="メイリオ" panose="020B0604030504040204" pitchFamily="50" charset="-128"/>
              </a:rPr>
              <a:t>例</a:t>
            </a:r>
            <a:br>
              <a:rPr lang="en-US" altLang="ja-JP" sz="3600" dirty="0">
                <a:solidFill>
                  <a:prstClr val="black"/>
                </a:solidFill>
                <a:latin typeface="メイリオ" panose="020B0604030504040204" pitchFamily="50" charset="-128"/>
                <a:ea typeface="メイリオ" panose="020B0604030504040204" pitchFamily="50" charset="-128"/>
              </a:rPr>
            </a:br>
            <a:r>
              <a:rPr lang="ja-JP" altLang="en-US" sz="3600" dirty="0">
                <a:solidFill>
                  <a:prstClr val="black"/>
                </a:solidFill>
                <a:latin typeface="メイリオ" panose="020B0604030504040204" pitchFamily="50" charset="-128"/>
                <a:ea typeface="メイリオ" panose="020B0604030504040204" pitchFamily="50" charset="-128"/>
              </a:rPr>
              <a:t>　</a:t>
            </a:r>
            <a:r>
              <a:rPr lang="en-US" altLang="ja-JP" sz="3600" dirty="0">
                <a:solidFill>
                  <a:prstClr val="black"/>
                </a:solidFill>
                <a:latin typeface="メイリオ" panose="020B0604030504040204" pitchFamily="50" charset="-128"/>
                <a:ea typeface="メイリオ" panose="020B0604030504040204" pitchFamily="50" charset="-128"/>
              </a:rPr>
              <a:t>Amazon</a:t>
            </a:r>
            <a:r>
              <a:rPr lang="ja-JP" altLang="en-US" sz="3600" dirty="0">
                <a:solidFill>
                  <a:prstClr val="black"/>
                </a:solidFill>
                <a:latin typeface="メイリオ" panose="020B0604030504040204" pitchFamily="50" charset="-128"/>
                <a:ea typeface="メイリオ" panose="020B0604030504040204" pitchFamily="50" charset="-128"/>
              </a:rPr>
              <a:t> ： </a:t>
            </a:r>
            <a:r>
              <a:rPr lang="en-US" altLang="ja-JP" sz="3600" dirty="0">
                <a:solidFill>
                  <a:prstClr val="black"/>
                </a:solidFill>
                <a:latin typeface="メイリオ" panose="020B0604030504040204" pitchFamily="50" charset="-128"/>
                <a:ea typeface="メイリオ" panose="020B0604030504040204" pitchFamily="50" charset="-128"/>
              </a:rPr>
              <a:t>a6</a:t>
            </a:r>
            <a:br>
              <a:rPr lang="en-US" altLang="ja-JP" sz="3600" dirty="0">
                <a:solidFill>
                  <a:prstClr val="black"/>
                </a:solidFill>
                <a:latin typeface="メイリオ" panose="020B0604030504040204" pitchFamily="50" charset="-128"/>
                <a:ea typeface="メイリオ" panose="020B0604030504040204" pitchFamily="50" charset="-128"/>
              </a:rPr>
            </a:br>
            <a:r>
              <a:rPr lang="ja-JP" altLang="en-US" sz="3600" dirty="0">
                <a:solidFill>
                  <a:prstClr val="black"/>
                </a:solidFill>
                <a:latin typeface="メイリオ" panose="020B0604030504040204" pitchFamily="50" charset="-128"/>
                <a:ea typeface="メイリオ" panose="020B0604030504040204" pitchFamily="50" charset="-128"/>
              </a:rPr>
              <a:t>　</a:t>
            </a:r>
            <a:r>
              <a:rPr lang="en-US" altLang="ja-JP" sz="3600" dirty="0" err="1">
                <a:solidFill>
                  <a:prstClr val="black"/>
                </a:solidFill>
                <a:latin typeface="メイリオ" panose="020B0604030504040204" pitchFamily="50" charset="-128"/>
                <a:ea typeface="メイリオ" panose="020B0604030504040204" pitchFamily="50" charset="-128"/>
              </a:rPr>
              <a:t>FaceBook</a:t>
            </a:r>
            <a:r>
              <a:rPr lang="ja-JP" altLang="en-US" sz="3600" dirty="0">
                <a:solidFill>
                  <a:prstClr val="black"/>
                </a:solidFill>
                <a:latin typeface="メイリオ" panose="020B0604030504040204" pitchFamily="50" charset="-128"/>
                <a:ea typeface="メイリオ" panose="020B0604030504040204" pitchFamily="50" charset="-128"/>
              </a:rPr>
              <a:t> ： </a:t>
            </a:r>
            <a:r>
              <a:rPr lang="en-US" altLang="ja-JP" sz="3600" dirty="0">
                <a:solidFill>
                  <a:prstClr val="black"/>
                </a:solidFill>
                <a:latin typeface="メイリオ" panose="020B0604030504040204" pitchFamily="50" charset="-128"/>
                <a:ea typeface="メイリオ" panose="020B0604030504040204" pitchFamily="50" charset="-128"/>
              </a:rPr>
              <a:t>f6</a:t>
            </a:r>
            <a:br>
              <a:rPr lang="en-US" altLang="ja-JP" sz="3600" dirty="0">
                <a:solidFill>
                  <a:prstClr val="black"/>
                </a:solidFill>
                <a:latin typeface="メイリオ" panose="020B0604030504040204" pitchFamily="50" charset="-128"/>
                <a:ea typeface="メイリオ" panose="020B0604030504040204" pitchFamily="50" charset="-128"/>
              </a:rPr>
            </a:br>
            <a:br>
              <a:rPr lang="en-US" altLang="ja-JP" sz="3600" dirty="0">
                <a:solidFill>
                  <a:prstClr val="black"/>
                </a:solidFill>
                <a:latin typeface="メイリオ" panose="020B0604030504040204" pitchFamily="50" charset="-128"/>
                <a:ea typeface="メイリオ" panose="020B0604030504040204" pitchFamily="50" charset="-128"/>
              </a:rPr>
            </a:br>
            <a:br>
              <a:rPr lang="en-US" altLang="ja-JP" sz="3600" dirty="0">
                <a:latin typeface="メイリオ" panose="020B0604030504040204" pitchFamily="50" charset="-128"/>
                <a:ea typeface="メイリオ" panose="020B0604030504040204" pitchFamily="50" charset="-128"/>
              </a:rPr>
            </a:br>
            <a:r>
              <a:rPr lang="en-US" altLang="ja-JP" sz="5400" b="1" dirty="0">
                <a:solidFill>
                  <a:srgbClr val="FF0000"/>
                </a:solidFill>
                <a:latin typeface="メイリオ" panose="020B0604030504040204" pitchFamily="50" charset="-128"/>
                <a:ea typeface="メイリオ" panose="020B0604030504040204" pitchFamily="50" charset="-128"/>
              </a:rPr>
              <a:t>a6</a:t>
            </a:r>
            <a:r>
              <a:rPr lang="en-US" altLang="ja-JP" sz="5400" dirty="0">
                <a:latin typeface="メイリオ" panose="020B0604030504040204" pitchFamily="50" charset="-128"/>
                <a:ea typeface="メイリオ" panose="020B0604030504040204" pitchFamily="50" charset="-128"/>
              </a:rPr>
              <a:t>Cybr#Scrty%Kzk@Shn0725</a:t>
            </a:r>
            <a:br>
              <a:rPr lang="en-US" altLang="ja-JP" sz="5400" dirty="0">
                <a:latin typeface="メイリオ" panose="020B0604030504040204" pitchFamily="50" charset="-128"/>
                <a:ea typeface="メイリオ" panose="020B0604030504040204" pitchFamily="50" charset="-128"/>
              </a:rPr>
            </a:br>
            <a:r>
              <a:rPr lang="en-US" altLang="ja-JP" sz="5400" b="1" dirty="0">
                <a:solidFill>
                  <a:srgbClr val="FF0000"/>
                </a:solidFill>
                <a:latin typeface="メイリオ" panose="020B0604030504040204" pitchFamily="50" charset="-128"/>
                <a:ea typeface="メイリオ" panose="020B0604030504040204" pitchFamily="50" charset="-128"/>
              </a:rPr>
              <a:t>f6</a:t>
            </a:r>
            <a:r>
              <a:rPr lang="en-US" altLang="ja-JP" sz="5400" dirty="0">
                <a:latin typeface="メイリオ" panose="020B0604030504040204" pitchFamily="50" charset="-128"/>
                <a:ea typeface="メイリオ" panose="020B0604030504040204" pitchFamily="50" charset="-128"/>
              </a:rPr>
              <a:t>Cybr#Scrty%Kzk@Shn0725</a:t>
            </a:r>
          </a:p>
          <a:p>
            <a:endParaRPr kumimoji="1" lang="en-US" altLang="ja-JP" sz="3600" dirty="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パスワードの使いまわしをしないために</a:t>
            </a:r>
          </a:p>
        </p:txBody>
      </p:sp>
    </p:spTree>
    <p:extLst>
      <p:ext uri="{BB962C8B-B14F-4D97-AF65-F5344CB8AC3E}">
        <p14:creationId xmlns:p14="http://schemas.microsoft.com/office/powerpoint/2010/main" val="1558209898"/>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3415-47D5-BC64-B64B-0A1A0FDEB51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C16FB07-C5DA-8847-C239-110149E6B965}"/>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5.33 </a:t>
            </a:r>
            <a:r>
              <a:rPr lang="ja-JP" altLang="en-US" sz="4000">
                <a:latin typeface="メイリオ" panose="020B0604030504040204" pitchFamily="50" charset="-128"/>
                <a:ea typeface="メイリオ" panose="020B0604030504040204" pitchFamily="50" charset="-128"/>
              </a:rPr>
              <a:t>記録の保護</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EE497AD-8F40-8B4E-89F9-1724B3565A3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340</a:t>
            </a:fld>
            <a:endParaRPr kumimoji="1" lang="ja-JP" altLang="en-US" sz="2000"/>
          </a:p>
        </p:txBody>
      </p:sp>
      <p:sp>
        <p:nvSpPr>
          <p:cNvPr id="4" name="object 40">
            <a:extLst>
              <a:ext uri="{FF2B5EF4-FFF2-40B4-BE49-F238E27FC236}">
                <a16:creationId xmlns:a16="http://schemas.microsoft.com/office/drawing/2014/main" id="{644E29E2-EE89-A05C-5887-76DEC3C87C2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7A6250A4-BB75-14E2-5FC5-1048CBDF123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CC2A124-CCFD-D1ED-412D-101E265CC49D}"/>
              </a:ext>
            </a:extLst>
          </p:cNvPr>
          <p:cNvSpPr txBox="1"/>
          <p:nvPr/>
        </p:nvSpPr>
        <p:spPr>
          <a:xfrm>
            <a:off x="12161520" y="561539"/>
            <a:ext cx="55143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28</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DCB02338-5F64-549E-0867-9119786CCB5E}"/>
              </a:ext>
            </a:extLst>
          </p:cNvPr>
          <p:cNvPicPr>
            <a:picLocks noChangeAspect="1"/>
          </p:cNvPicPr>
          <p:nvPr/>
        </p:nvPicPr>
        <p:blipFill>
          <a:blip r:embed="rId3"/>
          <a:stretch>
            <a:fillRect/>
          </a:stretch>
        </p:blipFill>
        <p:spPr>
          <a:xfrm>
            <a:off x="1332851" y="2032629"/>
            <a:ext cx="14414601" cy="2098249"/>
          </a:xfrm>
          <a:prstGeom prst="rect">
            <a:avLst/>
          </a:prstGeom>
        </p:spPr>
      </p:pic>
      <p:sp>
        <p:nvSpPr>
          <p:cNvPr id="7" name="テキスト プレースホルダー 2">
            <a:extLst>
              <a:ext uri="{FF2B5EF4-FFF2-40B4-BE49-F238E27FC236}">
                <a16:creationId xmlns:a16="http://schemas.microsoft.com/office/drawing/2014/main" id="{DD2249CD-D5DC-C0A5-0794-100A2596D500}"/>
              </a:ext>
            </a:extLst>
          </p:cNvPr>
          <p:cNvSpPr txBox="1">
            <a:spLocks/>
          </p:cNvSpPr>
          <p:nvPr/>
        </p:nvSpPr>
        <p:spPr>
          <a:xfrm>
            <a:off x="1332851" y="440121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5.34 </a:t>
            </a:r>
            <a:r>
              <a:rPr lang="ja-JP" altLang="en-US" sz="4000" dirty="0">
                <a:latin typeface="メイリオ" panose="020B0604030504040204" pitchFamily="50" charset="-128"/>
                <a:ea typeface="メイリオ" panose="020B0604030504040204" pitchFamily="50" charset="-128"/>
              </a:rPr>
              <a:t>プライバシーおよび</a:t>
            </a:r>
            <a:r>
              <a:rPr lang="en-US" altLang="ja-JP" sz="4000" dirty="0">
                <a:latin typeface="メイリオ" panose="020B0604030504040204" pitchFamily="50" charset="-128"/>
                <a:ea typeface="メイリオ" panose="020B0604030504040204" pitchFamily="50" charset="-128"/>
              </a:rPr>
              <a:t>PII</a:t>
            </a:r>
            <a:r>
              <a:rPr lang="ja-JP" altLang="en-US" sz="4000" dirty="0">
                <a:latin typeface="メイリオ" panose="020B0604030504040204" pitchFamily="50" charset="-128"/>
                <a:ea typeface="メイリオ" panose="020B0604030504040204" pitchFamily="50" charset="-128"/>
              </a:rPr>
              <a:t>の保護</a:t>
            </a:r>
            <a:endParaRPr lang="en-US" altLang="ja-JP" sz="4000" dirty="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97CE5D13-BEBA-2D5E-A4D5-D5B145C2E63A}"/>
              </a:ext>
            </a:extLst>
          </p:cNvPr>
          <p:cNvPicPr>
            <a:picLocks noChangeAspect="1"/>
          </p:cNvPicPr>
          <p:nvPr/>
        </p:nvPicPr>
        <p:blipFill>
          <a:blip r:embed="rId4"/>
          <a:stretch>
            <a:fillRect/>
          </a:stretch>
        </p:blipFill>
        <p:spPr>
          <a:xfrm>
            <a:off x="1332850" y="4952999"/>
            <a:ext cx="14434205" cy="1160929"/>
          </a:xfrm>
          <a:prstGeom prst="rect">
            <a:avLst/>
          </a:prstGeom>
        </p:spPr>
      </p:pic>
    </p:spTree>
    <p:extLst>
      <p:ext uri="{BB962C8B-B14F-4D97-AF65-F5344CB8AC3E}">
        <p14:creationId xmlns:p14="http://schemas.microsoft.com/office/powerpoint/2010/main" val="1239429373"/>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106CF-5F9D-3E6B-85C1-45B73AC0DF4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EFFEE00-96A9-2DAF-F7E9-B4D449810B88}"/>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5.35 </a:t>
            </a:r>
            <a:r>
              <a:rPr lang="ja-JP" altLang="en-US" sz="4000">
                <a:latin typeface="メイリオ" panose="020B0604030504040204" pitchFamily="50" charset="-128"/>
                <a:ea typeface="メイリオ" panose="020B0604030504040204" pitchFamily="50" charset="-128"/>
              </a:rPr>
              <a:t>情報セキュリティの独立したレビュー</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654631F-A7C5-2AB8-63DE-6B5394507F7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341</a:t>
            </a:fld>
            <a:endParaRPr kumimoji="1" lang="ja-JP" altLang="en-US" sz="2000"/>
          </a:p>
        </p:txBody>
      </p:sp>
      <p:sp>
        <p:nvSpPr>
          <p:cNvPr id="4" name="object 40">
            <a:extLst>
              <a:ext uri="{FF2B5EF4-FFF2-40B4-BE49-F238E27FC236}">
                <a16:creationId xmlns:a16="http://schemas.microsoft.com/office/drawing/2014/main" id="{5CFAA358-B9CE-6394-EB20-1F982A08276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926B8AE7-831A-C058-8634-B2BD3330996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7FE58D9-256A-4260-FABA-E84D9DCB8DE2}"/>
              </a:ext>
            </a:extLst>
          </p:cNvPr>
          <p:cNvSpPr txBox="1"/>
          <p:nvPr/>
        </p:nvSpPr>
        <p:spPr>
          <a:xfrm>
            <a:off x="12161520" y="561539"/>
            <a:ext cx="55143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29</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CF93E3DC-6C48-BEF7-C55E-F59D1FF7614B}"/>
              </a:ext>
            </a:extLst>
          </p:cNvPr>
          <p:cNvSpPr txBox="1">
            <a:spLocks/>
          </p:cNvSpPr>
          <p:nvPr/>
        </p:nvSpPr>
        <p:spPr>
          <a:xfrm>
            <a:off x="1332851" y="5175380"/>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5.36 </a:t>
            </a:r>
            <a:r>
              <a:rPr lang="ja-JP" altLang="en-US" sz="4000" dirty="0">
                <a:latin typeface="メイリオ" panose="020B0604030504040204" pitchFamily="50" charset="-128"/>
                <a:ea typeface="メイリオ" panose="020B0604030504040204" pitchFamily="50" charset="-128"/>
              </a:rPr>
              <a:t>情報セキュリティのための方針群、規制および標準の順守</a:t>
            </a:r>
            <a:endParaRPr lang="en-US" altLang="ja-JP" sz="4000" dirty="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637949F5-BAB3-8E3F-DD56-9038AE740C11}"/>
              </a:ext>
            </a:extLst>
          </p:cNvPr>
          <p:cNvPicPr>
            <a:picLocks noChangeAspect="1"/>
          </p:cNvPicPr>
          <p:nvPr/>
        </p:nvPicPr>
        <p:blipFill>
          <a:blip r:embed="rId3"/>
          <a:stretch>
            <a:fillRect/>
          </a:stretch>
        </p:blipFill>
        <p:spPr>
          <a:xfrm>
            <a:off x="1309009" y="2173835"/>
            <a:ext cx="14974996" cy="2724978"/>
          </a:xfrm>
          <a:prstGeom prst="rect">
            <a:avLst/>
          </a:prstGeom>
        </p:spPr>
      </p:pic>
      <p:pic>
        <p:nvPicPr>
          <p:cNvPr id="13" name="図 12">
            <a:extLst>
              <a:ext uri="{FF2B5EF4-FFF2-40B4-BE49-F238E27FC236}">
                <a16:creationId xmlns:a16="http://schemas.microsoft.com/office/drawing/2014/main" id="{D3C397DC-9677-4522-757D-7B5F43D1F4EC}"/>
              </a:ext>
            </a:extLst>
          </p:cNvPr>
          <p:cNvPicPr>
            <a:picLocks noChangeAspect="1"/>
          </p:cNvPicPr>
          <p:nvPr/>
        </p:nvPicPr>
        <p:blipFill>
          <a:blip r:embed="rId4"/>
          <a:stretch>
            <a:fillRect/>
          </a:stretch>
        </p:blipFill>
        <p:spPr>
          <a:xfrm>
            <a:off x="1296152" y="5777598"/>
            <a:ext cx="15017833" cy="3145627"/>
          </a:xfrm>
          <a:prstGeom prst="rect">
            <a:avLst/>
          </a:prstGeom>
        </p:spPr>
      </p:pic>
    </p:spTree>
    <p:extLst>
      <p:ext uri="{BB962C8B-B14F-4D97-AF65-F5344CB8AC3E}">
        <p14:creationId xmlns:p14="http://schemas.microsoft.com/office/powerpoint/2010/main" val="71722117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26B8E-668E-2253-6172-3234833EE2D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142F364-DEE5-F514-BC64-51CD5B0CBF5A}"/>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5.37 </a:t>
            </a:r>
            <a:r>
              <a:rPr lang="ja-JP" altLang="en-US" sz="4000">
                <a:latin typeface="メイリオ" panose="020B0604030504040204" pitchFamily="50" charset="-128"/>
                <a:ea typeface="メイリオ" panose="020B0604030504040204" pitchFamily="50" charset="-128"/>
              </a:rPr>
              <a:t>操作手順書</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E533C6A-18FB-424C-3932-B8C44D57036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342</a:t>
            </a:fld>
            <a:endParaRPr kumimoji="1" lang="ja-JP" altLang="en-US" sz="2000"/>
          </a:p>
        </p:txBody>
      </p:sp>
      <p:sp>
        <p:nvSpPr>
          <p:cNvPr id="4" name="object 40">
            <a:extLst>
              <a:ext uri="{FF2B5EF4-FFF2-40B4-BE49-F238E27FC236}">
                <a16:creationId xmlns:a16="http://schemas.microsoft.com/office/drawing/2014/main" id="{E6F34120-761B-7EDD-2BF7-D20CC555FC6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14.</a:t>
            </a:r>
            <a:r>
              <a:rPr lang="zh-TW" altLang="en-US" sz="1800" b="1" dirty="0">
                <a:solidFill>
                  <a:schemeClr val="accent1"/>
                </a:solidFill>
                <a:latin typeface="メイリオ" panose="020B0604030504040204" pitchFamily="50" charset="-128"/>
                <a:ea typeface="メイリオ" panose="020B0604030504040204" pitchFamily="50" charset="-128"/>
              </a:rPr>
              <a:t>組織的管理策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4526C0E4-D3B4-0F95-A6DD-B692379FE5B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組織的管理策を参考とした対策基準・実施手順の策定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8D30637-96D2-5026-D78D-2789AE1C8528}"/>
              </a:ext>
            </a:extLst>
          </p:cNvPr>
          <p:cNvSpPr txBox="1"/>
          <p:nvPr/>
        </p:nvSpPr>
        <p:spPr>
          <a:xfrm>
            <a:off x="12106656" y="561540"/>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29</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C1283102-328F-E6FD-15AE-34293A322A2B}"/>
              </a:ext>
            </a:extLst>
          </p:cNvPr>
          <p:cNvPicPr>
            <a:picLocks noChangeAspect="1"/>
          </p:cNvPicPr>
          <p:nvPr/>
        </p:nvPicPr>
        <p:blipFill>
          <a:blip r:embed="rId3"/>
          <a:stretch>
            <a:fillRect/>
          </a:stretch>
        </p:blipFill>
        <p:spPr>
          <a:xfrm>
            <a:off x="1332850" y="2099843"/>
            <a:ext cx="15528929" cy="3350697"/>
          </a:xfrm>
          <a:prstGeom prst="rect">
            <a:avLst/>
          </a:prstGeom>
        </p:spPr>
      </p:pic>
    </p:spTree>
    <p:extLst>
      <p:ext uri="{BB962C8B-B14F-4D97-AF65-F5344CB8AC3E}">
        <p14:creationId xmlns:p14="http://schemas.microsoft.com/office/powerpoint/2010/main" val="296980774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2A4ED-D5E5-C148-D4C3-4D122018C3A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C558D1E-9307-5F4F-F992-2D8E12572484}"/>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15.</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人的管理策</a:t>
            </a:r>
          </a:p>
        </p:txBody>
      </p:sp>
      <p:sp>
        <p:nvSpPr>
          <p:cNvPr id="91" name="スライド番号プレースホルダー 1">
            <a:extLst>
              <a:ext uri="{FF2B5EF4-FFF2-40B4-BE49-F238E27FC236}">
                <a16:creationId xmlns:a16="http://schemas.microsoft.com/office/drawing/2014/main" id="{EAD9EAD2-A1F7-245A-CC88-6007F98957D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343</a:t>
            </a:fld>
            <a:endParaRPr kumimoji="1" lang="ja-JP" altLang="en-US" sz="2000"/>
          </a:p>
        </p:txBody>
      </p:sp>
      <p:sp>
        <p:nvSpPr>
          <p:cNvPr id="3" name="テキスト プレースホルダー 2">
            <a:extLst>
              <a:ext uri="{FF2B5EF4-FFF2-40B4-BE49-F238E27FC236}">
                <a16:creationId xmlns:a16="http://schemas.microsoft.com/office/drawing/2014/main" id="{B766F626-66AC-B591-6603-6B7AF458E1E3}"/>
              </a:ext>
            </a:extLst>
          </p:cNvPr>
          <p:cNvSpPr txBox="1">
            <a:spLocks/>
          </p:cNvSpPr>
          <p:nvPr/>
        </p:nvSpPr>
        <p:spPr>
          <a:xfrm>
            <a:off x="1203767" y="1472353"/>
            <a:ext cx="16308729"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人的管理策を参考とした対策基準・実施手順の策定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A69EB5F5-1DB1-A47D-D54F-C0ACB8D05F43}"/>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84958235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503E8-FA9F-1B0B-E974-56DA886679C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45270C6-70A5-D023-812F-B63528DC40C6}"/>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A442215-8AD3-AEF6-087E-80F173BD9EA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344</a:t>
            </a:fld>
            <a:endParaRPr kumimoji="1" lang="ja-JP" altLang="en-US" sz="2000"/>
          </a:p>
        </p:txBody>
      </p:sp>
      <p:sp>
        <p:nvSpPr>
          <p:cNvPr id="4" name="object 40">
            <a:extLst>
              <a:ext uri="{FF2B5EF4-FFF2-40B4-BE49-F238E27FC236}">
                <a16:creationId xmlns:a16="http://schemas.microsoft.com/office/drawing/2014/main" id="{81C04E12-BFAB-077A-DE01-0697EB3E309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15.</a:t>
            </a:r>
            <a:r>
              <a:rPr lang="ja-JP" altLang="en-US" sz="1800" b="1" dirty="0">
                <a:solidFill>
                  <a:schemeClr val="accent1"/>
                </a:solidFill>
                <a:latin typeface="メイリオ" panose="020B0604030504040204" pitchFamily="50" charset="-128"/>
                <a:ea typeface="メイリオ" panose="020B0604030504040204" pitchFamily="50" charset="-128"/>
              </a:rPr>
              <a:t>人的管理策</a:t>
            </a:r>
          </a:p>
        </p:txBody>
      </p:sp>
      <p:sp>
        <p:nvSpPr>
          <p:cNvPr id="5" name="テキスト プレースホルダー 2">
            <a:extLst>
              <a:ext uri="{FF2B5EF4-FFF2-40B4-BE49-F238E27FC236}">
                <a16:creationId xmlns:a16="http://schemas.microsoft.com/office/drawing/2014/main" id="{3AA5BEE9-86D8-9BDD-7BB5-54F455DF3E6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人的管理策を参考とした対策基準・実施手順の策定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5DF1268-43F5-4BC5-B1C0-C317FD1029C7}"/>
              </a:ext>
            </a:extLst>
          </p:cNvPr>
          <p:cNvSpPr txBox="1"/>
          <p:nvPr/>
        </p:nvSpPr>
        <p:spPr>
          <a:xfrm>
            <a:off x="12088368" y="561539"/>
            <a:ext cx="55875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14-1-1.】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14</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4814E948-BC6F-F3FF-AAB3-0F10155CC0A4}"/>
              </a:ext>
            </a:extLst>
          </p:cNvPr>
          <p:cNvPicPr>
            <a:picLocks noChangeAspect="1"/>
          </p:cNvPicPr>
          <p:nvPr/>
        </p:nvPicPr>
        <p:blipFill>
          <a:blip r:embed="rId3"/>
          <a:stretch>
            <a:fillRect/>
          </a:stretch>
        </p:blipFill>
        <p:spPr>
          <a:xfrm>
            <a:off x="2635673" y="2255149"/>
            <a:ext cx="12747762" cy="6773972"/>
          </a:xfrm>
          <a:prstGeom prst="rect">
            <a:avLst/>
          </a:prstGeom>
        </p:spPr>
      </p:pic>
      <p:sp>
        <p:nvSpPr>
          <p:cNvPr id="7" name="正方形/長方形 6">
            <a:extLst>
              <a:ext uri="{FF2B5EF4-FFF2-40B4-BE49-F238E27FC236}">
                <a16:creationId xmlns:a16="http://schemas.microsoft.com/office/drawing/2014/main" id="{F59678B3-B1FA-9991-ED2D-58EDEE706516}"/>
              </a:ext>
            </a:extLst>
          </p:cNvPr>
          <p:cNvSpPr/>
          <p:nvPr/>
        </p:nvSpPr>
        <p:spPr>
          <a:xfrm>
            <a:off x="2645413" y="4743490"/>
            <a:ext cx="12747762" cy="12065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0689229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252C6-BF14-DA89-E4F8-FB8E0FFCE94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2E77DC7-AB96-A163-1EEE-71AC364794D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2C06E65-1C44-0C9E-ED70-60C5E430CA3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345</a:t>
            </a:fld>
            <a:endParaRPr kumimoji="1" lang="ja-JP" altLang="en-US" sz="2000"/>
          </a:p>
        </p:txBody>
      </p:sp>
      <p:sp>
        <p:nvSpPr>
          <p:cNvPr id="5" name="テキスト プレースホルダー 2">
            <a:extLst>
              <a:ext uri="{FF2B5EF4-FFF2-40B4-BE49-F238E27FC236}">
                <a16:creationId xmlns:a16="http://schemas.microsoft.com/office/drawing/2014/main" id="{743A440B-7BA9-FB16-D83C-D16FE899A49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人的管理策を参考とした対策基準・実施手順の策定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496BADF-0D6C-7311-2578-6895DFA3D0D9}"/>
              </a:ext>
            </a:extLst>
          </p:cNvPr>
          <p:cNvSpPr txBox="1"/>
          <p:nvPr/>
        </p:nvSpPr>
        <p:spPr>
          <a:xfrm>
            <a:off x="12191999" y="13574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【復習</a:t>
            </a:r>
            <a:r>
              <a:rPr lang="en-US" altLang="ja-JP" sz="2400" b="1">
                <a:latin typeface="メイリオ" panose="020B0604030504040204" pitchFamily="50" charset="-128"/>
                <a:ea typeface="メイリオ" panose="020B0604030504040204" pitchFamily="50" charset="-128"/>
              </a:rPr>
              <a:t>】</a:t>
            </a:r>
          </a:p>
          <a:p>
            <a:pPr algn="ct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89754B8A-E5B1-F615-F8BA-61648ADF0007}"/>
              </a:ext>
            </a:extLst>
          </p:cNvPr>
          <p:cNvSpPr txBox="1"/>
          <p:nvPr/>
        </p:nvSpPr>
        <p:spPr>
          <a:xfrm>
            <a:off x="1554679" y="2036000"/>
            <a:ext cx="15456498" cy="2308324"/>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情報セキュリティポリシーの構成</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87E82D46-DC48-B8F0-7BB1-5ED56239586D}"/>
              </a:ext>
            </a:extLst>
          </p:cNvPr>
          <p:cNvPicPr>
            <a:picLocks noChangeAspect="1"/>
          </p:cNvPicPr>
          <p:nvPr/>
        </p:nvPicPr>
        <p:blipFill>
          <a:blip r:embed="rId3"/>
          <a:stretch>
            <a:fillRect/>
          </a:stretch>
        </p:blipFill>
        <p:spPr>
          <a:xfrm>
            <a:off x="2591909" y="3120727"/>
            <a:ext cx="5858282" cy="4881900"/>
          </a:xfrm>
          <a:prstGeom prst="rect">
            <a:avLst/>
          </a:prstGeom>
        </p:spPr>
      </p:pic>
      <p:pic>
        <p:nvPicPr>
          <p:cNvPr id="9" name="図 8">
            <a:extLst>
              <a:ext uri="{FF2B5EF4-FFF2-40B4-BE49-F238E27FC236}">
                <a16:creationId xmlns:a16="http://schemas.microsoft.com/office/drawing/2014/main" id="{C87027C8-103B-BB31-9EE5-ED7379908440}"/>
              </a:ext>
            </a:extLst>
          </p:cNvPr>
          <p:cNvPicPr>
            <a:picLocks noChangeAspect="1"/>
          </p:cNvPicPr>
          <p:nvPr/>
        </p:nvPicPr>
        <p:blipFill>
          <a:blip r:embed="rId4"/>
          <a:stretch>
            <a:fillRect/>
          </a:stretch>
        </p:blipFill>
        <p:spPr>
          <a:xfrm>
            <a:off x="10108251" y="2595875"/>
            <a:ext cx="5858282" cy="6108903"/>
          </a:xfrm>
          <a:prstGeom prst="rect">
            <a:avLst/>
          </a:prstGeom>
        </p:spPr>
      </p:pic>
      <p:sp>
        <p:nvSpPr>
          <p:cNvPr id="10" name="テキスト ボックス 9">
            <a:extLst>
              <a:ext uri="{FF2B5EF4-FFF2-40B4-BE49-F238E27FC236}">
                <a16:creationId xmlns:a16="http://schemas.microsoft.com/office/drawing/2014/main" id="{34673756-908F-91A5-9139-9D2C7669DCC1}"/>
              </a:ext>
            </a:extLst>
          </p:cNvPr>
          <p:cNvSpPr txBox="1"/>
          <p:nvPr/>
        </p:nvSpPr>
        <p:spPr>
          <a:xfrm>
            <a:off x="1332851" y="8381612"/>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セキュリティ対策の関係図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（出典）総務省</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情報セキュリティポリシーの内容”</a:t>
            </a:r>
          </a:p>
        </p:txBody>
      </p:sp>
      <p:sp>
        <p:nvSpPr>
          <p:cNvPr id="6" name="object 40">
            <a:extLst>
              <a:ext uri="{FF2B5EF4-FFF2-40B4-BE49-F238E27FC236}">
                <a16:creationId xmlns:a16="http://schemas.microsoft.com/office/drawing/2014/main" id="{7AE69D4C-0F70-827E-8C4C-7B7F7D71D82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15.</a:t>
            </a:r>
            <a:r>
              <a:rPr lang="ja-JP" altLang="en-US" sz="1800" b="1" dirty="0">
                <a:solidFill>
                  <a:schemeClr val="accent1"/>
                </a:solidFill>
                <a:latin typeface="メイリオ" panose="020B0604030504040204" pitchFamily="50" charset="-128"/>
                <a:ea typeface="メイリオ" panose="020B0604030504040204" pitchFamily="50" charset="-128"/>
              </a:rPr>
              <a:t>人的管理策</a:t>
            </a:r>
          </a:p>
        </p:txBody>
      </p:sp>
    </p:spTree>
    <p:extLst>
      <p:ext uri="{BB962C8B-B14F-4D97-AF65-F5344CB8AC3E}">
        <p14:creationId xmlns:p14="http://schemas.microsoft.com/office/powerpoint/2010/main" val="291600599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74872-52AA-1E80-E91E-B21B3460BF8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E85792D-FA80-D0E1-158B-E03C8125DA37}"/>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F2B812E-2686-3C8A-4DD1-9FAA521664B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346</a:t>
            </a:fld>
            <a:endParaRPr kumimoji="1" lang="ja-JP" altLang="en-US" sz="2000"/>
          </a:p>
        </p:txBody>
      </p:sp>
      <p:sp>
        <p:nvSpPr>
          <p:cNvPr id="4" name="object 40">
            <a:extLst>
              <a:ext uri="{FF2B5EF4-FFF2-40B4-BE49-F238E27FC236}">
                <a16:creationId xmlns:a16="http://schemas.microsoft.com/office/drawing/2014/main" id="{8353C529-BEF2-0B91-7169-8CF7BB59B8B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15.</a:t>
            </a:r>
            <a:r>
              <a:rPr lang="ja-JP" altLang="en-US" sz="1800" b="1" dirty="0">
                <a:solidFill>
                  <a:schemeClr val="accent1"/>
                </a:solidFill>
                <a:latin typeface="メイリオ" panose="020B0604030504040204" pitchFamily="50" charset="-128"/>
                <a:ea typeface="メイリオ" panose="020B0604030504040204" pitchFamily="50" charset="-128"/>
              </a:rPr>
              <a:t>人的管理策</a:t>
            </a:r>
          </a:p>
        </p:txBody>
      </p:sp>
      <p:sp>
        <p:nvSpPr>
          <p:cNvPr id="5" name="テキスト プレースホルダー 2">
            <a:extLst>
              <a:ext uri="{FF2B5EF4-FFF2-40B4-BE49-F238E27FC236}">
                <a16:creationId xmlns:a16="http://schemas.microsoft.com/office/drawing/2014/main" id="{A6B24C0D-A2AA-C932-90B9-A77B969ABCE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人的管理策を参考とした対策基準・実施手順の策定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70363DC-EE7F-11C3-380F-8E625F00581F}"/>
              </a:ext>
            </a:extLst>
          </p:cNvPr>
          <p:cNvSpPr txBox="1"/>
          <p:nvPr/>
        </p:nvSpPr>
        <p:spPr>
          <a:xfrm>
            <a:off x="12124944" y="561539"/>
            <a:ext cx="55509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15-1-1.】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15</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pic>
        <p:nvPicPr>
          <p:cNvPr id="9" name="図 8">
            <a:extLst>
              <a:ext uri="{FF2B5EF4-FFF2-40B4-BE49-F238E27FC236}">
                <a16:creationId xmlns:a16="http://schemas.microsoft.com/office/drawing/2014/main" id="{AB84DD4B-8A8A-1809-F0AE-F1FBAC224463}"/>
              </a:ext>
            </a:extLst>
          </p:cNvPr>
          <p:cNvPicPr>
            <a:picLocks noChangeAspect="1"/>
          </p:cNvPicPr>
          <p:nvPr/>
        </p:nvPicPr>
        <p:blipFill>
          <a:blip r:embed="rId3"/>
          <a:stretch>
            <a:fillRect/>
          </a:stretch>
        </p:blipFill>
        <p:spPr>
          <a:xfrm>
            <a:off x="1332851" y="2094638"/>
            <a:ext cx="12670020" cy="7070655"/>
          </a:xfrm>
          <a:prstGeom prst="rect">
            <a:avLst/>
          </a:prstGeom>
        </p:spPr>
      </p:pic>
    </p:spTree>
    <p:extLst>
      <p:ext uri="{BB962C8B-B14F-4D97-AF65-F5344CB8AC3E}">
        <p14:creationId xmlns:p14="http://schemas.microsoft.com/office/powerpoint/2010/main" val="48716548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8ABA0-DDC7-941A-B684-C48614B4907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FB00892-2DB9-81B8-1869-85523CBF54F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実施手順の策定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9F0E0AD-EA91-4B5B-911E-9BA6C9CB874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347</a:t>
            </a:fld>
            <a:endParaRPr kumimoji="1" lang="ja-JP" altLang="en-US" sz="2000"/>
          </a:p>
        </p:txBody>
      </p:sp>
      <p:sp>
        <p:nvSpPr>
          <p:cNvPr id="5" name="テキスト プレースホルダー 2">
            <a:extLst>
              <a:ext uri="{FF2B5EF4-FFF2-40B4-BE49-F238E27FC236}">
                <a16:creationId xmlns:a16="http://schemas.microsoft.com/office/drawing/2014/main" id="{6C473519-3BD3-2389-5919-A688838744B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人的管理策を参考とした対策基準・実施手順の策定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A3498416-4569-9304-0690-21B4D2AB276D}"/>
              </a:ext>
            </a:extLst>
          </p:cNvPr>
          <p:cNvSpPr txBox="1"/>
          <p:nvPr/>
        </p:nvSpPr>
        <p:spPr>
          <a:xfrm>
            <a:off x="12191999" y="13574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【復習</a:t>
            </a:r>
            <a:r>
              <a:rPr lang="en-US" altLang="ja-JP" sz="2400" b="1">
                <a:latin typeface="メイリオ" panose="020B0604030504040204" pitchFamily="50" charset="-128"/>
                <a:ea typeface="メイリオ" panose="020B0604030504040204" pitchFamily="50" charset="-128"/>
              </a:rPr>
              <a:t>】</a:t>
            </a:r>
          </a:p>
          <a:p>
            <a:pPr algn="ct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019FC856-62C6-EFA0-0BEA-D380650B2DE6}"/>
              </a:ext>
            </a:extLst>
          </p:cNvPr>
          <p:cNvSpPr txBox="1"/>
          <p:nvPr/>
        </p:nvSpPr>
        <p:spPr>
          <a:xfrm>
            <a:off x="1554679" y="2036000"/>
            <a:ext cx="15456498" cy="2308324"/>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情報セキュリティポリシーの構成</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F3E73C39-9488-D850-5A57-A5376DE4FE24}"/>
              </a:ext>
            </a:extLst>
          </p:cNvPr>
          <p:cNvPicPr>
            <a:picLocks noChangeAspect="1"/>
          </p:cNvPicPr>
          <p:nvPr/>
        </p:nvPicPr>
        <p:blipFill>
          <a:blip r:embed="rId3"/>
          <a:stretch>
            <a:fillRect/>
          </a:stretch>
        </p:blipFill>
        <p:spPr>
          <a:xfrm>
            <a:off x="10108251" y="2595875"/>
            <a:ext cx="5858282" cy="6108903"/>
          </a:xfrm>
          <a:prstGeom prst="rect">
            <a:avLst/>
          </a:prstGeom>
        </p:spPr>
      </p:pic>
      <p:sp>
        <p:nvSpPr>
          <p:cNvPr id="10" name="テキスト ボックス 9">
            <a:extLst>
              <a:ext uri="{FF2B5EF4-FFF2-40B4-BE49-F238E27FC236}">
                <a16:creationId xmlns:a16="http://schemas.microsoft.com/office/drawing/2014/main" id="{B6AD8FA7-C52B-67B7-A44D-1CC4D13441BD}"/>
              </a:ext>
            </a:extLst>
          </p:cNvPr>
          <p:cNvSpPr txBox="1"/>
          <p:nvPr/>
        </p:nvSpPr>
        <p:spPr>
          <a:xfrm>
            <a:off x="1332851" y="8381612"/>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セキュリティ対策の関係図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（出典）総務省</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情報セキュリティポリシーの内容”</a:t>
            </a:r>
          </a:p>
        </p:txBody>
      </p:sp>
      <p:pic>
        <p:nvPicPr>
          <p:cNvPr id="18" name="図 17">
            <a:extLst>
              <a:ext uri="{FF2B5EF4-FFF2-40B4-BE49-F238E27FC236}">
                <a16:creationId xmlns:a16="http://schemas.microsoft.com/office/drawing/2014/main" id="{371BF997-A05D-D614-70FC-15683CB7EB87}"/>
              </a:ext>
            </a:extLst>
          </p:cNvPr>
          <p:cNvPicPr>
            <a:picLocks noChangeAspect="1"/>
          </p:cNvPicPr>
          <p:nvPr/>
        </p:nvPicPr>
        <p:blipFill>
          <a:blip r:embed="rId4"/>
          <a:stretch>
            <a:fillRect/>
          </a:stretch>
        </p:blipFill>
        <p:spPr>
          <a:xfrm>
            <a:off x="2537849" y="2988400"/>
            <a:ext cx="5966401" cy="4881600"/>
          </a:xfrm>
          <a:prstGeom prst="rect">
            <a:avLst/>
          </a:prstGeom>
        </p:spPr>
      </p:pic>
      <p:sp>
        <p:nvSpPr>
          <p:cNvPr id="6" name="object 40">
            <a:extLst>
              <a:ext uri="{FF2B5EF4-FFF2-40B4-BE49-F238E27FC236}">
                <a16:creationId xmlns:a16="http://schemas.microsoft.com/office/drawing/2014/main" id="{C2BBD3F1-1E60-FD50-B4D7-A8BF6BD1067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15.</a:t>
            </a:r>
            <a:r>
              <a:rPr lang="ja-JP" altLang="en-US" sz="1800" b="1" dirty="0">
                <a:solidFill>
                  <a:schemeClr val="accent1"/>
                </a:solidFill>
                <a:latin typeface="メイリオ" panose="020B0604030504040204" pitchFamily="50" charset="-128"/>
                <a:ea typeface="メイリオ" panose="020B0604030504040204" pitchFamily="50" charset="-128"/>
              </a:rPr>
              <a:t>人的管理策</a:t>
            </a:r>
          </a:p>
        </p:txBody>
      </p:sp>
    </p:spTree>
    <p:extLst>
      <p:ext uri="{BB962C8B-B14F-4D97-AF65-F5344CB8AC3E}">
        <p14:creationId xmlns:p14="http://schemas.microsoft.com/office/powerpoint/2010/main" val="129896665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1D95F-F8E4-1A1C-34D7-7DF5837A355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5613791-70F7-669B-3B25-73C2D8747512}"/>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6.1 </a:t>
            </a:r>
            <a:r>
              <a:rPr lang="ja-JP" altLang="en-US" sz="4000">
                <a:latin typeface="メイリオ" panose="020B0604030504040204" pitchFamily="50" charset="-128"/>
                <a:ea typeface="メイリオ" panose="020B0604030504040204" pitchFamily="50" charset="-128"/>
              </a:rPr>
              <a:t>選考</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DD2F821-45C9-DC66-7532-8D51A24FB45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348</a:t>
            </a:fld>
            <a:endParaRPr kumimoji="1" lang="ja-JP" altLang="en-US" sz="2000"/>
          </a:p>
        </p:txBody>
      </p:sp>
      <p:sp>
        <p:nvSpPr>
          <p:cNvPr id="4" name="object 40">
            <a:extLst>
              <a:ext uri="{FF2B5EF4-FFF2-40B4-BE49-F238E27FC236}">
                <a16:creationId xmlns:a16="http://schemas.microsoft.com/office/drawing/2014/main" id="{945900C2-E505-27AB-21BF-E1422D8874F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15.</a:t>
            </a:r>
            <a:r>
              <a:rPr lang="ja-JP" altLang="en-US" sz="1800" b="1" dirty="0">
                <a:solidFill>
                  <a:schemeClr val="accent1"/>
                </a:solidFill>
                <a:latin typeface="メイリオ" panose="020B0604030504040204" pitchFamily="50" charset="-128"/>
                <a:ea typeface="メイリオ" panose="020B0604030504040204" pitchFamily="50" charset="-128"/>
              </a:rPr>
              <a:t>人的管理策</a:t>
            </a:r>
          </a:p>
        </p:txBody>
      </p:sp>
      <p:sp>
        <p:nvSpPr>
          <p:cNvPr id="5" name="テキスト プレースホルダー 2">
            <a:extLst>
              <a:ext uri="{FF2B5EF4-FFF2-40B4-BE49-F238E27FC236}">
                <a16:creationId xmlns:a16="http://schemas.microsoft.com/office/drawing/2014/main" id="{F8AA91D1-3F35-F117-D1F5-5E3674E77A9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人的管理策を参考とした対策基準・実施手順の策定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66501BF-B5C9-4A1D-DA13-131EA0C4B1BD}"/>
              </a:ext>
            </a:extLst>
          </p:cNvPr>
          <p:cNvSpPr txBox="1"/>
          <p:nvPr/>
        </p:nvSpPr>
        <p:spPr>
          <a:xfrm>
            <a:off x="12216384" y="561539"/>
            <a:ext cx="54594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15-1-2.】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15</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CF9C988D-8A11-4853-2122-DA3D3CB4E275}"/>
              </a:ext>
            </a:extLst>
          </p:cNvPr>
          <p:cNvPicPr>
            <a:picLocks noChangeAspect="1"/>
          </p:cNvPicPr>
          <p:nvPr/>
        </p:nvPicPr>
        <p:blipFill>
          <a:blip r:embed="rId3"/>
          <a:stretch>
            <a:fillRect/>
          </a:stretch>
        </p:blipFill>
        <p:spPr>
          <a:xfrm>
            <a:off x="1332851" y="2099844"/>
            <a:ext cx="15252580" cy="2561803"/>
          </a:xfrm>
          <a:prstGeom prst="rect">
            <a:avLst/>
          </a:prstGeom>
        </p:spPr>
      </p:pic>
      <p:sp>
        <p:nvSpPr>
          <p:cNvPr id="10" name="テキスト プレースホルダー 2">
            <a:extLst>
              <a:ext uri="{FF2B5EF4-FFF2-40B4-BE49-F238E27FC236}">
                <a16:creationId xmlns:a16="http://schemas.microsoft.com/office/drawing/2014/main" id="{AF5967BC-F0B5-920A-6E13-40712FB3F79B}"/>
              </a:ext>
            </a:extLst>
          </p:cNvPr>
          <p:cNvSpPr txBox="1">
            <a:spLocks/>
          </p:cNvSpPr>
          <p:nvPr/>
        </p:nvSpPr>
        <p:spPr>
          <a:xfrm>
            <a:off x="1332851" y="5251358"/>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6.2 </a:t>
            </a:r>
            <a:r>
              <a:rPr lang="ja-JP" altLang="en-US" sz="4000">
                <a:latin typeface="メイリオ" panose="020B0604030504040204" pitchFamily="50" charset="-128"/>
                <a:ea typeface="メイリオ" panose="020B0604030504040204" pitchFamily="50" charset="-128"/>
              </a:rPr>
              <a:t>雇用条件</a:t>
            </a:r>
            <a:endParaRPr lang="en-US" altLang="ja-JP" sz="4000">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0A1A8A2C-8378-9223-4C18-B02902668CD1}"/>
              </a:ext>
            </a:extLst>
          </p:cNvPr>
          <p:cNvPicPr>
            <a:picLocks noChangeAspect="1"/>
          </p:cNvPicPr>
          <p:nvPr/>
        </p:nvPicPr>
        <p:blipFill>
          <a:blip r:embed="rId4"/>
          <a:stretch>
            <a:fillRect/>
          </a:stretch>
        </p:blipFill>
        <p:spPr>
          <a:xfrm>
            <a:off x="1332851" y="5811233"/>
            <a:ext cx="15308974" cy="1683261"/>
          </a:xfrm>
          <a:prstGeom prst="rect">
            <a:avLst/>
          </a:prstGeom>
        </p:spPr>
      </p:pic>
    </p:spTree>
    <p:extLst>
      <p:ext uri="{BB962C8B-B14F-4D97-AF65-F5344CB8AC3E}">
        <p14:creationId xmlns:p14="http://schemas.microsoft.com/office/powerpoint/2010/main" val="3031560260"/>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22A2A-44A5-EC41-1F19-3B424BFF02F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9120D3B-2F62-02EF-3A45-D558C3D62809}"/>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6.3 </a:t>
            </a:r>
            <a:r>
              <a:rPr lang="ja-JP" altLang="en-US" sz="4000" dirty="0">
                <a:latin typeface="メイリオ" panose="020B0604030504040204" pitchFamily="50" charset="-128"/>
                <a:ea typeface="メイリオ" panose="020B0604030504040204" pitchFamily="50" charset="-128"/>
              </a:rPr>
              <a:t>情報セキュリティの意識向上、教育および訓練</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221FE13-DDEE-84CC-DFF6-74DCFAE9CB3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349</a:t>
            </a:fld>
            <a:endParaRPr kumimoji="1" lang="ja-JP" altLang="en-US" sz="2000"/>
          </a:p>
        </p:txBody>
      </p:sp>
      <p:sp>
        <p:nvSpPr>
          <p:cNvPr id="4" name="object 40">
            <a:extLst>
              <a:ext uri="{FF2B5EF4-FFF2-40B4-BE49-F238E27FC236}">
                <a16:creationId xmlns:a16="http://schemas.microsoft.com/office/drawing/2014/main" id="{35F3F92F-E4A5-65F4-10A1-5AE54CB4E88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15.</a:t>
            </a:r>
            <a:r>
              <a:rPr lang="ja-JP" altLang="en-US" sz="1800" b="1" dirty="0">
                <a:solidFill>
                  <a:schemeClr val="accent1"/>
                </a:solidFill>
                <a:latin typeface="メイリオ" panose="020B0604030504040204" pitchFamily="50" charset="-128"/>
                <a:ea typeface="メイリオ" panose="020B0604030504040204" pitchFamily="50" charset="-128"/>
              </a:rPr>
              <a:t>人的管理策</a:t>
            </a:r>
          </a:p>
        </p:txBody>
      </p:sp>
      <p:sp>
        <p:nvSpPr>
          <p:cNvPr id="5" name="テキスト プレースホルダー 2">
            <a:extLst>
              <a:ext uri="{FF2B5EF4-FFF2-40B4-BE49-F238E27FC236}">
                <a16:creationId xmlns:a16="http://schemas.microsoft.com/office/drawing/2014/main" id="{9491C1DB-83B6-E240-82D0-5799F4685EB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人的管理策を参考とした対策基準・実施手順の策定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C230A46-482D-0A1A-162C-BED0DE57595A}"/>
              </a:ext>
            </a:extLst>
          </p:cNvPr>
          <p:cNvSpPr txBox="1"/>
          <p:nvPr/>
        </p:nvSpPr>
        <p:spPr>
          <a:xfrm>
            <a:off x="12124944" y="561539"/>
            <a:ext cx="55509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15-1-2.】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15</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pic>
        <p:nvPicPr>
          <p:cNvPr id="9" name="図 8">
            <a:extLst>
              <a:ext uri="{FF2B5EF4-FFF2-40B4-BE49-F238E27FC236}">
                <a16:creationId xmlns:a16="http://schemas.microsoft.com/office/drawing/2014/main" id="{7E457729-13B1-D078-540C-A5C3206F2F03}"/>
              </a:ext>
            </a:extLst>
          </p:cNvPr>
          <p:cNvPicPr>
            <a:picLocks noChangeAspect="1"/>
          </p:cNvPicPr>
          <p:nvPr/>
        </p:nvPicPr>
        <p:blipFill>
          <a:blip r:embed="rId3"/>
          <a:stretch>
            <a:fillRect/>
          </a:stretch>
        </p:blipFill>
        <p:spPr>
          <a:xfrm>
            <a:off x="1332850" y="2099843"/>
            <a:ext cx="13781643" cy="7092983"/>
          </a:xfrm>
          <a:prstGeom prst="rect">
            <a:avLst/>
          </a:prstGeom>
        </p:spPr>
      </p:pic>
    </p:spTree>
    <p:extLst>
      <p:ext uri="{BB962C8B-B14F-4D97-AF65-F5344CB8AC3E}">
        <p14:creationId xmlns:p14="http://schemas.microsoft.com/office/powerpoint/2010/main" val="2292872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7571303"/>
          </a:xfrm>
          <a:prstGeom prst="rect">
            <a:avLst/>
          </a:prstGeom>
          <a:noFill/>
        </p:spPr>
        <p:txBody>
          <a:bodyPr wrap="square" lIns="91440" tIns="45720" rIns="91440" bIns="45720" anchor="t">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パスワードの作り方</a:t>
            </a:r>
            <a:r>
              <a:rPr kumimoji="1" lang="en-US" altLang="ja-JP" sz="3600">
                <a:latin typeface="メイリオ" panose="020B0604030504040204" pitchFamily="50" charset="-128"/>
                <a:ea typeface="メイリオ" panose="020B0604030504040204" pitchFamily="50" charset="-128"/>
              </a:rPr>
              <a:t>】</a:t>
            </a:r>
          </a:p>
          <a:p>
            <a:pPr marL="742950" lvl="0" indent="-742950">
              <a:buFont typeface="+mj-lt"/>
              <a:buAutoNum type="arabicPeriod" startAt="6"/>
            </a:pPr>
            <a:r>
              <a:rPr lang="ja-JP" altLang="en-US" sz="3600">
                <a:solidFill>
                  <a:prstClr val="black"/>
                </a:solidFill>
                <a:latin typeface="メイリオ" panose="020B0604030504040204" pitchFamily="50" charset="-128"/>
                <a:ea typeface="メイリオ" panose="020B0604030504040204" pitchFamily="50" charset="-128"/>
              </a:rPr>
              <a:t>自分にしかわからない固定文字を入れる</a:t>
            </a:r>
            <a:endParaRPr lang="en-US" altLang="ja-JP" sz="3600">
              <a:solidFill>
                <a:prstClr val="black"/>
              </a:solidFill>
              <a:latin typeface="メイリオ" panose="020B0604030504040204" pitchFamily="50" charset="-128"/>
              <a:ea typeface="メイリオ" panose="020B0604030504040204" pitchFamily="50" charset="-128"/>
            </a:endParaRPr>
          </a:p>
          <a:p>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　</a:t>
            </a:r>
            <a:r>
              <a:rPr lang="ja-JP" altLang="en-US" sz="3600">
                <a:solidFill>
                  <a:prstClr val="black"/>
                </a:solidFill>
                <a:latin typeface="メイリオ" panose="020B0604030504040204" pitchFamily="50" charset="-128"/>
                <a:ea typeface="メイリオ" panose="020B0604030504040204" pitchFamily="50" charset="-128"/>
              </a:rPr>
              <a:t>例　イニシャル</a:t>
            </a:r>
            <a:br>
              <a:rPr lang="en-US" altLang="ja-JP" sz="3600">
                <a:solidFill>
                  <a:prstClr val="black"/>
                </a:solidFill>
                <a:latin typeface="メイリオ" panose="020B0604030504040204" pitchFamily="50" charset="-128"/>
                <a:ea typeface="メイリオ" panose="020B0604030504040204" pitchFamily="50" charset="-128"/>
              </a:rPr>
            </a:br>
            <a:r>
              <a:rPr lang="ja-JP" altLang="en-US" sz="3600">
                <a:solidFill>
                  <a:prstClr val="black"/>
                </a:solidFill>
                <a:latin typeface="メイリオ" panose="020B0604030504040204" pitchFamily="50" charset="-128"/>
                <a:ea typeface="メイリオ" panose="020B0604030504040204" pitchFamily="50" charset="-128"/>
              </a:rPr>
              <a:t>　　</a:t>
            </a:r>
            <a:r>
              <a:rPr lang="en-US" altLang="ja-JP" sz="3600">
                <a:solidFill>
                  <a:prstClr val="black"/>
                </a:solidFill>
                <a:latin typeface="メイリオ" panose="020B0604030504040204" pitchFamily="50" charset="-128"/>
                <a:ea typeface="メイリオ" panose="020B0604030504040204" pitchFamily="50" charset="-128"/>
              </a:rPr>
              <a:t>SH</a:t>
            </a:r>
            <a:r>
              <a:rPr lang="ja-JP" altLang="en-US" sz="3600">
                <a:solidFill>
                  <a:prstClr val="black"/>
                </a:solidFill>
                <a:latin typeface="メイリオ" panose="020B0604030504040204" pitchFamily="50" charset="-128"/>
                <a:ea typeface="メイリオ" panose="020B0604030504040204" pitchFamily="50" charset="-128"/>
              </a:rPr>
              <a:t>　→　</a:t>
            </a:r>
            <a:r>
              <a:rPr lang="en-US" altLang="ja-JP" sz="3600">
                <a:solidFill>
                  <a:prstClr val="black"/>
                </a:solidFill>
                <a:latin typeface="メイリオ" panose="020B0604030504040204" pitchFamily="50" charset="-128"/>
                <a:ea typeface="メイリオ" panose="020B0604030504040204" pitchFamily="50" charset="-128"/>
              </a:rPr>
              <a:t>$H</a:t>
            </a:r>
            <a:br>
              <a:rPr lang="en-US" altLang="ja-JP" sz="3600">
                <a:solidFill>
                  <a:prstClr val="black"/>
                </a:solidFill>
                <a:latin typeface="メイリオ" panose="020B0604030504040204" pitchFamily="50" charset="-128"/>
                <a:ea typeface="メイリオ" panose="020B0604030504040204" pitchFamily="50" charset="-128"/>
              </a:rPr>
            </a:br>
            <a:br>
              <a:rPr lang="en-US" altLang="ja-JP" sz="3600">
                <a:solidFill>
                  <a:prstClr val="black"/>
                </a:solidFill>
                <a:latin typeface="メイリオ" panose="020B0604030504040204" pitchFamily="50" charset="-128"/>
                <a:ea typeface="メイリオ" panose="020B0604030504040204" pitchFamily="50" charset="-128"/>
              </a:rPr>
            </a:br>
            <a:r>
              <a:rPr lang="en-US" altLang="ja-JP" sz="5400" b="1">
                <a:solidFill>
                  <a:srgbClr val="FF0000"/>
                </a:solidFill>
                <a:latin typeface="メイリオ" panose="020B0604030504040204" pitchFamily="50" charset="-128"/>
                <a:ea typeface="メイリオ" panose="020B0604030504040204" pitchFamily="50" charset="-128"/>
              </a:rPr>
              <a:t>$H</a:t>
            </a:r>
            <a:r>
              <a:rPr lang="en-US" altLang="ja-JP" sz="5400">
                <a:latin typeface="メイリオ" panose="020B0604030504040204" pitchFamily="50" charset="-128"/>
                <a:ea typeface="メイリオ" panose="020B0604030504040204" pitchFamily="50" charset="-128"/>
              </a:rPr>
              <a:t>a6Cybr#Scrty%Kzk@Shn0725</a:t>
            </a:r>
            <a:br>
              <a:rPr lang="en-US" altLang="ja-JP" sz="5400">
                <a:latin typeface="メイリオ" panose="020B0604030504040204" pitchFamily="50" charset="-128"/>
                <a:ea typeface="メイリオ" panose="020B0604030504040204" pitchFamily="50" charset="-128"/>
              </a:rPr>
            </a:br>
            <a:r>
              <a:rPr lang="en-US" altLang="ja-JP" sz="5400" b="1">
                <a:solidFill>
                  <a:srgbClr val="FF0000"/>
                </a:solidFill>
                <a:latin typeface="メイリオ" panose="020B0604030504040204" pitchFamily="50" charset="-128"/>
                <a:ea typeface="メイリオ" panose="020B0604030504040204" pitchFamily="50" charset="-128"/>
              </a:rPr>
              <a:t>$H</a:t>
            </a:r>
            <a:r>
              <a:rPr lang="en-US" altLang="ja-JP" sz="5400">
                <a:latin typeface="メイリオ" panose="020B0604030504040204" pitchFamily="50" charset="-128"/>
                <a:ea typeface="メイリオ" panose="020B0604030504040204" pitchFamily="50" charset="-128"/>
              </a:rPr>
              <a:t>f6Cybr#Scrty%Kzk@Shn0725</a:t>
            </a:r>
            <a:br>
              <a:rPr lang="en-US" altLang="ja-JP" sz="3600">
                <a:latin typeface="メイリオ" panose="020B0604030504040204" pitchFamily="50" charset="-128"/>
                <a:ea typeface="メイリオ" panose="020B0604030504040204" pitchFamily="50" charset="-128"/>
              </a:rPr>
            </a:br>
            <a:endParaRPr lang="en-US" altLang="ja-JP" sz="3600">
              <a:latin typeface="メイリオ" panose="020B0604030504040204" pitchFamily="50" charset="-128"/>
              <a:ea typeface="メイリオ" panose="020B0604030504040204" pitchFamily="50" charset="-128"/>
            </a:endParaRPr>
          </a:p>
          <a:p>
            <a:r>
              <a:rPr kumimoji="1" lang="ja-JP" altLang="en-US" sz="3600">
                <a:latin typeface="メイリオ" panose="020B0604030504040204" pitchFamily="50" charset="-128"/>
                <a:ea typeface="メイリオ" panose="020B0604030504040204" pitchFamily="50" charset="-128"/>
              </a:rPr>
              <a:t>メモするときはベース部分のみをメモする</a:t>
            </a:r>
            <a:br>
              <a:rPr kumimoji="1" lang="en-US" altLang="ja-JP" sz="3600">
                <a:latin typeface="メイリオ" panose="020B0604030504040204" pitchFamily="50" charset="-128"/>
                <a:ea typeface="メイリオ" panose="020B0604030504040204" pitchFamily="50" charset="-128"/>
              </a:rPr>
            </a:br>
            <a:r>
              <a:rPr kumimoji="1" lang="en-US" altLang="ja-JP" sz="5400">
                <a:latin typeface="メイリオ" panose="020B0604030504040204" pitchFamily="50" charset="-128"/>
                <a:ea typeface="メイリオ" panose="020B0604030504040204" pitchFamily="50" charset="-128"/>
              </a:rPr>
              <a:t>$Ha6</a:t>
            </a:r>
            <a:r>
              <a:rPr lang="en-US" altLang="ja-JP" sz="5400" b="1">
                <a:solidFill>
                  <a:srgbClr val="FF0000"/>
                </a:solidFill>
                <a:latin typeface="メイリオ" panose="020B0604030504040204" pitchFamily="50" charset="-128"/>
                <a:ea typeface="メイリオ" panose="020B0604030504040204" pitchFamily="50" charset="-128"/>
              </a:rPr>
              <a:t>Cybr#Scrty%Kzk@Shn0725</a:t>
            </a:r>
            <a:br>
              <a:rPr lang="en-US" altLang="ja-JP" sz="3600" b="1">
                <a:solidFill>
                  <a:srgbClr val="FF0000"/>
                </a:solidFill>
                <a:latin typeface="メイリオ" panose="020B0604030504040204" pitchFamily="50" charset="-128"/>
                <a:ea typeface="メイリオ" panose="020B0604030504040204" pitchFamily="50" charset="-128"/>
              </a:rPr>
            </a:br>
            <a:endParaRPr kumimoji="1" lang="en-US" altLang="ja-JP" sz="3600" b="1">
              <a:solidFill>
                <a:srgbClr val="FF0000"/>
              </a:solidFill>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パスワードの使いまわしをしないために</a:t>
            </a:r>
          </a:p>
        </p:txBody>
      </p:sp>
    </p:spTree>
    <p:extLst>
      <p:ext uri="{BB962C8B-B14F-4D97-AF65-F5344CB8AC3E}">
        <p14:creationId xmlns:p14="http://schemas.microsoft.com/office/powerpoint/2010/main" val="171015912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B89A7-F335-9C99-8874-7B572E5F386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71C8558-2F66-0AB7-1A53-4CDE95A6E947}"/>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6.4 </a:t>
            </a:r>
            <a:r>
              <a:rPr lang="ja-JP" altLang="en-US" sz="4000">
                <a:latin typeface="メイリオ" panose="020B0604030504040204" pitchFamily="50" charset="-128"/>
                <a:ea typeface="メイリオ" panose="020B0604030504040204" pitchFamily="50" charset="-128"/>
              </a:rPr>
              <a:t>懲戒手続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4BED8F1-ADD2-7B05-7442-7AFAB5BE76C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350</a:t>
            </a:fld>
            <a:endParaRPr kumimoji="1" lang="ja-JP" altLang="en-US" sz="2000"/>
          </a:p>
        </p:txBody>
      </p:sp>
      <p:sp>
        <p:nvSpPr>
          <p:cNvPr id="4" name="object 40">
            <a:extLst>
              <a:ext uri="{FF2B5EF4-FFF2-40B4-BE49-F238E27FC236}">
                <a16:creationId xmlns:a16="http://schemas.microsoft.com/office/drawing/2014/main" id="{DA0CD4AC-6C6C-122A-D61B-C7C365A1EB2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15.</a:t>
            </a:r>
            <a:r>
              <a:rPr lang="ja-JP" altLang="en-US" sz="1800" b="1" dirty="0">
                <a:solidFill>
                  <a:schemeClr val="accent1"/>
                </a:solidFill>
                <a:latin typeface="メイリオ" panose="020B0604030504040204" pitchFamily="50" charset="-128"/>
                <a:ea typeface="メイリオ" panose="020B0604030504040204" pitchFamily="50" charset="-128"/>
              </a:rPr>
              <a:t>人的管理策</a:t>
            </a:r>
          </a:p>
        </p:txBody>
      </p:sp>
      <p:sp>
        <p:nvSpPr>
          <p:cNvPr id="5" name="テキスト プレースホルダー 2">
            <a:extLst>
              <a:ext uri="{FF2B5EF4-FFF2-40B4-BE49-F238E27FC236}">
                <a16:creationId xmlns:a16="http://schemas.microsoft.com/office/drawing/2014/main" id="{DD419C85-7543-55A1-2D8C-A332632C645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人的管理策を参考とした対策基準・実施手順の策定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49E06AC-B32C-938F-27D4-E5DE511A7F32}"/>
              </a:ext>
            </a:extLst>
          </p:cNvPr>
          <p:cNvSpPr txBox="1"/>
          <p:nvPr/>
        </p:nvSpPr>
        <p:spPr>
          <a:xfrm>
            <a:off x="12124944" y="561539"/>
            <a:ext cx="55509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15-1-2.】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15</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A440B891-2489-D56B-A346-3B1241D1D422}"/>
              </a:ext>
            </a:extLst>
          </p:cNvPr>
          <p:cNvPicPr>
            <a:picLocks noChangeAspect="1"/>
          </p:cNvPicPr>
          <p:nvPr/>
        </p:nvPicPr>
        <p:blipFill>
          <a:blip r:embed="rId3"/>
          <a:stretch>
            <a:fillRect/>
          </a:stretch>
        </p:blipFill>
        <p:spPr>
          <a:xfrm>
            <a:off x="1332851" y="2086320"/>
            <a:ext cx="15632180" cy="1535421"/>
          </a:xfrm>
          <a:prstGeom prst="rect">
            <a:avLst/>
          </a:prstGeom>
        </p:spPr>
      </p:pic>
      <p:sp>
        <p:nvSpPr>
          <p:cNvPr id="7" name="テキスト プレースホルダー 2">
            <a:extLst>
              <a:ext uri="{FF2B5EF4-FFF2-40B4-BE49-F238E27FC236}">
                <a16:creationId xmlns:a16="http://schemas.microsoft.com/office/drawing/2014/main" id="{9DD2F4A3-A0F8-6064-1931-51287FDE306B}"/>
              </a:ext>
            </a:extLst>
          </p:cNvPr>
          <p:cNvSpPr txBox="1">
            <a:spLocks/>
          </p:cNvSpPr>
          <p:nvPr/>
        </p:nvSpPr>
        <p:spPr>
          <a:xfrm>
            <a:off x="1332850" y="392465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6.5 </a:t>
            </a:r>
            <a:r>
              <a:rPr lang="ja-JP" altLang="en-US" sz="4000" dirty="0">
                <a:latin typeface="メイリオ" panose="020B0604030504040204" pitchFamily="50" charset="-128"/>
                <a:ea typeface="メイリオ" panose="020B0604030504040204" pitchFamily="50" charset="-128"/>
              </a:rPr>
              <a:t>雇用の終了または変更後の責任</a:t>
            </a:r>
            <a:endParaRPr lang="en-US" altLang="ja-JP" sz="4000"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85748416-770A-F560-6393-F8D299F4F04C}"/>
              </a:ext>
            </a:extLst>
          </p:cNvPr>
          <p:cNvPicPr>
            <a:picLocks noChangeAspect="1"/>
          </p:cNvPicPr>
          <p:nvPr/>
        </p:nvPicPr>
        <p:blipFill>
          <a:blip r:embed="rId4"/>
          <a:stretch>
            <a:fillRect/>
          </a:stretch>
        </p:blipFill>
        <p:spPr>
          <a:xfrm>
            <a:off x="1332850" y="4433849"/>
            <a:ext cx="15632180" cy="1469475"/>
          </a:xfrm>
          <a:prstGeom prst="rect">
            <a:avLst/>
          </a:prstGeom>
        </p:spPr>
      </p:pic>
      <p:sp>
        <p:nvSpPr>
          <p:cNvPr id="12" name="テキスト プレースホルダー 2">
            <a:extLst>
              <a:ext uri="{FF2B5EF4-FFF2-40B4-BE49-F238E27FC236}">
                <a16:creationId xmlns:a16="http://schemas.microsoft.com/office/drawing/2014/main" id="{0FBB8A7E-0FFB-77F3-DF6A-2283CF398BC8}"/>
              </a:ext>
            </a:extLst>
          </p:cNvPr>
          <p:cNvSpPr txBox="1">
            <a:spLocks/>
          </p:cNvSpPr>
          <p:nvPr/>
        </p:nvSpPr>
        <p:spPr>
          <a:xfrm>
            <a:off x="1332849" y="615555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6.6 </a:t>
            </a:r>
            <a:r>
              <a:rPr lang="ja-JP" altLang="en-US" sz="4000" dirty="0">
                <a:latin typeface="メイリオ" panose="020B0604030504040204" pitchFamily="50" charset="-128"/>
                <a:ea typeface="メイリオ" panose="020B0604030504040204" pitchFamily="50" charset="-128"/>
              </a:rPr>
              <a:t>秘密保持契約または守秘義務契約</a:t>
            </a:r>
            <a:endParaRPr lang="en-US" altLang="ja-JP" sz="4000"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F4F9F9FD-014F-63E1-3447-6B40730B90E7}"/>
              </a:ext>
            </a:extLst>
          </p:cNvPr>
          <p:cNvPicPr>
            <a:picLocks noChangeAspect="1"/>
          </p:cNvPicPr>
          <p:nvPr/>
        </p:nvPicPr>
        <p:blipFill>
          <a:blip r:embed="rId5"/>
          <a:stretch>
            <a:fillRect/>
          </a:stretch>
        </p:blipFill>
        <p:spPr>
          <a:xfrm>
            <a:off x="1332849" y="6627964"/>
            <a:ext cx="15633608" cy="2621284"/>
          </a:xfrm>
          <a:prstGeom prst="rect">
            <a:avLst/>
          </a:prstGeom>
        </p:spPr>
      </p:pic>
    </p:spTree>
    <p:extLst>
      <p:ext uri="{BB962C8B-B14F-4D97-AF65-F5344CB8AC3E}">
        <p14:creationId xmlns:p14="http://schemas.microsoft.com/office/powerpoint/2010/main" val="153641081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AA67D-A565-72F5-865D-50B2B0E0354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ABD42A6-8097-851A-A68A-11D3F0E98B10}"/>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6.7 </a:t>
            </a:r>
            <a:r>
              <a:rPr lang="ja-JP" altLang="en-US" sz="4000">
                <a:latin typeface="メイリオ" panose="020B0604030504040204" pitchFamily="50" charset="-128"/>
                <a:ea typeface="メイリオ" panose="020B0604030504040204" pitchFamily="50" charset="-128"/>
              </a:rPr>
              <a:t>リモートワーク</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440E489-BBEE-270C-B470-41AC49E1419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351</a:t>
            </a:fld>
            <a:endParaRPr kumimoji="1" lang="ja-JP" altLang="en-US" sz="2000"/>
          </a:p>
        </p:txBody>
      </p:sp>
      <p:sp>
        <p:nvSpPr>
          <p:cNvPr id="4" name="object 40">
            <a:extLst>
              <a:ext uri="{FF2B5EF4-FFF2-40B4-BE49-F238E27FC236}">
                <a16:creationId xmlns:a16="http://schemas.microsoft.com/office/drawing/2014/main" id="{2CC5FDA1-C43B-CDFF-E482-7B367474279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15.</a:t>
            </a:r>
            <a:r>
              <a:rPr lang="ja-JP" altLang="en-US" sz="1800" b="1" dirty="0">
                <a:solidFill>
                  <a:schemeClr val="accent1"/>
                </a:solidFill>
                <a:latin typeface="メイリオ" panose="020B0604030504040204" pitchFamily="50" charset="-128"/>
                <a:ea typeface="メイリオ" panose="020B0604030504040204" pitchFamily="50" charset="-128"/>
              </a:rPr>
              <a:t>人的管理策</a:t>
            </a:r>
          </a:p>
        </p:txBody>
      </p:sp>
      <p:sp>
        <p:nvSpPr>
          <p:cNvPr id="5" name="テキスト プレースホルダー 2">
            <a:extLst>
              <a:ext uri="{FF2B5EF4-FFF2-40B4-BE49-F238E27FC236}">
                <a16:creationId xmlns:a16="http://schemas.microsoft.com/office/drawing/2014/main" id="{868FD48E-ED57-CA2F-805F-613FEBB3C35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人的管理策を参考とした対策基準・実施手順の策定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08804309-165A-0B51-32CA-929204890125}"/>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15-1-2.】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15</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8C09AB8A-7F73-8896-074C-8D9D3F51E452}"/>
              </a:ext>
            </a:extLst>
          </p:cNvPr>
          <p:cNvSpPr txBox="1">
            <a:spLocks/>
          </p:cNvSpPr>
          <p:nvPr/>
        </p:nvSpPr>
        <p:spPr>
          <a:xfrm>
            <a:off x="1332850" y="60224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6.8 </a:t>
            </a:r>
            <a:r>
              <a:rPr lang="ja-JP" altLang="en-US" sz="4000">
                <a:latin typeface="メイリオ" panose="020B0604030504040204" pitchFamily="50" charset="-128"/>
                <a:ea typeface="メイリオ" panose="020B0604030504040204" pitchFamily="50" charset="-128"/>
              </a:rPr>
              <a:t>情報セキュリティ事象への報告</a:t>
            </a:r>
            <a:endParaRPr lang="en-US" altLang="ja-JP" sz="400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D658F492-4809-97F2-FA82-C0FD2EC48E06}"/>
              </a:ext>
            </a:extLst>
          </p:cNvPr>
          <p:cNvPicPr>
            <a:picLocks noChangeAspect="1"/>
          </p:cNvPicPr>
          <p:nvPr/>
        </p:nvPicPr>
        <p:blipFill>
          <a:blip r:embed="rId3"/>
          <a:stretch>
            <a:fillRect/>
          </a:stretch>
        </p:blipFill>
        <p:spPr>
          <a:xfrm>
            <a:off x="1332850" y="2099843"/>
            <a:ext cx="15635864" cy="3456203"/>
          </a:xfrm>
          <a:prstGeom prst="rect">
            <a:avLst/>
          </a:prstGeom>
        </p:spPr>
      </p:pic>
      <p:pic>
        <p:nvPicPr>
          <p:cNvPr id="13" name="図 12">
            <a:extLst>
              <a:ext uri="{FF2B5EF4-FFF2-40B4-BE49-F238E27FC236}">
                <a16:creationId xmlns:a16="http://schemas.microsoft.com/office/drawing/2014/main" id="{873472DD-4C8E-EAE2-F0E1-709CBA55753A}"/>
              </a:ext>
            </a:extLst>
          </p:cNvPr>
          <p:cNvPicPr>
            <a:picLocks noChangeAspect="1"/>
          </p:cNvPicPr>
          <p:nvPr/>
        </p:nvPicPr>
        <p:blipFill>
          <a:blip r:embed="rId4"/>
          <a:stretch>
            <a:fillRect/>
          </a:stretch>
        </p:blipFill>
        <p:spPr>
          <a:xfrm>
            <a:off x="1332848" y="6631993"/>
            <a:ext cx="15635863" cy="1218380"/>
          </a:xfrm>
          <a:prstGeom prst="rect">
            <a:avLst/>
          </a:prstGeom>
        </p:spPr>
      </p:pic>
    </p:spTree>
    <p:extLst>
      <p:ext uri="{BB962C8B-B14F-4D97-AF65-F5344CB8AC3E}">
        <p14:creationId xmlns:p14="http://schemas.microsoft.com/office/powerpoint/2010/main" val="120946682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36912-2833-146E-74E7-49F771D4AEE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B75B065-BB9A-E52D-3431-8B37D9AC536B}"/>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16.</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物理的管理策</a:t>
            </a:r>
          </a:p>
        </p:txBody>
      </p:sp>
      <p:sp>
        <p:nvSpPr>
          <p:cNvPr id="91" name="スライド番号プレースホルダー 1">
            <a:extLst>
              <a:ext uri="{FF2B5EF4-FFF2-40B4-BE49-F238E27FC236}">
                <a16:creationId xmlns:a16="http://schemas.microsoft.com/office/drawing/2014/main" id="{D1184C34-1B4B-395A-9ABF-CFD513C7373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352</a:t>
            </a:fld>
            <a:endParaRPr kumimoji="1" lang="ja-JP" altLang="en-US" sz="2000"/>
          </a:p>
        </p:txBody>
      </p:sp>
      <p:sp>
        <p:nvSpPr>
          <p:cNvPr id="3" name="テキスト プレースホルダー 2">
            <a:extLst>
              <a:ext uri="{FF2B5EF4-FFF2-40B4-BE49-F238E27FC236}">
                <a16:creationId xmlns:a16="http://schemas.microsoft.com/office/drawing/2014/main" id="{29705A31-BFFC-53EE-FD44-2ED41D939C96}"/>
              </a:ext>
            </a:extLst>
          </p:cNvPr>
          <p:cNvSpPr txBox="1">
            <a:spLocks/>
          </p:cNvSpPr>
          <p:nvPr/>
        </p:nvSpPr>
        <p:spPr>
          <a:xfrm>
            <a:off x="1203767" y="1472353"/>
            <a:ext cx="16308729"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3B27C39B-11D4-C334-5D6C-4E54E76F0D36}"/>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0483206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E0FF3-BFE6-A90D-F989-36C69E21852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4EFBF30-5587-2505-D38F-7F6E4F1DA412}"/>
              </a:ext>
            </a:extLst>
          </p:cNvPr>
          <p:cNvSpPr txBox="1">
            <a:spLocks noGrp="1"/>
          </p:cNvSpPr>
          <p:nvPr>
            <p:ph type="title" idx="4294967295"/>
          </p:nvPr>
        </p:nvSpPr>
        <p:spPr>
          <a:xfrm>
            <a:off x="1168259"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DFECD39-9921-55CC-C2C5-31B0A5C0924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353</a:t>
            </a:fld>
            <a:endParaRPr kumimoji="1" lang="ja-JP" altLang="en-US" sz="2000"/>
          </a:p>
        </p:txBody>
      </p:sp>
      <p:sp>
        <p:nvSpPr>
          <p:cNvPr id="5" name="テキスト プレースホルダー 2">
            <a:extLst>
              <a:ext uri="{FF2B5EF4-FFF2-40B4-BE49-F238E27FC236}">
                <a16:creationId xmlns:a16="http://schemas.microsoft.com/office/drawing/2014/main" id="{2F1D20D0-DC7A-C8C5-6C7F-8853596A76C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1077965-3C5E-DB5D-597E-DB039B21334A}"/>
              </a:ext>
            </a:extLst>
          </p:cNvPr>
          <p:cNvSpPr txBox="1"/>
          <p:nvPr/>
        </p:nvSpPr>
        <p:spPr>
          <a:xfrm>
            <a:off x="12179808" y="563642"/>
            <a:ext cx="55737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9A17DF62-8BE6-B054-30A1-CA8E25A134C3}"/>
              </a:ext>
            </a:extLst>
          </p:cNvPr>
          <p:cNvPicPr>
            <a:picLocks noChangeAspect="1"/>
          </p:cNvPicPr>
          <p:nvPr/>
        </p:nvPicPr>
        <p:blipFill>
          <a:blip r:embed="rId3"/>
          <a:stretch>
            <a:fillRect/>
          </a:stretch>
        </p:blipFill>
        <p:spPr>
          <a:xfrm>
            <a:off x="2635673" y="2255149"/>
            <a:ext cx="12747762" cy="6773972"/>
          </a:xfrm>
          <a:prstGeom prst="rect">
            <a:avLst/>
          </a:prstGeom>
        </p:spPr>
      </p:pic>
      <p:sp>
        <p:nvSpPr>
          <p:cNvPr id="7" name="正方形/長方形 6">
            <a:extLst>
              <a:ext uri="{FF2B5EF4-FFF2-40B4-BE49-F238E27FC236}">
                <a16:creationId xmlns:a16="http://schemas.microsoft.com/office/drawing/2014/main" id="{77E19B4E-AD03-F1DC-EFD5-ED49B65A6CEF}"/>
              </a:ext>
            </a:extLst>
          </p:cNvPr>
          <p:cNvSpPr/>
          <p:nvPr/>
        </p:nvSpPr>
        <p:spPr>
          <a:xfrm>
            <a:off x="2645413" y="5997949"/>
            <a:ext cx="12747762" cy="165290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object 40">
            <a:extLst>
              <a:ext uri="{FF2B5EF4-FFF2-40B4-BE49-F238E27FC236}">
                <a16:creationId xmlns:a16="http://schemas.microsoft.com/office/drawing/2014/main" id="{9818AF53-46A3-C19C-1F47-F18D074FBA9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333452461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613DC-A7E8-DE92-3D09-5031922A181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7E28E36-ECF5-B546-748D-70BF7F0BAA6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533BFE5-5481-3C9F-6991-DC388FD7D28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354</a:t>
            </a:fld>
            <a:endParaRPr kumimoji="1" lang="ja-JP" altLang="en-US" sz="2000"/>
          </a:p>
        </p:txBody>
      </p:sp>
      <p:sp>
        <p:nvSpPr>
          <p:cNvPr id="5" name="テキスト プレースホルダー 2">
            <a:extLst>
              <a:ext uri="{FF2B5EF4-FFF2-40B4-BE49-F238E27FC236}">
                <a16:creationId xmlns:a16="http://schemas.microsoft.com/office/drawing/2014/main" id="{59E5A796-7A9E-AB08-6D33-039D8DC400C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9C7C378-81C0-11D5-3FD6-B7EF554F87EE}"/>
              </a:ext>
            </a:extLst>
          </p:cNvPr>
          <p:cNvSpPr txBox="1"/>
          <p:nvPr/>
        </p:nvSpPr>
        <p:spPr>
          <a:xfrm>
            <a:off x="13913224" y="604817"/>
            <a:ext cx="369691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【復習</a:t>
            </a:r>
            <a:r>
              <a:rPr lang="en-US" altLang="ja-JP" sz="2400" b="1">
                <a:latin typeface="メイリオ" panose="020B0604030504040204" pitchFamily="50" charset="-128"/>
                <a:ea typeface="メイリオ" panose="020B0604030504040204" pitchFamily="50" charset="-128"/>
              </a:rPr>
              <a:t>】</a:t>
            </a:r>
          </a:p>
          <a:p>
            <a:pPr algn="ct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FA9599D1-204B-2740-20C6-FD244BF5DA6F}"/>
              </a:ext>
            </a:extLst>
          </p:cNvPr>
          <p:cNvSpPr txBox="1"/>
          <p:nvPr/>
        </p:nvSpPr>
        <p:spPr>
          <a:xfrm>
            <a:off x="1554679" y="2036000"/>
            <a:ext cx="15456498" cy="2308324"/>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情報セキュリティポリシーの構成</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C1526156-000D-9909-50EE-8F3EB466103D}"/>
              </a:ext>
            </a:extLst>
          </p:cNvPr>
          <p:cNvPicPr>
            <a:picLocks noChangeAspect="1"/>
          </p:cNvPicPr>
          <p:nvPr/>
        </p:nvPicPr>
        <p:blipFill>
          <a:blip r:embed="rId3"/>
          <a:stretch>
            <a:fillRect/>
          </a:stretch>
        </p:blipFill>
        <p:spPr>
          <a:xfrm>
            <a:off x="2591909" y="3120727"/>
            <a:ext cx="5858282" cy="4881900"/>
          </a:xfrm>
          <a:prstGeom prst="rect">
            <a:avLst/>
          </a:prstGeom>
        </p:spPr>
      </p:pic>
      <p:pic>
        <p:nvPicPr>
          <p:cNvPr id="9" name="図 8">
            <a:extLst>
              <a:ext uri="{FF2B5EF4-FFF2-40B4-BE49-F238E27FC236}">
                <a16:creationId xmlns:a16="http://schemas.microsoft.com/office/drawing/2014/main" id="{5C07B221-66D3-D5C1-CC6B-0ECD505A7E32}"/>
              </a:ext>
            </a:extLst>
          </p:cNvPr>
          <p:cNvPicPr>
            <a:picLocks noChangeAspect="1"/>
          </p:cNvPicPr>
          <p:nvPr/>
        </p:nvPicPr>
        <p:blipFill>
          <a:blip r:embed="rId4"/>
          <a:stretch>
            <a:fillRect/>
          </a:stretch>
        </p:blipFill>
        <p:spPr>
          <a:xfrm>
            <a:off x="10108251" y="2595875"/>
            <a:ext cx="5858282" cy="6108903"/>
          </a:xfrm>
          <a:prstGeom prst="rect">
            <a:avLst/>
          </a:prstGeom>
        </p:spPr>
      </p:pic>
      <p:sp>
        <p:nvSpPr>
          <p:cNvPr id="10" name="テキスト ボックス 9">
            <a:extLst>
              <a:ext uri="{FF2B5EF4-FFF2-40B4-BE49-F238E27FC236}">
                <a16:creationId xmlns:a16="http://schemas.microsoft.com/office/drawing/2014/main" id="{7316C58C-C642-B140-350B-779A93D6E33F}"/>
              </a:ext>
            </a:extLst>
          </p:cNvPr>
          <p:cNvSpPr txBox="1"/>
          <p:nvPr/>
        </p:nvSpPr>
        <p:spPr>
          <a:xfrm>
            <a:off x="1332851" y="8381612"/>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セキュリティ対策の関係図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（出典）総務省</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情報セキュリティポリシーの内容”</a:t>
            </a:r>
          </a:p>
        </p:txBody>
      </p:sp>
      <p:sp>
        <p:nvSpPr>
          <p:cNvPr id="6" name="object 40">
            <a:extLst>
              <a:ext uri="{FF2B5EF4-FFF2-40B4-BE49-F238E27FC236}">
                <a16:creationId xmlns:a16="http://schemas.microsoft.com/office/drawing/2014/main" id="{F7EAF8B2-0A9B-1295-4CEC-B98A8539D4B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51465550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F5EB1-3878-0658-02F8-44582A14692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FA57C52-472C-D0EC-AEF0-F37C11A3863A}"/>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FE20960-8C05-B1F1-CC87-E87C03A6FE6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355</a:t>
            </a:fld>
            <a:endParaRPr kumimoji="1" lang="ja-JP" altLang="en-US" sz="2000"/>
          </a:p>
        </p:txBody>
      </p:sp>
      <p:sp>
        <p:nvSpPr>
          <p:cNvPr id="5" name="テキスト プレースホルダー 2">
            <a:extLst>
              <a:ext uri="{FF2B5EF4-FFF2-40B4-BE49-F238E27FC236}">
                <a16:creationId xmlns:a16="http://schemas.microsoft.com/office/drawing/2014/main" id="{59FFEF95-0551-5A68-8538-3713B92675D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DF94BD17-EC6D-8BB4-6456-F4308A781004}"/>
              </a:ext>
            </a:extLst>
          </p:cNvPr>
          <p:cNvSpPr txBox="1"/>
          <p:nvPr/>
        </p:nvSpPr>
        <p:spPr>
          <a:xfrm>
            <a:off x="12070080" y="563642"/>
            <a:ext cx="56834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26A4B130-5322-7822-B0A6-F178688D71A3}"/>
              </a:ext>
            </a:extLst>
          </p:cNvPr>
          <p:cNvPicPr>
            <a:picLocks noChangeAspect="1"/>
          </p:cNvPicPr>
          <p:nvPr/>
        </p:nvPicPr>
        <p:blipFill>
          <a:blip r:embed="rId3"/>
          <a:stretch>
            <a:fillRect/>
          </a:stretch>
        </p:blipFill>
        <p:spPr>
          <a:xfrm>
            <a:off x="1332851" y="2293907"/>
            <a:ext cx="15218650" cy="5791313"/>
          </a:xfrm>
          <a:prstGeom prst="rect">
            <a:avLst/>
          </a:prstGeom>
        </p:spPr>
      </p:pic>
      <p:sp>
        <p:nvSpPr>
          <p:cNvPr id="7" name="object 40">
            <a:extLst>
              <a:ext uri="{FF2B5EF4-FFF2-40B4-BE49-F238E27FC236}">
                <a16:creationId xmlns:a16="http://schemas.microsoft.com/office/drawing/2014/main" id="{53919E9F-72B5-8EAB-E8AD-2C0E6920603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240945086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806C7-8D23-4A57-5001-0179FBF53DB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4E85F8F-0319-5A7A-1E62-68BB533332D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F69A763-9A36-430A-D2A4-6D5E5486B75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356</a:t>
            </a:fld>
            <a:endParaRPr kumimoji="1" lang="ja-JP" altLang="en-US" sz="2000"/>
          </a:p>
        </p:txBody>
      </p:sp>
      <p:sp>
        <p:nvSpPr>
          <p:cNvPr id="5" name="テキスト プレースホルダー 2">
            <a:extLst>
              <a:ext uri="{FF2B5EF4-FFF2-40B4-BE49-F238E27FC236}">
                <a16:creationId xmlns:a16="http://schemas.microsoft.com/office/drawing/2014/main" id="{D6A3E4C4-71C9-4745-0FCC-B1D5B0E27F9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E2AC74B6-2E31-0BA3-5DD8-E6C41AEC0786}"/>
              </a:ext>
            </a:extLst>
          </p:cNvPr>
          <p:cNvSpPr txBox="1"/>
          <p:nvPr/>
        </p:nvSpPr>
        <p:spPr>
          <a:xfrm>
            <a:off x="12088368" y="563643"/>
            <a:ext cx="56652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4C5C324C-AAF6-A8B8-FE47-65A0AB9FA2FB}"/>
              </a:ext>
            </a:extLst>
          </p:cNvPr>
          <p:cNvPicPr>
            <a:picLocks noChangeAspect="1"/>
          </p:cNvPicPr>
          <p:nvPr/>
        </p:nvPicPr>
        <p:blipFill>
          <a:blip r:embed="rId3"/>
          <a:stretch>
            <a:fillRect/>
          </a:stretch>
        </p:blipFill>
        <p:spPr>
          <a:xfrm>
            <a:off x="1332851" y="2343525"/>
            <a:ext cx="14525404" cy="6752349"/>
          </a:xfrm>
          <a:prstGeom prst="rect">
            <a:avLst/>
          </a:prstGeom>
        </p:spPr>
      </p:pic>
      <p:sp>
        <p:nvSpPr>
          <p:cNvPr id="9" name="object 40">
            <a:extLst>
              <a:ext uri="{FF2B5EF4-FFF2-40B4-BE49-F238E27FC236}">
                <a16:creationId xmlns:a16="http://schemas.microsoft.com/office/drawing/2014/main" id="{8A9874D8-D4A5-E93C-090C-086F9920949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278845287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4E1A6-CBD6-1FA5-D1B4-8C792B821DB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11056C3-311E-D31C-6949-20E517A8228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B434408-29A3-FB53-493D-2BFDCFBFFA1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357</a:t>
            </a:fld>
            <a:endParaRPr kumimoji="1" lang="ja-JP" altLang="en-US" sz="2000"/>
          </a:p>
        </p:txBody>
      </p:sp>
      <p:sp>
        <p:nvSpPr>
          <p:cNvPr id="5" name="テキスト プレースホルダー 2">
            <a:extLst>
              <a:ext uri="{FF2B5EF4-FFF2-40B4-BE49-F238E27FC236}">
                <a16:creationId xmlns:a16="http://schemas.microsoft.com/office/drawing/2014/main" id="{3CE8C66D-1E94-6D20-89B5-9E2396D0E00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8EB8ABB9-EAAC-F49E-B953-58985FF2A420}"/>
              </a:ext>
            </a:extLst>
          </p:cNvPr>
          <p:cNvSpPr txBox="1"/>
          <p:nvPr/>
        </p:nvSpPr>
        <p:spPr>
          <a:xfrm>
            <a:off x="12143232" y="563642"/>
            <a:ext cx="56103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4569AAB3-D324-9091-9631-E73B5ED18C82}"/>
              </a:ext>
            </a:extLst>
          </p:cNvPr>
          <p:cNvPicPr>
            <a:picLocks noChangeAspect="1"/>
          </p:cNvPicPr>
          <p:nvPr/>
        </p:nvPicPr>
        <p:blipFill>
          <a:blip r:embed="rId3"/>
          <a:stretch>
            <a:fillRect/>
          </a:stretch>
        </p:blipFill>
        <p:spPr>
          <a:xfrm>
            <a:off x="1332851" y="2255148"/>
            <a:ext cx="15239166" cy="6672283"/>
          </a:xfrm>
          <a:prstGeom prst="rect">
            <a:avLst/>
          </a:prstGeom>
        </p:spPr>
      </p:pic>
      <p:sp>
        <p:nvSpPr>
          <p:cNvPr id="10" name="object 40">
            <a:extLst>
              <a:ext uri="{FF2B5EF4-FFF2-40B4-BE49-F238E27FC236}">
                <a16:creationId xmlns:a16="http://schemas.microsoft.com/office/drawing/2014/main" id="{37C7F22E-2228-DBE7-C6B0-63E07F4D620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256784370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94238-9A4E-3B5A-683A-66A0294D317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5A943FC-C52B-A50D-0A8F-28EE966FCB8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8FCAF8D-EBDE-1895-EC18-46FD3F17088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358</a:t>
            </a:fld>
            <a:endParaRPr kumimoji="1" lang="ja-JP" altLang="en-US" sz="2000"/>
          </a:p>
        </p:txBody>
      </p:sp>
      <p:sp>
        <p:nvSpPr>
          <p:cNvPr id="5" name="テキスト プレースホルダー 2">
            <a:extLst>
              <a:ext uri="{FF2B5EF4-FFF2-40B4-BE49-F238E27FC236}">
                <a16:creationId xmlns:a16="http://schemas.microsoft.com/office/drawing/2014/main" id="{2FE725D0-3CF5-FD18-04D4-7623C5F25AC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6963F4BB-70A4-0A99-CC95-E8C404BF4DF5}"/>
              </a:ext>
            </a:extLst>
          </p:cNvPr>
          <p:cNvSpPr txBox="1"/>
          <p:nvPr/>
        </p:nvSpPr>
        <p:spPr>
          <a:xfrm>
            <a:off x="12179808" y="563642"/>
            <a:ext cx="55737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A7F8DBD2-8F32-2A6F-0BE3-3E42FC6185BA}"/>
              </a:ext>
            </a:extLst>
          </p:cNvPr>
          <p:cNvPicPr>
            <a:picLocks noChangeAspect="1"/>
          </p:cNvPicPr>
          <p:nvPr/>
        </p:nvPicPr>
        <p:blipFill>
          <a:blip r:embed="rId3"/>
          <a:stretch>
            <a:fillRect/>
          </a:stretch>
        </p:blipFill>
        <p:spPr>
          <a:xfrm>
            <a:off x="1181964" y="2255149"/>
            <a:ext cx="15983766" cy="6549023"/>
          </a:xfrm>
          <a:prstGeom prst="rect">
            <a:avLst/>
          </a:prstGeom>
        </p:spPr>
      </p:pic>
      <p:sp>
        <p:nvSpPr>
          <p:cNvPr id="11" name="object 40">
            <a:extLst>
              <a:ext uri="{FF2B5EF4-FFF2-40B4-BE49-F238E27FC236}">
                <a16:creationId xmlns:a16="http://schemas.microsoft.com/office/drawing/2014/main" id="{42A5620E-A4F1-FFA8-1AA9-676364F4488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2753446895"/>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D33EE-D44C-C232-E0B2-802121FA168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D4B40C3-50A1-D70B-9A83-C79B03C6AE9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実施手順の策定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618F5F9-33BD-877E-9D74-E3E30EC4939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359</a:t>
            </a:fld>
            <a:endParaRPr kumimoji="1" lang="ja-JP" altLang="en-US" sz="2000"/>
          </a:p>
        </p:txBody>
      </p:sp>
      <p:sp>
        <p:nvSpPr>
          <p:cNvPr id="5" name="テキスト プレースホルダー 2">
            <a:extLst>
              <a:ext uri="{FF2B5EF4-FFF2-40B4-BE49-F238E27FC236}">
                <a16:creationId xmlns:a16="http://schemas.microsoft.com/office/drawing/2014/main" id="{4DC950DA-E34F-62E6-B422-26B96A2A507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D2E437E-870D-7CBD-9A71-4878F3E9740F}"/>
              </a:ext>
            </a:extLst>
          </p:cNvPr>
          <p:cNvSpPr txBox="1"/>
          <p:nvPr/>
        </p:nvSpPr>
        <p:spPr>
          <a:xfrm>
            <a:off x="13572565" y="671115"/>
            <a:ext cx="40375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【復習</a:t>
            </a:r>
            <a:r>
              <a:rPr lang="en-US" altLang="ja-JP" sz="2400" b="1">
                <a:latin typeface="メイリオ" panose="020B0604030504040204" pitchFamily="50" charset="-128"/>
                <a:ea typeface="メイリオ" panose="020B0604030504040204" pitchFamily="50" charset="-128"/>
              </a:rPr>
              <a:t>】</a:t>
            </a:r>
          </a:p>
          <a:p>
            <a:pPr algn="ct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9F6D0065-A1B3-9257-B72C-ABCED4D65C0E}"/>
              </a:ext>
            </a:extLst>
          </p:cNvPr>
          <p:cNvSpPr txBox="1"/>
          <p:nvPr/>
        </p:nvSpPr>
        <p:spPr>
          <a:xfrm>
            <a:off x="1554679" y="2036000"/>
            <a:ext cx="15456498" cy="2308324"/>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情報セキュリティポリシーの構成</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782F5015-F423-BE0C-9DA6-8A984A3C9B17}"/>
              </a:ext>
            </a:extLst>
          </p:cNvPr>
          <p:cNvPicPr>
            <a:picLocks noChangeAspect="1"/>
          </p:cNvPicPr>
          <p:nvPr/>
        </p:nvPicPr>
        <p:blipFill>
          <a:blip r:embed="rId3"/>
          <a:stretch>
            <a:fillRect/>
          </a:stretch>
        </p:blipFill>
        <p:spPr>
          <a:xfrm>
            <a:off x="10108251" y="2595875"/>
            <a:ext cx="5858282" cy="6108903"/>
          </a:xfrm>
          <a:prstGeom prst="rect">
            <a:avLst/>
          </a:prstGeom>
        </p:spPr>
      </p:pic>
      <p:sp>
        <p:nvSpPr>
          <p:cNvPr id="10" name="テキスト ボックス 9">
            <a:extLst>
              <a:ext uri="{FF2B5EF4-FFF2-40B4-BE49-F238E27FC236}">
                <a16:creationId xmlns:a16="http://schemas.microsoft.com/office/drawing/2014/main" id="{ED126EA8-BE95-5163-E68F-283D153559DE}"/>
              </a:ext>
            </a:extLst>
          </p:cNvPr>
          <p:cNvSpPr txBox="1"/>
          <p:nvPr/>
        </p:nvSpPr>
        <p:spPr>
          <a:xfrm>
            <a:off x="1332851" y="8381612"/>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セキュリティ対策の関係図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（出典）総務省</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情報セキュリティポリシーの内容”</a:t>
            </a:r>
          </a:p>
        </p:txBody>
      </p:sp>
      <p:pic>
        <p:nvPicPr>
          <p:cNvPr id="18" name="図 17">
            <a:extLst>
              <a:ext uri="{FF2B5EF4-FFF2-40B4-BE49-F238E27FC236}">
                <a16:creationId xmlns:a16="http://schemas.microsoft.com/office/drawing/2014/main" id="{EAB76421-E84C-4BB7-BF99-01C970E3FF49}"/>
              </a:ext>
            </a:extLst>
          </p:cNvPr>
          <p:cNvPicPr>
            <a:picLocks noChangeAspect="1"/>
          </p:cNvPicPr>
          <p:nvPr/>
        </p:nvPicPr>
        <p:blipFill>
          <a:blip r:embed="rId4"/>
          <a:stretch>
            <a:fillRect/>
          </a:stretch>
        </p:blipFill>
        <p:spPr>
          <a:xfrm>
            <a:off x="2537849" y="2988400"/>
            <a:ext cx="5966401" cy="4881600"/>
          </a:xfrm>
          <a:prstGeom prst="rect">
            <a:avLst/>
          </a:prstGeom>
        </p:spPr>
      </p:pic>
      <p:sp>
        <p:nvSpPr>
          <p:cNvPr id="6" name="object 40">
            <a:extLst>
              <a:ext uri="{FF2B5EF4-FFF2-40B4-BE49-F238E27FC236}">
                <a16:creationId xmlns:a16="http://schemas.microsoft.com/office/drawing/2014/main" id="{10A95B56-3298-CCF5-CC31-D4C1B31780A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846071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186309"/>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パスワードマネージャー（ソフトウェア）</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複雑なパスワードを生成し、管理するためのソフトウェア。</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端末間の同期を行うことで、複数のデバイスで共有できる。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ja-JP" altLang="en-US" sz="3600">
                <a:latin typeface="メイリオ" panose="020B0604030504040204" pitchFamily="50" charset="-128"/>
                <a:ea typeface="メイリオ" panose="020B0604030504040204" pitchFamily="50" charset="-128"/>
              </a:rPr>
              <a:t>ワンタイムパスワード</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定期的に更新され、</a:t>
            </a:r>
            <a:r>
              <a:rPr kumimoji="1" lang="en-US" altLang="ja-JP" sz="3600">
                <a:latin typeface="メイリオ" panose="020B0604030504040204" pitchFamily="50" charset="-128"/>
                <a:ea typeface="メイリオ" panose="020B0604030504040204" pitchFamily="50" charset="-128"/>
              </a:rPr>
              <a:t>1</a:t>
            </a:r>
            <a:r>
              <a:rPr kumimoji="1" lang="ja-JP" altLang="en-US" sz="3600">
                <a:latin typeface="メイリオ" panose="020B0604030504040204" pitchFamily="50" charset="-128"/>
                <a:ea typeface="メイリオ" panose="020B0604030504040204" pitchFamily="50" charset="-128"/>
              </a:rPr>
              <a:t>度しか使用できないパスワード。</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パスワードは、専用のデバイスやソフトウェアで確認できる。</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PIN</a:t>
            </a:r>
            <a:r>
              <a:rPr kumimoji="1" lang="ja-JP" altLang="en-US" sz="3600">
                <a:latin typeface="メイリオ" panose="020B0604030504040204" pitchFamily="50" charset="-128"/>
                <a:ea typeface="メイリオ" panose="020B0604030504040204" pitchFamily="50" charset="-128"/>
              </a:rPr>
              <a:t>コード方式</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パスワードとは異なり、デバイスに対する認証となるため、ネット</a:t>
            </a:r>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ワーク上を流れることがない。</a:t>
            </a:r>
            <a:endParaRPr kumimoji="1" lang="en-US" altLang="ja-JP" sz="360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latin typeface="メイリオ" panose="020B0604030504040204" pitchFamily="50" charset="-128"/>
                <a:ea typeface="メイリオ" panose="020B0604030504040204" pitchFamily="50" charset="-128"/>
              </a:rPr>
              <a:t>公開鍵方式のパスキー</a:t>
            </a:r>
            <a:br>
              <a:rPr lang="en-US" altLang="ja-JP" sz="3600">
                <a:latin typeface="メイリオ" panose="020B0604030504040204" pitchFamily="50" charset="-128"/>
                <a:ea typeface="メイリオ" panose="020B0604030504040204" pitchFamily="50" charset="-128"/>
              </a:rPr>
            </a:br>
            <a:r>
              <a:rPr lang="en-US" altLang="ja-JP" sz="36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公開鍵と秘密鍵の</a:t>
            </a:r>
            <a:r>
              <a:rPr lang="en-US" altLang="ja-JP" sz="3600">
                <a:latin typeface="メイリオ" panose="020B0604030504040204" pitchFamily="50" charset="-128"/>
                <a:ea typeface="メイリオ" panose="020B0604030504040204" pitchFamily="50" charset="-128"/>
              </a:rPr>
              <a:t>2</a:t>
            </a:r>
            <a:r>
              <a:rPr lang="ja-JP" altLang="en-US" sz="3600">
                <a:latin typeface="メイリオ" panose="020B0604030504040204" pitchFamily="50" charset="-128"/>
                <a:ea typeface="メイリオ" panose="020B0604030504040204" pitchFamily="50" charset="-128"/>
              </a:rPr>
              <a:t>種類の鍵のペアで認証を行う方式</a:t>
            </a:r>
            <a:endParaRPr lang="en-US" altLang="ja-JP" sz="36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2. </a:t>
            </a:r>
            <a:r>
              <a:rPr lang="ja-JP" altLang="en-US" sz="1800" b="1">
                <a:solidFill>
                  <a:schemeClr val="accent1"/>
                </a:solidFill>
                <a:latin typeface="メイリオ" panose="020B0604030504040204" pitchFamily="50" charset="-128"/>
                <a:ea typeface="メイリオ" panose="020B0604030504040204" pitchFamily="50" charset="-128"/>
              </a:rPr>
              <a:t>事例を知る：重大インシデント発生から課題解決まで</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認証方式と管理</a:t>
            </a:r>
          </a:p>
        </p:txBody>
      </p:sp>
    </p:spTree>
    <p:extLst>
      <p:ext uri="{BB962C8B-B14F-4D97-AF65-F5344CB8AC3E}">
        <p14:creationId xmlns:p14="http://schemas.microsoft.com/office/powerpoint/2010/main" val="4070147026"/>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DA1E8-B590-EAD9-DD02-5EB6AA0A2C4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AD7207C-B7C8-29EB-D967-86964B3F8E55}"/>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 </a:t>
            </a:r>
            <a:r>
              <a:rPr lang="ja-JP" altLang="en-US" sz="4000">
                <a:latin typeface="メイリオ" panose="020B0604030504040204" pitchFamily="50" charset="-128"/>
                <a:ea typeface="メイリオ" panose="020B0604030504040204" pitchFamily="50" charset="-128"/>
              </a:rPr>
              <a:t>物理的セキュリティ境界</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77CD9AC-3F5D-FFD2-FCAD-547EF6B92FD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360</a:t>
            </a:fld>
            <a:endParaRPr kumimoji="1" lang="ja-JP" altLang="en-US" sz="2000"/>
          </a:p>
        </p:txBody>
      </p:sp>
      <p:sp>
        <p:nvSpPr>
          <p:cNvPr id="5" name="テキスト プレースホルダー 2">
            <a:extLst>
              <a:ext uri="{FF2B5EF4-FFF2-40B4-BE49-F238E27FC236}">
                <a16:creationId xmlns:a16="http://schemas.microsoft.com/office/drawing/2014/main" id="{DC86709D-326B-C9FD-D45D-4FDD1C5A614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121BC4E-8515-45A1-A600-AC3EDA2C1DBC}"/>
              </a:ext>
            </a:extLst>
          </p:cNvPr>
          <p:cNvSpPr txBox="1"/>
          <p:nvPr/>
        </p:nvSpPr>
        <p:spPr>
          <a:xfrm>
            <a:off x="12143232" y="561539"/>
            <a:ext cx="55326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8A9ACFB3-96AD-4383-2E86-366407E05330}"/>
              </a:ext>
            </a:extLst>
          </p:cNvPr>
          <p:cNvPicPr>
            <a:picLocks noChangeAspect="1"/>
          </p:cNvPicPr>
          <p:nvPr/>
        </p:nvPicPr>
        <p:blipFill>
          <a:blip r:embed="rId3"/>
          <a:stretch>
            <a:fillRect/>
          </a:stretch>
        </p:blipFill>
        <p:spPr>
          <a:xfrm>
            <a:off x="1332851" y="1611685"/>
            <a:ext cx="15546540" cy="3747977"/>
          </a:xfrm>
          <a:prstGeom prst="rect">
            <a:avLst/>
          </a:prstGeom>
        </p:spPr>
      </p:pic>
      <p:sp>
        <p:nvSpPr>
          <p:cNvPr id="10" name="object 40">
            <a:extLst>
              <a:ext uri="{FF2B5EF4-FFF2-40B4-BE49-F238E27FC236}">
                <a16:creationId xmlns:a16="http://schemas.microsoft.com/office/drawing/2014/main" id="{40E49C4F-9673-5096-7373-0D7005158B3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371595073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4622E-29CF-0672-CEDD-95BA58CFC0A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FA39BD9-2510-0109-FA0A-38698B4C9FA5}"/>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7.2 </a:t>
            </a:r>
            <a:r>
              <a:rPr lang="ja-JP" altLang="en-US" sz="4000">
                <a:latin typeface="メイリオ" panose="020B0604030504040204" pitchFamily="50" charset="-128"/>
                <a:ea typeface="メイリオ" panose="020B0604030504040204" pitchFamily="50" charset="-128"/>
              </a:rPr>
              <a:t>物理的入退</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1E2D628-7D7A-B6C2-66E8-00AC30BB6D6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361</a:t>
            </a:fld>
            <a:endParaRPr kumimoji="1" lang="ja-JP" altLang="en-US" sz="2000"/>
          </a:p>
        </p:txBody>
      </p:sp>
      <p:sp>
        <p:nvSpPr>
          <p:cNvPr id="5" name="テキスト プレースホルダー 2">
            <a:extLst>
              <a:ext uri="{FF2B5EF4-FFF2-40B4-BE49-F238E27FC236}">
                <a16:creationId xmlns:a16="http://schemas.microsoft.com/office/drawing/2014/main" id="{1222FF0F-6A7D-9FC2-7F67-33D5080DADD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BD153B1B-3E27-EDB9-743F-B2ADED55F245}"/>
              </a:ext>
            </a:extLst>
          </p:cNvPr>
          <p:cNvPicPr>
            <a:picLocks noChangeAspect="1"/>
          </p:cNvPicPr>
          <p:nvPr/>
        </p:nvPicPr>
        <p:blipFill>
          <a:blip r:embed="rId3"/>
          <a:stretch>
            <a:fillRect/>
          </a:stretch>
        </p:blipFill>
        <p:spPr>
          <a:xfrm>
            <a:off x="1449519" y="2041763"/>
            <a:ext cx="15430786" cy="4804395"/>
          </a:xfrm>
          <a:prstGeom prst="rect">
            <a:avLst/>
          </a:prstGeom>
        </p:spPr>
      </p:pic>
      <p:sp>
        <p:nvSpPr>
          <p:cNvPr id="9" name="テキスト ボックス 8">
            <a:extLst>
              <a:ext uri="{FF2B5EF4-FFF2-40B4-BE49-F238E27FC236}">
                <a16:creationId xmlns:a16="http://schemas.microsoft.com/office/drawing/2014/main" id="{89B933CD-5140-F1C0-1FAD-9E1833348376}"/>
              </a:ext>
            </a:extLst>
          </p:cNvPr>
          <p:cNvSpPr txBox="1"/>
          <p:nvPr/>
        </p:nvSpPr>
        <p:spPr>
          <a:xfrm>
            <a:off x="12088368" y="561539"/>
            <a:ext cx="55875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
        <p:nvSpPr>
          <p:cNvPr id="10" name="object 40">
            <a:extLst>
              <a:ext uri="{FF2B5EF4-FFF2-40B4-BE49-F238E27FC236}">
                <a16:creationId xmlns:a16="http://schemas.microsoft.com/office/drawing/2014/main" id="{F0B5084C-6A52-943B-8F5B-00760E05369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357180574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11E10-F26A-24A2-AF1F-661C6D3C1B1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A7CAB1D-C6A9-9F09-62E6-CD7090391631}"/>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7.3 </a:t>
            </a:r>
            <a:r>
              <a:rPr lang="ja-JP" altLang="en-US" sz="4000" dirty="0">
                <a:latin typeface="メイリオ" panose="020B0604030504040204" pitchFamily="50" charset="-128"/>
                <a:ea typeface="メイリオ" panose="020B0604030504040204" pitchFamily="50" charset="-128"/>
              </a:rPr>
              <a:t>オフィス、部屋および施設のセキュリティ</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F3FB6E8-DEC8-D36B-7F65-C96EA7C1F38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362</a:t>
            </a:fld>
            <a:endParaRPr kumimoji="1" lang="ja-JP" altLang="en-US" sz="2000"/>
          </a:p>
        </p:txBody>
      </p:sp>
      <p:sp>
        <p:nvSpPr>
          <p:cNvPr id="5" name="テキスト プレースホルダー 2">
            <a:extLst>
              <a:ext uri="{FF2B5EF4-FFF2-40B4-BE49-F238E27FC236}">
                <a16:creationId xmlns:a16="http://schemas.microsoft.com/office/drawing/2014/main" id="{1598C8D8-4783-48A6-6EF1-E4CCE083AF5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571CE82C-BCD2-5345-19DB-CA5A82C1E29D}"/>
              </a:ext>
            </a:extLst>
          </p:cNvPr>
          <p:cNvPicPr>
            <a:picLocks noChangeAspect="1"/>
          </p:cNvPicPr>
          <p:nvPr/>
        </p:nvPicPr>
        <p:blipFill>
          <a:blip r:embed="rId3"/>
          <a:stretch>
            <a:fillRect/>
          </a:stretch>
        </p:blipFill>
        <p:spPr>
          <a:xfrm>
            <a:off x="1485614" y="2002580"/>
            <a:ext cx="15331245" cy="5204336"/>
          </a:xfrm>
          <a:prstGeom prst="rect">
            <a:avLst/>
          </a:prstGeom>
        </p:spPr>
      </p:pic>
      <p:sp>
        <p:nvSpPr>
          <p:cNvPr id="9" name="テキスト ボックス 8">
            <a:extLst>
              <a:ext uri="{FF2B5EF4-FFF2-40B4-BE49-F238E27FC236}">
                <a16:creationId xmlns:a16="http://schemas.microsoft.com/office/drawing/2014/main" id="{1EF64D09-BD71-2693-23BD-8081A72D3844}"/>
              </a:ext>
            </a:extLst>
          </p:cNvPr>
          <p:cNvSpPr txBox="1"/>
          <p:nvPr/>
        </p:nvSpPr>
        <p:spPr>
          <a:xfrm>
            <a:off x="12051792" y="561539"/>
            <a:ext cx="56240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
        <p:nvSpPr>
          <p:cNvPr id="10" name="object 40">
            <a:extLst>
              <a:ext uri="{FF2B5EF4-FFF2-40B4-BE49-F238E27FC236}">
                <a16:creationId xmlns:a16="http://schemas.microsoft.com/office/drawing/2014/main" id="{E32081B6-4F57-C79E-ABF9-63B9D9B9A64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277979028"/>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58B65-F2C9-1217-2D20-D2D4BF93733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CDF7B8E-49DA-E766-CA57-47E9C0D16EA9}"/>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7.4 </a:t>
            </a:r>
            <a:r>
              <a:rPr lang="ja-JP" altLang="en-US" sz="4000">
                <a:latin typeface="メイリオ" panose="020B0604030504040204" pitchFamily="50" charset="-128"/>
                <a:ea typeface="メイリオ" panose="020B0604030504040204" pitchFamily="50" charset="-128"/>
              </a:rPr>
              <a:t>物理的セキュリティの監視</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4E34F43-B1BC-6761-9F82-46FFD8C3C2B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363</a:t>
            </a:fld>
            <a:endParaRPr kumimoji="1" lang="ja-JP" altLang="en-US" sz="2000"/>
          </a:p>
        </p:txBody>
      </p:sp>
      <p:sp>
        <p:nvSpPr>
          <p:cNvPr id="5" name="テキスト プレースホルダー 2">
            <a:extLst>
              <a:ext uri="{FF2B5EF4-FFF2-40B4-BE49-F238E27FC236}">
                <a16:creationId xmlns:a16="http://schemas.microsoft.com/office/drawing/2014/main" id="{80940D44-3778-B298-DAC5-6C3FDEDC470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2EDEF9D8-A08C-25EE-736B-641CEC2F53D0}"/>
              </a:ext>
            </a:extLst>
          </p:cNvPr>
          <p:cNvPicPr>
            <a:picLocks noChangeAspect="1"/>
          </p:cNvPicPr>
          <p:nvPr/>
        </p:nvPicPr>
        <p:blipFill>
          <a:blip r:embed="rId3"/>
          <a:stretch>
            <a:fillRect/>
          </a:stretch>
        </p:blipFill>
        <p:spPr>
          <a:xfrm>
            <a:off x="1509669" y="1528098"/>
            <a:ext cx="15019249" cy="2987612"/>
          </a:xfrm>
          <a:prstGeom prst="rect">
            <a:avLst/>
          </a:prstGeom>
        </p:spPr>
      </p:pic>
      <p:sp>
        <p:nvSpPr>
          <p:cNvPr id="9" name="テキスト プレースホルダー 2">
            <a:extLst>
              <a:ext uri="{FF2B5EF4-FFF2-40B4-BE49-F238E27FC236}">
                <a16:creationId xmlns:a16="http://schemas.microsoft.com/office/drawing/2014/main" id="{175B5EC8-A20B-D395-2B01-8A331652C66A}"/>
              </a:ext>
            </a:extLst>
          </p:cNvPr>
          <p:cNvSpPr txBox="1">
            <a:spLocks/>
          </p:cNvSpPr>
          <p:nvPr/>
        </p:nvSpPr>
        <p:spPr>
          <a:xfrm>
            <a:off x="1332850" y="5368726"/>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7.5</a:t>
            </a:r>
            <a:r>
              <a:rPr lang="ja-JP" altLang="en-US" sz="4000" dirty="0">
                <a:latin typeface="メイリオ" panose="020B0604030504040204" pitchFamily="50" charset="-128"/>
                <a:ea typeface="メイリオ" panose="020B0604030504040204" pitchFamily="50" charset="-128"/>
              </a:rPr>
              <a:t> 物理的および環境的脅威からの保護</a:t>
            </a:r>
            <a:endParaRPr lang="en-US" altLang="ja-JP" sz="4000" dirty="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E7D4BD0E-7D93-A994-CC7B-F10D1B24F3D2}"/>
              </a:ext>
            </a:extLst>
          </p:cNvPr>
          <p:cNvPicPr>
            <a:picLocks noChangeAspect="1"/>
          </p:cNvPicPr>
          <p:nvPr/>
        </p:nvPicPr>
        <p:blipFill>
          <a:blip r:embed="rId4"/>
          <a:stretch>
            <a:fillRect/>
          </a:stretch>
        </p:blipFill>
        <p:spPr>
          <a:xfrm>
            <a:off x="1461551" y="5306703"/>
            <a:ext cx="14923203" cy="3371836"/>
          </a:xfrm>
          <a:prstGeom prst="rect">
            <a:avLst/>
          </a:prstGeom>
        </p:spPr>
      </p:pic>
      <p:sp>
        <p:nvSpPr>
          <p:cNvPr id="11" name="テキスト ボックス 10">
            <a:extLst>
              <a:ext uri="{FF2B5EF4-FFF2-40B4-BE49-F238E27FC236}">
                <a16:creationId xmlns:a16="http://schemas.microsoft.com/office/drawing/2014/main" id="{ED526D54-0FA1-20AB-337F-C1F091A4139D}"/>
              </a:ext>
            </a:extLst>
          </p:cNvPr>
          <p:cNvSpPr txBox="1"/>
          <p:nvPr/>
        </p:nvSpPr>
        <p:spPr>
          <a:xfrm>
            <a:off x="12033504" y="561540"/>
            <a:ext cx="5642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
        <p:nvSpPr>
          <p:cNvPr id="12" name="object 40">
            <a:extLst>
              <a:ext uri="{FF2B5EF4-FFF2-40B4-BE49-F238E27FC236}">
                <a16:creationId xmlns:a16="http://schemas.microsoft.com/office/drawing/2014/main" id="{12602254-BF7B-12DB-7720-AD4FFC4C8A3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1162536075"/>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F553D-6909-4307-AA50-FFD16927778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A00FC9C-A84B-C99D-C4D2-05150A20AA81}"/>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7.6</a:t>
            </a:r>
            <a:r>
              <a:rPr lang="ja-JP" altLang="en-US" sz="4000">
                <a:latin typeface="メイリオ" panose="020B0604030504040204" pitchFamily="50" charset="-128"/>
                <a:ea typeface="メイリオ" panose="020B0604030504040204" pitchFamily="50" charset="-128"/>
              </a:rPr>
              <a:t> セキュリティを保つべき領域での作業</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A64A75C-5D3D-09E0-7616-A910A2A05A5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364</a:t>
            </a:fld>
            <a:endParaRPr kumimoji="1" lang="ja-JP" altLang="en-US" sz="2000"/>
          </a:p>
        </p:txBody>
      </p:sp>
      <p:sp>
        <p:nvSpPr>
          <p:cNvPr id="5" name="テキスト プレースホルダー 2">
            <a:extLst>
              <a:ext uri="{FF2B5EF4-FFF2-40B4-BE49-F238E27FC236}">
                <a16:creationId xmlns:a16="http://schemas.microsoft.com/office/drawing/2014/main" id="{C1ABAACA-1B78-C767-C3CC-461BD37CBBD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C3B55F9-163D-5A34-5944-DABFD1FB3957}"/>
              </a:ext>
            </a:extLst>
          </p:cNvPr>
          <p:cNvSpPr txBox="1"/>
          <p:nvPr/>
        </p:nvSpPr>
        <p:spPr>
          <a:xfrm>
            <a:off x="11978640" y="561539"/>
            <a:ext cx="56972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10694708-ABA5-7E8E-6104-53BF327F67D9}"/>
              </a:ext>
            </a:extLst>
          </p:cNvPr>
          <p:cNvPicPr>
            <a:picLocks noChangeAspect="1"/>
          </p:cNvPicPr>
          <p:nvPr/>
        </p:nvPicPr>
        <p:blipFill>
          <a:blip r:embed="rId3"/>
          <a:stretch>
            <a:fillRect/>
          </a:stretch>
        </p:blipFill>
        <p:spPr>
          <a:xfrm>
            <a:off x="1332850" y="2171560"/>
            <a:ext cx="14852999" cy="3038114"/>
          </a:xfrm>
          <a:prstGeom prst="rect">
            <a:avLst/>
          </a:prstGeom>
        </p:spPr>
      </p:pic>
      <p:sp>
        <p:nvSpPr>
          <p:cNvPr id="9" name="object 40">
            <a:extLst>
              <a:ext uri="{FF2B5EF4-FFF2-40B4-BE49-F238E27FC236}">
                <a16:creationId xmlns:a16="http://schemas.microsoft.com/office/drawing/2014/main" id="{6E1CBB59-18D2-6914-8118-2E4A3152B81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3596359370"/>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129C-8044-E55B-76A1-29D622E8B7A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BF55498-6D6B-5AB1-AC68-95A954BFDDCD}"/>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7.7</a:t>
            </a:r>
            <a:r>
              <a:rPr lang="ja-JP" altLang="en-US" sz="4000">
                <a:latin typeface="メイリオ" panose="020B0604030504040204" pitchFamily="50" charset="-128"/>
                <a:ea typeface="メイリオ" panose="020B0604030504040204" pitchFamily="50" charset="-128"/>
              </a:rPr>
              <a:t> クリアデスク・クリアスクリーン</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80DFA1A-5B0E-70B8-F600-92CBD9C99C0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365</a:t>
            </a:fld>
            <a:endParaRPr kumimoji="1" lang="ja-JP" altLang="en-US" sz="2000"/>
          </a:p>
        </p:txBody>
      </p:sp>
      <p:sp>
        <p:nvSpPr>
          <p:cNvPr id="5" name="テキスト プレースホルダー 2">
            <a:extLst>
              <a:ext uri="{FF2B5EF4-FFF2-40B4-BE49-F238E27FC236}">
                <a16:creationId xmlns:a16="http://schemas.microsoft.com/office/drawing/2014/main" id="{B0CDA6A2-D385-9786-E7A5-E52AEEA844C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098229C-9C62-1CA3-0749-5E3C0DCCF867}"/>
              </a:ext>
            </a:extLst>
          </p:cNvPr>
          <p:cNvSpPr txBox="1"/>
          <p:nvPr/>
        </p:nvSpPr>
        <p:spPr>
          <a:xfrm>
            <a:off x="11996928" y="561539"/>
            <a:ext cx="56789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15CCBB11-DE0F-2066-DD56-357799311005}"/>
              </a:ext>
            </a:extLst>
          </p:cNvPr>
          <p:cNvPicPr>
            <a:picLocks noChangeAspect="1"/>
          </p:cNvPicPr>
          <p:nvPr/>
        </p:nvPicPr>
        <p:blipFill>
          <a:blip r:embed="rId3"/>
          <a:stretch>
            <a:fillRect/>
          </a:stretch>
        </p:blipFill>
        <p:spPr>
          <a:xfrm>
            <a:off x="1332851" y="2131455"/>
            <a:ext cx="15533094" cy="6162860"/>
          </a:xfrm>
          <a:prstGeom prst="rect">
            <a:avLst/>
          </a:prstGeom>
        </p:spPr>
      </p:pic>
      <p:sp>
        <p:nvSpPr>
          <p:cNvPr id="7" name="object 40">
            <a:extLst>
              <a:ext uri="{FF2B5EF4-FFF2-40B4-BE49-F238E27FC236}">
                <a16:creationId xmlns:a16="http://schemas.microsoft.com/office/drawing/2014/main" id="{1F87E9D4-6EF8-B402-83BD-4EAC97694A3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2192893122"/>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EFD42-3B5B-140E-9460-98396F8E9A2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4E939CA-5948-2340-664F-6E87E2A6626A}"/>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7.8</a:t>
            </a:r>
            <a:r>
              <a:rPr lang="ja-JP" altLang="en-US" sz="4000" dirty="0">
                <a:latin typeface="メイリオ" panose="020B0604030504040204" pitchFamily="50" charset="-128"/>
                <a:ea typeface="メイリオ" panose="020B0604030504040204" pitchFamily="50" charset="-128"/>
              </a:rPr>
              <a:t> 装置の設置および保護</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1CC4737-4B5B-6D85-7E81-679DFE627B9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366</a:t>
            </a:fld>
            <a:endParaRPr kumimoji="1" lang="ja-JP" altLang="en-US" sz="2000"/>
          </a:p>
        </p:txBody>
      </p:sp>
      <p:sp>
        <p:nvSpPr>
          <p:cNvPr id="5" name="テキスト プレースホルダー 2">
            <a:extLst>
              <a:ext uri="{FF2B5EF4-FFF2-40B4-BE49-F238E27FC236}">
                <a16:creationId xmlns:a16="http://schemas.microsoft.com/office/drawing/2014/main" id="{250AA799-7DD5-E16A-761D-5D2C25DC7B6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A59A9507-A4F6-9CD0-4C0E-25EBCBC0D37D}"/>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1F99B216-5184-1818-529C-8569DBDBC63B}"/>
              </a:ext>
            </a:extLst>
          </p:cNvPr>
          <p:cNvPicPr>
            <a:picLocks noChangeAspect="1"/>
          </p:cNvPicPr>
          <p:nvPr/>
        </p:nvPicPr>
        <p:blipFill>
          <a:blip r:embed="rId3"/>
          <a:stretch>
            <a:fillRect/>
          </a:stretch>
        </p:blipFill>
        <p:spPr>
          <a:xfrm>
            <a:off x="1332851" y="2171559"/>
            <a:ext cx="15477009" cy="4818787"/>
          </a:xfrm>
          <a:prstGeom prst="rect">
            <a:avLst/>
          </a:prstGeom>
        </p:spPr>
      </p:pic>
      <p:sp>
        <p:nvSpPr>
          <p:cNvPr id="9" name="object 40">
            <a:extLst>
              <a:ext uri="{FF2B5EF4-FFF2-40B4-BE49-F238E27FC236}">
                <a16:creationId xmlns:a16="http://schemas.microsoft.com/office/drawing/2014/main" id="{B0475A93-042F-37A4-02A6-378FF948016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50477034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A6887-FE03-1459-AEE3-B8453BB4556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8DBC162-04E6-3E46-99AB-E0C3C9AF4381}"/>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7.9</a:t>
            </a:r>
            <a:r>
              <a:rPr lang="ja-JP" altLang="en-US" sz="4000">
                <a:latin typeface="メイリオ" panose="020B0604030504040204" pitchFamily="50" charset="-128"/>
                <a:ea typeface="メイリオ" panose="020B0604030504040204" pitchFamily="50" charset="-128"/>
              </a:rPr>
              <a:t> 構外にある資産のセキュリティ</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5180CB2-C67A-A9B7-737E-36ED9A62C4E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367</a:t>
            </a:fld>
            <a:endParaRPr kumimoji="1" lang="ja-JP" altLang="en-US" sz="2000"/>
          </a:p>
        </p:txBody>
      </p:sp>
      <p:sp>
        <p:nvSpPr>
          <p:cNvPr id="5" name="テキスト プレースホルダー 2">
            <a:extLst>
              <a:ext uri="{FF2B5EF4-FFF2-40B4-BE49-F238E27FC236}">
                <a16:creationId xmlns:a16="http://schemas.microsoft.com/office/drawing/2014/main" id="{7FF44051-61FB-2814-F12F-999A3C3D58D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BF7888A8-A9A6-C0D9-A63C-3CC976CE43E8}"/>
              </a:ext>
            </a:extLst>
          </p:cNvPr>
          <p:cNvSpPr txBox="1"/>
          <p:nvPr/>
        </p:nvSpPr>
        <p:spPr>
          <a:xfrm>
            <a:off x="12051792" y="561539"/>
            <a:ext cx="56240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- 08</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D97ECDEB-3ED0-6FFD-EA75-9D3A91957052}"/>
              </a:ext>
            </a:extLst>
          </p:cNvPr>
          <p:cNvPicPr>
            <a:picLocks noChangeAspect="1"/>
          </p:cNvPicPr>
          <p:nvPr/>
        </p:nvPicPr>
        <p:blipFill>
          <a:blip r:embed="rId3"/>
          <a:stretch>
            <a:fillRect/>
          </a:stretch>
        </p:blipFill>
        <p:spPr>
          <a:xfrm>
            <a:off x="1509677" y="2171560"/>
            <a:ext cx="15029299" cy="5540530"/>
          </a:xfrm>
          <a:prstGeom prst="rect">
            <a:avLst/>
          </a:prstGeom>
        </p:spPr>
      </p:pic>
      <p:sp>
        <p:nvSpPr>
          <p:cNvPr id="7" name="object 40">
            <a:extLst>
              <a:ext uri="{FF2B5EF4-FFF2-40B4-BE49-F238E27FC236}">
                <a16:creationId xmlns:a16="http://schemas.microsoft.com/office/drawing/2014/main" id="{9A90D601-397C-80C8-40EC-E5B5E6E8C42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3891596784"/>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FE1C0-D979-B13D-472F-0F7B1EF0D8D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586E69B-37E7-5D23-0607-B47951496710}"/>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7.10</a:t>
            </a:r>
            <a:r>
              <a:rPr lang="ja-JP" altLang="en-US" sz="4000">
                <a:latin typeface="メイリオ" panose="020B0604030504040204" pitchFamily="50" charset="-128"/>
                <a:ea typeface="メイリオ" panose="020B0604030504040204" pitchFamily="50" charset="-128"/>
              </a:rPr>
              <a:t> 記憶媒体</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EC43D85-927F-2407-52BA-C6BD69FB68A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368</a:t>
            </a:fld>
            <a:endParaRPr kumimoji="1" lang="ja-JP" altLang="en-US" sz="2000"/>
          </a:p>
        </p:txBody>
      </p:sp>
      <p:sp>
        <p:nvSpPr>
          <p:cNvPr id="5" name="テキスト プレースホルダー 2">
            <a:extLst>
              <a:ext uri="{FF2B5EF4-FFF2-40B4-BE49-F238E27FC236}">
                <a16:creationId xmlns:a16="http://schemas.microsoft.com/office/drawing/2014/main" id="{092DFE07-75AC-7683-FBF7-5EBF5D9895D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85F8A558-D56F-7ACF-BA6F-C4F0B8B081FB}"/>
              </a:ext>
            </a:extLst>
          </p:cNvPr>
          <p:cNvSpPr txBox="1"/>
          <p:nvPr/>
        </p:nvSpPr>
        <p:spPr>
          <a:xfrm>
            <a:off x="12033504" y="561539"/>
            <a:ext cx="5642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- 08</a:t>
            </a:r>
            <a:endParaRPr lang="ja-JP" sz="2400" b="1" dirty="0">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21494A62-6E6C-83FE-6718-8DE6B5AAD6A2}"/>
              </a:ext>
            </a:extLst>
          </p:cNvPr>
          <p:cNvPicPr>
            <a:picLocks noChangeAspect="1"/>
          </p:cNvPicPr>
          <p:nvPr/>
        </p:nvPicPr>
        <p:blipFill>
          <a:blip r:embed="rId3"/>
          <a:stretch>
            <a:fillRect/>
          </a:stretch>
        </p:blipFill>
        <p:spPr>
          <a:xfrm>
            <a:off x="2327824" y="1891622"/>
            <a:ext cx="10285743" cy="7294538"/>
          </a:xfrm>
          <a:prstGeom prst="rect">
            <a:avLst/>
          </a:prstGeom>
        </p:spPr>
      </p:pic>
      <p:sp>
        <p:nvSpPr>
          <p:cNvPr id="7" name="object 40">
            <a:extLst>
              <a:ext uri="{FF2B5EF4-FFF2-40B4-BE49-F238E27FC236}">
                <a16:creationId xmlns:a16="http://schemas.microsoft.com/office/drawing/2014/main" id="{DB134C53-7EF7-F271-658E-3E2929F7162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41027266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E91CE-33DB-AA1F-C9BB-9352165CAD4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1504E13-981D-F9D3-2E97-CAB57042A803}"/>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7.11</a:t>
            </a:r>
            <a:r>
              <a:rPr lang="ja-JP" altLang="en-US" sz="4000">
                <a:latin typeface="メイリオ" panose="020B0604030504040204" pitchFamily="50" charset="-128"/>
                <a:ea typeface="メイリオ" panose="020B0604030504040204" pitchFamily="50" charset="-128"/>
              </a:rPr>
              <a:t> サポートユーティリティ</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86F7E29-F0ED-B007-B9C6-215A265679D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369</a:t>
            </a:fld>
            <a:endParaRPr kumimoji="1" lang="ja-JP" altLang="en-US" sz="2000"/>
          </a:p>
        </p:txBody>
      </p:sp>
      <p:sp>
        <p:nvSpPr>
          <p:cNvPr id="5" name="テキスト プレースホルダー 2">
            <a:extLst>
              <a:ext uri="{FF2B5EF4-FFF2-40B4-BE49-F238E27FC236}">
                <a16:creationId xmlns:a16="http://schemas.microsoft.com/office/drawing/2014/main" id="{71563E3E-F468-70F1-AD97-E19F18B95CC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9D226D49-E9AE-F34E-2EC4-570D31DF6667}"/>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- 09</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BE432A88-6916-9110-E87A-4C5538CDB1C0}"/>
              </a:ext>
            </a:extLst>
          </p:cNvPr>
          <p:cNvPicPr>
            <a:picLocks noChangeAspect="1"/>
          </p:cNvPicPr>
          <p:nvPr/>
        </p:nvPicPr>
        <p:blipFill>
          <a:blip r:embed="rId3"/>
          <a:stretch>
            <a:fillRect/>
          </a:stretch>
        </p:blipFill>
        <p:spPr>
          <a:xfrm>
            <a:off x="1661089" y="1611684"/>
            <a:ext cx="14746532" cy="3766431"/>
          </a:xfrm>
          <a:prstGeom prst="rect">
            <a:avLst/>
          </a:prstGeom>
        </p:spPr>
      </p:pic>
      <p:sp>
        <p:nvSpPr>
          <p:cNvPr id="10" name="object 40">
            <a:extLst>
              <a:ext uri="{FF2B5EF4-FFF2-40B4-BE49-F238E27FC236}">
                <a16:creationId xmlns:a16="http://schemas.microsoft.com/office/drawing/2014/main" id="{B304DF7D-1A27-E160-7EB5-39669874E76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1687167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サイバーセキュリティの基礎知識</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4944433" cy="4313479"/>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各種資格試験から得るサイバーセキュリティの基礎知識</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Security</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Action</a:t>
            </a:r>
            <a:r>
              <a:rPr lang="ja-JP" altLang="en-US" sz="4000">
                <a:latin typeface="メイリオ" panose="020B0604030504040204" pitchFamily="50" charset="-128"/>
                <a:ea typeface="メイリオ" panose="020B0604030504040204" pitchFamily="50" charset="-128"/>
              </a:rPr>
              <a:t>（セキュリティ対策自己宣言）</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サイバーセキュリティ対策基準レベル</a:t>
            </a:r>
            <a:endParaRPr lang="en-US" altLang="ja-JP" sz="4000">
              <a:latin typeface="メイリオ" panose="020B0604030504040204" pitchFamily="50" charset="-128"/>
              <a:ea typeface="メイリオ" panose="020B0604030504040204" pitchFamily="50" charset="-128"/>
            </a:endParaRPr>
          </a:p>
          <a:p>
            <a:endParaRPr lang="ja-JP" altLang="en-US"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6429303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43AF2-F246-6404-B747-2B7AF18C0621}"/>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736F2C31-B2A2-0C79-C601-D0ACF55EA72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370</a:t>
            </a:fld>
            <a:endParaRPr kumimoji="1" lang="ja-JP" altLang="en-US" sz="2000"/>
          </a:p>
        </p:txBody>
      </p:sp>
      <p:sp>
        <p:nvSpPr>
          <p:cNvPr id="5" name="テキスト プレースホルダー 2">
            <a:extLst>
              <a:ext uri="{FF2B5EF4-FFF2-40B4-BE49-F238E27FC236}">
                <a16:creationId xmlns:a16="http://schemas.microsoft.com/office/drawing/2014/main" id="{4CA6D72A-4A56-6451-019A-CDE687C8677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24567601-6EEA-5E34-A41C-1C46FA9ECE35}"/>
              </a:ext>
            </a:extLst>
          </p:cNvPr>
          <p:cNvSpPr txBox="1"/>
          <p:nvPr/>
        </p:nvSpPr>
        <p:spPr>
          <a:xfrm>
            <a:off x="12033504" y="561539"/>
            <a:ext cx="5642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- 09</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CF329308-50CB-7D91-7935-7E5F25E705E5}"/>
              </a:ext>
            </a:extLst>
          </p:cNvPr>
          <p:cNvSpPr txBox="1">
            <a:spLocks/>
          </p:cNvSpPr>
          <p:nvPr/>
        </p:nvSpPr>
        <p:spPr>
          <a:xfrm>
            <a:off x="1212535" y="168002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7.12</a:t>
            </a:r>
            <a:r>
              <a:rPr lang="ja-JP" altLang="en-US" sz="4000">
                <a:latin typeface="メイリオ" panose="020B0604030504040204" pitchFamily="50" charset="-128"/>
                <a:ea typeface="メイリオ" panose="020B0604030504040204" pitchFamily="50" charset="-128"/>
              </a:rPr>
              <a:t> ケーブル配線のセキュリティ</a:t>
            </a:r>
            <a:endParaRPr lang="en-US" altLang="ja-JP" sz="400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33BD7DCA-1C81-40D0-DFA1-6F8F91601078}"/>
              </a:ext>
            </a:extLst>
          </p:cNvPr>
          <p:cNvPicPr>
            <a:picLocks noChangeAspect="1"/>
          </p:cNvPicPr>
          <p:nvPr/>
        </p:nvPicPr>
        <p:blipFill>
          <a:blip r:embed="rId3"/>
          <a:stretch>
            <a:fillRect/>
          </a:stretch>
        </p:blipFill>
        <p:spPr>
          <a:xfrm>
            <a:off x="1453170" y="1889929"/>
            <a:ext cx="15283004" cy="4763533"/>
          </a:xfrm>
          <a:prstGeom prst="rect">
            <a:avLst/>
          </a:prstGeom>
        </p:spPr>
      </p:pic>
      <p:sp>
        <p:nvSpPr>
          <p:cNvPr id="2" name="object 40">
            <a:extLst>
              <a:ext uri="{FF2B5EF4-FFF2-40B4-BE49-F238E27FC236}">
                <a16:creationId xmlns:a16="http://schemas.microsoft.com/office/drawing/2014/main" id="{F01FC76A-5DD8-3D81-3D40-1C019A315C5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Tree>
    <p:extLst>
      <p:ext uri="{BB962C8B-B14F-4D97-AF65-F5344CB8AC3E}">
        <p14:creationId xmlns:p14="http://schemas.microsoft.com/office/powerpoint/2010/main" val="62771126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C84CE-29E3-7AC4-EE98-9DDE5104774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E2296C0-195F-53C4-0E98-887D356055FF}"/>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7.13 </a:t>
            </a:r>
            <a:r>
              <a:rPr lang="ja-JP" altLang="en-US" sz="4000">
                <a:latin typeface="メイリオ" panose="020B0604030504040204" pitchFamily="50" charset="-128"/>
                <a:ea typeface="メイリオ" panose="020B0604030504040204" pitchFamily="50" charset="-128"/>
              </a:rPr>
              <a:t>装置の保守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441D0B0-DCBE-9050-E740-4403028C849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371</a:t>
            </a:fld>
            <a:endParaRPr kumimoji="1" lang="ja-JP" altLang="en-US" sz="2000"/>
          </a:p>
        </p:txBody>
      </p:sp>
      <p:sp>
        <p:nvSpPr>
          <p:cNvPr id="4" name="object 40">
            <a:extLst>
              <a:ext uri="{FF2B5EF4-FFF2-40B4-BE49-F238E27FC236}">
                <a16:creationId xmlns:a16="http://schemas.microsoft.com/office/drawing/2014/main" id="{79F28D73-039C-54D7-CD42-A79E58D68D0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
        <p:nvSpPr>
          <p:cNvPr id="9" name="テキスト プレースホルダー 2">
            <a:extLst>
              <a:ext uri="{FF2B5EF4-FFF2-40B4-BE49-F238E27FC236}">
                <a16:creationId xmlns:a16="http://schemas.microsoft.com/office/drawing/2014/main" id="{D15B3AF5-9078-3969-AADA-AE997BAA9A8A}"/>
              </a:ext>
            </a:extLst>
          </p:cNvPr>
          <p:cNvSpPr txBox="1">
            <a:spLocks/>
          </p:cNvSpPr>
          <p:nvPr/>
        </p:nvSpPr>
        <p:spPr>
          <a:xfrm>
            <a:off x="1332848" y="4559304"/>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7.14</a:t>
            </a:r>
            <a:r>
              <a:rPr lang="ja-JP" altLang="en-US" sz="4000" dirty="0">
                <a:latin typeface="メイリオ" panose="020B0604030504040204" pitchFamily="50" charset="-128"/>
                <a:ea typeface="メイリオ" panose="020B0604030504040204" pitchFamily="50" charset="-128"/>
              </a:rPr>
              <a:t> 装置のセキュリティを保った処分または再利用</a:t>
            </a:r>
            <a:endParaRPr lang="en-US" altLang="ja-JP" sz="40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85A5DBE3-9960-4C64-72CD-CED2D3A823D5}"/>
              </a:ext>
            </a:extLst>
          </p:cNvPr>
          <p:cNvPicPr>
            <a:picLocks noChangeAspect="1"/>
          </p:cNvPicPr>
          <p:nvPr/>
        </p:nvPicPr>
        <p:blipFill>
          <a:blip r:embed="rId3"/>
          <a:stretch>
            <a:fillRect/>
          </a:stretch>
        </p:blipFill>
        <p:spPr>
          <a:xfrm>
            <a:off x="1483811" y="1543753"/>
            <a:ext cx="14642509" cy="2487959"/>
          </a:xfrm>
          <a:prstGeom prst="rect">
            <a:avLst/>
          </a:prstGeom>
        </p:spPr>
      </p:pic>
      <p:pic>
        <p:nvPicPr>
          <p:cNvPr id="3" name="図 2">
            <a:extLst>
              <a:ext uri="{FF2B5EF4-FFF2-40B4-BE49-F238E27FC236}">
                <a16:creationId xmlns:a16="http://schemas.microsoft.com/office/drawing/2014/main" id="{0BBF343C-9311-9F8A-C24E-711DEB02EBC1}"/>
              </a:ext>
            </a:extLst>
          </p:cNvPr>
          <p:cNvPicPr>
            <a:picLocks noChangeAspect="1"/>
          </p:cNvPicPr>
          <p:nvPr/>
        </p:nvPicPr>
        <p:blipFill>
          <a:blip r:embed="rId4"/>
          <a:stretch>
            <a:fillRect/>
          </a:stretch>
        </p:blipFill>
        <p:spPr>
          <a:xfrm>
            <a:off x="1483811" y="4389286"/>
            <a:ext cx="14637088" cy="4562209"/>
          </a:xfrm>
          <a:prstGeom prst="rect">
            <a:avLst/>
          </a:prstGeom>
        </p:spPr>
      </p:pic>
      <p:sp>
        <p:nvSpPr>
          <p:cNvPr id="7" name="テキスト プレースホルダー 2">
            <a:extLst>
              <a:ext uri="{FF2B5EF4-FFF2-40B4-BE49-F238E27FC236}">
                <a16:creationId xmlns:a16="http://schemas.microsoft.com/office/drawing/2014/main" id="{56E943C8-E605-A5B6-227B-45882680ABE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物理的管理策を参考とした対策基準・実施手順の策定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589E7D70-CD12-6BA6-F6D9-D392DA32F04C}"/>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- 09</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97894454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37276-3C0E-EF8C-A54F-3F665686DDA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BA3E6FF-C152-B143-2BF7-E924FD6489B6}"/>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BYOD</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Bring</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Your</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Own</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Device</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2C9A23F-E232-2423-7096-5903EFB5C0A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372</a:t>
            </a:fld>
            <a:endParaRPr kumimoji="1" lang="ja-JP" altLang="en-US" sz="2000"/>
          </a:p>
        </p:txBody>
      </p:sp>
      <p:sp>
        <p:nvSpPr>
          <p:cNvPr id="4" name="object 40">
            <a:extLst>
              <a:ext uri="{FF2B5EF4-FFF2-40B4-BE49-F238E27FC236}">
                <a16:creationId xmlns:a16="http://schemas.microsoft.com/office/drawing/2014/main" id="{47909175-479F-8248-B556-AEC7F694EDA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
        <p:nvSpPr>
          <p:cNvPr id="5" name="テキスト プレースホルダー 2">
            <a:extLst>
              <a:ext uri="{FF2B5EF4-FFF2-40B4-BE49-F238E27FC236}">
                <a16:creationId xmlns:a16="http://schemas.microsoft.com/office/drawing/2014/main" id="{A714E91F-4787-2A0E-FCEE-C3ECD581B6C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9EFBCC6-6ADC-782E-3F0A-5F8FEC5508B2}"/>
              </a:ext>
            </a:extLst>
          </p:cNvPr>
          <p:cNvSpPr txBox="1"/>
          <p:nvPr/>
        </p:nvSpPr>
        <p:spPr>
          <a:xfrm>
            <a:off x="11942064" y="561539"/>
            <a:ext cx="5733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- 10</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F222E45D-787A-77FC-BAC7-01C505A01A32}"/>
              </a:ext>
            </a:extLst>
          </p:cNvPr>
          <p:cNvPicPr>
            <a:picLocks noChangeAspect="1"/>
          </p:cNvPicPr>
          <p:nvPr/>
        </p:nvPicPr>
        <p:blipFill>
          <a:blip r:embed="rId3"/>
          <a:stretch>
            <a:fillRect/>
          </a:stretch>
        </p:blipFill>
        <p:spPr>
          <a:xfrm>
            <a:off x="1332851" y="3404937"/>
            <a:ext cx="15251890" cy="5803962"/>
          </a:xfrm>
          <a:prstGeom prst="rect">
            <a:avLst/>
          </a:prstGeom>
        </p:spPr>
      </p:pic>
      <p:pic>
        <p:nvPicPr>
          <p:cNvPr id="10" name="図 9">
            <a:extLst>
              <a:ext uri="{FF2B5EF4-FFF2-40B4-BE49-F238E27FC236}">
                <a16:creationId xmlns:a16="http://schemas.microsoft.com/office/drawing/2014/main" id="{6A5A1143-66BE-4EC9-B73D-436F6A058079}"/>
              </a:ext>
            </a:extLst>
          </p:cNvPr>
          <p:cNvPicPr>
            <a:picLocks noChangeAspect="1"/>
          </p:cNvPicPr>
          <p:nvPr/>
        </p:nvPicPr>
        <p:blipFill>
          <a:blip r:embed="rId4"/>
          <a:stretch>
            <a:fillRect/>
          </a:stretch>
        </p:blipFill>
        <p:spPr>
          <a:xfrm>
            <a:off x="1332851" y="2159041"/>
            <a:ext cx="15147477" cy="1245896"/>
          </a:xfrm>
          <a:prstGeom prst="rect">
            <a:avLst/>
          </a:prstGeom>
        </p:spPr>
      </p:pic>
    </p:spTree>
    <p:extLst>
      <p:ext uri="{BB962C8B-B14F-4D97-AF65-F5344CB8AC3E}">
        <p14:creationId xmlns:p14="http://schemas.microsoft.com/office/powerpoint/2010/main" val="993461062"/>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85E99-633B-839E-F855-4E67D3E9473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35D308E-DF54-E127-9709-8752E1BADDB1}"/>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MDM</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Mobile</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Device</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Management</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60F0DC1-DE10-90B3-9828-7D8A7F4A201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373</a:t>
            </a:fld>
            <a:endParaRPr kumimoji="1" lang="ja-JP" altLang="en-US" sz="2000"/>
          </a:p>
        </p:txBody>
      </p:sp>
      <p:sp>
        <p:nvSpPr>
          <p:cNvPr id="4" name="object 40">
            <a:extLst>
              <a:ext uri="{FF2B5EF4-FFF2-40B4-BE49-F238E27FC236}">
                <a16:creationId xmlns:a16="http://schemas.microsoft.com/office/drawing/2014/main" id="{163FD881-79A0-2705-3AB8-789D3701BF1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16.</a:t>
            </a:r>
            <a:r>
              <a:rPr lang="ja-JP" altLang="en-US" sz="1800" b="1" dirty="0">
                <a:solidFill>
                  <a:schemeClr val="accent1"/>
                </a:solidFill>
                <a:latin typeface="メイリオ" panose="020B0604030504040204" pitchFamily="50" charset="-128"/>
                <a:ea typeface="メイリオ" panose="020B0604030504040204" pitchFamily="50" charset="-128"/>
              </a:rPr>
              <a:t>物理的管理策</a:t>
            </a:r>
          </a:p>
        </p:txBody>
      </p:sp>
      <p:sp>
        <p:nvSpPr>
          <p:cNvPr id="5" name="テキスト プレースホルダー 2">
            <a:extLst>
              <a:ext uri="{FF2B5EF4-FFF2-40B4-BE49-F238E27FC236}">
                <a16:creationId xmlns:a16="http://schemas.microsoft.com/office/drawing/2014/main" id="{A8090459-D706-308B-01A1-D2B2A2C28D7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022F657-FDD1-B1E1-18AE-C81866B9A093}"/>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16-2-2.】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16</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- 11</a:t>
            </a:r>
            <a:endParaRPr lang="ja-JP" sz="2400" b="1" dirty="0">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BF4C889D-5AE9-F608-74B2-9EB317A59804}"/>
              </a:ext>
            </a:extLst>
          </p:cNvPr>
          <p:cNvPicPr>
            <a:picLocks noChangeAspect="1"/>
          </p:cNvPicPr>
          <p:nvPr/>
        </p:nvPicPr>
        <p:blipFill>
          <a:blip r:embed="rId3"/>
          <a:stretch>
            <a:fillRect/>
          </a:stretch>
        </p:blipFill>
        <p:spPr>
          <a:xfrm>
            <a:off x="1512726" y="2171559"/>
            <a:ext cx="14995272" cy="1233377"/>
          </a:xfrm>
          <a:prstGeom prst="rect">
            <a:avLst/>
          </a:prstGeom>
        </p:spPr>
      </p:pic>
      <p:pic>
        <p:nvPicPr>
          <p:cNvPr id="6" name="図 5">
            <a:extLst>
              <a:ext uri="{FF2B5EF4-FFF2-40B4-BE49-F238E27FC236}">
                <a16:creationId xmlns:a16="http://schemas.microsoft.com/office/drawing/2014/main" id="{18A7FABC-28E0-FC2B-3F16-5F4F2D44D917}"/>
              </a:ext>
            </a:extLst>
          </p:cNvPr>
          <p:cNvPicPr>
            <a:picLocks noChangeAspect="1"/>
          </p:cNvPicPr>
          <p:nvPr/>
        </p:nvPicPr>
        <p:blipFill>
          <a:blip r:embed="rId4"/>
          <a:stretch>
            <a:fillRect/>
          </a:stretch>
        </p:blipFill>
        <p:spPr>
          <a:xfrm>
            <a:off x="1512726" y="3499017"/>
            <a:ext cx="15117367" cy="5344194"/>
          </a:xfrm>
          <a:prstGeom prst="rect">
            <a:avLst/>
          </a:prstGeom>
        </p:spPr>
      </p:pic>
    </p:spTree>
    <p:extLst>
      <p:ext uri="{BB962C8B-B14F-4D97-AF65-F5344CB8AC3E}">
        <p14:creationId xmlns:p14="http://schemas.microsoft.com/office/powerpoint/2010/main" val="123783822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E760-B21B-778B-47CF-76B275FB424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63A6A67-1958-F70D-32F9-9F6D89087DA7}"/>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TW"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17.</a:t>
            </a:r>
            <a:r>
              <a:rPr kumimoji="1" lang="zh-TW"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技術的管理策</a:t>
            </a:r>
            <a:endPar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90A0CD1E-EBED-C849-8A0E-E675A7D8BC9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374</a:t>
            </a:fld>
            <a:endParaRPr kumimoji="1" lang="ja-JP" altLang="en-US" sz="2000"/>
          </a:p>
        </p:txBody>
      </p:sp>
      <p:sp>
        <p:nvSpPr>
          <p:cNvPr id="3" name="テキスト プレースホルダー 2">
            <a:extLst>
              <a:ext uri="{FF2B5EF4-FFF2-40B4-BE49-F238E27FC236}">
                <a16:creationId xmlns:a16="http://schemas.microsoft.com/office/drawing/2014/main" id="{B8265530-7BA4-1913-229D-DE305D793C62}"/>
              </a:ext>
            </a:extLst>
          </p:cNvPr>
          <p:cNvSpPr txBox="1">
            <a:spLocks/>
          </p:cNvSpPr>
          <p:nvPr/>
        </p:nvSpPr>
        <p:spPr>
          <a:xfrm>
            <a:off x="1203767" y="1472353"/>
            <a:ext cx="16308729"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1B25B2F8-3938-3098-5457-D2F66E9CAC82}"/>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48213289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21BA4-0DBC-411C-65F9-31CEDD9BDE5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EDA678B-7D8A-F9B7-D3FB-DFCF6BDCA90B}"/>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1276AB7-9C6E-6BEA-6486-4147022954E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375</a:t>
            </a:fld>
            <a:endParaRPr kumimoji="1" lang="ja-JP" altLang="en-US" sz="2000"/>
          </a:p>
        </p:txBody>
      </p:sp>
      <p:sp>
        <p:nvSpPr>
          <p:cNvPr id="4" name="object 40">
            <a:extLst>
              <a:ext uri="{FF2B5EF4-FFF2-40B4-BE49-F238E27FC236}">
                <a16:creationId xmlns:a16="http://schemas.microsoft.com/office/drawing/2014/main" id="{E48A5F85-281E-F541-276D-B778B17A8A7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584DD0CA-F445-A297-ACE3-BD4CAC85C04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044AA4C1-F4A9-01B3-A8F6-2AEDE44475BE}"/>
              </a:ext>
            </a:extLst>
          </p:cNvPr>
          <p:cNvSpPr txBox="1"/>
          <p:nvPr/>
        </p:nvSpPr>
        <p:spPr>
          <a:xfrm>
            <a:off x="12070080" y="561539"/>
            <a:ext cx="5605792" cy="823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31D66A37-2AC8-CF19-79FD-068D67DC8C9E}"/>
              </a:ext>
            </a:extLst>
          </p:cNvPr>
          <p:cNvPicPr>
            <a:picLocks noChangeAspect="1"/>
          </p:cNvPicPr>
          <p:nvPr/>
        </p:nvPicPr>
        <p:blipFill>
          <a:blip r:embed="rId3"/>
          <a:stretch>
            <a:fillRect/>
          </a:stretch>
        </p:blipFill>
        <p:spPr>
          <a:xfrm>
            <a:off x="2635673" y="2255149"/>
            <a:ext cx="12747762" cy="6773972"/>
          </a:xfrm>
          <a:prstGeom prst="rect">
            <a:avLst/>
          </a:prstGeom>
        </p:spPr>
      </p:pic>
      <p:sp>
        <p:nvSpPr>
          <p:cNvPr id="7" name="正方形/長方形 6">
            <a:extLst>
              <a:ext uri="{FF2B5EF4-FFF2-40B4-BE49-F238E27FC236}">
                <a16:creationId xmlns:a16="http://schemas.microsoft.com/office/drawing/2014/main" id="{C5FBC9E2-A42A-3D8D-7FBF-361FC8381018}"/>
              </a:ext>
            </a:extLst>
          </p:cNvPr>
          <p:cNvSpPr/>
          <p:nvPr/>
        </p:nvSpPr>
        <p:spPr>
          <a:xfrm>
            <a:off x="2645413" y="7650850"/>
            <a:ext cx="12747762" cy="125251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63347083"/>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9D529-A539-3717-7203-62C21C3B0E4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50A290C-F432-EE86-AD8D-95DC497A666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FF03391-1AFF-AB20-8DBB-098AC7C6EA0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376</a:t>
            </a:fld>
            <a:endParaRPr kumimoji="1" lang="ja-JP" altLang="en-US" sz="2000"/>
          </a:p>
        </p:txBody>
      </p:sp>
      <p:sp>
        <p:nvSpPr>
          <p:cNvPr id="5" name="テキスト プレースホルダー 2">
            <a:extLst>
              <a:ext uri="{FF2B5EF4-FFF2-40B4-BE49-F238E27FC236}">
                <a16:creationId xmlns:a16="http://schemas.microsoft.com/office/drawing/2014/main" id="{30E0FD5B-6D77-E069-8FFF-DE86A60E3FA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5876F3B-1ADD-1D5B-A137-55A86616C611}"/>
              </a:ext>
            </a:extLst>
          </p:cNvPr>
          <p:cNvSpPr txBox="1"/>
          <p:nvPr/>
        </p:nvSpPr>
        <p:spPr>
          <a:xfrm>
            <a:off x="12191999" y="13574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【復習</a:t>
            </a:r>
            <a:r>
              <a:rPr lang="en-US" altLang="ja-JP" sz="2400" b="1">
                <a:latin typeface="メイリオ" panose="020B0604030504040204" pitchFamily="50" charset="-128"/>
                <a:ea typeface="メイリオ" panose="020B0604030504040204" pitchFamily="50" charset="-128"/>
              </a:rPr>
              <a:t>】</a:t>
            </a:r>
          </a:p>
          <a:p>
            <a:pPr algn="ct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C1D4AC1B-AF5E-D600-4700-DA4BC21D8D3F}"/>
              </a:ext>
            </a:extLst>
          </p:cNvPr>
          <p:cNvSpPr txBox="1"/>
          <p:nvPr/>
        </p:nvSpPr>
        <p:spPr>
          <a:xfrm>
            <a:off x="1554679" y="2036000"/>
            <a:ext cx="15456498" cy="2308324"/>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情報セキュリティポリシーの構成</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A96550E6-7B42-2A11-5571-8D849A599CDF}"/>
              </a:ext>
            </a:extLst>
          </p:cNvPr>
          <p:cNvPicPr>
            <a:picLocks noChangeAspect="1"/>
          </p:cNvPicPr>
          <p:nvPr/>
        </p:nvPicPr>
        <p:blipFill>
          <a:blip r:embed="rId3"/>
          <a:stretch>
            <a:fillRect/>
          </a:stretch>
        </p:blipFill>
        <p:spPr>
          <a:xfrm>
            <a:off x="2591909" y="3120727"/>
            <a:ext cx="5858282" cy="4881900"/>
          </a:xfrm>
          <a:prstGeom prst="rect">
            <a:avLst/>
          </a:prstGeom>
        </p:spPr>
      </p:pic>
      <p:pic>
        <p:nvPicPr>
          <p:cNvPr id="9" name="図 8">
            <a:extLst>
              <a:ext uri="{FF2B5EF4-FFF2-40B4-BE49-F238E27FC236}">
                <a16:creationId xmlns:a16="http://schemas.microsoft.com/office/drawing/2014/main" id="{5BAA3F39-90B9-EEEE-3EF9-4A4A124F7FB2}"/>
              </a:ext>
            </a:extLst>
          </p:cNvPr>
          <p:cNvPicPr>
            <a:picLocks noChangeAspect="1"/>
          </p:cNvPicPr>
          <p:nvPr/>
        </p:nvPicPr>
        <p:blipFill>
          <a:blip r:embed="rId4"/>
          <a:stretch>
            <a:fillRect/>
          </a:stretch>
        </p:blipFill>
        <p:spPr>
          <a:xfrm>
            <a:off x="10108251" y="2595875"/>
            <a:ext cx="5858282" cy="6108903"/>
          </a:xfrm>
          <a:prstGeom prst="rect">
            <a:avLst/>
          </a:prstGeom>
        </p:spPr>
      </p:pic>
      <p:sp>
        <p:nvSpPr>
          <p:cNvPr id="10" name="テキスト ボックス 9">
            <a:extLst>
              <a:ext uri="{FF2B5EF4-FFF2-40B4-BE49-F238E27FC236}">
                <a16:creationId xmlns:a16="http://schemas.microsoft.com/office/drawing/2014/main" id="{8729F399-A8A6-3224-3C77-A18029616156}"/>
              </a:ext>
            </a:extLst>
          </p:cNvPr>
          <p:cNvSpPr txBox="1"/>
          <p:nvPr/>
        </p:nvSpPr>
        <p:spPr>
          <a:xfrm>
            <a:off x="1332851" y="8381612"/>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セキュリティ対策の関係図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（出典）総務省</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情報セキュリティポリシーの内容”</a:t>
            </a:r>
          </a:p>
        </p:txBody>
      </p:sp>
      <p:sp>
        <p:nvSpPr>
          <p:cNvPr id="6" name="object 40">
            <a:extLst>
              <a:ext uri="{FF2B5EF4-FFF2-40B4-BE49-F238E27FC236}">
                <a16:creationId xmlns:a16="http://schemas.microsoft.com/office/drawing/2014/main" id="{4A44D101-F5B3-83CD-B788-A30350DF6A6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6258679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A3C52-977B-142D-4743-A2A147CEC6F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9BC3BED-808E-9218-12E0-66606347B4DD}"/>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10EC23B-0D08-39B0-82F7-DEF3C5B2F7C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377</a:t>
            </a:fld>
            <a:endParaRPr kumimoji="1" lang="ja-JP" altLang="en-US" sz="2000"/>
          </a:p>
        </p:txBody>
      </p:sp>
      <p:sp>
        <p:nvSpPr>
          <p:cNvPr id="4" name="object 40">
            <a:extLst>
              <a:ext uri="{FF2B5EF4-FFF2-40B4-BE49-F238E27FC236}">
                <a16:creationId xmlns:a16="http://schemas.microsoft.com/office/drawing/2014/main" id="{04A353D4-03FA-311E-8304-DF54C8E9555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2D78B318-A486-46B0-19E4-FF49962D0AC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6D30B2A-5010-EB39-F91D-0349A59074A9}"/>
              </a:ext>
            </a:extLst>
          </p:cNvPr>
          <p:cNvSpPr txBox="1"/>
          <p:nvPr/>
        </p:nvSpPr>
        <p:spPr>
          <a:xfrm>
            <a:off x="12161520" y="561539"/>
            <a:ext cx="55143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1A84BC05-BA4E-09D9-4CA5-F3F2C37ECA41}"/>
              </a:ext>
            </a:extLst>
          </p:cNvPr>
          <p:cNvPicPr>
            <a:picLocks noChangeAspect="1"/>
          </p:cNvPicPr>
          <p:nvPr/>
        </p:nvPicPr>
        <p:blipFill>
          <a:blip r:embed="rId3"/>
          <a:stretch>
            <a:fillRect/>
          </a:stretch>
        </p:blipFill>
        <p:spPr>
          <a:xfrm>
            <a:off x="2664708" y="2247277"/>
            <a:ext cx="11991928" cy="6935872"/>
          </a:xfrm>
          <a:prstGeom prst="rect">
            <a:avLst/>
          </a:prstGeom>
        </p:spPr>
      </p:pic>
    </p:spTree>
    <p:extLst>
      <p:ext uri="{BB962C8B-B14F-4D97-AF65-F5344CB8AC3E}">
        <p14:creationId xmlns:p14="http://schemas.microsoft.com/office/powerpoint/2010/main" val="72291495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24069-B608-0ACB-62C3-04F7CE8D5D7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18B8496-D113-BB58-B72D-9C4889CC1809}"/>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CA324F1-26FD-A14C-FD79-18ACAF15E2E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378</a:t>
            </a:fld>
            <a:endParaRPr kumimoji="1" lang="ja-JP" altLang="en-US" sz="2000"/>
          </a:p>
        </p:txBody>
      </p:sp>
      <p:sp>
        <p:nvSpPr>
          <p:cNvPr id="4" name="object 40">
            <a:extLst>
              <a:ext uri="{FF2B5EF4-FFF2-40B4-BE49-F238E27FC236}">
                <a16:creationId xmlns:a16="http://schemas.microsoft.com/office/drawing/2014/main" id="{84E5EC78-FA69-D91A-4D1B-E67354AC580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CE8F03D8-8070-752A-F2C8-651F14DC576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EA34719-F8E6-6B75-8AB4-C3225B4B1ECF}"/>
              </a:ext>
            </a:extLst>
          </p:cNvPr>
          <p:cNvSpPr txBox="1"/>
          <p:nvPr/>
        </p:nvSpPr>
        <p:spPr>
          <a:xfrm>
            <a:off x="12124944" y="561539"/>
            <a:ext cx="55509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pic>
        <p:nvPicPr>
          <p:cNvPr id="9" name="図 8">
            <a:extLst>
              <a:ext uri="{FF2B5EF4-FFF2-40B4-BE49-F238E27FC236}">
                <a16:creationId xmlns:a16="http://schemas.microsoft.com/office/drawing/2014/main" id="{EAE599C8-65C0-76BF-F3CA-4D7DDF591556}"/>
              </a:ext>
            </a:extLst>
          </p:cNvPr>
          <p:cNvPicPr>
            <a:picLocks noChangeAspect="1"/>
          </p:cNvPicPr>
          <p:nvPr/>
        </p:nvPicPr>
        <p:blipFill>
          <a:blip r:embed="rId3"/>
          <a:stretch>
            <a:fillRect/>
          </a:stretch>
        </p:blipFill>
        <p:spPr>
          <a:xfrm>
            <a:off x="1569834" y="2166887"/>
            <a:ext cx="13805581" cy="6820702"/>
          </a:xfrm>
          <a:prstGeom prst="rect">
            <a:avLst/>
          </a:prstGeom>
        </p:spPr>
      </p:pic>
    </p:spTree>
    <p:extLst>
      <p:ext uri="{BB962C8B-B14F-4D97-AF65-F5344CB8AC3E}">
        <p14:creationId xmlns:p14="http://schemas.microsoft.com/office/powerpoint/2010/main" val="920140152"/>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99EFA-64E9-5230-CD6D-86832AE76E3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D1D3E31-790E-F56D-D073-11EF2BB4149A}"/>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D533DE9-83F9-FC85-1C13-3EEBA106DCE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379</a:t>
            </a:fld>
            <a:endParaRPr kumimoji="1" lang="ja-JP" altLang="en-US" sz="2000"/>
          </a:p>
        </p:txBody>
      </p:sp>
      <p:sp>
        <p:nvSpPr>
          <p:cNvPr id="4" name="object 40">
            <a:extLst>
              <a:ext uri="{FF2B5EF4-FFF2-40B4-BE49-F238E27FC236}">
                <a16:creationId xmlns:a16="http://schemas.microsoft.com/office/drawing/2014/main" id="{4F23516C-0059-AAB8-28BF-B63E685E031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206DDE01-788D-ACBD-9F4B-178C3B0690A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AAB4A2C-0C4A-3E5B-E851-4701A353C681}"/>
              </a:ext>
            </a:extLst>
          </p:cNvPr>
          <p:cNvSpPr txBox="1"/>
          <p:nvPr/>
        </p:nvSpPr>
        <p:spPr>
          <a:xfrm>
            <a:off x="12033504" y="561539"/>
            <a:ext cx="5642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0913513B-97DC-6207-83E0-0ADE1C87CCF0}"/>
              </a:ext>
            </a:extLst>
          </p:cNvPr>
          <p:cNvPicPr>
            <a:picLocks noChangeAspect="1"/>
          </p:cNvPicPr>
          <p:nvPr/>
        </p:nvPicPr>
        <p:blipFill>
          <a:blip r:embed="rId3"/>
          <a:stretch>
            <a:fillRect/>
          </a:stretch>
        </p:blipFill>
        <p:spPr>
          <a:xfrm>
            <a:off x="1488663" y="2099844"/>
            <a:ext cx="13241208" cy="6935872"/>
          </a:xfrm>
          <a:prstGeom prst="rect">
            <a:avLst/>
          </a:prstGeom>
        </p:spPr>
      </p:pic>
    </p:spTree>
    <p:extLst>
      <p:ext uri="{BB962C8B-B14F-4D97-AF65-F5344CB8AC3E}">
        <p14:creationId xmlns:p14="http://schemas.microsoft.com/office/powerpoint/2010/main" val="768382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各種資格試験から得るサイバーセキュリティの基礎知識</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a:t>
            </a:fld>
            <a:endParaRPr kumimoji="1" lang="ja-JP" altLang="en-US" sz="2000"/>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3.</a:t>
            </a:r>
            <a:r>
              <a:rPr lang="ja-JP" altLang="en-US" sz="1800" b="1">
                <a:solidFill>
                  <a:schemeClr val="accent1"/>
                </a:solidFill>
                <a:latin typeface="メイリオ" panose="020B0604030504040204" pitchFamily="50" charset="-128"/>
                <a:ea typeface="メイリオ" panose="020B0604030504040204" pitchFamily="50" charset="-128"/>
              </a:rPr>
              <a:t> サイバーセキュリティの基礎知識</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社員に取得させたい資格</a:t>
            </a:r>
          </a:p>
        </p:txBody>
      </p:sp>
      <p:pic>
        <p:nvPicPr>
          <p:cNvPr id="6" name="図 5">
            <a:extLst>
              <a:ext uri="{FF2B5EF4-FFF2-40B4-BE49-F238E27FC236}">
                <a16:creationId xmlns:a16="http://schemas.microsoft.com/office/drawing/2014/main" id="{34357F59-D0BC-2133-5977-7956D1D00820}"/>
              </a:ext>
            </a:extLst>
          </p:cNvPr>
          <p:cNvPicPr>
            <a:picLocks noChangeAspect="1"/>
          </p:cNvPicPr>
          <p:nvPr/>
        </p:nvPicPr>
        <p:blipFill>
          <a:blip r:embed="rId3"/>
          <a:stretch>
            <a:fillRect/>
          </a:stretch>
        </p:blipFill>
        <p:spPr>
          <a:xfrm>
            <a:off x="2970119" y="2185600"/>
            <a:ext cx="11669897" cy="6386131"/>
          </a:xfrm>
          <a:prstGeom prst="rect">
            <a:avLst/>
          </a:prstGeom>
        </p:spPr>
      </p:pic>
      <p:sp>
        <p:nvSpPr>
          <p:cNvPr id="9" name="正方形/長方形 8">
            <a:extLst>
              <a:ext uri="{FF2B5EF4-FFF2-40B4-BE49-F238E27FC236}">
                <a16:creationId xmlns:a16="http://schemas.microsoft.com/office/drawing/2014/main" id="{79ABA24E-5DAD-8253-3104-D73F4D88CDAF}"/>
              </a:ext>
            </a:extLst>
          </p:cNvPr>
          <p:cNvSpPr/>
          <p:nvPr/>
        </p:nvSpPr>
        <p:spPr>
          <a:xfrm>
            <a:off x="3102429" y="3444343"/>
            <a:ext cx="2139042" cy="236862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6DA3E98-1DEE-379A-9F77-51DC0452EA7C}"/>
              </a:ext>
            </a:extLst>
          </p:cNvPr>
          <p:cNvSpPr/>
          <p:nvPr/>
        </p:nvSpPr>
        <p:spPr>
          <a:xfrm>
            <a:off x="3102429" y="6008037"/>
            <a:ext cx="2139042" cy="236862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36F82C5-EFE0-55F8-1FD4-F264FFA25F4A}"/>
              </a:ext>
            </a:extLst>
          </p:cNvPr>
          <p:cNvSpPr txBox="1"/>
          <p:nvPr/>
        </p:nvSpPr>
        <p:spPr>
          <a:xfrm>
            <a:off x="2943615" y="8628567"/>
            <a:ext cx="10836094" cy="338554"/>
          </a:xfrm>
          <a:prstGeom prst="rect">
            <a:avLst/>
          </a:prstGeom>
          <a:noFill/>
        </p:spPr>
        <p:txBody>
          <a:bodyPr wrap="square">
            <a:spAutoFit/>
          </a:bodyPr>
          <a:lstStyle/>
          <a:p>
            <a:r>
              <a:rPr kumimoji="1" lang="en-US" altLang="ja-JP" sz="1600">
                <a:latin typeface="メイリオ" panose="020B0604030504040204" pitchFamily="50" charset="-128"/>
                <a:ea typeface="メイリオ" panose="020B0604030504040204" pitchFamily="50" charset="-128"/>
              </a:rPr>
              <a:t>IPA.”</a:t>
            </a:r>
            <a:r>
              <a:rPr kumimoji="1" lang="ja-JP" altLang="en-US" sz="1600">
                <a:latin typeface="メイリオ" panose="020B0604030504040204" pitchFamily="50" charset="-128"/>
                <a:ea typeface="メイリオ" panose="020B0604030504040204" pitchFamily="50" charset="-128"/>
              </a:rPr>
              <a:t>試験区分一覧</a:t>
            </a:r>
            <a:r>
              <a:rPr kumimoji="1" lang="en-US" altLang="ja-JP" sz="1600" u="sng">
                <a:uFill>
                  <a:solidFill>
                    <a:schemeClr val="bg1"/>
                  </a:solidFill>
                </a:uFill>
                <a:latin typeface="メイリオ" panose="020B0604030504040204" pitchFamily="50" charset="-128"/>
                <a:ea typeface="メイリオ" panose="020B0604030504040204" pitchFamily="50" charset="-128"/>
              </a:rPr>
              <a:t>”</a:t>
            </a:r>
            <a:r>
              <a:rPr kumimoji="1" lang="ja-JP" altLang="en-US" sz="1600" u="sng">
                <a:uFill>
                  <a:solidFill>
                    <a:schemeClr val="bg1"/>
                  </a:solidFill>
                </a:uFill>
                <a:latin typeface="メイリオ" panose="020B0604030504040204" pitchFamily="50" charset="-128"/>
                <a:ea typeface="メイリオ" panose="020B0604030504040204" pitchFamily="50" charset="-128"/>
              </a:rPr>
              <a:t>を基に作成</a:t>
            </a:r>
            <a:r>
              <a:rPr kumimoji="1" lang="en-US" altLang="ja-JP" sz="1600" u="sng">
                <a:uFill>
                  <a:solidFill>
                    <a:schemeClr val="bg1"/>
                  </a:solidFill>
                </a:uFill>
                <a:latin typeface="メイリオ" panose="020B0604030504040204" pitchFamily="50" charset="-128"/>
                <a:ea typeface="メイリオ" panose="020B0604030504040204" pitchFamily="50" charset="-128"/>
              </a:rPr>
              <a:t>. </a:t>
            </a:r>
            <a:r>
              <a:rPr kumimoji="1" lang="en-US" altLang="ja-JP" sz="1600" u="sng">
                <a:uFill>
                  <a:solidFill>
                    <a:schemeClr val="bg1"/>
                  </a:solidFill>
                </a:uFill>
                <a:latin typeface="メイリオ" panose="020B0604030504040204" pitchFamily="50" charset="-128"/>
                <a:ea typeface="メイリオ" panose="020B0604030504040204" pitchFamily="50" charset="-128"/>
                <a:hlinkClick r:id="rId4"/>
              </a:rPr>
              <a:t>https://www.ipa.go.jp/shiken/kubun/list.html</a:t>
            </a:r>
            <a:r>
              <a:rPr kumimoji="1" lang="ja-JP" altLang="en-US" sz="1600" u="sng">
                <a:uFill>
                  <a:solidFill>
                    <a:schemeClr val="bg1"/>
                  </a:solidFill>
                </a:uFill>
                <a:latin typeface="メイリオ" panose="020B0604030504040204" pitchFamily="50" charset="-128"/>
                <a:ea typeface="メイリオ" panose="020B0604030504040204" pitchFamily="50" charset="-128"/>
              </a:rPr>
              <a:t>  </a:t>
            </a:r>
            <a:r>
              <a:rPr kumimoji="1" lang="en-US" altLang="ja-JP" sz="1600">
                <a:latin typeface="メイリオ" panose="020B0604030504040204" pitchFamily="50" charset="-128"/>
                <a:ea typeface="メイリオ" panose="020B0604030504040204" pitchFamily="50" charset="-128"/>
              </a:rPr>
              <a:t>(</a:t>
            </a:r>
            <a:r>
              <a:rPr kumimoji="1" lang="ja-JP" altLang="en-US" sz="1600">
                <a:latin typeface="メイリオ" panose="020B0604030504040204" pitchFamily="50" charset="-128"/>
                <a:ea typeface="メイリオ" panose="020B0604030504040204" pitchFamily="50" charset="-128"/>
              </a:rPr>
              <a:t>参照 </a:t>
            </a:r>
            <a:r>
              <a:rPr kumimoji="1" lang="en-US" altLang="ja-JP" sz="1600">
                <a:latin typeface="メイリオ" panose="020B0604030504040204" pitchFamily="50" charset="-128"/>
                <a:ea typeface="メイリオ" panose="020B0604030504040204" pitchFamily="50" charset="-128"/>
              </a:rPr>
              <a:t>2023-07-06).</a:t>
            </a:r>
            <a:endParaRPr kumimoji="1" lang="ja-JP" altLang="en-US" sz="16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AB1E8106-B5C1-10DB-16A0-7426784DA61B}"/>
              </a:ext>
            </a:extLst>
          </p:cNvPr>
          <p:cNvSpPr txBox="1"/>
          <p:nvPr/>
        </p:nvSpPr>
        <p:spPr>
          <a:xfrm>
            <a:off x="13675182" y="1214200"/>
            <a:ext cx="39532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3-2-1</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838311760"/>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3062E-8E40-8AAF-C238-E9F7DE5DB63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10EE44D-2ADB-D76B-F6A4-B41FC426898E}"/>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130AE91-D727-935F-EEED-A129D00547D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380</a:t>
            </a:fld>
            <a:endParaRPr kumimoji="1" lang="ja-JP" altLang="en-US" sz="2000"/>
          </a:p>
        </p:txBody>
      </p:sp>
      <p:sp>
        <p:nvSpPr>
          <p:cNvPr id="4" name="object 40">
            <a:extLst>
              <a:ext uri="{FF2B5EF4-FFF2-40B4-BE49-F238E27FC236}">
                <a16:creationId xmlns:a16="http://schemas.microsoft.com/office/drawing/2014/main" id="{60FE853E-FE03-8015-499E-77A5F0811B2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DCBB46D7-8915-5AB3-960A-13CA4393A19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A960CB8-18FB-C954-7752-F84CA55160C2}"/>
              </a:ext>
            </a:extLst>
          </p:cNvPr>
          <p:cNvSpPr txBox="1"/>
          <p:nvPr/>
        </p:nvSpPr>
        <p:spPr>
          <a:xfrm>
            <a:off x="12124944" y="561539"/>
            <a:ext cx="55509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E24B3B58-5874-10B6-5D00-A9BF234939C8}"/>
              </a:ext>
            </a:extLst>
          </p:cNvPr>
          <p:cNvPicPr>
            <a:picLocks noChangeAspect="1"/>
          </p:cNvPicPr>
          <p:nvPr/>
        </p:nvPicPr>
        <p:blipFill>
          <a:blip r:embed="rId3"/>
          <a:stretch>
            <a:fillRect/>
          </a:stretch>
        </p:blipFill>
        <p:spPr>
          <a:xfrm>
            <a:off x="1464599" y="2099844"/>
            <a:ext cx="11654645" cy="7101260"/>
          </a:xfrm>
          <a:prstGeom prst="rect">
            <a:avLst/>
          </a:prstGeom>
        </p:spPr>
      </p:pic>
    </p:spTree>
    <p:extLst>
      <p:ext uri="{BB962C8B-B14F-4D97-AF65-F5344CB8AC3E}">
        <p14:creationId xmlns:p14="http://schemas.microsoft.com/office/powerpoint/2010/main" val="3368766808"/>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86BCD-0977-842B-2B6B-FC394CBD29F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B333FA1-E5A2-F76A-AE47-1EBE2C88BDA4}"/>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E81010F-CCA7-86D9-82F3-D3197666B2E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381</a:t>
            </a:fld>
            <a:endParaRPr kumimoji="1" lang="ja-JP" altLang="en-US" sz="2000"/>
          </a:p>
        </p:txBody>
      </p:sp>
      <p:sp>
        <p:nvSpPr>
          <p:cNvPr id="4" name="object 40">
            <a:extLst>
              <a:ext uri="{FF2B5EF4-FFF2-40B4-BE49-F238E27FC236}">
                <a16:creationId xmlns:a16="http://schemas.microsoft.com/office/drawing/2014/main" id="{B3CF35FF-EFEE-68E1-AE71-942A098ACEE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BED9588D-ADB8-6AA8-3E1E-38C79BF71CC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72079E37-E56F-AF25-8ED4-2EB617FA4673}"/>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E733F0E4-1944-802C-3EA4-B6A827021B25}"/>
              </a:ext>
            </a:extLst>
          </p:cNvPr>
          <p:cNvPicPr>
            <a:picLocks noChangeAspect="1"/>
          </p:cNvPicPr>
          <p:nvPr/>
        </p:nvPicPr>
        <p:blipFill>
          <a:blip r:embed="rId3"/>
          <a:stretch>
            <a:fillRect/>
          </a:stretch>
        </p:blipFill>
        <p:spPr>
          <a:xfrm>
            <a:off x="1428504" y="2099843"/>
            <a:ext cx="13374711" cy="6947903"/>
          </a:xfrm>
          <a:prstGeom prst="rect">
            <a:avLst/>
          </a:prstGeom>
        </p:spPr>
      </p:pic>
    </p:spTree>
    <p:extLst>
      <p:ext uri="{BB962C8B-B14F-4D97-AF65-F5344CB8AC3E}">
        <p14:creationId xmlns:p14="http://schemas.microsoft.com/office/powerpoint/2010/main" val="349458750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B8D0D-A4BD-3B63-330A-04567969E41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A0B2084-6820-52DE-E95D-0D9716D6B839}"/>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29C8C87-ED17-788F-04B2-347D63C5EF1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382</a:t>
            </a:fld>
            <a:endParaRPr kumimoji="1" lang="ja-JP" altLang="en-US" sz="2000"/>
          </a:p>
        </p:txBody>
      </p:sp>
      <p:sp>
        <p:nvSpPr>
          <p:cNvPr id="4" name="object 40">
            <a:extLst>
              <a:ext uri="{FF2B5EF4-FFF2-40B4-BE49-F238E27FC236}">
                <a16:creationId xmlns:a16="http://schemas.microsoft.com/office/drawing/2014/main" id="{0ECDB4DB-E34D-C0ED-E0EC-9709F1F3060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FD58E2ED-4A71-2546-124C-67A09A1B6B4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6DC0660-D8B7-DDA3-0CB8-5F0F5CBB1D81}"/>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D4B7D6DF-DAA3-F781-6D88-97B17BF51A56}"/>
              </a:ext>
            </a:extLst>
          </p:cNvPr>
          <p:cNvPicPr>
            <a:picLocks noChangeAspect="1"/>
          </p:cNvPicPr>
          <p:nvPr/>
        </p:nvPicPr>
        <p:blipFill>
          <a:blip r:embed="rId3"/>
          <a:stretch>
            <a:fillRect/>
          </a:stretch>
        </p:blipFill>
        <p:spPr>
          <a:xfrm>
            <a:off x="1910366" y="2099844"/>
            <a:ext cx="12173599" cy="7061741"/>
          </a:xfrm>
          <a:prstGeom prst="rect">
            <a:avLst/>
          </a:prstGeom>
        </p:spPr>
      </p:pic>
    </p:spTree>
    <p:extLst>
      <p:ext uri="{BB962C8B-B14F-4D97-AF65-F5344CB8AC3E}">
        <p14:creationId xmlns:p14="http://schemas.microsoft.com/office/powerpoint/2010/main" val="1309344473"/>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5CC62-B549-8D41-8237-1B9778F6AC0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941BC96-9DB4-3B82-EF48-5067237DDCFC}"/>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EC2F47A-E9A1-D8C7-E24F-759AF7B9EFE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383</a:t>
            </a:fld>
            <a:endParaRPr kumimoji="1" lang="ja-JP" altLang="en-US" sz="2000"/>
          </a:p>
        </p:txBody>
      </p:sp>
      <p:sp>
        <p:nvSpPr>
          <p:cNvPr id="4" name="object 40">
            <a:extLst>
              <a:ext uri="{FF2B5EF4-FFF2-40B4-BE49-F238E27FC236}">
                <a16:creationId xmlns:a16="http://schemas.microsoft.com/office/drawing/2014/main" id="{6B20F2D5-A415-0428-225E-AFB4912E55A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8193B462-ECB4-424D-8421-007C182B02B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4EF3517-BC8B-7B54-2C6B-359CCF6DDF68}"/>
              </a:ext>
            </a:extLst>
          </p:cNvPr>
          <p:cNvSpPr txBox="1"/>
          <p:nvPr/>
        </p:nvSpPr>
        <p:spPr>
          <a:xfrm>
            <a:off x="12033504" y="579827"/>
            <a:ext cx="5642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715B4192-CFBF-5302-E240-97E67BF707FF}"/>
              </a:ext>
            </a:extLst>
          </p:cNvPr>
          <p:cNvPicPr>
            <a:picLocks noChangeAspect="1"/>
          </p:cNvPicPr>
          <p:nvPr/>
        </p:nvPicPr>
        <p:blipFill>
          <a:blip r:embed="rId3"/>
          <a:stretch>
            <a:fillRect/>
          </a:stretch>
        </p:blipFill>
        <p:spPr>
          <a:xfrm>
            <a:off x="1666235" y="2254499"/>
            <a:ext cx="14611049" cy="5581928"/>
          </a:xfrm>
          <a:prstGeom prst="rect">
            <a:avLst/>
          </a:prstGeom>
        </p:spPr>
      </p:pic>
    </p:spTree>
    <p:extLst>
      <p:ext uri="{BB962C8B-B14F-4D97-AF65-F5344CB8AC3E}">
        <p14:creationId xmlns:p14="http://schemas.microsoft.com/office/powerpoint/2010/main" val="341994997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DD855-3929-E439-97A6-F6CA386ED99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14FA4A2-EEC4-97CF-803A-7D4F1978DEA9}"/>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7EB7BB2-1143-6956-B9CA-7CB935FC929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384</a:t>
            </a:fld>
            <a:endParaRPr kumimoji="1" lang="ja-JP" altLang="en-US" sz="2000"/>
          </a:p>
        </p:txBody>
      </p:sp>
      <p:sp>
        <p:nvSpPr>
          <p:cNvPr id="4" name="object 40">
            <a:extLst>
              <a:ext uri="{FF2B5EF4-FFF2-40B4-BE49-F238E27FC236}">
                <a16:creationId xmlns:a16="http://schemas.microsoft.com/office/drawing/2014/main" id="{EFEDD75A-0F26-D91C-9755-DECA5124F56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687262E3-23AC-9EC8-9116-A71D778B48F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859E69D-FB68-C682-EF60-0495991C1E0C}"/>
              </a:ext>
            </a:extLst>
          </p:cNvPr>
          <p:cNvSpPr txBox="1"/>
          <p:nvPr/>
        </p:nvSpPr>
        <p:spPr>
          <a:xfrm>
            <a:off x="12143232" y="561539"/>
            <a:ext cx="55326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48E7AAAE-7117-248B-6975-800628CFE542}"/>
              </a:ext>
            </a:extLst>
          </p:cNvPr>
          <p:cNvPicPr>
            <a:picLocks noChangeAspect="1"/>
          </p:cNvPicPr>
          <p:nvPr/>
        </p:nvPicPr>
        <p:blipFill>
          <a:blip r:embed="rId3"/>
          <a:stretch>
            <a:fillRect/>
          </a:stretch>
        </p:blipFill>
        <p:spPr>
          <a:xfrm>
            <a:off x="1440536" y="2099843"/>
            <a:ext cx="15276932" cy="6266187"/>
          </a:xfrm>
          <a:prstGeom prst="rect">
            <a:avLst/>
          </a:prstGeom>
        </p:spPr>
      </p:pic>
    </p:spTree>
    <p:extLst>
      <p:ext uri="{BB962C8B-B14F-4D97-AF65-F5344CB8AC3E}">
        <p14:creationId xmlns:p14="http://schemas.microsoft.com/office/powerpoint/2010/main" val="3046931585"/>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2D2FA-0C93-4644-499E-808F1A7B98D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BDE07E8-5761-0A13-FF6E-DED0DAE24F6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実施手順の策定</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EB259FA-58A6-9E3F-24B8-E3423B21E25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385</a:t>
            </a:fld>
            <a:endParaRPr kumimoji="1" lang="ja-JP" altLang="en-US" sz="2000"/>
          </a:p>
        </p:txBody>
      </p:sp>
      <p:sp>
        <p:nvSpPr>
          <p:cNvPr id="5" name="テキスト プレースホルダー 2">
            <a:extLst>
              <a:ext uri="{FF2B5EF4-FFF2-40B4-BE49-F238E27FC236}">
                <a16:creationId xmlns:a16="http://schemas.microsoft.com/office/drawing/2014/main" id="{F43060B9-4733-F4F2-3DD1-99F6487AB9B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BE99F73-3646-B15F-9A07-19ED96D13659}"/>
              </a:ext>
            </a:extLst>
          </p:cNvPr>
          <p:cNvSpPr txBox="1"/>
          <p:nvPr/>
        </p:nvSpPr>
        <p:spPr>
          <a:xfrm>
            <a:off x="12191999" y="1357407"/>
            <a:ext cx="54181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a:latin typeface="メイリオ" panose="020B0604030504040204" pitchFamily="50" charset="-128"/>
                <a:ea typeface="メイリオ" panose="020B0604030504040204" pitchFamily="50" charset="-128"/>
              </a:rPr>
              <a:t>【復習</a:t>
            </a:r>
            <a:r>
              <a:rPr lang="en-US" altLang="ja-JP" sz="2400" b="1">
                <a:latin typeface="メイリオ" panose="020B0604030504040204" pitchFamily="50" charset="-128"/>
                <a:ea typeface="メイリオ" panose="020B0604030504040204" pitchFamily="50" charset="-128"/>
              </a:rPr>
              <a:t>】</a:t>
            </a:r>
          </a:p>
          <a:p>
            <a:pPr algn="ct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98802CC8-4ADF-951A-C59D-5BAF963DD7FD}"/>
              </a:ext>
            </a:extLst>
          </p:cNvPr>
          <p:cNvSpPr txBox="1"/>
          <p:nvPr/>
        </p:nvSpPr>
        <p:spPr>
          <a:xfrm>
            <a:off x="1554679" y="2036000"/>
            <a:ext cx="15456498" cy="2308324"/>
          </a:xfrm>
          <a:prstGeom prst="rect">
            <a:avLst/>
          </a:prstGeom>
          <a:noFill/>
        </p:spPr>
        <p:txBody>
          <a:bodyPr wrap="square">
            <a:spAutoFit/>
          </a:bodyPr>
          <a:lstStyle/>
          <a:p>
            <a:r>
              <a:rPr lang="ja-JP" altLang="en-US" sz="3600" b="0" i="0" u="sng">
                <a:solidFill>
                  <a:srgbClr val="374151"/>
                </a:solidFill>
                <a:effectLst/>
                <a:latin typeface="メイリオ" panose="020B0604030504040204" pitchFamily="50" charset="-128"/>
                <a:ea typeface="メイリオ" panose="020B0604030504040204" pitchFamily="50" charset="-128"/>
              </a:rPr>
              <a:t>情報セキュリティポリシーの構成</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FA1303C8-5049-8205-5114-D954DBE5DE03}"/>
              </a:ext>
            </a:extLst>
          </p:cNvPr>
          <p:cNvPicPr>
            <a:picLocks noChangeAspect="1"/>
          </p:cNvPicPr>
          <p:nvPr/>
        </p:nvPicPr>
        <p:blipFill>
          <a:blip r:embed="rId3"/>
          <a:stretch>
            <a:fillRect/>
          </a:stretch>
        </p:blipFill>
        <p:spPr>
          <a:xfrm>
            <a:off x="10108251" y="2595875"/>
            <a:ext cx="5858282" cy="6108903"/>
          </a:xfrm>
          <a:prstGeom prst="rect">
            <a:avLst/>
          </a:prstGeom>
        </p:spPr>
      </p:pic>
      <p:sp>
        <p:nvSpPr>
          <p:cNvPr id="10" name="テキスト ボックス 9">
            <a:extLst>
              <a:ext uri="{FF2B5EF4-FFF2-40B4-BE49-F238E27FC236}">
                <a16:creationId xmlns:a16="http://schemas.microsoft.com/office/drawing/2014/main" id="{5892B4B3-DF1D-1446-1EE6-279A1DD40AEC}"/>
              </a:ext>
            </a:extLst>
          </p:cNvPr>
          <p:cNvSpPr txBox="1"/>
          <p:nvPr/>
        </p:nvSpPr>
        <p:spPr>
          <a:xfrm>
            <a:off x="1332851" y="8381612"/>
            <a:ext cx="8376399"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セキュリティ対策の関係図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（出典）総務省</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情報セキュリティポリシーの内容”</a:t>
            </a:r>
          </a:p>
        </p:txBody>
      </p:sp>
      <p:pic>
        <p:nvPicPr>
          <p:cNvPr id="18" name="図 17">
            <a:extLst>
              <a:ext uri="{FF2B5EF4-FFF2-40B4-BE49-F238E27FC236}">
                <a16:creationId xmlns:a16="http://schemas.microsoft.com/office/drawing/2014/main" id="{A072E57D-67C7-244B-79E3-AA40550275FF}"/>
              </a:ext>
            </a:extLst>
          </p:cNvPr>
          <p:cNvPicPr>
            <a:picLocks noChangeAspect="1"/>
          </p:cNvPicPr>
          <p:nvPr/>
        </p:nvPicPr>
        <p:blipFill>
          <a:blip r:embed="rId4"/>
          <a:stretch>
            <a:fillRect/>
          </a:stretch>
        </p:blipFill>
        <p:spPr>
          <a:xfrm>
            <a:off x="2537849" y="2988400"/>
            <a:ext cx="5966401" cy="4881600"/>
          </a:xfrm>
          <a:prstGeom prst="rect">
            <a:avLst/>
          </a:prstGeom>
        </p:spPr>
      </p:pic>
      <p:sp>
        <p:nvSpPr>
          <p:cNvPr id="6" name="object 40">
            <a:extLst>
              <a:ext uri="{FF2B5EF4-FFF2-40B4-BE49-F238E27FC236}">
                <a16:creationId xmlns:a16="http://schemas.microsoft.com/office/drawing/2014/main" id="{D7E66E0B-D99F-43DD-CD44-3936B5828C6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20188919"/>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55E68-23D7-FE98-4083-1FCCD4225C6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04368B4-8842-137F-7237-48B3CAC39B18}"/>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 </a:t>
            </a:r>
            <a:r>
              <a:rPr lang="ja-JP" altLang="en-US" sz="4000">
                <a:latin typeface="メイリオ" panose="020B0604030504040204" pitchFamily="50" charset="-128"/>
                <a:ea typeface="メイリオ" panose="020B0604030504040204" pitchFamily="50" charset="-128"/>
              </a:rPr>
              <a:t>利用者エンドポイント機器</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39947C9-2773-0859-7F0A-6DA60FF18B6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386</a:t>
            </a:fld>
            <a:endParaRPr kumimoji="1" lang="ja-JP" altLang="en-US" sz="2000"/>
          </a:p>
        </p:txBody>
      </p:sp>
      <p:sp>
        <p:nvSpPr>
          <p:cNvPr id="4" name="object 40">
            <a:extLst>
              <a:ext uri="{FF2B5EF4-FFF2-40B4-BE49-F238E27FC236}">
                <a16:creationId xmlns:a16="http://schemas.microsoft.com/office/drawing/2014/main" id="{76A1E96E-C0C6-BB2D-6687-1EA609DF291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49CCA0A8-4099-E678-A0DD-301BB5AE9E3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A737C00-F01D-5616-7810-390FEF7799B0}"/>
              </a:ext>
            </a:extLst>
          </p:cNvPr>
          <p:cNvSpPr txBox="1"/>
          <p:nvPr/>
        </p:nvSpPr>
        <p:spPr>
          <a:xfrm>
            <a:off x="12106656" y="561539"/>
            <a:ext cx="5569216" cy="846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A100E3F3-02B9-CA8E-FFF3-B94BEB8DF6B8}"/>
              </a:ext>
            </a:extLst>
          </p:cNvPr>
          <p:cNvPicPr>
            <a:picLocks noChangeAspect="1"/>
          </p:cNvPicPr>
          <p:nvPr/>
        </p:nvPicPr>
        <p:blipFill>
          <a:blip r:embed="rId3"/>
          <a:stretch>
            <a:fillRect/>
          </a:stretch>
        </p:blipFill>
        <p:spPr>
          <a:xfrm>
            <a:off x="2331669" y="1728394"/>
            <a:ext cx="11992144" cy="7480505"/>
          </a:xfrm>
          <a:prstGeom prst="rect">
            <a:avLst/>
          </a:prstGeom>
        </p:spPr>
      </p:pic>
    </p:spTree>
    <p:extLst>
      <p:ext uri="{BB962C8B-B14F-4D97-AF65-F5344CB8AC3E}">
        <p14:creationId xmlns:p14="http://schemas.microsoft.com/office/powerpoint/2010/main" val="1372511840"/>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CB84A-9C50-4117-E06C-E3ADF2B3A4E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133A7D8-74C7-8982-37BE-C15A71A866BB}"/>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 </a:t>
            </a:r>
            <a:r>
              <a:rPr lang="ja-JP" altLang="en-US" sz="4000">
                <a:latin typeface="メイリオ" panose="020B0604030504040204" pitchFamily="50" charset="-128"/>
                <a:ea typeface="メイリオ" panose="020B0604030504040204" pitchFamily="50" charset="-128"/>
              </a:rPr>
              <a:t>特権的アクセス権</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48E86E2-8D2D-7E05-5E02-A4AA752B9F7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387</a:t>
            </a:fld>
            <a:endParaRPr kumimoji="1" lang="ja-JP" altLang="en-US" sz="2000"/>
          </a:p>
        </p:txBody>
      </p:sp>
      <p:sp>
        <p:nvSpPr>
          <p:cNvPr id="4" name="object 40">
            <a:extLst>
              <a:ext uri="{FF2B5EF4-FFF2-40B4-BE49-F238E27FC236}">
                <a16:creationId xmlns:a16="http://schemas.microsoft.com/office/drawing/2014/main" id="{76EE7647-E855-1F0B-C9EC-C8B3A3563B0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998C3566-DEF0-FA3B-C57F-85FC375241E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75CA3B40-DF8F-C5D3-CA12-2EB575175F11}"/>
              </a:ext>
            </a:extLst>
          </p:cNvPr>
          <p:cNvSpPr txBox="1"/>
          <p:nvPr/>
        </p:nvSpPr>
        <p:spPr>
          <a:xfrm>
            <a:off x="12143232" y="561539"/>
            <a:ext cx="55326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46B7E77F-2514-9382-D957-3EE960BCB628}"/>
              </a:ext>
            </a:extLst>
          </p:cNvPr>
          <p:cNvPicPr>
            <a:picLocks noChangeAspect="1"/>
          </p:cNvPicPr>
          <p:nvPr/>
        </p:nvPicPr>
        <p:blipFill>
          <a:blip r:embed="rId3"/>
          <a:stretch>
            <a:fillRect/>
          </a:stretch>
        </p:blipFill>
        <p:spPr>
          <a:xfrm>
            <a:off x="1332851" y="1819906"/>
            <a:ext cx="15222602" cy="3439484"/>
          </a:xfrm>
          <a:prstGeom prst="rect">
            <a:avLst/>
          </a:prstGeom>
        </p:spPr>
      </p:pic>
    </p:spTree>
    <p:extLst>
      <p:ext uri="{BB962C8B-B14F-4D97-AF65-F5344CB8AC3E}">
        <p14:creationId xmlns:p14="http://schemas.microsoft.com/office/powerpoint/2010/main" val="237962929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85445-4D33-ACDE-05F7-CE8002DEDB1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9F6E2B2-1B23-7D01-224F-8BFC74FB868A}"/>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 </a:t>
            </a:r>
            <a:r>
              <a:rPr lang="ja-JP" altLang="en-US" sz="4000">
                <a:latin typeface="メイリオ" panose="020B0604030504040204" pitchFamily="50" charset="-128"/>
                <a:ea typeface="メイリオ" panose="020B0604030504040204" pitchFamily="50" charset="-128"/>
              </a:rPr>
              <a:t>情報へのアクセス制限</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D50D4BB-436C-BCEF-0659-3E38C38EF9D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388</a:t>
            </a:fld>
            <a:endParaRPr kumimoji="1" lang="ja-JP" altLang="en-US" sz="2000"/>
          </a:p>
        </p:txBody>
      </p:sp>
      <p:sp>
        <p:nvSpPr>
          <p:cNvPr id="4" name="object 40">
            <a:extLst>
              <a:ext uri="{FF2B5EF4-FFF2-40B4-BE49-F238E27FC236}">
                <a16:creationId xmlns:a16="http://schemas.microsoft.com/office/drawing/2014/main" id="{61A1C563-AEEC-B9BF-BB0B-47E7638A7F8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DBFC1B72-0546-11CB-9AC6-366EA799E23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45E5F0E-1127-A672-D3AE-BC7759399BD0}"/>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08</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FA4D4E2E-9D64-EBFC-920D-BDF3FB24D684}"/>
              </a:ext>
            </a:extLst>
          </p:cNvPr>
          <p:cNvSpPr txBox="1">
            <a:spLocks/>
          </p:cNvSpPr>
          <p:nvPr/>
        </p:nvSpPr>
        <p:spPr>
          <a:xfrm>
            <a:off x="1332851" y="4439752"/>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8.4 </a:t>
            </a:r>
            <a:r>
              <a:rPr lang="ja-JP" altLang="en-US" sz="4000">
                <a:latin typeface="メイリオ" panose="020B0604030504040204" pitchFamily="50" charset="-128"/>
                <a:ea typeface="メイリオ" panose="020B0604030504040204" pitchFamily="50" charset="-128"/>
              </a:rPr>
              <a:t>ソースコードへのアクセス</a:t>
            </a:r>
            <a:endParaRPr lang="en-US" altLang="ja-JP" sz="400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8962E877-4A3D-85C8-06CA-DF3185EC2B07}"/>
              </a:ext>
            </a:extLst>
          </p:cNvPr>
          <p:cNvPicPr>
            <a:picLocks noChangeAspect="1"/>
          </p:cNvPicPr>
          <p:nvPr/>
        </p:nvPicPr>
        <p:blipFill>
          <a:blip r:embed="rId3"/>
          <a:stretch>
            <a:fillRect/>
          </a:stretch>
        </p:blipFill>
        <p:spPr>
          <a:xfrm>
            <a:off x="1362237" y="1675529"/>
            <a:ext cx="15314113" cy="2234736"/>
          </a:xfrm>
          <a:prstGeom prst="rect">
            <a:avLst/>
          </a:prstGeom>
        </p:spPr>
      </p:pic>
      <p:pic>
        <p:nvPicPr>
          <p:cNvPr id="12" name="図 11">
            <a:extLst>
              <a:ext uri="{FF2B5EF4-FFF2-40B4-BE49-F238E27FC236}">
                <a16:creationId xmlns:a16="http://schemas.microsoft.com/office/drawing/2014/main" id="{17D9EF23-F531-5094-F661-13EDF2E39B6B}"/>
              </a:ext>
            </a:extLst>
          </p:cNvPr>
          <p:cNvPicPr>
            <a:picLocks noChangeAspect="1"/>
          </p:cNvPicPr>
          <p:nvPr/>
        </p:nvPicPr>
        <p:blipFill>
          <a:blip r:embed="rId4"/>
          <a:stretch>
            <a:fillRect/>
          </a:stretch>
        </p:blipFill>
        <p:spPr>
          <a:xfrm>
            <a:off x="1362237" y="4403695"/>
            <a:ext cx="15314113" cy="1796015"/>
          </a:xfrm>
          <a:prstGeom prst="rect">
            <a:avLst/>
          </a:prstGeom>
        </p:spPr>
      </p:pic>
      <p:sp>
        <p:nvSpPr>
          <p:cNvPr id="13" name="テキスト プレースホルダー 2">
            <a:extLst>
              <a:ext uri="{FF2B5EF4-FFF2-40B4-BE49-F238E27FC236}">
                <a16:creationId xmlns:a16="http://schemas.microsoft.com/office/drawing/2014/main" id="{84DA2178-8098-FBEF-EF69-A00FB5530C04}"/>
              </a:ext>
            </a:extLst>
          </p:cNvPr>
          <p:cNvSpPr txBox="1">
            <a:spLocks/>
          </p:cNvSpPr>
          <p:nvPr/>
        </p:nvSpPr>
        <p:spPr>
          <a:xfrm>
            <a:off x="1332851" y="672919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8.5 </a:t>
            </a:r>
            <a:r>
              <a:rPr lang="ja-JP" altLang="en-US" sz="4000">
                <a:latin typeface="メイリオ" panose="020B0604030504040204" pitchFamily="50" charset="-128"/>
                <a:ea typeface="メイリオ" panose="020B0604030504040204" pitchFamily="50" charset="-128"/>
              </a:rPr>
              <a:t>セキュリティを保った認証</a:t>
            </a:r>
            <a:endParaRPr lang="en-US" altLang="ja-JP" sz="400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C8778F40-7BFC-F64C-2758-2501F6EBE86D}"/>
              </a:ext>
            </a:extLst>
          </p:cNvPr>
          <p:cNvPicPr>
            <a:picLocks noChangeAspect="1"/>
          </p:cNvPicPr>
          <p:nvPr/>
        </p:nvPicPr>
        <p:blipFill>
          <a:blip r:embed="rId5"/>
          <a:stretch>
            <a:fillRect/>
          </a:stretch>
        </p:blipFill>
        <p:spPr>
          <a:xfrm>
            <a:off x="1332851" y="6752409"/>
            <a:ext cx="15314113" cy="2152476"/>
          </a:xfrm>
          <a:prstGeom prst="rect">
            <a:avLst/>
          </a:prstGeom>
        </p:spPr>
      </p:pic>
    </p:spTree>
    <p:extLst>
      <p:ext uri="{BB962C8B-B14F-4D97-AF65-F5344CB8AC3E}">
        <p14:creationId xmlns:p14="http://schemas.microsoft.com/office/powerpoint/2010/main" val="120615574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60B7-AD6E-2F42-B2DB-E7345ED27D6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40C5466-2C8E-64FA-4843-957C6C65843F}"/>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8.6 </a:t>
            </a:r>
            <a:r>
              <a:rPr lang="ja-JP" altLang="en-US" sz="4000">
                <a:latin typeface="メイリオ" panose="020B0604030504040204" pitchFamily="50" charset="-128"/>
                <a:ea typeface="メイリオ" panose="020B0604030504040204" pitchFamily="50" charset="-128"/>
              </a:rPr>
              <a:t>容量・能力の管理</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9F3377E-DD0E-9FDF-25D6-2488FA5750C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389</a:t>
            </a:fld>
            <a:endParaRPr kumimoji="1" lang="ja-JP" altLang="en-US" sz="2000"/>
          </a:p>
        </p:txBody>
      </p:sp>
      <p:sp>
        <p:nvSpPr>
          <p:cNvPr id="4" name="object 40">
            <a:extLst>
              <a:ext uri="{FF2B5EF4-FFF2-40B4-BE49-F238E27FC236}">
                <a16:creationId xmlns:a16="http://schemas.microsoft.com/office/drawing/2014/main" id="{28556B9E-F546-B9FC-7E8D-424A859CD58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977235AE-E65A-8099-E9A9-D6E38D0F7A2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121FEA1-9A51-B5E5-5997-42671958D857}"/>
              </a:ext>
            </a:extLst>
          </p:cNvPr>
          <p:cNvSpPr txBox="1"/>
          <p:nvPr/>
        </p:nvSpPr>
        <p:spPr>
          <a:xfrm>
            <a:off x="12143232" y="561539"/>
            <a:ext cx="55326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09</a:t>
            </a:r>
            <a:endParaRPr lang="ja-JP" sz="2400" b="1" dirty="0">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C9DC3511-BCDD-5686-51DB-C11B872763F7}"/>
              </a:ext>
            </a:extLst>
          </p:cNvPr>
          <p:cNvPicPr>
            <a:picLocks noChangeAspect="1"/>
          </p:cNvPicPr>
          <p:nvPr/>
        </p:nvPicPr>
        <p:blipFill>
          <a:blip r:embed="rId3"/>
          <a:stretch>
            <a:fillRect/>
          </a:stretch>
        </p:blipFill>
        <p:spPr>
          <a:xfrm>
            <a:off x="1464599" y="1819906"/>
            <a:ext cx="15168783" cy="6878484"/>
          </a:xfrm>
          <a:prstGeom prst="rect">
            <a:avLst/>
          </a:prstGeom>
        </p:spPr>
      </p:pic>
    </p:spTree>
    <p:extLst>
      <p:ext uri="{BB962C8B-B14F-4D97-AF65-F5344CB8AC3E}">
        <p14:creationId xmlns:p14="http://schemas.microsoft.com/office/powerpoint/2010/main" val="3072997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Security</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Action</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宣言　二つ星レベル</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a:t>
            </a:fld>
            <a:endParaRPr kumimoji="1" lang="ja-JP" altLang="en-US" sz="2000"/>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3. </a:t>
            </a:r>
            <a:r>
              <a:rPr lang="ja-JP" altLang="en-US" sz="1800" b="1">
                <a:solidFill>
                  <a:schemeClr val="accent1"/>
                </a:solidFill>
                <a:latin typeface="メイリオ" panose="020B0604030504040204" pitchFamily="50" charset="-128"/>
                <a:ea typeface="メイリオ" panose="020B0604030504040204" pitchFamily="50" charset="-128"/>
              </a:rPr>
              <a:t>サイバーセキュリティの基礎知識</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レベルごとの宣言内容</a:t>
            </a:r>
          </a:p>
        </p:txBody>
      </p:sp>
      <p:pic>
        <p:nvPicPr>
          <p:cNvPr id="2050" name="Picture 2">
            <a:extLst>
              <a:ext uri="{FF2B5EF4-FFF2-40B4-BE49-F238E27FC236}">
                <a16:creationId xmlns:a16="http://schemas.microsoft.com/office/drawing/2014/main" id="{DC386D06-34D5-432A-1D1E-979E7CA60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8641" y="1476125"/>
            <a:ext cx="2658721" cy="30153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 2">
            <a:extLst>
              <a:ext uri="{FF2B5EF4-FFF2-40B4-BE49-F238E27FC236}">
                <a16:creationId xmlns:a16="http://schemas.microsoft.com/office/drawing/2014/main" id="{7488F7BD-F3B5-8909-2C5E-46330A005DDC}"/>
              </a:ext>
            </a:extLst>
          </p:cNvPr>
          <p:cNvGraphicFramePr>
            <a:graphicFrameLocks noGrp="1"/>
          </p:cNvGraphicFramePr>
          <p:nvPr>
            <p:extLst>
              <p:ext uri="{D42A27DB-BD31-4B8C-83A1-F6EECF244321}">
                <p14:modId xmlns:p14="http://schemas.microsoft.com/office/powerpoint/2010/main" val="3083034415"/>
              </p:ext>
            </p:extLst>
          </p:nvPr>
        </p:nvGraphicFramePr>
        <p:xfrm>
          <a:off x="1498109" y="2255149"/>
          <a:ext cx="12920019" cy="6126480"/>
        </p:xfrm>
        <a:graphic>
          <a:graphicData uri="http://schemas.openxmlformats.org/drawingml/2006/table">
            <a:tbl>
              <a:tblPr firstRow="1" bandRow="1">
                <a:tableStyleId>{5C22544A-7EE6-4342-B048-85BDC9FD1C3A}</a:tableStyleId>
              </a:tblPr>
              <a:tblGrid>
                <a:gridCol w="2355434">
                  <a:extLst>
                    <a:ext uri="{9D8B030D-6E8A-4147-A177-3AD203B41FA5}">
                      <a16:colId xmlns:a16="http://schemas.microsoft.com/office/drawing/2014/main" val="3350320881"/>
                    </a:ext>
                  </a:extLst>
                </a:gridCol>
                <a:gridCol w="10564585">
                  <a:extLst>
                    <a:ext uri="{9D8B030D-6E8A-4147-A177-3AD203B41FA5}">
                      <a16:colId xmlns:a16="http://schemas.microsoft.com/office/drawing/2014/main" val="3319254363"/>
                    </a:ext>
                  </a:extLst>
                </a:gridCol>
              </a:tblGrid>
              <a:tr h="370840">
                <a:tc>
                  <a:txBody>
                    <a:bodyPr/>
                    <a:lstStyle/>
                    <a:p>
                      <a:pPr algn="ctr"/>
                      <a:r>
                        <a:rPr kumimoji="1" lang="ja-JP" altLang="en-US" sz="3200" dirty="0">
                          <a:latin typeface="メイリオ" panose="020B0604030504040204" pitchFamily="50" charset="-128"/>
                          <a:ea typeface="メイリオ" panose="020B0604030504040204" pitchFamily="50" charset="-128"/>
                        </a:rPr>
                        <a:t>レベル</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宣言内容</a:t>
                      </a:r>
                    </a:p>
                  </a:txBody>
                  <a:tcPr/>
                </a:tc>
                <a:extLst>
                  <a:ext uri="{0D108BD9-81ED-4DB2-BD59-A6C34878D82A}">
                    <a16:rowId xmlns:a16="http://schemas.microsoft.com/office/drawing/2014/main" val="2429723215"/>
                  </a:ext>
                </a:extLst>
              </a:tr>
              <a:tr h="370840">
                <a:tc>
                  <a:txBody>
                    <a:bodyPr/>
                    <a:lstStyle/>
                    <a:p>
                      <a:pPr algn="ctr"/>
                      <a:r>
                        <a:rPr kumimoji="1" lang="ja-JP" altLang="en-US" sz="3200">
                          <a:latin typeface="メイリオ" panose="020B0604030504040204" pitchFamily="50" charset="-128"/>
                          <a:ea typeface="メイリオ" panose="020B0604030504040204" pitchFamily="50" charset="-128"/>
                        </a:rPr>
                        <a:t>★ </a:t>
                      </a:r>
                      <a:r>
                        <a:rPr kumimoji="1" lang="en-US" altLang="ja-JP" sz="3200">
                          <a:latin typeface="メイリオ" panose="020B0604030504040204" pitchFamily="50" charset="-128"/>
                          <a:ea typeface="メイリオ" panose="020B0604030504040204" pitchFamily="50" charset="-128"/>
                        </a:rPr>
                        <a:t>1</a:t>
                      </a:r>
                      <a:r>
                        <a:rPr kumimoji="1" lang="ja-JP" altLang="en-US" sz="3200">
                          <a:latin typeface="メイリオ" panose="020B0604030504040204" pitchFamily="50" charset="-128"/>
                          <a:ea typeface="メイリオ" panose="020B0604030504040204" pitchFamily="50" charset="-128"/>
                        </a:rPr>
                        <a:t>つ星</a:t>
                      </a:r>
                    </a:p>
                  </a:txBody>
                  <a:tcPr/>
                </a:tc>
                <a:tc>
                  <a:txBody>
                    <a:bodyPr/>
                    <a:lstStyle/>
                    <a:p>
                      <a:r>
                        <a:rPr kumimoji="1" lang="ja-JP" altLang="en-US" sz="3200" dirty="0">
                          <a:latin typeface="メイリオ" panose="020B0604030504040204" pitchFamily="50" charset="-128"/>
                          <a:ea typeface="メイリオ" panose="020B0604030504040204" pitchFamily="50" charset="-128"/>
                        </a:rPr>
                        <a:t>次の情報セキュリティ</a:t>
                      </a:r>
                      <a:r>
                        <a:rPr kumimoji="1" lang="en-US" altLang="ja-JP" sz="3200" dirty="0">
                          <a:latin typeface="メイリオ" panose="020B0604030504040204" pitchFamily="50" charset="-128"/>
                          <a:ea typeface="メイリオ" panose="020B0604030504040204" pitchFamily="50" charset="-128"/>
                        </a:rPr>
                        <a:t>5</a:t>
                      </a:r>
                      <a:r>
                        <a:rPr kumimoji="1" lang="ja-JP" altLang="en-US" sz="3200" dirty="0">
                          <a:latin typeface="メイリオ" panose="020B0604030504040204" pitchFamily="50" charset="-128"/>
                          <a:ea typeface="メイリオ" panose="020B0604030504040204" pitchFamily="50" charset="-128"/>
                        </a:rPr>
                        <a:t>か条に取組むことを宣言する</a:t>
                      </a:r>
                      <a:endParaRPr kumimoji="1" lang="en-US" altLang="ja-JP" sz="3200" dirty="0">
                        <a:latin typeface="メイリオ" panose="020B0604030504040204" pitchFamily="50" charset="-128"/>
                        <a:ea typeface="メイリオ" panose="020B0604030504040204" pitchFamily="50" charset="-128"/>
                      </a:endParaRPr>
                    </a:p>
                    <a:p>
                      <a:pPr marL="514350" indent="-514350">
                        <a:buFont typeface="+mj-lt"/>
                        <a:buAutoNum type="arabicPeriod"/>
                      </a:pPr>
                      <a:r>
                        <a:rPr kumimoji="1" lang="en-US" altLang="ja-JP" sz="3200" dirty="0">
                          <a:latin typeface="メイリオ" panose="020B0604030504040204" pitchFamily="50" charset="-128"/>
                          <a:ea typeface="メイリオ" panose="020B0604030504040204" pitchFamily="50" charset="-128"/>
                        </a:rPr>
                        <a:t>OS</a:t>
                      </a:r>
                      <a:r>
                        <a:rPr kumimoji="1" lang="ja-JP" altLang="en-US" sz="3200" dirty="0">
                          <a:latin typeface="メイリオ" panose="020B0604030504040204" pitchFamily="50" charset="-128"/>
                          <a:ea typeface="メイリオ" panose="020B0604030504040204" pitchFamily="50" charset="-128"/>
                        </a:rPr>
                        <a:t>やソフトウェアは常に最新の状態にしよう！</a:t>
                      </a:r>
                      <a:endParaRPr kumimoji="1" lang="en-US" altLang="ja-JP" sz="3200" dirty="0">
                        <a:latin typeface="メイリオ" panose="020B0604030504040204" pitchFamily="50" charset="-128"/>
                        <a:ea typeface="メイリオ" panose="020B0604030504040204" pitchFamily="50" charset="-128"/>
                      </a:endParaRPr>
                    </a:p>
                    <a:p>
                      <a:pPr marL="514350" indent="-514350">
                        <a:buFont typeface="+mj-lt"/>
                        <a:buAutoNum type="arabicPeriod"/>
                      </a:pPr>
                      <a:r>
                        <a:rPr kumimoji="1" lang="ja-JP" altLang="en-US" sz="3200" dirty="0">
                          <a:latin typeface="メイリオ" panose="020B0604030504040204" pitchFamily="50" charset="-128"/>
                          <a:ea typeface="メイリオ" panose="020B0604030504040204" pitchFamily="50" charset="-128"/>
                        </a:rPr>
                        <a:t>ウイルス対策ソフトウェアを導入しよう！</a:t>
                      </a:r>
                      <a:endParaRPr kumimoji="1" lang="en-US" altLang="ja-JP" sz="3200" dirty="0">
                        <a:latin typeface="メイリオ" panose="020B0604030504040204" pitchFamily="50" charset="-128"/>
                        <a:ea typeface="メイリオ" panose="020B0604030504040204" pitchFamily="50" charset="-128"/>
                      </a:endParaRPr>
                    </a:p>
                    <a:p>
                      <a:pPr marL="514350" indent="-514350">
                        <a:buFont typeface="+mj-lt"/>
                        <a:buAutoNum type="arabicPeriod"/>
                      </a:pPr>
                      <a:r>
                        <a:rPr kumimoji="1" lang="ja-JP" altLang="en-US" sz="3200" dirty="0">
                          <a:latin typeface="メイリオ" panose="020B0604030504040204" pitchFamily="50" charset="-128"/>
                          <a:ea typeface="メイリオ" panose="020B0604030504040204" pitchFamily="50" charset="-128"/>
                        </a:rPr>
                        <a:t>パスワードを強化しよう！</a:t>
                      </a:r>
                      <a:endParaRPr kumimoji="1" lang="en-US" altLang="ja-JP" sz="3200" dirty="0">
                        <a:latin typeface="メイリオ" panose="020B0604030504040204" pitchFamily="50" charset="-128"/>
                        <a:ea typeface="メイリオ" panose="020B0604030504040204" pitchFamily="50" charset="-128"/>
                      </a:endParaRPr>
                    </a:p>
                    <a:p>
                      <a:pPr marL="514350" indent="-514350">
                        <a:buFont typeface="+mj-lt"/>
                        <a:buAutoNum type="arabicPeriod"/>
                      </a:pPr>
                      <a:r>
                        <a:rPr kumimoji="1" lang="ja-JP" altLang="en-US" sz="3200" dirty="0">
                          <a:latin typeface="メイリオ" panose="020B0604030504040204" pitchFamily="50" charset="-128"/>
                          <a:ea typeface="メイリオ" panose="020B0604030504040204" pitchFamily="50" charset="-128"/>
                        </a:rPr>
                        <a:t>共有設定を見直そう！</a:t>
                      </a:r>
                      <a:endParaRPr kumimoji="1" lang="en-US" altLang="ja-JP" sz="3200" dirty="0">
                        <a:latin typeface="メイリオ" panose="020B0604030504040204" pitchFamily="50" charset="-128"/>
                        <a:ea typeface="メイリオ" panose="020B0604030504040204" pitchFamily="50" charset="-128"/>
                      </a:endParaRPr>
                    </a:p>
                    <a:p>
                      <a:pPr marL="514350" indent="-514350">
                        <a:buFont typeface="+mj-lt"/>
                        <a:buAutoNum type="arabicPeriod"/>
                      </a:pPr>
                      <a:r>
                        <a:rPr kumimoji="1" lang="ja-JP" altLang="en-US" sz="3200" dirty="0">
                          <a:latin typeface="メイリオ" panose="020B0604030504040204" pitchFamily="50" charset="-128"/>
                          <a:ea typeface="メイリオ" panose="020B0604030504040204" pitchFamily="50" charset="-128"/>
                        </a:rPr>
                        <a:t>脅威や攻撃の手口を知ろう！</a:t>
                      </a:r>
                    </a:p>
                  </a:txBody>
                  <a:tcPr/>
                </a:tc>
                <a:extLst>
                  <a:ext uri="{0D108BD9-81ED-4DB2-BD59-A6C34878D82A}">
                    <a16:rowId xmlns:a16="http://schemas.microsoft.com/office/drawing/2014/main" val="836525596"/>
                  </a:ext>
                </a:extLst>
              </a:tr>
              <a:tr h="370840">
                <a:tc>
                  <a:txBody>
                    <a:bodyPr/>
                    <a:lstStyle/>
                    <a:p>
                      <a:pPr algn="ctr"/>
                      <a:r>
                        <a:rPr kumimoji="1" lang="ja-JP" altLang="en-US" sz="3200">
                          <a:latin typeface="メイリオ" panose="020B0604030504040204" pitchFamily="50" charset="-128"/>
                          <a:ea typeface="メイリオ" panose="020B0604030504040204" pitchFamily="50" charset="-128"/>
                        </a:rPr>
                        <a:t>★★ </a:t>
                      </a:r>
                      <a:r>
                        <a:rPr kumimoji="1" lang="en-US" altLang="ja-JP" sz="3200">
                          <a:latin typeface="メイリオ" panose="020B0604030504040204" pitchFamily="50" charset="-128"/>
                          <a:ea typeface="メイリオ" panose="020B0604030504040204" pitchFamily="50" charset="-128"/>
                        </a:rPr>
                        <a:t>2</a:t>
                      </a:r>
                      <a:r>
                        <a:rPr kumimoji="1" lang="ja-JP" altLang="en-US" sz="3200">
                          <a:latin typeface="メイリオ" panose="020B0604030504040204" pitchFamily="50" charset="-128"/>
                          <a:ea typeface="メイリオ" panose="020B0604030504040204" pitchFamily="50" charset="-128"/>
                        </a:rPr>
                        <a:t>つ星</a:t>
                      </a:r>
                    </a:p>
                  </a:txBody>
                  <a:tcPr/>
                </a:tc>
                <a:tc>
                  <a:txBody>
                    <a:bodyPr/>
                    <a:lstStyle/>
                    <a:p>
                      <a:pPr marL="457200" indent="-457200">
                        <a:buFont typeface="Arial" panose="020B0604020202020204" pitchFamily="34" charset="0"/>
                        <a:buChar char="•"/>
                      </a:pPr>
                      <a:r>
                        <a:rPr kumimoji="1" lang="en-US" altLang="ja-JP" sz="3200" dirty="0">
                          <a:latin typeface="メイリオ" panose="020B0604030504040204" pitchFamily="50" charset="-128"/>
                          <a:ea typeface="メイリオ" panose="020B0604030504040204" pitchFamily="50" charset="-128"/>
                        </a:rPr>
                        <a:t>5</a:t>
                      </a:r>
                      <a:r>
                        <a:rPr kumimoji="1" lang="ja-JP" altLang="en-US" sz="3200" dirty="0">
                          <a:latin typeface="メイリオ" panose="020B0604030504040204" pitchFamily="50" charset="-128"/>
                          <a:ea typeface="メイリオ" panose="020B0604030504040204" pitchFamily="50" charset="-128"/>
                        </a:rPr>
                        <a:t>分でできる！情報セキュリティ自社診断で自社のセキュリティ対応状況を把握する</a:t>
                      </a:r>
                      <a:endParaRPr kumimoji="1" lang="en-US" altLang="ja-JP" sz="3200"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dirty="0">
                          <a:latin typeface="メイリオ" panose="020B0604030504040204" pitchFamily="50" charset="-128"/>
                          <a:ea typeface="メイリオ" panose="020B0604030504040204" pitchFamily="50" charset="-128"/>
                        </a:rPr>
                        <a:t>情報セキュリティ方針を策定する</a:t>
                      </a:r>
                      <a:br>
                        <a:rPr kumimoji="1" lang="en-US" altLang="ja-JP" sz="3200" dirty="0">
                          <a:latin typeface="メイリオ" panose="020B0604030504040204" pitchFamily="50" charset="-128"/>
                          <a:ea typeface="メイリオ" panose="020B0604030504040204" pitchFamily="50" charset="-128"/>
                        </a:rPr>
                      </a:br>
                      <a:r>
                        <a:rPr kumimoji="1" lang="ja-JP" altLang="en-US" sz="3200" dirty="0">
                          <a:latin typeface="メイリオ" panose="020B0604030504040204" pitchFamily="50" charset="-128"/>
                          <a:ea typeface="メイリオ" panose="020B0604030504040204" pitchFamily="50" charset="-128"/>
                        </a:rPr>
                        <a:t>（理念、指針、原則、目標などを表した「方針書」「宣言書」などを指す）</a:t>
                      </a:r>
                      <a:endParaRPr kumimoji="1" lang="en-US" altLang="ja-JP" sz="32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65611649"/>
                  </a:ext>
                </a:extLst>
              </a:tr>
            </a:tbl>
          </a:graphicData>
        </a:graphic>
      </p:graphicFrame>
      <p:sp>
        <p:nvSpPr>
          <p:cNvPr id="6" name="テキスト ボックス 5">
            <a:extLst>
              <a:ext uri="{FF2B5EF4-FFF2-40B4-BE49-F238E27FC236}">
                <a16:creationId xmlns:a16="http://schemas.microsoft.com/office/drawing/2014/main" id="{C9A77915-9029-8C5B-7D3B-84741048DF1C}"/>
              </a:ext>
            </a:extLst>
          </p:cNvPr>
          <p:cNvSpPr txBox="1"/>
          <p:nvPr/>
        </p:nvSpPr>
        <p:spPr>
          <a:xfrm>
            <a:off x="1458353" y="8428502"/>
            <a:ext cx="12920019" cy="338554"/>
          </a:xfrm>
          <a:prstGeom prst="rect">
            <a:avLst/>
          </a:prstGeom>
          <a:noFill/>
        </p:spPr>
        <p:txBody>
          <a:bodyPr wrap="square" rtlCol="0">
            <a:spAutoFit/>
          </a:bodyPr>
          <a:lstStyle/>
          <a:p>
            <a:r>
              <a:rPr kumimoji="1" lang="en-US" altLang="ja-JP" sz="1600">
                <a:solidFill>
                  <a:prstClr val="black"/>
                </a:solidFill>
                <a:latin typeface="メイリオ"/>
                <a:ea typeface="メイリオ"/>
              </a:rPr>
              <a:t>IPA. ”SECURITY ACTION </a:t>
            </a:r>
            <a:r>
              <a:rPr kumimoji="1" lang="ja-JP" altLang="en-US" sz="1600">
                <a:solidFill>
                  <a:prstClr val="black"/>
                </a:solidFill>
                <a:latin typeface="メイリオ"/>
                <a:ea typeface="メイリオ"/>
              </a:rPr>
              <a:t>セキュリティ対策自己宣言”</a:t>
            </a:r>
            <a:r>
              <a:rPr kumimoji="1" lang="en-US" altLang="ja-JP" sz="1600">
                <a:solidFill>
                  <a:prstClr val="black"/>
                </a:solidFill>
                <a:latin typeface="メイリオ"/>
                <a:ea typeface="メイリオ"/>
              </a:rPr>
              <a:t>.</a:t>
            </a:r>
            <a:r>
              <a:rPr kumimoji="1" lang="ja-JP" altLang="en-US" sz="1600">
                <a:solidFill>
                  <a:prstClr val="black"/>
                </a:solidFill>
                <a:latin typeface="メイリオ"/>
                <a:ea typeface="メイリオ"/>
              </a:rPr>
              <a:t> </a:t>
            </a:r>
            <a:r>
              <a:rPr kumimoji="1" lang="en-US" altLang="ja-JP" sz="1600" u="sng">
                <a:solidFill>
                  <a:prstClr val="black"/>
                </a:solidFill>
                <a:uFill>
                  <a:solidFill>
                    <a:prstClr val="white"/>
                  </a:solidFill>
                </a:uFill>
                <a:latin typeface="メイリオ"/>
                <a:ea typeface="メイリオ"/>
                <a:hlinkClick r:id="rId4"/>
              </a:rPr>
              <a:t>https://www.ipa.go.jp/security/security-action</a:t>
            </a:r>
            <a:r>
              <a:rPr kumimoji="1" lang="en-US" altLang="ja-JP" sz="1600" u="sng">
                <a:solidFill>
                  <a:prstClr val="black"/>
                </a:solidFill>
                <a:uFill>
                  <a:solidFill>
                    <a:prstClr val="white"/>
                  </a:solidFill>
                </a:uFill>
                <a:latin typeface="メイリオ"/>
                <a:ea typeface="メイリオ"/>
              </a:rPr>
              <a:t> </a:t>
            </a:r>
            <a:r>
              <a:rPr kumimoji="1" lang="en-US" altLang="ja-JP" sz="1600">
                <a:solidFill>
                  <a:prstClr val="black"/>
                </a:solidFill>
                <a:latin typeface="メイリオ"/>
                <a:ea typeface="メイリオ"/>
              </a:rPr>
              <a:t>, (</a:t>
            </a:r>
            <a:r>
              <a:rPr kumimoji="1" lang="ja-JP" altLang="en-US" sz="1600">
                <a:solidFill>
                  <a:prstClr val="black"/>
                </a:solidFill>
                <a:latin typeface="メイリオ"/>
                <a:ea typeface="メイリオ"/>
              </a:rPr>
              <a:t>参照 </a:t>
            </a:r>
            <a:r>
              <a:rPr kumimoji="1" lang="en-US" altLang="ja-JP" sz="1600">
                <a:solidFill>
                  <a:prstClr val="black"/>
                </a:solidFill>
                <a:latin typeface="メイリオ"/>
                <a:ea typeface="メイリオ"/>
              </a:rPr>
              <a:t>2023-07-06).</a:t>
            </a:r>
            <a:endParaRPr kumimoji="1" lang="ja-JP" altLang="en-US" sz="1600">
              <a:solidFill>
                <a:prstClr val="black"/>
              </a:solidFill>
              <a:latin typeface="メイリオ"/>
              <a:ea typeface="メイリオ"/>
            </a:endParaRPr>
          </a:p>
        </p:txBody>
      </p:sp>
      <p:sp>
        <p:nvSpPr>
          <p:cNvPr id="7" name="テキスト ボックス 6">
            <a:extLst>
              <a:ext uri="{FF2B5EF4-FFF2-40B4-BE49-F238E27FC236}">
                <a16:creationId xmlns:a16="http://schemas.microsoft.com/office/drawing/2014/main" id="{E675D51D-FB53-B1FD-28A2-5EF6B6BB3A73}"/>
              </a:ext>
            </a:extLst>
          </p:cNvPr>
          <p:cNvSpPr txBox="1"/>
          <p:nvPr/>
        </p:nvSpPr>
        <p:spPr>
          <a:xfrm>
            <a:off x="13611165" y="650228"/>
            <a:ext cx="39989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3-3-1</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06685170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0C61-5C7E-E9EA-67AA-3935FF9A136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BF4D513-EE7C-11A9-EF79-D41794992675}"/>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8.7 </a:t>
            </a:r>
            <a:r>
              <a:rPr lang="ja-JP" altLang="en-US" sz="4000">
                <a:latin typeface="メイリオ" panose="020B0604030504040204" pitchFamily="50" charset="-128"/>
                <a:ea typeface="メイリオ" panose="020B0604030504040204" pitchFamily="50" charset="-128"/>
              </a:rPr>
              <a:t>マルウェアに対する保護</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A15EE81-2D40-4B02-A91A-EACA9AEFAA7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390</a:t>
            </a:fld>
            <a:endParaRPr kumimoji="1" lang="ja-JP" altLang="en-US" sz="2000"/>
          </a:p>
        </p:txBody>
      </p:sp>
      <p:sp>
        <p:nvSpPr>
          <p:cNvPr id="4" name="object 40">
            <a:extLst>
              <a:ext uri="{FF2B5EF4-FFF2-40B4-BE49-F238E27FC236}">
                <a16:creationId xmlns:a16="http://schemas.microsoft.com/office/drawing/2014/main" id="{403843EE-1702-FD9D-B808-153E8E7389D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DE2836D7-9677-A645-6323-0D7270E4B44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F47A9EA-1E59-A743-0DEE-9F3EB863482C}"/>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09</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7CE3C066-64EB-25EA-D0CD-8DCD76069F99}"/>
              </a:ext>
            </a:extLst>
          </p:cNvPr>
          <p:cNvPicPr>
            <a:picLocks noChangeAspect="1"/>
          </p:cNvPicPr>
          <p:nvPr/>
        </p:nvPicPr>
        <p:blipFill>
          <a:blip r:embed="rId3"/>
          <a:stretch>
            <a:fillRect/>
          </a:stretch>
        </p:blipFill>
        <p:spPr>
          <a:xfrm>
            <a:off x="1417639" y="1596045"/>
            <a:ext cx="14774859" cy="7131589"/>
          </a:xfrm>
          <a:prstGeom prst="rect">
            <a:avLst/>
          </a:prstGeom>
        </p:spPr>
      </p:pic>
    </p:spTree>
    <p:extLst>
      <p:ext uri="{BB962C8B-B14F-4D97-AF65-F5344CB8AC3E}">
        <p14:creationId xmlns:p14="http://schemas.microsoft.com/office/powerpoint/2010/main" val="282994002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38E98-7364-53A2-67F4-1025C2E3879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37546F-C2E3-68E1-50D2-EFC58A1FC87F}"/>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8.8 </a:t>
            </a:r>
            <a:r>
              <a:rPr lang="ja-JP" altLang="en-US" sz="4000">
                <a:latin typeface="メイリオ" panose="020B0604030504040204" pitchFamily="50" charset="-128"/>
                <a:ea typeface="メイリオ" panose="020B0604030504040204" pitchFamily="50" charset="-128"/>
              </a:rPr>
              <a:t>技術的脆弱性の管理</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5620288-3E6F-213C-C835-693C7FDCA66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391</a:t>
            </a:fld>
            <a:endParaRPr kumimoji="1" lang="ja-JP" altLang="en-US" sz="2000"/>
          </a:p>
        </p:txBody>
      </p:sp>
      <p:sp>
        <p:nvSpPr>
          <p:cNvPr id="4" name="object 40">
            <a:extLst>
              <a:ext uri="{FF2B5EF4-FFF2-40B4-BE49-F238E27FC236}">
                <a16:creationId xmlns:a16="http://schemas.microsoft.com/office/drawing/2014/main" id="{39062D16-A7BD-D49A-A99E-9D6F86ADB59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A0313B05-7535-3140-EC36-7317F1852FF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5F0908E-EDAE-6173-1972-6E99CF689A0A}"/>
              </a:ext>
            </a:extLst>
          </p:cNvPr>
          <p:cNvSpPr txBox="1"/>
          <p:nvPr/>
        </p:nvSpPr>
        <p:spPr>
          <a:xfrm>
            <a:off x="11960352" y="561539"/>
            <a:ext cx="57155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10</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E1FD7360-3E1E-11E2-1E11-F2E706F27E4A}"/>
              </a:ext>
            </a:extLst>
          </p:cNvPr>
          <p:cNvSpPr txBox="1">
            <a:spLocks/>
          </p:cNvSpPr>
          <p:nvPr/>
        </p:nvSpPr>
        <p:spPr>
          <a:xfrm>
            <a:off x="1332850" y="5246932"/>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8.9 </a:t>
            </a:r>
            <a:r>
              <a:rPr lang="ja-JP" altLang="en-US" sz="4000">
                <a:latin typeface="メイリオ" panose="020B0604030504040204" pitchFamily="50" charset="-128"/>
                <a:ea typeface="メイリオ" panose="020B0604030504040204" pitchFamily="50" charset="-128"/>
              </a:rPr>
              <a:t>構成管理</a:t>
            </a:r>
            <a:endParaRPr lang="en-US" altLang="ja-JP" sz="400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88408966-57B3-72F5-36C9-559490671848}"/>
              </a:ext>
            </a:extLst>
          </p:cNvPr>
          <p:cNvPicPr>
            <a:picLocks noChangeAspect="1"/>
          </p:cNvPicPr>
          <p:nvPr/>
        </p:nvPicPr>
        <p:blipFill>
          <a:blip r:embed="rId3"/>
          <a:stretch>
            <a:fillRect/>
          </a:stretch>
        </p:blipFill>
        <p:spPr>
          <a:xfrm>
            <a:off x="1433957" y="1588003"/>
            <a:ext cx="15170674" cy="2856459"/>
          </a:xfrm>
          <a:prstGeom prst="rect">
            <a:avLst/>
          </a:prstGeom>
        </p:spPr>
      </p:pic>
      <p:pic>
        <p:nvPicPr>
          <p:cNvPr id="6" name="図 5">
            <a:extLst>
              <a:ext uri="{FF2B5EF4-FFF2-40B4-BE49-F238E27FC236}">
                <a16:creationId xmlns:a16="http://schemas.microsoft.com/office/drawing/2014/main" id="{C26EAD2A-7DD7-720B-6871-7001C93359C0}"/>
              </a:ext>
            </a:extLst>
          </p:cNvPr>
          <p:cNvPicPr>
            <a:picLocks noChangeAspect="1"/>
          </p:cNvPicPr>
          <p:nvPr/>
        </p:nvPicPr>
        <p:blipFill>
          <a:blip r:embed="rId4"/>
          <a:stretch>
            <a:fillRect/>
          </a:stretch>
        </p:blipFill>
        <p:spPr>
          <a:xfrm>
            <a:off x="1442412" y="5322334"/>
            <a:ext cx="14952888" cy="2114958"/>
          </a:xfrm>
          <a:prstGeom prst="rect">
            <a:avLst/>
          </a:prstGeom>
        </p:spPr>
      </p:pic>
    </p:spTree>
    <p:extLst>
      <p:ext uri="{BB962C8B-B14F-4D97-AF65-F5344CB8AC3E}">
        <p14:creationId xmlns:p14="http://schemas.microsoft.com/office/powerpoint/2010/main" val="162053599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A4771-7E08-8287-869F-BBFBB0C2BEB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173C726-49BE-4BD9-284A-44FA9FD973A0}"/>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8.10 </a:t>
            </a:r>
            <a:r>
              <a:rPr lang="ja-JP" altLang="en-US" sz="4000">
                <a:latin typeface="メイリオ" panose="020B0604030504040204" pitchFamily="50" charset="-128"/>
                <a:ea typeface="メイリオ" panose="020B0604030504040204" pitchFamily="50" charset="-128"/>
              </a:rPr>
              <a:t>情報の削除</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70EC58E-8CE4-7872-E8B4-01310C0F37B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392</a:t>
            </a:fld>
            <a:endParaRPr kumimoji="1" lang="ja-JP" altLang="en-US" sz="2000"/>
          </a:p>
        </p:txBody>
      </p:sp>
      <p:sp>
        <p:nvSpPr>
          <p:cNvPr id="4" name="object 40">
            <a:extLst>
              <a:ext uri="{FF2B5EF4-FFF2-40B4-BE49-F238E27FC236}">
                <a16:creationId xmlns:a16="http://schemas.microsoft.com/office/drawing/2014/main" id="{ED3D7D48-C32B-2456-26A3-2AE77E9A34D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3C4406F4-5984-FDA6-3194-29FB5A750FB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072ACF32-ED05-9C6C-3CAD-3D165147B11B}"/>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10</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34734D46-7F98-F8A4-7687-114B0A575905}"/>
              </a:ext>
            </a:extLst>
          </p:cNvPr>
          <p:cNvSpPr txBox="1">
            <a:spLocks/>
          </p:cNvSpPr>
          <p:nvPr/>
        </p:nvSpPr>
        <p:spPr>
          <a:xfrm>
            <a:off x="1332850" y="5246932"/>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8.11 </a:t>
            </a:r>
            <a:r>
              <a:rPr lang="ja-JP" altLang="en-US" sz="4000">
                <a:latin typeface="メイリオ" panose="020B0604030504040204" pitchFamily="50" charset="-128"/>
                <a:ea typeface="メイリオ" panose="020B0604030504040204" pitchFamily="50" charset="-128"/>
              </a:rPr>
              <a:t>データマスキング</a:t>
            </a:r>
            <a:endParaRPr lang="en-US" altLang="ja-JP" sz="400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BA8811C0-ABE5-160A-100B-D50D163DC3E0}"/>
              </a:ext>
            </a:extLst>
          </p:cNvPr>
          <p:cNvPicPr>
            <a:picLocks noChangeAspect="1"/>
          </p:cNvPicPr>
          <p:nvPr/>
        </p:nvPicPr>
        <p:blipFill>
          <a:blip r:embed="rId3"/>
          <a:stretch>
            <a:fillRect/>
          </a:stretch>
        </p:blipFill>
        <p:spPr>
          <a:xfrm>
            <a:off x="1332850" y="1819906"/>
            <a:ext cx="14444441" cy="2719718"/>
          </a:xfrm>
          <a:prstGeom prst="rect">
            <a:avLst/>
          </a:prstGeom>
        </p:spPr>
      </p:pic>
      <p:pic>
        <p:nvPicPr>
          <p:cNvPr id="9" name="図 8">
            <a:extLst>
              <a:ext uri="{FF2B5EF4-FFF2-40B4-BE49-F238E27FC236}">
                <a16:creationId xmlns:a16="http://schemas.microsoft.com/office/drawing/2014/main" id="{1462C639-4777-9E29-3B99-4E4633C492C2}"/>
              </a:ext>
            </a:extLst>
          </p:cNvPr>
          <p:cNvPicPr>
            <a:picLocks noChangeAspect="1"/>
          </p:cNvPicPr>
          <p:nvPr/>
        </p:nvPicPr>
        <p:blipFill>
          <a:blip r:embed="rId4"/>
          <a:stretch>
            <a:fillRect/>
          </a:stretch>
        </p:blipFill>
        <p:spPr>
          <a:xfrm>
            <a:off x="1332850" y="5556960"/>
            <a:ext cx="14444441" cy="2043043"/>
          </a:xfrm>
          <a:prstGeom prst="rect">
            <a:avLst/>
          </a:prstGeom>
        </p:spPr>
      </p:pic>
    </p:spTree>
    <p:extLst>
      <p:ext uri="{BB962C8B-B14F-4D97-AF65-F5344CB8AC3E}">
        <p14:creationId xmlns:p14="http://schemas.microsoft.com/office/powerpoint/2010/main" val="3018617377"/>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CAAA-8981-754E-D553-1DDE986111D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C873E37-B584-6E55-CED3-BCAB85663EE1}"/>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8.12 </a:t>
            </a:r>
            <a:r>
              <a:rPr lang="ja-JP" altLang="en-US" sz="4000" dirty="0">
                <a:latin typeface="メイリオ" panose="020B0604030504040204" pitchFamily="50" charset="-128"/>
                <a:ea typeface="メイリオ" panose="020B0604030504040204" pitchFamily="50" charset="-128"/>
              </a:rPr>
              <a:t>データ漏えいの防止</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F1957AE-8DF8-AF3E-1C05-C75177ECE9B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393</a:t>
            </a:fld>
            <a:endParaRPr kumimoji="1" lang="ja-JP" altLang="en-US" sz="2000"/>
          </a:p>
        </p:txBody>
      </p:sp>
      <p:sp>
        <p:nvSpPr>
          <p:cNvPr id="4" name="object 40">
            <a:extLst>
              <a:ext uri="{FF2B5EF4-FFF2-40B4-BE49-F238E27FC236}">
                <a16:creationId xmlns:a16="http://schemas.microsoft.com/office/drawing/2014/main" id="{54C7DA80-288D-E8FA-0CD2-CBF694DD23E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02CFC0F4-1605-EB52-9371-630E54CE225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B58E0DE-C7CF-20CF-5CFE-EB628B9F9C6F}"/>
              </a:ext>
            </a:extLst>
          </p:cNvPr>
          <p:cNvSpPr txBox="1"/>
          <p:nvPr/>
        </p:nvSpPr>
        <p:spPr>
          <a:xfrm>
            <a:off x="12051792" y="561539"/>
            <a:ext cx="56240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11</a:t>
            </a:r>
            <a:endParaRPr lang="ja-JP" sz="2400" b="1" dirty="0">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C6E3D7A4-69ED-F850-CA96-651427DD64D8}"/>
              </a:ext>
            </a:extLst>
          </p:cNvPr>
          <p:cNvPicPr>
            <a:picLocks noChangeAspect="1"/>
          </p:cNvPicPr>
          <p:nvPr/>
        </p:nvPicPr>
        <p:blipFill>
          <a:blip r:embed="rId3"/>
          <a:stretch>
            <a:fillRect/>
          </a:stretch>
        </p:blipFill>
        <p:spPr>
          <a:xfrm>
            <a:off x="1421450" y="1675529"/>
            <a:ext cx="14988181" cy="3952040"/>
          </a:xfrm>
          <a:prstGeom prst="rect">
            <a:avLst/>
          </a:prstGeom>
        </p:spPr>
      </p:pic>
    </p:spTree>
    <p:extLst>
      <p:ext uri="{BB962C8B-B14F-4D97-AF65-F5344CB8AC3E}">
        <p14:creationId xmlns:p14="http://schemas.microsoft.com/office/powerpoint/2010/main" val="366536269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B753-2281-08C6-D857-FADFAB3D274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047B41D-E3E6-B41A-7DD3-561FDC3959FA}"/>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8.13 </a:t>
            </a:r>
            <a:r>
              <a:rPr lang="ja-JP" altLang="en-US" sz="4000">
                <a:latin typeface="メイリオ" panose="020B0604030504040204" pitchFamily="50" charset="-128"/>
                <a:ea typeface="メイリオ" panose="020B0604030504040204" pitchFamily="50" charset="-128"/>
              </a:rPr>
              <a:t>情報のバックアップ</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0D2CFD5-D069-9C16-99F6-D86C9473BF7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394</a:t>
            </a:fld>
            <a:endParaRPr kumimoji="1" lang="ja-JP" altLang="en-US" sz="2000"/>
          </a:p>
        </p:txBody>
      </p:sp>
      <p:sp>
        <p:nvSpPr>
          <p:cNvPr id="4" name="object 40">
            <a:extLst>
              <a:ext uri="{FF2B5EF4-FFF2-40B4-BE49-F238E27FC236}">
                <a16:creationId xmlns:a16="http://schemas.microsoft.com/office/drawing/2014/main" id="{90A13F56-DC34-D81E-A3E9-E004024233E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32231C2E-5D61-E69A-9E80-5F7000B90EE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C6D925E-2529-FBCA-31B3-65136E60D227}"/>
              </a:ext>
            </a:extLst>
          </p:cNvPr>
          <p:cNvSpPr txBox="1"/>
          <p:nvPr/>
        </p:nvSpPr>
        <p:spPr>
          <a:xfrm>
            <a:off x="12106656" y="561539"/>
            <a:ext cx="5569216" cy="860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11</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C597141B-9F26-9255-2A96-DBADC6A61591}"/>
              </a:ext>
            </a:extLst>
          </p:cNvPr>
          <p:cNvSpPr txBox="1">
            <a:spLocks/>
          </p:cNvSpPr>
          <p:nvPr/>
        </p:nvSpPr>
        <p:spPr>
          <a:xfrm>
            <a:off x="1332850" y="615867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8.14</a:t>
            </a:r>
            <a:r>
              <a:rPr lang="ja-JP" altLang="en-US" sz="4000">
                <a:latin typeface="メイリオ" panose="020B0604030504040204" pitchFamily="50" charset="-128"/>
                <a:ea typeface="メイリオ" panose="020B0604030504040204" pitchFamily="50" charset="-128"/>
              </a:rPr>
              <a:t> 情報処理施設の冗長性</a:t>
            </a:r>
            <a:endParaRPr lang="en-US" altLang="ja-JP" sz="400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43687810-DE5C-7E40-74EC-AA9224140247}"/>
              </a:ext>
            </a:extLst>
          </p:cNvPr>
          <p:cNvPicPr>
            <a:picLocks noChangeAspect="1"/>
          </p:cNvPicPr>
          <p:nvPr/>
        </p:nvPicPr>
        <p:blipFill>
          <a:blip r:embed="rId3"/>
          <a:stretch>
            <a:fillRect/>
          </a:stretch>
        </p:blipFill>
        <p:spPr>
          <a:xfrm>
            <a:off x="1475759" y="1545543"/>
            <a:ext cx="15431208" cy="3668762"/>
          </a:xfrm>
          <a:prstGeom prst="rect">
            <a:avLst/>
          </a:prstGeom>
        </p:spPr>
      </p:pic>
      <p:pic>
        <p:nvPicPr>
          <p:cNvPr id="10" name="図 9">
            <a:extLst>
              <a:ext uri="{FF2B5EF4-FFF2-40B4-BE49-F238E27FC236}">
                <a16:creationId xmlns:a16="http://schemas.microsoft.com/office/drawing/2014/main" id="{EBFA65F2-2136-14F9-D5A0-ACB7FE899E0D}"/>
              </a:ext>
            </a:extLst>
          </p:cNvPr>
          <p:cNvPicPr>
            <a:picLocks noChangeAspect="1"/>
          </p:cNvPicPr>
          <p:nvPr/>
        </p:nvPicPr>
        <p:blipFill>
          <a:blip r:embed="rId4"/>
          <a:stretch>
            <a:fillRect/>
          </a:stretch>
        </p:blipFill>
        <p:spPr>
          <a:xfrm>
            <a:off x="1475759" y="6339875"/>
            <a:ext cx="15428610" cy="2646105"/>
          </a:xfrm>
          <a:prstGeom prst="rect">
            <a:avLst/>
          </a:prstGeom>
        </p:spPr>
      </p:pic>
    </p:spTree>
    <p:extLst>
      <p:ext uri="{BB962C8B-B14F-4D97-AF65-F5344CB8AC3E}">
        <p14:creationId xmlns:p14="http://schemas.microsoft.com/office/powerpoint/2010/main" val="2439364650"/>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C0FD5-9519-2050-7DC2-6F630E372C3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24A80D8-3463-951C-CF06-E225E502351B}"/>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8.15 </a:t>
            </a:r>
            <a:r>
              <a:rPr lang="ja-JP" altLang="en-US" sz="4000">
                <a:latin typeface="メイリオ" panose="020B0604030504040204" pitchFamily="50" charset="-128"/>
                <a:ea typeface="メイリオ" panose="020B0604030504040204" pitchFamily="50" charset="-128"/>
              </a:rPr>
              <a:t>ログ取得</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D76A698-2071-083C-80BA-2F2F3F6BDE5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395</a:t>
            </a:fld>
            <a:endParaRPr kumimoji="1" lang="ja-JP" altLang="en-US" sz="2000"/>
          </a:p>
        </p:txBody>
      </p:sp>
      <p:sp>
        <p:nvSpPr>
          <p:cNvPr id="4" name="object 40">
            <a:extLst>
              <a:ext uri="{FF2B5EF4-FFF2-40B4-BE49-F238E27FC236}">
                <a16:creationId xmlns:a16="http://schemas.microsoft.com/office/drawing/2014/main" id="{B2980E05-E076-21BC-5C38-632416F55DD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0CFE70D7-7621-4887-33F4-D3DCD014EAB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7DC4573-5E42-7DE3-5150-2BF688A8E183}"/>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12</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52B1484B-381A-AF38-0BAF-18DEC29EDFD6}"/>
              </a:ext>
            </a:extLst>
          </p:cNvPr>
          <p:cNvPicPr>
            <a:picLocks noChangeAspect="1"/>
          </p:cNvPicPr>
          <p:nvPr/>
        </p:nvPicPr>
        <p:blipFill>
          <a:blip r:embed="rId3"/>
          <a:stretch>
            <a:fillRect/>
          </a:stretch>
        </p:blipFill>
        <p:spPr>
          <a:xfrm>
            <a:off x="1417072" y="1981203"/>
            <a:ext cx="15431758" cy="3771567"/>
          </a:xfrm>
          <a:prstGeom prst="rect">
            <a:avLst/>
          </a:prstGeom>
        </p:spPr>
      </p:pic>
    </p:spTree>
    <p:extLst>
      <p:ext uri="{BB962C8B-B14F-4D97-AF65-F5344CB8AC3E}">
        <p14:creationId xmlns:p14="http://schemas.microsoft.com/office/powerpoint/2010/main" val="243127610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2C43E-C05A-0C72-E172-F690E434C6A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4CEE4C7-1EDE-DB20-35B4-324153B974E0}"/>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8.16 </a:t>
            </a:r>
            <a:r>
              <a:rPr lang="ja-JP" altLang="en-US" sz="4000">
                <a:latin typeface="メイリオ" panose="020B0604030504040204" pitchFamily="50" charset="-128"/>
                <a:ea typeface="メイリオ" panose="020B0604030504040204" pitchFamily="50" charset="-128"/>
              </a:rPr>
              <a:t>監視活動</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BE022EE-C8B2-5186-41CC-BF7CA4124EA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396</a:t>
            </a:fld>
            <a:endParaRPr kumimoji="1" lang="ja-JP" altLang="en-US" sz="2000"/>
          </a:p>
        </p:txBody>
      </p:sp>
      <p:sp>
        <p:nvSpPr>
          <p:cNvPr id="4" name="object 40">
            <a:extLst>
              <a:ext uri="{FF2B5EF4-FFF2-40B4-BE49-F238E27FC236}">
                <a16:creationId xmlns:a16="http://schemas.microsoft.com/office/drawing/2014/main" id="{88BB8D05-09E2-0630-C916-C7B3872B400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3E39D985-439D-13D7-5566-8C8D4DBCCE3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685A3DE-DA49-B5CC-4440-A74FF2DDD8FC}"/>
              </a:ext>
            </a:extLst>
          </p:cNvPr>
          <p:cNvSpPr txBox="1"/>
          <p:nvPr/>
        </p:nvSpPr>
        <p:spPr>
          <a:xfrm>
            <a:off x="12015216" y="561539"/>
            <a:ext cx="56606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12</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EE8D9261-B9EA-68E1-B6DD-D2FC34D87DA1}"/>
              </a:ext>
            </a:extLst>
          </p:cNvPr>
          <p:cNvSpPr txBox="1">
            <a:spLocks/>
          </p:cNvSpPr>
          <p:nvPr/>
        </p:nvSpPr>
        <p:spPr>
          <a:xfrm>
            <a:off x="1332850" y="5232247"/>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8.17</a:t>
            </a:r>
            <a:r>
              <a:rPr lang="ja-JP" altLang="en-US" sz="4000">
                <a:latin typeface="メイリオ" panose="020B0604030504040204" pitchFamily="50" charset="-128"/>
                <a:ea typeface="メイリオ" panose="020B0604030504040204" pitchFamily="50" charset="-128"/>
              </a:rPr>
              <a:t> クロックの同期</a:t>
            </a:r>
            <a:endParaRPr lang="en-US" altLang="ja-JP" sz="400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4B833A0D-CF27-7CF8-5E5B-B3306A617011}"/>
              </a:ext>
            </a:extLst>
          </p:cNvPr>
          <p:cNvPicPr>
            <a:picLocks noChangeAspect="1"/>
          </p:cNvPicPr>
          <p:nvPr/>
        </p:nvPicPr>
        <p:blipFill>
          <a:blip r:embed="rId3"/>
          <a:stretch>
            <a:fillRect/>
          </a:stretch>
        </p:blipFill>
        <p:spPr>
          <a:xfrm>
            <a:off x="1535940" y="1675529"/>
            <a:ext cx="14944433" cy="1857809"/>
          </a:xfrm>
          <a:prstGeom prst="rect">
            <a:avLst/>
          </a:prstGeom>
        </p:spPr>
      </p:pic>
      <p:pic>
        <p:nvPicPr>
          <p:cNvPr id="9" name="図 8">
            <a:extLst>
              <a:ext uri="{FF2B5EF4-FFF2-40B4-BE49-F238E27FC236}">
                <a16:creationId xmlns:a16="http://schemas.microsoft.com/office/drawing/2014/main" id="{D58182B6-930C-7F98-1214-938EB00E5F33}"/>
              </a:ext>
            </a:extLst>
          </p:cNvPr>
          <p:cNvPicPr>
            <a:picLocks noChangeAspect="1"/>
          </p:cNvPicPr>
          <p:nvPr/>
        </p:nvPicPr>
        <p:blipFill>
          <a:blip r:embed="rId4"/>
          <a:stretch>
            <a:fillRect/>
          </a:stretch>
        </p:blipFill>
        <p:spPr>
          <a:xfrm>
            <a:off x="1535940" y="5578248"/>
            <a:ext cx="14944432" cy="2226638"/>
          </a:xfrm>
          <a:prstGeom prst="rect">
            <a:avLst/>
          </a:prstGeom>
        </p:spPr>
      </p:pic>
    </p:spTree>
    <p:extLst>
      <p:ext uri="{BB962C8B-B14F-4D97-AF65-F5344CB8AC3E}">
        <p14:creationId xmlns:p14="http://schemas.microsoft.com/office/powerpoint/2010/main" val="357957265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70DC-45D2-8B71-8A7B-B1CCB030003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E7EC25E-47C1-BE0B-6D52-263CB865D17B}"/>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8.18 </a:t>
            </a:r>
            <a:r>
              <a:rPr lang="ja-JP" altLang="en-US" sz="4000">
                <a:latin typeface="メイリオ" panose="020B0604030504040204" pitchFamily="50" charset="-128"/>
                <a:ea typeface="メイリオ" panose="020B0604030504040204" pitchFamily="50" charset="-128"/>
              </a:rPr>
              <a:t>特権的なユーティリティプログラムの使用</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24197FC-D8DC-4B32-D6F8-D99E67CC4C1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397</a:t>
            </a:fld>
            <a:endParaRPr kumimoji="1" lang="ja-JP" altLang="en-US" sz="2000"/>
          </a:p>
        </p:txBody>
      </p:sp>
      <p:sp>
        <p:nvSpPr>
          <p:cNvPr id="4" name="object 40">
            <a:extLst>
              <a:ext uri="{FF2B5EF4-FFF2-40B4-BE49-F238E27FC236}">
                <a16:creationId xmlns:a16="http://schemas.microsoft.com/office/drawing/2014/main" id="{C56CA8A3-096F-DB4E-10A6-F5591CF04C1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3FE9B4F1-43EC-668D-DAAB-B3F6E1ACB79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CECA8B8-1305-B854-A377-CBD9E1F68A61}"/>
              </a:ext>
            </a:extLst>
          </p:cNvPr>
          <p:cNvSpPr txBox="1"/>
          <p:nvPr/>
        </p:nvSpPr>
        <p:spPr>
          <a:xfrm>
            <a:off x="12033504" y="561539"/>
            <a:ext cx="5642368" cy="846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445DC76C-A443-F0E3-7E57-DDCCF1622DE9}"/>
              </a:ext>
            </a:extLst>
          </p:cNvPr>
          <p:cNvSpPr txBox="1">
            <a:spLocks/>
          </p:cNvSpPr>
          <p:nvPr/>
        </p:nvSpPr>
        <p:spPr>
          <a:xfrm>
            <a:off x="1332851" y="4393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8.19</a:t>
            </a:r>
            <a:r>
              <a:rPr lang="ja-JP" altLang="en-US" sz="4000">
                <a:latin typeface="メイリオ" panose="020B0604030504040204" pitchFamily="50" charset="-128"/>
                <a:ea typeface="メイリオ" panose="020B0604030504040204" pitchFamily="50" charset="-128"/>
              </a:rPr>
              <a:t> 運用システムに関わるソフトウェアの導入</a:t>
            </a:r>
            <a:endParaRPr lang="en-US" altLang="ja-JP" sz="400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5CB44052-3434-0F6E-D301-048F967BDD74}"/>
              </a:ext>
            </a:extLst>
          </p:cNvPr>
          <p:cNvPicPr>
            <a:picLocks noChangeAspect="1"/>
          </p:cNvPicPr>
          <p:nvPr/>
        </p:nvPicPr>
        <p:blipFill>
          <a:blip r:embed="rId3"/>
          <a:stretch>
            <a:fillRect/>
          </a:stretch>
        </p:blipFill>
        <p:spPr>
          <a:xfrm>
            <a:off x="1482023" y="1566063"/>
            <a:ext cx="15074541" cy="2471901"/>
          </a:xfrm>
          <a:prstGeom prst="rect">
            <a:avLst/>
          </a:prstGeom>
        </p:spPr>
      </p:pic>
      <p:pic>
        <p:nvPicPr>
          <p:cNvPr id="10" name="図 9">
            <a:extLst>
              <a:ext uri="{FF2B5EF4-FFF2-40B4-BE49-F238E27FC236}">
                <a16:creationId xmlns:a16="http://schemas.microsoft.com/office/drawing/2014/main" id="{A9ECA092-4F9A-228C-D37D-7BFE82E69E29}"/>
              </a:ext>
            </a:extLst>
          </p:cNvPr>
          <p:cNvPicPr>
            <a:picLocks noChangeAspect="1"/>
          </p:cNvPicPr>
          <p:nvPr/>
        </p:nvPicPr>
        <p:blipFill>
          <a:blip r:embed="rId4"/>
          <a:stretch>
            <a:fillRect/>
          </a:stretch>
        </p:blipFill>
        <p:spPr>
          <a:xfrm>
            <a:off x="1482022" y="4393125"/>
            <a:ext cx="15074541" cy="4606109"/>
          </a:xfrm>
          <a:prstGeom prst="rect">
            <a:avLst/>
          </a:prstGeom>
        </p:spPr>
      </p:pic>
    </p:spTree>
    <p:extLst>
      <p:ext uri="{BB962C8B-B14F-4D97-AF65-F5344CB8AC3E}">
        <p14:creationId xmlns:p14="http://schemas.microsoft.com/office/powerpoint/2010/main" val="3574891163"/>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B1828-F2F9-CE52-4577-D09B940CA1A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42C14FE-8674-D281-9650-ED608F7687C4}"/>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8.20 </a:t>
            </a:r>
            <a:r>
              <a:rPr lang="ja-JP" altLang="en-US" sz="4000">
                <a:latin typeface="メイリオ" panose="020B0604030504040204" pitchFamily="50" charset="-128"/>
                <a:ea typeface="メイリオ" panose="020B0604030504040204" pitchFamily="50" charset="-128"/>
              </a:rPr>
              <a:t>ネットワークのセキュリティ</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135CD76-9831-A27F-6A2E-5F8B2DA4523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398</a:t>
            </a:fld>
            <a:endParaRPr kumimoji="1" lang="ja-JP" altLang="en-US" sz="2000"/>
          </a:p>
        </p:txBody>
      </p:sp>
      <p:sp>
        <p:nvSpPr>
          <p:cNvPr id="4" name="object 40">
            <a:extLst>
              <a:ext uri="{FF2B5EF4-FFF2-40B4-BE49-F238E27FC236}">
                <a16:creationId xmlns:a16="http://schemas.microsoft.com/office/drawing/2014/main" id="{78C8A158-8FDE-83A5-2884-2258BE2E3A3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6428295A-F222-1FE0-D6FF-0E971DB019B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2674FAE-2EAE-F063-DE03-7B137F69CD9E}"/>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14</a:t>
            </a:r>
            <a:endParaRPr lang="ja-JP" sz="2400" b="1" dirty="0">
              <a:latin typeface="メイリオ" panose="020B0604030504040204" pitchFamily="50" charset="-128"/>
              <a:ea typeface="メイリオ" panose="020B0604030504040204" pitchFamily="50" charset="-128"/>
              <a:cs typeface="Calibri"/>
            </a:endParaRPr>
          </a:p>
        </p:txBody>
      </p:sp>
      <p:pic>
        <p:nvPicPr>
          <p:cNvPr id="9" name="図 8">
            <a:extLst>
              <a:ext uri="{FF2B5EF4-FFF2-40B4-BE49-F238E27FC236}">
                <a16:creationId xmlns:a16="http://schemas.microsoft.com/office/drawing/2014/main" id="{28FD4A84-B558-4C5A-CD3F-CA183497E442}"/>
              </a:ext>
            </a:extLst>
          </p:cNvPr>
          <p:cNvPicPr>
            <a:picLocks noChangeAspect="1"/>
          </p:cNvPicPr>
          <p:nvPr/>
        </p:nvPicPr>
        <p:blipFill>
          <a:blip r:embed="rId3"/>
          <a:stretch>
            <a:fillRect/>
          </a:stretch>
        </p:blipFill>
        <p:spPr>
          <a:xfrm>
            <a:off x="1340260" y="1675529"/>
            <a:ext cx="15235601" cy="6088852"/>
          </a:xfrm>
          <a:prstGeom prst="rect">
            <a:avLst/>
          </a:prstGeom>
        </p:spPr>
      </p:pic>
    </p:spTree>
    <p:extLst>
      <p:ext uri="{BB962C8B-B14F-4D97-AF65-F5344CB8AC3E}">
        <p14:creationId xmlns:p14="http://schemas.microsoft.com/office/powerpoint/2010/main" val="1822090918"/>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CF34-95E5-8AEC-823D-9A2562BFFE4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C79DADB-4C89-DB36-13E5-87DCB51AEAD9}"/>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8.21 </a:t>
            </a:r>
            <a:r>
              <a:rPr lang="ja-JP" altLang="en-US" sz="4000">
                <a:latin typeface="メイリオ" panose="020B0604030504040204" pitchFamily="50" charset="-128"/>
                <a:ea typeface="メイリオ" panose="020B0604030504040204" pitchFamily="50" charset="-128"/>
              </a:rPr>
              <a:t>ネットワークサービスのセキュリティ</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83619B2-485D-AFF2-88D2-8FB9F10C0B0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399</a:t>
            </a:fld>
            <a:endParaRPr kumimoji="1" lang="ja-JP" altLang="en-US" sz="2000"/>
          </a:p>
        </p:txBody>
      </p:sp>
      <p:sp>
        <p:nvSpPr>
          <p:cNvPr id="4" name="object 40">
            <a:extLst>
              <a:ext uri="{FF2B5EF4-FFF2-40B4-BE49-F238E27FC236}">
                <a16:creationId xmlns:a16="http://schemas.microsoft.com/office/drawing/2014/main" id="{DBFA83C4-588D-DC08-5475-4062D32CC90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15BD42E1-342B-ECB9-AAD4-585F7694EB9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C4E4331-0814-4DD5-71BB-96155A81A182}"/>
              </a:ext>
            </a:extLst>
          </p:cNvPr>
          <p:cNvSpPr txBox="1"/>
          <p:nvPr/>
        </p:nvSpPr>
        <p:spPr>
          <a:xfrm>
            <a:off x="12710160" y="561540"/>
            <a:ext cx="49657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14, 15</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60552FD9-DB96-6D21-9987-AEDF7D25AFF7}"/>
              </a:ext>
            </a:extLst>
          </p:cNvPr>
          <p:cNvSpPr txBox="1">
            <a:spLocks/>
          </p:cNvSpPr>
          <p:nvPr/>
        </p:nvSpPr>
        <p:spPr>
          <a:xfrm>
            <a:off x="1332851" y="445354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8.22</a:t>
            </a:r>
            <a:r>
              <a:rPr lang="ja-JP" altLang="en-US" sz="4000">
                <a:latin typeface="メイリオ" panose="020B0604030504040204" pitchFamily="50" charset="-128"/>
                <a:ea typeface="メイリオ" panose="020B0604030504040204" pitchFamily="50" charset="-128"/>
              </a:rPr>
              <a:t> ネットワークの分離</a:t>
            </a:r>
            <a:endParaRPr lang="en-US" altLang="ja-JP" sz="400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3C43E0FD-E43E-1652-32F8-F5902CE8B323}"/>
              </a:ext>
            </a:extLst>
          </p:cNvPr>
          <p:cNvPicPr>
            <a:picLocks noChangeAspect="1"/>
          </p:cNvPicPr>
          <p:nvPr/>
        </p:nvPicPr>
        <p:blipFill>
          <a:blip r:embed="rId3"/>
          <a:stretch>
            <a:fillRect/>
          </a:stretch>
        </p:blipFill>
        <p:spPr>
          <a:xfrm>
            <a:off x="1332851" y="1647232"/>
            <a:ext cx="15246665" cy="2491197"/>
          </a:xfrm>
          <a:prstGeom prst="rect">
            <a:avLst/>
          </a:prstGeom>
        </p:spPr>
      </p:pic>
      <p:pic>
        <p:nvPicPr>
          <p:cNvPr id="9" name="図 8">
            <a:extLst>
              <a:ext uri="{FF2B5EF4-FFF2-40B4-BE49-F238E27FC236}">
                <a16:creationId xmlns:a16="http://schemas.microsoft.com/office/drawing/2014/main" id="{1E3AA7D9-DCEE-DB3B-54A1-C135F5BC159F}"/>
              </a:ext>
            </a:extLst>
          </p:cNvPr>
          <p:cNvPicPr>
            <a:picLocks noChangeAspect="1"/>
          </p:cNvPicPr>
          <p:nvPr/>
        </p:nvPicPr>
        <p:blipFill>
          <a:blip r:embed="rId4"/>
          <a:stretch>
            <a:fillRect/>
          </a:stretch>
        </p:blipFill>
        <p:spPr>
          <a:xfrm>
            <a:off x="1305872" y="4433742"/>
            <a:ext cx="15300621" cy="2581980"/>
          </a:xfrm>
          <a:prstGeom prst="rect">
            <a:avLst/>
          </a:prstGeom>
        </p:spPr>
      </p:pic>
      <p:sp>
        <p:nvSpPr>
          <p:cNvPr id="11" name="テキスト プレースホルダー 2">
            <a:extLst>
              <a:ext uri="{FF2B5EF4-FFF2-40B4-BE49-F238E27FC236}">
                <a16:creationId xmlns:a16="http://schemas.microsoft.com/office/drawing/2014/main" id="{E2E8943E-694A-8A37-6B06-999B273F993D}"/>
              </a:ext>
            </a:extLst>
          </p:cNvPr>
          <p:cNvSpPr txBox="1">
            <a:spLocks/>
          </p:cNvSpPr>
          <p:nvPr/>
        </p:nvSpPr>
        <p:spPr>
          <a:xfrm>
            <a:off x="1332851" y="717963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8.23</a:t>
            </a:r>
            <a:r>
              <a:rPr lang="ja-JP" altLang="en-US" sz="4000">
                <a:latin typeface="メイリオ" panose="020B0604030504040204" pitchFamily="50" charset="-128"/>
                <a:ea typeface="メイリオ" panose="020B0604030504040204" pitchFamily="50" charset="-128"/>
              </a:rPr>
              <a:t> ウェブ・フィルタリング</a:t>
            </a:r>
            <a:endParaRPr lang="en-US" altLang="ja-JP" sz="400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3141690B-6F1D-CEB3-4DAF-7B0051E3E1E7}"/>
              </a:ext>
            </a:extLst>
          </p:cNvPr>
          <p:cNvPicPr>
            <a:picLocks noChangeAspect="1"/>
          </p:cNvPicPr>
          <p:nvPr/>
        </p:nvPicPr>
        <p:blipFill>
          <a:blip r:embed="rId5"/>
          <a:stretch>
            <a:fillRect/>
          </a:stretch>
        </p:blipFill>
        <p:spPr>
          <a:xfrm>
            <a:off x="1332851" y="7183036"/>
            <a:ext cx="15246665" cy="1822366"/>
          </a:xfrm>
          <a:prstGeom prst="rect">
            <a:avLst/>
          </a:prstGeom>
        </p:spPr>
      </p:pic>
    </p:spTree>
    <p:extLst>
      <p:ext uri="{BB962C8B-B14F-4D97-AF65-F5344CB8AC3E}">
        <p14:creationId xmlns:p14="http://schemas.microsoft.com/office/powerpoint/2010/main" val="1410444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217055" y="782160"/>
            <a:ext cx="4429126" cy="4190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支援内容</a:t>
            </a:r>
          </a:p>
        </p:txBody>
      </p:sp>
      <p:grpSp>
        <p:nvGrpSpPr>
          <p:cNvPr id="2" name="object 3">
            <a:extLst>
              <a:ext uri="{FF2B5EF4-FFF2-40B4-BE49-F238E27FC236}">
                <a16:creationId xmlns:a16="http://schemas.microsoft.com/office/drawing/2014/main" id="{D23AD428-6BBE-4C56-0974-42571CDDF626}"/>
              </a:ext>
            </a:extLst>
          </p:cNvPr>
          <p:cNvGrpSpPr/>
          <p:nvPr/>
        </p:nvGrpSpPr>
        <p:grpSpPr>
          <a:xfrm>
            <a:off x="10667787" y="4611536"/>
            <a:ext cx="770890" cy="1256665"/>
            <a:chOff x="7711185" y="3119247"/>
            <a:chExt cx="770890" cy="1256665"/>
          </a:xfrm>
        </p:grpSpPr>
        <p:sp>
          <p:nvSpPr>
            <p:cNvPr id="4" name="object 4">
              <a:extLst>
                <a:ext uri="{FF2B5EF4-FFF2-40B4-BE49-F238E27FC236}">
                  <a16:creationId xmlns:a16="http://schemas.microsoft.com/office/drawing/2014/main" id="{E7B2FA99-F4F9-FCE5-F79B-47E402BF0CC3}"/>
                </a:ext>
              </a:extLst>
            </p:cNvPr>
            <p:cNvSpPr/>
            <p:nvPr/>
          </p:nvSpPr>
          <p:spPr>
            <a:xfrm>
              <a:off x="7720710" y="3128772"/>
              <a:ext cx="751840" cy="1237615"/>
            </a:xfrm>
            <a:custGeom>
              <a:avLst/>
              <a:gdLst/>
              <a:ahLst/>
              <a:cxnLst/>
              <a:rect l="l" t="t" r="r" b="b"/>
              <a:pathLst>
                <a:path w="751840" h="1237614">
                  <a:moveTo>
                    <a:pt x="474725" y="0"/>
                  </a:moveTo>
                  <a:lnTo>
                    <a:pt x="152400" y="97916"/>
                  </a:lnTo>
                  <a:lnTo>
                    <a:pt x="166819" y="147875"/>
                  </a:lnTo>
                  <a:lnTo>
                    <a:pt x="179834" y="198146"/>
                  </a:lnTo>
                  <a:lnTo>
                    <a:pt x="191442" y="248700"/>
                  </a:lnTo>
                  <a:lnTo>
                    <a:pt x="201640" y="299507"/>
                  </a:lnTo>
                  <a:lnTo>
                    <a:pt x="210425" y="350539"/>
                  </a:lnTo>
                  <a:lnTo>
                    <a:pt x="217796" y="401765"/>
                  </a:lnTo>
                  <a:lnTo>
                    <a:pt x="223749" y="453156"/>
                  </a:lnTo>
                  <a:lnTo>
                    <a:pt x="228282" y="504682"/>
                  </a:lnTo>
                  <a:lnTo>
                    <a:pt x="231392" y="556313"/>
                  </a:lnTo>
                  <a:lnTo>
                    <a:pt x="233077" y="608021"/>
                  </a:lnTo>
                  <a:lnTo>
                    <a:pt x="233333" y="659776"/>
                  </a:lnTo>
                  <a:lnTo>
                    <a:pt x="232159" y="711547"/>
                  </a:lnTo>
                  <a:lnTo>
                    <a:pt x="229552" y="763305"/>
                  </a:lnTo>
                  <a:lnTo>
                    <a:pt x="225509" y="815022"/>
                  </a:lnTo>
                  <a:lnTo>
                    <a:pt x="220028" y="866666"/>
                  </a:lnTo>
                  <a:lnTo>
                    <a:pt x="213106" y="918209"/>
                  </a:lnTo>
                  <a:lnTo>
                    <a:pt x="0" y="853439"/>
                  </a:lnTo>
                  <a:lnTo>
                    <a:pt x="313563" y="1237233"/>
                  </a:lnTo>
                  <a:lnTo>
                    <a:pt x="751840" y="1081785"/>
                  </a:lnTo>
                  <a:lnTo>
                    <a:pt x="538353" y="1016888"/>
                  </a:lnTo>
                  <a:lnTo>
                    <a:pt x="546478" y="965942"/>
                  </a:lnTo>
                  <a:lnTo>
                    <a:pt x="553404" y="914881"/>
                  </a:lnTo>
                  <a:lnTo>
                    <a:pt x="559133" y="863726"/>
                  </a:lnTo>
                  <a:lnTo>
                    <a:pt x="563666" y="812499"/>
                  </a:lnTo>
                  <a:lnTo>
                    <a:pt x="567005" y="761220"/>
                  </a:lnTo>
                  <a:lnTo>
                    <a:pt x="569151" y="709910"/>
                  </a:lnTo>
                  <a:lnTo>
                    <a:pt x="570105" y="658589"/>
                  </a:lnTo>
                  <a:lnTo>
                    <a:pt x="569869" y="607280"/>
                  </a:lnTo>
                  <a:lnTo>
                    <a:pt x="568444" y="556002"/>
                  </a:lnTo>
                  <a:lnTo>
                    <a:pt x="565832" y="504777"/>
                  </a:lnTo>
                  <a:lnTo>
                    <a:pt x="562034" y="453625"/>
                  </a:lnTo>
                  <a:lnTo>
                    <a:pt x="557052" y="402567"/>
                  </a:lnTo>
                  <a:lnTo>
                    <a:pt x="550887" y="351624"/>
                  </a:lnTo>
                  <a:lnTo>
                    <a:pt x="543540" y="300818"/>
                  </a:lnTo>
                  <a:lnTo>
                    <a:pt x="535013" y="250168"/>
                  </a:lnTo>
                  <a:lnTo>
                    <a:pt x="525307" y="199695"/>
                  </a:lnTo>
                  <a:lnTo>
                    <a:pt x="514424" y="149421"/>
                  </a:lnTo>
                  <a:lnTo>
                    <a:pt x="502365" y="99367"/>
                  </a:lnTo>
                  <a:lnTo>
                    <a:pt x="489132" y="49553"/>
                  </a:lnTo>
                  <a:lnTo>
                    <a:pt x="474725"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 name="object 5">
              <a:extLst>
                <a:ext uri="{FF2B5EF4-FFF2-40B4-BE49-F238E27FC236}">
                  <a16:creationId xmlns:a16="http://schemas.microsoft.com/office/drawing/2014/main" id="{3BB4883C-670B-0B7C-FC27-F1D9088D1A87}"/>
                </a:ext>
              </a:extLst>
            </p:cNvPr>
            <p:cNvSpPr/>
            <p:nvPr/>
          </p:nvSpPr>
          <p:spPr>
            <a:xfrm>
              <a:off x="7720710" y="3128772"/>
              <a:ext cx="751840" cy="1237615"/>
            </a:xfrm>
            <a:custGeom>
              <a:avLst/>
              <a:gdLst/>
              <a:ahLst/>
              <a:cxnLst/>
              <a:rect l="l" t="t" r="r" b="b"/>
              <a:pathLst>
                <a:path w="751840" h="1237614">
                  <a:moveTo>
                    <a:pt x="474725" y="0"/>
                  </a:moveTo>
                  <a:lnTo>
                    <a:pt x="489132" y="49553"/>
                  </a:lnTo>
                  <a:lnTo>
                    <a:pt x="502365" y="99367"/>
                  </a:lnTo>
                  <a:lnTo>
                    <a:pt x="514424" y="149421"/>
                  </a:lnTo>
                  <a:lnTo>
                    <a:pt x="525307" y="199695"/>
                  </a:lnTo>
                  <a:lnTo>
                    <a:pt x="535013" y="250168"/>
                  </a:lnTo>
                  <a:lnTo>
                    <a:pt x="543540" y="300818"/>
                  </a:lnTo>
                  <a:lnTo>
                    <a:pt x="550887" y="351624"/>
                  </a:lnTo>
                  <a:lnTo>
                    <a:pt x="557052" y="402567"/>
                  </a:lnTo>
                  <a:lnTo>
                    <a:pt x="562034" y="453625"/>
                  </a:lnTo>
                  <a:lnTo>
                    <a:pt x="565832" y="504777"/>
                  </a:lnTo>
                  <a:lnTo>
                    <a:pt x="568444" y="556002"/>
                  </a:lnTo>
                  <a:lnTo>
                    <a:pt x="569869" y="607280"/>
                  </a:lnTo>
                  <a:lnTo>
                    <a:pt x="570105" y="658589"/>
                  </a:lnTo>
                  <a:lnTo>
                    <a:pt x="569151" y="709910"/>
                  </a:lnTo>
                  <a:lnTo>
                    <a:pt x="567005" y="761220"/>
                  </a:lnTo>
                  <a:lnTo>
                    <a:pt x="563666" y="812499"/>
                  </a:lnTo>
                  <a:lnTo>
                    <a:pt x="559133" y="863726"/>
                  </a:lnTo>
                  <a:lnTo>
                    <a:pt x="553404" y="914881"/>
                  </a:lnTo>
                  <a:lnTo>
                    <a:pt x="546478" y="965942"/>
                  </a:lnTo>
                  <a:lnTo>
                    <a:pt x="538353" y="1016888"/>
                  </a:lnTo>
                  <a:lnTo>
                    <a:pt x="751840" y="1081785"/>
                  </a:lnTo>
                  <a:lnTo>
                    <a:pt x="313563" y="1237233"/>
                  </a:lnTo>
                  <a:lnTo>
                    <a:pt x="0" y="853439"/>
                  </a:lnTo>
                  <a:lnTo>
                    <a:pt x="213106" y="918209"/>
                  </a:lnTo>
                  <a:lnTo>
                    <a:pt x="220028" y="866666"/>
                  </a:lnTo>
                  <a:lnTo>
                    <a:pt x="225509" y="815022"/>
                  </a:lnTo>
                  <a:lnTo>
                    <a:pt x="229552" y="763305"/>
                  </a:lnTo>
                  <a:lnTo>
                    <a:pt x="232159" y="711547"/>
                  </a:lnTo>
                  <a:lnTo>
                    <a:pt x="233333" y="659776"/>
                  </a:lnTo>
                  <a:lnTo>
                    <a:pt x="233077" y="608021"/>
                  </a:lnTo>
                  <a:lnTo>
                    <a:pt x="231392" y="556313"/>
                  </a:lnTo>
                  <a:lnTo>
                    <a:pt x="228282" y="504682"/>
                  </a:lnTo>
                  <a:lnTo>
                    <a:pt x="223749" y="453156"/>
                  </a:lnTo>
                  <a:lnTo>
                    <a:pt x="217796" y="401765"/>
                  </a:lnTo>
                  <a:lnTo>
                    <a:pt x="210425" y="350539"/>
                  </a:lnTo>
                  <a:lnTo>
                    <a:pt x="201640" y="299507"/>
                  </a:lnTo>
                  <a:lnTo>
                    <a:pt x="191442" y="248700"/>
                  </a:lnTo>
                  <a:lnTo>
                    <a:pt x="179834" y="198146"/>
                  </a:lnTo>
                  <a:lnTo>
                    <a:pt x="166819" y="147875"/>
                  </a:lnTo>
                  <a:lnTo>
                    <a:pt x="152400" y="97916"/>
                  </a:lnTo>
                  <a:lnTo>
                    <a:pt x="474725" y="0"/>
                  </a:lnTo>
                  <a:close/>
                </a:path>
              </a:pathLst>
            </a:custGeom>
            <a:ln w="19050">
              <a:solidFill>
                <a:srgbClr val="FFFFFF"/>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nvGrpSpPr>
          <p:cNvPr id="6" name="object 6">
            <a:extLst>
              <a:ext uri="{FF2B5EF4-FFF2-40B4-BE49-F238E27FC236}">
                <a16:creationId xmlns:a16="http://schemas.microsoft.com/office/drawing/2014/main" id="{0EAC524C-EB49-D3A2-97DC-BFA5F18BB1ED}"/>
              </a:ext>
            </a:extLst>
          </p:cNvPr>
          <p:cNvGrpSpPr/>
          <p:nvPr/>
        </p:nvGrpSpPr>
        <p:grpSpPr>
          <a:xfrm>
            <a:off x="8023901" y="7102157"/>
            <a:ext cx="1514475" cy="752475"/>
            <a:chOff x="5396738" y="5320157"/>
            <a:chExt cx="1514475" cy="752475"/>
          </a:xfrm>
        </p:grpSpPr>
        <p:sp>
          <p:nvSpPr>
            <p:cNvPr id="7" name="object 7">
              <a:extLst>
                <a:ext uri="{FF2B5EF4-FFF2-40B4-BE49-F238E27FC236}">
                  <a16:creationId xmlns:a16="http://schemas.microsoft.com/office/drawing/2014/main" id="{21CF1F3E-8638-1182-C3B4-C9506FD0F9E6}"/>
                </a:ext>
              </a:extLst>
            </p:cNvPr>
            <p:cNvSpPr/>
            <p:nvPr/>
          </p:nvSpPr>
          <p:spPr>
            <a:xfrm>
              <a:off x="5406263" y="5329682"/>
              <a:ext cx="1495425" cy="733425"/>
            </a:xfrm>
            <a:custGeom>
              <a:avLst/>
              <a:gdLst/>
              <a:ahLst/>
              <a:cxnLst/>
              <a:rect l="l" t="t" r="r" b="b"/>
              <a:pathLst>
                <a:path w="1495425" h="733425">
                  <a:moveTo>
                    <a:pt x="550545" y="0"/>
                  </a:moveTo>
                  <a:lnTo>
                    <a:pt x="0" y="256286"/>
                  </a:lnTo>
                  <a:lnTo>
                    <a:pt x="268477" y="733285"/>
                  </a:lnTo>
                  <a:lnTo>
                    <a:pt x="347852" y="526948"/>
                  </a:lnTo>
                  <a:lnTo>
                    <a:pt x="398089" y="535254"/>
                  </a:lnTo>
                  <a:lnTo>
                    <a:pt x="448434" y="542393"/>
                  </a:lnTo>
                  <a:lnTo>
                    <a:pt x="498868" y="548367"/>
                  </a:lnTo>
                  <a:lnTo>
                    <a:pt x="549370" y="553176"/>
                  </a:lnTo>
                  <a:lnTo>
                    <a:pt x="599920" y="556824"/>
                  </a:lnTo>
                  <a:lnTo>
                    <a:pt x="650499" y="559311"/>
                  </a:lnTo>
                  <a:lnTo>
                    <a:pt x="701087" y="560639"/>
                  </a:lnTo>
                  <a:lnTo>
                    <a:pt x="751664" y="560811"/>
                  </a:lnTo>
                  <a:lnTo>
                    <a:pt x="802209" y="559828"/>
                  </a:lnTo>
                  <a:lnTo>
                    <a:pt x="852704" y="557691"/>
                  </a:lnTo>
                  <a:lnTo>
                    <a:pt x="903127" y="554403"/>
                  </a:lnTo>
                  <a:lnTo>
                    <a:pt x="953460" y="549965"/>
                  </a:lnTo>
                  <a:lnTo>
                    <a:pt x="1003681" y="544378"/>
                  </a:lnTo>
                  <a:lnTo>
                    <a:pt x="1053773" y="537646"/>
                  </a:lnTo>
                  <a:lnTo>
                    <a:pt x="1103713" y="529768"/>
                  </a:lnTo>
                  <a:lnTo>
                    <a:pt x="1153483" y="520748"/>
                  </a:lnTo>
                  <a:lnTo>
                    <a:pt x="1203062" y="510587"/>
                  </a:lnTo>
                  <a:lnTo>
                    <a:pt x="1252432" y="499287"/>
                  </a:lnTo>
                  <a:lnTo>
                    <a:pt x="1301570" y="486848"/>
                  </a:lnTo>
                  <a:lnTo>
                    <a:pt x="1350459" y="473274"/>
                  </a:lnTo>
                  <a:lnTo>
                    <a:pt x="1399078" y="458566"/>
                  </a:lnTo>
                  <a:lnTo>
                    <a:pt x="1447406" y="442726"/>
                  </a:lnTo>
                  <a:lnTo>
                    <a:pt x="1495425" y="425754"/>
                  </a:lnTo>
                  <a:lnTo>
                    <a:pt x="1379601" y="109601"/>
                  </a:lnTo>
                  <a:lnTo>
                    <a:pt x="1331037" y="126638"/>
                  </a:lnTo>
                  <a:lnTo>
                    <a:pt x="1282098" y="142315"/>
                  </a:lnTo>
                  <a:lnTo>
                    <a:pt x="1232812" y="156630"/>
                  </a:lnTo>
                  <a:lnTo>
                    <a:pt x="1183208" y="169578"/>
                  </a:lnTo>
                  <a:lnTo>
                    <a:pt x="1133314" y="181158"/>
                  </a:lnTo>
                  <a:lnTo>
                    <a:pt x="1083159" y="191365"/>
                  </a:lnTo>
                  <a:lnTo>
                    <a:pt x="1032772" y="200197"/>
                  </a:lnTo>
                  <a:lnTo>
                    <a:pt x="982182" y="207651"/>
                  </a:lnTo>
                  <a:lnTo>
                    <a:pt x="931417" y="213725"/>
                  </a:lnTo>
                  <a:lnTo>
                    <a:pt x="880507" y="218414"/>
                  </a:lnTo>
                  <a:lnTo>
                    <a:pt x="829480" y="221716"/>
                  </a:lnTo>
                  <a:lnTo>
                    <a:pt x="778364" y="223628"/>
                  </a:lnTo>
                  <a:lnTo>
                    <a:pt x="727188" y="224147"/>
                  </a:lnTo>
                  <a:lnTo>
                    <a:pt x="675982" y="223269"/>
                  </a:lnTo>
                  <a:lnTo>
                    <a:pt x="624774" y="220993"/>
                  </a:lnTo>
                  <a:lnTo>
                    <a:pt x="573592" y="217315"/>
                  </a:lnTo>
                  <a:lnTo>
                    <a:pt x="522466" y="212231"/>
                  </a:lnTo>
                  <a:lnTo>
                    <a:pt x="471424" y="205740"/>
                  </a:lnTo>
                  <a:lnTo>
                    <a:pt x="550545"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10" name="object 8">
              <a:extLst>
                <a:ext uri="{FF2B5EF4-FFF2-40B4-BE49-F238E27FC236}">
                  <a16:creationId xmlns:a16="http://schemas.microsoft.com/office/drawing/2014/main" id="{9FF50B8E-896A-1E2B-AF57-055E78A27614}"/>
                </a:ext>
              </a:extLst>
            </p:cNvPr>
            <p:cNvSpPr/>
            <p:nvPr/>
          </p:nvSpPr>
          <p:spPr>
            <a:xfrm>
              <a:off x="5406263" y="5329682"/>
              <a:ext cx="1495425" cy="733425"/>
            </a:xfrm>
            <a:custGeom>
              <a:avLst/>
              <a:gdLst/>
              <a:ahLst/>
              <a:cxnLst/>
              <a:rect l="l" t="t" r="r" b="b"/>
              <a:pathLst>
                <a:path w="1495425" h="733425">
                  <a:moveTo>
                    <a:pt x="1495425" y="425754"/>
                  </a:moveTo>
                  <a:lnTo>
                    <a:pt x="1447406" y="442726"/>
                  </a:lnTo>
                  <a:lnTo>
                    <a:pt x="1399078" y="458566"/>
                  </a:lnTo>
                  <a:lnTo>
                    <a:pt x="1350459" y="473274"/>
                  </a:lnTo>
                  <a:lnTo>
                    <a:pt x="1301570" y="486848"/>
                  </a:lnTo>
                  <a:lnTo>
                    <a:pt x="1252432" y="499287"/>
                  </a:lnTo>
                  <a:lnTo>
                    <a:pt x="1203062" y="510587"/>
                  </a:lnTo>
                  <a:lnTo>
                    <a:pt x="1153483" y="520748"/>
                  </a:lnTo>
                  <a:lnTo>
                    <a:pt x="1103713" y="529768"/>
                  </a:lnTo>
                  <a:lnTo>
                    <a:pt x="1053773" y="537646"/>
                  </a:lnTo>
                  <a:lnTo>
                    <a:pt x="1003681" y="544378"/>
                  </a:lnTo>
                  <a:lnTo>
                    <a:pt x="953460" y="549965"/>
                  </a:lnTo>
                  <a:lnTo>
                    <a:pt x="903127" y="554403"/>
                  </a:lnTo>
                  <a:lnTo>
                    <a:pt x="852704" y="557691"/>
                  </a:lnTo>
                  <a:lnTo>
                    <a:pt x="802209" y="559828"/>
                  </a:lnTo>
                  <a:lnTo>
                    <a:pt x="751664" y="560811"/>
                  </a:lnTo>
                  <a:lnTo>
                    <a:pt x="701087" y="560639"/>
                  </a:lnTo>
                  <a:lnTo>
                    <a:pt x="650499" y="559311"/>
                  </a:lnTo>
                  <a:lnTo>
                    <a:pt x="599920" y="556824"/>
                  </a:lnTo>
                  <a:lnTo>
                    <a:pt x="549370" y="553176"/>
                  </a:lnTo>
                  <a:lnTo>
                    <a:pt x="498868" y="548367"/>
                  </a:lnTo>
                  <a:lnTo>
                    <a:pt x="448434" y="542393"/>
                  </a:lnTo>
                  <a:lnTo>
                    <a:pt x="398089" y="535254"/>
                  </a:lnTo>
                  <a:lnTo>
                    <a:pt x="347852" y="526948"/>
                  </a:lnTo>
                  <a:lnTo>
                    <a:pt x="268477" y="733285"/>
                  </a:lnTo>
                  <a:lnTo>
                    <a:pt x="0" y="256286"/>
                  </a:lnTo>
                  <a:lnTo>
                    <a:pt x="550545" y="0"/>
                  </a:lnTo>
                  <a:lnTo>
                    <a:pt x="471424" y="205740"/>
                  </a:lnTo>
                  <a:lnTo>
                    <a:pt x="522466" y="212231"/>
                  </a:lnTo>
                  <a:lnTo>
                    <a:pt x="573592" y="217315"/>
                  </a:lnTo>
                  <a:lnTo>
                    <a:pt x="624774" y="220993"/>
                  </a:lnTo>
                  <a:lnTo>
                    <a:pt x="675982" y="223269"/>
                  </a:lnTo>
                  <a:lnTo>
                    <a:pt x="727188" y="224147"/>
                  </a:lnTo>
                  <a:lnTo>
                    <a:pt x="778364" y="223628"/>
                  </a:lnTo>
                  <a:lnTo>
                    <a:pt x="829480" y="221716"/>
                  </a:lnTo>
                  <a:lnTo>
                    <a:pt x="880507" y="218414"/>
                  </a:lnTo>
                  <a:lnTo>
                    <a:pt x="931417" y="213725"/>
                  </a:lnTo>
                  <a:lnTo>
                    <a:pt x="982182" y="207651"/>
                  </a:lnTo>
                  <a:lnTo>
                    <a:pt x="1032772" y="200197"/>
                  </a:lnTo>
                  <a:lnTo>
                    <a:pt x="1083159" y="191365"/>
                  </a:lnTo>
                  <a:lnTo>
                    <a:pt x="1133314" y="181158"/>
                  </a:lnTo>
                  <a:lnTo>
                    <a:pt x="1183208" y="169578"/>
                  </a:lnTo>
                  <a:lnTo>
                    <a:pt x="1232812" y="156630"/>
                  </a:lnTo>
                  <a:lnTo>
                    <a:pt x="1282098" y="142315"/>
                  </a:lnTo>
                  <a:lnTo>
                    <a:pt x="1331037" y="126638"/>
                  </a:lnTo>
                  <a:lnTo>
                    <a:pt x="1379601" y="109601"/>
                  </a:lnTo>
                  <a:lnTo>
                    <a:pt x="1495425" y="425754"/>
                  </a:lnTo>
                  <a:close/>
                </a:path>
              </a:pathLst>
            </a:custGeom>
            <a:ln w="19050">
              <a:solidFill>
                <a:srgbClr val="FFFFFF"/>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nvGrpSpPr>
          <p:cNvPr id="25" name="object 9">
            <a:extLst>
              <a:ext uri="{FF2B5EF4-FFF2-40B4-BE49-F238E27FC236}">
                <a16:creationId xmlns:a16="http://schemas.microsoft.com/office/drawing/2014/main" id="{F54F6E74-7E48-70A0-E932-48DE3940952C}"/>
              </a:ext>
            </a:extLst>
          </p:cNvPr>
          <p:cNvGrpSpPr/>
          <p:nvPr/>
        </p:nvGrpSpPr>
        <p:grpSpPr>
          <a:xfrm>
            <a:off x="6067277" y="4795028"/>
            <a:ext cx="770890" cy="1256665"/>
            <a:chOff x="3798315" y="3168269"/>
            <a:chExt cx="770890" cy="1256665"/>
          </a:xfrm>
        </p:grpSpPr>
        <p:sp>
          <p:nvSpPr>
            <p:cNvPr id="26" name="object 10">
              <a:extLst>
                <a:ext uri="{FF2B5EF4-FFF2-40B4-BE49-F238E27FC236}">
                  <a16:creationId xmlns:a16="http://schemas.microsoft.com/office/drawing/2014/main" id="{EE50DE11-F169-3520-2448-EF4B725C8D31}"/>
                </a:ext>
              </a:extLst>
            </p:cNvPr>
            <p:cNvSpPr/>
            <p:nvPr/>
          </p:nvSpPr>
          <p:spPr>
            <a:xfrm>
              <a:off x="3807840" y="3177794"/>
              <a:ext cx="751840" cy="1237615"/>
            </a:xfrm>
            <a:custGeom>
              <a:avLst/>
              <a:gdLst/>
              <a:ahLst/>
              <a:cxnLst/>
              <a:rect l="l" t="t" r="r" b="b"/>
              <a:pathLst>
                <a:path w="751839" h="1237614">
                  <a:moveTo>
                    <a:pt x="438276" y="0"/>
                  </a:moveTo>
                  <a:lnTo>
                    <a:pt x="0" y="155447"/>
                  </a:lnTo>
                  <a:lnTo>
                    <a:pt x="213487" y="220344"/>
                  </a:lnTo>
                  <a:lnTo>
                    <a:pt x="205361" y="271291"/>
                  </a:lnTo>
                  <a:lnTo>
                    <a:pt x="198435" y="322352"/>
                  </a:lnTo>
                  <a:lnTo>
                    <a:pt x="192706" y="373507"/>
                  </a:lnTo>
                  <a:lnTo>
                    <a:pt x="188173" y="424734"/>
                  </a:lnTo>
                  <a:lnTo>
                    <a:pt x="184834" y="476013"/>
                  </a:lnTo>
                  <a:lnTo>
                    <a:pt x="182688" y="527323"/>
                  </a:lnTo>
                  <a:lnTo>
                    <a:pt x="181734" y="578644"/>
                  </a:lnTo>
                  <a:lnTo>
                    <a:pt x="181970" y="629953"/>
                  </a:lnTo>
                  <a:lnTo>
                    <a:pt x="183395" y="681231"/>
                  </a:lnTo>
                  <a:lnTo>
                    <a:pt x="186007" y="732456"/>
                  </a:lnTo>
                  <a:lnTo>
                    <a:pt x="189805" y="783608"/>
                  </a:lnTo>
                  <a:lnTo>
                    <a:pt x="194787" y="834666"/>
                  </a:lnTo>
                  <a:lnTo>
                    <a:pt x="200952" y="885609"/>
                  </a:lnTo>
                  <a:lnTo>
                    <a:pt x="208299" y="936415"/>
                  </a:lnTo>
                  <a:lnTo>
                    <a:pt x="216826" y="987065"/>
                  </a:lnTo>
                  <a:lnTo>
                    <a:pt x="226532" y="1037538"/>
                  </a:lnTo>
                  <a:lnTo>
                    <a:pt x="237415" y="1087812"/>
                  </a:lnTo>
                  <a:lnTo>
                    <a:pt x="249474" y="1137866"/>
                  </a:lnTo>
                  <a:lnTo>
                    <a:pt x="262707" y="1187680"/>
                  </a:lnTo>
                  <a:lnTo>
                    <a:pt x="277113" y="1237233"/>
                  </a:lnTo>
                  <a:lnTo>
                    <a:pt x="599439" y="1139316"/>
                  </a:lnTo>
                  <a:lnTo>
                    <a:pt x="585020" y="1089358"/>
                  </a:lnTo>
                  <a:lnTo>
                    <a:pt x="572005" y="1039087"/>
                  </a:lnTo>
                  <a:lnTo>
                    <a:pt x="560397" y="988533"/>
                  </a:lnTo>
                  <a:lnTo>
                    <a:pt x="550199" y="937726"/>
                  </a:lnTo>
                  <a:lnTo>
                    <a:pt x="541414" y="886694"/>
                  </a:lnTo>
                  <a:lnTo>
                    <a:pt x="534043" y="835468"/>
                  </a:lnTo>
                  <a:lnTo>
                    <a:pt x="528090" y="784077"/>
                  </a:lnTo>
                  <a:lnTo>
                    <a:pt x="523557" y="732551"/>
                  </a:lnTo>
                  <a:lnTo>
                    <a:pt x="520447" y="680920"/>
                  </a:lnTo>
                  <a:lnTo>
                    <a:pt x="518762" y="629212"/>
                  </a:lnTo>
                  <a:lnTo>
                    <a:pt x="518506" y="577457"/>
                  </a:lnTo>
                  <a:lnTo>
                    <a:pt x="519680" y="525686"/>
                  </a:lnTo>
                  <a:lnTo>
                    <a:pt x="522287" y="473928"/>
                  </a:lnTo>
                  <a:lnTo>
                    <a:pt x="526330" y="422211"/>
                  </a:lnTo>
                  <a:lnTo>
                    <a:pt x="531811" y="370567"/>
                  </a:lnTo>
                  <a:lnTo>
                    <a:pt x="538734" y="319023"/>
                  </a:lnTo>
                  <a:lnTo>
                    <a:pt x="751839" y="383793"/>
                  </a:lnTo>
                  <a:lnTo>
                    <a:pt x="438276"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33" name="object 11">
              <a:extLst>
                <a:ext uri="{FF2B5EF4-FFF2-40B4-BE49-F238E27FC236}">
                  <a16:creationId xmlns:a16="http://schemas.microsoft.com/office/drawing/2014/main" id="{53A3A831-061A-A186-4FB1-5312C7A290E9}"/>
                </a:ext>
              </a:extLst>
            </p:cNvPr>
            <p:cNvSpPr/>
            <p:nvPr/>
          </p:nvSpPr>
          <p:spPr>
            <a:xfrm>
              <a:off x="3807840" y="3177794"/>
              <a:ext cx="751840" cy="1237615"/>
            </a:xfrm>
            <a:custGeom>
              <a:avLst/>
              <a:gdLst/>
              <a:ahLst/>
              <a:cxnLst/>
              <a:rect l="l" t="t" r="r" b="b"/>
              <a:pathLst>
                <a:path w="751839" h="1237614">
                  <a:moveTo>
                    <a:pt x="277113" y="1237233"/>
                  </a:moveTo>
                  <a:lnTo>
                    <a:pt x="262707" y="1187680"/>
                  </a:lnTo>
                  <a:lnTo>
                    <a:pt x="249474" y="1137866"/>
                  </a:lnTo>
                  <a:lnTo>
                    <a:pt x="237415" y="1087812"/>
                  </a:lnTo>
                  <a:lnTo>
                    <a:pt x="226532" y="1037538"/>
                  </a:lnTo>
                  <a:lnTo>
                    <a:pt x="216826" y="987065"/>
                  </a:lnTo>
                  <a:lnTo>
                    <a:pt x="208299" y="936415"/>
                  </a:lnTo>
                  <a:lnTo>
                    <a:pt x="200952" y="885609"/>
                  </a:lnTo>
                  <a:lnTo>
                    <a:pt x="194787" y="834666"/>
                  </a:lnTo>
                  <a:lnTo>
                    <a:pt x="189805" y="783608"/>
                  </a:lnTo>
                  <a:lnTo>
                    <a:pt x="186007" y="732456"/>
                  </a:lnTo>
                  <a:lnTo>
                    <a:pt x="183395" y="681231"/>
                  </a:lnTo>
                  <a:lnTo>
                    <a:pt x="181970" y="629953"/>
                  </a:lnTo>
                  <a:lnTo>
                    <a:pt x="181734" y="578644"/>
                  </a:lnTo>
                  <a:lnTo>
                    <a:pt x="182688" y="527323"/>
                  </a:lnTo>
                  <a:lnTo>
                    <a:pt x="184834" y="476013"/>
                  </a:lnTo>
                  <a:lnTo>
                    <a:pt x="188173" y="424734"/>
                  </a:lnTo>
                  <a:lnTo>
                    <a:pt x="192706" y="373507"/>
                  </a:lnTo>
                  <a:lnTo>
                    <a:pt x="198435" y="322352"/>
                  </a:lnTo>
                  <a:lnTo>
                    <a:pt x="205361" y="271291"/>
                  </a:lnTo>
                  <a:lnTo>
                    <a:pt x="213487" y="220344"/>
                  </a:lnTo>
                  <a:lnTo>
                    <a:pt x="0" y="155447"/>
                  </a:lnTo>
                  <a:lnTo>
                    <a:pt x="438276" y="0"/>
                  </a:lnTo>
                  <a:lnTo>
                    <a:pt x="751839" y="383793"/>
                  </a:lnTo>
                  <a:lnTo>
                    <a:pt x="538734" y="319023"/>
                  </a:lnTo>
                  <a:lnTo>
                    <a:pt x="531811" y="370567"/>
                  </a:lnTo>
                  <a:lnTo>
                    <a:pt x="526330" y="422211"/>
                  </a:lnTo>
                  <a:lnTo>
                    <a:pt x="522287" y="473928"/>
                  </a:lnTo>
                  <a:lnTo>
                    <a:pt x="519680" y="525686"/>
                  </a:lnTo>
                  <a:lnTo>
                    <a:pt x="518506" y="577457"/>
                  </a:lnTo>
                  <a:lnTo>
                    <a:pt x="518762" y="629212"/>
                  </a:lnTo>
                  <a:lnTo>
                    <a:pt x="520447" y="680920"/>
                  </a:lnTo>
                  <a:lnTo>
                    <a:pt x="523557" y="732551"/>
                  </a:lnTo>
                  <a:lnTo>
                    <a:pt x="528090" y="784077"/>
                  </a:lnTo>
                  <a:lnTo>
                    <a:pt x="534043" y="835468"/>
                  </a:lnTo>
                  <a:lnTo>
                    <a:pt x="541414" y="886694"/>
                  </a:lnTo>
                  <a:lnTo>
                    <a:pt x="550199" y="937726"/>
                  </a:lnTo>
                  <a:lnTo>
                    <a:pt x="560397" y="988533"/>
                  </a:lnTo>
                  <a:lnTo>
                    <a:pt x="572005" y="1039087"/>
                  </a:lnTo>
                  <a:lnTo>
                    <a:pt x="585020" y="1089358"/>
                  </a:lnTo>
                  <a:lnTo>
                    <a:pt x="599439" y="1139316"/>
                  </a:lnTo>
                  <a:lnTo>
                    <a:pt x="277113" y="1237233"/>
                  </a:lnTo>
                  <a:close/>
                </a:path>
              </a:pathLst>
            </a:custGeom>
            <a:ln w="19050">
              <a:solidFill>
                <a:srgbClr val="FFFFFF"/>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nvGrpSpPr>
          <p:cNvPr id="36" name="object 12">
            <a:extLst>
              <a:ext uri="{FF2B5EF4-FFF2-40B4-BE49-F238E27FC236}">
                <a16:creationId xmlns:a16="http://schemas.microsoft.com/office/drawing/2014/main" id="{59E461E0-3BB4-9064-A597-1C4455A79E89}"/>
              </a:ext>
            </a:extLst>
          </p:cNvPr>
          <p:cNvGrpSpPr/>
          <p:nvPr/>
        </p:nvGrpSpPr>
        <p:grpSpPr>
          <a:xfrm>
            <a:off x="7873666" y="2983801"/>
            <a:ext cx="1604645" cy="688340"/>
            <a:chOff x="5393182" y="1637792"/>
            <a:chExt cx="1604645" cy="688340"/>
          </a:xfrm>
        </p:grpSpPr>
        <p:sp>
          <p:nvSpPr>
            <p:cNvPr id="37" name="object 13">
              <a:extLst>
                <a:ext uri="{FF2B5EF4-FFF2-40B4-BE49-F238E27FC236}">
                  <a16:creationId xmlns:a16="http://schemas.microsoft.com/office/drawing/2014/main" id="{27E36440-E644-D0DC-9C1F-26D4CCD7D68B}"/>
                </a:ext>
              </a:extLst>
            </p:cNvPr>
            <p:cNvSpPr/>
            <p:nvPr/>
          </p:nvSpPr>
          <p:spPr>
            <a:xfrm>
              <a:off x="5402707" y="1647317"/>
              <a:ext cx="1585595" cy="669290"/>
            </a:xfrm>
            <a:custGeom>
              <a:avLst/>
              <a:gdLst/>
              <a:ahLst/>
              <a:cxnLst/>
              <a:rect l="l" t="t" r="r" b="b"/>
              <a:pathLst>
                <a:path w="1585595" h="669289">
                  <a:moveTo>
                    <a:pt x="1235710" y="0"/>
                  </a:moveTo>
                  <a:lnTo>
                    <a:pt x="1151127" y="188213"/>
                  </a:lnTo>
                  <a:lnTo>
                    <a:pt x="1100885" y="179304"/>
                  </a:lnTo>
                  <a:lnTo>
                    <a:pt x="1050522" y="171558"/>
                  </a:lnTo>
                  <a:lnTo>
                    <a:pt x="1000059" y="164975"/>
                  </a:lnTo>
                  <a:lnTo>
                    <a:pt x="949515" y="159553"/>
                  </a:lnTo>
                  <a:lnTo>
                    <a:pt x="898910" y="155289"/>
                  </a:lnTo>
                  <a:lnTo>
                    <a:pt x="848264" y="152184"/>
                  </a:lnTo>
                  <a:lnTo>
                    <a:pt x="797596" y="150235"/>
                  </a:lnTo>
                  <a:lnTo>
                    <a:pt x="746926" y="149441"/>
                  </a:lnTo>
                  <a:lnTo>
                    <a:pt x="696274" y="149800"/>
                  </a:lnTo>
                  <a:lnTo>
                    <a:pt x="645658" y="151311"/>
                  </a:lnTo>
                  <a:lnTo>
                    <a:pt x="595100" y="153972"/>
                  </a:lnTo>
                  <a:lnTo>
                    <a:pt x="544618" y="157782"/>
                  </a:lnTo>
                  <a:lnTo>
                    <a:pt x="494233" y="162739"/>
                  </a:lnTo>
                  <a:lnTo>
                    <a:pt x="443964" y="168842"/>
                  </a:lnTo>
                  <a:lnTo>
                    <a:pt x="393830" y="176089"/>
                  </a:lnTo>
                  <a:lnTo>
                    <a:pt x="343851" y="184479"/>
                  </a:lnTo>
                  <a:lnTo>
                    <a:pt x="294047" y="194011"/>
                  </a:lnTo>
                  <a:lnTo>
                    <a:pt x="244438" y="204682"/>
                  </a:lnTo>
                  <a:lnTo>
                    <a:pt x="195043" y="216491"/>
                  </a:lnTo>
                  <a:lnTo>
                    <a:pt x="145882" y="229437"/>
                  </a:lnTo>
                  <a:lnTo>
                    <a:pt x="96975" y="243519"/>
                  </a:lnTo>
                  <a:lnTo>
                    <a:pt x="48341" y="258734"/>
                  </a:lnTo>
                  <a:lnTo>
                    <a:pt x="0" y="275082"/>
                  </a:lnTo>
                  <a:lnTo>
                    <a:pt x="103123" y="568960"/>
                  </a:lnTo>
                  <a:lnTo>
                    <a:pt x="152289" y="552451"/>
                  </a:lnTo>
                  <a:lnTo>
                    <a:pt x="201808" y="537302"/>
                  </a:lnTo>
                  <a:lnTo>
                    <a:pt x="251652" y="523515"/>
                  </a:lnTo>
                  <a:lnTo>
                    <a:pt x="301793" y="511091"/>
                  </a:lnTo>
                  <a:lnTo>
                    <a:pt x="352205" y="500035"/>
                  </a:lnTo>
                  <a:lnTo>
                    <a:pt x="402858" y="490347"/>
                  </a:lnTo>
                  <a:lnTo>
                    <a:pt x="453725" y="482030"/>
                  </a:lnTo>
                  <a:lnTo>
                    <a:pt x="504778" y="475086"/>
                  </a:lnTo>
                  <a:lnTo>
                    <a:pt x="555990" y="469519"/>
                  </a:lnTo>
                  <a:lnTo>
                    <a:pt x="607332" y="465329"/>
                  </a:lnTo>
                  <a:lnTo>
                    <a:pt x="658777" y="462520"/>
                  </a:lnTo>
                  <a:lnTo>
                    <a:pt x="710296" y="461094"/>
                  </a:lnTo>
                  <a:lnTo>
                    <a:pt x="761863" y="461053"/>
                  </a:lnTo>
                  <a:lnTo>
                    <a:pt x="813449" y="462400"/>
                  </a:lnTo>
                  <a:lnTo>
                    <a:pt x="865026" y="465137"/>
                  </a:lnTo>
                  <a:lnTo>
                    <a:pt x="916567" y="469266"/>
                  </a:lnTo>
                  <a:lnTo>
                    <a:pt x="968044" y="474790"/>
                  </a:lnTo>
                  <a:lnTo>
                    <a:pt x="1019428" y="481711"/>
                  </a:lnTo>
                  <a:lnTo>
                    <a:pt x="935227" y="669163"/>
                  </a:lnTo>
                  <a:lnTo>
                    <a:pt x="1585467" y="486663"/>
                  </a:lnTo>
                  <a:lnTo>
                    <a:pt x="1235710"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38" name="object 14">
              <a:extLst>
                <a:ext uri="{FF2B5EF4-FFF2-40B4-BE49-F238E27FC236}">
                  <a16:creationId xmlns:a16="http://schemas.microsoft.com/office/drawing/2014/main" id="{CB89964C-E054-4A49-645A-F4FEF03776B9}"/>
                </a:ext>
              </a:extLst>
            </p:cNvPr>
            <p:cNvSpPr/>
            <p:nvPr/>
          </p:nvSpPr>
          <p:spPr>
            <a:xfrm>
              <a:off x="5402707" y="1647317"/>
              <a:ext cx="1585595" cy="669290"/>
            </a:xfrm>
            <a:custGeom>
              <a:avLst/>
              <a:gdLst/>
              <a:ahLst/>
              <a:cxnLst/>
              <a:rect l="l" t="t" r="r" b="b"/>
              <a:pathLst>
                <a:path w="1585595" h="669289">
                  <a:moveTo>
                    <a:pt x="0" y="275082"/>
                  </a:moveTo>
                  <a:lnTo>
                    <a:pt x="48341" y="258734"/>
                  </a:lnTo>
                  <a:lnTo>
                    <a:pt x="96975" y="243519"/>
                  </a:lnTo>
                  <a:lnTo>
                    <a:pt x="145882" y="229437"/>
                  </a:lnTo>
                  <a:lnTo>
                    <a:pt x="195043" y="216491"/>
                  </a:lnTo>
                  <a:lnTo>
                    <a:pt x="244438" y="204682"/>
                  </a:lnTo>
                  <a:lnTo>
                    <a:pt x="294047" y="194011"/>
                  </a:lnTo>
                  <a:lnTo>
                    <a:pt x="343851" y="184479"/>
                  </a:lnTo>
                  <a:lnTo>
                    <a:pt x="393830" y="176089"/>
                  </a:lnTo>
                  <a:lnTo>
                    <a:pt x="443964" y="168842"/>
                  </a:lnTo>
                  <a:lnTo>
                    <a:pt x="494233" y="162739"/>
                  </a:lnTo>
                  <a:lnTo>
                    <a:pt x="544618" y="157782"/>
                  </a:lnTo>
                  <a:lnTo>
                    <a:pt x="595100" y="153972"/>
                  </a:lnTo>
                  <a:lnTo>
                    <a:pt x="645658" y="151311"/>
                  </a:lnTo>
                  <a:lnTo>
                    <a:pt x="696274" y="149800"/>
                  </a:lnTo>
                  <a:lnTo>
                    <a:pt x="746926" y="149441"/>
                  </a:lnTo>
                  <a:lnTo>
                    <a:pt x="797596" y="150235"/>
                  </a:lnTo>
                  <a:lnTo>
                    <a:pt x="848264" y="152184"/>
                  </a:lnTo>
                  <a:lnTo>
                    <a:pt x="898910" y="155289"/>
                  </a:lnTo>
                  <a:lnTo>
                    <a:pt x="949515" y="159553"/>
                  </a:lnTo>
                  <a:lnTo>
                    <a:pt x="1000059" y="164975"/>
                  </a:lnTo>
                  <a:lnTo>
                    <a:pt x="1050522" y="171558"/>
                  </a:lnTo>
                  <a:lnTo>
                    <a:pt x="1100885" y="179304"/>
                  </a:lnTo>
                  <a:lnTo>
                    <a:pt x="1151127" y="188213"/>
                  </a:lnTo>
                  <a:lnTo>
                    <a:pt x="1235710" y="0"/>
                  </a:lnTo>
                  <a:lnTo>
                    <a:pt x="1585467" y="486663"/>
                  </a:lnTo>
                  <a:lnTo>
                    <a:pt x="935227" y="669163"/>
                  </a:lnTo>
                  <a:lnTo>
                    <a:pt x="1019428" y="481711"/>
                  </a:lnTo>
                  <a:lnTo>
                    <a:pt x="968044" y="474790"/>
                  </a:lnTo>
                  <a:lnTo>
                    <a:pt x="916567" y="469266"/>
                  </a:lnTo>
                  <a:lnTo>
                    <a:pt x="865026" y="465137"/>
                  </a:lnTo>
                  <a:lnTo>
                    <a:pt x="813449" y="462400"/>
                  </a:lnTo>
                  <a:lnTo>
                    <a:pt x="761863" y="461053"/>
                  </a:lnTo>
                  <a:lnTo>
                    <a:pt x="710296" y="461094"/>
                  </a:lnTo>
                  <a:lnTo>
                    <a:pt x="658777" y="462520"/>
                  </a:lnTo>
                  <a:lnTo>
                    <a:pt x="607332" y="465329"/>
                  </a:lnTo>
                  <a:lnTo>
                    <a:pt x="555990" y="469519"/>
                  </a:lnTo>
                  <a:lnTo>
                    <a:pt x="504778" y="475086"/>
                  </a:lnTo>
                  <a:lnTo>
                    <a:pt x="453725" y="482030"/>
                  </a:lnTo>
                  <a:lnTo>
                    <a:pt x="402858" y="490347"/>
                  </a:lnTo>
                  <a:lnTo>
                    <a:pt x="352205" y="500035"/>
                  </a:lnTo>
                  <a:lnTo>
                    <a:pt x="301793" y="511091"/>
                  </a:lnTo>
                  <a:lnTo>
                    <a:pt x="251652" y="523515"/>
                  </a:lnTo>
                  <a:lnTo>
                    <a:pt x="201808" y="537302"/>
                  </a:lnTo>
                  <a:lnTo>
                    <a:pt x="152289" y="552451"/>
                  </a:lnTo>
                  <a:lnTo>
                    <a:pt x="103123" y="568960"/>
                  </a:lnTo>
                  <a:lnTo>
                    <a:pt x="0" y="275082"/>
                  </a:lnTo>
                  <a:close/>
                </a:path>
              </a:pathLst>
            </a:custGeom>
            <a:ln w="19050">
              <a:solidFill>
                <a:srgbClr val="FFFFFF"/>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sp>
        <p:nvSpPr>
          <p:cNvPr id="40" name="object 15">
            <a:extLst>
              <a:ext uri="{FF2B5EF4-FFF2-40B4-BE49-F238E27FC236}">
                <a16:creationId xmlns:a16="http://schemas.microsoft.com/office/drawing/2014/main" id="{54995652-B174-B8A7-AC2B-7A307E7CAAAF}"/>
              </a:ext>
            </a:extLst>
          </p:cNvPr>
          <p:cNvSpPr txBox="1"/>
          <p:nvPr/>
        </p:nvSpPr>
        <p:spPr>
          <a:xfrm>
            <a:off x="9280775" y="4726335"/>
            <a:ext cx="1667892" cy="629018"/>
          </a:xfrm>
          <a:prstGeom prst="rect">
            <a:avLst/>
          </a:prstGeom>
        </p:spPr>
        <p:txBody>
          <a:bodyPr vert="horz" wrap="square" lIns="0" tIns="13335" rIns="0" bIns="0" rtlCol="0">
            <a:spAutoFit/>
          </a:bodyPr>
          <a:lstStyle/>
          <a:p>
            <a:pPr algn="ctr">
              <a:spcBef>
                <a:spcPts val="105"/>
              </a:spcBef>
            </a:pPr>
            <a:r>
              <a:rPr sz="2000" spc="-50">
                <a:solidFill>
                  <a:srgbClr val="243355"/>
                </a:solidFill>
                <a:latin typeface="メイリオ" panose="020B0604030504040204" pitchFamily="50" charset="-128"/>
                <a:ea typeface="メイリオ" panose="020B0604030504040204" pitchFamily="50" charset="-128"/>
                <a:cs typeface="IPAexGothic"/>
              </a:rPr>
              <a:t>解決事例の</a:t>
            </a:r>
            <a:endParaRPr sz="2000">
              <a:latin typeface="メイリオ" panose="020B0604030504040204" pitchFamily="50" charset="-128"/>
              <a:ea typeface="メイリオ" panose="020B0604030504040204" pitchFamily="50" charset="-128"/>
              <a:cs typeface="IPAexGothic"/>
            </a:endParaRPr>
          </a:p>
          <a:p>
            <a:pPr marL="635" algn="ctr"/>
            <a:r>
              <a:rPr sz="2000">
                <a:solidFill>
                  <a:srgbClr val="243355"/>
                </a:solidFill>
                <a:latin typeface="メイリオ" panose="020B0604030504040204" pitchFamily="50" charset="-128"/>
                <a:ea typeface="メイリオ" panose="020B0604030504040204" pitchFamily="50" charset="-128"/>
                <a:cs typeface="IPAexGothic"/>
              </a:rPr>
              <a:t>共有</a:t>
            </a:r>
            <a:endParaRPr sz="2000">
              <a:latin typeface="メイリオ" panose="020B0604030504040204" pitchFamily="50" charset="-128"/>
              <a:ea typeface="メイリオ" panose="020B0604030504040204" pitchFamily="50" charset="-128"/>
              <a:cs typeface="IPAexGothic"/>
            </a:endParaRPr>
          </a:p>
        </p:txBody>
      </p:sp>
      <p:sp>
        <p:nvSpPr>
          <p:cNvPr id="46" name="object 16">
            <a:extLst>
              <a:ext uri="{FF2B5EF4-FFF2-40B4-BE49-F238E27FC236}">
                <a16:creationId xmlns:a16="http://schemas.microsoft.com/office/drawing/2014/main" id="{AA913FD9-1C85-6BD6-F921-00F61304F9AE}"/>
              </a:ext>
            </a:extLst>
          </p:cNvPr>
          <p:cNvSpPr txBox="1"/>
          <p:nvPr/>
        </p:nvSpPr>
        <p:spPr>
          <a:xfrm>
            <a:off x="8338231" y="6330494"/>
            <a:ext cx="1202069" cy="641201"/>
          </a:xfrm>
          <a:prstGeom prst="rect">
            <a:avLst/>
          </a:prstGeom>
        </p:spPr>
        <p:txBody>
          <a:bodyPr vert="horz" wrap="square" lIns="0" tIns="12700" rIns="0" bIns="0" rtlCol="0">
            <a:spAutoFit/>
          </a:bodyPr>
          <a:lstStyle/>
          <a:p>
            <a:pPr marL="12700" marR="5080" indent="63499">
              <a:spcBef>
                <a:spcPts val="100"/>
              </a:spcBef>
            </a:pPr>
            <a:r>
              <a:rPr sz="2000" spc="-85">
                <a:solidFill>
                  <a:srgbClr val="243355"/>
                </a:solidFill>
                <a:latin typeface="メイリオ" panose="020B0604030504040204" pitchFamily="50" charset="-128"/>
                <a:ea typeface="メイリオ" panose="020B0604030504040204" pitchFamily="50" charset="-128"/>
                <a:cs typeface="IPAexGothic"/>
              </a:rPr>
              <a:t>課題の</a:t>
            </a:r>
            <a:endParaRPr lang="en-US" sz="2000" spc="-85">
              <a:solidFill>
                <a:srgbClr val="243355"/>
              </a:solidFill>
              <a:latin typeface="メイリオ" panose="020B0604030504040204" pitchFamily="50" charset="-128"/>
              <a:ea typeface="メイリオ" panose="020B0604030504040204" pitchFamily="50" charset="-128"/>
              <a:cs typeface="IPAexGothic"/>
            </a:endParaRPr>
          </a:p>
          <a:p>
            <a:pPr marL="12700" marR="5080" indent="63499">
              <a:spcBef>
                <a:spcPts val="100"/>
              </a:spcBef>
            </a:pPr>
            <a:r>
              <a:rPr sz="2000" spc="-125">
                <a:solidFill>
                  <a:srgbClr val="243355"/>
                </a:solidFill>
                <a:latin typeface="メイリオ" panose="020B0604030504040204" pitchFamily="50" charset="-128"/>
                <a:ea typeface="メイリオ" panose="020B0604030504040204" pitchFamily="50" charset="-128"/>
                <a:cs typeface="IPAexGothic"/>
              </a:rPr>
              <a:t>洗</a:t>
            </a:r>
            <a:r>
              <a:rPr sz="2000" spc="-120">
                <a:solidFill>
                  <a:srgbClr val="243355"/>
                </a:solidFill>
                <a:latin typeface="メイリオ" panose="020B0604030504040204" pitchFamily="50" charset="-128"/>
                <a:ea typeface="メイリオ" panose="020B0604030504040204" pitchFamily="50" charset="-128"/>
                <a:cs typeface="IPAexGothic"/>
              </a:rPr>
              <a:t>い</a:t>
            </a:r>
            <a:r>
              <a:rPr sz="2000" spc="-195">
                <a:solidFill>
                  <a:srgbClr val="243355"/>
                </a:solidFill>
                <a:latin typeface="メイリオ" panose="020B0604030504040204" pitchFamily="50" charset="-128"/>
                <a:ea typeface="メイリオ" panose="020B0604030504040204" pitchFamily="50" charset="-128"/>
                <a:cs typeface="IPAexGothic"/>
              </a:rPr>
              <a:t>出し</a:t>
            </a:r>
            <a:endParaRPr sz="2000">
              <a:latin typeface="メイリオ" panose="020B0604030504040204" pitchFamily="50" charset="-128"/>
              <a:ea typeface="メイリオ" panose="020B0604030504040204" pitchFamily="50" charset="-128"/>
              <a:cs typeface="IPAexGothic"/>
            </a:endParaRPr>
          </a:p>
        </p:txBody>
      </p:sp>
      <p:sp>
        <p:nvSpPr>
          <p:cNvPr id="48" name="object 17">
            <a:extLst>
              <a:ext uri="{FF2B5EF4-FFF2-40B4-BE49-F238E27FC236}">
                <a16:creationId xmlns:a16="http://schemas.microsoft.com/office/drawing/2014/main" id="{3E27A12C-81AD-F2FA-762A-1B5B749AC7A0}"/>
              </a:ext>
            </a:extLst>
          </p:cNvPr>
          <p:cNvSpPr txBox="1"/>
          <p:nvPr/>
        </p:nvSpPr>
        <p:spPr>
          <a:xfrm>
            <a:off x="7203977" y="4826365"/>
            <a:ext cx="1200304" cy="629018"/>
          </a:xfrm>
          <a:prstGeom prst="rect">
            <a:avLst/>
          </a:prstGeom>
        </p:spPr>
        <p:txBody>
          <a:bodyPr vert="horz" wrap="square" lIns="0" tIns="13335" rIns="0" bIns="0" rtlCol="0">
            <a:spAutoFit/>
          </a:bodyPr>
          <a:lstStyle/>
          <a:p>
            <a:pPr marL="12700">
              <a:spcBef>
                <a:spcPts val="105"/>
              </a:spcBef>
            </a:pPr>
            <a:r>
              <a:rPr sz="2000" spc="-85">
                <a:solidFill>
                  <a:srgbClr val="243355"/>
                </a:solidFill>
                <a:latin typeface="メイリオ" panose="020B0604030504040204" pitchFamily="50" charset="-128"/>
                <a:ea typeface="メイリオ" panose="020B0604030504040204" pitchFamily="50" charset="-128"/>
                <a:cs typeface="IPAexGothic"/>
              </a:rPr>
              <a:t>課題の</a:t>
            </a:r>
            <a:endParaRPr sz="2000">
              <a:latin typeface="メイリオ" panose="020B0604030504040204" pitchFamily="50" charset="-128"/>
              <a:ea typeface="メイリオ" panose="020B0604030504040204" pitchFamily="50" charset="-128"/>
              <a:cs typeface="IPAexGothic"/>
            </a:endParaRPr>
          </a:p>
          <a:p>
            <a:pPr marL="85723"/>
            <a:r>
              <a:rPr sz="2000">
                <a:solidFill>
                  <a:srgbClr val="243355"/>
                </a:solidFill>
                <a:latin typeface="メイリオ" panose="020B0604030504040204" pitchFamily="50" charset="-128"/>
                <a:ea typeface="メイリオ" panose="020B0604030504040204" pitchFamily="50" charset="-128"/>
                <a:cs typeface="IPAexGothic"/>
              </a:rPr>
              <a:t>解決</a:t>
            </a:r>
            <a:endParaRPr sz="2000">
              <a:latin typeface="メイリオ" panose="020B0604030504040204" pitchFamily="50" charset="-128"/>
              <a:ea typeface="メイリオ" panose="020B0604030504040204" pitchFamily="50" charset="-128"/>
              <a:cs typeface="IPAexGothic"/>
            </a:endParaRPr>
          </a:p>
        </p:txBody>
      </p:sp>
      <p:sp>
        <p:nvSpPr>
          <p:cNvPr id="49" name="object 18">
            <a:extLst>
              <a:ext uri="{FF2B5EF4-FFF2-40B4-BE49-F238E27FC236}">
                <a16:creationId xmlns:a16="http://schemas.microsoft.com/office/drawing/2014/main" id="{5A67F9CA-CD00-22F6-7F19-69472A02F3FF}"/>
              </a:ext>
            </a:extLst>
          </p:cNvPr>
          <p:cNvSpPr/>
          <p:nvPr/>
        </p:nvSpPr>
        <p:spPr>
          <a:xfrm>
            <a:off x="9275865" y="5473480"/>
            <a:ext cx="497205" cy="692785"/>
          </a:xfrm>
          <a:custGeom>
            <a:avLst/>
            <a:gdLst/>
            <a:ahLst/>
            <a:cxnLst/>
            <a:rect l="l" t="t" r="r" b="b"/>
            <a:pathLst>
              <a:path w="497204" h="692785">
                <a:moveTo>
                  <a:pt x="363347" y="0"/>
                </a:moveTo>
                <a:lnTo>
                  <a:pt x="66675" y="521081"/>
                </a:lnTo>
                <a:lnTo>
                  <a:pt x="0" y="483107"/>
                </a:lnTo>
                <a:lnTo>
                  <a:pt x="57403" y="692404"/>
                </a:lnTo>
                <a:lnTo>
                  <a:pt x="266573" y="635000"/>
                </a:lnTo>
                <a:lnTo>
                  <a:pt x="199898" y="597026"/>
                </a:lnTo>
                <a:lnTo>
                  <a:pt x="496697" y="75945"/>
                </a:lnTo>
                <a:lnTo>
                  <a:pt x="363347" y="0"/>
                </a:lnTo>
                <a:close/>
              </a:path>
            </a:pathLst>
          </a:custGeom>
          <a:solidFill>
            <a:srgbClr val="243355"/>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0" name="object 19">
            <a:extLst>
              <a:ext uri="{FF2B5EF4-FFF2-40B4-BE49-F238E27FC236}">
                <a16:creationId xmlns:a16="http://schemas.microsoft.com/office/drawing/2014/main" id="{9B63F4F3-BB30-FD66-BB9E-EBC6E37E3788}"/>
              </a:ext>
            </a:extLst>
          </p:cNvPr>
          <p:cNvSpPr/>
          <p:nvPr/>
        </p:nvSpPr>
        <p:spPr>
          <a:xfrm>
            <a:off x="7883191" y="5535165"/>
            <a:ext cx="514984" cy="677545"/>
          </a:xfrm>
          <a:custGeom>
            <a:avLst/>
            <a:gdLst/>
            <a:ahLst/>
            <a:cxnLst/>
            <a:rect l="l" t="t" r="r" b="b"/>
            <a:pathLst>
              <a:path w="514985" h="677545">
                <a:moveTo>
                  <a:pt x="47751" y="0"/>
                </a:moveTo>
                <a:lnTo>
                  <a:pt x="0" y="211582"/>
                </a:lnTo>
                <a:lnTo>
                  <a:pt x="64769" y="170561"/>
                </a:lnTo>
                <a:lnTo>
                  <a:pt x="385063" y="677545"/>
                </a:lnTo>
                <a:lnTo>
                  <a:pt x="514730" y="595630"/>
                </a:lnTo>
                <a:lnTo>
                  <a:pt x="194437" y="88646"/>
                </a:lnTo>
                <a:lnTo>
                  <a:pt x="259333" y="47752"/>
                </a:lnTo>
                <a:lnTo>
                  <a:pt x="47751" y="0"/>
                </a:lnTo>
                <a:close/>
              </a:path>
            </a:pathLst>
          </a:custGeom>
          <a:solidFill>
            <a:srgbClr val="243355"/>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1" name="object 20">
            <a:extLst>
              <a:ext uri="{FF2B5EF4-FFF2-40B4-BE49-F238E27FC236}">
                <a16:creationId xmlns:a16="http://schemas.microsoft.com/office/drawing/2014/main" id="{219A964F-B654-AC73-E253-F01907027517}"/>
              </a:ext>
            </a:extLst>
          </p:cNvPr>
          <p:cNvSpPr/>
          <p:nvPr/>
        </p:nvSpPr>
        <p:spPr>
          <a:xfrm>
            <a:off x="8398175" y="4812203"/>
            <a:ext cx="859790" cy="292735"/>
          </a:xfrm>
          <a:custGeom>
            <a:avLst/>
            <a:gdLst/>
            <a:ahLst/>
            <a:cxnLst/>
            <a:rect l="l" t="t" r="r" b="b"/>
            <a:pathLst>
              <a:path w="859790" h="292735">
                <a:moveTo>
                  <a:pt x="713231" y="0"/>
                </a:moveTo>
                <a:lnTo>
                  <a:pt x="713231" y="73151"/>
                </a:lnTo>
                <a:lnTo>
                  <a:pt x="0" y="73151"/>
                </a:lnTo>
                <a:lnTo>
                  <a:pt x="0" y="219455"/>
                </a:lnTo>
                <a:lnTo>
                  <a:pt x="713231" y="219455"/>
                </a:lnTo>
                <a:lnTo>
                  <a:pt x="713231" y="292607"/>
                </a:lnTo>
                <a:lnTo>
                  <a:pt x="859536" y="146303"/>
                </a:lnTo>
                <a:lnTo>
                  <a:pt x="713231" y="0"/>
                </a:lnTo>
                <a:close/>
              </a:path>
            </a:pathLst>
          </a:custGeom>
          <a:solidFill>
            <a:srgbClr val="243355"/>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D0F393E5-D1C6-0D69-6AC3-A2E011D205E8}"/>
              </a:ext>
            </a:extLst>
          </p:cNvPr>
          <p:cNvGrpSpPr/>
          <p:nvPr/>
        </p:nvGrpSpPr>
        <p:grpSpPr>
          <a:xfrm>
            <a:off x="9787809" y="2429377"/>
            <a:ext cx="2311545" cy="2098944"/>
            <a:chOff x="9577016" y="2823517"/>
            <a:chExt cx="2311545" cy="2098944"/>
          </a:xfrm>
        </p:grpSpPr>
        <p:sp>
          <p:nvSpPr>
            <p:cNvPr id="52" name="object 21">
              <a:extLst>
                <a:ext uri="{FF2B5EF4-FFF2-40B4-BE49-F238E27FC236}">
                  <a16:creationId xmlns:a16="http://schemas.microsoft.com/office/drawing/2014/main" id="{B46F8487-1EC4-C9BA-7376-9D5CFEC9611B}"/>
                </a:ext>
              </a:extLst>
            </p:cNvPr>
            <p:cNvSpPr txBox="1"/>
            <p:nvPr/>
          </p:nvSpPr>
          <p:spPr>
            <a:xfrm>
              <a:off x="10260016" y="3103889"/>
              <a:ext cx="994835" cy="321242"/>
            </a:xfrm>
            <a:prstGeom prst="rect">
              <a:avLst/>
            </a:prstGeom>
          </p:spPr>
          <p:txBody>
            <a:bodyPr vert="horz" wrap="square" lIns="0" tIns="13335" rIns="0" bIns="0" rtlCol="0">
              <a:spAutoFit/>
            </a:bodyPr>
            <a:lstStyle/>
            <a:p>
              <a:pPr marL="12700">
                <a:spcBef>
                  <a:spcPts val="105"/>
                </a:spcBef>
              </a:pPr>
              <a:r>
                <a:rPr sz="2000" b="1" spc="-280">
                  <a:solidFill>
                    <a:srgbClr val="4E56B0"/>
                  </a:solidFill>
                  <a:latin typeface="メイリオ" panose="020B0604030504040204" pitchFamily="50" charset="-128"/>
                  <a:ea typeface="メイリオ" panose="020B0604030504040204" pitchFamily="50" charset="-128"/>
                  <a:cs typeface="Noto Sans CJK HK"/>
                </a:rPr>
                <a:t>セ</a:t>
              </a:r>
              <a:r>
                <a:rPr sz="2000" b="1" spc="-400">
                  <a:solidFill>
                    <a:srgbClr val="4E56B0"/>
                  </a:solidFill>
                  <a:latin typeface="メイリオ" panose="020B0604030504040204" pitchFamily="50" charset="-128"/>
                  <a:ea typeface="メイリオ" panose="020B0604030504040204" pitchFamily="50" charset="-128"/>
                  <a:cs typeface="Noto Sans CJK HK"/>
                </a:rPr>
                <a:t>ミ</a:t>
              </a:r>
              <a:r>
                <a:rPr sz="2000" b="1" spc="-280">
                  <a:solidFill>
                    <a:srgbClr val="4E56B0"/>
                  </a:solidFill>
                  <a:latin typeface="メイリオ" panose="020B0604030504040204" pitchFamily="50" charset="-128"/>
                  <a:ea typeface="メイリオ" panose="020B0604030504040204" pitchFamily="50" charset="-128"/>
                  <a:cs typeface="Noto Sans CJK HK"/>
                </a:rPr>
                <a:t>ナ</a:t>
              </a:r>
              <a:r>
                <a:rPr sz="2000" b="1" spc="-165">
                  <a:solidFill>
                    <a:srgbClr val="4E56B0"/>
                  </a:solidFill>
                  <a:latin typeface="メイリオ" panose="020B0604030504040204" pitchFamily="50" charset="-128"/>
                  <a:ea typeface="メイリオ" panose="020B0604030504040204" pitchFamily="50" charset="-128"/>
                  <a:cs typeface="Noto Sans CJK HK"/>
                </a:rPr>
                <a:t>ー</a:t>
              </a:r>
              <a:endParaRPr sz="2000">
                <a:latin typeface="メイリオ" panose="020B0604030504040204" pitchFamily="50" charset="-128"/>
                <a:ea typeface="メイリオ" panose="020B0604030504040204" pitchFamily="50" charset="-128"/>
                <a:cs typeface="Noto Sans CJK HK"/>
              </a:endParaRPr>
            </a:p>
          </p:txBody>
        </p:sp>
        <p:grpSp>
          <p:nvGrpSpPr>
            <p:cNvPr id="53" name="object 22">
              <a:extLst>
                <a:ext uri="{FF2B5EF4-FFF2-40B4-BE49-F238E27FC236}">
                  <a16:creationId xmlns:a16="http://schemas.microsoft.com/office/drawing/2014/main" id="{ECD0CE5E-55FF-8683-9140-2BEFE13275C5}"/>
                </a:ext>
              </a:extLst>
            </p:cNvPr>
            <p:cNvGrpSpPr/>
            <p:nvPr/>
          </p:nvGrpSpPr>
          <p:grpSpPr>
            <a:xfrm>
              <a:off x="9577016" y="2823517"/>
              <a:ext cx="2311545" cy="2098944"/>
              <a:chOff x="7108269" y="1638634"/>
              <a:chExt cx="1537335" cy="1421765"/>
            </a:xfrm>
          </p:grpSpPr>
          <p:sp>
            <p:nvSpPr>
              <p:cNvPr id="54" name="object 23">
                <a:extLst>
                  <a:ext uri="{FF2B5EF4-FFF2-40B4-BE49-F238E27FC236}">
                    <a16:creationId xmlns:a16="http://schemas.microsoft.com/office/drawing/2014/main" id="{CDF93B93-2662-15BF-84D3-8C012B642D60}"/>
                  </a:ext>
                </a:extLst>
              </p:cNvPr>
              <p:cNvSpPr/>
              <p:nvPr/>
            </p:nvSpPr>
            <p:spPr>
              <a:xfrm>
                <a:off x="7113269" y="1643634"/>
                <a:ext cx="1527175" cy="1411605"/>
              </a:xfrm>
              <a:custGeom>
                <a:avLst/>
                <a:gdLst/>
                <a:ahLst/>
                <a:cxnLst/>
                <a:rect l="l" t="t" r="r" b="b"/>
                <a:pathLst>
                  <a:path w="1527175" h="1411605">
                    <a:moveTo>
                      <a:pt x="0" y="235203"/>
                    </a:moveTo>
                    <a:lnTo>
                      <a:pt x="4777" y="187796"/>
                    </a:lnTo>
                    <a:lnTo>
                      <a:pt x="18480" y="143642"/>
                    </a:lnTo>
                    <a:lnTo>
                      <a:pt x="40163" y="103689"/>
                    </a:lnTo>
                    <a:lnTo>
                      <a:pt x="68881" y="68881"/>
                    </a:lnTo>
                    <a:lnTo>
                      <a:pt x="103689" y="40163"/>
                    </a:lnTo>
                    <a:lnTo>
                      <a:pt x="143642" y="18480"/>
                    </a:lnTo>
                    <a:lnTo>
                      <a:pt x="187796" y="4777"/>
                    </a:lnTo>
                    <a:lnTo>
                      <a:pt x="235203" y="0"/>
                    </a:lnTo>
                    <a:lnTo>
                      <a:pt x="1291844" y="0"/>
                    </a:lnTo>
                    <a:lnTo>
                      <a:pt x="1339251" y="4777"/>
                    </a:lnTo>
                    <a:lnTo>
                      <a:pt x="1383405" y="18480"/>
                    </a:lnTo>
                    <a:lnTo>
                      <a:pt x="1423358" y="40163"/>
                    </a:lnTo>
                    <a:lnTo>
                      <a:pt x="1458166" y="68881"/>
                    </a:lnTo>
                    <a:lnTo>
                      <a:pt x="1486884" y="103689"/>
                    </a:lnTo>
                    <a:lnTo>
                      <a:pt x="1508567" y="143642"/>
                    </a:lnTo>
                    <a:lnTo>
                      <a:pt x="1522270" y="187796"/>
                    </a:lnTo>
                    <a:lnTo>
                      <a:pt x="1527048" y="235203"/>
                    </a:lnTo>
                    <a:lnTo>
                      <a:pt x="1527048" y="1176019"/>
                    </a:lnTo>
                    <a:lnTo>
                      <a:pt x="1522270" y="1223427"/>
                    </a:lnTo>
                    <a:lnTo>
                      <a:pt x="1508567" y="1267581"/>
                    </a:lnTo>
                    <a:lnTo>
                      <a:pt x="1486884" y="1307534"/>
                    </a:lnTo>
                    <a:lnTo>
                      <a:pt x="1458166" y="1342342"/>
                    </a:lnTo>
                    <a:lnTo>
                      <a:pt x="1423358" y="1371060"/>
                    </a:lnTo>
                    <a:lnTo>
                      <a:pt x="1383405" y="1392743"/>
                    </a:lnTo>
                    <a:lnTo>
                      <a:pt x="1339251" y="1406446"/>
                    </a:lnTo>
                    <a:lnTo>
                      <a:pt x="1291844" y="1411224"/>
                    </a:lnTo>
                    <a:lnTo>
                      <a:pt x="235203" y="1411224"/>
                    </a:lnTo>
                    <a:lnTo>
                      <a:pt x="187796" y="1406446"/>
                    </a:lnTo>
                    <a:lnTo>
                      <a:pt x="143642" y="1392743"/>
                    </a:lnTo>
                    <a:lnTo>
                      <a:pt x="103689" y="1371060"/>
                    </a:lnTo>
                    <a:lnTo>
                      <a:pt x="68881" y="1342342"/>
                    </a:lnTo>
                    <a:lnTo>
                      <a:pt x="40163" y="1307534"/>
                    </a:lnTo>
                    <a:lnTo>
                      <a:pt x="18480" y="1267581"/>
                    </a:lnTo>
                    <a:lnTo>
                      <a:pt x="4777" y="1223427"/>
                    </a:lnTo>
                    <a:lnTo>
                      <a:pt x="0" y="1176019"/>
                    </a:lnTo>
                    <a:lnTo>
                      <a:pt x="0" y="235203"/>
                    </a:lnTo>
                    <a:close/>
                  </a:path>
                </a:pathLst>
              </a:custGeom>
              <a:ln w="9999">
                <a:solidFill>
                  <a:srgbClr val="4966AC"/>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5" name="object 24">
                <a:extLst>
                  <a:ext uri="{FF2B5EF4-FFF2-40B4-BE49-F238E27FC236}">
                    <a16:creationId xmlns:a16="http://schemas.microsoft.com/office/drawing/2014/main" id="{F0E306E6-3F2E-5A1C-4127-67EDD6827658}"/>
                  </a:ext>
                </a:extLst>
              </p:cNvPr>
              <p:cNvSpPr/>
              <p:nvPr/>
            </p:nvSpPr>
            <p:spPr>
              <a:xfrm>
                <a:off x="7708411" y="2627425"/>
                <a:ext cx="180328" cy="194036"/>
              </a:xfrm>
              <a:prstGeom prst="rect">
                <a:avLst/>
              </a:prstGeom>
              <a:blipFill>
                <a:blip r:embed="rId3"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6" name="object 25">
                <a:extLst>
                  <a:ext uri="{FF2B5EF4-FFF2-40B4-BE49-F238E27FC236}">
                    <a16:creationId xmlns:a16="http://schemas.microsoft.com/office/drawing/2014/main" id="{624C1333-935E-C3CF-B338-0B50C623161F}"/>
                  </a:ext>
                </a:extLst>
              </p:cNvPr>
              <p:cNvSpPr/>
              <p:nvPr/>
            </p:nvSpPr>
            <p:spPr>
              <a:xfrm>
                <a:off x="7908776" y="2627425"/>
                <a:ext cx="180328" cy="194036"/>
              </a:xfrm>
              <a:prstGeom prst="rect">
                <a:avLst/>
              </a:prstGeom>
              <a:blipFill>
                <a:blip r:embed="rId4"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7" name="object 26">
                <a:extLst>
                  <a:ext uri="{FF2B5EF4-FFF2-40B4-BE49-F238E27FC236}">
                    <a16:creationId xmlns:a16="http://schemas.microsoft.com/office/drawing/2014/main" id="{5BFC231F-D2AF-B2D8-C8AE-199C7D19FA83}"/>
                  </a:ext>
                </a:extLst>
              </p:cNvPr>
              <p:cNvSpPr/>
              <p:nvPr/>
            </p:nvSpPr>
            <p:spPr>
              <a:xfrm>
                <a:off x="8109140" y="2627425"/>
                <a:ext cx="180328" cy="194036"/>
              </a:xfrm>
              <a:prstGeom prst="rect">
                <a:avLst/>
              </a:prstGeom>
              <a:blipFill>
                <a:blip r:embed="rId5"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8" name="object 27">
                <a:extLst>
                  <a:ext uri="{FF2B5EF4-FFF2-40B4-BE49-F238E27FC236}">
                    <a16:creationId xmlns:a16="http://schemas.microsoft.com/office/drawing/2014/main" id="{94F8752F-EF30-FE90-ED47-E52101119859}"/>
                  </a:ext>
                </a:extLst>
              </p:cNvPr>
              <p:cNvSpPr/>
              <p:nvPr/>
            </p:nvSpPr>
            <p:spPr>
              <a:xfrm>
                <a:off x="7543511" y="2193544"/>
                <a:ext cx="119016" cy="118822"/>
              </a:xfrm>
              <a:prstGeom prst="rect">
                <a:avLst/>
              </a:prstGeom>
              <a:blipFill>
                <a:blip r:embed="rId6"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59" name="object 28">
                <a:extLst>
                  <a:ext uri="{FF2B5EF4-FFF2-40B4-BE49-F238E27FC236}">
                    <a16:creationId xmlns:a16="http://schemas.microsoft.com/office/drawing/2014/main" id="{DABD9B1A-DE69-53D5-B883-192BDC2908E6}"/>
                  </a:ext>
                </a:extLst>
              </p:cNvPr>
              <p:cNvSpPr/>
              <p:nvPr/>
            </p:nvSpPr>
            <p:spPr>
              <a:xfrm>
                <a:off x="7439419" y="2091296"/>
                <a:ext cx="760095" cy="770255"/>
              </a:xfrm>
              <a:custGeom>
                <a:avLst/>
                <a:gdLst/>
                <a:ahLst/>
                <a:cxnLst/>
                <a:rect l="l" t="t" r="r" b="b"/>
                <a:pathLst>
                  <a:path w="760095" h="770255">
                    <a:moveTo>
                      <a:pt x="520382" y="144678"/>
                    </a:moveTo>
                    <a:lnTo>
                      <a:pt x="508635" y="132956"/>
                    </a:lnTo>
                    <a:lnTo>
                      <a:pt x="499186" y="132956"/>
                    </a:lnTo>
                    <a:lnTo>
                      <a:pt x="363855" y="267982"/>
                    </a:lnTo>
                    <a:lnTo>
                      <a:pt x="356019" y="266852"/>
                    </a:lnTo>
                    <a:lnTo>
                      <a:pt x="348284" y="267779"/>
                    </a:lnTo>
                    <a:lnTo>
                      <a:pt x="341045" y="270662"/>
                    </a:lnTo>
                    <a:lnTo>
                      <a:pt x="334708" y="275386"/>
                    </a:lnTo>
                    <a:lnTo>
                      <a:pt x="295236" y="338493"/>
                    </a:lnTo>
                    <a:lnTo>
                      <a:pt x="282524" y="284632"/>
                    </a:lnTo>
                    <a:lnTo>
                      <a:pt x="245465" y="254977"/>
                    </a:lnTo>
                    <a:lnTo>
                      <a:pt x="175933" y="236524"/>
                    </a:lnTo>
                    <a:lnTo>
                      <a:pt x="151155" y="236486"/>
                    </a:lnTo>
                    <a:lnTo>
                      <a:pt x="126568" y="240195"/>
                    </a:lnTo>
                    <a:lnTo>
                      <a:pt x="81445" y="256057"/>
                    </a:lnTo>
                    <a:lnTo>
                      <a:pt x="47688" y="280454"/>
                    </a:lnTo>
                    <a:lnTo>
                      <a:pt x="0" y="476326"/>
                    </a:lnTo>
                    <a:lnTo>
                      <a:pt x="2349" y="487997"/>
                    </a:lnTo>
                    <a:lnTo>
                      <a:pt x="8801" y="497535"/>
                    </a:lnTo>
                    <a:lnTo>
                      <a:pt x="18351" y="503974"/>
                    </a:lnTo>
                    <a:lnTo>
                      <a:pt x="30048" y="506323"/>
                    </a:lnTo>
                    <a:lnTo>
                      <a:pt x="39585" y="504520"/>
                    </a:lnTo>
                    <a:lnTo>
                      <a:pt x="47866" y="499910"/>
                    </a:lnTo>
                    <a:lnTo>
                      <a:pt x="54305" y="492963"/>
                    </a:lnTo>
                    <a:lnTo>
                      <a:pt x="58305" y="484124"/>
                    </a:lnTo>
                    <a:lnTo>
                      <a:pt x="89560" y="355003"/>
                    </a:lnTo>
                    <a:lnTo>
                      <a:pt x="89560" y="770178"/>
                    </a:lnTo>
                    <a:lnTo>
                      <a:pt x="148767" y="770178"/>
                    </a:lnTo>
                    <a:lnTo>
                      <a:pt x="148767" y="503034"/>
                    </a:lnTo>
                    <a:lnTo>
                      <a:pt x="178828" y="503034"/>
                    </a:lnTo>
                    <a:lnTo>
                      <a:pt x="178828" y="770178"/>
                    </a:lnTo>
                    <a:lnTo>
                      <a:pt x="237934" y="770178"/>
                    </a:lnTo>
                    <a:lnTo>
                      <a:pt x="237934" y="353098"/>
                    </a:lnTo>
                    <a:lnTo>
                      <a:pt x="249707" y="403364"/>
                    </a:lnTo>
                    <a:lnTo>
                      <a:pt x="263931" y="413486"/>
                    </a:lnTo>
                    <a:lnTo>
                      <a:pt x="273773" y="417842"/>
                    </a:lnTo>
                    <a:lnTo>
                      <a:pt x="284162" y="420611"/>
                    </a:lnTo>
                    <a:lnTo>
                      <a:pt x="301942" y="421690"/>
                    </a:lnTo>
                    <a:lnTo>
                      <a:pt x="308533" y="419747"/>
                    </a:lnTo>
                    <a:lnTo>
                      <a:pt x="314350" y="416064"/>
                    </a:lnTo>
                    <a:lnTo>
                      <a:pt x="318973" y="410806"/>
                    </a:lnTo>
                    <a:lnTo>
                      <a:pt x="383984" y="304647"/>
                    </a:lnTo>
                    <a:lnTo>
                      <a:pt x="385457" y="297256"/>
                    </a:lnTo>
                    <a:lnTo>
                      <a:pt x="384200" y="290093"/>
                    </a:lnTo>
                    <a:lnTo>
                      <a:pt x="520331" y="154203"/>
                    </a:lnTo>
                    <a:lnTo>
                      <a:pt x="520382" y="144678"/>
                    </a:lnTo>
                    <a:close/>
                  </a:path>
                  <a:path w="760095" h="770255">
                    <a:moveTo>
                      <a:pt x="759879" y="40043"/>
                    </a:moveTo>
                    <a:lnTo>
                      <a:pt x="756729" y="24460"/>
                    </a:lnTo>
                    <a:lnTo>
                      <a:pt x="748144" y="11722"/>
                    </a:lnTo>
                    <a:lnTo>
                      <a:pt x="735406" y="3149"/>
                    </a:lnTo>
                    <a:lnTo>
                      <a:pt x="719810" y="0"/>
                    </a:lnTo>
                    <a:lnTo>
                      <a:pt x="228917" y="0"/>
                    </a:lnTo>
                    <a:lnTo>
                      <a:pt x="213309" y="3149"/>
                    </a:lnTo>
                    <a:lnTo>
                      <a:pt x="200583" y="11722"/>
                    </a:lnTo>
                    <a:lnTo>
                      <a:pt x="191985" y="24460"/>
                    </a:lnTo>
                    <a:lnTo>
                      <a:pt x="188836" y="40043"/>
                    </a:lnTo>
                    <a:lnTo>
                      <a:pt x="188836" y="76047"/>
                    </a:lnTo>
                    <a:lnTo>
                      <a:pt x="210527" y="85280"/>
                    </a:lnTo>
                    <a:lnTo>
                      <a:pt x="228917" y="100050"/>
                    </a:lnTo>
                    <a:lnTo>
                      <a:pt x="228917" y="40043"/>
                    </a:lnTo>
                    <a:lnTo>
                      <a:pt x="719810" y="40043"/>
                    </a:lnTo>
                    <a:lnTo>
                      <a:pt x="719810" y="370103"/>
                    </a:lnTo>
                    <a:lnTo>
                      <a:pt x="377888" y="370103"/>
                    </a:lnTo>
                    <a:lnTo>
                      <a:pt x="353441" y="410108"/>
                    </a:lnTo>
                    <a:lnTo>
                      <a:pt x="719810" y="410108"/>
                    </a:lnTo>
                    <a:lnTo>
                      <a:pt x="735406" y="406971"/>
                    </a:lnTo>
                    <a:lnTo>
                      <a:pt x="748144" y="398399"/>
                    </a:lnTo>
                    <a:lnTo>
                      <a:pt x="756729" y="385673"/>
                    </a:lnTo>
                    <a:lnTo>
                      <a:pt x="759879" y="370103"/>
                    </a:lnTo>
                    <a:lnTo>
                      <a:pt x="759879" y="40043"/>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grpSp>
        <p:nvGrpSpPr>
          <p:cNvPr id="12" name="グループ化 11">
            <a:extLst>
              <a:ext uri="{FF2B5EF4-FFF2-40B4-BE49-F238E27FC236}">
                <a16:creationId xmlns:a16="http://schemas.microsoft.com/office/drawing/2014/main" id="{8381F841-1C92-60F9-4E83-8B6E7196B3E0}"/>
              </a:ext>
            </a:extLst>
          </p:cNvPr>
          <p:cNvGrpSpPr/>
          <p:nvPr/>
        </p:nvGrpSpPr>
        <p:grpSpPr>
          <a:xfrm>
            <a:off x="9813194" y="6284392"/>
            <a:ext cx="2296268" cy="2083945"/>
            <a:chOff x="9537939" y="6145103"/>
            <a:chExt cx="2296268" cy="2083945"/>
          </a:xfrm>
        </p:grpSpPr>
        <p:sp>
          <p:nvSpPr>
            <p:cNvPr id="60" name="object 29">
              <a:extLst>
                <a:ext uri="{FF2B5EF4-FFF2-40B4-BE49-F238E27FC236}">
                  <a16:creationId xmlns:a16="http://schemas.microsoft.com/office/drawing/2014/main" id="{B639D5EE-93E3-C2E8-DFEA-505748F6418A}"/>
                </a:ext>
              </a:extLst>
            </p:cNvPr>
            <p:cNvSpPr txBox="1"/>
            <p:nvPr/>
          </p:nvSpPr>
          <p:spPr>
            <a:xfrm>
              <a:off x="9922110" y="6335149"/>
              <a:ext cx="1527686" cy="320601"/>
            </a:xfrm>
            <a:prstGeom prst="rect">
              <a:avLst/>
            </a:prstGeom>
          </p:spPr>
          <p:txBody>
            <a:bodyPr vert="horz" wrap="square" lIns="0" tIns="12700" rIns="0" bIns="0" rtlCol="0">
              <a:spAutoFit/>
            </a:bodyPr>
            <a:lstStyle/>
            <a:p>
              <a:pPr marL="12700">
                <a:spcBef>
                  <a:spcPts val="100"/>
                </a:spcBef>
              </a:pPr>
              <a:r>
                <a:rPr sz="2000" b="1" spc="-325">
                  <a:solidFill>
                    <a:srgbClr val="4E56B0"/>
                  </a:solidFill>
                  <a:latin typeface="メイリオ" panose="020B0604030504040204" pitchFamily="50" charset="-128"/>
                  <a:ea typeface="メイリオ" panose="020B0604030504040204" pitchFamily="50" charset="-128"/>
                  <a:cs typeface="Noto Sans CJK HK"/>
                </a:rPr>
                <a:t>ワークショ</a:t>
              </a:r>
              <a:r>
                <a:rPr sz="2000" b="1" spc="-330">
                  <a:solidFill>
                    <a:srgbClr val="4E56B0"/>
                  </a:solidFill>
                  <a:latin typeface="メイリオ" panose="020B0604030504040204" pitchFamily="50" charset="-128"/>
                  <a:ea typeface="メイリオ" panose="020B0604030504040204" pitchFamily="50" charset="-128"/>
                  <a:cs typeface="Noto Sans CJK HK"/>
                </a:rPr>
                <a:t>ッ</a:t>
              </a:r>
              <a:r>
                <a:rPr sz="2000" b="1" spc="-190">
                  <a:solidFill>
                    <a:srgbClr val="4E56B0"/>
                  </a:solidFill>
                  <a:latin typeface="メイリオ" panose="020B0604030504040204" pitchFamily="50" charset="-128"/>
                  <a:ea typeface="メイリオ" panose="020B0604030504040204" pitchFamily="50" charset="-128"/>
                  <a:cs typeface="Noto Sans CJK HK"/>
                </a:rPr>
                <a:t>プ</a:t>
              </a:r>
              <a:endParaRPr sz="2000">
                <a:latin typeface="メイリオ" panose="020B0604030504040204" pitchFamily="50" charset="-128"/>
                <a:ea typeface="メイリオ" panose="020B0604030504040204" pitchFamily="50" charset="-128"/>
                <a:cs typeface="Noto Sans CJK HK"/>
              </a:endParaRPr>
            </a:p>
          </p:txBody>
        </p:sp>
        <p:grpSp>
          <p:nvGrpSpPr>
            <p:cNvPr id="61" name="object 30">
              <a:extLst>
                <a:ext uri="{FF2B5EF4-FFF2-40B4-BE49-F238E27FC236}">
                  <a16:creationId xmlns:a16="http://schemas.microsoft.com/office/drawing/2014/main" id="{E614C2A5-47F8-5D64-AC18-E5AC5105EFF0}"/>
                </a:ext>
              </a:extLst>
            </p:cNvPr>
            <p:cNvGrpSpPr/>
            <p:nvPr/>
          </p:nvGrpSpPr>
          <p:grpSpPr>
            <a:xfrm>
              <a:off x="9537939" y="6145103"/>
              <a:ext cx="2296268" cy="2083945"/>
              <a:chOff x="7108269" y="4621102"/>
              <a:chExt cx="1537335" cy="1421765"/>
            </a:xfrm>
          </p:grpSpPr>
          <p:sp>
            <p:nvSpPr>
              <p:cNvPr id="62" name="object 31">
                <a:extLst>
                  <a:ext uri="{FF2B5EF4-FFF2-40B4-BE49-F238E27FC236}">
                    <a16:creationId xmlns:a16="http://schemas.microsoft.com/office/drawing/2014/main" id="{226A90CB-B4CC-5838-CCAC-A3B5A6813917}"/>
                  </a:ext>
                </a:extLst>
              </p:cNvPr>
              <p:cNvSpPr/>
              <p:nvPr/>
            </p:nvSpPr>
            <p:spPr>
              <a:xfrm>
                <a:off x="7113269" y="4626102"/>
                <a:ext cx="1527175" cy="1411605"/>
              </a:xfrm>
              <a:custGeom>
                <a:avLst/>
                <a:gdLst/>
                <a:ahLst/>
                <a:cxnLst/>
                <a:rect l="l" t="t" r="r" b="b"/>
                <a:pathLst>
                  <a:path w="1527175" h="1411604">
                    <a:moveTo>
                      <a:pt x="0" y="235204"/>
                    </a:moveTo>
                    <a:lnTo>
                      <a:pt x="4777" y="187796"/>
                    </a:lnTo>
                    <a:lnTo>
                      <a:pt x="18480" y="143642"/>
                    </a:lnTo>
                    <a:lnTo>
                      <a:pt x="40163" y="103689"/>
                    </a:lnTo>
                    <a:lnTo>
                      <a:pt x="68881" y="68881"/>
                    </a:lnTo>
                    <a:lnTo>
                      <a:pt x="103689" y="40163"/>
                    </a:lnTo>
                    <a:lnTo>
                      <a:pt x="143642" y="18480"/>
                    </a:lnTo>
                    <a:lnTo>
                      <a:pt x="187796" y="4777"/>
                    </a:lnTo>
                    <a:lnTo>
                      <a:pt x="235203" y="0"/>
                    </a:lnTo>
                    <a:lnTo>
                      <a:pt x="1291844" y="0"/>
                    </a:lnTo>
                    <a:lnTo>
                      <a:pt x="1339251" y="4777"/>
                    </a:lnTo>
                    <a:lnTo>
                      <a:pt x="1383405" y="18480"/>
                    </a:lnTo>
                    <a:lnTo>
                      <a:pt x="1423358" y="40163"/>
                    </a:lnTo>
                    <a:lnTo>
                      <a:pt x="1458166" y="68881"/>
                    </a:lnTo>
                    <a:lnTo>
                      <a:pt x="1486884" y="103689"/>
                    </a:lnTo>
                    <a:lnTo>
                      <a:pt x="1508567" y="143642"/>
                    </a:lnTo>
                    <a:lnTo>
                      <a:pt x="1522270" y="187796"/>
                    </a:lnTo>
                    <a:lnTo>
                      <a:pt x="1527048" y="235204"/>
                    </a:lnTo>
                    <a:lnTo>
                      <a:pt x="1527048" y="1176020"/>
                    </a:lnTo>
                    <a:lnTo>
                      <a:pt x="1522270" y="1223420"/>
                    </a:lnTo>
                    <a:lnTo>
                      <a:pt x="1508567" y="1267570"/>
                    </a:lnTo>
                    <a:lnTo>
                      <a:pt x="1486884" y="1307523"/>
                    </a:lnTo>
                    <a:lnTo>
                      <a:pt x="1458166" y="1342332"/>
                    </a:lnTo>
                    <a:lnTo>
                      <a:pt x="1423358" y="1371053"/>
                    </a:lnTo>
                    <a:lnTo>
                      <a:pt x="1383405" y="1392739"/>
                    </a:lnTo>
                    <a:lnTo>
                      <a:pt x="1339251" y="1406445"/>
                    </a:lnTo>
                    <a:lnTo>
                      <a:pt x="1291844" y="1411224"/>
                    </a:lnTo>
                    <a:lnTo>
                      <a:pt x="235203" y="1411224"/>
                    </a:lnTo>
                    <a:lnTo>
                      <a:pt x="187796" y="1406445"/>
                    </a:lnTo>
                    <a:lnTo>
                      <a:pt x="143642" y="1392739"/>
                    </a:lnTo>
                    <a:lnTo>
                      <a:pt x="103689" y="1371053"/>
                    </a:lnTo>
                    <a:lnTo>
                      <a:pt x="68881" y="1342332"/>
                    </a:lnTo>
                    <a:lnTo>
                      <a:pt x="40163" y="1307523"/>
                    </a:lnTo>
                    <a:lnTo>
                      <a:pt x="18480" y="1267570"/>
                    </a:lnTo>
                    <a:lnTo>
                      <a:pt x="4777" y="1223420"/>
                    </a:lnTo>
                    <a:lnTo>
                      <a:pt x="0" y="1176020"/>
                    </a:lnTo>
                    <a:lnTo>
                      <a:pt x="0" y="235204"/>
                    </a:lnTo>
                    <a:close/>
                  </a:path>
                </a:pathLst>
              </a:custGeom>
              <a:ln w="9999">
                <a:solidFill>
                  <a:srgbClr val="4966AC"/>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3" name="object 32">
                <a:extLst>
                  <a:ext uri="{FF2B5EF4-FFF2-40B4-BE49-F238E27FC236}">
                    <a16:creationId xmlns:a16="http://schemas.microsoft.com/office/drawing/2014/main" id="{C9538043-1D42-73EF-E87F-465E4A082D62}"/>
                  </a:ext>
                </a:extLst>
              </p:cNvPr>
              <p:cNvSpPr/>
              <p:nvPr/>
            </p:nvSpPr>
            <p:spPr>
              <a:xfrm>
                <a:off x="7827531" y="5333203"/>
                <a:ext cx="140255" cy="140237"/>
              </a:xfrm>
              <a:prstGeom prst="rect">
                <a:avLst/>
              </a:prstGeom>
              <a:blipFill>
                <a:blip r:embed="rId7"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4" name="object 33">
                <a:extLst>
                  <a:ext uri="{FF2B5EF4-FFF2-40B4-BE49-F238E27FC236}">
                    <a16:creationId xmlns:a16="http://schemas.microsoft.com/office/drawing/2014/main" id="{12B9151A-CFE5-F2BB-2D26-8B585B9A77E3}"/>
                  </a:ext>
                </a:extLst>
              </p:cNvPr>
              <p:cNvSpPr/>
              <p:nvPr/>
            </p:nvSpPr>
            <p:spPr>
              <a:xfrm>
                <a:off x="8108041" y="5373271"/>
                <a:ext cx="140255" cy="140237"/>
              </a:xfrm>
              <a:prstGeom prst="rect">
                <a:avLst/>
              </a:prstGeom>
              <a:blipFill>
                <a:blip r:embed="rId8"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5" name="object 34">
                <a:extLst>
                  <a:ext uri="{FF2B5EF4-FFF2-40B4-BE49-F238E27FC236}">
                    <a16:creationId xmlns:a16="http://schemas.microsoft.com/office/drawing/2014/main" id="{BE9CD67D-F7AB-0F15-BCB6-9BAAC969E373}"/>
                  </a:ext>
                </a:extLst>
              </p:cNvPr>
              <p:cNvSpPr/>
              <p:nvPr/>
            </p:nvSpPr>
            <p:spPr>
              <a:xfrm>
                <a:off x="7547021" y="5373271"/>
                <a:ext cx="140255" cy="140237"/>
              </a:xfrm>
              <a:prstGeom prst="rect">
                <a:avLst/>
              </a:prstGeom>
              <a:blipFill>
                <a:blip r:embed="rId9"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6" name="object 35">
                <a:extLst>
                  <a:ext uri="{FF2B5EF4-FFF2-40B4-BE49-F238E27FC236}">
                    <a16:creationId xmlns:a16="http://schemas.microsoft.com/office/drawing/2014/main" id="{4DBC8CF5-8BBF-08BD-58D0-B499C61B5EAE}"/>
                  </a:ext>
                </a:extLst>
              </p:cNvPr>
              <p:cNvSpPr/>
              <p:nvPr/>
            </p:nvSpPr>
            <p:spPr>
              <a:xfrm>
                <a:off x="7502940" y="5631708"/>
                <a:ext cx="789940" cy="264795"/>
              </a:xfrm>
              <a:custGeom>
                <a:avLst/>
                <a:gdLst/>
                <a:ahLst/>
                <a:cxnLst/>
                <a:rect l="l" t="t" r="r" b="b"/>
                <a:pathLst>
                  <a:path w="789940" h="264795">
                    <a:moveTo>
                      <a:pt x="394718" y="0"/>
                    </a:moveTo>
                    <a:lnTo>
                      <a:pt x="336299" y="2862"/>
                    </a:lnTo>
                    <a:lnTo>
                      <a:pt x="280572" y="11180"/>
                    </a:lnTo>
                    <a:lnTo>
                      <a:pt x="228141" y="24546"/>
                    </a:lnTo>
                    <a:lnTo>
                      <a:pt x="179613" y="42554"/>
                    </a:lnTo>
                    <a:lnTo>
                      <a:pt x="135591" y="64797"/>
                    </a:lnTo>
                    <a:lnTo>
                      <a:pt x="96682" y="90870"/>
                    </a:lnTo>
                    <a:lnTo>
                      <a:pt x="63490" y="120365"/>
                    </a:lnTo>
                    <a:lnTo>
                      <a:pt x="36621" y="152877"/>
                    </a:lnTo>
                    <a:lnTo>
                      <a:pt x="16679" y="187999"/>
                    </a:lnTo>
                    <a:lnTo>
                      <a:pt x="4270" y="225324"/>
                    </a:lnTo>
                    <a:lnTo>
                      <a:pt x="0" y="264446"/>
                    </a:lnTo>
                    <a:lnTo>
                      <a:pt x="789436" y="264446"/>
                    </a:lnTo>
                    <a:lnTo>
                      <a:pt x="785142" y="225324"/>
                    </a:lnTo>
                    <a:lnTo>
                      <a:pt x="772675" y="187999"/>
                    </a:lnTo>
                    <a:lnTo>
                      <a:pt x="752652" y="152877"/>
                    </a:lnTo>
                    <a:lnTo>
                      <a:pt x="725692" y="120365"/>
                    </a:lnTo>
                    <a:lnTo>
                      <a:pt x="692415" y="90870"/>
                    </a:lnTo>
                    <a:lnTo>
                      <a:pt x="653438" y="64797"/>
                    </a:lnTo>
                    <a:lnTo>
                      <a:pt x="609380" y="42554"/>
                    </a:lnTo>
                    <a:lnTo>
                      <a:pt x="560861" y="24546"/>
                    </a:lnTo>
                    <a:lnTo>
                      <a:pt x="508498" y="11180"/>
                    </a:lnTo>
                    <a:lnTo>
                      <a:pt x="452911" y="2862"/>
                    </a:lnTo>
                    <a:lnTo>
                      <a:pt x="394718"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7" name="object 36">
                <a:extLst>
                  <a:ext uri="{FF2B5EF4-FFF2-40B4-BE49-F238E27FC236}">
                    <a16:creationId xmlns:a16="http://schemas.microsoft.com/office/drawing/2014/main" id="{0B35E554-813E-0495-910E-5FCE191F1987}"/>
                  </a:ext>
                </a:extLst>
              </p:cNvPr>
              <p:cNvSpPr/>
              <p:nvPr/>
            </p:nvSpPr>
            <p:spPr>
              <a:xfrm>
                <a:off x="7496930" y="5533917"/>
                <a:ext cx="240437" cy="230013"/>
              </a:xfrm>
              <a:prstGeom prst="rect">
                <a:avLst/>
              </a:prstGeom>
              <a:blipFill>
                <a:blip r:embed="rId10"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8" name="object 37">
                <a:extLst>
                  <a:ext uri="{FF2B5EF4-FFF2-40B4-BE49-F238E27FC236}">
                    <a16:creationId xmlns:a16="http://schemas.microsoft.com/office/drawing/2014/main" id="{30E4E0F1-E44F-BF95-38FF-5858CB719077}"/>
                  </a:ext>
                </a:extLst>
              </p:cNvPr>
              <p:cNvSpPr/>
              <p:nvPr/>
            </p:nvSpPr>
            <p:spPr>
              <a:xfrm>
                <a:off x="7776438" y="5493850"/>
                <a:ext cx="241439" cy="100795"/>
              </a:xfrm>
              <a:prstGeom prst="rect">
                <a:avLst/>
              </a:prstGeom>
              <a:blipFill>
                <a:blip r:embed="rId11"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69" name="object 38">
                <a:extLst>
                  <a:ext uri="{FF2B5EF4-FFF2-40B4-BE49-F238E27FC236}">
                    <a16:creationId xmlns:a16="http://schemas.microsoft.com/office/drawing/2014/main" id="{2C5D3F69-A645-4D0D-39AF-EF0595951A9E}"/>
                  </a:ext>
                </a:extLst>
              </p:cNvPr>
              <p:cNvSpPr/>
              <p:nvPr/>
            </p:nvSpPr>
            <p:spPr>
              <a:xfrm>
                <a:off x="8056948" y="5533917"/>
                <a:ext cx="241439" cy="230013"/>
              </a:xfrm>
              <a:prstGeom prst="rect">
                <a:avLst/>
              </a:prstGeom>
              <a:blipFill>
                <a:blip r:embed="rId12"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70" name="object 39">
                <a:extLst>
                  <a:ext uri="{FF2B5EF4-FFF2-40B4-BE49-F238E27FC236}">
                    <a16:creationId xmlns:a16="http://schemas.microsoft.com/office/drawing/2014/main" id="{944417A7-10CE-1BD8-7D27-DD7823603A46}"/>
                  </a:ext>
                </a:extLst>
              </p:cNvPr>
              <p:cNvSpPr/>
              <p:nvPr/>
            </p:nvSpPr>
            <p:spPr>
              <a:xfrm>
                <a:off x="7651896" y="4968537"/>
                <a:ext cx="559435" cy="392430"/>
              </a:xfrm>
              <a:custGeom>
                <a:avLst/>
                <a:gdLst/>
                <a:ahLst/>
                <a:cxnLst/>
                <a:rect l="l" t="t" r="r" b="b"/>
                <a:pathLst>
                  <a:path w="559434" h="392429">
                    <a:moveTo>
                      <a:pt x="223612" y="245150"/>
                    </a:moveTo>
                    <a:lnTo>
                      <a:pt x="209636" y="245150"/>
                    </a:lnTo>
                    <a:lnTo>
                      <a:pt x="209636" y="294168"/>
                    </a:lnTo>
                    <a:lnTo>
                      <a:pt x="211855" y="305057"/>
                    </a:lnTo>
                    <a:lnTo>
                      <a:pt x="217847" y="313950"/>
                    </a:lnTo>
                    <a:lnTo>
                      <a:pt x="226721" y="319955"/>
                    </a:lnTo>
                    <a:lnTo>
                      <a:pt x="237588" y="322178"/>
                    </a:lnTo>
                    <a:lnTo>
                      <a:pt x="419273" y="322178"/>
                    </a:lnTo>
                    <a:lnTo>
                      <a:pt x="489151" y="392205"/>
                    </a:lnTo>
                    <a:lnTo>
                      <a:pt x="489151" y="358411"/>
                    </a:lnTo>
                    <a:lnTo>
                      <a:pt x="475176" y="358411"/>
                    </a:lnTo>
                    <a:lnTo>
                      <a:pt x="425084" y="308150"/>
                    </a:lnTo>
                    <a:lnTo>
                      <a:pt x="229866" y="308150"/>
                    </a:lnTo>
                    <a:lnTo>
                      <a:pt x="223635" y="301906"/>
                    </a:lnTo>
                    <a:lnTo>
                      <a:pt x="223612" y="245150"/>
                    </a:lnTo>
                    <a:close/>
                  </a:path>
                  <a:path w="559434" h="392429">
                    <a:moveTo>
                      <a:pt x="554712" y="91045"/>
                    </a:moveTo>
                    <a:lnTo>
                      <a:pt x="538824" y="91045"/>
                    </a:lnTo>
                    <a:lnTo>
                      <a:pt x="545055" y="97313"/>
                    </a:lnTo>
                    <a:lnTo>
                      <a:pt x="545055" y="301906"/>
                    </a:lnTo>
                    <a:lnTo>
                      <a:pt x="538824" y="308173"/>
                    </a:lnTo>
                    <a:lnTo>
                      <a:pt x="475176" y="308173"/>
                    </a:lnTo>
                    <a:lnTo>
                      <a:pt x="475176" y="358411"/>
                    </a:lnTo>
                    <a:lnTo>
                      <a:pt x="489151" y="358411"/>
                    </a:lnTo>
                    <a:lnTo>
                      <a:pt x="489151" y="322178"/>
                    </a:lnTo>
                    <a:lnTo>
                      <a:pt x="531079" y="322178"/>
                    </a:lnTo>
                    <a:lnTo>
                      <a:pt x="541948" y="319955"/>
                    </a:lnTo>
                    <a:lnTo>
                      <a:pt x="550820" y="313950"/>
                    </a:lnTo>
                    <a:lnTo>
                      <a:pt x="556808" y="305057"/>
                    </a:lnTo>
                    <a:lnTo>
                      <a:pt x="559030" y="294168"/>
                    </a:lnTo>
                    <a:lnTo>
                      <a:pt x="559028" y="105039"/>
                    </a:lnTo>
                    <a:lnTo>
                      <a:pt x="556808" y="94160"/>
                    </a:lnTo>
                    <a:lnTo>
                      <a:pt x="554712" y="91045"/>
                    </a:lnTo>
                    <a:close/>
                  </a:path>
                  <a:path w="559434" h="392429">
                    <a:moveTo>
                      <a:pt x="321442" y="0"/>
                    </a:moveTo>
                    <a:lnTo>
                      <a:pt x="27951" y="0"/>
                    </a:lnTo>
                    <a:lnTo>
                      <a:pt x="17085" y="2224"/>
                    </a:lnTo>
                    <a:lnTo>
                      <a:pt x="8210" y="8230"/>
                    </a:lnTo>
                    <a:lnTo>
                      <a:pt x="2218" y="17126"/>
                    </a:lnTo>
                    <a:lnTo>
                      <a:pt x="0" y="28016"/>
                    </a:lnTo>
                    <a:lnTo>
                      <a:pt x="0" y="217139"/>
                    </a:lnTo>
                    <a:lnTo>
                      <a:pt x="2218" y="228028"/>
                    </a:lnTo>
                    <a:lnTo>
                      <a:pt x="8210" y="236921"/>
                    </a:lnTo>
                    <a:lnTo>
                      <a:pt x="17085" y="242926"/>
                    </a:lnTo>
                    <a:lnTo>
                      <a:pt x="27951" y="245150"/>
                    </a:lnTo>
                    <a:lnTo>
                      <a:pt x="69878" y="245150"/>
                    </a:lnTo>
                    <a:lnTo>
                      <a:pt x="69878" y="315176"/>
                    </a:lnTo>
                    <a:lnTo>
                      <a:pt x="103595" y="281388"/>
                    </a:lnTo>
                    <a:lnTo>
                      <a:pt x="83854" y="281388"/>
                    </a:lnTo>
                    <a:lnTo>
                      <a:pt x="83854" y="231150"/>
                    </a:lnTo>
                    <a:lnTo>
                      <a:pt x="20229" y="231150"/>
                    </a:lnTo>
                    <a:lnTo>
                      <a:pt x="13975" y="224883"/>
                    </a:lnTo>
                    <a:lnTo>
                      <a:pt x="13975" y="20284"/>
                    </a:lnTo>
                    <a:lnTo>
                      <a:pt x="20229" y="14016"/>
                    </a:lnTo>
                    <a:lnTo>
                      <a:pt x="345079" y="14016"/>
                    </a:lnTo>
                    <a:lnTo>
                      <a:pt x="341181" y="8230"/>
                    </a:lnTo>
                    <a:lnTo>
                      <a:pt x="332306" y="2224"/>
                    </a:lnTo>
                    <a:lnTo>
                      <a:pt x="321442" y="0"/>
                    </a:lnTo>
                    <a:close/>
                  </a:path>
                  <a:path w="559434" h="392429">
                    <a:moveTo>
                      <a:pt x="345079" y="14016"/>
                    </a:moveTo>
                    <a:lnTo>
                      <a:pt x="329158" y="14016"/>
                    </a:lnTo>
                    <a:lnTo>
                      <a:pt x="335418" y="20284"/>
                    </a:lnTo>
                    <a:lnTo>
                      <a:pt x="335418" y="77040"/>
                    </a:lnTo>
                    <a:lnTo>
                      <a:pt x="237588" y="77040"/>
                    </a:lnTo>
                    <a:lnTo>
                      <a:pt x="226721" y="79263"/>
                    </a:lnTo>
                    <a:lnTo>
                      <a:pt x="217847" y="85268"/>
                    </a:lnTo>
                    <a:lnTo>
                      <a:pt x="211855" y="94161"/>
                    </a:lnTo>
                    <a:lnTo>
                      <a:pt x="209638" y="105039"/>
                    </a:lnTo>
                    <a:lnTo>
                      <a:pt x="209636" y="231150"/>
                    </a:lnTo>
                    <a:lnTo>
                      <a:pt x="133981" y="231150"/>
                    </a:lnTo>
                    <a:lnTo>
                      <a:pt x="83854" y="281388"/>
                    </a:lnTo>
                    <a:lnTo>
                      <a:pt x="103595" y="281388"/>
                    </a:lnTo>
                    <a:lnTo>
                      <a:pt x="139757" y="245150"/>
                    </a:lnTo>
                    <a:lnTo>
                      <a:pt x="223612" y="245150"/>
                    </a:lnTo>
                    <a:lnTo>
                      <a:pt x="223612" y="97313"/>
                    </a:lnTo>
                    <a:lnTo>
                      <a:pt x="229866" y="91045"/>
                    </a:lnTo>
                    <a:lnTo>
                      <a:pt x="554712" y="91045"/>
                    </a:lnTo>
                    <a:lnTo>
                      <a:pt x="550820" y="85263"/>
                    </a:lnTo>
                    <a:lnTo>
                      <a:pt x="541948" y="79256"/>
                    </a:lnTo>
                    <a:lnTo>
                      <a:pt x="531079" y="77034"/>
                    </a:lnTo>
                    <a:lnTo>
                      <a:pt x="349394" y="77034"/>
                    </a:lnTo>
                    <a:lnTo>
                      <a:pt x="349394" y="28016"/>
                    </a:lnTo>
                    <a:lnTo>
                      <a:pt x="347174" y="17126"/>
                    </a:lnTo>
                    <a:lnTo>
                      <a:pt x="345079" y="14016"/>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grpSp>
        <p:nvGrpSpPr>
          <p:cNvPr id="3" name="グループ化 2">
            <a:extLst>
              <a:ext uri="{FF2B5EF4-FFF2-40B4-BE49-F238E27FC236}">
                <a16:creationId xmlns:a16="http://schemas.microsoft.com/office/drawing/2014/main" id="{45650FD6-829A-F99E-F899-F5EE8B335C21}"/>
              </a:ext>
            </a:extLst>
          </p:cNvPr>
          <p:cNvGrpSpPr/>
          <p:nvPr/>
        </p:nvGrpSpPr>
        <p:grpSpPr>
          <a:xfrm>
            <a:off x="5362759" y="6247030"/>
            <a:ext cx="2318219" cy="2098944"/>
            <a:chOff x="5200040" y="6145103"/>
            <a:chExt cx="2318219" cy="2098944"/>
          </a:xfrm>
        </p:grpSpPr>
        <p:sp>
          <p:nvSpPr>
            <p:cNvPr id="71" name="object 40">
              <a:extLst>
                <a:ext uri="{FF2B5EF4-FFF2-40B4-BE49-F238E27FC236}">
                  <a16:creationId xmlns:a16="http://schemas.microsoft.com/office/drawing/2014/main" id="{59C7F446-E781-F8DB-3CF8-2D827D12A8DA}"/>
                </a:ext>
              </a:extLst>
            </p:cNvPr>
            <p:cNvSpPr txBox="1"/>
            <p:nvPr/>
          </p:nvSpPr>
          <p:spPr>
            <a:xfrm>
              <a:off x="5699000" y="6415294"/>
              <a:ext cx="1503250" cy="320601"/>
            </a:xfrm>
            <a:prstGeom prst="rect">
              <a:avLst/>
            </a:prstGeom>
          </p:spPr>
          <p:txBody>
            <a:bodyPr vert="horz" wrap="square" lIns="0" tIns="12700" rIns="0" bIns="0" rtlCol="0">
              <a:spAutoFit/>
            </a:bodyPr>
            <a:lstStyle/>
            <a:p>
              <a:pPr marL="12700">
                <a:spcBef>
                  <a:spcPts val="100"/>
                </a:spcBef>
              </a:pPr>
              <a:r>
                <a:rPr sz="2000" b="1">
                  <a:solidFill>
                    <a:srgbClr val="4E56B0"/>
                  </a:solidFill>
                  <a:latin typeface="メイリオ" panose="020B0604030504040204" pitchFamily="50" charset="-128"/>
                  <a:ea typeface="メイリオ" panose="020B0604030504040204" pitchFamily="50" charset="-128"/>
                  <a:cs typeface="Noto Sans CJK HK"/>
                </a:rPr>
                <a:t>専門家派遣</a:t>
              </a:r>
              <a:endParaRPr sz="2000">
                <a:latin typeface="メイリオ" panose="020B0604030504040204" pitchFamily="50" charset="-128"/>
                <a:ea typeface="メイリオ" panose="020B0604030504040204" pitchFamily="50" charset="-128"/>
                <a:cs typeface="Noto Sans CJK HK"/>
              </a:endParaRPr>
            </a:p>
          </p:txBody>
        </p:sp>
        <p:grpSp>
          <p:nvGrpSpPr>
            <p:cNvPr id="72" name="object 41">
              <a:extLst>
                <a:ext uri="{FF2B5EF4-FFF2-40B4-BE49-F238E27FC236}">
                  <a16:creationId xmlns:a16="http://schemas.microsoft.com/office/drawing/2014/main" id="{152E1082-F1C1-C61F-969F-10AAEF2ADCB6}"/>
                </a:ext>
              </a:extLst>
            </p:cNvPr>
            <p:cNvGrpSpPr/>
            <p:nvPr/>
          </p:nvGrpSpPr>
          <p:grpSpPr>
            <a:xfrm>
              <a:off x="5200040" y="6145103"/>
              <a:ext cx="2318219" cy="2098944"/>
              <a:chOff x="3551254" y="4621102"/>
              <a:chExt cx="1537335" cy="1421765"/>
            </a:xfrm>
          </p:grpSpPr>
          <p:sp>
            <p:nvSpPr>
              <p:cNvPr id="73" name="object 42">
                <a:extLst>
                  <a:ext uri="{FF2B5EF4-FFF2-40B4-BE49-F238E27FC236}">
                    <a16:creationId xmlns:a16="http://schemas.microsoft.com/office/drawing/2014/main" id="{9BF3B729-4F9C-6028-AB10-A1939FF080B9}"/>
                  </a:ext>
                </a:extLst>
              </p:cNvPr>
              <p:cNvSpPr/>
              <p:nvPr/>
            </p:nvSpPr>
            <p:spPr>
              <a:xfrm>
                <a:off x="3556254" y="4626102"/>
                <a:ext cx="1527175" cy="1411605"/>
              </a:xfrm>
              <a:custGeom>
                <a:avLst/>
                <a:gdLst/>
                <a:ahLst/>
                <a:cxnLst/>
                <a:rect l="l" t="t" r="r" b="b"/>
                <a:pathLst>
                  <a:path w="1527175" h="1411604">
                    <a:moveTo>
                      <a:pt x="0" y="235204"/>
                    </a:moveTo>
                    <a:lnTo>
                      <a:pt x="4777" y="187796"/>
                    </a:lnTo>
                    <a:lnTo>
                      <a:pt x="18480" y="143642"/>
                    </a:lnTo>
                    <a:lnTo>
                      <a:pt x="40163" y="103689"/>
                    </a:lnTo>
                    <a:lnTo>
                      <a:pt x="68881" y="68881"/>
                    </a:lnTo>
                    <a:lnTo>
                      <a:pt x="103689" y="40163"/>
                    </a:lnTo>
                    <a:lnTo>
                      <a:pt x="143642" y="18480"/>
                    </a:lnTo>
                    <a:lnTo>
                      <a:pt x="187796" y="4777"/>
                    </a:lnTo>
                    <a:lnTo>
                      <a:pt x="235204" y="0"/>
                    </a:lnTo>
                    <a:lnTo>
                      <a:pt x="1291844" y="0"/>
                    </a:lnTo>
                    <a:lnTo>
                      <a:pt x="1339251" y="4777"/>
                    </a:lnTo>
                    <a:lnTo>
                      <a:pt x="1383405" y="18480"/>
                    </a:lnTo>
                    <a:lnTo>
                      <a:pt x="1423358" y="40163"/>
                    </a:lnTo>
                    <a:lnTo>
                      <a:pt x="1458166" y="68881"/>
                    </a:lnTo>
                    <a:lnTo>
                      <a:pt x="1486884" y="103689"/>
                    </a:lnTo>
                    <a:lnTo>
                      <a:pt x="1508567" y="143642"/>
                    </a:lnTo>
                    <a:lnTo>
                      <a:pt x="1522270" y="187796"/>
                    </a:lnTo>
                    <a:lnTo>
                      <a:pt x="1527048" y="235204"/>
                    </a:lnTo>
                    <a:lnTo>
                      <a:pt x="1527048" y="1176020"/>
                    </a:lnTo>
                    <a:lnTo>
                      <a:pt x="1522270" y="1223420"/>
                    </a:lnTo>
                    <a:lnTo>
                      <a:pt x="1508567" y="1267570"/>
                    </a:lnTo>
                    <a:lnTo>
                      <a:pt x="1486884" y="1307523"/>
                    </a:lnTo>
                    <a:lnTo>
                      <a:pt x="1458166" y="1342332"/>
                    </a:lnTo>
                    <a:lnTo>
                      <a:pt x="1423358" y="1371053"/>
                    </a:lnTo>
                    <a:lnTo>
                      <a:pt x="1383405" y="1392739"/>
                    </a:lnTo>
                    <a:lnTo>
                      <a:pt x="1339251" y="1406445"/>
                    </a:lnTo>
                    <a:lnTo>
                      <a:pt x="1291844" y="1411224"/>
                    </a:lnTo>
                    <a:lnTo>
                      <a:pt x="235204" y="1411224"/>
                    </a:lnTo>
                    <a:lnTo>
                      <a:pt x="187796" y="1406445"/>
                    </a:lnTo>
                    <a:lnTo>
                      <a:pt x="143642" y="1392739"/>
                    </a:lnTo>
                    <a:lnTo>
                      <a:pt x="103689" y="1371053"/>
                    </a:lnTo>
                    <a:lnTo>
                      <a:pt x="68881" y="1342332"/>
                    </a:lnTo>
                    <a:lnTo>
                      <a:pt x="40163" y="1307523"/>
                    </a:lnTo>
                    <a:lnTo>
                      <a:pt x="18480" y="1267570"/>
                    </a:lnTo>
                    <a:lnTo>
                      <a:pt x="4777" y="1223420"/>
                    </a:lnTo>
                    <a:lnTo>
                      <a:pt x="0" y="1176020"/>
                    </a:lnTo>
                    <a:lnTo>
                      <a:pt x="0" y="235204"/>
                    </a:lnTo>
                    <a:close/>
                  </a:path>
                </a:pathLst>
              </a:custGeom>
              <a:ln w="9999">
                <a:solidFill>
                  <a:srgbClr val="4966AC"/>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74" name="object 43">
                <a:extLst>
                  <a:ext uri="{FF2B5EF4-FFF2-40B4-BE49-F238E27FC236}">
                    <a16:creationId xmlns:a16="http://schemas.microsoft.com/office/drawing/2014/main" id="{37E8F926-96FB-2106-49F2-1DAD7E12E9C8}"/>
                  </a:ext>
                </a:extLst>
              </p:cNvPr>
              <p:cNvSpPr/>
              <p:nvPr/>
            </p:nvSpPr>
            <p:spPr>
              <a:xfrm>
                <a:off x="3997274" y="5106644"/>
                <a:ext cx="641350" cy="790575"/>
              </a:xfrm>
              <a:custGeom>
                <a:avLst/>
                <a:gdLst/>
                <a:ahLst/>
                <a:cxnLst/>
                <a:rect l="l" t="t" r="r" b="b"/>
                <a:pathLst>
                  <a:path w="641350" h="790575">
                    <a:moveTo>
                      <a:pt x="363334" y="728560"/>
                    </a:moveTo>
                    <a:lnTo>
                      <a:pt x="349719" y="530936"/>
                    </a:lnTo>
                    <a:lnTo>
                      <a:pt x="291414" y="530936"/>
                    </a:lnTo>
                    <a:lnTo>
                      <a:pt x="277787" y="728560"/>
                    </a:lnTo>
                    <a:lnTo>
                      <a:pt x="320560" y="771334"/>
                    </a:lnTo>
                    <a:lnTo>
                      <a:pt x="363334" y="728560"/>
                    </a:lnTo>
                    <a:close/>
                  </a:path>
                  <a:path w="641350" h="790575">
                    <a:moveTo>
                      <a:pt x="370649" y="450799"/>
                    </a:moveTo>
                    <a:lnTo>
                      <a:pt x="270471" y="450799"/>
                    </a:lnTo>
                    <a:lnTo>
                      <a:pt x="289902" y="510895"/>
                    </a:lnTo>
                    <a:lnTo>
                      <a:pt x="351218" y="510895"/>
                    </a:lnTo>
                    <a:lnTo>
                      <a:pt x="370649" y="450799"/>
                    </a:lnTo>
                    <a:close/>
                  </a:path>
                  <a:path w="641350" h="790575">
                    <a:moveTo>
                      <a:pt x="641108" y="736295"/>
                    </a:moveTo>
                    <a:lnTo>
                      <a:pt x="641096" y="611060"/>
                    </a:lnTo>
                    <a:lnTo>
                      <a:pt x="641083" y="591032"/>
                    </a:lnTo>
                    <a:lnTo>
                      <a:pt x="641083" y="560578"/>
                    </a:lnTo>
                    <a:lnTo>
                      <a:pt x="630821" y="518782"/>
                    </a:lnTo>
                    <a:lnTo>
                      <a:pt x="603681" y="485457"/>
                    </a:lnTo>
                    <a:lnTo>
                      <a:pt x="560984" y="457047"/>
                    </a:lnTo>
                    <a:lnTo>
                      <a:pt x="560984" y="591032"/>
                    </a:lnTo>
                    <a:lnTo>
                      <a:pt x="560984" y="611060"/>
                    </a:lnTo>
                    <a:lnTo>
                      <a:pt x="470827" y="611060"/>
                    </a:lnTo>
                    <a:lnTo>
                      <a:pt x="470827" y="591032"/>
                    </a:lnTo>
                    <a:lnTo>
                      <a:pt x="560984" y="591032"/>
                    </a:lnTo>
                    <a:lnTo>
                      <a:pt x="560984" y="457047"/>
                    </a:lnTo>
                    <a:lnTo>
                      <a:pt x="543153" y="447128"/>
                    </a:lnTo>
                    <a:lnTo>
                      <a:pt x="510235" y="432371"/>
                    </a:lnTo>
                    <a:lnTo>
                      <a:pt x="476084" y="419404"/>
                    </a:lnTo>
                    <a:lnTo>
                      <a:pt x="423176" y="397687"/>
                    </a:lnTo>
                    <a:lnTo>
                      <a:pt x="420738" y="394030"/>
                    </a:lnTo>
                    <a:lnTo>
                      <a:pt x="420738" y="388912"/>
                    </a:lnTo>
                    <a:lnTo>
                      <a:pt x="420801" y="365315"/>
                    </a:lnTo>
                    <a:lnTo>
                      <a:pt x="425475" y="360641"/>
                    </a:lnTo>
                    <a:lnTo>
                      <a:pt x="445630" y="340499"/>
                    </a:lnTo>
                    <a:lnTo>
                      <a:pt x="464299" y="311150"/>
                    </a:lnTo>
                    <a:lnTo>
                      <a:pt x="476173" y="278460"/>
                    </a:lnTo>
                    <a:lnTo>
                      <a:pt x="480707" y="243547"/>
                    </a:lnTo>
                    <a:lnTo>
                      <a:pt x="506222" y="199771"/>
                    </a:lnTo>
                    <a:lnTo>
                      <a:pt x="508660" y="192862"/>
                    </a:lnTo>
                    <a:lnTo>
                      <a:pt x="510222" y="185737"/>
                    </a:lnTo>
                    <a:lnTo>
                      <a:pt x="510908" y="178473"/>
                    </a:lnTo>
                    <a:lnTo>
                      <a:pt x="510692" y="171145"/>
                    </a:lnTo>
                    <a:lnTo>
                      <a:pt x="502259" y="133057"/>
                    </a:lnTo>
                    <a:lnTo>
                      <a:pt x="478294" y="81203"/>
                    </a:lnTo>
                    <a:lnTo>
                      <a:pt x="446379" y="45593"/>
                    </a:lnTo>
                    <a:lnTo>
                      <a:pt x="440817" y="41935"/>
                    </a:lnTo>
                    <a:lnTo>
                      <a:pt x="440817" y="138760"/>
                    </a:lnTo>
                    <a:lnTo>
                      <a:pt x="440817" y="240436"/>
                    </a:lnTo>
                    <a:lnTo>
                      <a:pt x="431368" y="287223"/>
                    </a:lnTo>
                    <a:lnTo>
                      <a:pt x="405612" y="325437"/>
                    </a:lnTo>
                    <a:lnTo>
                      <a:pt x="367398" y="351193"/>
                    </a:lnTo>
                    <a:lnTo>
                      <a:pt x="320598" y="360641"/>
                    </a:lnTo>
                    <a:lnTo>
                      <a:pt x="273812" y="351193"/>
                    </a:lnTo>
                    <a:lnTo>
                      <a:pt x="235597" y="325437"/>
                    </a:lnTo>
                    <a:lnTo>
                      <a:pt x="209829" y="287223"/>
                    </a:lnTo>
                    <a:lnTo>
                      <a:pt x="200380" y="240436"/>
                    </a:lnTo>
                    <a:lnTo>
                      <a:pt x="200380" y="227863"/>
                    </a:lnTo>
                    <a:lnTo>
                      <a:pt x="270192" y="227863"/>
                    </a:lnTo>
                    <a:lnTo>
                      <a:pt x="319354" y="219240"/>
                    </a:lnTo>
                    <a:lnTo>
                      <a:pt x="348894" y="198221"/>
                    </a:lnTo>
                    <a:lnTo>
                      <a:pt x="367245" y="172148"/>
                    </a:lnTo>
                    <a:lnTo>
                      <a:pt x="382879" y="148310"/>
                    </a:lnTo>
                    <a:lnTo>
                      <a:pt x="404241" y="134048"/>
                    </a:lnTo>
                    <a:lnTo>
                      <a:pt x="413575" y="133057"/>
                    </a:lnTo>
                    <a:lnTo>
                      <a:pt x="422897" y="133527"/>
                    </a:lnTo>
                    <a:lnTo>
                      <a:pt x="432041" y="135432"/>
                    </a:lnTo>
                    <a:lnTo>
                      <a:pt x="440817" y="138760"/>
                    </a:lnTo>
                    <a:lnTo>
                      <a:pt x="440817" y="41935"/>
                    </a:lnTo>
                    <a:lnTo>
                      <a:pt x="418465" y="27216"/>
                    </a:lnTo>
                    <a:lnTo>
                      <a:pt x="405790" y="18859"/>
                    </a:lnTo>
                    <a:lnTo>
                      <a:pt x="401015" y="16611"/>
                    </a:lnTo>
                    <a:lnTo>
                      <a:pt x="395401" y="17106"/>
                    </a:lnTo>
                    <a:lnTo>
                      <a:pt x="391109" y="20205"/>
                    </a:lnTo>
                    <a:lnTo>
                      <a:pt x="380987" y="27216"/>
                    </a:lnTo>
                    <a:lnTo>
                      <a:pt x="369798" y="11938"/>
                    </a:lnTo>
                    <a:lnTo>
                      <a:pt x="366356" y="7099"/>
                    </a:lnTo>
                    <a:lnTo>
                      <a:pt x="361162" y="3759"/>
                    </a:lnTo>
                    <a:lnTo>
                      <a:pt x="323786" y="0"/>
                    </a:lnTo>
                    <a:lnTo>
                      <a:pt x="279958" y="5194"/>
                    </a:lnTo>
                    <a:lnTo>
                      <a:pt x="239585" y="19977"/>
                    </a:lnTo>
                    <a:lnTo>
                      <a:pt x="204012" y="43230"/>
                    </a:lnTo>
                    <a:lnTo>
                      <a:pt x="174561" y="73875"/>
                    </a:lnTo>
                    <a:lnTo>
                      <a:pt x="152565" y="110794"/>
                    </a:lnTo>
                    <a:lnTo>
                      <a:pt x="139344" y="152895"/>
                    </a:lnTo>
                    <a:lnTo>
                      <a:pt x="138950" y="155067"/>
                    </a:lnTo>
                    <a:lnTo>
                      <a:pt x="134340" y="174320"/>
                    </a:lnTo>
                    <a:lnTo>
                      <a:pt x="127825" y="192963"/>
                    </a:lnTo>
                    <a:lnTo>
                      <a:pt x="119468" y="210858"/>
                    </a:lnTo>
                    <a:lnTo>
                      <a:pt x="109334" y="227863"/>
                    </a:lnTo>
                    <a:lnTo>
                      <a:pt x="160312" y="227863"/>
                    </a:lnTo>
                    <a:lnTo>
                      <a:pt x="160312" y="240436"/>
                    </a:lnTo>
                    <a:lnTo>
                      <a:pt x="164350" y="276174"/>
                    </a:lnTo>
                    <a:lnTo>
                      <a:pt x="176098" y="309702"/>
                    </a:lnTo>
                    <a:lnTo>
                      <a:pt x="194945" y="339826"/>
                    </a:lnTo>
                    <a:lnTo>
                      <a:pt x="220319" y="365315"/>
                    </a:lnTo>
                    <a:lnTo>
                      <a:pt x="220281" y="394030"/>
                    </a:lnTo>
                    <a:lnTo>
                      <a:pt x="217868" y="397637"/>
                    </a:lnTo>
                    <a:lnTo>
                      <a:pt x="165023" y="419303"/>
                    </a:lnTo>
                    <a:lnTo>
                      <a:pt x="130860" y="432282"/>
                    </a:lnTo>
                    <a:lnTo>
                      <a:pt x="97955" y="447001"/>
                    </a:lnTo>
                    <a:lnTo>
                      <a:pt x="37642" y="485127"/>
                    </a:lnTo>
                    <a:lnTo>
                      <a:pt x="10210" y="518807"/>
                    </a:lnTo>
                    <a:lnTo>
                      <a:pt x="25" y="560578"/>
                    </a:lnTo>
                    <a:lnTo>
                      <a:pt x="0" y="736295"/>
                    </a:lnTo>
                    <a:lnTo>
                      <a:pt x="8026" y="742302"/>
                    </a:lnTo>
                    <a:lnTo>
                      <a:pt x="42037" y="759498"/>
                    </a:lnTo>
                    <a:lnTo>
                      <a:pt x="87617" y="772083"/>
                    </a:lnTo>
                    <a:lnTo>
                      <a:pt x="138493" y="780732"/>
                    </a:lnTo>
                    <a:lnTo>
                      <a:pt x="189103" y="786218"/>
                    </a:lnTo>
                    <a:lnTo>
                      <a:pt x="233400" y="789241"/>
                    </a:lnTo>
                    <a:lnTo>
                      <a:pt x="256971" y="790473"/>
                    </a:lnTo>
                    <a:lnTo>
                      <a:pt x="217982" y="440880"/>
                    </a:lnTo>
                    <a:lnTo>
                      <a:pt x="229311" y="436232"/>
                    </a:lnTo>
                    <a:lnTo>
                      <a:pt x="242112" y="428612"/>
                    </a:lnTo>
                    <a:lnTo>
                      <a:pt x="251929" y="417817"/>
                    </a:lnTo>
                    <a:lnTo>
                      <a:pt x="258203" y="404647"/>
                    </a:lnTo>
                    <a:lnTo>
                      <a:pt x="260388" y="389915"/>
                    </a:lnTo>
                    <a:lnTo>
                      <a:pt x="260388" y="388912"/>
                    </a:lnTo>
                    <a:lnTo>
                      <a:pt x="290029" y="397776"/>
                    </a:lnTo>
                    <a:lnTo>
                      <a:pt x="320522" y="400723"/>
                    </a:lnTo>
                    <a:lnTo>
                      <a:pt x="351028" y="397776"/>
                    </a:lnTo>
                    <a:lnTo>
                      <a:pt x="380669" y="388912"/>
                    </a:lnTo>
                    <a:lnTo>
                      <a:pt x="380669" y="389915"/>
                    </a:lnTo>
                    <a:lnTo>
                      <a:pt x="398919" y="428625"/>
                    </a:lnTo>
                    <a:lnTo>
                      <a:pt x="423049" y="440893"/>
                    </a:lnTo>
                    <a:lnTo>
                      <a:pt x="384048" y="790486"/>
                    </a:lnTo>
                    <a:lnTo>
                      <a:pt x="451942" y="786244"/>
                    </a:lnTo>
                    <a:lnTo>
                      <a:pt x="502564" y="780757"/>
                    </a:lnTo>
                    <a:lnTo>
                      <a:pt x="553631" y="772071"/>
                    </a:lnTo>
                    <a:lnTo>
                      <a:pt x="599071" y="759498"/>
                    </a:lnTo>
                    <a:lnTo>
                      <a:pt x="633107" y="742289"/>
                    </a:lnTo>
                    <a:lnTo>
                      <a:pt x="641108" y="736295"/>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grpSp>
        <p:nvGrpSpPr>
          <p:cNvPr id="9" name="グループ化 8">
            <a:extLst>
              <a:ext uri="{FF2B5EF4-FFF2-40B4-BE49-F238E27FC236}">
                <a16:creationId xmlns:a16="http://schemas.microsoft.com/office/drawing/2014/main" id="{F4CB1A12-51B8-DFBD-56F1-8CA29E1A1CBA}"/>
              </a:ext>
            </a:extLst>
          </p:cNvPr>
          <p:cNvGrpSpPr/>
          <p:nvPr/>
        </p:nvGrpSpPr>
        <p:grpSpPr>
          <a:xfrm>
            <a:off x="5210036" y="2406652"/>
            <a:ext cx="2322726" cy="2114051"/>
            <a:chOff x="5192486" y="2873573"/>
            <a:chExt cx="2322726" cy="2114051"/>
          </a:xfrm>
        </p:grpSpPr>
        <p:sp>
          <p:nvSpPr>
            <p:cNvPr id="75" name="object 44">
              <a:extLst>
                <a:ext uri="{FF2B5EF4-FFF2-40B4-BE49-F238E27FC236}">
                  <a16:creationId xmlns:a16="http://schemas.microsoft.com/office/drawing/2014/main" id="{984C8B55-9F2A-57CD-631D-2E81806E21E9}"/>
                </a:ext>
              </a:extLst>
            </p:cNvPr>
            <p:cNvSpPr txBox="1"/>
            <p:nvPr/>
          </p:nvSpPr>
          <p:spPr>
            <a:xfrm>
              <a:off x="5823700" y="3143416"/>
              <a:ext cx="1296079" cy="321242"/>
            </a:xfrm>
            <a:prstGeom prst="rect">
              <a:avLst/>
            </a:prstGeom>
          </p:spPr>
          <p:txBody>
            <a:bodyPr vert="horz" wrap="square" lIns="0" tIns="13335" rIns="0" bIns="0" rtlCol="0">
              <a:spAutoFit/>
            </a:bodyPr>
            <a:lstStyle/>
            <a:p>
              <a:pPr marL="12700">
                <a:spcBef>
                  <a:spcPts val="105"/>
                </a:spcBef>
              </a:pPr>
              <a:r>
                <a:rPr sz="2000" b="1" dirty="0" err="1">
                  <a:solidFill>
                    <a:srgbClr val="4E56B0"/>
                  </a:solidFill>
                  <a:latin typeface="メイリオ" panose="020B0604030504040204" pitchFamily="50" charset="-128"/>
                  <a:ea typeface="メイリオ" panose="020B0604030504040204" pitchFamily="50" charset="-128"/>
                  <a:cs typeface="Noto Sans CJK HK"/>
                </a:rPr>
                <a:t>取組実践</a:t>
              </a:r>
              <a:endParaRPr sz="2000" dirty="0">
                <a:latin typeface="メイリオ" panose="020B0604030504040204" pitchFamily="50" charset="-128"/>
                <a:ea typeface="メイリオ" panose="020B0604030504040204" pitchFamily="50" charset="-128"/>
                <a:cs typeface="Noto Sans CJK HK"/>
              </a:endParaRPr>
            </a:p>
          </p:txBody>
        </p:sp>
        <p:grpSp>
          <p:nvGrpSpPr>
            <p:cNvPr id="76" name="object 45">
              <a:extLst>
                <a:ext uri="{FF2B5EF4-FFF2-40B4-BE49-F238E27FC236}">
                  <a16:creationId xmlns:a16="http://schemas.microsoft.com/office/drawing/2014/main" id="{DE674273-A3E9-DDB1-2690-93ED2DC1B80F}"/>
                </a:ext>
              </a:extLst>
            </p:cNvPr>
            <p:cNvGrpSpPr/>
            <p:nvPr/>
          </p:nvGrpSpPr>
          <p:grpSpPr>
            <a:xfrm>
              <a:off x="5192486" y="2873573"/>
              <a:ext cx="2322726" cy="2114051"/>
              <a:chOff x="3548205" y="1638634"/>
              <a:chExt cx="1537335" cy="1421765"/>
            </a:xfrm>
          </p:grpSpPr>
          <p:sp>
            <p:nvSpPr>
              <p:cNvPr id="77" name="object 46">
                <a:extLst>
                  <a:ext uri="{FF2B5EF4-FFF2-40B4-BE49-F238E27FC236}">
                    <a16:creationId xmlns:a16="http://schemas.microsoft.com/office/drawing/2014/main" id="{22DC9CB2-F9B0-83CA-A119-FAEA7C214FF6}"/>
                  </a:ext>
                </a:extLst>
              </p:cNvPr>
              <p:cNvSpPr/>
              <p:nvPr/>
            </p:nvSpPr>
            <p:spPr>
              <a:xfrm>
                <a:off x="3553205" y="1643634"/>
                <a:ext cx="1527175" cy="1411605"/>
              </a:xfrm>
              <a:custGeom>
                <a:avLst/>
                <a:gdLst/>
                <a:ahLst/>
                <a:cxnLst/>
                <a:rect l="l" t="t" r="r" b="b"/>
                <a:pathLst>
                  <a:path w="1527175" h="1411605">
                    <a:moveTo>
                      <a:pt x="0" y="235203"/>
                    </a:moveTo>
                    <a:lnTo>
                      <a:pt x="4777" y="187796"/>
                    </a:lnTo>
                    <a:lnTo>
                      <a:pt x="18480" y="143642"/>
                    </a:lnTo>
                    <a:lnTo>
                      <a:pt x="40163" y="103689"/>
                    </a:lnTo>
                    <a:lnTo>
                      <a:pt x="68881" y="68881"/>
                    </a:lnTo>
                    <a:lnTo>
                      <a:pt x="103689" y="40163"/>
                    </a:lnTo>
                    <a:lnTo>
                      <a:pt x="143642" y="18480"/>
                    </a:lnTo>
                    <a:lnTo>
                      <a:pt x="187796" y="4777"/>
                    </a:lnTo>
                    <a:lnTo>
                      <a:pt x="235204" y="0"/>
                    </a:lnTo>
                    <a:lnTo>
                      <a:pt x="1291844" y="0"/>
                    </a:lnTo>
                    <a:lnTo>
                      <a:pt x="1339251" y="4777"/>
                    </a:lnTo>
                    <a:lnTo>
                      <a:pt x="1383405" y="18480"/>
                    </a:lnTo>
                    <a:lnTo>
                      <a:pt x="1423358" y="40163"/>
                    </a:lnTo>
                    <a:lnTo>
                      <a:pt x="1458166" y="68881"/>
                    </a:lnTo>
                    <a:lnTo>
                      <a:pt x="1486884" y="103689"/>
                    </a:lnTo>
                    <a:lnTo>
                      <a:pt x="1508567" y="143642"/>
                    </a:lnTo>
                    <a:lnTo>
                      <a:pt x="1522270" y="187796"/>
                    </a:lnTo>
                    <a:lnTo>
                      <a:pt x="1527048" y="235203"/>
                    </a:lnTo>
                    <a:lnTo>
                      <a:pt x="1527048" y="1176019"/>
                    </a:lnTo>
                    <a:lnTo>
                      <a:pt x="1522270" y="1223427"/>
                    </a:lnTo>
                    <a:lnTo>
                      <a:pt x="1508567" y="1267581"/>
                    </a:lnTo>
                    <a:lnTo>
                      <a:pt x="1486884" y="1307534"/>
                    </a:lnTo>
                    <a:lnTo>
                      <a:pt x="1458166" y="1342342"/>
                    </a:lnTo>
                    <a:lnTo>
                      <a:pt x="1423358" y="1371060"/>
                    </a:lnTo>
                    <a:lnTo>
                      <a:pt x="1383405" y="1392743"/>
                    </a:lnTo>
                    <a:lnTo>
                      <a:pt x="1339251" y="1406446"/>
                    </a:lnTo>
                    <a:lnTo>
                      <a:pt x="1291844" y="1411224"/>
                    </a:lnTo>
                    <a:lnTo>
                      <a:pt x="235204" y="1411224"/>
                    </a:lnTo>
                    <a:lnTo>
                      <a:pt x="187796" y="1406446"/>
                    </a:lnTo>
                    <a:lnTo>
                      <a:pt x="143642" y="1392743"/>
                    </a:lnTo>
                    <a:lnTo>
                      <a:pt x="103689" y="1371060"/>
                    </a:lnTo>
                    <a:lnTo>
                      <a:pt x="68881" y="1342342"/>
                    </a:lnTo>
                    <a:lnTo>
                      <a:pt x="40163" y="1307534"/>
                    </a:lnTo>
                    <a:lnTo>
                      <a:pt x="18480" y="1267581"/>
                    </a:lnTo>
                    <a:lnTo>
                      <a:pt x="4777" y="1223427"/>
                    </a:lnTo>
                    <a:lnTo>
                      <a:pt x="0" y="1176019"/>
                    </a:lnTo>
                    <a:lnTo>
                      <a:pt x="0" y="235203"/>
                    </a:lnTo>
                    <a:close/>
                  </a:path>
                </a:pathLst>
              </a:custGeom>
              <a:ln w="9999">
                <a:solidFill>
                  <a:srgbClr val="4966AC"/>
                </a:solidFill>
              </a:ln>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78" name="object 47">
                <a:extLst>
                  <a:ext uri="{FF2B5EF4-FFF2-40B4-BE49-F238E27FC236}">
                    <a16:creationId xmlns:a16="http://schemas.microsoft.com/office/drawing/2014/main" id="{A6463ADC-3437-778E-B039-59B5FF1EA036}"/>
                  </a:ext>
                </a:extLst>
              </p:cNvPr>
              <p:cNvSpPr/>
              <p:nvPr/>
            </p:nvSpPr>
            <p:spPr>
              <a:xfrm>
                <a:off x="3944708" y="2277694"/>
                <a:ext cx="762000" cy="565150"/>
              </a:xfrm>
              <a:custGeom>
                <a:avLst/>
                <a:gdLst/>
                <a:ahLst/>
                <a:cxnLst/>
                <a:rect l="l" t="t" r="r" b="b"/>
                <a:pathLst>
                  <a:path w="762000" h="565150">
                    <a:moveTo>
                      <a:pt x="280504" y="395071"/>
                    </a:moveTo>
                    <a:lnTo>
                      <a:pt x="278142" y="383400"/>
                    </a:lnTo>
                    <a:lnTo>
                      <a:pt x="271703" y="373862"/>
                    </a:lnTo>
                    <a:lnTo>
                      <a:pt x="262153" y="367423"/>
                    </a:lnTo>
                    <a:lnTo>
                      <a:pt x="250456" y="365074"/>
                    </a:lnTo>
                    <a:lnTo>
                      <a:pt x="60109" y="365074"/>
                    </a:lnTo>
                    <a:lnTo>
                      <a:pt x="60109" y="95021"/>
                    </a:lnTo>
                    <a:lnTo>
                      <a:pt x="57746" y="83337"/>
                    </a:lnTo>
                    <a:lnTo>
                      <a:pt x="51295" y="73799"/>
                    </a:lnTo>
                    <a:lnTo>
                      <a:pt x="41744" y="67373"/>
                    </a:lnTo>
                    <a:lnTo>
                      <a:pt x="30048" y="65011"/>
                    </a:lnTo>
                    <a:lnTo>
                      <a:pt x="18351" y="67373"/>
                    </a:lnTo>
                    <a:lnTo>
                      <a:pt x="8801" y="73799"/>
                    </a:lnTo>
                    <a:lnTo>
                      <a:pt x="2362" y="83337"/>
                    </a:lnTo>
                    <a:lnTo>
                      <a:pt x="0" y="95021"/>
                    </a:lnTo>
                    <a:lnTo>
                      <a:pt x="0" y="395071"/>
                    </a:lnTo>
                    <a:lnTo>
                      <a:pt x="2362" y="406755"/>
                    </a:lnTo>
                    <a:lnTo>
                      <a:pt x="8801" y="416293"/>
                    </a:lnTo>
                    <a:lnTo>
                      <a:pt x="18351" y="422719"/>
                    </a:lnTo>
                    <a:lnTo>
                      <a:pt x="30048" y="425081"/>
                    </a:lnTo>
                    <a:lnTo>
                      <a:pt x="110197" y="425081"/>
                    </a:lnTo>
                    <a:lnTo>
                      <a:pt x="110197" y="505104"/>
                    </a:lnTo>
                    <a:lnTo>
                      <a:pt x="50088" y="505104"/>
                    </a:lnTo>
                    <a:lnTo>
                      <a:pt x="50088" y="565111"/>
                    </a:lnTo>
                    <a:lnTo>
                      <a:pt x="230416" y="565111"/>
                    </a:lnTo>
                    <a:lnTo>
                      <a:pt x="230416" y="505104"/>
                    </a:lnTo>
                    <a:lnTo>
                      <a:pt x="170307" y="505104"/>
                    </a:lnTo>
                    <a:lnTo>
                      <a:pt x="170307" y="425081"/>
                    </a:lnTo>
                    <a:lnTo>
                      <a:pt x="250456" y="425081"/>
                    </a:lnTo>
                    <a:lnTo>
                      <a:pt x="262153" y="422719"/>
                    </a:lnTo>
                    <a:lnTo>
                      <a:pt x="271703" y="416293"/>
                    </a:lnTo>
                    <a:lnTo>
                      <a:pt x="278142" y="406755"/>
                    </a:lnTo>
                    <a:lnTo>
                      <a:pt x="280504" y="395071"/>
                    </a:lnTo>
                    <a:close/>
                  </a:path>
                  <a:path w="762000" h="565150">
                    <a:moveTo>
                      <a:pt x="410235" y="110020"/>
                    </a:moveTo>
                    <a:lnTo>
                      <a:pt x="407479" y="96393"/>
                    </a:lnTo>
                    <a:lnTo>
                      <a:pt x="399973" y="85267"/>
                    </a:lnTo>
                    <a:lnTo>
                      <a:pt x="388823" y="77774"/>
                    </a:lnTo>
                    <a:lnTo>
                      <a:pt x="375183" y="75018"/>
                    </a:lnTo>
                    <a:lnTo>
                      <a:pt x="286816" y="75018"/>
                    </a:lnTo>
                    <a:lnTo>
                      <a:pt x="195834" y="9156"/>
                    </a:lnTo>
                    <a:lnTo>
                      <a:pt x="182486" y="3162"/>
                    </a:lnTo>
                    <a:lnTo>
                      <a:pt x="168173" y="50"/>
                    </a:lnTo>
                    <a:lnTo>
                      <a:pt x="153377" y="0"/>
                    </a:lnTo>
                    <a:lnTo>
                      <a:pt x="128092" y="7835"/>
                    </a:lnTo>
                    <a:lnTo>
                      <a:pt x="107962" y="23736"/>
                    </a:lnTo>
                    <a:lnTo>
                      <a:pt x="94729" y="45681"/>
                    </a:lnTo>
                    <a:lnTo>
                      <a:pt x="90157" y="71716"/>
                    </a:lnTo>
                    <a:lnTo>
                      <a:pt x="90157" y="265049"/>
                    </a:lnTo>
                    <a:lnTo>
                      <a:pt x="95669" y="292303"/>
                    </a:lnTo>
                    <a:lnTo>
                      <a:pt x="110693" y="314553"/>
                    </a:lnTo>
                    <a:lnTo>
                      <a:pt x="132981" y="329565"/>
                    </a:lnTo>
                    <a:lnTo>
                      <a:pt x="160286" y="335064"/>
                    </a:lnTo>
                    <a:lnTo>
                      <a:pt x="320573" y="335064"/>
                    </a:lnTo>
                    <a:lnTo>
                      <a:pt x="320573" y="510095"/>
                    </a:lnTo>
                    <a:lnTo>
                      <a:pt x="323329" y="523722"/>
                    </a:lnTo>
                    <a:lnTo>
                      <a:pt x="330847" y="534847"/>
                    </a:lnTo>
                    <a:lnTo>
                      <a:pt x="341998" y="542353"/>
                    </a:lnTo>
                    <a:lnTo>
                      <a:pt x="355638" y="545109"/>
                    </a:lnTo>
                    <a:lnTo>
                      <a:pt x="369290" y="542353"/>
                    </a:lnTo>
                    <a:lnTo>
                      <a:pt x="380428" y="534847"/>
                    </a:lnTo>
                    <a:lnTo>
                      <a:pt x="387946" y="523722"/>
                    </a:lnTo>
                    <a:lnTo>
                      <a:pt x="390702" y="510095"/>
                    </a:lnTo>
                    <a:lnTo>
                      <a:pt x="390702" y="300062"/>
                    </a:lnTo>
                    <a:lnTo>
                      <a:pt x="387946" y="286435"/>
                    </a:lnTo>
                    <a:lnTo>
                      <a:pt x="380428" y="275310"/>
                    </a:lnTo>
                    <a:lnTo>
                      <a:pt x="369290" y="267804"/>
                    </a:lnTo>
                    <a:lnTo>
                      <a:pt x="355638" y="265049"/>
                    </a:lnTo>
                    <a:lnTo>
                      <a:pt x="230416" y="265049"/>
                    </a:lnTo>
                    <a:lnTo>
                      <a:pt x="230416" y="120624"/>
                    </a:lnTo>
                    <a:lnTo>
                      <a:pt x="260794" y="142633"/>
                    </a:lnTo>
                    <a:lnTo>
                      <a:pt x="267792" y="144932"/>
                    </a:lnTo>
                    <a:lnTo>
                      <a:pt x="375183" y="145034"/>
                    </a:lnTo>
                    <a:lnTo>
                      <a:pt x="388823" y="142278"/>
                    </a:lnTo>
                    <a:lnTo>
                      <a:pt x="399973" y="134772"/>
                    </a:lnTo>
                    <a:lnTo>
                      <a:pt x="407479" y="123647"/>
                    </a:lnTo>
                    <a:lnTo>
                      <a:pt x="410235" y="110020"/>
                    </a:lnTo>
                    <a:close/>
                  </a:path>
                  <a:path w="762000" h="565150">
                    <a:moveTo>
                      <a:pt x="761377" y="205041"/>
                    </a:moveTo>
                    <a:lnTo>
                      <a:pt x="759015" y="193357"/>
                    </a:lnTo>
                    <a:lnTo>
                      <a:pt x="752589" y="183819"/>
                    </a:lnTo>
                    <a:lnTo>
                      <a:pt x="743026" y="177393"/>
                    </a:lnTo>
                    <a:lnTo>
                      <a:pt x="731329" y="175031"/>
                    </a:lnTo>
                    <a:lnTo>
                      <a:pt x="290525" y="175031"/>
                    </a:lnTo>
                    <a:lnTo>
                      <a:pt x="278828" y="177393"/>
                    </a:lnTo>
                    <a:lnTo>
                      <a:pt x="269265" y="183819"/>
                    </a:lnTo>
                    <a:lnTo>
                      <a:pt x="262826" y="193357"/>
                    </a:lnTo>
                    <a:lnTo>
                      <a:pt x="260464" y="205041"/>
                    </a:lnTo>
                    <a:lnTo>
                      <a:pt x="262826" y="216725"/>
                    </a:lnTo>
                    <a:lnTo>
                      <a:pt x="269265" y="226263"/>
                    </a:lnTo>
                    <a:lnTo>
                      <a:pt x="278828" y="232689"/>
                    </a:lnTo>
                    <a:lnTo>
                      <a:pt x="290525" y="235051"/>
                    </a:lnTo>
                    <a:lnTo>
                      <a:pt x="480872" y="235051"/>
                    </a:lnTo>
                    <a:lnTo>
                      <a:pt x="480872" y="505104"/>
                    </a:lnTo>
                    <a:lnTo>
                      <a:pt x="420763" y="505104"/>
                    </a:lnTo>
                    <a:lnTo>
                      <a:pt x="420763" y="565111"/>
                    </a:lnTo>
                    <a:lnTo>
                      <a:pt x="601091" y="565111"/>
                    </a:lnTo>
                    <a:lnTo>
                      <a:pt x="601091" y="505104"/>
                    </a:lnTo>
                    <a:lnTo>
                      <a:pt x="540981" y="505104"/>
                    </a:lnTo>
                    <a:lnTo>
                      <a:pt x="540981" y="235051"/>
                    </a:lnTo>
                    <a:lnTo>
                      <a:pt x="731329" y="235051"/>
                    </a:lnTo>
                    <a:lnTo>
                      <a:pt x="743026" y="232689"/>
                    </a:lnTo>
                    <a:lnTo>
                      <a:pt x="752589" y="226263"/>
                    </a:lnTo>
                    <a:lnTo>
                      <a:pt x="759015" y="216725"/>
                    </a:lnTo>
                    <a:lnTo>
                      <a:pt x="761377" y="205041"/>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79" name="object 48">
                <a:extLst>
                  <a:ext uri="{FF2B5EF4-FFF2-40B4-BE49-F238E27FC236}">
                    <a16:creationId xmlns:a16="http://schemas.microsoft.com/office/drawing/2014/main" id="{2DF4EB74-7E5D-4143-3B7C-F136BC340D93}"/>
                  </a:ext>
                </a:extLst>
              </p:cNvPr>
              <p:cNvSpPr/>
              <p:nvPr/>
            </p:nvSpPr>
            <p:spPr>
              <a:xfrm>
                <a:off x="4034874" y="2112628"/>
                <a:ext cx="140255" cy="140059"/>
              </a:xfrm>
              <a:prstGeom prst="rect">
                <a:avLst/>
              </a:prstGeom>
              <a:blipFill>
                <a:blip r:embed="rId13"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80" name="object 49">
                <a:extLst>
                  <a:ext uri="{FF2B5EF4-FFF2-40B4-BE49-F238E27FC236}">
                    <a16:creationId xmlns:a16="http://schemas.microsoft.com/office/drawing/2014/main" id="{96FAEB18-B81E-DAF8-A639-1C4B6F2B44E5}"/>
                  </a:ext>
                </a:extLst>
              </p:cNvPr>
              <p:cNvSpPr/>
              <p:nvPr/>
            </p:nvSpPr>
            <p:spPr>
              <a:xfrm>
                <a:off x="4363372" y="2402715"/>
                <a:ext cx="102870" cy="20320"/>
              </a:xfrm>
              <a:custGeom>
                <a:avLst/>
                <a:gdLst/>
                <a:ahLst/>
                <a:cxnLst/>
                <a:rect l="l" t="t" r="r" b="b"/>
                <a:pathLst>
                  <a:path w="102870" h="20319">
                    <a:moveTo>
                      <a:pt x="102286" y="0"/>
                    </a:moveTo>
                    <a:lnTo>
                      <a:pt x="10018" y="0"/>
                    </a:lnTo>
                    <a:lnTo>
                      <a:pt x="4675" y="14085"/>
                    </a:lnTo>
                    <a:lnTo>
                      <a:pt x="0" y="20003"/>
                    </a:lnTo>
                    <a:lnTo>
                      <a:pt x="82249" y="20003"/>
                    </a:lnTo>
                    <a:lnTo>
                      <a:pt x="90047" y="18431"/>
                    </a:lnTo>
                    <a:lnTo>
                      <a:pt x="96416" y="14143"/>
                    </a:lnTo>
                    <a:lnTo>
                      <a:pt x="100710" y="7784"/>
                    </a:lnTo>
                    <a:lnTo>
                      <a:pt x="102286" y="0"/>
                    </a:lnTo>
                    <a:close/>
                  </a:path>
                </a:pathLst>
              </a:custGeom>
              <a:solidFill>
                <a:srgbClr val="4966AC"/>
              </a:solid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sp>
            <p:nvSpPr>
              <p:cNvPr id="81" name="object 50">
                <a:extLst>
                  <a:ext uri="{FF2B5EF4-FFF2-40B4-BE49-F238E27FC236}">
                    <a16:creationId xmlns:a16="http://schemas.microsoft.com/office/drawing/2014/main" id="{C23A0BD4-DB13-5B26-B2A6-8C9552FF5693}"/>
                  </a:ext>
                </a:extLst>
              </p:cNvPr>
              <p:cNvSpPr/>
              <p:nvPr/>
            </p:nvSpPr>
            <p:spPr>
              <a:xfrm>
                <a:off x="4325403" y="2282693"/>
                <a:ext cx="70127" cy="100018"/>
              </a:xfrm>
              <a:prstGeom prst="rect">
                <a:avLst/>
              </a:prstGeom>
              <a:blipFill>
                <a:blip r:embed="rId14" cstate="print"/>
                <a:stretch>
                  <a:fillRect/>
                </a:stretch>
              </a:blipFill>
            </p:spPr>
            <p:txBody>
              <a:bodyPr wrap="square" lIns="0" tIns="0" rIns="0" bIns="0" rtlCol="0"/>
              <a:lstStyle/>
              <a:p>
                <a:endParaRPr sz="1600">
                  <a:latin typeface="メイリオ" panose="020B0604030504040204" pitchFamily="50" charset="-128"/>
                  <a:ea typeface="メイリオ" panose="020B0604030504040204" pitchFamily="50" charset="-128"/>
                </a:endParaRPr>
              </a:p>
            </p:txBody>
          </p:sp>
        </p:grpSp>
      </p:grpSp>
      <p:sp>
        <p:nvSpPr>
          <p:cNvPr id="82" name="object 51">
            <a:extLst>
              <a:ext uri="{FF2B5EF4-FFF2-40B4-BE49-F238E27FC236}">
                <a16:creationId xmlns:a16="http://schemas.microsoft.com/office/drawing/2014/main" id="{390DE6BE-F46E-C05D-62FA-D75D4E14ABE3}"/>
              </a:ext>
            </a:extLst>
          </p:cNvPr>
          <p:cNvSpPr txBox="1"/>
          <p:nvPr/>
        </p:nvSpPr>
        <p:spPr>
          <a:xfrm>
            <a:off x="12451268" y="1528734"/>
            <a:ext cx="4403302" cy="3869649"/>
          </a:xfrm>
          <a:prstGeom prst="rect">
            <a:avLst/>
          </a:prstGeom>
          <a:solidFill>
            <a:srgbClr val="DADFEE"/>
          </a:solidFill>
          <a:ln w="19050">
            <a:solidFill>
              <a:srgbClr val="34487C"/>
            </a:solidFill>
          </a:ln>
        </p:spPr>
        <p:txBody>
          <a:bodyPr vert="horz" wrap="square" lIns="0" tIns="174625" rIns="0" bIns="0" rtlCol="0">
            <a:spAutoFit/>
          </a:bodyPr>
          <a:lstStyle/>
          <a:p>
            <a:pPr marL="92073" marR="86358" algn="just">
              <a:spcBef>
                <a:spcPts val="1375"/>
              </a:spcBef>
            </a:pPr>
            <a:r>
              <a:rPr lang="ja-JP" altLang="en-US" sz="2400" spc="65" dirty="0">
                <a:latin typeface="メイリオ" panose="020B0604030504040204" pitchFamily="50" charset="-128"/>
                <a:ea typeface="メイリオ" panose="020B0604030504040204" pitchFamily="50" charset="-128"/>
                <a:cs typeface="IPAexGothic"/>
              </a:rPr>
              <a:t>導入済みのセキュリティ機器の日常的な運用方法や、業務内容に沿ったセキュリティルールの策定方法など、中小企業の皆様が自主的にセキュリティ対策業務を運営する上で生じる疑問点の解決に直接役立つ、実践的な知識・ノウハウを講義形式でお伝えします。</a:t>
            </a:r>
            <a:endParaRPr sz="2400" dirty="0">
              <a:latin typeface="メイリオ" panose="020B0604030504040204" pitchFamily="50" charset="-128"/>
              <a:ea typeface="メイリオ" panose="020B0604030504040204" pitchFamily="50" charset="-128"/>
              <a:cs typeface="IPAexGothic"/>
            </a:endParaRPr>
          </a:p>
        </p:txBody>
      </p:sp>
      <p:sp>
        <p:nvSpPr>
          <p:cNvPr id="89" name="object 58">
            <a:extLst>
              <a:ext uri="{FF2B5EF4-FFF2-40B4-BE49-F238E27FC236}">
                <a16:creationId xmlns:a16="http://schemas.microsoft.com/office/drawing/2014/main" id="{783EBF9A-F062-2C57-5321-36A66D51C51B}"/>
              </a:ext>
            </a:extLst>
          </p:cNvPr>
          <p:cNvSpPr txBox="1"/>
          <p:nvPr/>
        </p:nvSpPr>
        <p:spPr>
          <a:xfrm>
            <a:off x="755568" y="1911743"/>
            <a:ext cx="4326768" cy="3325910"/>
          </a:xfrm>
          <a:prstGeom prst="rect">
            <a:avLst/>
          </a:prstGeom>
          <a:solidFill>
            <a:srgbClr val="DADFEE"/>
          </a:solidFill>
          <a:ln w="19050">
            <a:solidFill>
              <a:srgbClr val="34487C"/>
            </a:solidFill>
          </a:ln>
        </p:spPr>
        <p:txBody>
          <a:bodyPr vert="horz" wrap="square" lIns="0" tIns="1905" rIns="0" bIns="0" rtlCol="0">
            <a:spAutoFit/>
          </a:bodyPr>
          <a:lstStyle/>
          <a:p>
            <a:pPr>
              <a:spcBef>
                <a:spcPts val="15"/>
              </a:spcBef>
            </a:pPr>
            <a:endParaRPr sz="2400" dirty="0">
              <a:latin typeface="メイリオ" panose="020B0604030504040204" pitchFamily="50" charset="-128"/>
              <a:ea typeface="メイリオ" panose="020B0604030504040204" pitchFamily="50" charset="-128"/>
              <a:cs typeface="Times New Roman"/>
            </a:endParaRPr>
          </a:p>
          <a:p>
            <a:pPr marL="91438" marR="86993" algn="just">
              <a:spcBef>
                <a:spcPts val="5"/>
              </a:spcBef>
            </a:pPr>
            <a:r>
              <a:rPr lang="ja-JP" altLang="en-US" sz="2400" spc="-290" dirty="0">
                <a:latin typeface="メイリオ" panose="020B0604030504040204" pitchFamily="50" charset="-128"/>
                <a:ea typeface="メイリオ" panose="020B0604030504040204" pitchFamily="50" charset="-128"/>
                <a:cs typeface="IPAexGothic"/>
              </a:rPr>
              <a:t>セミナーで得た知見やワークショップの事例を参考に、専門家と決めた取組を実践します。不明点や不安点などは、コミュニティを通して質問を行い、専門家だけでなく、参加企業同士でフォローします。</a:t>
            </a:r>
            <a:endParaRPr lang="en-US" altLang="ja-JP" sz="2400" spc="-290" dirty="0">
              <a:latin typeface="メイリオ" panose="020B0604030504040204" pitchFamily="50" charset="-128"/>
              <a:ea typeface="メイリオ" panose="020B0604030504040204" pitchFamily="50" charset="-128"/>
              <a:cs typeface="IPAexGothic"/>
            </a:endParaRPr>
          </a:p>
          <a:p>
            <a:pPr marL="91438" marR="86993" algn="just">
              <a:spcBef>
                <a:spcPts val="5"/>
              </a:spcBef>
            </a:pPr>
            <a:endParaRPr sz="2400" dirty="0">
              <a:latin typeface="メイリオ" panose="020B0604030504040204" pitchFamily="50" charset="-128"/>
              <a:ea typeface="メイリオ" panose="020B0604030504040204" pitchFamily="50" charset="-128"/>
              <a:cs typeface="IPAexGothic"/>
            </a:endParaRPr>
          </a:p>
        </p:txBody>
      </p:sp>
      <p:sp>
        <p:nvSpPr>
          <p:cNvPr id="90" name="object 59">
            <a:extLst>
              <a:ext uri="{FF2B5EF4-FFF2-40B4-BE49-F238E27FC236}">
                <a16:creationId xmlns:a16="http://schemas.microsoft.com/office/drawing/2014/main" id="{EC26E52C-16DB-703F-A8FD-0B037AEDAC11}"/>
              </a:ext>
            </a:extLst>
          </p:cNvPr>
          <p:cNvSpPr txBox="1"/>
          <p:nvPr/>
        </p:nvSpPr>
        <p:spPr>
          <a:xfrm>
            <a:off x="743098" y="5927495"/>
            <a:ext cx="4350135" cy="2954655"/>
          </a:xfrm>
          <a:prstGeom prst="rect">
            <a:avLst/>
          </a:prstGeom>
          <a:solidFill>
            <a:srgbClr val="DADFEE"/>
          </a:solidFill>
          <a:ln w="19050">
            <a:solidFill>
              <a:srgbClr val="34487C"/>
            </a:solidFill>
          </a:ln>
        </p:spPr>
        <p:txBody>
          <a:bodyPr vert="horz" wrap="square" lIns="0" tIns="0" rIns="0" bIns="0" rtlCol="0">
            <a:spAutoFit/>
          </a:bodyPr>
          <a:lstStyle/>
          <a:p>
            <a:pPr marL="90168" marR="73023" algn="just"/>
            <a:endParaRPr lang="en-US" altLang="ja-JP" sz="2400" spc="-350" dirty="0">
              <a:latin typeface="メイリオ" panose="020B0604030504040204" pitchFamily="50" charset="-128"/>
              <a:ea typeface="メイリオ" panose="020B0604030504040204" pitchFamily="50" charset="-128"/>
              <a:cs typeface="IPAexGothic"/>
            </a:endParaRPr>
          </a:p>
          <a:p>
            <a:pPr marL="90168" marR="73023" algn="just"/>
            <a:r>
              <a:rPr lang="ja-JP" altLang="en-US" sz="2400" spc="-350" dirty="0">
                <a:latin typeface="メイリオ" panose="020B0604030504040204" pitchFamily="50" charset="-128"/>
                <a:ea typeface="メイリオ" panose="020B0604030504040204" pitchFamily="50" charset="-128"/>
                <a:cs typeface="IPAexGothic"/>
              </a:rPr>
              <a:t>ワ</a:t>
            </a:r>
            <a:r>
              <a:rPr lang="ja-JP" altLang="en-US" sz="2400" spc="-225" dirty="0">
                <a:latin typeface="メイリオ" panose="020B0604030504040204" pitchFamily="50" charset="-128"/>
                <a:ea typeface="メイリオ" panose="020B0604030504040204" pitchFamily="50" charset="-128"/>
                <a:cs typeface="IPAexGothic"/>
              </a:rPr>
              <a:t>ー</a:t>
            </a:r>
            <a:r>
              <a:rPr lang="ja-JP" altLang="en-US" sz="2400" spc="-445" dirty="0">
                <a:latin typeface="メイリオ" panose="020B0604030504040204" pitchFamily="50" charset="-128"/>
                <a:ea typeface="メイリオ" panose="020B0604030504040204" pitchFamily="50" charset="-128"/>
                <a:cs typeface="IPAexGothic"/>
              </a:rPr>
              <a:t>ク</a:t>
            </a:r>
            <a:r>
              <a:rPr lang="ja-JP" altLang="en-US" sz="2400" spc="-225" dirty="0">
                <a:latin typeface="メイリオ" panose="020B0604030504040204" pitchFamily="50" charset="-128"/>
                <a:ea typeface="メイリオ" panose="020B0604030504040204" pitchFamily="50" charset="-128"/>
                <a:cs typeface="IPAexGothic"/>
              </a:rPr>
              <a:t>シ</a:t>
            </a:r>
            <a:r>
              <a:rPr lang="ja-JP" altLang="en-US" sz="2400" spc="-745" dirty="0">
                <a:latin typeface="メイリオ" panose="020B0604030504040204" pitchFamily="50" charset="-128"/>
                <a:ea typeface="メイリオ" panose="020B0604030504040204" pitchFamily="50" charset="-128"/>
                <a:cs typeface="IPAexGothic"/>
              </a:rPr>
              <a:t>ョ</a:t>
            </a:r>
            <a:r>
              <a:rPr lang="ja-JP" altLang="en-US" sz="2400" spc="-610" dirty="0">
                <a:latin typeface="メイリオ" panose="020B0604030504040204" pitchFamily="50" charset="-128"/>
                <a:ea typeface="メイリオ" panose="020B0604030504040204" pitchFamily="50" charset="-128"/>
                <a:cs typeface="IPAexGothic"/>
              </a:rPr>
              <a:t>ッ</a:t>
            </a:r>
            <a:r>
              <a:rPr lang="ja-JP" altLang="en-US" sz="2400" spc="-335" dirty="0">
                <a:latin typeface="メイリオ" panose="020B0604030504040204" pitchFamily="50" charset="-128"/>
                <a:ea typeface="メイリオ" panose="020B0604030504040204" pitchFamily="50" charset="-128"/>
                <a:cs typeface="IPAexGothic"/>
              </a:rPr>
              <a:t>プ</a:t>
            </a:r>
            <a:r>
              <a:rPr lang="ja-JP" altLang="en-US" sz="2400" spc="-240" dirty="0">
                <a:latin typeface="メイリオ" panose="020B0604030504040204" pitchFamily="50" charset="-128"/>
                <a:ea typeface="メイリオ" panose="020B0604030504040204" pitchFamily="50" charset="-128"/>
                <a:cs typeface="IPAexGothic"/>
              </a:rPr>
              <a:t>で</a:t>
            </a:r>
            <a:r>
              <a:rPr lang="ja-JP" altLang="en-US" sz="2400" spc="65" dirty="0">
                <a:latin typeface="メイリオ" panose="020B0604030504040204" pitchFamily="50" charset="-128"/>
                <a:ea typeface="メイリオ" panose="020B0604030504040204" pitchFamily="50" charset="-128"/>
                <a:cs typeface="IPAexGothic"/>
              </a:rPr>
              <a:t>洗</a:t>
            </a:r>
            <a:r>
              <a:rPr lang="ja-JP" altLang="en-US" sz="2400" spc="-240" dirty="0">
                <a:latin typeface="メイリオ" panose="020B0604030504040204" pitchFamily="50" charset="-128"/>
                <a:ea typeface="メイリオ" panose="020B0604030504040204" pitchFamily="50" charset="-128"/>
                <a:cs typeface="IPAexGothic"/>
              </a:rPr>
              <a:t>い</a:t>
            </a:r>
            <a:r>
              <a:rPr lang="ja-JP" altLang="en-US" sz="2400" spc="65" dirty="0">
                <a:latin typeface="メイリオ" panose="020B0604030504040204" pitchFamily="50" charset="-128"/>
                <a:ea typeface="メイリオ" panose="020B0604030504040204" pitchFamily="50" charset="-128"/>
                <a:cs typeface="IPAexGothic"/>
              </a:rPr>
              <a:t>出</a:t>
            </a:r>
            <a:r>
              <a:rPr lang="ja-JP" altLang="en-US" sz="2400" spc="-385" dirty="0">
                <a:latin typeface="メイリオ" panose="020B0604030504040204" pitchFamily="50" charset="-128"/>
                <a:ea typeface="メイリオ" panose="020B0604030504040204" pitchFamily="50" charset="-128"/>
                <a:cs typeface="IPAexGothic"/>
              </a:rPr>
              <a:t>し</a:t>
            </a:r>
            <a:r>
              <a:rPr lang="ja-JP" altLang="en-US" sz="2400" spc="-300" dirty="0">
                <a:latin typeface="メイリオ" panose="020B0604030504040204" pitchFamily="50" charset="-128"/>
                <a:ea typeface="メイリオ" panose="020B0604030504040204" pitchFamily="50" charset="-128"/>
                <a:cs typeface="IPAexGothic"/>
              </a:rPr>
              <a:t>た</a:t>
            </a:r>
            <a:r>
              <a:rPr lang="ja-JP" altLang="en-US" sz="2400" spc="50" dirty="0">
                <a:latin typeface="メイリオ" panose="020B0604030504040204" pitchFamily="50" charset="-128"/>
                <a:ea typeface="メイリオ" panose="020B0604030504040204" pitchFamily="50" charset="-128"/>
                <a:cs typeface="IPAexGothic"/>
              </a:rPr>
              <a:t>課</a:t>
            </a:r>
            <a:r>
              <a:rPr lang="ja-JP" altLang="en-US" sz="2400" spc="65" dirty="0">
                <a:latin typeface="メイリオ" panose="020B0604030504040204" pitchFamily="50" charset="-128"/>
                <a:ea typeface="メイリオ" panose="020B0604030504040204" pitchFamily="50" charset="-128"/>
                <a:cs typeface="IPAexGothic"/>
              </a:rPr>
              <a:t>題</a:t>
            </a:r>
            <a:r>
              <a:rPr lang="ja-JP" altLang="en-US" sz="2400" spc="-250" dirty="0">
                <a:latin typeface="メイリオ" panose="020B0604030504040204" pitchFamily="50" charset="-128"/>
                <a:ea typeface="メイリオ" panose="020B0604030504040204" pitchFamily="50" charset="-128"/>
                <a:cs typeface="IPAexGothic"/>
              </a:rPr>
              <a:t>や</a:t>
            </a:r>
            <a:r>
              <a:rPr lang="ja-JP" altLang="en-US" sz="2400" spc="-285" dirty="0">
                <a:latin typeface="メイリオ" panose="020B0604030504040204" pitchFamily="50" charset="-128"/>
                <a:ea typeface="メイリオ" panose="020B0604030504040204" pitchFamily="50" charset="-128"/>
                <a:cs typeface="IPAexGothic"/>
              </a:rPr>
              <a:t>セ</a:t>
            </a:r>
            <a:r>
              <a:rPr lang="ja-JP" altLang="en-US" sz="2400" spc="-645" dirty="0">
                <a:latin typeface="メイリオ" panose="020B0604030504040204" pitchFamily="50" charset="-128"/>
                <a:ea typeface="メイリオ" panose="020B0604030504040204" pitchFamily="50" charset="-128"/>
                <a:cs typeface="IPAexGothic"/>
              </a:rPr>
              <a:t>ミ</a:t>
            </a:r>
            <a:r>
              <a:rPr lang="ja-JP" altLang="en-US" sz="2400" spc="-310" dirty="0">
                <a:latin typeface="メイリオ" panose="020B0604030504040204" pitchFamily="50" charset="-128"/>
                <a:ea typeface="メイリオ" panose="020B0604030504040204" pitchFamily="50" charset="-128"/>
                <a:cs typeface="IPAexGothic"/>
              </a:rPr>
              <a:t>ナ</a:t>
            </a:r>
            <a:r>
              <a:rPr lang="ja-JP" altLang="en-US" sz="2400" spc="-280" dirty="0">
                <a:latin typeface="メイリオ" panose="020B0604030504040204" pitchFamily="50" charset="-128"/>
                <a:ea typeface="メイリオ" panose="020B0604030504040204" pitchFamily="50" charset="-128"/>
                <a:cs typeface="IPAexGothic"/>
              </a:rPr>
              <a:t>ー</a:t>
            </a:r>
            <a:r>
              <a:rPr lang="ja-JP" altLang="en-US" sz="2400" spc="-775" dirty="0">
                <a:latin typeface="メイリオ" panose="020B0604030504040204" pitchFamily="50" charset="-128"/>
                <a:ea typeface="メイリオ" panose="020B0604030504040204" pitchFamily="50" charset="-128"/>
                <a:cs typeface="IPAexGothic"/>
              </a:rPr>
              <a:t>・</a:t>
            </a:r>
            <a:r>
              <a:rPr lang="ja-JP" altLang="en-US" sz="2400" spc="-395" dirty="0">
                <a:latin typeface="メイリオ" panose="020B0604030504040204" pitchFamily="50" charset="-128"/>
                <a:ea typeface="メイリオ" panose="020B0604030504040204" pitchFamily="50" charset="-128"/>
                <a:cs typeface="IPAexGothic"/>
              </a:rPr>
              <a:t>ワ</a:t>
            </a:r>
            <a:r>
              <a:rPr lang="ja-JP" altLang="en-US" sz="2400" spc="-285" dirty="0">
                <a:latin typeface="メイリオ" panose="020B0604030504040204" pitchFamily="50" charset="-128"/>
                <a:ea typeface="メイリオ" panose="020B0604030504040204" pitchFamily="50" charset="-128"/>
                <a:cs typeface="IPAexGothic"/>
              </a:rPr>
              <a:t>ー</a:t>
            </a:r>
            <a:r>
              <a:rPr lang="ja-JP" altLang="en-US" sz="2400" spc="-480" dirty="0">
                <a:latin typeface="メイリオ" panose="020B0604030504040204" pitchFamily="50" charset="-128"/>
                <a:ea typeface="メイリオ" panose="020B0604030504040204" pitchFamily="50" charset="-128"/>
                <a:cs typeface="IPAexGothic"/>
              </a:rPr>
              <a:t>ク</a:t>
            </a:r>
            <a:r>
              <a:rPr lang="ja-JP" altLang="en-US" sz="2400" spc="-285" dirty="0">
                <a:latin typeface="メイリオ" panose="020B0604030504040204" pitchFamily="50" charset="-128"/>
                <a:ea typeface="メイリオ" panose="020B0604030504040204" pitchFamily="50" charset="-128"/>
                <a:cs typeface="IPAexGothic"/>
              </a:rPr>
              <a:t>シ</a:t>
            </a:r>
            <a:r>
              <a:rPr lang="ja-JP" altLang="en-US" sz="2400" spc="-780" dirty="0">
                <a:latin typeface="メイリオ" panose="020B0604030504040204" pitchFamily="50" charset="-128"/>
                <a:ea typeface="メイリオ" panose="020B0604030504040204" pitchFamily="50" charset="-128"/>
                <a:cs typeface="IPAexGothic"/>
              </a:rPr>
              <a:t>ョ</a:t>
            </a:r>
            <a:r>
              <a:rPr lang="ja-JP" altLang="en-US" sz="2400" spc="-670" dirty="0">
                <a:latin typeface="メイリオ" panose="020B0604030504040204" pitchFamily="50" charset="-128"/>
                <a:ea typeface="メイリオ" panose="020B0604030504040204" pitchFamily="50" charset="-128"/>
                <a:cs typeface="IPAexGothic"/>
              </a:rPr>
              <a:t>ッ</a:t>
            </a:r>
            <a:r>
              <a:rPr lang="ja-JP" altLang="en-US" sz="2400" spc="-395" dirty="0">
                <a:latin typeface="メイリオ" panose="020B0604030504040204" pitchFamily="50" charset="-128"/>
                <a:ea typeface="メイリオ" panose="020B0604030504040204" pitchFamily="50" charset="-128"/>
                <a:cs typeface="IPAexGothic"/>
              </a:rPr>
              <a:t>プ</a:t>
            </a:r>
            <a:r>
              <a:rPr lang="ja-JP" altLang="en-US" sz="2400" spc="-285" dirty="0">
                <a:latin typeface="メイリオ" panose="020B0604030504040204" pitchFamily="50" charset="-128"/>
                <a:ea typeface="メイリオ" panose="020B0604030504040204" pitchFamily="50" charset="-128"/>
                <a:cs typeface="IPAexGothic"/>
              </a:rPr>
              <a:t>の</a:t>
            </a:r>
            <a:r>
              <a:rPr lang="ja-JP" altLang="en-US" sz="2400" spc="5" dirty="0">
                <a:latin typeface="メイリオ" panose="020B0604030504040204" pitchFamily="50" charset="-128"/>
                <a:ea typeface="メイリオ" panose="020B0604030504040204" pitchFamily="50" charset="-128"/>
                <a:cs typeface="IPAexGothic"/>
              </a:rPr>
              <a:t>気</a:t>
            </a:r>
            <a:r>
              <a:rPr lang="ja-JP" altLang="en-US" sz="2400" spc="-275" dirty="0">
                <a:latin typeface="メイリオ" panose="020B0604030504040204" pitchFamily="50" charset="-128"/>
                <a:ea typeface="メイリオ" panose="020B0604030504040204" pitchFamily="50" charset="-128"/>
                <a:cs typeface="IPAexGothic"/>
              </a:rPr>
              <a:t>づ</a:t>
            </a:r>
            <a:r>
              <a:rPr lang="ja-JP" altLang="en-US" sz="2400" spc="-385" dirty="0">
                <a:latin typeface="メイリオ" panose="020B0604030504040204" pitchFamily="50" charset="-128"/>
                <a:ea typeface="メイリオ" panose="020B0604030504040204" pitchFamily="50" charset="-128"/>
                <a:cs typeface="IPAexGothic"/>
              </a:rPr>
              <a:t>きをも </a:t>
            </a:r>
            <a:r>
              <a:rPr lang="ja-JP" altLang="en-US" sz="2400" spc="-400" dirty="0">
                <a:latin typeface="メイリオ" panose="020B0604030504040204" pitchFamily="50" charset="-128"/>
                <a:ea typeface="メイリオ" panose="020B0604030504040204" pitchFamily="50" charset="-128"/>
                <a:cs typeface="IPAexGothic"/>
              </a:rPr>
              <a:t>と</a:t>
            </a:r>
            <a:r>
              <a:rPr lang="ja-JP" altLang="en-US" sz="2400" spc="-409" dirty="0">
                <a:latin typeface="メイリオ" panose="020B0604030504040204" pitchFamily="50" charset="-128"/>
                <a:ea typeface="メイリオ" panose="020B0604030504040204" pitchFamily="50" charset="-128"/>
                <a:cs typeface="IPAexGothic"/>
              </a:rPr>
              <a:t>に</a:t>
            </a:r>
            <a:r>
              <a:rPr lang="ja-JP" altLang="en-US" sz="2400" spc="-480" dirty="0">
                <a:latin typeface="メイリオ" panose="020B0604030504040204" pitchFamily="50" charset="-128"/>
                <a:ea typeface="メイリオ" panose="020B0604030504040204" pitchFamily="50" charset="-128"/>
                <a:cs typeface="IPAexGothic"/>
              </a:rPr>
              <a:t>、</a:t>
            </a:r>
            <a:r>
              <a:rPr lang="ja-JP" altLang="en-US" sz="2400" spc="65" dirty="0">
                <a:latin typeface="メイリオ" panose="020B0604030504040204" pitchFamily="50" charset="-128"/>
                <a:ea typeface="メイリオ" panose="020B0604030504040204" pitchFamily="50" charset="-128"/>
                <a:cs typeface="IPAexGothic"/>
              </a:rPr>
              <a:t>企業</a:t>
            </a:r>
            <a:r>
              <a:rPr lang="ja-JP" altLang="en-US" sz="2400" spc="-240" dirty="0">
                <a:latin typeface="メイリオ" panose="020B0604030504040204" pitchFamily="50" charset="-128"/>
                <a:ea typeface="メイリオ" panose="020B0604030504040204" pitchFamily="50" charset="-128"/>
                <a:cs typeface="IPAexGothic"/>
              </a:rPr>
              <a:t>が</a:t>
            </a:r>
            <a:r>
              <a:rPr lang="ja-JP" altLang="en-US" sz="2400" spc="65" dirty="0">
                <a:latin typeface="メイリオ" panose="020B0604030504040204" pitchFamily="50" charset="-128"/>
                <a:ea typeface="メイリオ" panose="020B0604030504040204" pitchFamily="50" charset="-128"/>
                <a:cs typeface="IPAexGothic"/>
              </a:rPr>
              <a:t>直面</a:t>
            </a:r>
            <a:r>
              <a:rPr lang="ja-JP" altLang="en-US" sz="2400" spc="-385" dirty="0">
                <a:latin typeface="メイリオ" panose="020B0604030504040204" pitchFamily="50" charset="-128"/>
                <a:ea typeface="メイリオ" panose="020B0604030504040204" pitchFamily="50" charset="-128"/>
                <a:cs typeface="IPAexGothic"/>
              </a:rPr>
              <a:t>し</a:t>
            </a:r>
            <a:r>
              <a:rPr lang="ja-JP" altLang="en-US" sz="2400" spc="-285" dirty="0">
                <a:latin typeface="メイリオ" panose="020B0604030504040204" pitchFamily="50" charset="-128"/>
                <a:ea typeface="メイリオ" panose="020B0604030504040204" pitchFamily="50" charset="-128"/>
                <a:cs typeface="IPAexGothic"/>
              </a:rPr>
              <a:t>て</a:t>
            </a:r>
            <a:r>
              <a:rPr lang="ja-JP" altLang="en-US" sz="2400" spc="-225" dirty="0">
                <a:latin typeface="メイリオ" panose="020B0604030504040204" pitchFamily="50" charset="-128"/>
                <a:ea typeface="メイリオ" panose="020B0604030504040204" pitchFamily="50" charset="-128"/>
                <a:cs typeface="IPAexGothic"/>
              </a:rPr>
              <a:t>い</a:t>
            </a:r>
            <a:r>
              <a:rPr lang="ja-JP" altLang="en-US" sz="2400" spc="-320" dirty="0">
                <a:latin typeface="メイリオ" panose="020B0604030504040204" pitchFamily="50" charset="-128"/>
                <a:ea typeface="メイリオ" panose="020B0604030504040204" pitchFamily="50" charset="-128"/>
                <a:cs typeface="IPAexGothic"/>
              </a:rPr>
              <a:t>る</a:t>
            </a:r>
            <a:r>
              <a:rPr lang="ja-JP" altLang="en-US" sz="2400" spc="-225" dirty="0">
                <a:latin typeface="メイリオ" panose="020B0604030504040204" pitchFamily="50" charset="-128"/>
                <a:ea typeface="メイリオ" panose="020B0604030504040204" pitchFamily="50" charset="-128"/>
                <a:cs typeface="IPAexGothic"/>
              </a:rPr>
              <a:t>セキ</a:t>
            </a:r>
            <a:r>
              <a:rPr lang="ja-JP" altLang="en-US" sz="2400" spc="-480" dirty="0">
                <a:latin typeface="メイリオ" panose="020B0604030504040204" pitchFamily="50" charset="-128"/>
                <a:ea typeface="メイリオ" panose="020B0604030504040204" pitchFamily="50" charset="-128"/>
                <a:cs typeface="IPAexGothic"/>
              </a:rPr>
              <a:t>ュ</a:t>
            </a:r>
            <a:r>
              <a:rPr lang="ja-JP" altLang="en-US" sz="2400" spc="-665" dirty="0">
                <a:latin typeface="メイリオ" panose="020B0604030504040204" pitchFamily="50" charset="-128"/>
                <a:ea typeface="メイリオ" panose="020B0604030504040204" pitchFamily="50" charset="-128"/>
                <a:cs typeface="IPAexGothic"/>
              </a:rPr>
              <a:t>リ </a:t>
            </a:r>
            <a:r>
              <a:rPr lang="ja-JP" altLang="en-US" sz="2400" spc="-275" dirty="0">
                <a:latin typeface="メイリオ" panose="020B0604030504040204" pitchFamily="50" charset="-128"/>
                <a:ea typeface="メイリオ" panose="020B0604030504040204" pitchFamily="50" charset="-128"/>
                <a:cs typeface="IPAexGothic"/>
              </a:rPr>
              <a:t>テ</a:t>
            </a:r>
            <a:r>
              <a:rPr lang="ja-JP" altLang="en-US" sz="2400" spc="-600" dirty="0">
                <a:latin typeface="メイリオ" panose="020B0604030504040204" pitchFamily="50" charset="-128"/>
                <a:ea typeface="メイリオ" panose="020B0604030504040204" pitchFamily="50" charset="-128"/>
                <a:cs typeface="IPAexGothic"/>
              </a:rPr>
              <a:t>ィ</a:t>
            </a:r>
            <a:r>
              <a:rPr lang="ja-JP" altLang="en-US" sz="2400" spc="100" dirty="0">
                <a:latin typeface="メイリオ" panose="020B0604030504040204" pitchFamily="50" charset="-128"/>
                <a:ea typeface="メイリオ" panose="020B0604030504040204" pitchFamily="50" charset="-128"/>
                <a:cs typeface="IPAexGothic"/>
              </a:rPr>
              <a:t>上</a:t>
            </a:r>
            <a:r>
              <a:rPr lang="ja-JP" altLang="en-US" sz="2400" spc="-190" dirty="0">
                <a:latin typeface="メイリオ" panose="020B0604030504040204" pitchFamily="50" charset="-128"/>
                <a:ea typeface="メイリオ" panose="020B0604030504040204" pitchFamily="50" charset="-128"/>
                <a:cs typeface="IPAexGothic"/>
              </a:rPr>
              <a:t>の</a:t>
            </a:r>
            <a:r>
              <a:rPr lang="ja-JP" altLang="en-US" sz="2400" spc="100" dirty="0">
                <a:latin typeface="メイリオ" panose="020B0604030504040204" pitchFamily="50" charset="-128"/>
                <a:ea typeface="メイリオ" panose="020B0604030504040204" pitchFamily="50" charset="-128"/>
                <a:cs typeface="IPAexGothic"/>
              </a:rPr>
              <a:t>問題点解決</a:t>
            </a:r>
            <a:r>
              <a:rPr lang="ja-JP" altLang="en-US" sz="2400" spc="-130" dirty="0">
                <a:latin typeface="メイリオ" panose="020B0604030504040204" pitchFamily="50" charset="-128"/>
                <a:ea typeface="メイリオ" panose="020B0604030504040204" pitchFamily="50" charset="-128"/>
                <a:cs typeface="IPAexGothic"/>
              </a:rPr>
              <a:t>や</a:t>
            </a:r>
            <a:r>
              <a:rPr lang="ja-JP" altLang="en-US" sz="2400" spc="-445" dirty="0">
                <a:latin typeface="メイリオ" panose="020B0604030504040204" pitchFamily="50" charset="-128"/>
                <a:ea typeface="メイリオ" panose="020B0604030504040204" pitchFamily="50" charset="-128"/>
                <a:cs typeface="IPAexGothic"/>
              </a:rPr>
              <a:t>、</a:t>
            </a:r>
            <a:r>
              <a:rPr lang="ja-JP" altLang="en-US" sz="2400" spc="100" dirty="0">
                <a:latin typeface="メイリオ" panose="020B0604030504040204" pitchFamily="50" charset="-128"/>
                <a:ea typeface="メイリオ" panose="020B0604030504040204" pitchFamily="50" charset="-128"/>
                <a:cs typeface="IPAexGothic"/>
              </a:rPr>
              <a:t>社内体</a:t>
            </a:r>
            <a:r>
              <a:rPr lang="ja-JP" altLang="en-US" sz="2400" spc="-80" dirty="0">
                <a:latin typeface="メイリオ" panose="020B0604030504040204" pitchFamily="50" charset="-128"/>
                <a:ea typeface="メイリオ" panose="020B0604030504040204" pitchFamily="50" charset="-128"/>
                <a:cs typeface="IPAexGothic"/>
              </a:rPr>
              <a:t>制構築へ</a:t>
            </a:r>
            <a:r>
              <a:rPr lang="ja-JP" altLang="en-US" sz="2400" spc="-155" dirty="0">
                <a:latin typeface="メイリオ" panose="020B0604030504040204" pitchFamily="50" charset="-128"/>
                <a:ea typeface="メイリオ" panose="020B0604030504040204" pitchFamily="50" charset="-128"/>
                <a:cs typeface="IPAexGothic"/>
              </a:rPr>
              <a:t>向け</a:t>
            </a:r>
            <a:r>
              <a:rPr lang="ja-JP" altLang="en-US" sz="2400" spc="-355" dirty="0">
                <a:latin typeface="メイリオ" panose="020B0604030504040204" pitchFamily="50" charset="-128"/>
                <a:ea typeface="メイリオ" panose="020B0604030504040204" pitchFamily="50" charset="-128"/>
                <a:cs typeface="IPAexGothic"/>
              </a:rPr>
              <a:t>た</a:t>
            </a:r>
            <a:r>
              <a:rPr lang="ja-JP" altLang="en-US" sz="2400" spc="-105" dirty="0">
                <a:latin typeface="メイリオ" panose="020B0604030504040204" pitchFamily="50" charset="-128"/>
                <a:ea typeface="メイリオ" panose="020B0604030504040204" pitchFamily="50" charset="-128"/>
                <a:cs typeface="IPAexGothic"/>
              </a:rPr>
              <a:t>支援を</a:t>
            </a:r>
            <a:r>
              <a:rPr lang="ja-JP" altLang="en-US" sz="2400" spc="-100" dirty="0">
                <a:latin typeface="メイリオ" panose="020B0604030504040204" pitchFamily="50" charset="-128"/>
                <a:ea typeface="メイリオ" panose="020B0604030504040204" pitchFamily="50" charset="-128"/>
                <a:cs typeface="IPAexGothic"/>
              </a:rPr>
              <a:t>行</a:t>
            </a:r>
            <a:r>
              <a:rPr lang="ja-JP" altLang="en-US" sz="2400" spc="-285" dirty="0">
                <a:latin typeface="メイリオ" panose="020B0604030504040204" pitchFamily="50" charset="-128"/>
                <a:ea typeface="メイリオ" panose="020B0604030504040204" pitchFamily="50" charset="-128"/>
                <a:cs typeface="IPAexGothic"/>
              </a:rPr>
              <a:t>い</a:t>
            </a:r>
            <a:r>
              <a:rPr lang="ja-JP" altLang="en-US" sz="2400" spc="-325" dirty="0">
                <a:latin typeface="メイリオ" panose="020B0604030504040204" pitchFamily="50" charset="-128"/>
                <a:ea typeface="メイリオ" panose="020B0604030504040204" pitchFamily="50" charset="-128"/>
                <a:cs typeface="IPAexGothic"/>
              </a:rPr>
              <a:t>ま</a:t>
            </a:r>
            <a:r>
              <a:rPr lang="ja-JP" altLang="en-US" sz="2400" spc="-310" dirty="0">
                <a:latin typeface="メイリオ" panose="020B0604030504040204" pitchFamily="50" charset="-128"/>
                <a:ea typeface="メイリオ" panose="020B0604030504040204" pitchFamily="50" charset="-128"/>
                <a:cs typeface="IPAexGothic"/>
              </a:rPr>
              <a:t>す</a:t>
            </a:r>
            <a:r>
              <a:rPr lang="ja-JP" altLang="en-US" sz="2400" spc="-545" dirty="0">
                <a:latin typeface="メイリオ" panose="020B0604030504040204" pitchFamily="50" charset="-128"/>
                <a:ea typeface="メイリオ" panose="020B0604030504040204" pitchFamily="50" charset="-128"/>
                <a:cs typeface="IPAexGothic"/>
              </a:rPr>
              <a:t>。</a:t>
            </a:r>
            <a:endParaRPr lang="en-US" altLang="ja-JP" sz="2400" spc="-545" dirty="0">
              <a:latin typeface="メイリオ" panose="020B0604030504040204" pitchFamily="50" charset="-128"/>
              <a:ea typeface="メイリオ" panose="020B0604030504040204" pitchFamily="50" charset="-128"/>
              <a:cs typeface="IPAexGothic"/>
            </a:endParaRPr>
          </a:p>
          <a:p>
            <a:pPr marL="90168" marR="73023" algn="just"/>
            <a:endParaRPr lang="ja-JP" altLang="en-US" sz="2400" dirty="0">
              <a:latin typeface="メイリオ" panose="020B0604030504040204" pitchFamily="50" charset="-128"/>
              <a:ea typeface="メイリオ" panose="020B0604030504040204" pitchFamily="50" charset="-128"/>
              <a:cs typeface="IPAexGothic"/>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a:t>
            </a:fld>
            <a:endParaRPr kumimoji="1" lang="ja-JP" altLang="en-US" sz="2000"/>
          </a:p>
        </p:txBody>
      </p:sp>
      <p:sp>
        <p:nvSpPr>
          <p:cNvPr id="92" name="object 40">
            <a:extLst>
              <a:ext uri="{FF2B5EF4-FFF2-40B4-BE49-F238E27FC236}">
                <a16:creationId xmlns:a16="http://schemas.microsoft.com/office/drawing/2014/main" id="{6032B8A0-4574-8329-6E3A-4752CFAB60DB}"/>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
        <p:nvSpPr>
          <p:cNvPr id="16" name="object 59">
            <a:extLst>
              <a:ext uri="{FF2B5EF4-FFF2-40B4-BE49-F238E27FC236}">
                <a16:creationId xmlns:a16="http://schemas.microsoft.com/office/drawing/2014/main" id="{19A82EAB-B0DB-A156-06ED-2D093214418F}"/>
              </a:ext>
            </a:extLst>
          </p:cNvPr>
          <p:cNvSpPr txBox="1"/>
          <p:nvPr/>
        </p:nvSpPr>
        <p:spPr>
          <a:xfrm>
            <a:off x="12451268" y="5783997"/>
            <a:ext cx="4350135" cy="3323987"/>
          </a:xfrm>
          <a:prstGeom prst="rect">
            <a:avLst/>
          </a:prstGeom>
          <a:solidFill>
            <a:srgbClr val="DADFEE"/>
          </a:solidFill>
          <a:ln w="19050">
            <a:solidFill>
              <a:srgbClr val="34487C"/>
            </a:solidFill>
          </a:ln>
        </p:spPr>
        <p:txBody>
          <a:bodyPr vert="horz" wrap="square" lIns="0" tIns="0" rIns="0" bIns="0" rtlCol="0">
            <a:spAutoFit/>
          </a:bodyPr>
          <a:lstStyle/>
          <a:p>
            <a:pPr marL="90168" marR="73023" algn="just"/>
            <a:endParaRPr lang="en-US" altLang="ja-JP" sz="2400" dirty="0">
              <a:latin typeface="メイリオ" panose="020B0604030504040204" pitchFamily="50" charset="-128"/>
              <a:ea typeface="メイリオ" panose="020B0604030504040204" pitchFamily="50" charset="-128"/>
              <a:cs typeface="IPAexGothic"/>
            </a:endParaRPr>
          </a:p>
          <a:p>
            <a:pPr marL="90168" marR="73023" algn="just"/>
            <a:r>
              <a:rPr lang="ja-JP" altLang="en-US" sz="2400" dirty="0">
                <a:latin typeface="メイリオ" panose="020B0604030504040204" pitchFamily="50" charset="-128"/>
                <a:ea typeface="メイリオ" panose="020B0604030504040204" pitchFamily="50" charset="-128"/>
                <a:cs typeface="IPAexGothic"/>
              </a:rPr>
              <a:t>参加企業の皆様同士で、それぞれの課題に一緒に取組み、解決策を考えます。自社の問題だけでなく、他社の事例に触れることで、様々な課題の解決に向けた引き出しとなる知識を得られます。</a:t>
            </a:r>
            <a:endParaRPr lang="en-US" altLang="ja-JP" sz="2400" dirty="0">
              <a:latin typeface="メイリオ" panose="020B0604030504040204" pitchFamily="50" charset="-128"/>
              <a:ea typeface="メイリオ" panose="020B0604030504040204" pitchFamily="50" charset="-128"/>
              <a:cs typeface="IPAexGothic"/>
            </a:endParaRPr>
          </a:p>
          <a:p>
            <a:pPr marL="90168" marR="73023" algn="just"/>
            <a:endParaRPr lang="ja-JP" altLang="en-US" sz="2400" dirty="0">
              <a:latin typeface="メイリオ" panose="020B0604030504040204" pitchFamily="50" charset="-128"/>
              <a:ea typeface="メイリオ" panose="020B0604030504040204" pitchFamily="50" charset="-128"/>
              <a:cs typeface="IPAexGothic"/>
            </a:endParaRPr>
          </a:p>
        </p:txBody>
      </p:sp>
    </p:spTree>
    <p:extLst>
      <p:ext uri="{BB962C8B-B14F-4D97-AF65-F5344CB8AC3E}">
        <p14:creationId xmlns:p14="http://schemas.microsoft.com/office/powerpoint/2010/main" val="1307669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サイバーセキュリティ対策基準レベル</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対策基準レベルの概要</a:t>
            </a:r>
          </a:p>
        </p:txBody>
      </p:sp>
      <p:graphicFrame>
        <p:nvGraphicFramePr>
          <p:cNvPr id="2" name="表 2">
            <a:extLst>
              <a:ext uri="{FF2B5EF4-FFF2-40B4-BE49-F238E27FC236}">
                <a16:creationId xmlns:a16="http://schemas.microsoft.com/office/drawing/2014/main" id="{7488F7BD-F3B5-8909-2C5E-46330A005DDC}"/>
              </a:ext>
            </a:extLst>
          </p:cNvPr>
          <p:cNvGraphicFramePr>
            <a:graphicFrameLocks noGrp="1"/>
          </p:cNvGraphicFramePr>
          <p:nvPr>
            <p:extLst>
              <p:ext uri="{D42A27DB-BD31-4B8C-83A1-F6EECF244321}">
                <p14:modId xmlns:p14="http://schemas.microsoft.com/office/powerpoint/2010/main" val="3325782378"/>
              </p:ext>
            </p:extLst>
          </p:nvPr>
        </p:nvGraphicFramePr>
        <p:xfrm>
          <a:off x="1498109" y="2255149"/>
          <a:ext cx="14944433" cy="5242560"/>
        </p:xfrm>
        <a:graphic>
          <a:graphicData uri="http://schemas.openxmlformats.org/drawingml/2006/table">
            <a:tbl>
              <a:tblPr firstRow="1" bandRow="1">
                <a:tableStyleId>{5C22544A-7EE6-4342-B048-85BDC9FD1C3A}</a:tableStyleId>
              </a:tblPr>
              <a:tblGrid>
                <a:gridCol w="3782178">
                  <a:extLst>
                    <a:ext uri="{9D8B030D-6E8A-4147-A177-3AD203B41FA5}">
                      <a16:colId xmlns:a16="http://schemas.microsoft.com/office/drawing/2014/main" val="3350320881"/>
                    </a:ext>
                  </a:extLst>
                </a:gridCol>
                <a:gridCol w="11162255">
                  <a:extLst>
                    <a:ext uri="{9D8B030D-6E8A-4147-A177-3AD203B41FA5}">
                      <a16:colId xmlns:a16="http://schemas.microsoft.com/office/drawing/2014/main" val="3319254363"/>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レベル</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概要</a:t>
                      </a:r>
                    </a:p>
                  </a:txBody>
                  <a:tcPr/>
                </a:tc>
                <a:extLst>
                  <a:ext uri="{0D108BD9-81ED-4DB2-BD59-A6C34878D82A}">
                    <a16:rowId xmlns:a16="http://schemas.microsoft.com/office/drawing/2014/main" val="2429723215"/>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Lv.1</a:t>
                      </a:r>
                    </a:p>
                    <a:p>
                      <a:pPr algn="ctr"/>
                      <a:r>
                        <a:rPr kumimoji="1" lang="ja-JP" altLang="en-US" sz="3200">
                          <a:latin typeface="メイリオ" panose="020B0604030504040204" pitchFamily="50" charset="-128"/>
                          <a:ea typeface="メイリオ" panose="020B0604030504040204" pitchFamily="50" charset="-128"/>
                        </a:rPr>
                        <a:t>クイック</a:t>
                      </a:r>
                      <a:endParaRPr kumimoji="1" lang="en-US" altLang="ja-JP" sz="32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アプローチ</a:t>
                      </a:r>
                    </a:p>
                  </a:txBody>
                  <a:tcPr/>
                </a:tc>
                <a:tc>
                  <a:txBody>
                    <a:bodyPr/>
                    <a:lstStyle/>
                    <a:p>
                      <a:r>
                        <a:rPr kumimoji="1" lang="ja-JP" altLang="en-US" sz="3200">
                          <a:latin typeface="メイリオ" panose="020B0604030504040204" pitchFamily="50" charset="-128"/>
                          <a:ea typeface="メイリオ" panose="020B0604030504040204" pitchFamily="50" charset="-128"/>
                        </a:rPr>
                        <a:t>緊急に、狙われやすい大きな穴（セキュリティホール）を塞ぐ</a:t>
                      </a:r>
                    </a:p>
                  </a:txBody>
                  <a:tcPr anchor="ctr"/>
                </a:tc>
                <a:extLst>
                  <a:ext uri="{0D108BD9-81ED-4DB2-BD59-A6C34878D82A}">
                    <a16:rowId xmlns:a16="http://schemas.microsoft.com/office/drawing/2014/main" val="836525596"/>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Lv.2</a:t>
                      </a:r>
                    </a:p>
                    <a:p>
                      <a:pPr algn="ctr"/>
                      <a:r>
                        <a:rPr kumimoji="1" lang="ja-JP" altLang="en-US" sz="3200">
                          <a:latin typeface="メイリオ" panose="020B0604030504040204" pitchFamily="50" charset="-128"/>
                          <a:ea typeface="メイリオ" panose="020B0604030504040204" pitchFamily="50" charset="-128"/>
                        </a:rPr>
                        <a:t>ベースライン</a:t>
                      </a:r>
                      <a:endParaRPr kumimoji="1" lang="en-US" altLang="ja-JP" sz="32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アプローチ</a:t>
                      </a: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素早く多くの穴を塞ぐ</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65611649"/>
                  </a:ext>
                </a:extLst>
              </a:tr>
              <a:tr h="370840">
                <a:tc>
                  <a:txBody>
                    <a:bodyPr/>
                    <a:lstStyle/>
                    <a:p>
                      <a:pPr algn="ctr"/>
                      <a:r>
                        <a:rPr kumimoji="1" lang="en-US" altLang="ja-JP" sz="3200">
                          <a:latin typeface="メイリオ" panose="020B0604030504040204" pitchFamily="50" charset="-128"/>
                          <a:ea typeface="メイリオ" panose="020B0604030504040204" pitchFamily="50" charset="-128"/>
                        </a:rPr>
                        <a:t>Lv.3</a:t>
                      </a:r>
                    </a:p>
                    <a:p>
                      <a:pPr algn="ctr"/>
                      <a:r>
                        <a:rPr kumimoji="1" lang="ja-JP" altLang="en-US" sz="3200">
                          <a:latin typeface="メイリオ" panose="020B0604030504040204" pitchFamily="50" charset="-128"/>
                          <a:ea typeface="メイリオ" panose="020B0604030504040204" pitchFamily="50" charset="-128"/>
                        </a:rPr>
                        <a:t>網羅的</a:t>
                      </a:r>
                      <a:endParaRPr kumimoji="1" lang="en-US" altLang="ja-JP" sz="32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アプローチ</a:t>
                      </a:r>
                    </a:p>
                  </a:txBody>
                  <a:tcPr/>
                </a:tc>
                <a:tc>
                  <a:txBody>
                    <a:bodyPr/>
                    <a:lstStyle/>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じっくりと、小さな穴を残さないように確実に塞ぐ</a:t>
                      </a:r>
                      <a:endParaRPr kumimoji="1" lang="en-US" altLang="ja-JP" sz="320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821511744"/>
                  </a:ext>
                </a:extLst>
              </a:tr>
            </a:tbl>
          </a:graphicData>
        </a:graphic>
      </p:graphicFrame>
      <p:sp>
        <p:nvSpPr>
          <p:cNvPr id="6" name="テキスト ボックス 5">
            <a:extLst>
              <a:ext uri="{FF2B5EF4-FFF2-40B4-BE49-F238E27FC236}">
                <a16:creationId xmlns:a16="http://schemas.microsoft.com/office/drawing/2014/main" id="{229BA918-5A44-04F0-49E5-E767EBBEF8C8}"/>
              </a:ext>
            </a:extLst>
          </p:cNvPr>
          <p:cNvSpPr txBox="1"/>
          <p:nvPr/>
        </p:nvSpPr>
        <p:spPr>
          <a:xfrm>
            <a:off x="13641145" y="795311"/>
            <a:ext cx="39689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3-4-1</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709C9D40-A31F-062C-ED35-83D61FEBE64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3. </a:t>
            </a:r>
            <a:r>
              <a:rPr lang="ja-JP" altLang="en-US" sz="1800" b="1">
                <a:solidFill>
                  <a:schemeClr val="accent1"/>
                </a:solidFill>
                <a:latin typeface="メイリオ" panose="020B0604030504040204" pitchFamily="50" charset="-128"/>
                <a:ea typeface="メイリオ" panose="020B0604030504040204" pitchFamily="50" charset="-128"/>
              </a:rPr>
              <a:t>サイバーセキュリティの基礎知識</a:t>
            </a:r>
          </a:p>
        </p:txBody>
      </p:sp>
    </p:spTree>
    <p:extLst>
      <p:ext uri="{BB962C8B-B14F-4D97-AF65-F5344CB8AC3E}">
        <p14:creationId xmlns:p14="http://schemas.microsoft.com/office/powerpoint/2010/main" val="1949263032"/>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781CF-C8AC-02E5-6B4A-B00DB1E7658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0A21648-72AF-0552-7FA9-78F2E899C3C1}"/>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8.24 </a:t>
            </a:r>
            <a:r>
              <a:rPr lang="ja-JP" altLang="en-US" sz="4000">
                <a:latin typeface="メイリオ" panose="020B0604030504040204" pitchFamily="50" charset="-128"/>
                <a:ea typeface="メイリオ" panose="020B0604030504040204" pitchFamily="50" charset="-128"/>
              </a:rPr>
              <a:t>暗号の使用</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56C54BB-D0B6-7A41-40AB-CDCFBFDCFD5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400</a:t>
            </a:fld>
            <a:endParaRPr kumimoji="1" lang="ja-JP" altLang="en-US" sz="2000"/>
          </a:p>
        </p:txBody>
      </p:sp>
      <p:sp>
        <p:nvSpPr>
          <p:cNvPr id="4" name="object 40">
            <a:extLst>
              <a:ext uri="{FF2B5EF4-FFF2-40B4-BE49-F238E27FC236}">
                <a16:creationId xmlns:a16="http://schemas.microsoft.com/office/drawing/2014/main" id="{B197C204-890C-38ED-66E6-679233DB495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AF8BC6BF-8B93-626D-BE5A-E8E85420607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1B34DD0-FE87-2CFD-86BC-5102FEC3BC3A}"/>
              </a:ext>
            </a:extLst>
          </p:cNvPr>
          <p:cNvSpPr txBox="1"/>
          <p:nvPr/>
        </p:nvSpPr>
        <p:spPr>
          <a:xfrm>
            <a:off x="12015216" y="561539"/>
            <a:ext cx="56606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15</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87200383-BF23-981F-2F29-B3AAB0A88DD0}"/>
              </a:ext>
            </a:extLst>
          </p:cNvPr>
          <p:cNvPicPr>
            <a:picLocks noChangeAspect="1"/>
          </p:cNvPicPr>
          <p:nvPr/>
        </p:nvPicPr>
        <p:blipFill>
          <a:blip r:embed="rId3"/>
          <a:stretch>
            <a:fillRect/>
          </a:stretch>
        </p:blipFill>
        <p:spPr>
          <a:xfrm>
            <a:off x="1332851" y="1611685"/>
            <a:ext cx="15138381" cy="7237694"/>
          </a:xfrm>
          <a:prstGeom prst="rect">
            <a:avLst/>
          </a:prstGeom>
        </p:spPr>
      </p:pic>
    </p:spTree>
    <p:extLst>
      <p:ext uri="{BB962C8B-B14F-4D97-AF65-F5344CB8AC3E}">
        <p14:creationId xmlns:p14="http://schemas.microsoft.com/office/powerpoint/2010/main" val="338565125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36E89-E6C1-E4BA-36E1-4551C84B5A3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33FA7F5-5731-81D7-2CBF-2C23037F6764}"/>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8.25 </a:t>
            </a:r>
            <a:r>
              <a:rPr lang="ja-JP" altLang="en-US" sz="4000">
                <a:latin typeface="メイリオ" panose="020B0604030504040204" pitchFamily="50" charset="-128"/>
                <a:ea typeface="メイリオ" panose="020B0604030504040204" pitchFamily="50" charset="-128"/>
              </a:rPr>
              <a:t>セキュリティに配慮した開発のライフサイクル</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C9A45CA-0FF0-A23F-8ABD-9D98C137754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401</a:t>
            </a:fld>
            <a:endParaRPr kumimoji="1" lang="ja-JP" altLang="en-US" sz="2000"/>
          </a:p>
        </p:txBody>
      </p:sp>
      <p:sp>
        <p:nvSpPr>
          <p:cNvPr id="4" name="object 40">
            <a:extLst>
              <a:ext uri="{FF2B5EF4-FFF2-40B4-BE49-F238E27FC236}">
                <a16:creationId xmlns:a16="http://schemas.microsoft.com/office/drawing/2014/main" id="{784F74FD-D432-01AC-2B29-BB91F4A786D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0D4823FD-B185-D188-EFF2-C69BC007270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C8DD50E-6FFC-4208-9224-CD3A50F8FF7B}"/>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16</a:t>
            </a:r>
            <a:endParaRPr lang="ja-JP" sz="2400" b="1" dirty="0">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FB47C968-804F-B232-3C71-F09419F23B9C}"/>
              </a:ext>
            </a:extLst>
          </p:cNvPr>
          <p:cNvPicPr>
            <a:picLocks noChangeAspect="1"/>
          </p:cNvPicPr>
          <p:nvPr/>
        </p:nvPicPr>
        <p:blipFill>
          <a:blip r:embed="rId3"/>
          <a:stretch>
            <a:fillRect/>
          </a:stretch>
        </p:blipFill>
        <p:spPr>
          <a:xfrm>
            <a:off x="1332851" y="1893453"/>
            <a:ext cx="15283872" cy="5048768"/>
          </a:xfrm>
          <a:prstGeom prst="rect">
            <a:avLst/>
          </a:prstGeom>
        </p:spPr>
      </p:pic>
    </p:spTree>
    <p:extLst>
      <p:ext uri="{BB962C8B-B14F-4D97-AF65-F5344CB8AC3E}">
        <p14:creationId xmlns:p14="http://schemas.microsoft.com/office/powerpoint/2010/main" val="1830223101"/>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7CFA5-D671-D2B7-18A1-4BDA2EAF02D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337B75A-E646-6FE2-AEB9-449D37D49E24}"/>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8.26 </a:t>
            </a:r>
            <a:r>
              <a:rPr lang="ja-JP" altLang="en-US" sz="4000">
                <a:latin typeface="メイリオ" panose="020B0604030504040204" pitchFamily="50" charset="-128"/>
                <a:ea typeface="メイリオ" panose="020B0604030504040204" pitchFamily="50" charset="-128"/>
              </a:rPr>
              <a:t>アプリケーションのセキュリティの要求事項</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0490F0B-A0BB-F285-1C1C-E659028FE4A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402</a:t>
            </a:fld>
            <a:endParaRPr kumimoji="1" lang="ja-JP" altLang="en-US" sz="2000"/>
          </a:p>
        </p:txBody>
      </p:sp>
      <p:sp>
        <p:nvSpPr>
          <p:cNvPr id="4" name="object 40">
            <a:extLst>
              <a:ext uri="{FF2B5EF4-FFF2-40B4-BE49-F238E27FC236}">
                <a16:creationId xmlns:a16="http://schemas.microsoft.com/office/drawing/2014/main" id="{7603B0C1-C363-EED4-C188-814D591556F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1E8CA270-419E-F26D-CB51-AA56A3A62F9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E97F73C3-2DFD-60C4-83E4-4777049A4894}"/>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16</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5869D8DF-7039-F9BC-F2BF-913CCD4F23AC}"/>
              </a:ext>
            </a:extLst>
          </p:cNvPr>
          <p:cNvPicPr>
            <a:picLocks noChangeAspect="1"/>
          </p:cNvPicPr>
          <p:nvPr/>
        </p:nvPicPr>
        <p:blipFill>
          <a:blip r:embed="rId3"/>
          <a:stretch>
            <a:fillRect/>
          </a:stretch>
        </p:blipFill>
        <p:spPr>
          <a:xfrm>
            <a:off x="1332850" y="1594735"/>
            <a:ext cx="15107426" cy="3562686"/>
          </a:xfrm>
          <a:prstGeom prst="rect">
            <a:avLst/>
          </a:prstGeom>
        </p:spPr>
      </p:pic>
      <p:sp>
        <p:nvSpPr>
          <p:cNvPr id="7" name="テキスト プレースホルダー 2">
            <a:extLst>
              <a:ext uri="{FF2B5EF4-FFF2-40B4-BE49-F238E27FC236}">
                <a16:creationId xmlns:a16="http://schemas.microsoft.com/office/drawing/2014/main" id="{0B4B9290-88A1-C427-5368-0B93EBE80A20}"/>
              </a:ext>
            </a:extLst>
          </p:cNvPr>
          <p:cNvSpPr txBox="1">
            <a:spLocks/>
          </p:cNvSpPr>
          <p:nvPr/>
        </p:nvSpPr>
        <p:spPr>
          <a:xfrm>
            <a:off x="1332850" y="569557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8.27</a:t>
            </a:r>
            <a:r>
              <a:rPr lang="ja-JP" altLang="en-US" sz="4000" dirty="0">
                <a:latin typeface="メイリオ" panose="020B0604030504040204" pitchFamily="50" charset="-128"/>
                <a:ea typeface="メイリオ" panose="020B0604030504040204" pitchFamily="50" charset="-128"/>
              </a:rPr>
              <a:t> セキュリティに配慮したシステムアーキテクチャおよび</a:t>
            </a:r>
            <a:br>
              <a:rPr lang="en-US" altLang="ja-JP" sz="4000" dirty="0">
                <a:latin typeface="メイリオ" panose="020B0604030504040204" pitchFamily="50" charset="-128"/>
                <a:ea typeface="メイリオ" panose="020B0604030504040204" pitchFamily="50" charset="-128"/>
              </a:rPr>
            </a:br>
            <a:r>
              <a:rPr lang="ja-JP" altLang="en-US" sz="4000" dirty="0">
                <a:latin typeface="メイリオ" panose="020B0604030504040204" pitchFamily="50" charset="-128"/>
                <a:ea typeface="メイリオ" panose="020B0604030504040204" pitchFamily="50" charset="-128"/>
              </a:rPr>
              <a:t>　　　システム構築の原則</a:t>
            </a:r>
            <a:endParaRPr lang="en-US" altLang="ja-JP" sz="4000" dirty="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CF966A90-34A2-085B-8050-E0E3B1C8A508}"/>
              </a:ext>
            </a:extLst>
          </p:cNvPr>
          <p:cNvPicPr>
            <a:picLocks noChangeAspect="1"/>
          </p:cNvPicPr>
          <p:nvPr/>
        </p:nvPicPr>
        <p:blipFill>
          <a:blip r:embed="rId4"/>
          <a:stretch>
            <a:fillRect/>
          </a:stretch>
        </p:blipFill>
        <p:spPr>
          <a:xfrm>
            <a:off x="1332850" y="6031175"/>
            <a:ext cx="15107427" cy="2863586"/>
          </a:xfrm>
          <a:prstGeom prst="rect">
            <a:avLst/>
          </a:prstGeom>
        </p:spPr>
      </p:pic>
    </p:spTree>
    <p:extLst>
      <p:ext uri="{BB962C8B-B14F-4D97-AF65-F5344CB8AC3E}">
        <p14:creationId xmlns:p14="http://schemas.microsoft.com/office/powerpoint/2010/main" val="4239964867"/>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2DE8E-45AC-9811-B2C8-A44C046FF87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88A975C-CF63-1C9F-5934-35F3C9A95F1C}"/>
              </a:ext>
            </a:extLst>
          </p:cNvPr>
          <p:cNvSpPr txBox="1">
            <a:spLocks noGrp="1"/>
          </p:cNvSpPr>
          <p:nvPr>
            <p:ph type="title" idx="4294967295"/>
          </p:nvPr>
        </p:nvSpPr>
        <p:spPr>
          <a:xfrm>
            <a:off x="1332851" y="153996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8.28 </a:t>
            </a:r>
            <a:r>
              <a:rPr lang="ja-JP" altLang="en-US" sz="4000">
                <a:latin typeface="メイリオ" panose="020B0604030504040204" pitchFamily="50" charset="-128"/>
                <a:ea typeface="メイリオ" panose="020B0604030504040204" pitchFamily="50" charset="-128"/>
              </a:rPr>
              <a:t>セキュリティに配慮したコーディング</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250403F-F70A-664F-E61A-C54D560829C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403</a:t>
            </a:fld>
            <a:endParaRPr kumimoji="1" lang="ja-JP" altLang="en-US" sz="2000"/>
          </a:p>
        </p:txBody>
      </p:sp>
      <p:sp>
        <p:nvSpPr>
          <p:cNvPr id="4" name="object 40">
            <a:extLst>
              <a:ext uri="{FF2B5EF4-FFF2-40B4-BE49-F238E27FC236}">
                <a16:creationId xmlns:a16="http://schemas.microsoft.com/office/drawing/2014/main" id="{64321B0A-3F2D-137C-A776-2B6B0517CEE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9AE62CAA-909F-59C2-9C9A-76BADAF1589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CDAE31B-0FA0-7201-5C09-4788B3B2B75B}"/>
              </a:ext>
            </a:extLst>
          </p:cNvPr>
          <p:cNvSpPr txBox="1"/>
          <p:nvPr/>
        </p:nvSpPr>
        <p:spPr>
          <a:xfrm>
            <a:off x="12124944" y="561539"/>
            <a:ext cx="55509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a:t>
            </a:r>
            <a:endParaRPr lang="ja-JP" sz="2400" b="1" dirty="0">
              <a:latin typeface="メイリオ" panose="020B0604030504040204" pitchFamily="50" charset="-128"/>
              <a:ea typeface="メイリオ" panose="020B0604030504040204" pitchFamily="50" charset="-128"/>
              <a:cs typeface="Calibri"/>
            </a:endParaRPr>
          </a:p>
        </p:txBody>
      </p:sp>
      <p:pic>
        <p:nvPicPr>
          <p:cNvPr id="3" name="図 2">
            <a:extLst>
              <a:ext uri="{FF2B5EF4-FFF2-40B4-BE49-F238E27FC236}">
                <a16:creationId xmlns:a16="http://schemas.microsoft.com/office/drawing/2014/main" id="{F70CFABE-0B83-F6F7-BF49-44D9A8BD07BF}"/>
              </a:ext>
            </a:extLst>
          </p:cNvPr>
          <p:cNvPicPr>
            <a:picLocks noChangeAspect="1"/>
          </p:cNvPicPr>
          <p:nvPr/>
        </p:nvPicPr>
        <p:blipFill>
          <a:blip r:embed="rId3"/>
          <a:stretch>
            <a:fillRect/>
          </a:stretch>
        </p:blipFill>
        <p:spPr>
          <a:xfrm>
            <a:off x="1443847" y="1825944"/>
            <a:ext cx="15147699" cy="3135840"/>
          </a:xfrm>
          <a:prstGeom prst="rect">
            <a:avLst/>
          </a:prstGeom>
        </p:spPr>
      </p:pic>
    </p:spTree>
    <p:extLst>
      <p:ext uri="{BB962C8B-B14F-4D97-AF65-F5344CB8AC3E}">
        <p14:creationId xmlns:p14="http://schemas.microsoft.com/office/powerpoint/2010/main" val="3014175138"/>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461E2-F7AB-6A96-1698-1D453CD931A7}"/>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6AE2CD38-BA57-A23E-3469-1E6F6DB3550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404</a:t>
            </a:fld>
            <a:endParaRPr kumimoji="1" lang="ja-JP" altLang="en-US" sz="2000"/>
          </a:p>
        </p:txBody>
      </p:sp>
      <p:sp>
        <p:nvSpPr>
          <p:cNvPr id="4" name="object 40">
            <a:extLst>
              <a:ext uri="{FF2B5EF4-FFF2-40B4-BE49-F238E27FC236}">
                <a16:creationId xmlns:a16="http://schemas.microsoft.com/office/drawing/2014/main" id="{2A0E2A99-4C3A-C2B2-C148-A47B1C86C0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0E065F1E-1E11-4A59-00A5-9A357D05983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DC3890F-EEB0-6D45-BC73-011CED2771C0}"/>
              </a:ext>
            </a:extLst>
          </p:cNvPr>
          <p:cNvSpPr txBox="1"/>
          <p:nvPr/>
        </p:nvSpPr>
        <p:spPr>
          <a:xfrm>
            <a:off x="12070080" y="561539"/>
            <a:ext cx="56057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3DCC7037-553E-E8CD-06D0-A7213AFD993A}"/>
              </a:ext>
            </a:extLst>
          </p:cNvPr>
          <p:cNvSpPr txBox="1">
            <a:spLocks/>
          </p:cNvSpPr>
          <p:nvPr/>
        </p:nvSpPr>
        <p:spPr>
          <a:xfrm>
            <a:off x="1332850"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8.29</a:t>
            </a:r>
            <a:r>
              <a:rPr lang="ja-JP" altLang="en-US" sz="4000" dirty="0">
                <a:latin typeface="メイリオ" panose="020B0604030504040204" pitchFamily="50" charset="-128"/>
                <a:ea typeface="メイリオ" panose="020B0604030504040204" pitchFamily="50" charset="-128"/>
              </a:rPr>
              <a:t> 開発および受入れにおけるセキュリティ試験</a:t>
            </a:r>
            <a:endParaRPr lang="en-US" altLang="ja-JP" sz="4000" dirty="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1F458446-429C-935C-60CD-C12018184BB4}"/>
              </a:ext>
            </a:extLst>
          </p:cNvPr>
          <p:cNvPicPr>
            <a:picLocks noChangeAspect="1"/>
          </p:cNvPicPr>
          <p:nvPr/>
        </p:nvPicPr>
        <p:blipFill>
          <a:blip r:embed="rId3"/>
          <a:stretch>
            <a:fillRect/>
          </a:stretch>
        </p:blipFill>
        <p:spPr>
          <a:xfrm>
            <a:off x="1332850" y="1611685"/>
            <a:ext cx="15147699" cy="4721360"/>
          </a:xfrm>
          <a:prstGeom prst="rect">
            <a:avLst/>
          </a:prstGeom>
        </p:spPr>
      </p:pic>
    </p:spTree>
    <p:extLst>
      <p:ext uri="{BB962C8B-B14F-4D97-AF65-F5344CB8AC3E}">
        <p14:creationId xmlns:p14="http://schemas.microsoft.com/office/powerpoint/2010/main" val="3199379577"/>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06745-6594-71C1-D719-9650C9B86969}"/>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49EEDFE5-A169-12D7-CB0B-8B298157579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405</a:t>
            </a:fld>
            <a:endParaRPr kumimoji="1" lang="ja-JP" altLang="en-US" sz="2000"/>
          </a:p>
        </p:txBody>
      </p:sp>
      <p:sp>
        <p:nvSpPr>
          <p:cNvPr id="4" name="object 40">
            <a:extLst>
              <a:ext uri="{FF2B5EF4-FFF2-40B4-BE49-F238E27FC236}">
                <a16:creationId xmlns:a16="http://schemas.microsoft.com/office/drawing/2014/main" id="{94CA0591-5A93-96C9-4DF2-FB0B5ED5FFF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D86682D3-1B49-E016-4073-402485026A1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0876498-C07F-AE3F-00F0-365182ECEA20}"/>
              </a:ext>
            </a:extLst>
          </p:cNvPr>
          <p:cNvSpPr txBox="1"/>
          <p:nvPr/>
        </p:nvSpPr>
        <p:spPr>
          <a:xfrm>
            <a:off x="12728448" y="561539"/>
            <a:ext cx="49474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 18</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8C812336-A503-7127-F947-6DBD424262BA}"/>
              </a:ext>
            </a:extLst>
          </p:cNvPr>
          <p:cNvSpPr txBox="1">
            <a:spLocks/>
          </p:cNvSpPr>
          <p:nvPr/>
        </p:nvSpPr>
        <p:spPr>
          <a:xfrm>
            <a:off x="1332850"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8.30</a:t>
            </a:r>
            <a:r>
              <a:rPr lang="ja-JP" altLang="en-US" sz="4000">
                <a:latin typeface="メイリオ" panose="020B0604030504040204" pitchFamily="50" charset="-128"/>
                <a:ea typeface="メイリオ" panose="020B0604030504040204" pitchFamily="50" charset="-128"/>
              </a:rPr>
              <a:t> 外部委託による開発</a:t>
            </a:r>
            <a:endParaRPr lang="en-US" altLang="ja-JP" sz="400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9841A1EA-9C59-F490-AC80-A07BBAE95253}"/>
              </a:ext>
            </a:extLst>
          </p:cNvPr>
          <p:cNvPicPr>
            <a:picLocks noChangeAspect="1"/>
          </p:cNvPicPr>
          <p:nvPr/>
        </p:nvPicPr>
        <p:blipFill>
          <a:blip r:embed="rId3"/>
          <a:stretch>
            <a:fillRect/>
          </a:stretch>
        </p:blipFill>
        <p:spPr>
          <a:xfrm>
            <a:off x="1252674" y="1611685"/>
            <a:ext cx="15533239" cy="3569919"/>
          </a:xfrm>
          <a:prstGeom prst="rect">
            <a:avLst/>
          </a:prstGeom>
        </p:spPr>
      </p:pic>
      <p:sp>
        <p:nvSpPr>
          <p:cNvPr id="6" name="テキスト プレースホルダー 2">
            <a:extLst>
              <a:ext uri="{FF2B5EF4-FFF2-40B4-BE49-F238E27FC236}">
                <a16:creationId xmlns:a16="http://schemas.microsoft.com/office/drawing/2014/main" id="{9C20A405-EAD5-F9C1-F995-4C715499F9B0}"/>
              </a:ext>
            </a:extLst>
          </p:cNvPr>
          <p:cNvSpPr txBox="1">
            <a:spLocks/>
          </p:cNvSpPr>
          <p:nvPr/>
        </p:nvSpPr>
        <p:spPr>
          <a:xfrm>
            <a:off x="1332850" y="5536313"/>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dirty="0">
                <a:latin typeface="メイリオ" panose="020B0604030504040204" pitchFamily="50" charset="-128"/>
                <a:ea typeface="メイリオ" panose="020B0604030504040204" pitchFamily="50" charset="-128"/>
              </a:rPr>
              <a:t>8.31</a:t>
            </a:r>
            <a:r>
              <a:rPr lang="ja-JP" altLang="en-US" sz="4000" dirty="0">
                <a:latin typeface="メイリオ" panose="020B0604030504040204" pitchFamily="50" charset="-128"/>
                <a:ea typeface="メイリオ" panose="020B0604030504040204" pitchFamily="50" charset="-128"/>
              </a:rPr>
              <a:t> 開発環境、試験環境および運用環境の分離</a:t>
            </a:r>
            <a:endParaRPr lang="en-US" altLang="ja-JP" sz="4000"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18EEAEAD-2F16-66C8-6D43-6C613AF2399B}"/>
              </a:ext>
            </a:extLst>
          </p:cNvPr>
          <p:cNvPicPr>
            <a:picLocks noChangeAspect="1"/>
          </p:cNvPicPr>
          <p:nvPr/>
        </p:nvPicPr>
        <p:blipFill>
          <a:blip r:embed="rId4"/>
          <a:stretch>
            <a:fillRect/>
          </a:stretch>
        </p:blipFill>
        <p:spPr>
          <a:xfrm>
            <a:off x="1252674" y="5536313"/>
            <a:ext cx="15533239" cy="3640168"/>
          </a:xfrm>
          <a:prstGeom prst="rect">
            <a:avLst/>
          </a:prstGeom>
        </p:spPr>
      </p:pic>
    </p:spTree>
    <p:extLst>
      <p:ext uri="{BB962C8B-B14F-4D97-AF65-F5344CB8AC3E}">
        <p14:creationId xmlns:p14="http://schemas.microsoft.com/office/powerpoint/2010/main" val="2910459018"/>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FD8D6-9829-A151-5600-3D5527857AC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767EAA4C-5A04-A699-3ADA-29B76B48D8C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406</a:t>
            </a:fld>
            <a:endParaRPr kumimoji="1" lang="ja-JP" altLang="en-US" sz="2000"/>
          </a:p>
        </p:txBody>
      </p:sp>
      <p:sp>
        <p:nvSpPr>
          <p:cNvPr id="4" name="object 40">
            <a:extLst>
              <a:ext uri="{FF2B5EF4-FFF2-40B4-BE49-F238E27FC236}">
                <a16:creationId xmlns:a16="http://schemas.microsoft.com/office/drawing/2014/main" id="{E93D6493-DEB6-D270-E781-9D9F24D22BF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97DFF6B1-3F3F-4F94-7B8A-DEBDA9161447}"/>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6882EC3-4020-EC67-677F-278EC938D199}"/>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18</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8AF23896-F04B-1B30-EB11-47D280A0EBA7}"/>
              </a:ext>
            </a:extLst>
          </p:cNvPr>
          <p:cNvSpPr txBox="1">
            <a:spLocks/>
          </p:cNvSpPr>
          <p:nvPr/>
        </p:nvSpPr>
        <p:spPr>
          <a:xfrm>
            <a:off x="1332850"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8.32</a:t>
            </a:r>
            <a:r>
              <a:rPr lang="ja-JP" altLang="en-US" sz="4000">
                <a:latin typeface="メイリオ" panose="020B0604030504040204" pitchFamily="50" charset="-128"/>
                <a:ea typeface="メイリオ" panose="020B0604030504040204" pitchFamily="50" charset="-128"/>
              </a:rPr>
              <a:t> 変更管理</a:t>
            </a:r>
            <a:endParaRPr lang="en-US" altLang="ja-JP" sz="400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6D3D4580-F02D-BFFF-8717-60A0B170E617}"/>
              </a:ext>
            </a:extLst>
          </p:cNvPr>
          <p:cNvPicPr>
            <a:picLocks noChangeAspect="1"/>
          </p:cNvPicPr>
          <p:nvPr/>
        </p:nvPicPr>
        <p:blipFill>
          <a:blip r:embed="rId3"/>
          <a:stretch>
            <a:fillRect/>
          </a:stretch>
        </p:blipFill>
        <p:spPr>
          <a:xfrm>
            <a:off x="1403705" y="1609074"/>
            <a:ext cx="15255822" cy="6687851"/>
          </a:xfrm>
          <a:prstGeom prst="rect">
            <a:avLst/>
          </a:prstGeom>
        </p:spPr>
      </p:pic>
    </p:spTree>
    <p:extLst>
      <p:ext uri="{BB962C8B-B14F-4D97-AF65-F5344CB8AC3E}">
        <p14:creationId xmlns:p14="http://schemas.microsoft.com/office/powerpoint/2010/main" val="2412826195"/>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C6F59-928E-A0DA-6E28-90F0940F95BB}"/>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0AE87668-9328-7D62-45F9-07047B87D83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407</a:t>
            </a:fld>
            <a:endParaRPr kumimoji="1" lang="ja-JP" altLang="en-US" sz="2000"/>
          </a:p>
        </p:txBody>
      </p:sp>
      <p:sp>
        <p:nvSpPr>
          <p:cNvPr id="4" name="object 40">
            <a:extLst>
              <a:ext uri="{FF2B5EF4-FFF2-40B4-BE49-F238E27FC236}">
                <a16:creationId xmlns:a16="http://schemas.microsoft.com/office/drawing/2014/main" id="{1E15A606-4D6D-61CB-F72D-6683A0BEAB3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
        <p:nvSpPr>
          <p:cNvPr id="5" name="テキスト プレースホルダー 2">
            <a:extLst>
              <a:ext uri="{FF2B5EF4-FFF2-40B4-BE49-F238E27FC236}">
                <a16:creationId xmlns:a16="http://schemas.microsoft.com/office/drawing/2014/main" id="{0AD6927C-B7A7-A2A8-B187-69A2D23BDB5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技術的管理策を参考とした対策基準・実施手順の策定</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B3C83D6-1A48-2263-7D33-1D163D7AB5B5}"/>
              </a:ext>
            </a:extLst>
          </p:cNvPr>
          <p:cNvSpPr txBox="1"/>
          <p:nvPr/>
        </p:nvSpPr>
        <p:spPr>
          <a:xfrm>
            <a:off x="12015216" y="561539"/>
            <a:ext cx="56606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19</a:t>
            </a:r>
            <a:endParaRPr lang="ja-JP" sz="2400" b="1" dirty="0">
              <a:latin typeface="メイリオ" panose="020B0604030504040204" pitchFamily="50" charset="-128"/>
              <a:ea typeface="メイリオ" panose="020B0604030504040204" pitchFamily="50" charset="-128"/>
              <a:cs typeface="Calibri"/>
            </a:endParaRPr>
          </a:p>
        </p:txBody>
      </p:sp>
      <p:sp>
        <p:nvSpPr>
          <p:cNvPr id="7" name="テキスト プレースホルダー 2">
            <a:extLst>
              <a:ext uri="{FF2B5EF4-FFF2-40B4-BE49-F238E27FC236}">
                <a16:creationId xmlns:a16="http://schemas.microsoft.com/office/drawing/2014/main" id="{D67C4A08-19E0-97F3-7D7C-8EE90E94E8E9}"/>
              </a:ext>
            </a:extLst>
          </p:cNvPr>
          <p:cNvSpPr txBox="1">
            <a:spLocks/>
          </p:cNvSpPr>
          <p:nvPr/>
        </p:nvSpPr>
        <p:spPr>
          <a:xfrm>
            <a:off x="1332850"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8.33</a:t>
            </a:r>
            <a:r>
              <a:rPr lang="ja-JP" altLang="en-US" sz="4000">
                <a:latin typeface="メイリオ" panose="020B0604030504040204" pitchFamily="50" charset="-128"/>
                <a:ea typeface="メイリオ" panose="020B0604030504040204" pitchFamily="50" charset="-128"/>
              </a:rPr>
              <a:t> 試験情報</a:t>
            </a:r>
            <a:endParaRPr lang="en-US" altLang="ja-JP" sz="4000">
              <a:latin typeface="メイリオ" panose="020B0604030504040204" pitchFamily="50" charset="-128"/>
              <a:ea typeface="メイリオ" panose="020B0604030504040204" pitchFamily="50" charset="-128"/>
            </a:endParaRPr>
          </a:p>
        </p:txBody>
      </p:sp>
      <p:sp>
        <p:nvSpPr>
          <p:cNvPr id="6" name="テキスト プレースホルダー 2">
            <a:extLst>
              <a:ext uri="{FF2B5EF4-FFF2-40B4-BE49-F238E27FC236}">
                <a16:creationId xmlns:a16="http://schemas.microsoft.com/office/drawing/2014/main" id="{F68D7CC0-A084-0BF8-2BD3-E023FFBF8CEF}"/>
              </a:ext>
            </a:extLst>
          </p:cNvPr>
          <p:cNvSpPr txBox="1">
            <a:spLocks/>
          </p:cNvSpPr>
          <p:nvPr/>
        </p:nvSpPr>
        <p:spPr>
          <a:xfrm>
            <a:off x="1332850" y="5119179"/>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8.34</a:t>
            </a:r>
            <a:r>
              <a:rPr lang="ja-JP" altLang="en-US" sz="4000">
                <a:latin typeface="メイリオ" panose="020B0604030504040204" pitchFamily="50" charset="-128"/>
                <a:ea typeface="メイリオ" panose="020B0604030504040204" pitchFamily="50" charset="-128"/>
              </a:rPr>
              <a:t> 監査試験中の情報システムの保護</a:t>
            </a:r>
            <a:endParaRPr lang="en-US" altLang="ja-JP" sz="400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C60E21F9-661E-23C2-B557-606263C45185}"/>
              </a:ext>
            </a:extLst>
          </p:cNvPr>
          <p:cNvPicPr>
            <a:picLocks noChangeAspect="1"/>
          </p:cNvPicPr>
          <p:nvPr/>
        </p:nvPicPr>
        <p:blipFill>
          <a:blip r:embed="rId3"/>
          <a:stretch>
            <a:fillRect/>
          </a:stretch>
        </p:blipFill>
        <p:spPr>
          <a:xfrm>
            <a:off x="1432461" y="1891622"/>
            <a:ext cx="15220461" cy="2478065"/>
          </a:xfrm>
          <a:prstGeom prst="rect">
            <a:avLst/>
          </a:prstGeom>
        </p:spPr>
      </p:pic>
      <p:pic>
        <p:nvPicPr>
          <p:cNvPr id="3" name="図 2">
            <a:extLst>
              <a:ext uri="{FF2B5EF4-FFF2-40B4-BE49-F238E27FC236}">
                <a16:creationId xmlns:a16="http://schemas.microsoft.com/office/drawing/2014/main" id="{0204AF29-D07C-5627-46F2-84843E098A68}"/>
              </a:ext>
            </a:extLst>
          </p:cNvPr>
          <p:cNvPicPr>
            <a:picLocks noChangeAspect="1"/>
          </p:cNvPicPr>
          <p:nvPr/>
        </p:nvPicPr>
        <p:blipFill>
          <a:blip r:embed="rId4"/>
          <a:stretch>
            <a:fillRect/>
          </a:stretch>
        </p:blipFill>
        <p:spPr>
          <a:xfrm>
            <a:off x="1455799" y="5921216"/>
            <a:ext cx="15220773" cy="2780875"/>
          </a:xfrm>
          <a:prstGeom prst="rect">
            <a:avLst/>
          </a:prstGeom>
        </p:spPr>
      </p:pic>
    </p:spTree>
    <p:extLst>
      <p:ext uri="{BB962C8B-B14F-4D97-AF65-F5344CB8AC3E}">
        <p14:creationId xmlns:p14="http://schemas.microsoft.com/office/powerpoint/2010/main" val="3822785210"/>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0E7C6-8192-70CD-91AC-BCB97257BB0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3965F81-ED16-1B99-2085-915FF724222F}"/>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Security by Design</a:t>
            </a:r>
          </a:p>
        </p:txBody>
      </p:sp>
      <p:sp>
        <p:nvSpPr>
          <p:cNvPr id="91" name="スライド番号プレースホルダー 1">
            <a:extLst>
              <a:ext uri="{FF2B5EF4-FFF2-40B4-BE49-F238E27FC236}">
                <a16:creationId xmlns:a16="http://schemas.microsoft.com/office/drawing/2014/main" id="{77562285-D52B-35FD-5CE0-9126EBB1DCF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408</a:t>
            </a:fld>
            <a:endParaRPr kumimoji="1" lang="ja-JP" altLang="en-US" sz="2000"/>
          </a:p>
        </p:txBody>
      </p:sp>
      <p:sp>
        <p:nvSpPr>
          <p:cNvPr id="5" name="テキスト プレースホルダー 2">
            <a:extLst>
              <a:ext uri="{FF2B5EF4-FFF2-40B4-BE49-F238E27FC236}">
                <a16:creationId xmlns:a16="http://schemas.microsoft.com/office/drawing/2014/main" id="{3081B631-FEBE-B09B-4316-9F7F8AE2E67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B23C7F2-5512-43B8-16D8-0613567B8E01}"/>
              </a:ext>
            </a:extLst>
          </p:cNvPr>
          <p:cNvSpPr txBox="1"/>
          <p:nvPr/>
        </p:nvSpPr>
        <p:spPr>
          <a:xfrm>
            <a:off x="11978640" y="561539"/>
            <a:ext cx="56972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- 20</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79297842-31A8-DB1F-9498-23EAE69AF4DA}"/>
              </a:ext>
            </a:extLst>
          </p:cNvPr>
          <p:cNvPicPr>
            <a:picLocks noChangeAspect="1"/>
          </p:cNvPicPr>
          <p:nvPr/>
        </p:nvPicPr>
        <p:blipFill>
          <a:blip r:embed="rId3"/>
          <a:stretch>
            <a:fillRect/>
          </a:stretch>
        </p:blipFill>
        <p:spPr>
          <a:xfrm>
            <a:off x="7032333" y="1404965"/>
            <a:ext cx="9384137" cy="7702939"/>
          </a:xfrm>
          <a:prstGeom prst="rect">
            <a:avLst/>
          </a:prstGeom>
        </p:spPr>
      </p:pic>
      <p:pic>
        <p:nvPicPr>
          <p:cNvPr id="11" name="図 10">
            <a:extLst>
              <a:ext uri="{FF2B5EF4-FFF2-40B4-BE49-F238E27FC236}">
                <a16:creationId xmlns:a16="http://schemas.microsoft.com/office/drawing/2014/main" id="{E700509F-754C-3A37-3042-3EB8D858C2ED}"/>
              </a:ext>
            </a:extLst>
          </p:cNvPr>
          <p:cNvPicPr>
            <a:picLocks noChangeAspect="1"/>
          </p:cNvPicPr>
          <p:nvPr/>
        </p:nvPicPr>
        <p:blipFill>
          <a:blip r:embed="rId4"/>
          <a:stretch>
            <a:fillRect/>
          </a:stretch>
        </p:blipFill>
        <p:spPr>
          <a:xfrm>
            <a:off x="1816860" y="2201025"/>
            <a:ext cx="4129886" cy="6906879"/>
          </a:xfrm>
          <a:prstGeom prst="rect">
            <a:avLst/>
          </a:prstGeom>
        </p:spPr>
      </p:pic>
      <p:sp>
        <p:nvSpPr>
          <p:cNvPr id="12" name="object 40">
            <a:extLst>
              <a:ext uri="{FF2B5EF4-FFF2-40B4-BE49-F238E27FC236}">
                <a16:creationId xmlns:a16="http://schemas.microsoft.com/office/drawing/2014/main" id="{1FF62BFE-86BF-6B17-ACC1-2436C10243B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7998478"/>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70555-BF80-95B4-108B-1074E7D955F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5BD8544-39AF-0E30-52F1-4B3E40902D3F}"/>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Security by Design </a:t>
            </a:r>
            <a:r>
              <a:rPr lang="ja-JP" altLang="en-US" sz="4000">
                <a:latin typeface="メイリオ" panose="020B0604030504040204" pitchFamily="50" charset="-128"/>
                <a:ea typeface="メイリオ" panose="020B0604030504040204" pitchFamily="50" charset="-128"/>
              </a:rPr>
              <a:t>実施手順例</a:t>
            </a:r>
            <a:r>
              <a:rPr lang="en-US" altLang="ja-JP" sz="4000">
                <a:latin typeface="メイリオ" panose="020B0604030504040204" pitchFamily="50" charset="-128"/>
                <a:ea typeface="メイリオ" panose="020B0604030504040204" pitchFamily="50" charset="-128"/>
              </a:rPr>
              <a:t>1</a:t>
            </a:r>
          </a:p>
        </p:txBody>
      </p:sp>
      <p:sp>
        <p:nvSpPr>
          <p:cNvPr id="91" name="スライド番号プレースホルダー 1">
            <a:extLst>
              <a:ext uri="{FF2B5EF4-FFF2-40B4-BE49-F238E27FC236}">
                <a16:creationId xmlns:a16="http://schemas.microsoft.com/office/drawing/2014/main" id="{1543CB03-1FD6-D2B8-183C-7770E2E5A17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409</a:t>
            </a:fld>
            <a:endParaRPr kumimoji="1" lang="ja-JP" altLang="en-US" sz="2000"/>
          </a:p>
        </p:txBody>
      </p:sp>
      <p:sp>
        <p:nvSpPr>
          <p:cNvPr id="5" name="テキスト プレースホルダー 2">
            <a:extLst>
              <a:ext uri="{FF2B5EF4-FFF2-40B4-BE49-F238E27FC236}">
                <a16:creationId xmlns:a16="http://schemas.microsoft.com/office/drawing/2014/main" id="{CC490ED8-6242-5C39-02B3-F8D45AF79BB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B3135B42-6BE2-1776-0B23-98EB24170F3F}"/>
              </a:ext>
            </a:extLst>
          </p:cNvPr>
          <p:cNvSpPr txBox="1"/>
          <p:nvPr/>
        </p:nvSpPr>
        <p:spPr>
          <a:xfrm>
            <a:off x="12033504" y="561539"/>
            <a:ext cx="5642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- 21</a:t>
            </a:r>
            <a:endParaRPr lang="ja-JP" sz="2400" b="1" dirty="0">
              <a:latin typeface="メイリオ" panose="020B0604030504040204" pitchFamily="50" charset="-128"/>
              <a:ea typeface="メイリオ" panose="020B0604030504040204" pitchFamily="50" charset="-128"/>
              <a:cs typeface="Calibri"/>
            </a:endParaRPr>
          </a:p>
        </p:txBody>
      </p:sp>
      <p:pic>
        <p:nvPicPr>
          <p:cNvPr id="10" name="図 9">
            <a:extLst>
              <a:ext uri="{FF2B5EF4-FFF2-40B4-BE49-F238E27FC236}">
                <a16:creationId xmlns:a16="http://schemas.microsoft.com/office/drawing/2014/main" id="{F7C2E93D-36F3-ED20-09CF-00EF9EF658A3}"/>
              </a:ext>
            </a:extLst>
          </p:cNvPr>
          <p:cNvPicPr>
            <a:picLocks noChangeAspect="1"/>
          </p:cNvPicPr>
          <p:nvPr/>
        </p:nvPicPr>
        <p:blipFill>
          <a:blip r:embed="rId3"/>
          <a:stretch>
            <a:fillRect/>
          </a:stretch>
        </p:blipFill>
        <p:spPr>
          <a:xfrm>
            <a:off x="1332851" y="2171560"/>
            <a:ext cx="15487296" cy="6108536"/>
          </a:xfrm>
          <a:prstGeom prst="rect">
            <a:avLst/>
          </a:prstGeom>
        </p:spPr>
      </p:pic>
      <p:sp>
        <p:nvSpPr>
          <p:cNvPr id="12" name="object 40">
            <a:extLst>
              <a:ext uri="{FF2B5EF4-FFF2-40B4-BE49-F238E27FC236}">
                <a16:creationId xmlns:a16="http://schemas.microsoft.com/office/drawing/2014/main" id="{D5379FEA-2B4E-9A52-CE1C-261F4C17094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28826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サイバーセキュリティ対策基準レベル</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Lv.1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クイックアプローチ</a:t>
            </a:r>
          </a:p>
        </p:txBody>
      </p:sp>
      <p:graphicFrame>
        <p:nvGraphicFramePr>
          <p:cNvPr id="2" name="表 2">
            <a:extLst>
              <a:ext uri="{FF2B5EF4-FFF2-40B4-BE49-F238E27FC236}">
                <a16:creationId xmlns:a16="http://schemas.microsoft.com/office/drawing/2014/main" id="{7488F7BD-F3B5-8909-2C5E-46330A005DDC}"/>
              </a:ext>
            </a:extLst>
          </p:cNvPr>
          <p:cNvGraphicFramePr>
            <a:graphicFrameLocks noGrp="1"/>
          </p:cNvGraphicFramePr>
          <p:nvPr>
            <p:extLst>
              <p:ext uri="{D42A27DB-BD31-4B8C-83A1-F6EECF244321}">
                <p14:modId xmlns:p14="http://schemas.microsoft.com/office/powerpoint/2010/main" val="2913327602"/>
              </p:ext>
            </p:extLst>
          </p:nvPr>
        </p:nvGraphicFramePr>
        <p:xfrm>
          <a:off x="1498109" y="2026543"/>
          <a:ext cx="14944433" cy="7101840"/>
        </p:xfrm>
        <a:graphic>
          <a:graphicData uri="http://schemas.openxmlformats.org/drawingml/2006/table">
            <a:tbl>
              <a:tblPr firstRow="1" bandRow="1">
                <a:tableStyleId>{5C22544A-7EE6-4342-B048-85BDC9FD1C3A}</a:tableStyleId>
              </a:tblPr>
              <a:tblGrid>
                <a:gridCol w="2992248">
                  <a:extLst>
                    <a:ext uri="{9D8B030D-6E8A-4147-A177-3AD203B41FA5}">
                      <a16:colId xmlns:a16="http://schemas.microsoft.com/office/drawing/2014/main" val="3350320881"/>
                    </a:ext>
                  </a:extLst>
                </a:gridCol>
                <a:gridCol w="11952185">
                  <a:extLst>
                    <a:ext uri="{9D8B030D-6E8A-4147-A177-3AD203B41FA5}">
                      <a16:colId xmlns:a16="http://schemas.microsoft.com/office/drawing/2014/main" val="3319254363"/>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項目</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説明</a:t>
                      </a:r>
                    </a:p>
                  </a:txBody>
                  <a:tcPr/>
                </a:tc>
                <a:extLst>
                  <a:ext uri="{0D108BD9-81ED-4DB2-BD59-A6C34878D82A}">
                    <a16:rowId xmlns:a16="http://schemas.microsoft.com/office/drawing/2014/main" val="2429723215"/>
                  </a:ext>
                </a:extLst>
              </a:tr>
              <a:tr h="370840">
                <a:tc>
                  <a:txBody>
                    <a:bodyPr/>
                    <a:lstStyle/>
                    <a:p>
                      <a:pPr algn="ctr"/>
                      <a:r>
                        <a:rPr kumimoji="1" lang="ja-JP" altLang="en-US" sz="3200">
                          <a:latin typeface="メイリオ" panose="020B0604030504040204" pitchFamily="50" charset="-128"/>
                          <a:ea typeface="メイリオ" panose="020B0604030504040204" pitchFamily="50" charset="-128"/>
                        </a:rPr>
                        <a:t>内容</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3200" b="0" i="0">
                          <a:solidFill>
                            <a:srgbClr val="222222"/>
                          </a:solidFill>
                          <a:effectLst/>
                          <a:latin typeface="メイリオ" panose="020B0604030504040204" pitchFamily="50" charset="-128"/>
                          <a:ea typeface="メイリオ" panose="020B0604030504040204" pitchFamily="50" charset="-128"/>
                        </a:rPr>
                        <a:t>様々なインシデント事案の対応内容を参考として、「リスクが大きい（発生頻度が高い、被害が大きい）」と思われる事例から、重要な対策を実施していく。</a:t>
                      </a:r>
                      <a:endParaRPr lang="en-US" altLang="ja-JP" sz="3200" b="0" i="0">
                        <a:solidFill>
                          <a:srgbClr val="222222"/>
                        </a:solidFill>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3200" b="0" i="0">
                          <a:solidFill>
                            <a:srgbClr val="222222"/>
                          </a:solidFill>
                          <a:effectLst/>
                          <a:latin typeface="メイリオ" panose="020B0604030504040204" pitchFamily="50" charset="-128"/>
                          <a:ea typeface="メイリオ" panose="020B0604030504040204" pitchFamily="50" charset="-128"/>
                        </a:rPr>
                        <a:t>何から実施していいかわからない。という組織は、まずはここから。</a:t>
                      </a:r>
                      <a:endParaRPr lang="en-US" altLang="ja-JP" sz="3200" b="0" i="0">
                        <a:solidFill>
                          <a:srgbClr val="222222"/>
                        </a:solidFill>
                        <a:effectLst/>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836525596"/>
                  </a:ext>
                </a:extLst>
              </a:tr>
              <a:tr h="370840">
                <a:tc>
                  <a:txBody>
                    <a:bodyPr/>
                    <a:lstStyle/>
                    <a:p>
                      <a:pPr algn="ctr"/>
                      <a:r>
                        <a:rPr kumimoji="1" lang="ja-JP" altLang="en-US" sz="3200">
                          <a:latin typeface="メイリオ" panose="020B0604030504040204" pitchFamily="50" charset="-128"/>
                          <a:ea typeface="メイリオ" panose="020B0604030504040204" pitchFamily="50" charset="-128"/>
                        </a:rPr>
                        <a:t>参考資料</a:t>
                      </a:r>
                    </a:p>
                  </a:txBody>
                  <a:tcPr anchor="ctr"/>
                </a:tc>
                <a:tc>
                  <a:txBody>
                    <a:bodyPr/>
                    <a:lstStyle/>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徳島県つるぎ町立半田病院 コンピュータウイルス感染事案有識者会議調査報告書について</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大阪急性・総合医療センター 情報セキュリティインシデント調査委員会報告書について</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3200">
                          <a:latin typeface="メイリオ" panose="020B0604030504040204" pitchFamily="50" charset="-128"/>
                          <a:ea typeface="メイリオ" panose="020B0604030504040204" pitchFamily="50" charset="-128"/>
                        </a:rPr>
                        <a:t>【IPA】</a:t>
                      </a:r>
                      <a:r>
                        <a:rPr kumimoji="1" lang="ja-JP" altLang="en-US" sz="3200">
                          <a:latin typeface="メイリオ" panose="020B0604030504040204" pitchFamily="50" charset="-128"/>
                          <a:ea typeface="メイリオ" panose="020B0604030504040204" pitchFamily="50" charset="-128"/>
                        </a:rPr>
                        <a:t>情報セキュリティ</a:t>
                      </a:r>
                      <a:r>
                        <a:rPr kumimoji="1" lang="en-US" altLang="ja-JP" sz="3200">
                          <a:latin typeface="メイリオ" panose="020B0604030504040204" pitchFamily="50" charset="-128"/>
                          <a:ea typeface="メイリオ" panose="020B0604030504040204" pitchFamily="50" charset="-128"/>
                        </a:rPr>
                        <a:t>10</a:t>
                      </a:r>
                      <a:r>
                        <a:rPr kumimoji="1" lang="ja-JP" altLang="en-US" sz="3200">
                          <a:latin typeface="メイリオ" panose="020B0604030504040204" pitchFamily="50" charset="-128"/>
                          <a:ea typeface="メイリオ" panose="020B0604030504040204" pitchFamily="50" charset="-128"/>
                        </a:rPr>
                        <a:t>大脅威</a:t>
                      </a:r>
                      <a:r>
                        <a:rPr kumimoji="1" lang="en-US" altLang="ja-JP" sz="3200">
                          <a:latin typeface="メイリオ" panose="020B0604030504040204" pitchFamily="50" charset="-128"/>
                          <a:ea typeface="メイリオ" panose="020B0604030504040204" pitchFamily="50" charset="-128"/>
                        </a:rPr>
                        <a:t>2023</a:t>
                      </a:r>
                    </a:p>
                    <a:p>
                      <a:pPr marL="457200" indent="-457200">
                        <a:buFont typeface="Arial" panose="020B0604020202020204" pitchFamily="34" charset="0"/>
                        <a:buChar char="•"/>
                      </a:pPr>
                      <a:r>
                        <a:rPr kumimoji="1" lang="en-US" altLang="ja-JP" sz="3200">
                          <a:latin typeface="メイリオ" panose="020B0604030504040204" pitchFamily="50" charset="-128"/>
                          <a:ea typeface="メイリオ" panose="020B0604030504040204" pitchFamily="50" charset="-128"/>
                        </a:rPr>
                        <a:t>【NISC】</a:t>
                      </a:r>
                      <a:r>
                        <a:rPr kumimoji="1" lang="ja-JP" altLang="en-US" sz="3200">
                          <a:latin typeface="メイリオ" panose="020B0604030504040204" pitchFamily="50" charset="-128"/>
                          <a:ea typeface="メイリオ" panose="020B0604030504040204" pitchFamily="50" charset="-128"/>
                        </a:rPr>
                        <a:t>サイバー攻撃を受けた組織における対応事例集（事実例における学びと気づきに関する調査研究）</a:t>
                      </a:r>
                      <a:endParaRPr kumimoji="1" lang="en-US" altLang="ja-JP" sz="320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など</a:t>
                      </a:r>
                      <a:endParaRPr kumimoji="1" lang="en-US" altLang="ja-JP" sz="32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665611649"/>
                  </a:ext>
                </a:extLst>
              </a:tr>
            </a:tbl>
          </a:graphicData>
        </a:graphic>
      </p:graphicFrame>
      <p:sp>
        <p:nvSpPr>
          <p:cNvPr id="6" name="テキスト ボックス 5">
            <a:extLst>
              <a:ext uri="{FF2B5EF4-FFF2-40B4-BE49-F238E27FC236}">
                <a16:creationId xmlns:a16="http://schemas.microsoft.com/office/drawing/2014/main" id="{A090BA68-CF09-5EF4-007E-4E0D4616D64D}"/>
              </a:ext>
            </a:extLst>
          </p:cNvPr>
          <p:cNvSpPr txBox="1"/>
          <p:nvPr/>
        </p:nvSpPr>
        <p:spPr>
          <a:xfrm>
            <a:off x="13611165" y="795311"/>
            <a:ext cx="39989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sz="2400" b="1" dirty="0">
                <a:latin typeface="メイリオ" panose="020B0604030504040204" pitchFamily="50" charset="-128"/>
                <a:ea typeface="メイリオ" panose="020B0604030504040204" pitchFamily="50" charset="-128"/>
              </a:rPr>
              <a:t>3-4-1.</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6C03D1ED-04BE-5917-C0C4-96D60420190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3. </a:t>
            </a:r>
            <a:r>
              <a:rPr lang="ja-JP" altLang="en-US" sz="1800" b="1">
                <a:solidFill>
                  <a:schemeClr val="accent1"/>
                </a:solidFill>
                <a:latin typeface="メイリオ" panose="020B0604030504040204" pitchFamily="50" charset="-128"/>
                <a:ea typeface="メイリオ" panose="020B0604030504040204" pitchFamily="50" charset="-128"/>
              </a:rPr>
              <a:t>サイバーセキュリティの基礎知識</a:t>
            </a:r>
          </a:p>
        </p:txBody>
      </p:sp>
    </p:spTree>
    <p:extLst>
      <p:ext uri="{BB962C8B-B14F-4D97-AF65-F5344CB8AC3E}">
        <p14:creationId xmlns:p14="http://schemas.microsoft.com/office/powerpoint/2010/main" val="2415943563"/>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8FA2C-DA45-6BA6-A68A-5DB03C43907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4D97A5D-E49B-CEDB-1EFA-5FA778E5B87A}"/>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Security by Design </a:t>
            </a:r>
            <a:r>
              <a:rPr lang="ja-JP" altLang="en-US" sz="4000">
                <a:latin typeface="メイリオ" panose="020B0604030504040204" pitchFamily="50" charset="-128"/>
                <a:ea typeface="メイリオ" panose="020B0604030504040204" pitchFamily="50" charset="-128"/>
              </a:rPr>
              <a:t>実施手順例</a:t>
            </a:r>
            <a:r>
              <a:rPr lang="en-US" altLang="ja-JP" sz="4000">
                <a:latin typeface="メイリオ" panose="020B0604030504040204" pitchFamily="50" charset="-128"/>
                <a:ea typeface="メイリオ" panose="020B0604030504040204" pitchFamily="50" charset="-128"/>
              </a:rPr>
              <a:t>2</a:t>
            </a:r>
          </a:p>
        </p:txBody>
      </p:sp>
      <p:sp>
        <p:nvSpPr>
          <p:cNvPr id="91" name="スライド番号プレースホルダー 1">
            <a:extLst>
              <a:ext uri="{FF2B5EF4-FFF2-40B4-BE49-F238E27FC236}">
                <a16:creationId xmlns:a16="http://schemas.microsoft.com/office/drawing/2014/main" id="{DF4F7ABD-45C9-D266-5F1D-9FBB498A366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410</a:t>
            </a:fld>
            <a:endParaRPr kumimoji="1" lang="ja-JP" altLang="en-US" sz="2000"/>
          </a:p>
        </p:txBody>
      </p:sp>
      <p:sp>
        <p:nvSpPr>
          <p:cNvPr id="5" name="テキスト プレースホルダー 2">
            <a:extLst>
              <a:ext uri="{FF2B5EF4-FFF2-40B4-BE49-F238E27FC236}">
                <a16:creationId xmlns:a16="http://schemas.microsoft.com/office/drawing/2014/main" id="{65912DC8-EC4C-4A18-657E-DF7CE9F1DDE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7E32AC1A-D9C5-7F72-0981-39AF77D1C75B}"/>
              </a:ext>
            </a:extLst>
          </p:cNvPr>
          <p:cNvSpPr txBox="1"/>
          <p:nvPr/>
        </p:nvSpPr>
        <p:spPr>
          <a:xfrm>
            <a:off x="11960352" y="561539"/>
            <a:ext cx="57155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- 21</a:t>
            </a:r>
            <a:endParaRPr lang="ja-JP" sz="2400" b="1" dirty="0">
              <a:latin typeface="メイリオ" panose="020B0604030504040204" pitchFamily="50" charset="-128"/>
              <a:ea typeface="メイリオ" panose="020B0604030504040204" pitchFamily="50" charset="-128"/>
              <a:cs typeface="Calibri"/>
            </a:endParaRPr>
          </a:p>
        </p:txBody>
      </p:sp>
      <p:pic>
        <p:nvPicPr>
          <p:cNvPr id="10" name="図 9">
            <a:extLst>
              <a:ext uri="{FF2B5EF4-FFF2-40B4-BE49-F238E27FC236}">
                <a16:creationId xmlns:a16="http://schemas.microsoft.com/office/drawing/2014/main" id="{A6C912AC-7B50-CEEF-AB36-D4F8F5D058F0}"/>
              </a:ext>
            </a:extLst>
          </p:cNvPr>
          <p:cNvPicPr>
            <a:picLocks noChangeAspect="1"/>
          </p:cNvPicPr>
          <p:nvPr/>
        </p:nvPicPr>
        <p:blipFill>
          <a:blip r:embed="rId3"/>
          <a:stretch>
            <a:fillRect/>
          </a:stretch>
        </p:blipFill>
        <p:spPr>
          <a:xfrm>
            <a:off x="1424145" y="2171559"/>
            <a:ext cx="14577855" cy="6780399"/>
          </a:xfrm>
          <a:prstGeom prst="rect">
            <a:avLst/>
          </a:prstGeom>
        </p:spPr>
      </p:pic>
      <p:sp>
        <p:nvSpPr>
          <p:cNvPr id="11" name="object 40">
            <a:extLst>
              <a:ext uri="{FF2B5EF4-FFF2-40B4-BE49-F238E27FC236}">
                <a16:creationId xmlns:a16="http://schemas.microsoft.com/office/drawing/2014/main" id="{D32324CE-2842-E94B-D6B7-E74CB9F4AE5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13441667"/>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1803C-F212-D4EA-6A03-FE6C42C2B56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BEAB573-2EF5-E4BB-2D98-2F98C87A9DC1}"/>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Security by Design </a:t>
            </a:r>
            <a:r>
              <a:rPr lang="ja-JP" altLang="en-US" sz="4000">
                <a:latin typeface="メイリオ" panose="020B0604030504040204" pitchFamily="50" charset="-128"/>
                <a:ea typeface="メイリオ" panose="020B0604030504040204" pitchFamily="50" charset="-128"/>
              </a:rPr>
              <a:t>実施手順例</a:t>
            </a:r>
            <a:r>
              <a:rPr lang="en-US" altLang="ja-JP" sz="4000">
                <a:latin typeface="メイリオ" panose="020B0604030504040204" pitchFamily="50" charset="-128"/>
                <a:ea typeface="メイリオ" panose="020B0604030504040204" pitchFamily="50" charset="-128"/>
              </a:rPr>
              <a:t>3</a:t>
            </a:r>
          </a:p>
        </p:txBody>
      </p:sp>
      <p:sp>
        <p:nvSpPr>
          <p:cNvPr id="91" name="スライド番号プレースホルダー 1">
            <a:extLst>
              <a:ext uri="{FF2B5EF4-FFF2-40B4-BE49-F238E27FC236}">
                <a16:creationId xmlns:a16="http://schemas.microsoft.com/office/drawing/2014/main" id="{243800AC-9A3B-5AE3-9B11-B09AAF3585B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411</a:t>
            </a:fld>
            <a:endParaRPr kumimoji="1" lang="ja-JP" altLang="en-US" sz="2000"/>
          </a:p>
        </p:txBody>
      </p:sp>
      <p:sp>
        <p:nvSpPr>
          <p:cNvPr id="5" name="テキスト プレースホルダー 2">
            <a:extLst>
              <a:ext uri="{FF2B5EF4-FFF2-40B4-BE49-F238E27FC236}">
                <a16:creationId xmlns:a16="http://schemas.microsoft.com/office/drawing/2014/main" id="{1917E52B-7C53-3DD0-8280-9438D57FB62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C6941515-4297-EC09-ECA3-2722E0049F73}"/>
              </a:ext>
            </a:extLst>
          </p:cNvPr>
          <p:cNvSpPr txBox="1"/>
          <p:nvPr/>
        </p:nvSpPr>
        <p:spPr>
          <a:xfrm>
            <a:off x="12106656" y="561539"/>
            <a:ext cx="55692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- 22</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05D1B487-6362-F3D5-C1FA-46A916DFCE7D}"/>
              </a:ext>
            </a:extLst>
          </p:cNvPr>
          <p:cNvPicPr>
            <a:picLocks noChangeAspect="1"/>
          </p:cNvPicPr>
          <p:nvPr/>
        </p:nvPicPr>
        <p:blipFill>
          <a:blip r:embed="rId3"/>
          <a:stretch>
            <a:fillRect/>
          </a:stretch>
        </p:blipFill>
        <p:spPr>
          <a:xfrm>
            <a:off x="1332851" y="2171560"/>
            <a:ext cx="15448627" cy="4788804"/>
          </a:xfrm>
          <a:prstGeom prst="rect">
            <a:avLst/>
          </a:prstGeom>
        </p:spPr>
      </p:pic>
      <p:sp>
        <p:nvSpPr>
          <p:cNvPr id="7" name="object 40">
            <a:extLst>
              <a:ext uri="{FF2B5EF4-FFF2-40B4-BE49-F238E27FC236}">
                <a16:creationId xmlns:a16="http://schemas.microsoft.com/office/drawing/2014/main" id="{BFCAF7BD-48C4-FEBF-6F03-11400398C48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68543717"/>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3F9C7-780B-E216-D3C3-3957A50E8A8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0F2592B-1F89-3133-98AB-0C56D76F088A}"/>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Security by Design </a:t>
            </a:r>
            <a:r>
              <a:rPr lang="ja-JP" altLang="en-US" sz="4000">
                <a:latin typeface="メイリオ" panose="020B0604030504040204" pitchFamily="50" charset="-128"/>
                <a:ea typeface="メイリオ" panose="020B0604030504040204" pitchFamily="50" charset="-128"/>
              </a:rPr>
              <a:t>実施手順例</a:t>
            </a:r>
            <a:r>
              <a:rPr lang="en-US" altLang="ja-JP" sz="4000">
                <a:latin typeface="メイリオ" panose="020B0604030504040204" pitchFamily="50" charset="-128"/>
                <a:ea typeface="メイリオ" panose="020B0604030504040204" pitchFamily="50" charset="-128"/>
              </a:rPr>
              <a:t>4</a:t>
            </a:r>
          </a:p>
        </p:txBody>
      </p:sp>
      <p:sp>
        <p:nvSpPr>
          <p:cNvPr id="91" name="スライド番号プレースホルダー 1">
            <a:extLst>
              <a:ext uri="{FF2B5EF4-FFF2-40B4-BE49-F238E27FC236}">
                <a16:creationId xmlns:a16="http://schemas.microsoft.com/office/drawing/2014/main" id="{7C584E85-174C-C74E-4AA7-B10A483AB40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412</a:t>
            </a:fld>
            <a:endParaRPr kumimoji="1" lang="ja-JP" altLang="en-US" sz="2000"/>
          </a:p>
        </p:txBody>
      </p:sp>
      <p:sp>
        <p:nvSpPr>
          <p:cNvPr id="5" name="テキスト プレースホルダー 2">
            <a:extLst>
              <a:ext uri="{FF2B5EF4-FFF2-40B4-BE49-F238E27FC236}">
                <a16:creationId xmlns:a16="http://schemas.microsoft.com/office/drawing/2014/main" id="{1F9D8962-2406-66D1-48BF-E358B45C73C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BC4A83A6-4760-BA15-0C40-BFBF3CBEB409}"/>
              </a:ext>
            </a:extLst>
          </p:cNvPr>
          <p:cNvSpPr txBox="1"/>
          <p:nvPr/>
        </p:nvSpPr>
        <p:spPr>
          <a:xfrm>
            <a:off x="12088368" y="561539"/>
            <a:ext cx="55875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- 22</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6AC37C86-BEFD-9F39-D58A-E60C8C1F475C}"/>
              </a:ext>
            </a:extLst>
          </p:cNvPr>
          <p:cNvPicPr>
            <a:picLocks noChangeAspect="1"/>
          </p:cNvPicPr>
          <p:nvPr/>
        </p:nvPicPr>
        <p:blipFill>
          <a:blip r:embed="rId3"/>
          <a:stretch>
            <a:fillRect/>
          </a:stretch>
        </p:blipFill>
        <p:spPr>
          <a:xfrm>
            <a:off x="1423781" y="2171560"/>
            <a:ext cx="13760072" cy="7099734"/>
          </a:xfrm>
          <a:prstGeom prst="rect">
            <a:avLst/>
          </a:prstGeom>
        </p:spPr>
      </p:pic>
      <p:sp>
        <p:nvSpPr>
          <p:cNvPr id="9" name="object 40">
            <a:extLst>
              <a:ext uri="{FF2B5EF4-FFF2-40B4-BE49-F238E27FC236}">
                <a16:creationId xmlns:a16="http://schemas.microsoft.com/office/drawing/2014/main" id="{3D77C5E9-EBBC-DD75-063B-3829CC8695C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58293056"/>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A412E-DEA8-F41B-A780-DF6ECEB4434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C953F2F-D422-FC91-5685-B01DFAFA279B}"/>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ゼロトラスト・境界防御モデル</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039F698-CEFA-338D-DB78-F3A7DC1CB76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413</a:t>
            </a:fld>
            <a:endParaRPr kumimoji="1" lang="ja-JP" altLang="en-US" sz="2000"/>
          </a:p>
        </p:txBody>
      </p:sp>
      <p:sp>
        <p:nvSpPr>
          <p:cNvPr id="5" name="テキスト プレースホルダー 2">
            <a:extLst>
              <a:ext uri="{FF2B5EF4-FFF2-40B4-BE49-F238E27FC236}">
                <a16:creationId xmlns:a16="http://schemas.microsoft.com/office/drawing/2014/main" id="{F8B481BF-15E8-C1B9-67EE-004E9045B4B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E8F2DC58-E31F-4501-B208-92FD47037435}"/>
              </a:ext>
            </a:extLst>
          </p:cNvPr>
          <p:cNvSpPr txBox="1"/>
          <p:nvPr/>
        </p:nvSpPr>
        <p:spPr>
          <a:xfrm>
            <a:off x="12088368" y="561539"/>
            <a:ext cx="55875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- 23</a:t>
            </a:r>
            <a:endParaRPr lang="ja-JP" sz="2400" b="1" dirty="0">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64A4F729-4C00-8D93-5829-EB88FC4352B9}"/>
              </a:ext>
            </a:extLst>
          </p:cNvPr>
          <p:cNvPicPr>
            <a:picLocks noChangeAspect="1"/>
          </p:cNvPicPr>
          <p:nvPr/>
        </p:nvPicPr>
        <p:blipFill>
          <a:blip r:embed="rId3"/>
          <a:stretch>
            <a:fillRect/>
          </a:stretch>
        </p:blipFill>
        <p:spPr>
          <a:xfrm>
            <a:off x="1407694" y="2086852"/>
            <a:ext cx="15223200" cy="1252124"/>
          </a:xfrm>
          <a:prstGeom prst="rect">
            <a:avLst/>
          </a:prstGeom>
        </p:spPr>
      </p:pic>
      <p:pic>
        <p:nvPicPr>
          <p:cNvPr id="7" name="図 6">
            <a:extLst>
              <a:ext uri="{FF2B5EF4-FFF2-40B4-BE49-F238E27FC236}">
                <a16:creationId xmlns:a16="http://schemas.microsoft.com/office/drawing/2014/main" id="{3B8A6CC1-441A-9CC0-BF8F-95D67AC92C94}"/>
              </a:ext>
            </a:extLst>
          </p:cNvPr>
          <p:cNvPicPr>
            <a:picLocks noChangeAspect="1"/>
          </p:cNvPicPr>
          <p:nvPr/>
        </p:nvPicPr>
        <p:blipFill>
          <a:blip r:embed="rId4"/>
          <a:stretch>
            <a:fillRect/>
          </a:stretch>
        </p:blipFill>
        <p:spPr>
          <a:xfrm>
            <a:off x="2947736" y="3520278"/>
            <a:ext cx="11273590" cy="5704117"/>
          </a:xfrm>
          <a:prstGeom prst="rect">
            <a:avLst/>
          </a:prstGeom>
        </p:spPr>
      </p:pic>
      <p:sp>
        <p:nvSpPr>
          <p:cNvPr id="9" name="object 40">
            <a:extLst>
              <a:ext uri="{FF2B5EF4-FFF2-40B4-BE49-F238E27FC236}">
                <a16:creationId xmlns:a16="http://schemas.microsoft.com/office/drawing/2014/main" id="{9FDEDC74-3A32-D975-8051-1686617304D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06203556"/>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BAFBC-9DF7-4A1D-6D00-D7C4DB264A0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78E24CD-00BE-C0EF-BCF0-A8CE8B5A3335}"/>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ゼロトラスト・境界防御モデル</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C9232E5-725B-5AF1-1673-8BF134719A6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414</a:t>
            </a:fld>
            <a:endParaRPr kumimoji="1" lang="ja-JP" altLang="en-US" sz="2000"/>
          </a:p>
        </p:txBody>
      </p:sp>
      <p:sp>
        <p:nvSpPr>
          <p:cNvPr id="5" name="テキスト プレースホルダー 2">
            <a:extLst>
              <a:ext uri="{FF2B5EF4-FFF2-40B4-BE49-F238E27FC236}">
                <a16:creationId xmlns:a16="http://schemas.microsoft.com/office/drawing/2014/main" id="{3BCD8FF0-478F-B483-98EF-E1039A7271A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BA3792F-98CB-7FFF-2F42-A84C372BC83D}"/>
              </a:ext>
            </a:extLst>
          </p:cNvPr>
          <p:cNvSpPr txBox="1"/>
          <p:nvPr/>
        </p:nvSpPr>
        <p:spPr>
          <a:xfrm>
            <a:off x="11887200" y="561539"/>
            <a:ext cx="5788672" cy="846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- 24</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63BFC3D0-F224-8ED1-19F1-B12BB5E0A0E0}"/>
              </a:ext>
            </a:extLst>
          </p:cNvPr>
          <p:cNvPicPr>
            <a:picLocks noChangeAspect="1"/>
          </p:cNvPicPr>
          <p:nvPr/>
        </p:nvPicPr>
        <p:blipFill>
          <a:blip r:embed="rId3"/>
          <a:stretch>
            <a:fillRect/>
          </a:stretch>
        </p:blipFill>
        <p:spPr>
          <a:xfrm>
            <a:off x="3976312" y="2171560"/>
            <a:ext cx="10545804" cy="7167941"/>
          </a:xfrm>
          <a:prstGeom prst="rect">
            <a:avLst/>
          </a:prstGeom>
        </p:spPr>
      </p:pic>
      <p:sp>
        <p:nvSpPr>
          <p:cNvPr id="9" name="object 40">
            <a:extLst>
              <a:ext uri="{FF2B5EF4-FFF2-40B4-BE49-F238E27FC236}">
                <a16:creationId xmlns:a16="http://schemas.microsoft.com/office/drawing/2014/main" id="{975B2961-EA31-74F4-0F50-144E1891C8A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24971787"/>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71285-1CCD-A1F2-E214-E38C222C63F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96B1AA8-780A-576D-1523-9494FAB4B8D1}"/>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ゼロトラスト導入に向けた実施手順例</a:t>
            </a:r>
            <a:r>
              <a:rPr lang="en-US" altLang="ja-JP" sz="4000">
                <a:latin typeface="メイリオ" panose="020B0604030504040204" pitchFamily="50" charset="-128"/>
                <a:ea typeface="メイリオ" panose="020B0604030504040204" pitchFamily="50" charset="-128"/>
              </a:rPr>
              <a:t>1</a:t>
            </a:r>
          </a:p>
        </p:txBody>
      </p:sp>
      <p:sp>
        <p:nvSpPr>
          <p:cNvPr id="91" name="スライド番号プレースホルダー 1">
            <a:extLst>
              <a:ext uri="{FF2B5EF4-FFF2-40B4-BE49-F238E27FC236}">
                <a16:creationId xmlns:a16="http://schemas.microsoft.com/office/drawing/2014/main" id="{094C3CC3-0AD4-2FC6-9F4B-FDE0D8C876F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415</a:t>
            </a:fld>
            <a:endParaRPr kumimoji="1" lang="ja-JP" altLang="en-US" sz="2000"/>
          </a:p>
        </p:txBody>
      </p:sp>
      <p:sp>
        <p:nvSpPr>
          <p:cNvPr id="5" name="テキスト プレースホルダー 2">
            <a:extLst>
              <a:ext uri="{FF2B5EF4-FFF2-40B4-BE49-F238E27FC236}">
                <a16:creationId xmlns:a16="http://schemas.microsoft.com/office/drawing/2014/main" id="{01408DE4-A80B-AD3B-A4C4-55339B4FD68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ED39009F-E258-399F-F146-A46D94E3C3B8}"/>
              </a:ext>
            </a:extLst>
          </p:cNvPr>
          <p:cNvSpPr txBox="1"/>
          <p:nvPr/>
        </p:nvSpPr>
        <p:spPr>
          <a:xfrm>
            <a:off x="11923776" y="561539"/>
            <a:ext cx="57520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- 26</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7E31CCAF-27BF-E833-40B9-8A7E452A8059}"/>
              </a:ext>
            </a:extLst>
          </p:cNvPr>
          <p:cNvPicPr>
            <a:picLocks noChangeAspect="1"/>
          </p:cNvPicPr>
          <p:nvPr/>
        </p:nvPicPr>
        <p:blipFill>
          <a:blip r:embed="rId3"/>
          <a:stretch>
            <a:fillRect/>
          </a:stretch>
        </p:blipFill>
        <p:spPr>
          <a:xfrm>
            <a:off x="1332851" y="2390709"/>
            <a:ext cx="15464080" cy="5478142"/>
          </a:xfrm>
          <a:prstGeom prst="rect">
            <a:avLst/>
          </a:prstGeom>
        </p:spPr>
      </p:pic>
      <p:sp>
        <p:nvSpPr>
          <p:cNvPr id="9" name="object 40">
            <a:extLst>
              <a:ext uri="{FF2B5EF4-FFF2-40B4-BE49-F238E27FC236}">
                <a16:creationId xmlns:a16="http://schemas.microsoft.com/office/drawing/2014/main" id="{D1B20B6F-47E5-8976-D37C-ED0DE13DD5E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70586172"/>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C744D-F2C7-99E0-2EA4-DC0719CE584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F215952-2426-D707-C2CC-E1789AA2FF97}"/>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ゼロトラスト導入に向けた実施手順例</a:t>
            </a:r>
            <a:r>
              <a:rPr lang="en-US" altLang="ja-JP" sz="4000">
                <a:latin typeface="メイリオ" panose="020B0604030504040204" pitchFamily="50" charset="-128"/>
                <a:ea typeface="メイリオ" panose="020B0604030504040204" pitchFamily="50" charset="-128"/>
              </a:rPr>
              <a:t>2</a:t>
            </a:r>
          </a:p>
        </p:txBody>
      </p:sp>
      <p:sp>
        <p:nvSpPr>
          <p:cNvPr id="91" name="スライド番号プレースホルダー 1">
            <a:extLst>
              <a:ext uri="{FF2B5EF4-FFF2-40B4-BE49-F238E27FC236}">
                <a16:creationId xmlns:a16="http://schemas.microsoft.com/office/drawing/2014/main" id="{B3FA15EB-9344-87B5-D94B-61FE33B24F5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416</a:t>
            </a:fld>
            <a:endParaRPr kumimoji="1" lang="ja-JP" altLang="en-US" sz="2000"/>
          </a:p>
        </p:txBody>
      </p:sp>
      <p:sp>
        <p:nvSpPr>
          <p:cNvPr id="5" name="テキスト プレースホルダー 2">
            <a:extLst>
              <a:ext uri="{FF2B5EF4-FFF2-40B4-BE49-F238E27FC236}">
                <a16:creationId xmlns:a16="http://schemas.microsoft.com/office/drawing/2014/main" id="{AFF8F5AF-DA09-8CC6-007B-03055B6B54D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52070C23-9EF7-BD24-3FDD-D9FFF028FE50}"/>
              </a:ext>
            </a:extLst>
          </p:cNvPr>
          <p:cNvSpPr txBox="1"/>
          <p:nvPr/>
        </p:nvSpPr>
        <p:spPr>
          <a:xfrm>
            <a:off x="11996928" y="561539"/>
            <a:ext cx="56789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- 26</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F6FBCB2E-824C-A269-0687-4F4E5D5546CE}"/>
              </a:ext>
            </a:extLst>
          </p:cNvPr>
          <p:cNvPicPr>
            <a:picLocks noChangeAspect="1"/>
          </p:cNvPicPr>
          <p:nvPr/>
        </p:nvPicPr>
        <p:blipFill>
          <a:blip r:embed="rId3"/>
          <a:stretch>
            <a:fillRect/>
          </a:stretch>
        </p:blipFill>
        <p:spPr>
          <a:xfrm>
            <a:off x="1526434" y="2390709"/>
            <a:ext cx="15318297" cy="4479534"/>
          </a:xfrm>
          <a:prstGeom prst="rect">
            <a:avLst/>
          </a:prstGeom>
        </p:spPr>
      </p:pic>
      <p:sp>
        <p:nvSpPr>
          <p:cNvPr id="9" name="object 40">
            <a:extLst>
              <a:ext uri="{FF2B5EF4-FFF2-40B4-BE49-F238E27FC236}">
                <a16:creationId xmlns:a16="http://schemas.microsoft.com/office/drawing/2014/main" id="{B2EBCB52-8FC3-EA56-BEDA-4030E2DC72D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7442059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925BD-673C-1C7A-86DC-D20ACBEB3F8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DB6C723-EA5D-D840-D55B-8892D5F68C8A}"/>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ゼロトラスト導入に向けた実施手順例</a:t>
            </a:r>
            <a:r>
              <a:rPr lang="en-US" altLang="ja-JP" sz="4000">
                <a:latin typeface="メイリオ" panose="020B0604030504040204" pitchFamily="50" charset="-128"/>
                <a:ea typeface="メイリオ" panose="020B0604030504040204" pitchFamily="50" charset="-128"/>
              </a:rPr>
              <a:t>3</a:t>
            </a:r>
          </a:p>
        </p:txBody>
      </p:sp>
      <p:sp>
        <p:nvSpPr>
          <p:cNvPr id="91" name="スライド番号プレースホルダー 1">
            <a:extLst>
              <a:ext uri="{FF2B5EF4-FFF2-40B4-BE49-F238E27FC236}">
                <a16:creationId xmlns:a16="http://schemas.microsoft.com/office/drawing/2014/main" id="{658D9E11-C9BD-C13D-F696-C8C8FB6AB1D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417</a:t>
            </a:fld>
            <a:endParaRPr kumimoji="1" lang="ja-JP" altLang="en-US" sz="2000"/>
          </a:p>
        </p:txBody>
      </p:sp>
      <p:sp>
        <p:nvSpPr>
          <p:cNvPr id="5" name="テキスト プレースホルダー 2">
            <a:extLst>
              <a:ext uri="{FF2B5EF4-FFF2-40B4-BE49-F238E27FC236}">
                <a16:creationId xmlns:a16="http://schemas.microsoft.com/office/drawing/2014/main" id="{48CDA38E-1758-E422-8FCC-380722E6C9E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8E5E7CCF-52AA-4261-45B5-8DDB58E4587F}"/>
              </a:ext>
            </a:extLst>
          </p:cNvPr>
          <p:cNvSpPr txBox="1"/>
          <p:nvPr/>
        </p:nvSpPr>
        <p:spPr>
          <a:xfrm>
            <a:off x="11978640" y="561539"/>
            <a:ext cx="5697232" cy="839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- 27</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DE92B465-C701-2C26-BA6F-7E38E7F6386D}"/>
              </a:ext>
            </a:extLst>
          </p:cNvPr>
          <p:cNvPicPr>
            <a:picLocks noChangeAspect="1"/>
          </p:cNvPicPr>
          <p:nvPr/>
        </p:nvPicPr>
        <p:blipFill>
          <a:blip r:embed="rId3"/>
          <a:stretch>
            <a:fillRect/>
          </a:stretch>
        </p:blipFill>
        <p:spPr>
          <a:xfrm>
            <a:off x="1477642" y="2171560"/>
            <a:ext cx="14410360" cy="7023178"/>
          </a:xfrm>
          <a:prstGeom prst="rect">
            <a:avLst/>
          </a:prstGeom>
        </p:spPr>
      </p:pic>
      <p:sp>
        <p:nvSpPr>
          <p:cNvPr id="9" name="object 40">
            <a:extLst>
              <a:ext uri="{FF2B5EF4-FFF2-40B4-BE49-F238E27FC236}">
                <a16:creationId xmlns:a16="http://schemas.microsoft.com/office/drawing/2014/main" id="{5C71A55F-8F96-8FC1-0CC2-473DD202D53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0695252"/>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B09E4-ED5A-4B89-F9D0-B7BB004780E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F6B9438-3E3D-E1CB-1ED9-1584D737430A}"/>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ゼロトラスト導入に向けた実施手順例</a:t>
            </a:r>
            <a:r>
              <a:rPr lang="en-US" altLang="ja-JP" sz="4000">
                <a:latin typeface="メイリオ" panose="020B0604030504040204" pitchFamily="50" charset="-128"/>
                <a:ea typeface="メイリオ" panose="020B0604030504040204" pitchFamily="50" charset="-128"/>
              </a:rPr>
              <a:t>4</a:t>
            </a:r>
          </a:p>
        </p:txBody>
      </p:sp>
      <p:sp>
        <p:nvSpPr>
          <p:cNvPr id="91" name="スライド番号プレースホルダー 1">
            <a:extLst>
              <a:ext uri="{FF2B5EF4-FFF2-40B4-BE49-F238E27FC236}">
                <a16:creationId xmlns:a16="http://schemas.microsoft.com/office/drawing/2014/main" id="{13A55D33-0381-3B9C-93BA-9FE831D474E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418</a:t>
            </a:fld>
            <a:endParaRPr kumimoji="1" lang="ja-JP" altLang="en-US" sz="2000"/>
          </a:p>
        </p:txBody>
      </p:sp>
      <p:sp>
        <p:nvSpPr>
          <p:cNvPr id="5" name="テキスト プレースホルダー 2">
            <a:extLst>
              <a:ext uri="{FF2B5EF4-FFF2-40B4-BE49-F238E27FC236}">
                <a16:creationId xmlns:a16="http://schemas.microsoft.com/office/drawing/2014/main" id="{0F43F56D-D816-ED31-08A1-DFC90A7E1FA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DCCD8B4D-B46F-01AB-6DDE-599E7E962758}"/>
              </a:ext>
            </a:extLst>
          </p:cNvPr>
          <p:cNvSpPr txBox="1"/>
          <p:nvPr/>
        </p:nvSpPr>
        <p:spPr>
          <a:xfrm>
            <a:off x="12033504" y="561539"/>
            <a:ext cx="5642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- 27</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2FD26AC8-3944-DD62-DF4C-0685CD27AE33}"/>
              </a:ext>
            </a:extLst>
          </p:cNvPr>
          <p:cNvPicPr>
            <a:picLocks noChangeAspect="1"/>
          </p:cNvPicPr>
          <p:nvPr/>
        </p:nvPicPr>
        <p:blipFill>
          <a:blip r:embed="rId3"/>
          <a:stretch>
            <a:fillRect/>
          </a:stretch>
        </p:blipFill>
        <p:spPr>
          <a:xfrm>
            <a:off x="1332851" y="2324846"/>
            <a:ext cx="15063226" cy="4217208"/>
          </a:xfrm>
          <a:prstGeom prst="rect">
            <a:avLst/>
          </a:prstGeom>
        </p:spPr>
      </p:pic>
      <p:sp>
        <p:nvSpPr>
          <p:cNvPr id="9" name="object 40">
            <a:extLst>
              <a:ext uri="{FF2B5EF4-FFF2-40B4-BE49-F238E27FC236}">
                <a16:creationId xmlns:a16="http://schemas.microsoft.com/office/drawing/2014/main" id="{9962DB51-EF57-8882-04EB-38DF23A7073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707723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700AD-3927-C65B-BD55-BF370408383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8497E95-F1B8-DAE5-0317-AC0B7B76D898}"/>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ゼロトラストを実装するための主な技術要素</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0DB8427-5AD5-353D-3D25-22AF3A4B322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419</a:t>
            </a:fld>
            <a:endParaRPr kumimoji="1" lang="ja-JP" altLang="en-US" sz="2000"/>
          </a:p>
        </p:txBody>
      </p:sp>
      <p:sp>
        <p:nvSpPr>
          <p:cNvPr id="5" name="テキスト プレースホルダー 2">
            <a:extLst>
              <a:ext uri="{FF2B5EF4-FFF2-40B4-BE49-F238E27FC236}">
                <a16:creationId xmlns:a16="http://schemas.microsoft.com/office/drawing/2014/main" id="{919C01C3-5F62-B8C6-DB6D-DA4DD453A6C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F7AC459-F0A9-E67C-E6E6-6226B0EEF602}"/>
              </a:ext>
            </a:extLst>
          </p:cNvPr>
          <p:cNvSpPr txBox="1"/>
          <p:nvPr/>
        </p:nvSpPr>
        <p:spPr>
          <a:xfrm>
            <a:off x="12508992" y="561539"/>
            <a:ext cx="51668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28,29</a:t>
            </a:r>
            <a:endParaRPr lang="ja-JP" sz="2400" b="1" dirty="0">
              <a:latin typeface="メイリオ" panose="020B0604030504040204" pitchFamily="50" charset="-128"/>
              <a:ea typeface="メイリオ" panose="020B0604030504040204" pitchFamily="50" charset="-128"/>
              <a:cs typeface="Calibri"/>
            </a:endParaRPr>
          </a:p>
        </p:txBody>
      </p:sp>
      <p:sp>
        <p:nvSpPr>
          <p:cNvPr id="2" name="テキスト プレースホルダー 2">
            <a:extLst>
              <a:ext uri="{FF2B5EF4-FFF2-40B4-BE49-F238E27FC236}">
                <a16:creationId xmlns:a16="http://schemas.microsoft.com/office/drawing/2014/main" id="{AFCD14DA-788E-1CD3-5244-93963F9FE8DF}"/>
              </a:ext>
            </a:extLst>
          </p:cNvPr>
          <p:cNvSpPr txBox="1">
            <a:spLocks/>
          </p:cNvSpPr>
          <p:nvPr/>
        </p:nvSpPr>
        <p:spPr>
          <a:xfrm>
            <a:off x="1332851" y="2390709"/>
            <a:ext cx="14944433" cy="49846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71500" indent="-571500">
              <a:buFont typeface="Arial" panose="020B0604020202020204" pitchFamily="34" charset="0"/>
              <a:buChar char="•"/>
            </a:pPr>
            <a:r>
              <a:rPr lang="en-US" altLang="ja-JP" sz="4000" b="0">
                <a:latin typeface="メイリオ" panose="020B0604030504040204" pitchFamily="50" charset="-128"/>
                <a:ea typeface="メイリオ" panose="020B0604030504040204" pitchFamily="50" charset="-128"/>
              </a:rPr>
              <a:t>CASB</a:t>
            </a:r>
            <a:r>
              <a:rPr lang="ja-JP" altLang="en-US" sz="4000" b="0">
                <a:latin typeface="メイリオ" panose="020B0604030504040204" pitchFamily="50" charset="-128"/>
                <a:ea typeface="メイリオ" panose="020B0604030504040204" pitchFamily="50" charset="-128"/>
              </a:rPr>
              <a:t>（</a:t>
            </a:r>
            <a:r>
              <a:rPr lang="en-US" altLang="ja-JP" sz="4000" b="0">
                <a:latin typeface="メイリオ" panose="020B0604030504040204" pitchFamily="50" charset="-128"/>
                <a:ea typeface="メイリオ" panose="020B0604030504040204" pitchFamily="50" charset="-128"/>
              </a:rPr>
              <a:t>Cloud Access Security Broker</a:t>
            </a:r>
            <a:r>
              <a:rPr lang="ja-JP" altLang="en-US" sz="4000" b="0">
                <a:latin typeface="メイリオ" panose="020B0604030504040204" pitchFamily="50" charset="-128"/>
                <a:ea typeface="メイリオ" panose="020B0604030504040204" pitchFamily="50" charset="-128"/>
              </a:rPr>
              <a:t>）</a:t>
            </a:r>
            <a:endParaRPr lang="en-US" altLang="ja-JP" sz="40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4000" b="0">
                <a:latin typeface="メイリオ" panose="020B0604030504040204" pitchFamily="50" charset="-128"/>
                <a:ea typeface="メイリオ" panose="020B0604030504040204" pitchFamily="50" charset="-128"/>
              </a:rPr>
              <a:t>SWG</a:t>
            </a:r>
            <a:r>
              <a:rPr lang="ja-JP" altLang="en-US" sz="4000" b="0">
                <a:latin typeface="メイリオ" panose="020B0604030504040204" pitchFamily="50" charset="-128"/>
                <a:ea typeface="メイリオ" panose="020B0604030504040204" pitchFamily="50" charset="-128"/>
              </a:rPr>
              <a:t>（</a:t>
            </a:r>
            <a:r>
              <a:rPr lang="en-US" altLang="ja-JP" sz="4000" b="0">
                <a:latin typeface="メイリオ" panose="020B0604030504040204" pitchFamily="50" charset="-128"/>
                <a:ea typeface="メイリオ" panose="020B0604030504040204" pitchFamily="50" charset="-128"/>
              </a:rPr>
              <a:t>Secure Web</a:t>
            </a:r>
            <a:r>
              <a:rPr lang="ja-JP" altLang="en-US" sz="4000" b="0">
                <a:latin typeface="メイリオ" panose="020B0604030504040204" pitchFamily="50" charset="-128"/>
                <a:ea typeface="メイリオ" panose="020B0604030504040204" pitchFamily="50" charset="-128"/>
              </a:rPr>
              <a:t> </a:t>
            </a:r>
            <a:r>
              <a:rPr lang="en-US" altLang="ja-JP" sz="4000" b="0">
                <a:latin typeface="メイリオ" panose="020B0604030504040204" pitchFamily="50" charset="-128"/>
                <a:ea typeface="メイリオ" panose="020B0604030504040204" pitchFamily="50" charset="-128"/>
              </a:rPr>
              <a:t>Gateway</a:t>
            </a:r>
            <a:r>
              <a:rPr lang="ja-JP" altLang="en-US" sz="4000" b="0">
                <a:latin typeface="メイリオ" panose="020B0604030504040204" pitchFamily="50" charset="-128"/>
                <a:ea typeface="メイリオ" panose="020B0604030504040204" pitchFamily="50" charset="-128"/>
              </a:rPr>
              <a:t>）</a:t>
            </a:r>
            <a:endParaRPr lang="en-US" altLang="ja-JP" sz="40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4000" b="0">
                <a:latin typeface="メイリオ" panose="020B0604030504040204" pitchFamily="50" charset="-128"/>
                <a:ea typeface="メイリオ" panose="020B0604030504040204" pitchFamily="50" charset="-128"/>
              </a:rPr>
              <a:t>ZTNA</a:t>
            </a:r>
            <a:r>
              <a:rPr lang="ja-JP" altLang="en-US" sz="4000" b="0">
                <a:latin typeface="メイリオ" panose="020B0604030504040204" pitchFamily="50" charset="-128"/>
                <a:ea typeface="メイリオ" panose="020B0604030504040204" pitchFamily="50" charset="-128"/>
              </a:rPr>
              <a:t>（</a:t>
            </a:r>
            <a:r>
              <a:rPr lang="en-US" altLang="ja-JP" sz="4000" b="0">
                <a:latin typeface="メイリオ" panose="020B0604030504040204" pitchFamily="50" charset="-128"/>
                <a:ea typeface="メイリオ" panose="020B0604030504040204" pitchFamily="50" charset="-128"/>
              </a:rPr>
              <a:t>Zero Trust Network Access</a:t>
            </a:r>
            <a:r>
              <a:rPr lang="ja-JP" altLang="en-US" sz="4000" b="0">
                <a:latin typeface="メイリオ" panose="020B0604030504040204" pitchFamily="50" charset="-128"/>
                <a:ea typeface="メイリオ" panose="020B0604030504040204" pitchFamily="50" charset="-128"/>
              </a:rPr>
              <a:t>）</a:t>
            </a:r>
            <a:endParaRPr lang="en-US" altLang="ja-JP" sz="40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4000" b="0" err="1">
                <a:latin typeface="メイリオ" panose="020B0604030504040204" pitchFamily="50" charset="-128"/>
                <a:ea typeface="メイリオ" panose="020B0604030504040204" pitchFamily="50" charset="-128"/>
              </a:rPr>
              <a:t>FWaaS</a:t>
            </a:r>
            <a:r>
              <a:rPr lang="ja-JP" altLang="en-US" sz="4000" b="0">
                <a:latin typeface="メイリオ" panose="020B0604030504040204" pitchFamily="50" charset="-128"/>
                <a:ea typeface="メイリオ" panose="020B0604030504040204" pitchFamily="50" charset="-128"/>
              </a:rPr>
              <a:t>（</a:t>
            </a:r>
            <a:r>
              <a:rPr lang="en-US" altLang="ja-JP" sz="4000" b="0">
                <a:latin typeface="メイリオ" panose="020B0604030504040204" pitchFamily="50" charset="-128"/>
                <a:ea typeface="メイリオ" panose="020B0604030504040204" pitchFamily="50" charset="-128"/>
              </a:rPr>
              <a:t>Firewall</a:t>
            </a:r>
            <a:r>
              <a:rPr lang="ja-JP" altLang="en-US" sz="4000" b="0">
                <a:latin typeface="メイリオ" panose="020B0604030504040204" pitchFamily="50" charset="-128"/>
                <a:ea typeface="メイリオ" panose="020B0604030504040204" pitchFamily="50" charset="-128"/>
              </a:rPr>
              <a:t> </a:t>
            </a:r>
            <a:r>
              <a:rPr lang="en-US" altLang="ja-JP" sz="4000" b="0">
                <a:latin typeface="メイリオ" panose="020B0604030504040204" pitchFamily="50" charset="-128"/>
                <a:ea typeface="メイリオ" panose="020B0604030504040204" pitchFamily="50" charset="-128"/>
              </a:rPr>
              <a:t>as a Service</a:t>
            </a:r>
            <a:r>
              <a:rPr lang="ja-JP" altLang="en-US" sz="4000" b="0">
                <a:latin typeface="メイリオ" panose="020B0604030504040204" pitchFamily="50" charset="-128"/>
                <a:ea typeface="メイリオ" panose="020B0604030504040204" pitchFamily="50" charset="-128"/>
              </a:rPr>
              <a:t>）</a:t>
            </a:r>
            <a:endParaRPr lang="en-US" altLang="ja-JP" sz="40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4000" b="0">
                <a:latin typeface="メイリオ" panose="020B0604030504040204" pitchFamily="50" charset="-128"/>
                <a:ea typeface="メイリオ" panose="020B0604030504040204" pitchFamily="50" charset="-128"/>
              </a:rPr>
              <a:t>SDP</a:t>
            </a:r>
            <a:r>
              <a:rPr lang="ja-JP" altLang="en-US" sz="4000" b="0">
                <a:latin typeface="メイリオ" panose="020B0604030504040204" pitchFamily="50" charset="-128"/>
                <a:ea typeface="メイリオ" panose="020B0604030504040204" pitchFamily="50" charset="-128"/>
              </a:rPr>
              <a:t>（</a:t>
            </a:r>
            <a:r>
              <a:rPr lang="en-US" altLang="ja-JP" sz="4000" b="0">
                <a:latin typeface="メイリオ" panose="020B0604030504040204" pitchFamily="50" charset="-128"/>
                <a:ea typeface="メイリオ" panose="020B0604030504040204" pitchFamily="50" charset="-128"/>
              </a:rPr>
              <a:t>Software</a:t>
            </a:r>
            <a:r>
              <a:rPr lang="ja-JP" altLang="en-US" sz="4000" b="0">
                <a:latin typeface="メイリオ" panose="020B0604030504040204" pitchFamily="50" charset="-128"/>
                <a:ea typeface="メイリオ" panose="020B0604030504040204" pitchFamily="50" charset="-128"/>
              </a:rPr>
              <a:t> </a:t>
            </a:r>
            <a:r>
              <a:rPr lang="en-US" altLang="ja-JP" sz="4000" b="0">
                <a:latin typeface="メイリオ" panose="020B0604030504040204" pitchFamily="50" charset="-128"/>
                <a:ea typeface="メイリオ" panose="020B0604030504040204" pitchFamily="50" charset="-128"/>
              </a:rPr>
              <a:t>Defined</a:t>
            </a:r>
            <a:r>
              <a:rPr lang="ja-JP" altLang="en-US" sz="4000" b="0">
                <a:latin typeface="メイリオ" panose="020B0604030504040204" pitchFamily="50" charset="-128"/>
                <a:ea typeface="メイリオ" panose="020B0604030504040204" pitchFamily="50" charset="-128"/>
              </a:rPr>
              <a:t> </a:t>
            </a:r>
            <a:r>
              <a:rPr lang="en-US" altLang="ja-JP" sz="4000" b="0">
                <a:latin typeface="メイリオ" panose="020B0604030504040204" pitchFamily="50" charset="-128"/>
                <a:ea typeface="メイリオ" panose="020B0604030504040204" pitchFamily="50" charset="-128"/>
              </a:rPr>
              <a:t>Perimeter</a:t>
            </a:r>
            <a:r>
              <a:rPr lang="ja-JP" altLang="en-US" sz="4000" b="0">
                <a:latin typeface="メイリオ" panose="020B0604030504040204" pitchFamily="50" charset="-128"/>
                <a:ea typeface="メイリオ" panose="020B0604030504040204" pitchFamily="50" charset="-128"/>
              </a:rPr>
              <a:t>）</a:t>
            </a:r>
            <a:endParaRPr lang="en-US" altLang="ja-JP" sz="40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4000" b="0">
                <a:latin typeface="メイリオ" panose="020B0604030504040204" pitchFamily="50" charset="-128"/>
                <a:ea typeface="メイリオ" panose="020B0604030504040204" pitchFamily="50" charset="-128"/>
              </a:rPr>
              <a:t>SASE</a:t>
            </a:r>
            <a:r>
              <a:rPr lang="ja-JP" altLang="en-US" sz="4000" b="0">
                <a:latin typeface="メイリオ" panose="020B0604030504040204" pitchFamily="50" charset="-128"/>
                <a:ea typeface="メイリオ" panose="020B0604030504040204" pitchFamily="50" charset="-128"/>
              </a:rPr>
              <a:t>（</a:t>
            </a:r>
            <a:r>
              <a:rPr lang="en-US" altLang="ja-JP" sz="4000" b="0">
                <a:latin typeface="メイリオ" panose="020B0604030504040204" pitchFamily="50" charset="-128"/>
                <a:ea typeface="メイリオ" panose="020B0604030504040204" pitchFamily="50" charset="-128"/>
              </a:rPr>
              <a:t>Secure Access</a:t>
            </a:r>
            <a:r>
              <a:rPr lang="ja-JP" altLang="en-US" sz="4000" b="0">
                <a:latin typeface="メイリオ" panose="020B0604030504040204" pitchFamily="50" charset="-128"/>
                <a:ea typeface="メイリオ" panose="020B0604030504040204" pitchFamily="50" charset="-128"/>
              </a:rPr>
              <a:t> </a:t>
            </a:r>
            <a:r>
              <a:rPr lang="en-US" altLang="ja-JP" sz="4000" b="0">
                <a:latin typeface="メイリオ" panose="020B0604030504040204" pitchFamily="50" charset="-128"/>
                <a:ea typeface="メイリオ" panose="020B0604030504040204" pitchFamily="50" charset="-128"/>
              </a:rPr>
              <a:t>Service</a:t>
            </a:r>
            <a:r>
              <a:rPr lang="ja-JP" altLang="en-US" sz="4000" b="0">
                <a:latin typeface="メイリオ" panose="020B0604030504040204" pitchFamily="50" charset="-128"/>
                <a:ea typeface="メイリオ" panose="020B0604030504040204" pitchFamily="50" charset="-128"/>
              </a:rPr>
              <a:t> </a:t>
            </a:r>
            <a:r>
              <a:rPr lang="en-US" altLang="ja-JP" sz="4000" b="0">
                <a:latin typeface="メイリオ" panose="020B0604030504040204" pitchFamily="50" charset="-128"/>
                <a:ea typeface="メイリオ" panose="020B0604030504040204" pitchFamily="50" charset="-128"/>
              </a:rPr>
              <a:t>Edge</a:t>
            </a:r>
            <a:r>
              <a:rPr lang="ja-JP" altLang="en-US" sz="4000" b="0">
                <a:latin typeface="メイリオ" panose="020B0604030504040204" pitchFamily="50" charset="-128"/>
                <a:ea typeface="メイリオ" panose="020B0604030504040204" pitchFamily="50" charset="-128"/>
              </a:rPr>
              <a:t>）</a:t>
            </a:r>
            <a:endParaRPr lang="en-US" altLang="ja-JP" sz="40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4000" b="0">
              <a:latin typeface="メイリオ" panose="020B0604030504040204" pitchFamily="50" charset="-128"/>
              <a:ea typeface="メイリオ" panose="020B0604030504040204" pitchFamily="50" charset="-128"/>
            </a:endParaRPr>
          </a:p>
        </p:txBody>
      </p:sp>
      <p:sp>
        <p:nvSpPr>
          <p:cNvPr id="7" name="object 40">
            <a:extLst>
              <a:ext uri="{FF2B5EF4-FFF2-40B4-BE49-F238E27FC236}">
                <a16:creationId xmlns:a16="http://schemas.microsoft.com/office/drawing/2014/main" id="{A7CC7DDD-ED65-E21D-465B-A6A21C77C87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58996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サイバーセキュリティ対策基準レベル</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Lv.2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ベースラインアプローチ</a:t>
            </a:r>
          </a:p>
        </p:txBody>
      </p:sp>
      <p:graphicFrame>
        <p:nvGraphicFramePr>
          <p:cNvPr id="2" name="表 2">
            <a:extLst>
              <a:ext uri="{FF2B5EF4-FFF2-40B4-BE49-F238E27FC236}">
                <a16:creationId xmlns:a16="http://schemas.microsoft.com/office/drawing/2014/main" id="{7488F7BD-F3B5-8909-2C5E-46330A005DDC}"/>
              </a:ext>
            </a:extLst>
          </p:cNvPr>
          <p:cNvGraphicFramePr>
            <a:graphicFrameLocks noGrp="1"/>
          </p:cNvGraphicFramePr>
          <p:nvPr>
            <p:extLst>
              <p:ext uri="{D42A27DB-BD31-4B8C-83A1-F6EECF244321}">
                <p14:modId xmlns:p14="http://schemas.microsoft.com/office/powerpoint/2010/main" val="270560534"/>
              </p:ext>
            </p:extLst>
          </p:nvPr>
        </p:nvGraphicFramePr>
        <p:xfrm>
          <a:off x="1498109" y="2255149"/>
          <a:ext cx="14944433" cy="6614160"/>
        </p:xfrm>
        <a:graphic>
          <a:graphicData uri="http://schemas.openxmlformats.org/drawingml/2006/table">
            <a:tbl>
              <a:tblPr firstRow="1" bandRow="1">
                <a:tableStyleId>{5C22544A-7EE6-4342-B048-85BDC9FD1C3A}</a:tableStyleId>
              </a:tblPr>
              <a:tblGrid>
                <a:gridCol w="2943262">
                  <a:extLst>
                    <a:ext uri="{9D8B030D-6E8A-4147-A177-3AD203B41FA5}">
                      <a16:colId xmlns:a16="http://schemas.microsoft.com/office/drawing/2014/main" val="3350320881"/>
                    </a:ext>
                  </a:extLst>
                </a:gridCol>
                <a:gridCol w="12001171">
                  <a:extLst>
                    <a:ext uri="{9D8B030D-6E8A-4147-A177-3AD203B41FA5}">
                      <a16:colId xmlns:a16="http://schemas.microsoft.com/office/drawing/2014/main" val="3319254363"/>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項目</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説明</a:t>
                      </a:r>
                    </a:p>
                  </a:txBody>
                  <a:tcPr/>
                </a:tc>
                <a:extLst>
                  <a:ext uri="{0D108BD9-81ED-4DB2-BD59-A6C34878D82A}">
                    <a16:rowId xmlns:a16="http://schemas.microsoft.com/office/drawing/2014/main" val="2429723215"/>
                  </a:ext>
                </a:extLst>
              </a:tr>
              <a:tr h="370840">
                <a:tc>
                  <a:txBody>
                    <a:bodyPr/>
                    <a:lstStyle/>
                    <a:p>
                      <a:pPr algn="ctr"/>
                      <a:r>
                        <a:rPr kumimoji="1" lang="ja-JP" altLang="en-US" sz="3200">
                          <a:latin typeface="メイリオ" panose="020B0604030504040204" pitchFamily="50" charset="-128"/>
                          <a:ea typeface="メイリオ" panose="020B0604030504040204" pitchFamily="50" charset="-128"/>
                        </a:rPr>
                        <a:t>内容</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3200" b="0" i="0">
                          <a:solidFill>
                            <a:srgbClr val="222222"/>
                          </a:solidFill>
                          <a:effectLst/>
                          <a:latin typeface="メイリオ" panose="020B0604030504040204" pitchFamily="50" charset="-128"/>
                          <a:ea typeface="メイリオ" panose="020B0604030504040204" pitchFamily="50" charset="-128"/>
                        </a:rPr>
                        <a:t>セキュリティ対策の基準やガイドラインを定義することにより、組織全体での一貫性を確保し、セキュリティの最低基準を満たすことを目指す。ただし、追加のセキュリティ対策やリスクに対する適切な対応策を検討し、網羅的なアプローチを推進することが必要となる。</a:t>
                      </a:r>
                      <a:endParaRPr lang="en-US" altLang="ja-JP" sz="3200" b="0" i="0">
                        <a:solidFill>
                          <a:srgbClr val="222222"/>
                        </a:solidFill>
                        <a:effectLst/>
                        <a:latin typeface="メイリオ" panose="020B0604030504040204" pitchFamily="50" charset="-128"/>
                        <a:ea typeface="メイリオ" panose="020B0604030504040204" pitchFamily="50" charset="-128"/>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3200" b="0" i="0">
                          <a:solidFill>
                            <a:srgbClr val="222222"/>
                          </a:solidFill>
                          <a:effectLst/>
                          <a:latin typeface="メイリオ" panose="020B0604030504040204" pitchFamily="50" charset="-128"/>
                          <a:ea typeface="メイリオ" panose="020B0604030504040204" pitchFamily="50" charset="-128"/>
                        </a:rPr>
                        <a:t>セキュリティの基準となるベースラインを定義し、組織全体で一貫性を確保</a:t>
                      </a:r>
                      <a:endParaRPr lang="en-US" altLang="ja-JP" sz="3200" b="0" i="0">
                        <a:solidFill>
                          <a:srgbClr val="222222"/>
                        </a:solidFill>
                        <a:effectLst/>
                        <a:latin typeface="メイリオ" panose="020B0604030504040204" pitchFamily="50" charset="-128"/>
                        <a:ea typeface="メイリオ" panose="020B0604030504040204" pitchFamily="50" charset="-128"/>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3200" b="0" i="0">
                          <a:solidFill>
                            <a:srgbClr val="222222"/>
                          </a:solidFill>
                          <a:effectLst/>
                          <a:latin typeface="メイリオ" panose="020B0604030504040204" pitchFamily="50" charset="-128"/>
                          <a:ea typeface="メイリオ" panose="020B0604030504040204" pitchFamily="50" charset="-128"/>
                        </a:rPr>
                        <a:t>網羅的なアプローチの出発点</a:t>
                      </a:r>
                      <a:endParaRPr lang="en-US" altLang="ja-JP" sz="3200" b="0" i="0">
                        <a:solidFill>
                          <a:srgbClr val="222222"/>
                        </a:solidFill>
                        <a:effectLst/>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836525596"/>
                  </a:ext>
                </a:extLst>
              </a:tr>
              <a:tr h="370840">
                <a:tc>
                  <a:txBody>
                    <a:bodyPr/>
                    <a:lstStyle/>
                    <a:p>
                      <a:pPr algn="ctr"/>
                      <a:r>
                        <a:rPr kumimoji="1" lang="ja-JP" altLang="en-US" sz="3200">
                          <a:latin typeface="メイリオ" panose="020B0604030504040204" pitchFamily="50" charset="-128"/>
                          <a:ea typeface="メイリオ" panose="020B0604030504040204" pitchFamily="50" charset="-128"/>
                        </a:rPr>
                        <a:t>参考資料</a:t>
                      </a:r>
                    </a:p>
                  </a:txBody>
                  <a:tcPr anchor="ctr"/>
                </a:tc>
                <a:tc>
                  <a:txBody>
                    <a:bodyPr/>
                    <a:lstStyle/>
                    <a:p>
                      <a:pPr marL="457200" indent="-457200">
                        <a:buFont typeface="Arial" panose="020B0604020202020204" pitchFamily="34" charset="0"/>
                        <a:buChar char="•"/>
                      </a:pPr>
                      <a:r>
                        <a:rPr kumimoji="1" lang="en-US" altLang="ja-JP" sz="3200">
                          <a:latin typeface="メイリオ" panose="020B0604030504040204" pitchFamily="50" charset="-128"/>
                          <a:ea typeface="メイリオ" panose="020B0604030504040204" pitchFamily="50" charset="-128"/>
                        </a:rPr>
                        <a:t>【IPA】</a:t>
                      </a:r>
                      <a:r>
                        <a:rPr kumimoji="1" lang="ja-JP" altLang="en-US" sz="3200">
                          <a:latin typeface="メイリオ" panose="020B0604030504040204" pitchFamily="50" charset="-128"/>
                          <a:ea typeface="メイリオ" panose="020B0604030504040204" pitchFamily="50" charset="-128"/>
                        </a:rPr>
                        <a:t>中小企業の情報セキュリティ対策ガイドライン第</a:t>
                      </a:r>
                      <a:r>
                        <a:rPr kumimoji="1" lang="en-US" altLang="ja-JP" sz="3200">
                          <a:latin typeface="メイリオ" panose="020B0604030504040204" pitchFamily="50" charset="-128"/>
                          <a:ea typeface="メイリオ" panose="020B0604030504040204" pitchFamily="50" charset="-128"/>
                        </a:rPr>
                        <a:t>3</a:t>
                      </a:r>
                      <a:r>
                        <a:rPr kumimoji="1" lang="ja-JP" altLang="en-US" sz="3200">
                          <a:latin typeface="メイリオ" panose="020B0604030504040204" pitchFamily="50" charset="-128"/>
                          <a:ea typeface="メイリオ" panose="020B0604030504040204" pitchFamily="50" charset="-128"/>
                        </a:rPr>
                        <a:t>版</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情報セキュリティハンドブック（ひな形）</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中小企業のためのクラウドサービス安全利用の手引書</a:t>
                      </a:r>
                      <a:endParaRPr kumimoji="1" lang="en-US" altLang="ja-JP" sz="32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3200">
                          <a:latin typeface="メイリオ" panose="020B0604030504040204" pitchFamily="50" charset="-128"/>
                          <a:ea typeface="メイリオ" panose="020B0604030504040204" pitchFamily="50" charset="-128"/>
                        </a:rPr>
                        <a:t>情報セキュリティ関連規程（サンプル）</a:t>
                      </a:r>
                      <a:endParaRPr kumimoji="1" lang="en-US" altLang="ja-JP" sz="32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821511744"/>
                  </a:ext>
                </a:extLst>
              </a:tr>
            </a:tbl>
          </a:graphicData>
        </a:graphic>
      </p:graphicFrame>
      <p:sp>
        <p:nvSpPr>
          <p:cNvPr id="6" name="テキスト ボックス 5">
            <a:extLst>
              <a:ext uri="{FF2B5EF4-FFF2-40B4-BE49-F238E27FC236}">
                <a16:creationId xmlns:a16="http://schemas.microsoft.com/office/drawing/2014/main" id="{87FC435F-85DC-B1DD-92EE-77BAECB6A573}"/>
              </a:ext>
            </a:extLst>
          </p:cNvPr>
          <p:cNvSpPr txBox="1"/>
          <p:nvPr/>
        </p:nvSpPr>
        <p:spPr>
          <a:xfrm>
            <a:off x="13626155" y="783508"/>
            <a:ext cx="39839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3-4-1</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916D4458-F98F-312B-BCA9-8508C2D5228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3. </a:t>
            </a:r>
            <a:r>
              <a:rPr lang="ja-JP" altLang="en-US" sz="1800" b="1">
                <a:solidFill>
                  <a:schemeClr val="accent1"/>
                </a:solidFill>
                <a:latin typeface="メイリオ" panose="020B0604030504040204" pitchFamily="50" charset="-128"/>
                <a:ea typeface="メイリオ" panose="020B0604030504040204" pitchFamily="50" charset="-128"/>
              </a:rPr>
              <a:t>サイバーセキュリティの基礎知識</a:t>
            </a:r>
          </a:p>
        </p:txBody>
      </p:sp>
    </p:spTree>
    <p:extLst>
      <p:ext uri="{BB962C8B-B14F-4D97-AF65-F5344CB8AC3E}">
        <p14:creationId xmlns:p14="http://schemas.microsoft.com/office/powerpoint/2010/main" val="526853267"/>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7FAA2-8AD8-5C01-E987-174E5E8FED1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D751DDC-2076-CBEC-D1DB-A7BE15869653}"/>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ゼロトラスト導入事例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836B53B-9840-6FAA-7D34-31F5B2F79FF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420</a:t>
            </a:fld>
            <a:endParaRPr kumimoji="1" lang="ja-JP" altLang="en-US" sz="2000"/>
          </a:p>
        </p:txBody>
      </p:sp>
      <p:sp>
        <p:nvSpPr>
          <p:cNvPr id="5" name="テキスト プレースホルダー 2">
            <a:extLst>
              <a:ext uri="{FF2B5EF4-FFF2-40B4-BE49-F238E27FC236}">
                <a16:creationId xmlns:a16="http://schemas.microsoft.com/office/drawing/2014/main" id="{A6AFFAAA-E2DD-B6A4-2717-BA5623F614E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1D0937F-4F6B-1F31-8588-C624EB973210}"/>
              </a:ext>
            </a:extLst>
          </p:cNvPr>
          <p:cNvSpPr txBox="1"/>
          <p:nvPr/>
        </p:nvSpPr>
        <p:spPr>
          <a:xfrm>
            <a:off x="11996928" y="561539"/>
            <a:ext cx="56789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- 30</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D2345E6F-12FD-73C0-6CAB-25A54304FA69}"/>
              </a:ext>
            </a:extLst>
          </p:cNvPr>
          <p:cNvPicPr>
            <a:picLocks noChangeAspect="1"/>
          </p:cNvPicPr>
          <p:nvPr/>
        </p:nvPicPr>
        <p:blipFill>
          <a:blip r:embed="rId3"/>
          <a:stretch>
            <a:fillRect/>
          </a:stretch>
        </p:blipFill>
        <p:spPr>
          <a:xfrm>
            <a:off x="1497000" y="2252830"/>
            <a:ext cx="14944433" cy="6956069"/>
          </a:xfrm>
          <a:prstGeom prst="rect">
            <a:avLst/>
          </a:prstGeom>
        </p:spPr>
      </p:pic>
      <p:sp>
        <p:nvSpPr>
          <p:cNvPr id="35" name="object 40">
            <a:extLst>
              <a:ext uri="{FF2B5EF4-FFF2-40B4-BE49-F238E27FC236}">
                <a16:creationId xmlns:a16="http://schemas.microsoft.com/office/drawing/2014/main" id="{A2ECF1FB-7063-E783-C51C-660A91EF6B0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12230342"/>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5D362-B2A8-61A5-49E6-A48FF5F1AAF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D4DF6BB-EE4E-1587-7432-9F5D356023D3}"/>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ネットワーク制御</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1D67D6A-5114-EDCC-9B7D-9911FB06140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421</a:t>
            </a:fld>
            <a:endParaRPr kumimoji="1" lang="ja-JP" altLang="en-US" sz="2000"/>
          </a:p>
        </p:txBody>
      </p:sp>
      <p:sp>
        <p:nvSpPr>
          <p:cNvPr id="5" name="テキスト プレースホルダー 2">
            <a:extLst>
              <a:ext uri="{FF2B5EF4-FFF2-40B4-BE49-F238E27FC236}">
                <a16:creationId xmlns:a16="http://schemas.microsoft.com/office/drawing/2014/main" id="{49061A1F-3CA4-7017-96EC-EBC0396C5CE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204482F3-D847-1BB0-13F0-2CEDB21AD59F}"/>
              </a:ext>
            </a:extLst>
          </p:cNvPr>
          <p:cNvSpPr txBox="1"/>
          <p:nvPr/>
        </p:nvSpPr>
        <p:spPr>
          <a:xfrm>
            <a:off x="11978640" y="561540"/>
            <a:ext cx="5697232" cy="830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- 31</a:t>
            </a:r>
            <a:endParaRPr lang="ja-JP" sz="2400" b="1" dirty="0">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F9A545D3-1BA4-7E80-05F9-373914979F80}"/>
              </a:ext>
            </a:extLst>
          </p:cNvPr>
          <p:cNvPicPr>
            <a:picLocks noChangeAspect="1"/>
          </p:cNvPicPr>
          <p:nvPr/>
        </p:nvPicPr>
        <p:blipFill>
          <a:blip r:embed="rId3"/>
          <a:stretch>
            <a:fillRect/>
          </a:stretch>
        </p:blipFill>
        <p:spPr>
          <a:xfrm>
            <a:off x="1440535" y="2171559"/>
            <a:ext cx="14944433" cy="1229195"/>
          </a:xfrm>
          <a:prstGeom prst="rect">
            <a:avLst/>
          </a:prstGeom>
        </p:spPr>
      </p:pic>
      <p:pic>
        <p:nvPicPr>
          <p:cNvPr id="7" name="図 6">
            <a:extLst>
              <a:ext uri="{FF2B5EF4-FFF2-40B4-BE49-F238E27FC236}">
                <a16:creationId xmlns:a16="http://schemas.microsoft.com/office/drawing/2014/main" id="{3EA8DE35-FECE-EA5C-D251-6A1D40E1C167}"/>
              </a:ext>
            </a:extLst>
          </p:cNvPr>
          <p:cNvPicPr>
            <a:picLocks noChangeAspect="1"/>
          </p:cNvPicPr>
          <p:nvPr/>
        </p:nvPicPr>
        <p:blipFill>
          <a:blip r:embed="rId4"/>
          <a:stretch>
            <a:fillRect/>
          </a:stretch>
        </p:blipFill>
        <p:spPr>
          <a:xfrm>
            <a:off x="2041694" y="3514884"/>
            <a:ext cx="13526749" cy="5583630"/>
          </a:xfrm>
          <a:prstGeom prst="rect">
            <a:avLst/>
          </a:prstGeom>
        </p:spPr>
      </p:pic>
      <p:sp>
        <p:nvSpPr>
          <p:cNvPr id="25" name="object 40">
            <a:extLst>
              <a:ext uri="{FF2B5EF4-FFF2-40B4-BE49-F238E27FC236}">
                <a16:creationId xmlns:a16="http://schemas.microsoft.com/office/drawing/2014/main" id="{71310276-9B2A-4CD0-3684-F3A8504AF06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79266888"/>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462F1-83BC-50A6-90D4-8FDAE5E8374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9CDA997-9EF0-F59C-C522-D3C4584D1337}"/>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SDN</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Software</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Defined</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Networking</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AD7C455-0554-F444-7975-F8976910905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422</a:t>
            </a:fld>
            <a:endParaRPr kumimoji="1" lang="ja-JP" altLang="en-US" sz="2000"/>
          </a:p>
        </p:txBody>
      </p:sp>
      <p:sp>
        <p:nvSpPr>
          <p:cNvPr id="5" name="テキスト プレースホルダー 2">
            <a:extLst>
              <a:ext uri="{FF2B5EF4-FFF2-40B4-BE49-F238E27FC236}">
                <a16:creationId xmlns:a16="http://schemas.microsoft.com/office/drawing/2014/main" id="{3E07E5C4-C224-2AB2-68E9-207A58492AF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176BA9C5-A6C4-C085-521D-85AB1EA7BE17}"/>
              </a:ext>
            </a:extLst>
          </p:cNvPr>
          <p:cNvSpPr txBox="1"/>
          <p:nvPr/>
        </p:nvSpPr>
        <p:spPr>
          <a:xfrm>
            <a:off x="11960352" y="561539"/>
            <a:ext cx="57155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- 32</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A76C6E76-6AC8-5F62-32FE-0E3CE650ADDD}"/>
              </a:ext>
            </a:extLst>
          </p:cNvPr>
          <p:cNvPicPr>
            <a:picLocks noChangeAspect="1"/>
          </p:cNvPicPr>
          <p:nvPr/>
        </p:nvPicPr>
        <p:blipFill>
          <a:blip r:embed="rId3"/>
          <a:stretch>
            <a:fillRect/>
          </a:stretch>
        </p:blipFill>
        <p:spPr>
          <a:xfrm>
            <a:off x="3245433" y="2143460"/>
            <a:ext cx="9954371" cy="7065439"/>
          </a:xfrm>
          <a:prstGeom prst="rect">
            <a:avLst/>
          </a:prstGeom>
        </p:spPr>
      </p:pic>
      <p:sp>
        <p:nvSpPr>
          <p:cNvPr id="9" name="object 40">
            <a:extLst>
              <a:ext uri="{FF2B5EF4-FFF2-40B4-BE49-F238E27FC236}">
                <a16:creationId xmlns:a16="http://schemas.microsoft.com/office/drawing/2014/main" id="{1FF580B9-3C78-8824-EF5C-CC166610C57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37137465"/>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50638-881F-E9AE-ABF2-D1AF93239B3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950879F-D194-A520-3C8A-987739FBC4DC}"/>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SD-WAN</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Software Defined –Wide Area Network</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1A86E31-9999-DF0F-EA3D-5DE6CAC8960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423</a:t>
            </a:fld>
            <a:endParaRPr kumimoji="1" lang="ja-JP" altLang="en-US" sz="2000"/>
          </a:p>
        </p:txBody>
      </p:sp>
      <p:sp>
        <p:nvSpPr>
          <p:cNvPr id="5" name="テキスト プレースホルダー 2">
            <a:extLst>
              <a:ext uri="{FF2B5EF4-FFF2-40B4-BE49-F238E27FC236}">
                <a16:creationId xmlns:a16="http://schemas.microsoft.com/office/drawing/2014/main" id="{5C977FC2-8451-8217-846B-5CFE34E08EF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A1B1122A-94F8-4754-18F0-8D77EAA2DA9C}"/>
              </a:ext>
            </a:extLst>
          </p:cNvPr>
          <p:cNvSpPr txBox="1"/>
          <p:nvPr/>
        </p:nvSpPr>
        <p:spPr>
          <a:xfrm>
            <a:off x="11923776" y="561539"/>
            <a:ext cx="57520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- 33</a:t>
            </a:r>
            <a:endParaRPr lang="ja-JP" sz="2400" b="1" dirty="0">
              <a:latin typeface="メイリオ" panose="020B0604030504040204" pitchFamily="50" charset="-128"/>
              <a:ea typeface="メイリオ" panose="020B0604030504040204" pitchFamily="50" charset="-128"/>
              <a:cs typeface="Calibri"/>
            </a:endParaRPr>
          </a:p>
        </p:txBody>
      </p:sp>
      <p:pic>
        <p:nvPicPr>
          <p:cNvPr id="2" name="図 1">
            <a:extLst>
              <a:ext uri="{FF2B5EF4-FFF2-40B4-BE49-F238E27FC236}">
                <a16:creationId xmlns:a16="http://schemas.microsoft.com/office/drawing/2014/main" id="{B94E0EB2-A793-46F6-396F-21E5BD23706D}"/>
              </a:ext>
            </a:extLst>
          </p:cNvPr>
          <p:cNvPicPr>
            <a:picLocks noChangeAspect="1"/>
          </p:cNvPicPr>
          <p:nvPr/>
        </p:nvPicPr>
        <p:blipFill>
          <a:blip r:embed="rId3"/>
          <a:stretch>
            <a:fillRect/>
          </a:stretch>
        </p:blipFill>
        <p:spPr>
          <a:xfrm>
            <a:off x="2145225" y="2390709"/>
            <a:ext cx="13748137" cy="6791966"/>
          </a:xfrm>
          <a:prstGeom prst="rect">
            <a:avLst/>
          </a:prstGeom>
        </p:spPr>
      </p:pic>
      <p:sp>
        <p:nvSpPr>
          <p:cNvPr id="7" name="object 40">
            <a:extLst>
              <a:ext uri="{FF2B5EF4-FFF2-40B4-BE49-F238E27FC236}">
                <a16:creationId xmlns:a16="http://schemas.microsoft.com/office/drawing/2014/main" id="{FF99A353-FC12-F5D7-5AE5-14C4A0E7D1A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50391153"/>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01C7F-4D1E-7122-F037-E8FEB7202A7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8681D71-ADB3-629D-78CC-0D0CCA409179}"/>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セキュリティ統制</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4A78B13-93CE-98E1-2D77-028F1B6AF9F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424</a:t>
            </a:fld>
            <a:endParaRPr kumimoji="1" lang="ja-JP" altLang="en-US" sz="2000"/>
          </a:p>
        </p:txBody>
      </p:sp>
      <p:sp>
        <p:nvSpPr>
          <p:cNvPr id="5" name="テキスト プレースホルダー 2">
            <a:extLst>
              <a:ext uri="{FF2B5EF4-FFF2-40B4-BE49-F238E27FC236}">
                <a16:creationId xmlns:a16="http://schemas.microsoft.com/office/drawing/2014/main" id="{278248EB-4F86-4DDC-366B-05C0907F647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15CE438-A255-2E0A-3F08-9E7CC9E84393}"/>
              </a:ext>
            </a:extLst>
          </p:cNvPr>
          <p:cNvSpPr txBox="1"/>
          <p:nvPr/>
        </p:nvSpPr>
        <p:spPr>
          <a:xfrm>
            <a:off x="12033504" y="561539"/>
            <a:ext cx="5642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- 35</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BC278960-8BD5-1D86-BB51-E11CAC60CE24}"/>
              </a:ext>
            </a:extLst>
          </p:cNvPr>
          <p:cNvPicPr>
            <a:picLocks noChangeAspect="1"/>
          </p:cNvPicPr>
          <p:nvPr/>
        </p:nvPicPr>
        <p:blipFill>
          <a:blip r:embed="rId3"/>
          <a:stretch>
            <a:fillRect/>
          </a:stretch>
        </p:blipFill>
        <p:spPr>
          <a:xfrm>
            <a:off x="1428503" y="2171560"/>
            <a:ext cx="15175075" cy="1248166"/>
          </a:xfrm>
          <a:prstGeom prst="rect">
            <a:avLst/>
          </a:prstGeom>
        </p:spPr>
      </p:pic>
      <p:pic>
        <p:nvPicPr>
          <p:cNvPr id="9" name="図 8">
            <a:extLst>
              <a:ext uri="{FF2B5EF4-FFF2-40B4-BE49-F238E27FC236}">
                <a16:creationId xmlns:a16="http://schemas.microsoft.com/office/drawing/2014/main" id="{5339674D-87F3-9B5C-9948-D7CE27B97A8C}"/>
              </a:ext>
            </a:extLst>
          </p:cNvPr>
          <p:cNvPicPr>
            <a:picLocks noChangeAspect="1"/>
          </p:cNvPicPr>
          <p:nvPr/>
        </p:nvPicPr>
        <p:blipFill>
          <a:blip r:embed="rId4"/>
          <a:stretch>
            <a:fillRect/>
          </a:stretch>
        </p:blipFill>
        <p:spPr>
          <a:xfrm>
            <a:off x="1428503" y="3538948"/>
            <a:ext cx="15219550" cy="5580989"/>
          </a:xfrm>
          <a:prstGeom prst="rect">
            <a:avLst/>
          </a:prstGeom>
        </p:spPr>
      </p:pic>
      <p:sp>
        <p:nvSpPr>
          <p:cNvPr id="11" name="object 40">
            <a:extLst>
              <a:ext uri="{FF2B5EF4-FFF2-40B4-BE49-F238E27FC236}">
                <a16:creationId xmlns:a16="http://schemas.microsoft.com/office/drawing/2014/main" id="{D10640C2-B18E-2803-0BC6-7FBABE0D150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99022202"/>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F6FE-497C-3EB9-AC61-2E804F73CFF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F272E01-206B-5D31-0AFD-B023FC1348E9}"/>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セキュリティ統制</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24646DF-0486-876C-BDB3-FF7A35764A5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425</a:t>
            </a:fld>
            <a:endParaRPr kumimoji="1" lang="ja-JP" altLang="en-US" sz="2000"/>
          </a:p>
        </p:txBody>
      </p:sp>
      <p:sp>
        <p:nvSpPr>
          <p:cNvPr id="5" name="テキスト プレースホルダー 2">
            <a:extLst>
              <a:ext uri="{FF2B5EF4-FFF2-40B4-BE49-F238E27FC236}">
                <a16:creationId xmlns:a16="http://schemas.microsoft.com/office/drawing/2014/main" id="{D9BB7780-8E1A-D596-7AC3-223893718B6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91FD7DBA-6768-2E30-96CB-06B27EF1AF48}"/>
              </a:ext>
            </a:extLst>
          </p:cNvPr>
          <p:cNvSpPr txBox="1"/>
          <p:nvPr/>
        </p:nvSpPr>
        <p:spPr>
          <a:xfrm>
            <a:off x="11923776" y="561539"/>
            <a:ext cx="5752096" cy="846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- 35</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DE92A2FA-249F-ECB8-A13B-0CE8DC427BC8}"/>
              </a:ext>
            </a:extLst>
          </p:cNvPr>
          <p:cNvPicPr>
            <a:picLocks noChangeAspect="1"/>
          </p:cNvPicPr>
          <p:nvPr/>
        </p:nvPicPr>
        <p:blipFill>
          <a:blip r:embed="rId3"/>
          <a:stretch>
            <a:fillRect/>
          </a:stretch>
        </p:blipFill>
        <p:spPr>
          <a:xfrm>
            <a:off x="1509657" y="2171560"/>
            <a:ext cx="14011079" cy="6921473"/>
          </a:xfrm>
          <a:prstGeom prst="rect">
            <a:avLst/>
          </a:prstGeom>
        </p:spPr>
      </p:pic>
      <p:sp>
        <p:nvSpPr>
          <p:cNvPr id="10" name="object 40">
            <a:extLst>
              <a:ext uri="{FF2B5EF4-FFF2-40B4-BE49-F238E27FC236}">
                <a16:creationId xmlns:a16="http://schemas.microsoft.com/office/drawing/2014/main" id="{6675AD9D-128C-1C1F-F2EA-F97BA3ED48B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6356186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2EBE3-E073-678F-061A-057CEF186FC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F11BDF2-B43D-7EAA-3291-9B9B18F18359}"/>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セキュリティ統制を確立するための技術</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380A044-2F73-09CA-E4DA-5B2C6238B5E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426</a:t>
            </a:fld>
            <a:endParaRPr kumimoji="1" lang="ja-JP" altLang="en-US" sz="2000"/>
          </a:p>
        </p:txBody>
      </p:sp>
      <p:sp>
        <p:nvSpPr>
          <p:cNvPr id="5" name="テキスト プレースホルダー 2">
            <a:extLst>
              <a:ext uri="{FF2B5EF4-FFF2-40B4-BE49-F238E27FC236}">
                <a16:creationId xmlns:a16="http://schemas.microsoft.com/office/drawing/2014/main" id="{E5BBF953-E9D1-27A9-C04D-62E144AADF5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1F2BF84-3D35-95EE-4E2C-419B11A4A213}"/>
              </a:ext>
            </a:extLst>
          </p:cNvPr>
          <p:cNvSpPr txBox="1"/>
          <p:nvPr/>
        </p:nvSpPr>
        <p:spPr>
          <a:xfrm>
            <a:off x="12161520" y="561539"/>
            <a:ext cx="55143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36</a:t>
            </a:r>
            <a:endParaRPr lang="ja-JP" sz="2400" b="1" dirty="0">
              <a:latin typeface="メイリオ" panose="020B0604030504040204" pitchFamily="50" charset="-128"/>
              <a:ea typeface="メイリオ" panose="020B0604030504040204" pitchFamily="50" charset="-128"/>
              <a:cs typeface="Calibri"/>
            </a:endParaRPr>
          </a:p>
        </p:txBody>
      </p:sp>
      <p:sp>
        <p:nvSpPr>
          <p:cNvPr id="2" name="テキスト プレースホルダー 2">
            <a:extLst>
              <a:ext uri="{FF2B5EF4-FFF2-40B4-BE49-F238E27FC236}">
                <a16:creationId xmlns:a16="http://schemas.microsoft.com/office/drawing/2014/main" id="{A295A3F4-D41A-A909-6B34-49861A063F9B}"/>
              </a:ext>
            </a:extLst>
          </p:cNvPr>
          <p:cNvSpPr txBox="1">
            <a:spLocks/>
          </p:cNvSpPr>
          <p:nvPr/>
        </p:nvSpPr>
        <p:spPr>
          <a:xfrm>
            <a:off x="1332851" y="2390709"/>
            <a:ext cx="14944433" cy="49846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SWG</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Secure</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Web</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Gateway</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SDP</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Software</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Defined</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Perimeter</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EDR</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Endpoint</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Detection</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and Response</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EPP</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Endpoint</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Protection</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Platform</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IAM</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Identity</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and Access</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Management</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FIDO</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Fast</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Identity</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Online</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CWPP</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Cloud</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Workload</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Protection</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Platform</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DLP</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Data</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Loss</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Prevention</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CASB</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Cloud</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Access</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Security</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Broker</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SIEM</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Security</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Information</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and Event</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Management</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CSPM</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Cloud</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Security</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Posture</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Management</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b="0">
                <a:latin typeface="メイリオ" panose="020B0604030504040204" pitchFamily="50" charset="-128"/>
                <a:ea typeface="メイリオ" panose="020B0604030504040204" pitchFamily="50" charset="-128"/>
              </a:rPr>
              <a:t>SOAR</a:t>
            </a:r>
            <a:r>
              <a:rPr lang="ja-JP" altLang="en-US" sz="3200" b="0">
                <a:latin typeface="メイリオ" panose="020B0604030504040204" pitchFamily="50" charset="-128"/>
                <a:ea typeface="メイリオ" panose="020B0604030504040204" pitchFamily="50" charset="-128"/>
              </a:rPr>
              <a:t>（</a:t>
            </a:r>
            <a:r>
              <a:rPr lang="en-US" altLang="ja-JP" sz="3200" b="0">
                <a:latin typeface="メイリオ" panose="020B0604030504040204" pitchFamily="50" charset="-128"/>
                <a:ea typeface="メイリオ" panose="020B0604030504040204" pitchFamily="50" charset="-128"/>
              </a:rPr>
              <a:t>Security</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Orchestration</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Automation</a:t>
            </a:r>
            <a:r>
              <a:rPr lang="ja-JP" altLang="en-US" sz="3200" b="0">
                <a:latin typeface="メイリオ" panose="020B0604030504040204" pitchFamily="50" charset="-128"/>
                <a:ea typeface="メイリオ" panose="020B0604030504040204" pitchFamily="50" charset="-128"/>
              </a:rPr>
              <a:t> </a:t>
            </a:r>
            <a:r>
              <a:rPr lang="en-US" altLang="ja-JP" sz="3200" b="0">
                <a:latin typeface="メイリオ" panose="020B0604030504040204" pitchFamily="50" charset="-128"/>
                <a:ea typeface="メイリオ" panose="020B0604030504040204" pitchFamily="50" charset="-128"/>
              </a:rPr>
              <a:t>and Response</a:t>
            </a:r>
            <a:r>
              <a:rPr lang="ja-JP" altLang="en-US" sz="3200" b="0">
                <a:latin typeface="メイリオ" panose="020B0604030504040204" pitchFamily="50" charset="-128"/>
                <a:ea typeface="メイリオ" panose="020B0604030504040204" pitchFamily="50" charset="-128"/>
              </a:rPr>
              <a:t>）</a:t>
            </a:r>
            <a:endParaRPr lang="en-US" altLang="ja-JP" sz="3200" b="0">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200" b="0">
              <a:latin typeface="メイリオ" panose="020B0604030504040204" pitchFamily="50" charset="-128"/>
              <a:ea typeface="メイリオ" panose="020B0604030504040204" pitchFamily="50" charset="-128"/>
            </a:endParaRPr>
          </a:p>
        </p:txBody>
      </p:sp>
      <p:sp>
        <p:nvSpPr>
          <p:cNvPr id="6" name="object 40">
            <a:extLst>
              <a:ext uri="{FF2B5EF4-FFF2-40B4-BE49-F238E27FC236}">
                <a16:creationId xmlns:a16="http://schemas.microsoft.com/office/drawing/2014/main" id="{87D96F27-0710-1030-06C9-7CE9332C734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5853188"/>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32C13-4DCA-83FD-1F9A-6B8643C16A7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819B155-472F-2AFB-FFFF-DE1C58EADEFC}"/>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FIDO</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Fast</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Identity</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Online</a:t>
            </a:r>
            <a:r>
              <a:rPr lang="ja-JP" altLang="en-US" sz="4000">
                <a:latin typeface="メイリオ" panose="020B0604030504040204" pitchFamily="50" charset="-128"/>
                <a:ea typeface="メイリオ" panose="020B0604030504040204" pitchFamily="50" charset="-128"/>
              </a:rPr>
              <a:t>）</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E5B6653-23E1-7716-E4EB-85B333B48A2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427</a:t>
            </a:fld>
            <a:endParaRPr kumimoji="1" lang="ja-JP" altLang="en-US" sz="2000"/>
          </a:p>
        </p:txBody>
      </p:sp>
      <p:sp>
        <p:nvSpPr>
          <p:cNvPr id="5" name="テキスト プレースホルダー 2">
            <a:extLst>
              <a:ext uri="{FF2B5EF4-FFF2-40B4-BE49-F238E27FC236}">
                <a16:creationId xmlns:a16="http://schemas.microsoft.com/office/drawing/2014/main" id="{1A5DF0E4-A0BF-94C0-BE8F-105839EBCF50}"/>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5FD20AB8-DB97-618B-39C5-7629EE3AE9CB}"/>
              </a:ext>
            </a:extLst>
          </p:cNvPr>
          <p:cNvSpPr txBox="1"/>
          <p:nvPr/>
        </p:nvSpPr>
        <p:spPr>
          <a:xfrm>
            <a:off x="11942064" y="561539"/>
            <a:ext cx="57338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- 37</a:t>
            </a:r>
            <a:endParaRPr lang="ja-JP" sz="2400" b="1" dirty="0">
              <a:latin typeface="メイリオ" panose="020B0604030504040204" pitchFamily="50" charset="-128"/>
              <a:ea typeface="メイリオ" panose="020B0604030504040204" pitchFamily="50" charset="-128"/>
              <a:cs typeface="Calibri"/>
            </a:endParaRPr>
          </a:p>
        </p:txBody>
      </p:sp>
      <p:sp>
        <p:nvSpPr>
          <p:cNvPr id="10" name="object 40">
            <a:extLst>
              <a:ext uri="{FF2B5EF4-FFF2-40B4-BE49-F238E27FC236}">
                <a16:creationId xmlns:a16="http://schemas.microsoft.com/office/drawing/2014/main" id="{B4791270-66A4-DB8E-20C9-14AED492B07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50DB3A63-2AC8-AB24-1400-2821275DECBF}"/>
              </a:ext>
            </a:extLst>
          </p:cNvPr>
          <p:cNvPicPr>
            <a:picLocks noChangeAspect="1"/>
          </p:cNvPicPr>
          <p:nvPr/>
        </p:nvPicPr>
        <p:blipFill>
          <a:blip r:embed="rId3"/>
          <a:stretch>
            <a:fillRect/>
          </a:stretch>
        </p:blipFill>
        <p:spPr>
          <a:xfrm>
            <a:off x="1414042" y="2171560"/>
            <a:ext cx="15235206" cy="6914567"/>
          </a:xfrm>
          <a:prstGeom prst="rect">
            <a:avLst/>
          </a:prstGeom>
        </p:spPr>
      </p:pic>
    </p:spTree>
    <p:extLst>
      <p:ext uri="{BB962C8B-B14F-4D97-AF65-F5344CB8AC3E}">
        <p14:creationId xmlns:p14="http://schemas.microsoft.com/office/powerpoint/2010/main" val="2171944846"/>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8FC2F-E038-162A-EADE-C45CA7C7923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FD3172D-89AE-8677-DF83-FBAC42A8FDA4}"/>
              </a:ext>
            </a:extLst>
          </p:cNvPr>
          <p:cNvSpPr txBox="1">
            <a:spLocks noGrp="1"/>
          </p:cNvSpPr>
          <p:nvPr>
            <p:ph type="title" idx="4294967295"/>
          </p:nvPr>
        </p:nvSpPr>
        <p:spPr>
          <a:xfrm>
            <a:off x="1332851" y="1425422"/>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インシデント発生時の対応</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E85B41D-9BA4-5116-D63A-5F59773C95A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428</a:t>
            </a:fld>
            <a:endParaRPr kumimoji="1" lang="ja-JP" altLang="en-US" sz="2000"/>
          </a:p>
        </p:txBody>
      </p:sp>
      <p:sp>
        <p:nvSpPr>
          <p:cNvPr id="5" name="テキスト プレースホルダー 2">
            <a:extLst>
              <a:ext uri="{FF2B5EF4-FFF2-40B4-BE49-F238E27FC236}">
                <a16:creationId xmlns:a16="http://schemas.microsoft.com/office/drawing/2014/main" id="{66E25B46-C9E3-65A6-EB8B-43A1CE58F9F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C873659-0362-97CE-058E-BBE1FBCE6672}"/>
              </a:ext>
            </a:extLst>
          </p:cNvPr>
          <p:cNvSpPr txBox="1"/>
          <p:nvPr/>
        </p:nvSpPr>
        <p:spPr>
          <a:xfrm>
            <a:off x="12051792" y="561539"/>
            <a:ext cx="5624080" cy="8315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38</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F0D2A4C6-A929-8A73-8BB3-F7BAAA31B8B8}"/>
              </a:ext>
            </a:extLst>
          </p:cNvPr>
          <p:cNvPicPr>
            <a:picLocks noChangeAspect="1"/>
          </p:cNvPicPr>
          <p:nvPr/>
        </p:nvPicPr>
        <p:blipFill>
          <a:blip r:embed="rId3"/>
          <a:stretch>
            <a:fillRect/>
          </a:stretch>
        </p:blipFill>
        <p:spPr>
          <a:xfrm>
            <a:off x="1500693" y="1972777"/>
            <a:ext cx="14944433" cy="1229195"/>
          </a:xfrm>
          <a:prstGeom prst="rect">
            <a:avLst/>
          </a:prstGeom>
        </p:spPr>
      </p:pic>
      <p:pic>
        <p:nvPicPr>
          <p:cNvPr id="9" name="図 8">
            <a:extLst>
              <a:ext uri="{FF2B5EF4-FFF2-40B4-BE49-F238E27FC236}">
                <a16:creationId xmlns:a16="http://schemas.microsoft.com/office/drawing/2014/main" id="{C404D22B-4764-E39B-8E56-C019897AE32B}"/>
              </a:ext>
            </a:extLst>
          </p:cNvPr>
          <p:cNvPicPr>
            <a:picLocks noChangeAspect="1"/>
          </p:cNvPicPr>
          <p:nvPr/>
        </p:nvPicPr>
        <p:blipFill>
          <a:blip r:embed="rId4"/>
          <a:stretch>
            <a:fillRect/>
          </a:stretch>
        </p:blipFill>
        <p:spPr>
          <a:xfrm>
            <a:off x="1500692" y="3201971"/>
            <a:ext cx="14776591" cy="6171401"/>
          </a:xfrm>
          <a:prstGeom prst="rect">
            <a:avLst/>
          </a:prstGeom>
        </p:spPr>
      </p:pic>
      <p:sp>
        <p:nvSpPr>
          <p:cNvPr id="10" name="object 40">
            <a:extLst>
              <a:ext uri="{FF2B5EF4-FFF2-40B4-BE49-F238E27FC236}">
                <a16:creationId xmlns:a16="http://schemas.microsoft.com/office/drawing/2014/main" id="{3598C8BF-5906-BAC4-8E96-4489C6855EB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94621247"/>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5770-56EF-E8DA-E98A-EE859828B13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4ED89B9-371A-2683-EB12-7D72C714A8A2}"/>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フォレンジック</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9442F0A-B23A-AC17-18CF-82A1207A27C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429</a:t>
            </a:fld>
            <a:endParaRPr kumimoji="1" lang="ja-JP" altLang="en-US" sz="2000"/>
          </a:p>
        </p:txBody>
      </p:sp>
      <p:sp>
        <p:nvSpPr>
          <p:cNvPr id="5" name="テキスト プレースホルダー 2">
            <a:extLst>
              <a:ext uri="{FF2B5EF4-FFF2-40B4-BE49-F238E27FC236}">
                <a16:creationId xmlns:a16="http://schemas.microsoft.com/office/drawing/2014/main" id="{C2BCDEC6-E47E-BEEF-EF0D-022F52D58419}"/>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540B4219-9053-205B-756A-B3AF63C1ED66}"/>
              </a:ext>
            </a:extLst>
          </p:cNvPr>
          <p:cNvSpPr txBox="1"/>
          <p:nvPr/>
        </p:nvSpPr>
        <p:spPr>
          <a:xfrm>
            <a:off x="12070080" y="561539"/>
            <a:ext cx="5605792" cy="8533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39</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FCD12D2D-B43A-96F4-F5C9-4E0F990E8876}"/>
              </a:ext>
            </a:extLst>
          </p:cNvPr>
          <p:cNvPicPr>
            <a:picLocks noChangeAspect="1"/>
          </p:cNvPicPr>
          <p:nvPr/>
        </p:nvPicPr>
        <p:blipFill>
          <a:blip r:embed="rId3"/>
          <a:stretch>
            <a:fillRect/>
          </a:stretch>
        </p:blipFill>
        <p:spPr>
          <a:xfrm>
            <a:off x="1191420" y="5107301"/>
            <a:ext cx="15819757" cy="3383813"/>
          </a:xfrm>
          <a:prstGeom prst="rect">
            <a:avLst/>
          </a:prstGeom>
        </p:spPr>
      </p:pic>
      <p:pic>
        <p:nvPicPr>
          <p:cNvPr id="10" name="図 9">
            <a:extLst>
              <a:ext uri="{FF2B5EF4-FFF2-40B4-BE49-F238E27FC236}">
                <a16:creationId xmlns:a16="http://schemas.microsoft.com/office/drawing/2014/main" id="{BD17D5C7-1D60-104A-DEC5-9D66AE322CB0}"/>
              </a:ext>
            </a:extLst>
          </p:cNvPr>
          <p:cNvPicPr>
            <a:picLocks noChangeAspect="1"/>
          </p:cNvPicPr>
          <p:nvPr/>
        </p:nvPicPr>
        <p:blipFill>
          <a:blip r:embed="rId4"/>
          <a:stretch>
            <a:fillRect/>
          </a:stretch>
        </p:blipFill>
        <p:spPr>
          <a:xfrm>
            <a:off x="1332851" y="2171560"/>
            <a:ext cx="15379012" cy="2380086"/>
          </a:xfrm>
          <a:prstGeom prst="rect">
            <a:avLst/>
          </a:prstGeom>
        </p:spPr>
      </p:pic>
      <p:sp>
        <p:nvSpPr>
          <p:cNvPr id="12" name="object 40">
            <a:extLst>
              <a:ext uri="{FF2B5EF4-FFF2-40B4-BE49-F238E27FC236}">
                <a16:creationId xmlns:a16="http://schemas.microsoft.com/office/drawing/2014/main" id="{963F8FAC-C243-22C6-9378-F0F53158EDA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65788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サイバーセキュリティ対策基準レベル</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a:t>
            </a:fld>
            <a:endParaRPr kumimoji="1" lang="ja-JP" altLang="en-US" sz="2000"/>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Lv.3 </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網羅的アプローチ</a:t>
            </a:r>
          </a:p>
        </p:txBody>
      </p:sp>
      <p:graphicFrame>
        <p:nvGraphicFramePr>
          <p:cNvPr id="2" name="表 2">
            <a:extLst>
              <a:ext uri="{FF2B5EF4-FFF2-40B4-BE49-F238E27FC236}">
                <a16:creationId xmlns:a16="http://schemas.microsoft.com/office/drawing/2014/main" id="{7488F7BD-F3B5-8909-2C5E-46330A005DDC}"/>
              </a:ext>
            </a:extLst>
          </p:cNvPr>
          <p:cNvGraphicFramePr>
            <a:graphicFrameLocks noGrp="1"/>
          </p:cNvGraphicFramePr>
          <p:nvPr>
            <p:extLst>
              <p:ext uri="{D42A27DB-BD31-4B8C-83A1-F6EECF244321}">
                <p14:modId xmlns:p14="http://schemas.microsoft.com/office/powerpoint/2010/main" val="1840696234"/>
              </p:ext>
            </p:extLst>
          </p:nvPr>
        </p:nvGraphicFramePr>
        <p:xfrm>
          <a:off x="1498109" y="2255149"/>
          <a:ext cx="14944433" cy="5151120"/>
        </p:xfrm>
        <a:graphic>
          <a:graphicData uri="http://schemas.openxmlformats.org/drawingml/2006/table">
            <a:tbl>
              <a:tblPr firstRow="1" bandRow="1">
                <a:tableStyleId>{5C22544A-7EE6-4342-B048-85BDC9FD1C3A}</a:tableStyleId>
              </a:tblPr>
              <a:tblGrid>
                <a:gridCol w="2943262">
                  <a:extLst>
                    <a:ext uri="{9D8B030D-6E8A-4147-A177-3AD203B41FA5}">
                      <a16:colId xmlns:a16="http://schemas.microsoft.com/office/drawing/2014/main" val="3350320881"/>
                    </a:ext>
                  </a:extLst>
                </a:gridCol>
                <a:gridCol w="12001171">
                  <a:extLst>
                    <a:ext uri="{9D8B030D-6E8A-4147-A177-3AD203B41FA5}">
                      <a16:colId xmlns:a16="http://schemas.microsoft.com/office/drawing/2014/main" val="3319254363"/>
                    </a:ext>
                  </a:extLst>
                </a:gridCol>
              </a:tblGrid>
              <a:tr h="370840">
                <a:tc>
                  <a:txBody>
                    <a:bodyPr/>
                    <a:lstStyle/>
                    <a:p>
                      <a:pPr algn="ctr"/>
                      <a:r>
                        <a:rPr kumimoji="1" lang="ja-JP" altLang="en-US" sz="3200">
                          <a:latin typeface="メイリオ" panose="020B0604030504040204" pitchFamily="50" charset="-128"/>
                          <a:ea typeface="メイリオ" panose="020B0604030504040204" pitchFamily="50" charset="-128"/>
                        </a:rPr>
                        <a:t>項目</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説明</a:t>
                      </a:r>
                    </a:p>
                  </a:txBody>
                  <a:tcPr/>
                </a:tc>
                <a:extLst>
                  <a:ext uri="{0D108BD9-81ED-4DB2-BD59-A6C34878D82A}">
                    <a16:rowId xmlns:a16="http://schemas.microsoft.com/office/drawing/2014/main" val="2429723215"/>
                  </a:ext>
                </a:extLst>
              </a:tr>
              <a:tr h="370840">
                <a:tc>
                  <a:txBody>
                    <a:bodyPr/>
                    <a:lstStyle/>
                    <a:p>
                      <a:pPr algn="ctr"/>
                      <a:r>
                        <a:rPr kumimoji="1" lang="ja-JP" altLang="en-US" sz="3200">
                          <a:latin typeface="メイリオ" panose="020B0604030504040204" pitchFamily="50" charset="-128"/>
                          <a:ea typeface="メイリオ" panose="020B0604030504040204" pitchFamily="50" charset="-128"/>
                        </a:rPr>
                        <a:t>内容</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3200" b="0" i="0">
                          <a:solidFill>
                            <a:srgbClr val="222222"/>
                          </a:solidFill>
                          <a:effectLst/>
                          <a:latin typeface="メイリオ" panose="020B0604030504040204" pitchFamily="50" charset="-128"/>
                          <a:ea typeface="メイリオ" panose="020B0604030504040204" pitchFamily="50" charset="-128"/>
                        </a:rPr>
                        <a:t>可能な限り多くの脅威や攻撃手法に対して対策を講じることを目指すアプローチとなる。ただし、全体的な実施には時間がかかるため、即時性を重視するアプローチではない。</a:t>
                      </a:r>
                      <a:endParaRPr lang="en-US" altLang="ja-JP" sz="3200" b="0" i="0">
                        <a:solidFill>
                          <a:srgbClr val="222222"/>
                        </a:solidFill>
                        <a:effectLst/>
                        <a:latin typeface="メイリオ" panose="020B0604030504040204" pitchFamily="50" charset="-128"/>
                        <a:ea typeface="メイリオ" panose="020B0604030504040204" pitchFamily="50" charset="-128"/>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3200" b="0" i="0">
                          <a:solidFill>
                            <a:srgbClr val="222222"/>
                          </a:solidFill>
                          <a:effectLst/>
                          <a:latin typeface="メイリオ" panose="020B0604030504040204" pitchFamily="50" charset="-128"/>
                          <a:ea typeface="メイリオ" panose="020B0604030504040204" pitchFamily="50" charset="-128"/>
                        </a:rPr>
                        <a:t>可能な限り多くの脅威や攻撃手法に対して対策を講じる</a:t>
                      </a:r>
                      <a:endParaRPr lang="en-US" altLang="ja-JP" sz="3200" b="0" i="0">
                        <a:solidFill>
                          <a:srgbClr val="222222"/>
                        </a:solidFill>
                        <a:effectLst/>
                        <a:latin typeface="メイリオ" panose="020B0604030504040204" pitchFamily="50" charset="-128"/>
                        <a:ea typeface="メイリオ" panose="020B0604030504040204" pitchFamily="50" charset="-128"/>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3200" b="0" i="0">
                          <a:solidFill>
                            <a:srgbClr val="222222"/>
                          </a:solidFill>
                          <a:effectLst/>
                          <a:latin typeface="メイリオ" panose="020B0604030504040204" pitchFamily="50" charset="-128"/>
                          <a:ea typeface="メイリオ" panose="020B0604030504040204" pitchFamily="50" charset="-128"/>
                        </a:rPr>
                        <a:t>予測できない脅威や新たな攻撃手法に対しても準備ができる状態を維持する</a:t>
                      </a:r>
                      <a:endParaRPr lang="en-US" altLang="ja-JP" sz="3200" b="0" i="0">
                        <a:solidFill>
                          <a:srgbClr val="222222"/>
                        </a:solidFill>
                        <a:effectLst/>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836525596"/>
                  </a:ext>
                </a:extLst>
              </a:tr>
              <a:tr h="370840">
                <a:tc>
                  <a:txBody>
                    <a:bodyPr/>
                    <a:lstStyle/>
                    <a:p>
                      <a:pPr algn="ctr"/>
                      <a:r>
                        <a:rPr kumimoji="1" lang="ja-JP" altLang="en-US" sz="3200">
                          <a:latin typeface="メイリオ" panose="020B0604030504040204" pitchFamily="50" charset="-128"/>
                          <a:ea typeface="メイリオ" panose="020B0604030504040204" pitchFamily="50" charset="-128"/>
                        </a:rPr>
                        <a:t>フレーム</a:t>
                      </a:r>
                      <a:endParaRPr kumimoji="1" lang="en-US" altLang="ja-JP" sz="3200">
                        <a:latin typeface="メイリオ" panose="020B0604030504040204" pitchFamily="50" charset="-128"/>
                        <a:ea typeface="メイリオ" panose="020B0604030504040204" pitchFamily="50" charset="-128"/>
                      </a:endParaRPr>
                    </a:p>
                    <a:p>
                      <a:pPr algn="ctr"/>
                      <a:r>
                        <a:rPr kumimoji="1" lang="ja-JP" altLang="en-US" sz="3200">
                          <a:latin typeface="メイリオ" panose="020B0604030504040204" pitchFamily="50" charset="-128"/>
                          <a:ea typeface="メイリオ" panose="020B0604030504040204" pitchFamily="50" charset="-128"/>
                        </a:rPr>
                        <a:t>ワーク</a:t>
                      </a:r>
                    </a:p>
                  </a:txBody>
                  <a:tcPr anchor="ctr"/>
                </a:tc>
                <a:tc>
                  <a:txBody>
                    <a:bodyPr/>
                    <a:lstStyle/>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ISMS</a:t>
                      </a:r>
                    </a:p>
                    <a:p>
                      <a:pPr marL="0" indent="0">
                        <a:buFont typeface="Arial" panose="020B0604020202020204" pitchFamily="34" charset="0"/>
                        <a:buNone/>
                      </a:pPr>
                      <a:r>
                        <a:rPr kumimoji="1" lang="en-US" altLang="ja-JP" sz="3200">
                          <a:latin typeface="メイリオ" panose="020B0604030504040204" pitchFamily="50" charset="-128"/>
                          <a:ea typeface="メイリオ" panose="020B0604030504040204" pitchFamily="50" charset="-128"/>
                        </a:rPr>
                        <a:t>CIS</a:t>
                      </a:r>
                      <a:r>
                        <a:rPr kumimoji="1" lang="ja-JP" altLang="en-US" sz="3200">
                          <a:latin typeface="メイリオ" panose="020B0604030504040204" pitchFamily="50" charset="-128"/>
                          <a:ea typeface="メイリオ" panose="020B0604030504040204" pitchFamily="50" charset="-128"/>
                        </a:rPr>
                        <a:t> </a:t>
                      </a:r>
                      <a:r>
                        <a:rPr kumimoji="1" lang="en-US" altLang="ja-JP" sz="3200">
                          <a:latin typeface="メイリオ" panose="020B0604030504040204" pitchFamily="50" charset="-128"/>
                          <a:ea typeface="メイリオ" panose="020B0604030504040204" pitchFamily="50" charset="-128"/>
                        </a:rPr>
                        <a:t>Controls</a:t>
                      </a:r>
                    </a:p>
                    <a:p>
                      <a:pPr marL="0" indent="0">
                        <a:buFont typeface="Arial" panose="020B0604020202020204" pitchFamily="34" charset="0"/>
                        <a:buNone/>
                      </a:pPr>
                      <a:r>
                        <a:rPr kumimoji="1" lang="ja-JP" altLang="en-US" sz="3200">
                          <a:latin typeface="メイリオ" panose="020B0604030504040204" pitchFamily="50" charset="-128"/>
                          <a:ea typeface="メイリオ" panose="020B0604030504040204" pitchFamily="50" charset="-128"/>
                        </a:rPr>
                        <a:t>など</a:t>
                      </a:r>
                      <a:endParaRPr kumimoji="1" lang="en-US" altLang="ja-JP" sz="32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821511744"/>
                  </a:ext>
                </a:extLst>
              </a:tr>
            </a:tbl>
          </a:graphicData>
        </a:graphic>
      </p:graphicFrame>
      <p:sp>
        <p:nvSpPr>
          <p:cNvPr id="6" name="テキスト ボックス 5">
            <a:extLst>
              <a:ext uri="{FF2B5EF4-FFF2-40B4-BE49-F238E27FC236}">
                <a16:creationId xmlns:a16="http://schemas.microsoft.com/office/drawing/2014/main" id="{DB82B303-1CCA-5D4D-884D-1FC09906FBEA}"/>
              </a:ext>
            </a:extLst>
          </p:cNvPr>
          <p:cNvSpPr txBox="1"/>
          <p:nvPr/>
        </p:nvSpPr>
        <p:spPr>
          <a:xfrm>
            <a:off x="13671126" y="795311"/>
            <a:ext cx="39390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3-4-1</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
        <p:nvSpPr>
          <p:cNvPr id="7" name="object 40">
            <a:extLst>
              <a:ext uri="{FF2B5EF4-FFF2-40B4-BE49-F238E27FC236}">
                <a16:creationId xmlns:a16="http://schemas.microsoft.com/office/drawing/2014/main" id="{D73FFDBB-456F-3D7A-9BA9-C3C42AB58DF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3. </a:t>
            </a:r>
            <a:r>
              <a:rPr lang="ja-JP" altLang="en-US" sz="1800" b="1">
                <a:solidFill>
                  <a:schemeClr val="accent1"/>
                </a:solidFill>
                <a:latin typeface="メイリオ" panose="020B0604030504040204" pitchFamily="50" charset="-128"/>
                <a:ea typeface="メイリオ" panose="020B0604030504040204" pitchFamily="50" charset="-128"/>
              </a:rPr>
              <a:t>サイバーセキュリティの基礎知識</a:t>
            </a:r>
          </a:p>
        </p:txBody>
      </p:sp>
    </p:spTree>
    <p:extLst>
      <p:ext uri="{BB962C8B-B14F-4D97-AF65-F5344CB8AC3E}">
        <p14:creationId xmlns:p14="http://schemas.microsoft.com/office/powerpoint/2010/main" val="312569677"/>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B02A7-960B-FFD3-2CC4-BF965A1843A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7BE444F-2566-3DAB-7B8B-3A866CA30FBD}"/>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インシデント対応手順例</a:t>
            </a:r>
            <a:r>
              <a:rPr lang="en-US" altLang="ja-JP" sz="4000">
                <a:latin typeface="メイリオ" panose="020B0604030504040204" pitchFamily="50" charset="-128"/>
                <a:ea typeface="メイリオ" panose="020B0604030504040204" pitchFamily="50" charset="-128"/>
              </a:rPr>
              <a:t>1</a:t>
            </a:r>
          </a:p>
        </p:txBody>
      </p:sp>
      <p:sp>
        <p:nvSpPr>
          <p:cNvPr id="91" name="スライド番号プレースホルダー 1">
            <a:extLst>
              <a:ext uri="{FF2B5EF4-FFF2-40B4-BE49-F238E27FC236}">
                <a16:creationId xmlns:a16="http://schemas.microsoft.com/office/drawing/2014/main" id="{DA2799D7-0073-F744-E801-C132AD5C742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430</a:t>
            </a:fld>
            <a:endParaRPr kumimoji="1" lang="ja-JP" altLang="en-US" sz="2000"/>
          </a:p>
        </p:txBody>
      </p:sp>
      <p:sp>
        <p:nvSpPr>
          <p:cNvPr id="5" name="テキスト プレースホルダー 2">
            <a:extLst>
              <a:ext uri="{FF2B5EF4-FFF2-40B4-BE49-F238E27FC236}">
                <a16:creationId xmlns:a16="http://schemas.microsoft.com/office/drawing/2014/main" id="{16627489-3236-C731-AE14-BCC2CBE6CA7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B966575-6713-0A2E-3434-358E27B32B70}"/>
              </a:ext>
            </a:extLst>
          </p:cNvPr>
          <p:cNvSpPr txBox="1"/>
          <p:nvPr/>
        </p:nvSpPr>
        <p:spPr>
          <a:xfrm>
            <a:off x="12051792" y="561539"/>
            <a:ext cx="56240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40</a:t>
            </a:r>
            <a:endParaRPr lang="ja-JP" sz="2400" b="1" dirty="0">
              <a:latin typeface="メイリオ" panose="020B0604030504040204" pitchFamily="50" charset="-128"/>
              <a:ea typeface="メイリオ" panose="020B0604030504040204" pitchFamily="50" charset="-128"/>
              <a:cs typeface="Calibri"/>
            </a:endParaRPr>
          </a:p>
        </p:txBody>
      </p:sp>
      <p:pic>
        <p:nvPicPr>
          <p:cNvPr id="6" name="図 5">
            <a:extLst>
              <a:ext uri="{FF2B5EF4-FFF2-40B4-BE49-F238E27FC236}">
                <a16:creationId xmlns:a16="http://schemas.microsoft.com/office/drawing/2014/main" id="{A660849A-EB71-9C35-E320-BBE37648A08C}"/>
              </a:ext>
            </a:extLst>
          </p:cNvPr>
          <p:cNvPicPr>
            <a:picLocks noChangeAspect="1"/>
          </p:cNvPicPr>
          <p:nvPr/>
        </p:nvPicPr>
        <p:blipFill>
          <a:blip r:embed="rId3"/>
          <a:stretch>
            <a:fillRect/>
          </a:stretch>
        </p:blipFill>
        <p:spPr>
          <a:xfrm>
            <a:off x="1489209" y="2171560"/>
            <a:ext cx="15234686" cy="6768332"/>
          </a:xfrm>
          <a:prstGeom prst="rect">
            <a:avLst/>
          </a:prstGeom>
        </p:spPr>
      </p:pic>
      <p:sp>
        <p:nvSpPr>
          <p:cNvPr id="9" name="object 40">
            <a:extLst>
              <a:ext uri="{FF2B5EF4-FFF2-40B4-BE49-F238E27FC236}">
                <a16:creationId xmlns:a16="http://schemas.microsoft.com/office/drawing/2014/main" id="{CF7A4A42-3948-E181-D5EA-A9B9885EDFB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87649269"/>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F3D4-0CB8-1AA4-FBEB-3E40F487C52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191ED87-536B-4B58-8F90-CECF54B66F88}"/>
              </a:ext>
            </a:extLst>
          </p:cNvPr>
          <p:cNvSpPr txBox="1">
            <a:spLocks noGrp="1"/>
          </p:cNvSpPr>
          <p:nvPr>
            <p:ph type="title" idx="4294967295"/>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インシデント対応手順例</a:t>
            </a:r>
            <a:r>
              <a:rPr lang="en-US" altLang="ja-JP" sz="4000">
                <a:latin typeface="メイリオ" panose="020B0604030504040204" pitchFamily="50" charset="-128"/>
                <a:ea typeface="メイリオ" panose="020B0604030504040204" pitchFamily="50" charset="-128"/>
              </a:rPr>
              <a:t>2</a:t>
            </a:r>
          </a:p>
        </p:txBody>
      </p:sp>
      <p:sp>
        <p:nvSpPr>
          <p:cNvPr id="91" name="スライド番号プレースホルダー 1">
            <a:extLst>
              <a:ext uri="{FF2B5EF4-FFF2-40B4-BE49-F238E27FC236}">
                <a16:creationId xmlns:a16="http://schemas.microsoft.com/office/drawing/2014/main" id="{DAFB51BD-9583-B54A-DDB1-56890156A4C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431</a:t>
            </a:fld>
            <a:endParaRPr kumimoji="1" lang="ja-JP" altLang="en-US" sz="2000"/>
          </a:p>
        </p:txBody>
      </p:sp>
      <p:sp>
        <p:nvSpPr>
          <p:cNvPr id="5" name="テキスト プレースホルダー 2">
            <a:extLst>
              <a:ext uri="{FF2B5EF4-FFF2-40B4-BE49-F238E27FC236}">
                <a16:creationId xmlns:a16="http://schemas.microsoft.com/office/drawing/2014/main" id="{E633134B-969E-87F3-B2E2-495234B2F12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各種テーマごとの対策</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5EA396A7-5671-4BFE-48E0-20EF885E786D}"/>
              </a:ext>
            </a:extLst>
          </p:cNvPr>
          <p:cNvSpPr txBox="1"/>
          <p:nvPr/>
        </p:nvSpPr>
        <p:spPr>
          <a:xfrm>
            <a:off x="12033504" y="561539"/>
            <a:ext cx="56423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17-2-2.】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17</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40</a:t>
            </a:r>
            <a:endParaRPr lang="ja-JP" sz="2400" b="1" dirty="0">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9B22B954-6B1F-F0D1-A57C-2C211ADDD23D}"/>
              </a:ext>
            </a:extLst>
          </p:cNvPr>
          <p:cNvPicPr>
            <a:picLocks noChangeAspect="1"/>
          </p:cNvPicPr>
          <p:nvPr/>
        </p:nvPicPr>
        <p:blipFill>
          <a:blip r:embed="rId3"/>
          <a:stretch>
            <a:fillRect/>
          </a:stretch>
        </p:blipFill>
        <p:spPr>
          <a:xfrm>
            <a:off x="2535410" y="2171560"/>
            <a:ext cx="10290254" cy="6904717"/>
          </a:xfrm>
          <a:prstGeom prst="rect">
            <a:avLst/>
          </a:prstGeom>
        </p:spPr>
      </p:pic>
      <p:sp>
        <p:nvSpPr>
          <p:cNvPr id="9" name="object 40">
            <a:extLst>
              <a:ext uri="{FF2B5EF4-FFF2-40B4-BE49-F238E27FC236}">
                <a16:creationId xmlns:a16="http://schemas.microsoft.com/office/drawing/2014/main" id="{4A1F1FB6-EA09-8EB3-E62D-4A9BE535967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zh-TW" sz="1800" b="1" dirty="0">
                <a:solidFill>
                  <a:schemeClr val="accent1"/>
                </a:solidFill>
                <a:latin typeface="メイリオ" panose="020B0604030504040204" pitchFamily="50" charset="-128"/>
                <a:ea typeface="メイリオ" panose="020B0604030504040204" pitchFamily="50" charset="-128"/>
              </a:rPr>
              <a:t>17.</a:t>
            </a:r>
            <a:r>
              <a:rPr lang="zh-TW" altLang="en-US" sz="1800" b="1" dirty="0">
                <a:solidFill>
                  <a:schemeClr val="accent1"/>
                </a:solidFill>
                <a:latin typeface="メイリオ" panose="020B0604030504040204" pitchFamily="50" charset="-128"/>
                <a:ea typeface="メイリオ" panose="020B0604030504040204" pitchFamily="50" charset="-128"/>
              </a:rPr>
              <a:t>技術的管理策</a:t>
            </a:r>
            <a:endParaRPr lang="ja-JP" altLang="en-US" sz="18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64442675"/>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0202E-468A-DF8F-DD2D-6E3F65F093E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6A50A304-3A76-1CBD-8B47-4C2A1A7FEF99}"/>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dirty="0">
                <a:latin typeface="メイリオ" panose="020B0604030504040204" pitchFamily="50" charset="-128"/>
                <a:ea typeface="メイリオ" panose="020B0604030504040204" pitchFamily="50" charset="-128"/>
              </a:rPr>
              <a:t>18</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．セキュリティ対策状況の有効性評価</a:t>
            </a:r>
          </a:p>
        </p:txBody>
      </p:sp>
      <p:sp>
        <p:nvSpPr>
          <p:cNvPr id="91" name="スライド番号プレースホルダー 1">
            <a:extLst>
              <a:ext uri="{FF2B5EF4-FFF2-40B4-BE49-F238E27FC236}">
                <a16:creationId xmlns:a16="http://schemas.microsoft.com/office/drawing/2014/main" id="{FD4E8D4C-EBE7-2DF2-0B8B-E4DA14B4DD8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432</a:t>
            </a:fld>
            <a:endParaRPr kumimoji="1" lang="ja-JP" altLang="en-US" sz="2000"/>
          </a:p>
        </p:txBody>
      </p:sp>
      <p:sp>
        <p:nvSpPr>
          <p:cNvPr id="3" name="テキスト プレースホルダー 2">
            <a:extLst>
              <a:ext uri="{FF2B5EF4-FFF2-40B4-BE49-F238E27FC236}">
                <a16:creationId xmlns:a16="http://schemas.microsoft.com/office/drawing/2014/main" id="{D1AAD7A5-2780-270B-7E73-1CD77D1116E7}"/>
              </a:ext>
            </a:extLst>
          </p:cNvPr>
          <p:cNvSpPr txBox="1">
            <a:spLocks/>
          </p:cNvSpPr>
          <p:nvPr/>
        </p:nvSpPr>
        <p:spPr>
          <a:xfrm>
            <a:off x="1203767" y="1472353"/>
            <a:ext cx="16308729"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内部監査・外部監査</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3FB9DD05-1596-B031-1D5C-E41807A7923B}"/>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093175830"/>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E55E-A378-BB2B-3B46-ADEF184236D8}"/>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CE30647F-05CD-346D-6120-21E08A10D2B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433</a:t>
            </a:fld>
            <a:endParaRPr kumimoji="1" lang="ja-JP" altLang="en-US" sz="2000"/>
          </a:p>
        </p:txBody>
      </p:sp>
      <p:sp>
        <p:nvSpPr>
          <p:cNvPr id="5" name="テキスト プレースホルダー 2">
            <a:extLst>
              <a:ext uri="{FF2B5EF4-FFF2-40B4-BE49-F238E27FC236}">
                <a16:creationId xmlns:a16="http://schemas.microsoft.com/office/drawing/2014/main" id="{5DFA0B96-36D4-79D4-B129-F439E6CF1CD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内部監査</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A96B8809-4113-CED1-9C59-274F9E5288A6}"/>
              </a:ext>
            </a:extLst>
          </p:cNvPr>
          <p:cNvSpPr txBox="1"/>
          <p:nvPr/>
        </p:nvSpPr>
        <p:spPr>
          <a:xfrm>
            <a:off x="12051792" y="561539"/>
            <a:ext cx="56240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18-1-1.】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18</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sp>
        <p:nvSpPr>
          <p:cNvPr id="2" name="object 40">
            <a:extLst>
              <a:ext uri="{FF2B5EF4-FFF2-40B4-BE49-F238E27FC236}">
                <a16:creationId xmlns:a16="http://schemas.microsoft.com/office/drawing/2014/main" id="{758D41A3-F075-D27D-8487-A44EAFC050E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18.</a:t>
            </a:r>
            <a:r>
              <a:rPr lang="ja-JP" altLang="en-US" sz="1800" b="1" dirty="0">
                <a:solidFill>
                  <a:schemeClr val="accent1"/>
                </a:solidFill>
                <a:latin typeface="メイリオ" panose="020B0604030504040204" pitchFamily="50" charset="-128"/>
                <a:ea typeface="メイリオ" panose="020B0604030504040204" pitchFamily="50" charset="-128"/>
              </a:rPr>
              <a:t>セキュリティ対策状況の有効性評価</a:t>
            </a:r>
          </a:p>
        </p:txBody>
      </p:sp>
      <p:pic>
        <p:nvPicPr>
          <p:cNvPr id="9" name="図 8">
            <a:extLst>
              <a:ext uri="{FF2B5EF4-FFF2-40B4-BE49-F238E27FC236}">
                <a16:creationId xmlns:a16="http://schemas.microsoft.com/office/drawing/2014/main" id="{787CFFBC-7EEE-029D-952E-8BB8A42A8505}"/>
              </a:ext>
            </a:extLst>
          </p:cNvPr>
          <p:cNvPicPr>
            <a:picLocks noChangeAspect="1"/>
          </p:cNvPicPr>
          <p:nvPr/>
        </p:nvPicPr>
        <p:blipFill>
          <a:blip r:embed="rId3"/>
          <a:stretch>
            <a:fillRect/>
          </a:stretch>
        </p:blipFill>
        <p:spPr>
          <a:xfrm>
            <a:off x="1522520" y="1476123"/>
            <a:ext cx="15137007" cy="8217701"/>
          </a:xfrm>
          <a:prstGeom prst="rect">
            <a:avLst/>
          </a:prstGeom>
        </p:spPr>
      </p:pic>
    </p:spTree>
    <p:extLst>
      <p:ext uri="{BB962C8B-B14F-4D97-AF65-F5344CB8AC3E}">
        <p14:creationId xmlns:p14="http://schemas.microsoft.com/office/powerpoint/2010/main" val="2496498239"/>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8A265-6AA5-0613-78FE-F58410BCC5D5}"/>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10BDA339-B92F-D12E-B47D-ED743B1E2FE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434</a:t>
            </a:fld>
            <a:endParaRPr kumimoji="1" lang="ja-JP" altLang="en-US" sz="2000"/>
          </a:p>
        </p:txBody>
      </p:sp>
      <p:sp>
        <p:nvSpPr>
          <p:cNvPr id="5" name="テキスト プレースホルダー 2">
            <a:extLst>
              <a:ext uri="{FF2B5EF4-FFF2-40B4-BE49-F238E27FC236}">
                <a16:creationId xmlns:a16="http://schemas.microsoft.com/office/drawing/2014/main" id="{5771FB62-3602-31DD-C50A-82646FD2521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外部監査</a:t>
            </a:r>
            <a:endParaRPr lang="en-US" altLang="ja-JP" sz="400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0B53EA71-A005-5330-C116-2579C636C387}"/>
              </a:ext>
            </a:extLst>
          </p:cNvPr>
          <p:cNvSpPr txBox="1"/>
          <p:nvPr/>
        </p:nvSpPr>
        <p:spPr>
          <a:xfrm>
            <a:off x="12051792" y="561539"/>
            <a:ext cx="5624080" cy="846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18-1-1.】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18</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sp>
        <p:nvSpPr>
          <p:cNvPr id="2" name="object 40">
            <a:extLst>
              <a:ext uri="{FF2B5EF4-FFF2-40B4-BE49-F238E27FC236}">
                <a16:creationId xmlns:a16="http://schemas.microsoft.com/office/drawing/2014/main" id="{87EA731C-24A3-52E3-3CBA-4BC16FCD576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18.</a:t>
            </a:r>
            <a:r>
              <a:rPr lang="ja-JP" altLang="en-US" sz="1800" b="1" dirty="0">
                <a:solidFill>
                  <a:schemeClr val="accent1"/>
                </a:solidFill>
                <a:latin typeface="メイリオ" panose="020B0604030504040204" pitchFamily="50" charset="-128"/>
                <a:ea typeface="メイリオ" panose="020B0604030504040204" pitchFamily="50" charset="-128"/>
              </a:rPr>
              <a:t>セキュリティ対策状況の有効性評価</a:t>
            </a:r>
          </a:p>
        </p:txBody>
      </p:sp>
      <p:pic>
        <p:nvPicPr>
          <p:cNvPr id="7" name="図 6">
            <a:extLst>
              <a:ext uri="{FF2B5EF4-FFF2-40B4-BE49-F238E27FC236}">
                <a16:creationId xmlns:a16="http://schemas.microsoft.com/office/drawing/2014/main" id="{A05A243D-CB20-92A8-4949-3A4031565426}"/>
              </a:ext>
            </a:extLst>
          </p:cNvPr>
          <p:cNvPicPr>
            <a:picLocks noChangeAspect="1"/>
          </p:cNvPicPr>
          <p:nvPr/>
        </p:nvPicPr>
        <p:blipFill>
          <a:blip r:embed="rId3"/>
          <a:stretch>
            <a:fillRect/>
          </a:stretch>
        </p:blipFill>
        <p:spPr>
          <a:xfrm>
            <a:off x="1332851" y="2637663"/>
            <a:ext cx="15350230" cy="6301932"/>
          </a:xfrm>
          <a:prstGeom prst="rect">
            <a:avLst/>
          </a:prstGeom>
        </p:spPr>
      </p:pic>
      <p:sp>
        <p:nvSpPr>
          <p:cNvPr id="8" name="テキスト プレースホルダー 2">
            <a:extLst>
              <a:ext uri="{FF2B5EF4-FFF2-40B4-BE49-F238E27FC236}">
                <a16:creationId xmlns:a16="http://schemas.microsoft.com/office/drawing/2014/main" id="{1C507A7D-5A9F-CE4F-5187-149EB70705FB}"/>
              </a:ext>
            </a:extLst>
          </p:cNvPr>
          <p:cNvSpPr txBox="1">
            <a:spLocks/>
          </p:cNvSpPr>
          <p:nvPr/>
        </p:nvSpPr>
        <p:spPr>
          <a:xfrm>
            <a:off x="1332851" y="161168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管理基準・監査基準</a:t>
            </a:r>
            <a:endParaRPr lang="en-US" altLang="ja-JP"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35987689"/>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1AAE9-FF79-7EF4-C152-A59D5B04F67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467AACB-D44C-82C9-9279-D4A5BE4F05C7}"/>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19.</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総括編</a:t>
            </a:r>
          </a:p>
        </p:txBody>
      </p:sp>
      <p:sp>
        <p:nvSpPr>
          <p:cNvPr id="91" name="スライド番号プレースホルダー 1">
            <a:extLst>
              <a:ext uri="{FF2B5EF4-FFF2-40B4-BE49-F238E27FC236}">
                <a16:creationId xmlns:a16="http://schemas.microsoft.com/office/drawing/2014/main" id="{B22F2A46-CE5D-5901-D279-BD9F7D68EF1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435</a:t>
            </a:fld>
            <a:endParaRPr kumimoji="1" lang="ja-JP" altLang="en-US" sz="2000"/>
          </a:p>
        </p:txBody>
      </p:sp>
      <p:sp>
        <p:nvSpPr>
          <p:cNvPr id="3" name="テキスト プレースホルダー 2">
            <a:extLst>
              <a:ext uri="{FF2B5EF4-FFF2-40B4-BE49-F238E27FC236}">
                <a16:creationId xmlns:a16="http://schemas.microsoft.com/office/drawing/2014/main" id="{F4B2933D-76E9-2C8F-20E9-055EBB0D6FDE}"/>
              </a:ext>
            </a:extLst>
          </p:cNvPr>
          <p:cNvSpPr txBox="1">
            <a:spLocks/>
          </p:cNvSpPr>
          <p:nvPr/>
        </p:nvSpPr>
        <p:spPr>
          <a:xfrm>
            <a:off x="1203767" y="1472353"/>
            <a:ext cx="16308729"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全体概要</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各章のポイント</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読者に今後行ってほしいこと</a:t>
            </a:r>
            <a:endParaRPr lang="en-US" altLang="ja-JP"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EFC88655-960A-1C17-62F5-9752BB27D5D0}"/>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465645702"/>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EE3EB-9320-C85B-F164-192D3D188BF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FE5BE48-B69D-DE4D-89E9-A9629C795F5E}"/>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活用のポイント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C1D9651-A60C-46A9-605E-076EE28BB10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436</a:t>
            </a:fld>
            <a:endParaRPr kumimoji="1" lang="ja-JP" altLang="en-US" sz="2000"/>
          </a:p>
        </p:txBody>
      </p:sp>
      <p:sp>
        <p:nvSpPr>
          <p:cNvPr id="5" name="テキスト プレースホルダー 2">
            <a:extLst>
              <a:ext uri="{FF2B5EF4-FFF2-40B4-BE49-F238E27FC236}">
                <a16:creationId xmlns:a16="http://schemas.microsoft.com/office/drawing/2014/main" id="{EC7D8F00-D9D5-6F0E-DD8E-49AE46AAF07A}"/>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テキストの活用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247759D-5ADD-68CE-4E26-A412E3C575A9}"/>
              </a:ext>
            </a:extLst>
          </p:cNvPr>
          <p:cNvSpPr txBox="1"/>
          <p:nvPr/>
        </p:nvSpPr>
        <p:spPr>
          <a:xfrm>
            <a:off x="12161520" y="563642"/>
            <a:ext cx="55920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- 02</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53B89784-0444-5F0A-73BF-5AFB3D455C2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pic>
        <p:nvPicPr>
          <p:cNvPr id="4" name="図 3">
            <a:extLst>
              <a:ext uri="{FF2B5EF4-FFF2-40B4-BE49-F238E27FC236}">
                <a16:creationId xmlns:a16="http://schemas.microsoft.com/office/drawing/2014/main" id="{397E13F7-C37C-E4B0-8840-E5A2B4DF81AF}"/>
              </a:ext>
            </a:extLst>
          </p:cNvPr>
          <p:cNvPicPr>
            <a:picLocks noChangeAspect="1"/>
          </p:cNvPicPr>
          <p:nvPr/>
        </p:nvPicPr>
        <p:blipFill>
          <a:blip r:embed="rId3"/>
          <a:stretch>
            <a:fillRect/>
          </a:stretch>
        </p:blipFill>
        <p:spPr>
          <a:xfrm>
            <a:off x="2710378" y="2117486"/>
            <a:ext cx="12647643" cy="6795545"/>
          </a:xfrm>
          <a:prstGeom prst="rect">
            <a:avLst/>
          </a:prstGeom>
        </p:spPr>
      </p:pic>
    </p:spTree>
    <p:extLst>
      <p:ext uri="{BB962C8B-B14F-4D97-AF65-F5344CB8AC3E}">
        <p14:creationId xmlns:p14="http://schemas.microsoft.com/office/powerpoint/2010/main" val="302577612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3D73-2022-0743-0202-C025B6F6F6EA}"/>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A2137F5B-8AEB-B8AB-D9D9-82CCDD5D933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437</a:t>
            </a:fld>
            <a:endParaRPr kumimoji="1" lang="ja-JP" altLang="en-US" sz="2000"/>
          </a:p>
        </p:txBody>
      </p:sp>
      <p:sp>
        <p:nvSpPr>
          <p:cNvPr id="5" name="テキスト プレースホルダー 2">
            <a:extLst>
              <a:ext uri="{FF2B5EF4-FFF2-40B4-BE49-F238E27FC236}">
                <a16:creationId xmlns:a16="http://schemas.microsoft.com/office/drawing/2014/main" id="{4F68F9B8-6E1F-1311-B7E6-0951BADDC02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テキストの活用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67D9617-9B76-4DF7-6E72-1FA2D4355570}"/>
              </a:ext>
            </a:extLst>
          </p:cNvPr>
          <p:cNvSpPr txBox="1"/>
          <p:nvPr/>
        </p:nvSpPr>
        <p:spPr>
          <a:xfrm>
            <a:off x="12033504" y="563642"/>
            <a:ext cx="572006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A2916B03-6762-26DD-75B2-961D50CA624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pic>
        <p:nvPicPr>
          <p:cNvPr id="6" name="図 5">
            <a:extLst>
              <a:ext uri="{FF2B5EF4-FFF2-40B4-BE49-F238E27FC236}">
                <a16:creationId xmlns:a16="http://schemas.microsoft.com/office/drawing/2014/main" id="{AC785C22-3566-F816-F9BA-E6D935A473FF}"/>
              </a:ext>
            </a:extLst>
          </p:cNvPr>
          <p:cNvPicPr>
            <a:picLocks noChangeAspect="1"/>
          </p:cNvPicPr>
          <p:nvPr/>
        </p:nvPicPr>
        <p:blipFill>
          <a:blip r:embed="rId3"/>
          <a:stretch>
            <a:fillRect/>
          </a:stretch>
        </p:blipFill>
        <p:spPr>
          <a:xfrm>
            <a:off x="3429744" y="2155920"/>
            <a:ext cx="10750646" cy="6957669"/>
          </a:xfrm>
          <a:prstGeom prst="rect">
            <a:avLst/>
          </a:prstGeom>
        </p:spPr>
      </p:pic>
      <p:sp>
        <p:nvSpPr>
          <p:cNvPr id="4" name="テキスト プレースホルダー 2">
            <a:extLst>
              <a:ext uri="{FF2B5EF4-FFF2-40B4-BE49-F238E27FC236}">
                <a16:creationId xmlns:a16="http://schemas.microsoft.com/office/drawing/2014/main" id="{9AA24E61-822B-0D96-FF42-717FAD113A17}"/>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1.</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DX</a:t>
            </a:r>
            <a:r>
              <a:rPr lang="ja-JP" altLang="en-US" sz="4000">
                <a:latin typeface="メイリオ" panose="020B0604030504040204" pitchFamily="50" charset="-128"/>
                <a:ea typeface="メイリオ" panose="020B0604030504040204" pitchFamily="50" charset="-128"/>
              </a:rPr>
              <a:t>の理解から対策の実践まで」のポイントを再認識する</a:t>
            </a:r>
            <a:endParaRPr lang="en-US" altLang="ja-JP"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5641838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8A0FB-5650-8D4E-98C7-77179A12805C}"/>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97C7B6C-B29C-DA9C-321E-DE5A3E5AE26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438</a:t>
            </a:fld>
            <a:endParaRPr kumimoji="1" lang="ja-JP" altLang="en-US" sz="2000"/>
          </a:p>
        </p:txBody>
      </p:sp>
      <p:sp>
        <p:nvSpPr>
          <p:cNvPr id="5" name="テキスト プレースホルダー 2">
            <a:extLst>
              <a:ext uri="{FF2B5EF4-FFF2-40B4-BE49-F238E27FC236}">
                <a16:creationId xmlns:a16="http://schemas.microsoft.com/office/drawing/2014/main" id="{2725E8AE-14BD-4E0F-82DF-DB87F663F4E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テキストの活用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1328EA0-CA9B-D19D-CCA4-0829B143422D}"/>
              </a:ext>
            </a:extLst>
          </p:cNvPr>
          <p:cNvSpPr txBox="1"/>
          <p:nvPr/>
        </p:nvSpPr>
        <p:spPr>
          <a:xfrm>
            <a:off x="12106656" y="563643"/>
            <a:ext cx="56469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- 03</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DBFA19D7-34C5-BEA9-943A-6FDFBF075CB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pic>
        <p:nvPicPr>
          <p:cNvPr id="4" name="図 3">
            <a:extLst>
              <a:ext uri="{FF2B5EF4-FFF2-40B4-BE49-F238E27FC236}">
                <a16:creationId xmlns:a16="http://schemas.microsoft.com/office/drawing/2014/main" id="{DEA2FC42-1BFD-7559-FB0A-617D921B89BE}"/>
              </a:ext>
            </a:extLst>
          </p:cNvPr>
          <p:cNvPicPr>
            <a:picLocks noChangeAspect="1"/>
          </p:cNvPicPr>
          <p:nvPr/>
        </p:nvPicPr>
        <p:blipFill>
          <a:blip r:embed="rId3"/>
          <a:stretch>
            <a:fillRect/>
          </a:stretch>
        </p:blipFill>
        <p:spPr>
          <a:xfrm>
            <a:off x="2265557" y="2200889"/>
            <a:ext cx="13043191" cy="6902727"/>
          </a:xfrm>
          <a:prstGeom prst="rect">
            <a:avLst/>
          </a:prstGeom>
        </p:spPr>
      </p:pic>
      <p:sp>
        <p:nvSpPr>
          <p:cNvPr id="6" name="テキスト プレースホルダー 2">
            <a:extLst>
              <a:ext uri="{FF2B5EF4-FFF2-40B4-BE49-F238E27FC236}">
                <a16:creationId xmlns:a16="http://schemas.microsoft.com/office/drawing/2014/main" id="{5C047B2C-635E-9E7D-E57C-ADF81F00D17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1.</a:t>
            </a:r>
            <a:r>
              <a:rPr lang="ja-JP" altLang="en-US" sz="4000">
                <a:latin typeface="メイリオ" panose="020B0604030504040204" pitchFamily="50" charset="-128"/>
                <a:ea typeface="メイリオ" panose="020B0604030504040204" pitchFamily="50" charset="-128"/>
              </a:rPr>
              <a:t>「</a:t>
            </a:r>
            <a:r>
              <a:rPr lang="en-US" altLang="ja-JP" sz="4000">
                <a:latin typeface="メイリオ" panose="020B0604030504040204" pitchFamily="50" charset="-128"/>
                <a:ea typeface="メイリオ" panose="020B0604030504040204" pitchFamily="50" charset="-128"/>
              </a:rPr>
              <a:t>DX</a:t>
            </a:r>
            <a:r>
              <a:rPr lang="ja-JP" altLang="en-US" sz="4000">
                <a:latin typeface="メイリオ" panose="020B0604030504040204" pitchFamily="50" charset="-128"/>
                <a:ea typeface="メイリオ" panose="020B0604030504040204" pitchFamily="50" charset="-128"/>
              </a:rPr>
              <a:t>の理解から対策の実践まで」のポイントを再認識する</a:t>
            </a:r>
            <a:endParaRPr lang="en-US" altLang="ja-JP"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40568097"/>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B3BC3-AC74-691B-9ABA-59752AA9C9C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379B3A0-797B-180B-CC62-8A2966C13E7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2.</a:t>
            </a:r>
            <a:r>
              <a:rPr lang="ja-JP" altLang="en-US" sz="4000">
                <a:latin typeface="メイリオ" panose="020B0604030504040204" pitchFamily="50" charset="-128"/>
                <a:ea typeface="メイリオ" panose="020B0604030504040204" pitchFamily="50" charset="-128"/>
              </a:rPr>
              <a:t> 経営者を含めた関係者と共有する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7857E7A-CA1E-5B8F-264D-FFCDBF4F3E5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439</a:t>
            </a:fld>
            <a:endParaRPr kumimoji="1" lang="ja-JP" altLang="en-US" sz="2000"/>
          </a:p>
        </p:txBody>
      </p:sp>
      <p:sp>
        <p:nvSpPr>
          <p:cNvPr id="5" name="テキスト プレースホルダー 2">
            <a:extLst>
              <a:ext uri="{FF2B5EF4-FFF2-40B4-BE49-F238E27FC236}">
                <a16:creationId xmlns:a16="http://schemas.microsoft.com/office/drawing/2014/main" id="{2BCBCC98-0553-AFE3-542D-A9556210318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テキストの活用</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4B2C4AC-9D73-19DA-5D66-3C0AABAFC7F2}"/>
              </a:ext>
            </a:extLst>
          </p:cNvPr>
          <p:cNvSpPr txBox="1"/>
          <p:nvPr/>
        </p:nvSpPr>
        <p:spPr>
          <a:xfrm>
            <a:off x="12106656" y="563642"/>
            <a:ext cx="5646917" cy="836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- 04</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EC88E561-9A98-8C51-8C1E-6BCFB29FFA0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6" name="テキスト ボックス 5">
            <a:extLst>
              <a:ext uri="{FF2B5EF4-FFF2-40B4-BE49-F238E27FC236}">
                <a16:creationId xmlns:a16="http://schemas.microsoft.com/office/drawing/2014/main" id="{373B8EF7-E9B2-2E4F-B24B-9EE9E785CD1A}"/>
              </a:ext>
            </a:extLst>
          </p:cNvPr>
          <p:cNvSpPr txBox="1"/>
          <p:nvPr/>
        </p:nvSpPr>
        <p:spPr>
          <a:xfrm>
            <a:off x="1554679" y="1940392"/>
            <a:ext cx="15456498" cy="646331"/>
          </a:xfrm>
          <a:prstGeom prst="rect">
            <a:avLst/>
          </a:prstGeom>
          <a:noFill/>
        </p:spPr>
        <p:txBody>
          <a:bodyPr wrap="square">
            <a:spAutoFit/>
          </a:bodyPr>
          <a:lstStyle/>
          <a:p>
            <a:r>
              <a:rPr lang="ja-JP" altLang="en-US" sz="3600" b="0" i="0">
                <a:solidFill>
                  <a:srgbClr val="374151"/>
                </a:solidFill>
                <a:effectLst/>
                <a:latin typeface="メイリオ" panose="020B0604030504040204" pitchFamily="50" charset="-128"/>
                <a:ea typeface="メイリオ" panose="020B0604030504040204" pitchFamily="50" charset="-128"/>
              </a:rPr>
              <a:t>エグゼクティブサマリとしての活用（第</a:t>
            </a:r>
            <a:r>
              <a:rPr lang="en-US" altLang="ja-JP" sz="3600" b="0" i="0">
                <a:solidFill>
                  <a:srgbClr val="374151"/>
                </a:solidFill>
                <a:effectLst/>
                <a:latin typeface="メイリオ" panose="020B0604030504040204" pitchFamily="50" charset="-128"/>
                <a:ea typeface="メイリオ" panose="020B0604030504040204" pitchFamily="50" charset="-128"/>
              </a:rPr>
              <a:t>19</a:t>
            </a:r>
            <a:r>
              <a:rPr lang="ja-JP" altLang="en-US" sz="3600" b="0" i="0">
                <a:solidFill>
                  <a:srgbClr val="374151"/>
                </a:solidFill>
                <a:effectLst/>
                <a:latin typeface="メイリオ" panose="020B0604030504040204" pitchFamily="50" charset="-128"/>
                <a:ea typeface="メイリオ" panose="020B0604030504040204" pitchFamily="50" charset="-128"/>
              </a:rPr>
              <a:t>章 総括編）</a:t>
            </a:r>
          </a:p>
        </p:txBody>
      </p:sp>
      <p:sp>
        <p:nvSpPr>
          <p:cNvPr id="7" name="テキスト プレースホルダー 2">
            <a:extLst>
              <a:ext uri="{FF2B5EF4-FFF2-40B4-BE49-F238E27FC236}">
                <a16:creationId xmlns:a16="http://schemas.microsoft.com/office/drawing/2014/main" id="{2D24AD98-5ECF-4361-BDF5-E553785F53C9}"/>
              </a:ext>
            </a:extLst>
          </p:cNvPr>
          <p:cNvSpPr txBox="1">
            <a:spLocks/>
          </p:cNvSpPr>
          <p:nvPr/>
        </p:nvSpPr>
        <p:spPr>
          <a:xfrm>
            <a:off x="1251982" y="2958334"/>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 経営者のリーダーシップによって社内体制を整備する</a:t>
            </a:r>
            <a:endParaRPr lang="en-US" altLang="ja-JP" sz="400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047C701F-6241-C5FE-3336-FB4591C64483}"/>
              </a:ext>
            </a:extLst>
          </p:cNvPr>
          <p:cNvPicPr>
            <a:picLocks noChangeAspect="1"/>
          </p:cNvPicPr>
          <p:nvPr/>
        </p:nvPicPr>
        <p:blipFill>
          <a:blip r:embed="rId3"/>
          <a:stretch>
            <a:fillRect/>
          </a:stretch>
        </p:blipFill>
        <p:spPr>
          <a:xfrm>
            <a:off x="2045634" y="3417785"/>
            <a:ext cx="13419399" cy="2236566"/>
          </a:xfrm>
          <a:prstGeom prst="rect">
            <a:avLst/>
          </a:prstGeom>
        </p:spPr>
      </p:pic>
      <p:pic>
        <p:nvPicPr>
          <p:cNvPr id="13" name="図 12">
            <a:extLst>
              <a:ext uri="{FF2B5EF4-FFF2-40B4-BE49-F238E27FC236}">
                <a16:creationId xmlns:a16="http://schemas.microsoft.com/office/drawing/2014/main" id="{CC5BDD78-0F2E-B54C-7CB6-BA2A87B23962}"/>
              </a:ext>
            </a:extLst>
          </p:cNvPr>
          <p:cNvPicPr>
            <a:picLocks noChangeAspect="1"/>
          </p:cNvPicPr>
          <p:nvPr/>
        </p:nvPicPr>
        <p:blipFill>
          <a:blip r:embed="rId4"/>
          <a:stretch>
            <a:fillRect/>
          </a:stretch>
        </p:blipFill>
        <p:spPr>
          <a:xfrm>
            <a:off x="1957394" y="5958130"/>
            <a:ext cx="13753481" cy="3549764"/>
          </a:xfrm>
          <a:prstGeom prst="rect">
            <a:avLst/>
          </a:prstGeom>
        </p:spPr>
      </p:pic>
      <p:sp>
        <p:nvSpPr>
          <p:cNvPr id="14" name="テキスト プレースホルダー 2">
            <a:extLst>
              <a:ext uri="{FF2B5EF4-FFF2-40B4-BE49-F238E27FC236}">
                <a16:creationId xmlns:a16="http://schemas.microsoft.com/office/drawing/2014/main" id="{7C6D8C6E-E88B-FF7C-32ED-FA7686112136}"/>
              </a:ext>
            </a:extLst>
          </p:cNvPr>
          <p:cNvSpPr txBox="1">
            <a:spLocks/>
          </p:cNvSpPr>
          <p:nvPr/>
        </p:nvSpPr>
        <p:spPr>
          <a:xfrm>
            <a:off x="1251982" y="5942204"/>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4.</a:t>
            </a:r>
            <a:r>
              <a:rPr lang="ja-JP" altLang="en-US" sz="4000">
                <a:latin typeface="メイリオ" panose="020B0604030504040204" pitchFamily="50" charset="-128"/>
                <a:ea typeface="メイリオ" panose="020B0604030504040204" pitchFamily="50" charset="-128"/>
              </a:rPr>
              <a:t> 具体的なアクションを起こして一歩ずつ実践する</a:t>
            </a:r>
            <a:endParaRPr lang="en-US" altLang="ja-JP" sz="4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22861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1FD5A-3CA0-7059-9E50-A95ABE8DC5F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1EA0471-14FD-6025-3B48-BFF9CAB5856F}"/>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4</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3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企業経営で重要となる</a:t>
            </a:r>
            <a:r>
              <a:rPr kumimoji="1" lang="en-US" altLang="ja-JP" sz="3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3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投資と投資としてのサイバーセキュリティ対策</a:t>
            </a:r>
            <a:endPar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7A2B1504-D8DA-22BF-2932-CDDE16D547B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a:t>
            </a:fld>
            <a:endParaRPr kumimoji="1" lang="ja-JP" altLang="en-US" sz="2000"/>
          </a:p>
        </p:txBody>
      </p:sp>
      <p:sp>
        <p:nvSpPr>
          <p:cNvPr id="3" name="テキスト プレースホルダー 2">
            <a:extLst>
              <a:ext uri="{FF2B5EF4-FFF2-40B4-BE49-F238E27FC236}">
                <a16:creationId xmlns:a16="http://schemas.microsoft.com/office/drawing/2014/main" id="{53C4AF01-C3C5-981B-9815-3ED4A2737AE9}"/>
              </a:ext>
            </a:extLst>
          </p:cNvPr>
          <p:cNvSpPr txBox="1">
            <a:spLocks/>
          </p:cNvSpPr>
          <p:nvPr/>
        </p:nvSpPr>
        <p:spPr>
          <a:xfrm>
            <a:off x="1332852" y="1472353"/>
            <a:ext cx="14944433"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これからの企業経営で必要な観点：社会の動向</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投資と攻めの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ja-JP" altLang="en-US" sz="4000">
                <a:latin typeface="メイリオ" panose="020B0604030504040204" pitchFamily="50" charset="-128"/>
                <a:ea typeface="メイリオ" panose="020B0604030504040204" pitchFamily="50" charset="-128"/>
              </a:rPr>
              <a:t>経営投資としてのサイバーセキュリティ対策</a:t>
            </a:r>
            <a:endParaRPr lang="en-US" altLang="ja-JP" sz="4000">
              <a:latin typeface="メイリオ" panose="020B0604030504040204" pitchFamily="50" charset="-128"/>
              <a:ea typeface="メイリオ" panose="020B0604030504040204" pitchFamily="50" charset="-128"/>
            </a:endParaRPr>
          </a:p>
          <a:p>
            <a:endParaRPr lang="ja-JP" altLang="en-US"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7160284D-0164-40FA-A8AF-2AC49F066BF8}"/>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574142960"/>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6F5EA-E379-92DB-C8C9-B61EB7DD0C9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AEBA9AF-E33A-94E7-76A2-6647AB387BD4}"/>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これまでの振り返り</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157B9CB-C54E-9B75-53C6-5DEA4838042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440</a:t>
            </a:fld>
            <a:endParaRPr kumimoji="1" lang="ja-JP" altLang="en-US" sz="2000"/>
          </a:p>
        </p:txBody>
      </p:sp>
      <p:sp>
        <p:nvSpPr>
          <p:cNvPr id="5" name="テキスト プレースホルダー 2">
            <a:extLst>
              <a:ext uri="{FF2B5EF4-FFF2-40B4-BE49-F238E27FC236}">
                <a16:creationId xmlns:a16="http://schemas.microsoft.com/office/drawing/2014/main" id="{ED615EB4-2F14-426F-4C94-D3E79041EBE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中小企業の情報セキュリティ対策</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5B90B13-885C-3072-B8A5-C210E369DF5A}"/>
              </a:ext>
            </a:extLst>
          </p:cNvPr>
          <p:cNvSpPr txBox="1"/>
          <p:nvPr/>
        </p:nvSpPr>
        <p:spPr>
          <a:xfrm>
            <a:off x="12070080" y="563642"/>
            <a:ext cx="56834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- 05</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279BB4C7-B912-FC69-168C-32EDDFD03A8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pic>
        <p:nvPicPr>
          <p:cNvPr id="14" name="図 13">
            <a:extLst>
              <a:ext uri="{FF2B5EF4-FFF2-40B4-BE49-F238E27FC236}">
                <a16:creationId xmlns:a16="http://schemas.microsoft.com/office/drawing/2014/main" id="{46B37CD3-B313-668E-F621-5F7AF8FB2D57}"/>
              </a:ext>
            </a:extLst>
          </p:cNvPr>
          <p:cNvPicPr>
            <a:picLocks noChangeAspect="1"/>
          </p:cNvPicPr>
          <p:nvPr/>
        </p:nvPicPr>
        <p:blipFill>
          <a:blip r:embed="rId3"/>
          <a:stretch>
            <a:fillRect/>
          </a:stretch>
        </p:blipFill>
        <p:spPr>
          <a:xfrm>
            <a:off x="1843295" y="2042688"/>
            <a:ext cx="14433989" cy="7166211"/>
          </a:xfrm>
          <a:prstGeom prst="rect">
            <a:avLst/>
          </a:prstGeom>
        </p:spPr>
      </p:pic>
    </p:spTree>
    <p:extLst>
      <p:ext uri="{BB962C8B-B14F-4D97-AF65-F5344CB8AC3E}">
        <p14:creationId xmlns:p14="http://schemas.microsoft.com/office/powerpoint/2010/main" val="38407259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01F07-7D4A-FFB9-F797-0BF0E2C7EC84}"/>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CA240B6C-CBC3-CE46-3048-B460EFD1FBA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441</a:t>
            </a:fld>
            <a:endParaRPr kumimoji="1" lang="ja-JP" altLang="en-US" sz="2000"/>
          </a:p>
        </p:txBody>
      </p:sp>
      <p:sp>
        <p:nvSpPr>
          <p:cNvPr id="5" name="テキスト プレースホルダー 2">
            <a:extLst>
              <a:ext uri="{FF2B5EF4-FFF2-40B4-BE49-F238E27FC236}">
                <a16:creationId xmlns:a16="http://schemas.microsoft.com/office/drawing/2014/main" id="{1D7E276C-9EA1-15AB-A6ED-D863F1407DCB}"/>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デジタル時代の社会と</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情勢</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7A43A407-9A16-2A1A-230D-12EE2F760738}"/>
              </a:ext>
            </a:extLst>
          </p:cNvPr>
          <p:cNvSpPr txBox="1"/>
          <p:nvPr/>
        </p:nvSpPr>
        <p:spPr>
          <a:xfrm>
            <a:off x="12106656" y="563642"/>
            <a:ext cx="56469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A065C2E4-B109-806F-149C-4244F593454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9E7690C2-7D26-EB6B-0DFC-6BE744F23C51}"/>
              </a:ext>
            </a:extLst>
          </p:cNvPr>
          <p:cNvSpPr txBox="1"/>
          <p:nvPr/>
        </p:nvSpPr>
        <p:spPr>
          <a:xfrm>
            <a:off x="1554679" y="1476125"/>
            <a:ext cx="15456498" cy="7848302"/>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デジタル時代の社会変革と</a:t>
            </a: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情勢の関係性</a:t>
            </a:r>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Society5.0</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DX</a:t>
            </a:r>
          </a:p>
          <a:p>
            <a:r>
              <a:rPr lang="ja-JP" altLang="en-US" sz="3600" b="0" i="0" u="sng">
                <a:solidFill>
                  <a:srgbClr val="374151"/>
                </a:solidFill>
                <a:effectLst/>
                <a:latin typeface="メイリオ" panose="020B0604030504040204" pitchFamily="50" charset="-128"/>
                <a:ea typeface="メイリオ" panose="020B0604030504040204" pitchFamily="50" charset="-128"/>
              </a:rPr>
              <a:t>全体概要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現代社会は技術革新とグローバル化で大きく変わっている。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日本政府は、</a:t>
            </a:r>
            <a:r>
              <a:rPr lang="en-US" altLang="ja-JP" sz="3600" b="0" i="0">
                <a:solidFill>
                  <a:srgbClr val="374151"/>
                </a:solidFill>
                <a:effectLst/>
                <a:latin typeface="メイリオ" panose="020B0604030504040204" pitchFamily="50" charset="-128"/>
                <a:ea typeface="メイリオ" panose="020B0604030504040204" pitchFamily="50" charset="-128"/>
              </a:rPr>
              <a:t>Society5.0</a:t>
            </a:r>
            <a:r>
              <a:rPr lang="ja-JP" altLang="en-US" sz="3600" b="0" i="0">
                <a:solidFill>
                  <a:srgbClr val="374151"/>
                </a:solidFill>
                <a:effectLst/>
                <a:latin typeface="メイリオ" panose="020B0604030504040204" pitchFamily="50" charset="-128"/>
                <a:ea typeface="メイリオ" panose="020B0604030504040204" pitchFamily="50" charset="-128"/>
              </a:rPr>
              <a:t>という新しい社会モデルを推進。</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Society5.0</a:t>
            </a:r>
            <a:r>
              <a:rPr lang="ja-JP" altLang="en-US" sz="3600" b="0" i="0">
                <a:solidFill>
                  <a:srgbClr val="374151"/>
                </a:solidFill>
                <a:effectLst/>
                <a:latin typeface="メイリオ" panose="020B0604030504040204" pitchFamily="50" charset="-128"/>
                <a:ea typeface="メイリオ" panose="020B0604030504040204" pitchFamily="50" charset="-128"/>
              </a:rPr>
              <a:t>はデジタル技術を使って社会問題を解決し、生活を向上させることを目指す。</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AI</a:t>
            </a:r>
            <a:r>
              <a:rPr lang="ja-JP" altLang="en-US" sz="3600" b="0" i="0">
                <a:solidFill>
                  <a:srgbClr val="374151"/>
                </a:solidFill>
                <a:effectLst/>
                <a:latin typeface="メイリオ" panose="020B0604030504040204" pitchFamily="50" charset="-128"/>
                <a:ea typeface="メイリオ" panose="020B0604030504040204" pitchFamily="50" charset="-128"/>
              </a:rPr>
              <a:t>やビッグデータを活用した効率的な社会システムと持続可能な産業構造を構築。</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企業には</a:t>
            </a:r>
            <a:r>
              <a:rPr lang="en-US" altLang="ja-JP" sz="3600" b="0" i="0">
                <a:solidFill>
                  <a:srgbClr val="374151"/>
                </a:solidFill>
                <a:effectLst/>
                <a:latin typeface="メイリオ" panose="020B0604030504040204" pitchFamily="50" charset="-128"/>
                <a:ea typeface="メイリオ" panose="020B0604030504040204" pitchFamily="50" charset="-128"/>
              </a:rPr>
              <a:t>DX</a:t>
            </a:r>
            <a:r>
              <a:rPr lang="ja-JP" altLang="en-US" sz="3600" b="0" i="0">
                <a:solidFill>
                  <a:srgbClr val="374151"/>
                </a:solidFill>
                <a:effectLst/>
                <a:latin typeface="メイリオ" panose="020B0604030504040204" pitchFamily="50" charset="-128"/>
                <a:ea typeface="メイリオ" panose="020B0604030504040204" pitchFamily="50" charset="-128"/>
              </a:rPr>
              <a:t>を推進し、データとデジタル技術を活用して新たな価値を顧客視点で創出することが期待されている。</a:t>
            </a:r>
          </a:p>
        </p:txBody>
      </p:sp>
    </p:spTree>
    <p:extLst>
      <p:ext uri="{BB962C8B-B14F-4D97-AF65-F5344CB8AC3E}">
        <p14:creationId xmlns:p14="http://schemas.microsoft.com/office/powerpoint/2010/main" val="1321514614"/>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C5F56-E05B-EF4E-B889-1647FE8A19F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3A02CA4-E627-29BA-3024-E77DBC961E55}"/>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010E375-DFE7-539D-290A-8F5E81167FB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442</a:t>
            </a:fld>
            <a:endParaRPr kumimoji="1" lang="ja-JP" altLang="en-US" sz="2000"/>
          </a:p>
        </p:txBody>
      </p:sp>
      <p:sp>
        <p:nvSpPr>
          <p:cNvPr id="5" name="テキスト プレースホルダー 2">
            <a:extLst>
              <a:ext uri="{FF2B5EF4-FFF2-40B4-BE49-F238E27FC236}">
                <a16:creationId xmlns:a16="http://schemas.microsoft.com/office/drawing/2014/main" id="{21C276D0-67EC-19A4-1D9F-8616C8B0AE7C}"/>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a:t>
            </a:r>
            <a:r>
              <a:rPr lang="ja-JP" altLang="en-US" sz="4000">
                <a:latin typeface="メイリオ" panose="020B0604030504040204" pitchFamily="50" charset="-128"/>
                <a:ea typeface="メイリオ" panose="020B0604030504040204" pitchFamily="50" charset="-128"/>
              </a:rPr>
              <a:t>章 デジタル時代の社会と</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情勢</a:t>
            </a:r>
            <a:endParaRPr lang="en-US" altLang="ja-JP"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EC11FA4-AAD8-C531-FDC2-5C09741BD981}"/>
              </a:ext>
            </a:extLst>
          </p:cNvPr>
          <p:cNvSpPr txBox="1"/>
          <p:nvPr/>
        </p:nvSpPr>
        <p:spPr>
          <a:xfrm>
            <a:off x="12124944" y="563643"/>
            <a:ext cx="56286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- 06</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744264F6-EC35-1623-FE95-4092BC5517E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CE745150-0619-3932-9FDE-7883A3E26054}"/>
              </a:ext>
            </a:extLst>
          </p:cNvPr>
          <p:cNvSpPr txBox="1"/>
          <p:nvPr/>
        </p:nvSpPr>
        <p:spPr>
          <a:xfrm>
            <a:off x="1554679" y="2118977"/>
            <a:ext cx="15456498" cy="6740307"/>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社会動向の情報収集が企業・組織には重要。</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ビジネス環境の変化への対応のため</a:t>
            </a:r>
            <a:r>
              <a:rPr lang="en-US" altLang="ja-JP" sz="3600" b="0" i="0" dirty="0">
                <a:solidFill>
                  <a:srgbClr val="374151"/>
                </a:solidFill>
                <a:effectLst/>
                <a:latin typeface="メイリオ" panose="020B0604030504040204" pitchFamily="50" charset="-128"/>
                <a:ea typeface="メイリオ" panose="020B0604030504040204" pitchFamily="50" charset="-128"/>
              </a:rPr>
              <a:t>DX</a:t>
            </a:r>
            <a:r>
              <a:rPr lang="ja-JP" altLang="en-US" sz="3600" b="0" i="0" dirty="0">
                <a:solidFill>
                  <a:srgbClr val="374151"/>
                </a:solidFill>
                <a:effectLst/>
                <a:latin typeface="メイリオ" panose="020B0604030504040204" pitchFamily="50" charset="-128"/>
                <a:ea typeface="メイリオ" panose="020B0604030504040204" pitchFamily="50" charset="-128"/>
              </a:rPr>
              <a:t>推進が必要。</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デジタル社会に適したビジネスモデル、組織、企業文化への変革が求められる。</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中小企業はリソースが限られているため、ビジネス環境の変化に対応するために</a:t>
            </a:r>
            <a:r>
              <a:rPr lang="en-US" altLang="ja-JP" sz="3600" b="0" i="0" dirty="0">
                <a:solidFill>
                  <a:srgbClr val="374151"/>
                </a:solidFill>
                <a:effectLst/>
                <a:latin typeface="メイリオ" panose="020B0604030504040204" pitchFamily="50" charset="-128"/>
                <a:ea typeface="メイリオ" panose="020B0604030504040204" pitchFamily="50" charset="-128"/>
              </a:rPr>
              <a:t>DX</a:t>
            </a:r>
            <a:r>
              <a:rPr lang="ja-JP" altLang="en-US" sz="3600" b="0" i="0" dirty="0">
                <a:solidFill>
                  <a:srgbClr val="374151"/>
                </a:solidFill>
                <a:effectLst/>
                <a:latin typeface="メイリオ" panose="020B0604030504040204" pitchFamily="50" charset="-128"/>
                <a:ea typeface="メイリオ" panose="020B0604030504040204" pitchFamily="50" charset="-128"/>
              </a:rPr>
              <a:t>の推進が重要。</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最新技術に関する知識と精通した人材が要求される。</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データとデジタル技術の安全利用のためにセキュリティ対策が重要。</a:t>
            </a:r>
          </a:p>
          <a:p>
            <a:pPr marL="571500" indent="-571500">
              <a:buFont typeface="Arial" panose="020B0604020202020204" pitchFamily="34" charset="0"/>
              <a:buChar char="•"/>
            </a:pPr>
            <a:endParaRPr lang="ja-JP" altLang="en-US"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57447016"/>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F8A09-4F10-EA1F-F2FE-60A9A25B4E69}"/>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204C65A5-4B14-B103-BD71-858A3692B9E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443</a:t>
            </a:fld>
            <a:endParaRPr kumimoji="1" lang="ja-JP" altLang="en-US" sz="2000"/>
          </a:p>
        </p:txBody>
      </p:sp>
      <p:sp>
        <p:nvSpPr>
          <p:cNvPr id="5" name="テキスト プレースホルダー 2">
            <a:extLst>
              <a:ext uri="{FF2B5EF4-FFF2-40B4-BE49-F238E27FC236}">
                <a16:creationId xmlns:a16="http://schemas.microsoft.com/office/drawing/2014/main" id="{546BF22B-B403-C05B-8271-254E40B01214}"/>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事例を知る：重大なインシデント発生から課題解決まで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CE2CDF21-6D8B-773B-D9A9-06CC0336E36B}"/>
              </a:ext>
            </a:extLst>
          </p:cNvPr>
          <p:cNvSpPr txBox="1"/>
          <p:nvPr/>
        </p:nvSpPr>
        <p:spPr>
          <a:xfrm>
            <a:off x="12051792" y="1338247"/>
            <a:ext cx="56457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- 07</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5A0105C7-BCBC-9427-296E-EE82B2A1EE4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3E3CFC1A-E4D8-005C-AE65-B8A9A4DF1FC1}"/>
              </a:ext>
            </a:extLst>
          </p:cNvPr>
          <p:cNvSpPr txBox="1"/>
          <p:nvPr/>
        </p:nvSpPr>
        <p:spPr>
          <a:xfrm>
            <a:off x="1554679" y="1476125"/>
            <a:ext cx="15456498" cy="7848302"/>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情報セキュリティの概要</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重大インシデント事例から学ぶ課題解決</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実際の被害事例からみるケーススタディ</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情報セキュリティ白書</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情報セキュリティ</a:t>
            </a:r>
            <a:r>
              <a:rPr lang="en-US" altLang="ja-JP" sz="3600">
                <a:solidFill>
                  <a:srgbClr val="374151"/>
                </a:solidFill>
                <a:latin typeface="メイリオ" panose="020B0604030504040204" pitchFamily="50" charset="-128"/>
                <a:ea typeface="メイリオ" panose="020B0604030504040204" pitchFamily="50" charset="-128"/>
              </a:rPr>
              <a:t>10</a:t>
            </a:r>
            <a:r>
              <a:rPr lang="ja-JP" altLang="en-US" sz="3600">
                <a:solidFill>
                  <a:srgbClr val="374151"/>
                </a:solidFill>
                <a:latin typeface="メイリオ" panose="020B0604030504040204" pitchFamily="50" charset="-128"/>
                <a:ea typeface="メイリオ" panose="020B0604030504040204" pitchFamily="50" charset="-128"/>
              </a:rPr>
              <a:t>大脅威</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ランサムウェア</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サプライチェーン攻撃</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テレワーク</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脅威</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インシデント</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サイバー被害</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7929507"/>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B3C4D-751D-EF05-4995-AE7D587E8A32}"/>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F66A8587-60EA-A4F4-6359-05A24995636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444</a:t>
            </a:fld>
            <a:endParaRPr kumimoji="1" lang="ja-JP" altLang="en-US" sz="2000"/>
          </a:p>
        </p:txBody>
      </p:sp>
      <p:sp>
        <p:nvSpPr>
          <p:cNvPr id="5" name="テキスト プレースホルダー 2">
            <a:extLst>
              <a:ext uri="{FF2B5EF4-FFF2-40B4-BE49-F238E27FC236}">
                <a16:creationId xmlns:a16="http://schemas.microsoft.com/office/drawing/2014/main" id="{D478D52F-A5DC-03CC-A790-C1A3B851F246}"/>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事例を知る：重大なインシデント発生から課題解決まで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5E2DA34A-0C8E-D0E9-4B49-00AFC334F825}"/>
              </a:ext>
            </a:extLst>
          </p:cNvPr>
          <p:cNvSpPr txBox="1"/>
          <p:nvPr/>
        </p:nvSpPr>
        <p:spPr>
          <a:xfrm>
            <a:off x="12015216" y="1338247"/>
            <a:ext cx="5682373" cy="8380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19-2-2.】</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19</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- 07</a:t>
            </a:r>
            <a:endParaRPr lang="ja-JP" sz="2400" b="1">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3BD9FEC6-07DC-10B5-CF31-BEAADAA8835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7" name="テキスト ボックス 6">
            <a:extLst>
              <a:ext uri="{FF2B5EF4-FFF2-40B4-BE49-F238E27FC236}">
                <a16:creationId xmlns:a16="http://schemas.microsoft.com/office/drawing/2014/main" id="{4064DE9C-C9DF-7D60-3A89-8E15F4455A0F}"/>
              </a:ext>
            </a:extLst>
          </p:cNvPr>
          <p:cNvSpPr txBox="1"/>
          <p:nvPr/>
        </p:nvSpPr>
        <p:spPr>
          <a:xfrm>
            <a:off x="1545349" y="1652446"/>
            <a:ext cx="15809590" cy="5078313"/>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全体概要</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情報セキュリティ白書と</a:t>
            </a:r>
            <a:r>
              <a:rPr lang="en-US" altLang="ja-JP" sz="3600" b="0" i="0" dirty="0">
                <a:solidFill>
                  <a:srgbClr val="374151"/>
                </a:solidFill>
                <a:effectLst/>
                <a:latin typeface="メイリオ" panose="020B0604030504040204" pitchFamily="50" charset="-128"/>
                <a:ea typeface="メイリオ" panose="020B0604030504040204" pitchFamily="50" charset="-128"/>
              </a:rPr>
              <a:t>10</a:t>
            </a:r>
            <a:r>
              <a:rPr lang="ja-JP" altLang="en-US" sz="3600" b="0" i="0" dirty="0">
                <a:solidFill>
                  <a:srgbClr val="374151"/>
                </a:solidFill>
                <a:effectLst/>
                <a:latin typeface="メイリオ" panose="020B0604030504040204" pitchFamily="50" charset="-128"/>
                <a:ea typeface="メイリオ" panose="020B0604030504040204" pitchFamily="50" charset="-128"/>
              </a:rPr>
              <a:t>大脅威、インシデント事例を基に脅威を紹介。</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ランサムウェアとサプライチェーン攻撃が深刻。</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攻撃は自社業務と取引先の信用に悪影響を与える。</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攻撃は企業規模に関わらず発生。</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中小企業もセキュリティ対策が不可欠。</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dirty="0">
              <a:solidFill>
                <a:srgbClr val="374151"/>
              </a:solidFill>
              <a:latin typeface="メイリオ" panose="020B0604030504040204" pitchFamily="50" charset="-128"/>
              <a:ea typeface="メイリオ" panose="020B0604030504040204" pitchFamily="50" charset="-128"/>
            </a:endParaRPr>
          </a:p>
          <a:p>
            <a:r>
              <a:rPr lang="ja-JP" altLang="en-US" sz="3600" b="0" i="0" u="sng" dirty="0">
                <a:solidFill>
                  <a:srgbClr val="374151"/>
                </a:solidFill>
                <a:effectLst/>
                <a:latin typeface="メイリオ" panose="020B0604030504040204" pitchFamily="50" charset="-128"/>
                <a:ea typeface="メイリオ" panose="020B0604030504040204" pitchFamily="50" charset="-128"/>
              </a:rPr>
              <a:t>情報セキュリティの概況</a:t>
            </a:r>
          </a:p>
          <a:p>
            <a:endParaRPr lang="ja-JP" altLang="en-US" sz="3600" b="0" i="0" dirty="0">
              <a:solidFill>
                <a:srgbClr val="374151"/>
              </a:solidFill>
              <a:effectLst/>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5FB5D4A3-21AA-025A-33A6-83C3CFF81258}"/>
              </a:ext>
            </a:extLst>
          </p:cNvPr>
          <p:cNvPicPr>
            <a:picLocks noChangeAspect="1"/>
          </p:cNvPicPr>
          <p:nvPr/>
        </p:nvPicPr>
        <p:blipFill>
          <a:blip r:embed="rId3"/>
          <a:stretch>
            <a:fillRect/>
          </a:stretch>
        </p:blipFill>
        <p:spPr>
          <a:xfrm>
            <a:off x="2396000" y="6075903"/>
            <a:ext cx="11405094" cy="3132996"/>
          </a:xfrm>
          <a:prstGeom prst="rect">
            <a:avLst/>
          </a:prstGeom>
        </p:spPr>
      </p:pic>
    </p:spTree>
    <p:extLst>
      <p:ext uri="{BB962C8B-B14F-4D97-AF65-F5344CB8AC3E}">
        <p14:creationId xmlns:p14="http://schemas.microsoft.com/office/powerpoint/2010/main" val="145216680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31BD5-D6D6-337E-3668-B0DE05AA272D}"/>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572627E8-0D4E-9A9D-7568-7AE0ABA1714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445</a:t>
            </a:fld>
            <a:endParaRPr kumimoji="1" lang="ja-JP" altLang="en-US" sz="2000"/>
          </a:p>
        </p:txBody>
      </p:sp>
      <p:sp>
        <p:nvSpPr>
          <p:cNvPr id="5" name="テキスト プレースホルダー 2">
            <a:extLst>
              <a:ext uri="{FF2B5EF4-FFF2-40B4-BE49-F238E27FC236}">
                <a16:creationId xmlns:a16="http://schemas.microsoft.com/office/drawing/2014/main" id="{EA9E6527-A7B2-D257-077E-B36E920D18C4}"/>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2</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章 事例を知る：重大なインシデント発生から課題解決まで</a:t>
            </a:r>
            <a:endPar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556678C3-EA65-0AC4-D341-280360EC5A11}"/>
              </a:ext>
            </a:extLst>
          </p:cNvPr>
          <p:cNvSpPr txBox="1"/>
          <p:nvPr/>
        </p:nvSpPr>
        <p:spPr>
          <a:xfrm>
            <a:off x="12070080" y="1338247"/>
            <a:ext cx="56275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- 08</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A6F0A5D3-B2DD-AAF0-5E8C-DB0286C1831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7" name="テキスト ボックス 6">
            <a:extLst>
              <a:ext uri="{FF2B5EF4-FFF2-40B4-BE49-F238E27FC236}">
                <a16:creationId xmlns:a16="http://schemas.microsoft.com/office/drawing/2014/main" id="{7881F62F-2F9A-807E-F0E6-32E6C1A1AF81}"/>
              </a:ext>
            </a:extLst>
          </p:cNvPr>
          <p:cNvSpPr txBox="1"/>
          <p:nvPr/>
        </p:nvSpPr>
        <p:spPr>
          <a:xfrm>
            <a:off x="1545349" y="1447164"/>
            <a:ext cx="15809590" cy="5078313"/>
          </a:xfrm>
          <a:prstGeom prst="rect">
            <a:avLst/>
          </a:prstGeom>
          <a:noFill/>
        </p:spPr>
        <p:txBody>
          <a:bodyPr wrap="square">
            <a:spAutoFit/>
          </a:bodyPr>
          <a:lstStyle/>
          <a:p>
            <a:r>
              <a:rPr lang="ja-JP" altLang="en-US" sz="3600" b="0" i="0" u="sng" dirty="0">
                <a:solidFill>
                  <a:srgbClr val="374151"/>
                </a:solidFill>
                <a:effectLst/>
                <a:latin typeface="メイリオ" panose="020B0604030504040204" pitchFamily="50" charset="-128"/>
                <a:ea typeface="メイリオ" panose="020B0604030504040204" pitchFamily="50" charset="-128"/>
              </a:rPr>
              <a:t>重大インシデント事例から学ぶ課題解決</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対応策の策定とリスク戦略の改善が必要。</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セキュリティ意識の向上が重要。</a:t>
            </a: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IoT</a:t>
            </a:r>
            <a:r>
              <a:rPr lang="ja-JP" altLang="en-US" sz="3600" b="0" i="0" dirty="0">
                <a:solidFill>
                  <a:srgbClr val="374151"/>
                </a:solidFill>
                <a:effectLst/>
                <a:latin typeface="メイリオ" panose="020B0604030504040204" pitchFamily="50" charset="-128"/>
                <a:ea typeface="メイリオ" panose="020B0604030504040204" pitchFamily="50" charset="-128"/>
              </a:rPr>
              <a:t>デバイス攻撃、サプライチェーンを介したメール攻撃、テレワークでの情報漏えい、ランサムウェア感染を含むインシデント事例を分析。</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何が失敗したか、どの攻撃手法が用いられたか、どの脆弱性が標的になったかを理解することが大切。</a:t>
            </a:r>
          </a:p>
          <a:p>
            <a:r>
              <a:rPr lang="ja-JP" altLang="en-US" sz="3600" b="0" i="0" u="sng" dirty="0">
                <a:solidFill>
                  <a:srgbClr val="374151"/>
                </a:solidFill>
                <a:effectLst/>
                <a:latin typeface="メイリオ" panose="020B0604030504040204" pitchFamily="50" charset="-128"/>
                <a:ea typeface="メイリオ" panose="020B0604030504040204" pitchFamily="50" charset="-128"/>
              </a:rPr>
              <a:t>実際の被害事例から見るケーススタディ</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endParaRPr lang="ja-JP" altLang="en-US" sz="3600" b="0" i="0" dirty="0">
              <a:solidFill>
                <a:srgbClr val="374151"/>
              </a:solidFill>
              <a:effectLst/>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1C9DAB2D-5D8F-E02A-E6B7-726BAB1EAB9F}"/>
              </a:ext>
            </a:extLst>
          </p:cNvPr>
          <p:cNvPicPr>
            <a:picLocks noChangeAspect="1"/>
          </p:cNvPicPr>
          <p:nvPr/>
        </p:nvPicPr>
        <p:blipFill>
          <a:blip r:embed="rId3"/>
          <a:stretch>
            <a:fillRect/>
          </a:stretch>
        </p:blipFill>
        <p:spPr>
          <a:xfrm>
            <a:off x="2776510" y="5850617"/>
            <a:ext cx="12057118" cy="3285925"/>
          </a:xfrm>
          <a:prstGeom prst="rect">
            <a:avLst/>
          </a:prstGeom>
        </p:spPr>
      </p:pic>
    </p:spTree>
    <p:extLst>
      <p:ext uri="{BB962C8B-B14F-4D97-AF65-F5344CB8AC3E}">
        <p14:creationId xmlns:p14="http://schemas.microsoft.com/office/powerpoint/2010/main" val="1781386068"/>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603EE-0B1A-E136-D318-95CC82148986}"/>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D6BC336F-7FE0-8398-5946-9EAB2ADB7C9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446</a:t>
            </a:fld>
            <a:endParaRPr kumimoji="1" lang="ja-JP" altLang="en-US" sz="2000"/>
          </a:p>
        </p:txBody>
      </p:sp>
      <p:sp>
        <p:nvSpPr>
          <p:cNvPr id="5" name="テキスト プレースホルダー 2">
            <a:extLst>
              <a:ext uri="{FF2B5EF4-FFF2-40B4-BE49-F238E27FC236}">
                <a16:creationId xmlns:a16="http://schemas.microsoft.com/office/drawing/2014/main" id="{6F9FBD4C-98F5-2815-2039-E96328250D80}"/>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事例を知る：重大なインシデント発生から課題解決まで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320A246-2E1C-19AA-2D17-E41FE3279B2A}"/>
              </a:ext>
            </a:extLst>
          </p:cNvPr>
          <p:cNvSpPr txBox="1"/>
          <p:nvPr/>
        </p:nvSpPr>
        <p:spPr>
          <a:xfrm>
            <a:off x="12106656" y="1338247"/>
            <a:ext cx="55909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- 08</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C5ADCCA0-0D12-A15F-470F-0F7B9FD4AE7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6" name="テキスト プレースホルダー 2">
            <a:extLst>
              <a:ext uri="{FF2B5EF4-FFF2-40B4-BE49-F238E27FC236}">
                <a16:creationId xmlns:a16="http://schemas.microsoft.com/office/drawing/2014/main" id="{A9961B91-BE83-4A76-BF12-17476F033725}"/>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1979883C-211B-84AD-06A4-502DA588AA39}"/>
              </a:ext>
            </a:extLst>
          </p:cNvPr>
          <p:cNvSpPr txBox="1"/>
          <p:nvPr/>
        </p:nvSpPr>
        <p:spPr>
          <a:xfrm>
            <a:off x="1554679" y="2118977"/>
            <a:ext cx="15678962" cy="7294305"/>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最新のセキュリティ脅威と脆弱性を理解する。</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攻撃傾向を把握し、適切な予防と対策を実施。</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過去のインシデントを分析し、対応策を強化。</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脆弱性と脅威情報を最新の状態で把握する。</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セキュリティリスク評価には情報セキュリティ白書や</a:t>
            </a:r>
            <a:r>
              <a:rPr lang="en-US" altLang="ja-JP" sz="3600" b="0" i="0" dirty="0">
                <a:solidFill>
                  <a:srgbClr val="374151"/>
                </a:solidFill>
                <a:effectLst/>
                <a:latin typeface="メイリオ" panose="020B0604030504040204" pitchFamily="50" charset="-128"/>
                <a:ea typeface="メイリオ" panose="020B0604030504040204" pitchFamily="50" charset="-128"/>
              </a:rPr>
              <a:t>10</a:t>
            </a:r>
            <a:r>
              <a:rPr lang="ja-JP" altLang="en-US" sz="3600" b="0" i="0" dirty="0">
                <a:solidFill>
                  <a:srgbClr val="374151"/>
                </a:solidFill>
                <a:effectLst/>
                <a:latin typeface="メイリオ" panose="020B0604030504040204" pitchFamily="50" charset="-128"/>
                <a:ea typeface="メイリオ" panose="020B0604030504040204" pitchFamily="50" charset="-128"/>
              </a:rPr>
              <a:t>大脅威の情報が有効。</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適切な予防策や対策の策定には過去のインシデント事例の分析が役立つ。</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リスク戦略の改善とセキュリティ意識の向上が必要。</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未来のインシデントに備えるためには、原因とベストプラクティスを理解することが重要。</a:t>
            </a:r>
          </a:p>
        </p:txBody>
      </p:sp>
    </p:spTree>
    <p:extLst>
      <p:ext uri="{BB962C8B-B14F-4D97-AF65-F5344CB8AC3E}">
        <p14:creationId xmlns:p14="http://schemas.microsoft.com/office/powerpoint/2010/main" val="2124145646"/>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4A1E4-EACD-6895-AC7B-EE45B06CC2AF}"/>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8587DE44-1654-9A77-E858-396CD32F87B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447</a:t>
            </a:fld>
            <a:endParaRPr kumimoji="1" lang="ja-JP" altLang="en-US" sz="2000"/>
          </a:p>
        </p:txBody>
      </p:sp>
      <p:sp>
        <p:nvSpPr>
          <p:cNvPr id="5" name="テキスト プレースホルダー 2">
            <a:extLst>
              <a:ext uri="{FF2B5EF4-FFF2-40B4-BE49-F238E27FC236}">
                <a16:creationId xmlns:a16="http://schemas.microsoft.com/office/drawing/2014/main" id="{9BAB9E26-7725-5E81-117F-FF4AA4806453}"/>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4000">
                <a:latin typeface="メイリオ" panose="020B0604030504040204" pitchFamily="50" charset="-128"/>
                <a:ea typeface="メイリオ" panose="020B0604030504040204" pitchFamily="50" charset="-128"/>
              </a:rPr>
              <a:t>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サイバーセキュリティの基礎知識</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C83E530-6DB6-9143-2974-81D279D027E0}"/>
              </a:ext>
            </a:extLst>
          </p:cNvPr>
          <p:cNvSpPr txBox="1"/>
          <p:nvPr/>
        </p:nvSpPr>
        <p:spPr>
          <a:xfrm>
            <a:off x="11905488" y="645129"/>
            <a:ext cx="56687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- 09</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3A699B0F-0A0F-8970-1F44-CBDBD3D4A8C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C091E18C-3BF3-206C-970B-910CA9CC0288}"/>
              </a:ext>
            </a:extLst>
          </p:cNvPr>
          <p:cNvSpPr txBox="1"/>
          <p:nvPr/>
        </p:nvSpPr>
        <p:spPr>
          <a:xfrm>
            <a:off x="1554679" y="1476125"/>
            <a:ext cx="15456498" cy="618630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導入済と想定するセキュリティ対策機能</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各種資格試験から得るサイバーセキュリティの基礎知識</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Security Action</a:t>
            </a:r>
            <a:r>
              <a:rPr lang="ja-JP" altLang="en-US" sz="3600">
                <a:solidFill>
                  <a:srgbClr val="374151"/>
                </a:solidFill>
                <a:latin typeface="メイリオ" panose="020B0604030504040204" pitchFamily="50" charset="-128"/>
                <a:ea typeface="メイリオ" panose="020B0604030504040204" pitchFamily="50" charset="-128"/>
              </a:rPr>
              <a:t>（セキュリティ対策自己宣言）</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サイバーセキュリティアプローチ方法</a:t>
            </a: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UTM</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EDR</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情報処理技術者試験</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SECURITY</a:t>
            </a:r>
            <a:r>
              <a:rPr lang="ja-JP" altLang="en-US" sz="3600" b="0" i="0">
                <a:solidFill>
                  <a:srgbClr val="374151"/>
                </a:solidFill>
                <a:effectLst/>
                <a:latin typeface="メイリオ" panose="020B0604030504040204" pitchFamily="50" charset="-128"/>
                <a:ea typeface="メイリオ" panose="020B0604030504040204" pitchFamily="50" charset="-128"/>
              </a:rPr>
              <a:t> </a:t>
            </a:r>
            <a:r>
              <a:rPr lang="en-US" altLang="ja-JP" sz="3600" b="0" i="0">
                <a:solidFill>
                  <a:srgbClr val="374151"/>
                </a:solidFill>
                <a:effectLst/>
                <a:latin typeface="メイリオ" panose="020B0604030504040204" pitchFamily="50" charset="-128"/>
                <a:ea typeface="メイリオ" panose="020B0604030504040204" pitchFamily="50" charset="-128"/>
              </a:rPr>
              <a:t>ACTION</a:t>
            </a:r>
          </a:p>
        </p:txBody>
      </p:sp>
    </p:spTree>
    <p:extLst>
      <p:ext uri="{BB962C8B-B14F-4D97-AF65-F5344CB8AC3E}">
        <p14:creationId xmlns:p14="http://schemas.microsoft.com/office/powerpoint/2010/main" val="3637307933"/>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9B255-86D2-7788-9DBF-80E73153C676}"/>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9E38C975-DFA5-EC2B-61A3-DE5FCD0A0B6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448</a:t>
            </a:fld>
            <a:endParaRPr kumimoji="1" lang="ja-JP" altLang="en-US" sz="2000"/>
          </a:p>
        </p:txBody>
      </p:sp>
      <p:sp>
        <p:nvSpPr>
          <p:cNvPr id="3" name="object 40">
            <a:extLst>
              <a:ext uri="{FF2B5EF4-FFF2-40B4-BE49-F238E27FC236}">
                <a16:creationId xmlns:a16="http://schemas.microsoft.com/office/drawing/2014/main" id="{1837895A-24EC-A51D-E8F9-8F26B4EC8FC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7" name="テキスト ボックス 6">
            <a:extLst>
              <a:ext uri="{FF2B5EF4-FFF2-40B4-BE49-F238E27FC236}">
                <a16:creationId xmlns:a16="http://schemas.microsoft.com/office/drawing/2014/main" id="{A9D70ADA-B6C7-7D2E-8C3D-FD4A5F3A1D3A}"/>
              </a:ext>
            </a:extLst>
          </p:cNvPr>
          <p:cNvSpPr txBox="1"/>
          <p:nvPr/>
        </p:nvSpPr>
        <p:spPr>
          <a:xfrm>
            <a:off x="1545349" y="1381847"/>
            <a:ext cx="15809590" cy="5078313"/>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全体概要</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UTM</a:t>
            </a:r>
            <a:r>
              <a:rPr lang="ja-JP" altLang="en-US" sz="3600" b="0" i="0" dirty="0">
                <a:solidFill>
                  <a:srgbClr val="374151"/>
                </a:solidFill>
                <a:effectLst/>
                <a:latin typeface="メイリオ" panose="020B0604030504040204" pitchFamily="50" charset="-128"/>
                <a:ea typeface="メイリオ" panose="020B0604030504040204" pitchFamily="50" charset="-128"/>
              </a:rPr>
              <a:t>、</a:t>
            </a:r>
            <a:r>
              <a:rPr lang="en-US" altLang="ja-JP" sz="3600" b="0" i="0" dirty="0">
                <a:solidFill>
                  <a:srgbClr val="374151"/>
                </a:solidFill>
                <a:effectLst/>
                <a:latin typeface="メイリオ" panose="020B0604030504040204" pitchFamily="50" charset="-128"/>
                <a:ea typeface="メイリオ" panose="020B0604030504040204" pitchFamily="50" charset="-128"/>
              </a:rPr>
              <a:t>EDR</a:t>
            </a:r>
            <a:r>
              <a:rPr lang="ja-JP" altLang="en-US" sz="3600" b="0" i="0" dirty="0">
                <a:solidFill>
                  <a:srgbClr val="374151"/>
                </a:solidFill>
                <a:effectLst/>
                <a:latin typeface="メイリオ" panose="020B0604030504040204" pitchFamily="50" charset="-128"/>
                <a:ea typeface="メイリオ" panose="020B0604030504040204" pitchFamily="50" charset="-128"/>
              </a:rPr>
              <a:t>機能と</a:t>
            </a:r>
            <a:r>
              <a:rPr lang="en-US" altLang="ja-JP" sz="3600" b="0" i="0" dirty="0">
                <a:solidFill>
                  <a:srgbClr val="374151"/>
                </a:solidFill>
                <a:effectLst/>
                <a:latin typeface="メイリオ" panose="020B0604030504040204" pitchFamily="50" charset="-128"/>
                <a:ea typeface="メイリオ" panose="020B0604030504040204" pitchFamily="50" charset="-128"/>
              </a:rPr>
              <a:t>IT</a:t>
            </a:r>
            <a:r>
              <a:rPr lang="ja-JP" altLang="en-US" sz="3600" b="0" i="0" dirty="0">
                <a:solidFill>
                  <a:srgbClr val="374151"/>
                </a:solidFill>
                <a:effectLst/>
                <a:latin typeface="メイリオ" panose="020B0604030504040204" pitchFamily="50" charset="-128"/>
                <a:ea typeface="メイリオ" panose="020B0604030504040204" pitchFamily="50" charset="-128"/>
              </a:rPr>
              <a:t>セキュリティ知識の確認には、情報処理技術者試験が有効。</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中小企業には</a:t>
            </a:r>
            <a:r>
              <a:rPr lang="en-US" altLang="ja-JP" sz="3600" b="0" i="0" dirty="0">
                <a:solidFill>
                  <a:srgbClr val="374151"/>
                </a:solidFill>
                <a:effectLst/>
                <a:latin typeface="メイリオ" panose="020B0604030504040204" pitchFamily="50" charset="-128"/>
                <a:ea typeface="メイリオ" panose="020B0604030504040204" pitchFamily="50" charset="-128"/>
              </a:rPr>
              <a:t>SECURITY ACTION</a:t>
            </a:r>
            <a:r>
              <a:rPr lang="ja-JP" altLang="en-US" sz="3600" b="0" i="0" dirty="0">
                <a:solidFill>
                  <a:srgbClr val="374151"/>
                </a:solidFill>
                <a:effectLst/>
                <a:latin typeface="メイリオ" panose="020B0604030504040204" pitchFamily="50" charset="-128"/>
                <a:ea typeface="メイリオ" panose="020B0604030504040204" pitchFamily="50" charset="-128"/>
              </a:rPr>
              <a:t>への取組を推奨。</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サイバーセキュリティの脅威への対処には、</a:t>
            </a:r>
            <a:r>
              <a:rPr lang="en-US" altLang="ja-JP" sz="3600" b="0" i="0" dirty="0">
                <a:solidFill>
                  <a:srgbClr val="374151"/>
                </a:solidFill>
                <a:effectLst/>
                <a:latin typeface="メイリオ" panose="020B0604030504040204" pitchFamily="50" charset="-128"/>
                <a:ea typeface="メイリオ" panose="020B0604030504040204" pitchFamily="50" charset="-128"/>
              </a:rPr>
              <a:t>3</a:t>
            </a:r>
            <a:r>
              <a:rPr lang="ja-JP" altLang="en-US" sz="3600" b="0" i="0" dirty="0">
                <a:solidFill>
                  <a:srgbClr val="374151"/>
                </a:solidFill>
                <a:effectLst/>
                <a:latin typeface="メイリオ" panose="020B0604030504040204" pitchFamily="50" charset="-128"/>
                <a:ea typeface="メイリオ" panose="020B0604030504040204" pitchFamily="50" charset="-128"/>
              </a:rPr>
              <a:t>つの段階的アプローチが</a:t>
            </a:r>
            <a:br>
              <a:rPr lang="en-US" altLang="ja-JP" sz="3600" b="0" i="0" dirty="0">
                <a:solidFill>
                  <a:srgbClr val="374151"/>
                </a:solidFill>
                <a:effectLst/>
                <a:latin typeface="メイリオ" panose="020B0604030504040204" pitchFamily="50" charset="-128"/>
                <a:ea typeface="メイリオ" panose="020B0604030504040204" pitchFamily="50" charset="-128"/>
              </a:rPr>
            </a:br>
            <a:r>
              <a:rPr lang="ja-JP" altLang="en-US" sz="3600" b="0" i="0" dirty="0">
                <a:solidFill>
                  <a:srgbClr val="374151"/>
                </a:solidFill>
                <a:effectLst/>
                <a:latin typeface="メイリオ" panose="020B0604030504040204" pitchFamily="50" charset="-128"/>
                <a:ea typeface="メイリオ" panose="020B0604030504040204" pitchFamily="50" charset="-128"/>
              </a:rPr>
              <a:t>効果的。</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ja-JP" altLang="en-US" sz="3600" b="0" i="0" dirty="0">
              <a:solidFill>
                <a:srgbClr val="374151"/>
              </a:solidFill>
              <a:effectLst/>
              <a:latin typeface="メイリオ" panose="020B0604030504040204" pitchFamily="50" charset="-128"/>
              <a:ea typeface="メイリオ" panose="020B0604030504040204" pitchFamily="50" charset="-128"/>
            </a:endParaRPr>
          </a:p>
          <a:p>
            <a:r>
              <a:rPr lang="ja-JP" altLang="en-US" sz="3600" b="0" i="0" u="sng" dirty="0">
                <a:solidFill>
                  <a:srgbClr val="374151"/>
                </a:solidFill>
                <a:effectLst/>
                <a:latin typeface="メイリオ" panose="020B0604030504040204" pitchFamily="50" charset="-128"/>
                <a:ea typeface="メイリオ" panose="020B0604030504040204" pitchFamily="50" charset="-128"/>
              </a:rPr>
              <a:t>導入済と想定するセキュリティ対策機能</a:t>
            </a:r>
          </a:p>
          <a:p>
            <a:endParaRPr lang="ja-JP" altLang="en-US" sz="3600" b="0" i="0" dirty="0">
              <a:solidFill>
                <a:srgbClr val="374151"/>
              </a:solidFill>
              <a:effectLst/>
              <a:latin typeface="メイリオ" panose="020B0604030504040204" pitchFamily="50" charset="-128"/>
              <a:ea typeface="メイリオ" panose="020B0604030504040204" pitchFamily="50" charset="-128"/>
            </a:endParaRPr>
          </a:p>
        </p:txBody>
      </p:sp>
      <p:sp>
        <p:nvSpPr>
          <p:cNvPr id="4" name="テキスト プレースホルダー 2">
            <a:extLst>
              <a:ext uri="{FF2B5EF4-FFF2-40B4-BE49-F238E27FC236}">
                <a16:creationId xmlns:a16="http://schemas.microsoft.com/office/drawing/2014/main" id="{625B87B7-F7D6-CCC2-1EB2-29243B528C42}"/>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サイバーセキュリティの基礎知識</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C093CEA6-DDD1-DD0A-A213-4B53E58FD364}"/>
              </a:ext>
            </a:extLst>
          </p:cNvPr>
          <p:cNvSpPr txBox="1"/>
          <p:nvPr/>
        </p:nvSpPr>
        <p:spPr>
          <a:xfrm>
            <a:off x="11832336" y="645128"/>
            <a:ext cx="57419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- 09</a:t>
            </a:r>
            <a:endParaRPr lang="ja-JP" sz="2400" b="1" dirty="0">
              <a:latin typeface="メイリオ" panose="020B0604030504040204" pitchFamily="50" charset="-128"/>
              <a:ea typeface="メイリオ" panose="020B0604030504040204" pitchFamily="50" charset="-128"/>
              <a:cs typeface="Calibri"/>
            </a:endParaRPr>
          </a:p>
        </p:txBody>
      </p:sp>
      <p:pic>
        <p:nvPicPr>
          <p:cNvPr id="9" name="図 8">
            <a:extLst>
              <a:ext uri="{FF2B5EF4-FFF2-40B4-BE49-F238E27FC236}">
                <a16:creationId xmlns:a16="http://schemas.microsoft.com/office/drawing/2014/main" id="{DC23C6B3-3A4A-BCCA-6B6B-B37E1DA909D2}"/>
              </a:ext>
            </a:extLst>
          </p:cNvPr>
          <p:cNvPicPr>
            <a:picLocks noChangeAspect="1"/>
          </p:cNvPicPr>
          <p:nvPr/>
        </p:nvPicPr>
        <p:blipFill>
          <a:blip r:embed="rId3"/>
          <a:stretch>
            <a:fillRect/>
          </a:stretch>
        </p:blipFill>
        <p:spPr>
          <a:xfrm>
            <a:off x="2874102" y="5791948"/>
            <a:ext cx="12290383" cy="3669766"/>
          </a:xfrm>
          <a:prstGeom prst="rect">
            <a:avLst/>
          </a:prstGeom>
        </p:spPr>
      </p:pic>
    </p:spTree>
    <p:extLst>
      <p:ext uri="{BB962C8B-B14F-4D97-AF65-F5344CB8AC3E}">
        <p14:creationId xmlns:p14="http://schemas.microsoft.com/office/powerpoint/2010/main" val="137083053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D90F5-0F45-6438-EE52-546DE0BB09E8}"/>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9D1090CE-0D4B-301D-9265-100CBD1F12C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449</a:t>
            </a:fld>
            <a:endParaRPr kumimoji="1" lang="ja-JP" altLang="en-US" sz="2000"/>
          </a:p>
        </p:txBody>
      </p:sp>
      <p:sp>
        <p:nvSpPr>
          <p:cNvPr id="3" name="object 40">
            <a:extLst>
              <a:ext uri="{FF2B5EF4-FFF2-40B4-BE49-F238E27FC236}">
                <a16:creationId xmlns:a16="http://schemas.microsoft.com/office/drawing/2014/main" id="{8F8E908E-5769-B2D4-E4F8-6A1F7A4B04C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7" name="テキスト ボックス 6">
            <a:extLst>
              <a:ext uri="{FF2B5EF4-FFF2-40B4-BE49-F238E27FC236}">
                <a16:creationId xmlns:a16="http://schemas.microsoft.com/office/drawing/2014/main" id="{253F2F06-7954-0146-9EBE-0ACC352A2CDB}"/>
              </a:ext>
            </a:extLst>
          </p:cNvPr>
          <p:cNvSpPr txBox="1"/>
          <p:nvPr/>
        </p:nvSpPr>
        <p:spPr>
          <a:xfrm>
            <a:off x="1545349" y="1465826"/>
            <a:ext cx="15809590" cy="7848302"/>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各種資格試験から得るサイバーセキュリティの基礎知識</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IT</a:t>
            </a:r>
            <a:r>
              <a:rPr lang="ja-JP" altLang="en-US" sz="3600" b="0" i="0">
                <a:solidFill>
                  <a:srgbClr val="374151"/>
                </a:solidFill>
                <a:effectLst/>
                <a:latin typeface="メイリオ" panose="020B0604030504040204" pitchFamily="50" charset="-128"/>
                <a:ea typeface="メイリオ" panose="020B0604030504040204" pitchFamily="50" charset="-128"/>
              </a:rPr>
              <a:t>パスポート試験（</a:t>
            </a:r>
            <a:r>
              <a:rPr lang="en-US" altLang="ja-JP" sz="3600" b="0" i="0">
                <a:solidFill>
                  <a:srgbClr val="374151"/>
                </a:solidFill>
                <a:effectLst/>
                <a:latin typeface="メイリオ" panose="020B0604030504040204" pitchFamily="50" charset="-128"/>
                <a:ea typeface="メイリオ" panose="020B0604030504040204" pitchFamily="50" charset="-128"/>
              </a:rPr>
              <a:t>TP</a:t>
            </a:r>
            <a:r>
              <a:rPr lang="ja-JP" altLang="en-US" sz="3600" b="0" i="0">
                <a:solidFill>
                  <a:srgbClr val="374151"/>
                </a:solidFill>
                <a:effectLst/>
                <a:latin typeface="メイリオ" panose="020B0604030504040204" pitchFamily="50" charset="-128"/>
                <a:ea typeface="メイリオ" panose="020B0604030504040204" pitchFamily="50" charset="-128"/>
              </a:rPr>
              <a:t>）</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情報セキュリティマネジメント試験（</a:t>
            </a:r>
            <a:r>
              <a:rPr lang="en-US" altLang="ja-JP" sz="3600">
                <a:solidFill>
                  <a:srgbClr val="374151"/>
                </a:solidFill>
                <a:latin typeface="メイリオ" panose="020B0604030504040204" pitchFamily="50" charset="-128"/>
                <a:ea typeface="メイリオ" panose="020B0604030504040204" pitchFamily="50" charset="-128"/>
              </a:rPr>
              <a:t>SG</a:t>
            </a:r>
            <a:r>
              <a:rPr lang="ja-JP" altLang="en-US" sz="3600">
                <a:solidFill>
                  <a:srgbClr val="374151"/>
                </a:solidFill>
                <a:latin typeface="メイリオ" panose="020B0604030504040204" pitchFamily="50" charset="-128"/>
                <a:ea typeface="メイリオ" panose="020B0604030504040204" pitchFamily="50" charset="-128"/>
              </a:rPr>
              <a:t>）</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基本情報技術者試験（</a:t>
            </a:r>
            <a:r>
              <a:rPr lang="en-US" altLang="ja-JP" sz="3600" b="0" i="0">
                <a:solidFill>
                  <a:srgbClr val="374151"/>
                </a:solidFill>
                <a:effectLst/>
                <a:latin typeface="メイリオ" panose="020B0604030504040204" pitchFamily="50" charset="-128"/>
                <a:ea typeface="メイリオ" panose="020B0604030504040204" pitchFamily="50" charset="-128"/>
              </a:rPr>
              <a:t>FE</a:t>
            </a:r>
            <a:r>
              <a:rPr lang="ja-JP" altLang="en-US" sz="3600" b="0" i="0">
                <a:solidFill>
                  <a:srgbClr val="374151"/>
                </a:solidFill>
                <a:effectLst/>
                <a:latin typeface="メイリオ" panose="020B0604030504040204" pitchFamily="50" charset="-128"/>
                <a:ea typeface="メイリオ" panose="020B0604030504040204" pitchFamily="50" charset="-128"/>
              </a:rPr>
              <a:t>）</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ja-JP" altLang="en-US" sz="3600" b="0" i="0">
              <a:solidFill>
                <a:srgbClr val="374151"/>
              </a:solidFill>
              <a:effectLst/>
              <a:latin typeface="メイリオ" panose="020B0604030504040204" pitchFamily="50" charset="-128"/>
              <a:ea typeface="メイリオ" panose="020B0604030504040204" pitchFamily="50" charset="-128"/>
            </a:endParaRPr>
          </a:p>
          <a:p>
            <a:r>
              <a:rPr lang="en-US" altLang="ja-JP" sz="3600" b="0" i="0" u="sng">
                <a:solidFill>
                  <a:srgbClr val="374151"/>
                </a:solidFill>
                <a:effectLst/>
                <a:latin typeface="メイリオ" panose="020B0604030504040204" pitchFamily="50" charset="-128"/>
                <a:ea typeface="メイリオ" panose="020B0604030504040204" pitchFamily="50" charset="-128"/>
              </a:rPr>
              <a:t>SECURITY ACTION</a:t>
            </a:r>
            <a:r>
              <a:rPr lang="ja-JP" altLang="en-US" sz="3600" b="0" i="0" u="sng">
                <a:solidFill>
                  <a:srgbClr val="374151"/>
                </a:solidFill>
                <a:effectLst/>
                <a:latin typeface="メイリオ" panose="020B0604030504040204" pitchFamily="50" charset="-128"/>
                <a:ea typeface="メイリオ" panose="020B0604030504040204" pitchFamily="50" charset="-128"/>
              </a:rPr>
              <a:t>（セキュリティ対策自己宣言）</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情報セキュリティ</a:t>
            </a:r>
            <a:r>
              <a:rPr lang="en-US" altLang="ja-JP" sz="3600" b="0" i="0">
                <a:solidFill>
                  <a:srgbClr val="374151"/>
                </a:solidFill>
                <a:effectLst/>
                <a:latin typeface="メイリオ" panose="020B0604030504040204" pitchFamily="50" charset="-128"/>
                <a:ea typeface="メイリオ" panose="020B0604030504040204" pitchFamily="50" charset="-128"/>
              </a:rPr>
              <a:t>5</a:t>
            </a:r>
            <a:r>
              <a:rPr lang="ja-JP" altLang="en-US" sz="3600" b="0" i="0">
                <a:solidFill>
                  <a:srgbClr val="374151"/>
                </a:solidFill>
                <a:effectLst/>
                <a:latin typeface="メイリオ" panose="020B0604030504040204" pitchFamily="50" charset="-128"/>
                <a:ea typeface="メイリオ" panose="020B0604030504040204" pitchFamily="50" charset="-128"/>
              </a:rPr>
              <a:t>か条</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5</a:t>
            </a:r>
            <a:r>
              <a:rPr lang="ja-JP" altLang="en-US" sz="3600" b="0" i="0">
                <a:solidFill>
                  <a:srgbClr val="374151"/>
                </a:solidFill>
                <a:effectLst/>
                <a:latin typeface="メイリオ" panose="020B0604030504040204" pitchFamily="50" charset="-128"/>
                <a:ea typeface="メイリオ" panose="020B0604030504040204" pitchFamily="50" charset="-128"/>
              </a:rPr>
              <a:t>分でできる！情報セキュリティ自社診断</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情報セキュリティ基本方針</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サイバーセキュリティアプローチ方法</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LV1. </a:t>
            </a:r>
            <a:r>
              <a:rPr lang="ja-JP" altLang="en-US" sz="3600" b="0" i="0">
                <a:solidFill>
                  <a:srgbClr val="374151"/>
                </a:solidFill>
                <a:effectLst/>
                <a:latin typeface="メイリオ" panose="020B0604030504040204" pitchFamily="50" charset="-128"/>
                <a:ea typeface="メイリオ" panose="020B0604030504040204" pitchFamily="50" charset="-128"/>
              </a:rPr>
              <a:t>クイックアプローチ</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LV2. </a:t>
            </a:r>
            <a:r>
              <a:rPr lang="ja-JP" altLang="en-US" sz="3600" b="0" i="0">
                <a:solidFill>
                  <a:srgbClr val="374151"/>
                </a:solidFill>
                <a:effectLst/>
                <a:latin typeface="メイリオ" panose="020B0604030504040204" pitchFamily="50" charset="-128"/>
                <a:ea typeface="メイリオ" panose="020B0604030504040204" pitchFamily="50" charset="-128"/>
              </a:rPr>
              <a:t>ベースラインアプローチ </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LV3. </a:t>
            </a:r>
            <a:r>
              <a:rPr lang="ja-JP" altLang="en-US" sz="3600" b="0" i="0">
                <a:solidFill>
                  <a:srgbClr val="374151"/>
                </a:solidFill>
                <a:effectLst/>
                <a:latin typeface="メイリオ" panose="020B0604030504040204" pitchFamily="50" charset="-128"/>
                <a:ea typeface="メイリオ" panose="020B0604030504040204" pitchFamily="50" charset="-128"/>
              </a:rPr>
              <a:t>網羅的アプローチ</a:t>
            </a:r>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4" name="テキスト プレースホルダー 2">
            <a:extLst>
              <a:ext uri="{FF2B5EF4-FFF2-40B4-BE49-F238E27FC236}">
                <a16:creationId xmlns:a16="http://schemas.microsoft.com/office/drawing/2014/main" id="{04259CAE-2341-E93C-A0D3-CD334444D308}"/>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サイバーセキュリティの基礎知識</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FECF56C6-6EC5-D69F-01CB-5213CF67BC76}"/>
              </a:ext>
            </a:extLst>
          </p:cNvPr>
          <p:cNvSpPr txBox="1"/>
          <p:nvPr/>
        </p:nvSpPr>
        <p:spPr>
          <a:xfrm>
            <a:off x="11887200" y="645128"/>
            <a:ext cx="56870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- 10</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758817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17C35-ABC1-9539-D5C5-D87CB4E9817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19893E2-9620-AC89-63A8-57D1009CACF8}"/>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インターネットの利用率</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1629673-066F-91A3-098E-75518A5E45B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a:t>
            </a:fld>
            <a:endParaRPr kumimoji="1" lang="ja-JP" altLang="en-US" sz="2000"/>
          </a:p>
        </p:txBody>
      </p:sp>
      <p:sp>
        <p:nvSpPr>
          <p:cNvPr id="4" name="object 40">
            <a:extLst>
              <a:ext uri="{FF2B5EF4-FFF2-40B4-BE49-F238E27FC236}">
                <a16:creationId xmlns:a16="http://schemas.microsoft.com/office/drawing/2014/main" id="{28AC27C3-0C6E-A0E1-9595-90E9376776D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769902D9-2D51-F73F-7EDB-67BD2D39037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これからの企業経営で必要な観点：社会の動向</a:t>
            </a:r>
          </a:p>
        </p:txBody>
      </p:sp>
      <p:pic>
        <p:nvPicPr>
          <p:cNvPr id="11" name="図 10">
            <a:extLst>
              <a:ext uri="{FF2B5EF4-FFF2-40B4-BE49-F238E27FC236}">
                <a16:creationId xmlns:a16="http://schemas.microsoft.com/office/drawing/2014/main" id="{A8143ACC-54D0-E804-6759-A3168CB1DD78}"/>
              </a:ext>
            </a:extLst>
          </p:cNvPr>
          <p:cNvPicPr>
            <a:picLocks noChangeAspect="1"/>
          </p:cNvPicPr>
          <p:nvPr/>
        </p:nvPicPr>
        <p:blipFill>
          <a:blip r:embed="rId3"/>
          <a:stretch>
            <a:fillRect/>
          </a:stretch>
        </p:blipFill>
        <p:spPr>
          <a:xfrm>
            <a:off x="3273618" y="3236329"/>
            <a:ext cx="11491352" cy="4879266"/>
          </a:xfrm>
          <a:prstGeom prst="rect">
            <a:avLst/>
          </a:prstGeom>
        </p:spPr>
      </p:pic>
      <p:sp>
        <p:nvSpPr>
          <p:cNvPr id="13" name="テキスト ボックス 12">
            <a:extLst>
              <a:ext uri="{FF2B5EF4-FFF2-40B4-BE49-F238E27FC236}">
                <a16:creationId xmlns:a16="http://schemas.microsoft.com/office/drawing/2014/main" id="{5E6FE581-084F-6BCC-9247-117C62F09754}"/>
              </a:ext>
            </a:extLst>
          </p:cNvPr>
          <p:cNvSpPr txBox="1"/>
          <p:nvPr/>
        </p:nvSpPr>
        <p:spPr>
          <a:xfrm>
            <a:off x="4129841" y="8205402"/>
            <a:ext cx="9350452" cy="830997"/>
          </a:xfrm>
          <a:prstGeom prst="rect">
            <a:avLst/>
          </a:prstGeom>
          <a:noFill/>
        </p:spPr>
        <p:txBody>
          <a:bodyPr wrap="square" rtlCol="0">
            <a:spAutoFit/>
          </a:bodyPr>
          <a:lstStyle/>
          <a:p>
            <a:pPr algn="ctr"/>
            <a:r>
              <a:rPr kumimoji="1" lang="ja-JP" altLang="en-US" sz="2400">
                <a:latin typeface="メイリオ" panose="020B0604030504040204" pitchFamily="50" charset="-128"/>
                <a:ea typeface="メイリオ" panose="020B0604030504040204" pitchFamily="50" charset="-128"/>
              </a:rPr>
              <a:t>インターネット利用率（個人）の推移</a:t>
            </a:r>
            <a:endParaRPr kumimoji="1" lang="en-US" altLang="ja-JP" sz="2400">
              <a:latin typeface="メイリオ" panose="020B0604030504040204" pitchFamily="50" charset="-128"/>
              <a:ea typeface="メイリオ" panose="020B0604030504040204" pitchFamily="50" charset="-128"/>
            </a:endParaRPr>
          </a:p>
          <a:p>
            <a:pPr algn="ctr"/>
            <a:r>
              <a:rPr kumimoji="1" lang="ja-JP" altLang="en-US" sz="2400">
                <a:latin typeface="メイリオ" panose="020B0604030504040204" pitchFamily="50" charset="-128"/>
                <a:ea typeface="メイリオ" panose="020B0604030504040204" pitchFamily="50" charset="-128"/>
              </a:rPr>
              <a:t>（出典）</a:t>
            </a:r>
            <a:r>
              <a:rPr kumimoji="1" lang="en-US" altLang="ja-JP" sz="2400">
                <a:latin typeface="メイリオ" panose="020B0604030504040204" pitchFamily="50" charset="-128"/>
                <a:ea typeface="メイリオ" panose="020B0604030504040204" pitchFamily="50" charset="-128"/>
              </a:rPr>
              <a:t> </a:t>
            </a:r>
            <a:r>
              <a:rPr kumimoji="1" lang="ja-JP" altLang="en-US" sz="2400">
                <a:latin typeface="メイリオ" panose="020B0604030504040204" pitchFamily="50" charset="-128"/>
                <a:ea typeface="メイリオ" panose="020B0604030504040204" pitchFamily="50" charset="-128"/>
              </a:rPr>
              <a:t>総務省「通信利用動向調査</a:t>
            </a:r>
            <a:r>
              <a:rPr kumimoji="1" lang="ja-JP" altLang="en-US" sz="2400"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」を基に作成</a:t>
            </a:r>
            <a:r>
              <a:rPr kumimoji="1" lang="en-US" altLang="ja-JP" sz="2400">
                <a:latin typeface="メイリオ" panose="020B0604030504040204" pitchFamily="50" charset="-128"/>
                <a:ea typeface="メイリオ" panose="020B0604030504040204" pitchFamily="50" charset="-128"/>
              </a:rPr>
              <a:t> </a:t>
            </a:r>
            <a:endParaRPr kumimoji="1" lang="ja-JP" altLang="en-US" sz="24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EC57C59-3048-DDF3-0E9F-099B7503AA27}"/>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4-1-1.】</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46C924A4-3293-9E7C-A18C-C8682605E920}"/>
              </a:ext>
            </a:extLst>
          </p:cNvPr>
          <p:cNvSpPr txBox="1"/>
          <p:nvPr/>
        </p:nvSpPr>
        <p:spPr>
          <a:xfrm>
            <a:off x="1554679" y="2036000"/>
            <a:ext cx="15456498" cy="1200329"/>
          </a:xfrm>
          <a:prstGeom prst="rect">
            <a:avLst/>
          </a:prstGeom>
          <a:noFill/>
        </p:spPr>
        <p:txBody>
          <a:bodyPr wrap="square">
            <a:spAutoFit/>
          </a:bodyPr>
          <a:lstStyle/>
          <a:p>
            <a:r>
              <a:rPr lang="ja-JP" altLang="en-US" sz="3600" b="0" i="0">
                <a:solidFill>
                  <a:srgbClr val="374151"/>
                </a:solidFill>
                <a:effectLst/>
                <a:latin typeface="メイリオ" panose="020B0604030504040204" pitchFamily="50" charset="-128"/>
                <a:ea typeface="メイリオ" panose="020B0604030504040204" pitchFamily="50" charset="-128"/>
              </a:rPr>
              <a:t>インターネットの普及とともに、現実社会とサイバー空間が密接に結びつき、私たちの生活やビジネスに大きな変革をもたらしている。</a:t>
            </a:r>
          </a:p>
        </p:txBody>
      </p:sp>
    </p:spTree>
    <p:extLst>
      <p:ext uri="{BB962C8B-B14F-4D97-AF65-F5344CB8AC3E}">
        <p14:creationId xmlns:p14="http://schemas.microsoft.com/office/powerpoint/2010/main" val="2787035492"/>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74A6E-2933-3455-C687-71674494CD30}"/>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C349DC92-762D-B545-C359-EBA245837C7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450</a:t>
            </a:fld>
            <a:endParaRPr kumimoji="1" lang="ja-JP" altLang="en-US" sz="2000"/>
          </a:p>
        </p:txBody>
      </p:sp>
      <p:sp>
        <p:nvSpPr>
          <p:cNvPr id="3" name="object 40">
            <a:extLst>
              <a:ext uri="{FF2B5EF4-FFF2-40B4-BE49-F238E27FC236}">
                <a16:creationId xmlns:a16="http://schemas.microsoft.com/office/drawing/2014/main" id="{B7C2F1D2-E69D-175B-842D-447C5BA37BD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プレースホルダー 2">
            <a:extLst>
              <a:ext uri="{FF2B5EF4-FFF2-40B4-BE49-F238E27FC236}">
                <a16:creationId xmlns:a16="http://schemas.microsoft.com/office/drawing/2014/main" id="{1D0B87B5-67C4-CEFD-3E35-4ED03F0F8F7E}"/>
              </a:ext>
            </a:extLst>
          </p:cNvPr>
          <p:cNvSpPr txBox="1">
            <a:spLocks/>
          </p:cNvSpPr>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章 サイバーセキュリティの基礎知識</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2FB4E3D2-268D-FBEC-ED2F-EC7F7D93B911}"/>
              </a:ext>
            </a:extLst>
          </p:cNvPr>
          <p:cNvSpPr txBox="1"/>
          <p:nvPr/>
        </p:nvSpPr>
        <p:spPr>
          <a:xfrm>
            <a:off x="11868912" y="645129"/>
            <a:ext cx="57053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- 10</a:t>
            </a:r>
            <a:endParaRPr lang="ja-JP" sz="2400" b="1" dirty="0">
              <a:latin typeface="メイリオ" panose="020B0604030504040204" pitchFamily="50" charset="-128"/>
              <a:ea typeface="メイリオ" panose="020B0604030504040204" pitchFamily="50" charset="-128"/>
              <a:cs typeface="Calibri"/>
            </a:endParaRPr>
          </a:p>
        </p:txBody>
      </p:sp>
      <p:sp>
        <p:nvSpPr>
          <p:cNvPr id="2" name="テキスト プレースホルダー 2">
            <a:extLst>
              <a:ext uri="{FF2B5EF4-FFF2-40B4-BE49-F238E27FC236}">
                <a16:creationId xmlns:a16="http://schemas.microsoft.com/office/drawing/2014/main" id="{A200A67E-2F87-73E6-6242-BC756B125110}"/>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訴求ポイント</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B9285A7B-823B-DC8E-8A02-7A2207D3C72E}"/>
              </a:ext>
            </a:extLst>
          </p:cNvPr>
          <p:cNvSpPr txBox="1"/>
          <p:nvPr/>
        </p:nvSpPr>
        <p:spPr>
          <a:xfrm>
            <a:off x="1554679" y="2118977"/>
            <a:ext cx="15678962" cy="6186309"/>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IT</a:t>
            </a:r>
            <a:r>
              <a:rPr lang="ja-JP" altLang="en-US" sz="3600" b="0" i="0" dirty="0">
                <a:solidFill>
                  <a:srgbClr val="374151"/>
                </a:solidFill>
                <a:effectLst/>
                <a:latin typeface="メイリオ" panose="020B0604030504040204" pitchFamily="50" charset="-128"/>
                <a:ea typeface="メイリオ" panose="020B0604030504040204" pitchFamily="50" charset="-128"/>
              </a:rPr>
              <a:t>と情報セキュリティの知識習得が重要。</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社内外のセキュリティ専門家と協力する能力を持つことが必要。</a:t>
            </a: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SECURITY ACTION</a:t>
            </a:r>
            <a:r>
              <a:rPr lang="ja-JP" altLang="en-US" sz="3600" b="0" i="0" dirty="0">
                <a:solidFill>
                  <a:srgbClr val="374151"/>
                </a:solidFill>
                <a:effectLst/>
                <a:latin typeface="メイリオ" panose="020B0604030504040204" pitchFamily="50" charset="-128"/>
                <a:ea typeface="メイリオ" panose="020B0604030504040204" pitchFamily="50" charset="-128"/>
              </a:rPr>
              <a:t>に取組むことで従業員の意識を高め、信頼を向上。</a:t>
            </a: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情報処理技術者試験が</a:t>
            </a:r>
            <a:r>
              <a:rPr lang="en-US" altLang="ja-JP" sz="3600" b="0" i="0" dirty="0">
                <a:solidFill>
                  <a:srgbClr val="374151"/>
                </a:solidFill>
                <a:effectLst/>
                <a:latin typeface="メイリオ" panose="020B0604030504040204" pitchFamily="50" charset="-128"/>
                <a:ea typeface="メイリオ" panose="020B0604030504040204" pitchFamily="50" charset="-128"/>
              </a:rPr>
              <a:t>IT</a:t>
            </a:r>
            <a:r>
              <a:rPr lang="ja-JP" altLang="en-US" sz="3600" b="0" i="0" dirty="0">
                <a:solidFill>
                  <a:srgbClr val="374151"/>
                </a:solidFill>
                <a:effectLst/>
                <a:latin typeface="メイリオ" panose="020B0604030504040204" pitchFamily="50" charset="-128"/>
                <a:ea typeface="メイリオ" panose="020B0604030504040204" pitchFamily="50" charset="-128"/>
              </a:rPr>
              <a:t>とセキュリティ知識の習得状況の確認に有効。</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a:t>
            </a:r>
            <a:r>
              <a:rPr lang="en-US" altLang="ja-JP" sz="3600" b="0" i="0" dirty="0">
                <a:solidFill>
                  <a:srgbClr val="374151"/>
                </a:solidFill>
                <a:effectLst/>
                <a:latin typeface="メイリオ" panose="020B0604030504040204" pitchFamily="50" charset="-128"/>
                <a:ea typeface="メイリオ" panose="020B0604030504040204" pitchFamily="50" charset="-128"/>
              </a:rPr>
              <a:t>SECURITY ACTION</a:t>
            </a:r>
            <a:r>
              <a:rPr lang="ja-JP" altLang="en-US" sz="3600" b="0" i="0" dirty="0">
                <a:solidFill>
                  <a:srgbClr val="374151"/>
                </a:solidFill>
                <a:effectLst/>
                <a:latin typeface="メイリオ" panose="020B0604030504040204" pitchFamily="50" charset="-128"/>
                <a:ea typeface="メイリオ" panose="020B0604030504040204" pitchFamily="50" charset="-128"/>
              </a:rPr>
              <a:t>」制度は中小企業の情報セキュリティ対策に役立ち、従業員の意識と対外信頼を高める。</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サイバーセキュリティの脅威対処には効果的な</a:t>
            </a:r>
            <a:r>
              <a:rPr lang="en-US" altLang="ja-JP" sz="3600" b="0" i="0" dirty="0">
                <a:solidFill>
                  <a:srgbClr val="374151"/>
                </a:solidFill>
                <a:effectLst/>
                <a:latin typeface="メイリオ" panose="020B0604030504040204" pitchFamily="50" charset="-128"/>
                <a:ea typeface="メイリオ" panose="020B0604030504040204" pitchFamily="50" charset="-128"/>
              </a:rPr>
              <a:t>3</a:t>
            </a:r>
            <a:r>
              <a:rPr lang="ja-JP" altLang="en-US" sz="3600" b="0" i="0" dirty="0">
                <a:solidFill>
                  <a:srgbClr val="374151"/>
                </a:solidFill>
                <a:effectLst/>
                <a:latin typeface="メイリオ" panose="020B0604030504040204" pitchFamily="50" charset="-128"/>
                <a:ea typeface="メイリオ" panose="020B0604030504040204" pitchFamily="50" charset="-128"/>
              </a:rPr>
              <a:t>段階アプローチが存在。</a:t>
            </a:r>
          </a:p>
          <a:p>
            <a:pPr marL="571500" indent="-571500">
              <a:buFont typeface="Arial" panose="020B0604020202020204" pitchFamily="34" charset="0"/>
              <a:buChar char="•"/>
            </a:pPr>
            <a:endParaRPr lang="ja-JP" altLang="en-US"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75828426"/>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8745E-85B8-4BD0-7144-A74A9E3ED0A8}"/>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DF555DEE-49FF-2FC3-2D39-17C5724C3C3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451</a:t>
            </a:fld>
            <a:endParaRPr kumimoji="1" lang="ja-JP" altLang="en-US" sz="2000"/>
          </a:p>
        </p:txBody>
      </p:sp>
      <p:sp>
        <p:nvSpPr>
          <p:cNvPr id="5" name="テキスト プレースホルダー 2">
            <a:extLst>
              <a:ext uri="{FF2B5EF4-FFF2-40B4-BE49-F238E27FC236}">
                <a16:creationId xmlns:a16="http://schemas.microsoft.com/office/drawing/2014/main" id="{961A80D5-934C-6CF2-8A60-191149A56E3C}"/>
              </a:ext>
            </a:extLst>
          </p:cNvPr>
          <p:cNvSpPr txBox="1">
            <a:spLocks noGrp="1"/>
          </p:cNvSpPr>
          <p:nvPr>
            <p:ph type="title" idx="4294967295"/>
          </p:nvPr>
        </p:nvSpPr>
        <p:spPr>
          <a:xfrm>
            <a:off x="1332851" y="697101"/>
            <a:ext cx="15983765"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4</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企業経営で重要となる</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投資と投資としてのサイバーセキュリティ対策</a:t>
            </a:r>
            <a:endPar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8A57DD63-83B9-BD53-D68E-2807A3944C45}"/>
              </a:ext>
            </a:extLst>
          </p:cNvPr>
          <p:cNvSpPr txBox="1"/>
          <p:nvPr/>
        </p:nvSpPr>
        <p:spPr>
          <a:xfrm>
            <a:off x="11868912" y="1256976"/>
            <a:ext cx="57147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- 11</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DDEB712E-D355-FC40-13BC-F6D60E2A394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86090C01-1C05-8658-96AF-3F7F7215B14D}"/>
              </a:ext>
            </a:extLst>
          </p:cNvPr>
          <p:cNvSpPr txBox="1"/>
          <p:nvPr/>
        </p:nvSpPr>
        <p:spPr>
          <a:xfrm>
            <a:off x="1554679" y="1476125"/>
            <a:ext cx="15456498" cy="4524315"/>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これからの企業経営で必要な観点：社会の動向</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守りの</a:t>
            </a: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投資と攻めの</a:t>
            </a: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投資</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経営投資としてのサイバーセキュリティ対策</a:t>
            </a:r>
          </a:p>
          <a:p>
            <a:pPr marL="571500" indent="-571500">
              <a:buFont typeface="Arial" panose="020B0604020202020204" pitchFamily="34" charset="0"/>
              <a:buChar char="•"/>
            </a:pPr>
            <a:endParaRPr lang="ja-JP" altLang="en-US" sz="3600">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守りの</a:t>
            </a:r>
            <a:r>
              <a:rPr lang="en-US" altLang="ja-JP" sz="3600" b="0" i="0">
                <a:solidFill>
                  <a:srgbClr val="374151"/>
                </a:solidFill>
                <a:effectLst/>
                <a:latin typeface="メイリオ" panose="020B0604030504040204" pitchFamily="50" charset="-128"/>
                <a:ea typeface="メイリオ" panose="020B0604030504040204" pitchFamily="50" charset="-128"/>
              </a:rPr>
              <a:t>IT</a:t>
            </a:r>
            <a:r>
              <a:rPr lang="ja-JP" altLang="en-US" sz="3600" b="0" i="0">
                <a:solidFill>
                  <a:srgbClr val="374151"/>
                </a:solidFill>
                <a:effectLst/>
                <a:latin typeface="メイリオ" panose="020B0604030504040204" pitchFamily="50" charset="-128"/>
                <a:ea typeface="メイリオ" panose="020B0604030504040204" pitchFamily="50" charset="-128"/>
              </a:rPr>
              <a:t>投資</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攻めの</a:t>
            </a: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投資</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35635261"/>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DAAF6-63A4-2873-CA51-9DD5376A02EE}"/>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D0B67BE6-314C-3110-1B6F-02FA521575E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452</a:t>
            </a:fld>
            <a:endParaRPr kumimoji="1" lang="ja-JP" altLang="en-US" sz="2000"/>
          </a:p>
        </p:txBody>
      </p:sp>
      <p:sp>
        <p:nvSpPr>
          <p:cNvPr id="5" name="テキスト プレースホルダー 2">
            <a:extLst>
              <a:ext uri="{FF2B5EF4-FFF2-40B4-BE49-F238E27FC236}">
                <a16:creationId xmlns:a16="http://schemas.microsoft.com/office/drawing/2014/main" id="{3A0A6D1D-2776-9109-612D-7B1D2DAD1144}"/>
              </a:ext>
            </a:extLst>
          </p:cNvPr>
          <p:cNvSpPr txBox="1">
            <a:spLocks noGrp="1"/>
          </p:cNvSpPr>
          <p:nvPr>
            <p:ph type="title" idx="4294967295"/>
          </p:nvPr>
        </p:nvSpPr>
        <p:spPr>
          <a:xfrm>
            <a:off x="1332851" y="697101"/>
            <a:ext cx="15983765"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4</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企業経営で重要となる</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投資と投資としてのサイバーセキュリティ対策</a:t>
            </a:r>
            <a:endPar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C77F5FE6-2B52-AF45-5566-16E70B0CF908}"/>
              </a:ext>
            </a:extLst>
          </p:cNvPr>
          <p:cNvSpPr txBox="1"/>
          <p:nvPr/>
        </p:nvSpPr>
        <p:spPr>
          <a:xfrm>
            <a:off x="11923776" y="1159111"/>
            <a:ext cx="56863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- 11</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CC7E2BC6-1F84-9786-9E03-0166D738D7C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531AD202-1593-3ECC-0159-161C825F6B8A}"/>
              </a:ext>
            </a:extLst>
          </p:cNvPr>
          <p:cNvSpPr txBox="1"/>
          <p:nvPr/>
        </p:nvSpPr>
        <p:spPr>
          <a:xfrm>
            <a:off x="1554679" y="1476125"/>
            <a:ext cx="15456498" cy="8402300"/>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全体概要</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社会動向に基づくセキュリティ対策と</a:t>
            </a:r>
            <a:r>
              <a:rPr lang="en-US" altLang="ja-JP" sz="3600" dirty="0">
                <a:solidFill>
                  <a:srgbClr val="374151"/>
                </a:solidFill>
                <a:latin typeface="メイリオ" panose="020B0604030504040204" pitchFamily="50" charset="-128"/>
                <a:ea typeface="メイリオ" panose="020B0604030504040204" pitchFamily="50" charset="-128"/>
              </a:rPr>
              <a:t>IT</a:t>
            </a:r>
            <a:r>
              <a:rPr lang="ja-JP" altLang="en-US" sz="3600" dirty="0">
                <a:solidFill>
                  <a:srgbClr val="374151"/>
                </a:solidFill>
                <a:latin typeface="メイリオ" panose="020B0604030504040204" pitchFamily="50" charset="-128"/>
                <a:ea typeface="メイリオ" panose="020B0604030504040204" pitchFamily="50" charset="-128"/>
              </a:rPr>
              <a:t>活用の重要性を説明。</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守りの</a:t>
            </a:r>
            <a:r>
              <a:rPr lang="en-US" altLang="ja-JP" sz="3600" dirty="0">
                <a:solidFill>
                  <a:srgbClr val="374151"/>
                </a:solidFill>
                <a:latin typeface="メイリオ" panose="020B0604030504040204" pitchFamily="50" charset="-128"/>
                <a:ea typeface="メイリオ" panose="020B0604030504040204" pitchFamily="50" charset="-128"/>
              </a:rPr>
              <a:t>IT</a:t>
            </a:r>
            <a:r>
              <a:rPr lang="ja-JP" altLang="en-US" sz="3600" dirty="0">
                <a:solidFill>
                  <a:srgbClr val="374151"/>
                </a:solidFill>
                <a:latin typeface="メイリオ" panose="020B0604030504040204" pitchFamily="50" charset="-128"/>
                <a:ea typeface="メイリオ" panose="020B0604030504040204" pitchFamily="50" charset="-128"/>
              </a:rPr>
              <a:t>投資（業務効率化、コスト削減）と攻めの</a:t>
            </a:r>
            <a:r>
              <a:rPr lang="en-US" altLang="ja-JP" sz="3600" dirty="0">
                <a:solidFill>
                  <a:srgbClr val="374151"/>
                </a:solidFill>
                <a:latin typeface="メイリオ" panose="020B0604030504040204" pitchFamily="50" charset="-128"/>
                <a:ea typeface="メイリオ" panose="020B0604030504040204" pitchFamily="50" charset="-128"/>
              </a:rPr>
              <a:t>IT</a:t>
            </a:r>
            <a:r>
              <a:rPr lang="ja-JP" altLang="en-US" sz="3600" dirty="0">
                <a:solidFill>
                  <a:srgbClr val="374151"/>
                </a:solidFill>
                <a:latin typeface="メイリオ" panose="020B0604030504040204" pitchFamily="50" charset="-128"/>
                <a:ea typeface="メイリオ" panose="020B0604030504040204" pitchFamily="50" charset="-128"/>
              </a:rPr>
              <a:t>投資（</a:t>
            </a:r>
            <a:r>
              <a:rPr lang="en-US" altLang="ja-JP" sz="3600" dirty="0">
                <a:solidFill>
                  <a:srgbClr val="374151"/>
                </a:solidFill>
                <a:latin typeface="メイリオ" panose="020B0604030504040204" pitchFamily="50" charset="-128"/>
                <a:ea typeface="メイリオ" panose="020B0604030504040204" pitchFamily="50" charset="-128"/>
              </a:rPr>
              <a:t>DX</a:t>
            </a:r>
            <a:r>
              <a:rPr lang="ja-JP" altLang="en-US" sz="3600" dirty="0">
                <a:solidFill>
                  <a:srgbClr val="374151"/>
                </a:solidFill>
                <a:latin typeface="メイリオ" panose="020B0604030504040204" pitchFamily="50" charset="-128"/>
                <a:ea typeface="メイリオ" panose="020B0604030504040204" pitchFamily="50" charset="-128"/>
              </a:rPr>
              <a:t>）の特徴と違いを紹介。</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デジタル技術の主要な活用方法について説明。</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経営者主体のサイバーセキュリティ対策の必要性と要点を強調。</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ja-JP" altLang="en-US" sz="3600" dirty="0">
              <a:solidFill>
                <a:srgbClr val="374151"/>
              </a:solidFill>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これからの企業経営で必要な観点：社会の動向</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社会動向と現実社会とサイバー空間の連携を説明。</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現代は技術進化と競争激化により、革新的なアイディアと迅速な行動が必要。</a:t>
            </a: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Society5.0</a:t>
            </a:r>
            <a:r>
              <a:rPr lang="ja-JP" altLang="en-US" sz="3600" dirty="0">
                <a:solidFill>
                  <a:srgbClr val="374151"/>
                </a:solidFill>
                <a:latin typeface="メイリオ" panose="020B0604030504040204" pitchFamily="50" charset="-128"/>
                <a:ea typeface="メイリオ" panose="020B0604030504040204" pitchFamily="50" charset="-128"/>
              </a:rPr>
              <a:t>が経済発展と社会課題解決のために提唱されている。</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日本のデジタル化遅れの原因と現状の</a:t>
            </a:r>
            <a:r>
              <a:rPr lang="en-US" altLang="ja-JP" sz="3600" dirty="0">
                <a:solidFill>
                  <a:srgbClr val="374151"/>
                </a:solidFill>
                <a:latin typeface="メイリオ" panose="020B0604030504040204" pitchFamily="50" charset="-128"/>
                <a:ea typeface="メイリオ" panose="020B0604030504040204" pitchFamily="50" charset="-128"/>
              </a:rPr>
              <a:t>DX</a:t>
            </a:r>
            <a:r>
              <a:rPr lang="ja-JP" altLang="en-US" sz="3600" dirty="0">
                <a:solidFill>
                  <a:srgbClr val="374151"/>
                </a:solidFill>
                <a:latin typeface="メイリオ" panose="020B0604030504040204" pitchFamily="50" charset="-128"/>
                <a:ea typeface="メイリオ" panose="020B0604030504040204" pitchFamily="50" charset="-128"/>
              </a:rPr>
              <a:t>取組を米国と比較。</a:t>
            </a:r>
          </a:p>
          <a:p>
            <a:endParaRPr lang="en-US" altLang="ja-JP" sz="3600" u="sng" dirty="0">
              <a:solidFill>
                <a:srgbClr val="374151"/>
              </a:solidFill>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94279033"/>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8F230-D534-8DC9-3B1B-438883985F22}"/>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2BA86BEE-E5F0-F75B-1F84-7C7B3ADE8F5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453</a:t>
            </a:fld>
            <a:endParaRPr kumimoji="1" lang="ja-JP" altLang="en-US" sz="2000"/>
          </a:p>
        </p:txBody>
      </p:sp>
      <p:sp>
        <p:nvSpPr>
          <p:cNvPr id="5" name="テキスト プレースホルダー 2">
            <a:extLst>
              <a:ext uri="{FF2B5EF4-FFF2-40B4-BE49-F238E27FC236}">
                <a16:creationId xmlns:a16="http://schemas.microsoft.com/office/drawing/2014/main" id="{13037D17-03EF-A6FD-61AB-CE65CF8C936C}"/>
              </a:ext>
            </a:extLst>
          </p:cNvPr>
          <p:cNvSpPr txBox="1">
            <a:spLocks noGrp="1"/>
          </p:cNvSpPr>
          <p:nvPr>
            <p:ph type="title" idx="4294967295"/>
          </p:nvPr>
        </p:nvSpPr>
        <p:spPr>
          <a:xfrm>
            <a:off x="1332851" y="697101"/>
            <a:ext cx="15983765"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4</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企業経営で重要となる</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投資と投資としてのサイバーセキュリティ対策</a:t>
            </a:r>
            <a:endPar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9D98E53-A01F-85AD-15BF-2A4247F5D873}"/>
              </a:ext>
            </a:extLst>
          </p:cNvPr>
          <p:cNvSpPr txBox="1"/>
          <p:nvPr/>
        </p:nvSpPr>
        <p:spPr>
          <a:xfrm>
            <a:off x="11942064" y="1159111"/>
            <a:ext cx="56680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a:t>
            </a:r>
            <a:r>
              <a:rPr lang="ja-JP" sz="2400" b="1">
                <a:latin typeface="メイリオ" panose="020B0604030504040204" pitchFamily="50" charset="-128"/>
                <a:ea typeface="メイリオ" panose="020B0604030504040204" pitchFamily="50" charset="-128"/>
              </a:rPr>
              <a:t>テキスト</a:t>
            </a:r>
            <a:r>
              <a:rPr lang="en-US" altLang="ja-JP" sz="2400" b="1">
                <a:latin typeface="メイリオ" panose="020B0604030504040204" pitchFamily="50" charset="-128"/>
                <a:ea typeface="メイリオ" panose="020B0604030504040204" pitchFamily="50" charset="-128"/>
              </a:rPr>
              <a:t>19-2-4.】</a:t>
            </a:r>
          </a:p>
          <a:p>
            <a:pPr algn="ctr"/>
            <a:r>
              <a:rPr lang="ja-JP" altLang="en-US" sz="2400" b="1">
                <a:latin typeface="メイリオ" panose="020B0604030504040204" pitchFamily="50" charset="-128"/>
                <a:ea typeface="メイリオ" panose="020B0604030504040204" pitchFamily="50" charset="-128"/>
                <a:cs typeface="Calibri"/>
              </a:rPr>
              <a:t>第</a:t>
            </a:r>
            <a:r>
              <a:rPr lang="en-US" altLang="ja-JP" sz="2400" b="1">
                <a:latin typeface="メイリオ" panose="020B0604030504040204" pitchFamily="50" charset="-128"/>
                <a:ea typeface="メイリオ" panose="020B0604030504040204" pitchFamily="50" charset="-128"/>
                <a:cs typeface="Calibri"/>
              </a:rPr>
              <a:t>19</a:t>
            </a:r>
            <a:r>
              <a:rPr lang="ja-JP" altLang="en-US" sz="2400" b="1">
                <a:latin typeface="メイリオ" panose="020B0604030504040204" pitchFamily="50" charset="-128"/>
                <a:ea typeface="メイリオ" panose="020B0604030504040204" pitchFamily="50" charset="-128"/>
                <a:cs typeface="Calibri"/>
              </a:rPr>
              <a:t>章 </a:t>
            </a:r>
            <a:r>
              <a:rPr lang="en-US" altLang="ja-JP" sz="2400" b="1">
                <a:latin typeface="メイリオ" panose="020B0604030504040204" pitchFamily="50" charset="-128"/>
                <a:ea typeface="メイリオ" panose="020B0604030504040204" pitchFamily="50" charset="-128"/>
                <a:cs typeface="Calibri"/>
              </a:rPr>
              <a:t>- 12</a:t>
            </a:r>
            <a:endParaRPr lang="ja-JP" sz="2400" b="1">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3CF33465-5601-3A1D-5622-F1CB776D1C9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A3FC55A5-DCCF-AAA1-02CC-648C950B1290}"/>
              </a:ext>
            </a:extLst>
          </p:cNvPr>
          <p:cNvSpPr txBox="1"/>
          <p:nvPr/>
        </p:nvSpPr>
        <p:spPr>
          <a:xfrm>
            <a:off x="1554679" y="1476125"/>
            <a:ext cx="15456498" cy="7294305"/>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守りの</a:t>
            </a:r>
            <a:r>
              <a:rPr lang="en-US" altLang="ja-JP" sz="3600" u="sng">
                <a:solidFill>
                  <a:srgbClr val="374151"/>
                </a:solidFill>
                <a:latin typeface="メイリオ" panose="020B0604030504040204" pitchFamily="50" charset="-128"/>
                <a:ea typeface="メイリオ" panose="020B0604030504040204" pitchFamily="50" charset="-128"/>
              </a:rPr>
              <a:t>IT</a:t>
            </a:r>
            <a:r>
              <a:rPr lang="ja-JP" altLang="en-US" sz="3600" u="sng">
                <a:solidFill>
                  <a:srgbClr val="374151"/>
                </a:solidFill>
                <a:latin typeface="メイリオ" panose="020B0604030504040204" pitchFamily="50" charset="-128"/>
                <a:ea typeface="メイリオ" panose="020B0604030504040204" pitchFamily="50" charset="-128"/>
              </a:rPr>
              <a:t>投資と攻めの</a:t>
            </a:r>
            <a:r>
              <a:rPr lang="en-US" altLang="ja-JP" sz="3600" u="sng">
                <a:solidFill>
                  <a:srgbClr val="374151"/>
                </a:solidFill>
                <a:latin typeface="メイリオ" panose="020B0604030504040204" pitchFamily="50" charset="-128"/>
                <a:ea typeface="メイリオ" panose="020B0604030504040204" pitchFamily="50" charset="-128"/>
              </a:rPr>
              <a:t>IT</a:t>
            </a:r>
            <a:r>
              <a:rPr lang="ja-JP" altLang="en-US" sz="3600" u="sng">
                <a:solidFill>
                  <a:srgbClr val="374151"/>
                </a:solidFill>
                <a:latin typeface="メイリオ" panose="020B0604030504040204" pitchFamily="50" charset="-128"/>
                <a:ea typeface="メイリオ" panose="020B0604030504040204" pitchFamily="50" charset="-128"/>
              </a:rPr>
              <a:t>投資</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経営投資としてのサイバーセキュリティ対策</a:t>
            </a:r>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a:solidFill>
                  <a:srgbClr val="374151"/>
                </a:solidFill>
                <a:latin typeface="メイリオ" panose="020B0604030504040204" pitchFamily="50" charset="-128"/>
                <a:ea typeface="メイリオ" panose="020B0604030504040204" pitchFamily="50" charset="-128"/>
              </a:rPr>
              <a:t>ポイント①：ビジネスの継続・発展には</a:t>
            </a: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の活用が不可欠</a:t>
            </a:r>
          </a:p>
          <a:p>
            <a:r>
              <a:rPr lang="ja-JP" altLang="en-US" sz="3600">
                <a:solidFill>
                  <a:srgbClr val="374151"/>
                </a:solidFill>
                <a:latin typeface="メイリオ" panose="020B0604030504040204" pitchFamily="50" charset="-128"/>
                <a:ea typeface="メイリオ" panose="020B0604030504040204" pitchFamily="50" charset="-128"/>
              </a:rPr>
              <a:t>ポイント②：</a:t>
            </a: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の活用にはサイバー攻撃への対策が必要</a:t>
            </a:r>
          </a:p>
          <a:p>
            <a:r>
              <a:rPr lang="ja-JP" altLang="en-US" sz="3600">
                <a:solidFill>
                  <a:srgbClr val="374151"/>
                </a:solidFill>
                <a:latin typeface="メイリオ" panose="020B0604030504040204" pitchFamily="50" charset="-128"/>
                <a:ea typeface="メイリオ" panose="020B0604030504040204" pitchFamily="50" charset="-128"/>
              </a:rPr>
              <a:t>ポイント③：サイバーセキュリティ対策は経営者が自ら実行</a:t>
            </a: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0D3841F2-527A-B465-6B9A-FBA76C1F4F9F}"/>
              </a:ext>
            </a:extLst>
          </p:cNvPr>
          <p:cNvPicPr>
            <a:picLocks noChangeAspect="1"/>
          </p:cNvPicPr>
          <p:nvPr/>
        </p:nvPicPr>
        <p:blipFill>
          <a:blip r:embed="rId3"/>
          <a:stretch>
            <a:fillRect/>
          </a:stretch>
        </p:blipFill>
        <p:spPr>
          <a:xfrm>
            <a:off x="1554679" y="2081995"/>
            <a:ext cx="15530924" cy="2462013"/>
          </a:xfrm>
          <a:prstGeom prst="rect">
            <a:avLst/>
          </a:prstGeom>
        </p:spPr>
      </p:pic>
    </p:spTree>
    <p:extLst>
      <p:ext uri="{BB962C8B-B14F-4D97-AF65-F5344CB8AC3E}">
        <p14:creationId xmlns:p14="http://schemas.microsoft.com/office/powerpoint/2010/main" val="2307844328"/>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CF37C-8423-A15E-F06A-C8AEAAF39845}"/>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B118B01B-245F-2234-C9F0-A75338168F2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454</a:t>
            </a:fld>
            <a:endParaRPr kumimoji="1" lang="ja-JP" altLang="en-US" sz="2000"/>
          </a:p>
        </p:txBody>
      </p:sp>
      <p:sp>
        <p:nvSpPr>
          <p:cNvPr id="5" name="テキスト プレースホルダー 2">
            <a:extLst>
              <a:ext uri="{FF2B5EF4-FFF2-40B4-BE49-F238E27FC236}">
                <a16:creationId xmlns:a16="http://schemas.microsoft.com/office/drawing/2014/main" id="{C011C066-5549-4A53-F135-CCFD60E8893D}"/>
              </a:ext>
            </a:extLst>
          </p:cNvPr>
          <p:cNvSpPr txBox="1">
            <a:spLocks noGrp="1"/>
          </p:cNvSpPr>
          <p:nvPr>
            <p:ph type="title" idx="4294967295"/>
          </p:nvPr>
        </p:nvSpPr>
        <p:spPr>
          <a:xfrm>
            <a:off x="1332851" y="697101"/>
            <a:ext cx="15983765"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4</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企業経営で重要となる</a:t>
            </a:r>
            <a:r>
              <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投資と投資としてのサイバーセキュリティ対策</a:t>
            </a:r>
            <a:endParaRPr kumimoji="1" lang="en-US" altLang="ja-JP" sz="32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31869745-2598-868A-9DDB-D059E9542C4C}"/>
              </a:ext>
            </a:extLst>
          </p:cNvPr>
          <p:cNvSpPr txBox="1"/>
          <p:nvPr/>
        </p:nvSpPr>
        <p:spPr>
          <a:xfrm>
            <a:off x="11868912" y="1159112"/>
            <a:ext cx="57412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19-2-4.】</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- 12</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60B43263-0F45-6EFD-7E3C-CC8E8797189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7" name="テキスト プレースホルダー 2">
            <a:extLst>
              <a:ext uri="{FF2B5EF4-FFF2-40B4-BE49-F238E27FC236}">
                <a16:creationId xmlns:a16="http://schemas.microsoft.com/office/drawing/2014/main" id="{4680C80F-8C10-3087-614A-1E5CA306C25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D99607B3-1BB5-472E-F9C7-8B02AE0BFD0D}"/>
              </a:ext>
            </a:extLst>
          </p:cNvPr>
          <p:cNvSpPr txBox="1"/>
          <p:nvPr/>
        </p:nvSpPr>
        <p:spPr>
          <a:xfrm>
            <a:off x="1554679" y="2118977"/>
            <a:ext cx="15678962" cy="7294305"/>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Society5.0</a:t>
            </a:r>
            <a:r>
              <a:rPr lang="ja-JP" altLang="en-US" sz="3600" b="0" i="0" dirty="0">
                <a:solidFill>
                  <a:srgbClr val="374151"/>
                </a:solidFill>
                <a:effectLst/>
                <a:latin typeface="メイリオ" panose="020B0604030504040204" pitchFamily="50" charset="-128"/>
                <a:ea typeface="メイリオ" panose="020B0604030504040204" pitchFamily="50" charset="-128"/>
              </a:rPr>
              <a:t>の提唱のもと、企業はデジタル技術を活用してビジネスモデルを変革。</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顧客視点で新たな価値を創出する</a:t>
            </a:r>
            <a:r>
              <a:rPr lang="en-US" altLang="ja-JP" sz="3600" b="0" i="0" dirty="0">
                <a:solidFill>
                  <a:srgbClr val="374151"/>
                </a:solidFill>
                <a:effectLst/>
                <a:latin typeface="メイリオ" panose="020B0604030504040204" pitchFamily="50" charset="-128"/>
                <a:ea typeface="メイリオ" panose="020B0604030504040204" pitchFamily="50" charset="-128"/>
              </a:rPr>
              <a:t>DX</a:t>
            </a:r>
            <a:r>
              <a:rPr lang="ja-JP" altLang="en-US" sz="3600" b="0" i="0" dirty="0">
                <a:solidFill>
                  <a:srgbClr val="374151"/>
                </a:solidFill>
                <a:effectLst/>
                <a:latin typeface="メイリオ" panose="020B0604030504040204" pitchFamily="50" charset="-128"/>
                <a:ea typeface="メイリオ" panose="020B0604030504040204" pitchFamily="50" charset="-128"/>
              </a:rPr>
              <a:t>の推進には「攻めの</a:t>
            </a:r>
            <a:r>
              <a:rPr lang="en-US" altLang="ja-JP" sz="3600" b="0" i="0" dirty="0">
                <a:solidFill>
                  <a:srgbClr val="374151"/>
                </a:solidFill>
                <a:effectLst/>
                <a:latin typeface="メイリオ" panose="020B0604030504040204" pitchFamily="50" charset="-128"/>
                <a:ea typeface="メイリオ" panose="020B0604030504040204" pitchFamily="50" charset="-128"/>
              </a:rPr>
              <a:t>IT</a:t>
            </a:r>
            <a:r>
              <a:rPr lang="ja-JP" altLang="en-US" sz="3600" b="0" i="0" dirty="0">
                <a:solidFill>
                  <a:srgbClr val="374151"/>
                </a:solidFill>
                <a:effectLst/>
                <a:latin typeface="メイリオ" panose="020B0604030504040204" pitchFamily="50" charset="-128"/>
                <a:ea typeface="メイリオ" panose="020B0604030504040204" pitchFamily="50" charset="-128"/>
              </a:rPr>
              <a:t>投資」が重要。</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サイバーセキュリティ対策は経営者が主体となって指揮することが大切。</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現実社会とサイバー空間の連携、</a:t>
            </a:r>
            <a:r>
              <a:rPr lang="en-US" altLang="ja-JP" sz="3600" b="0" i="0" dirty="0">
                <a:solidFill>
                  <a:srgbClr val="374151"/>
                </a:solidFill>
                <a:effectLst/>
                <a:latin typeface="メイリオ" panose="020B0604030504040204" pitchFamily="50" charset="-128"/>
                <a:ea typeface="メイリオ" panose="020B0604030504040204" pitchFamily="50" charset="-128"/>
              </a:rPr>
              <a:t>Society5.0</a:t>
            </a:r>
            <a:r>
              <a:rPr lang="ja-JP" altLang="en-US" sz="3600" b="0" i="0" dirty="0">
                <a:solidFill>
                  <a:srgbClr val="374151"/>
                </a:solidFill>
                <a:effectLst/>
                <a:latin typeface="メイリオ" panose="020B0604030504040204" pitchFamily="50" charset="-128"/>
                <a:ea typeface="メイリオ" panose="020B0604030504040204" pitchFamily="50" charset="-128"/>
              </a:rPr>
              <a:t>など社会動向の理解が企業経営で重要。</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「攻め」と「守り」の</a:t>
            </a:r>
            <a:r>
              <a:rPr lang="en-US" altLang="ja-JP" sz="3600" b="0" i="0" dirty="0">
                <a:solidFill>
                  <a:srgbClr val="374151"/>
                </a:solidFill>
                <a:effectLst/>
                <a:latin typeface="メイリオ" panose="020B0604030504040204" pitchFamily="50" charset="-128"/>
                <a:ea typeface="メイリオ" panose="020B0604030504040204" pitchFamily="50" charset="-128"/>
              </a:rPr>
              <a:t>IT</a:t>
            </a:r>
            <a:r>
              <a:rPr lang="ja-JP" altLang="en-US" sz="3600" b="0" i="0" dirty="0">
                <a:solidFill>
                  <a:srgbClr val="374151"/>
                </a:solidFill>
                <a:effectLst/>
                <a:latin typeface="メイリオ" panose="020B0604030504040204" pitchFamily="50" charset="-128"/>
                <a:ea typeface="メイリオ" panose="020B0604030504040204" pitchFamily="50" charset="-128"/>
              </a:rPr>
              <a:t>投資を理解し、特に攻めの</a:t>
            </a:r>
            <a:r>
              <a:rPr lang="en-US" altLang="ja-JP" sz="3600" b="0" i="0" dirty="0">
                <a:solidFill>
                  <a:srgbClr val="374151"/>
                </a:solidFill>
                <a:effectLst/>
                <a:latin typeface="メイリオ" panose="020B0604030504040204" pitchFamily="50" charset="-128"/>
                <a:ea typeface="メイリオ" panose="020B0604030504040204" pitchFamily="50" charset="-128"/>
              </a:rPr>
              <a:t>IT</a:t>
            </a:r>
            <a:r>
              <a:rPr lang="ja-JP" altLang="en-US" sz="3600" b="0" i="0" dirty="0">
                <a:solidFill>
                  <a:srgbClr val="374151"/>
                </a:solidFill>
                <a:effectLst/>
                <a:latin typeface="メイリオ" panose="020B0604030504040204" pitchFamily="50" charset="-128"/>
                <a:ea typeface="メイリオ" panose="020B0604030504040204" pitchFamily="50" charset="-128"/>
              </a:rPr>
              <a:t>投資への取組が必要。</a:t>
            </a: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DX</a:t>
            </a:r>
            <a:r>
              <a:rPr lang="ja-JP" altLang="en-US" sz="3600" b="0" i="0" dirty="0">
                <a:solidFill>
                  <a:srgbClr val="374151"/>
                </a:solidFill>
                <a:effectLst/>
                <a:latin typeface="メイリオ" panose="020B0604030504040204" pitchFamily="50" charset="-128"/>
                <a:ea typeface="メイリオ" panose="020B0604030504040204" pitchFamily="50" charset="-128"/>
              </a:rPr>
              <a:t>推進とデータ・デジタル技術活用に伴い、サイバーセキュリティ対策が重要。</a:t>
            </a:r>
          </a:p>
        </p:txBody>
      </p:sp>
    </p:spTree>
    <p:extLst>
      <p:ext uri="{BB962C8B-B14F-4D97-AF65-F5344CB8AC3E}">
        <p14:creationId xmlns:p14="http://schemas.microsoft.com/office/powerpoint/2010/main" val="42188132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B5EF2-481D-0357-B784-A4CA6AA9B29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93417E76-1990-4383-083A-7F72755D247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455</a:t>
            </a:fld>
            <a:endParaRPr kumimoji="1" lang="ja-JP" altLang="en-US" sz="2000"/>
          </a:p>
        </p:txBody>
      </p:sp>
      <p:sp>
        <p:nvSpPr>
          <p:cNvPr id="5" name="テキスト プレースホルダー 2">
            <a:extLst>
              <a:ext uri="{FF2B5EF4-FFF2-40B4-BE49-F238E27FC236}">
                <a16:creationId xmlns:a16="http://schemas.microsoft.com/office/drawing/2014/main" id="{0FE63CD9-84FF-553F-BED6-BCF50C70EE18}"/>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デジタル社会の方向性と実現に向けた国の方針</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ECF67289-EC1E-0B23-F7D9-125B748BB3EA}"/>
              </a:ext>
            </a:extLst>
          </p:cNvPr>
          <p:cNvSpPr txBox="1"/>
          <p:nvPr/>
        </p:nvSpPr>
        <p:spPr>
          <a:xfrm>
            <a:off x="11905488" y="645128"/>
            <a:ext cx="56687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19-2-5.】</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CE500A67-2C3D-4076-C1D9-6152C247EF9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A2FF8720-D5A1-D3D6-0165-E470D9D5ADA6}"/>
              </a:ext>
            </a:extLst>
          </p:cNvPr>
          <p:cNvSpPr txBox="1"/>
          <p:nvPr/>
        </p:nvSpPr>
        <p:spPr>
          <a:xfrm>
            <a:off x="1554679" y="1476125"/>
            <a:ext cx="15456498" cy="5078313"/>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内容</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国の基本方針および実施計画の要約</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政府機関が目指す社会の方向性とサイバーセキュリティ課題</a:t>
            </a:r>
          </a:p>
          <a:p>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デジタル社会</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DX</a:t>
            </a: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DX</a:t>
            </a:r>
            <a:r>
              <a:rPr lang="ja-JP" altLang="en-US" sz="3600" dirty="0">
                <a:solidFill>
                  <a:srgbClr val="374151"/>
                </a:solidFill>
                <a:latin typeface="メイリオ" panose="020B0604030504040204" pitchFamily="50" charset="-128"/>
                <a:ea typeface="メイリオ" panose="020B0604030504040204" pitchFamily="50" charset="-128"/>
              </a:rPr>
              <a:t>の推進</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サプライチェーン</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02004621"/>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6704-4A63-16DD-D585-C7B71F2B9115}"/>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9E3C2FA-92E6-CC5D-E61C-C6BF62FB6DB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456</a:t>
            </a:fld>
            <a:endParaRPr kumimoji="1" lang="ja-JP" altLang="en-US" sz="2000"/>
          </a:p>
        </p:txBody>
      </p:sp>
      <p:sp>
        <p:nvSpPr>
          <p:cNvPr id="5" name="テキスト プレースホルダー 2">
            <a:extLst>
              <a:ext uri="{FF2B5EF4-FFF2-40B4-BE49-F238E27FC236}">
                <a16:creationId xmlns:a16="http://schemas.microsoft.com/office/drawing/2014/main" id="{12C48128-8554-8A45-C09C-F138283A7FE6}"/>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デジタル社会の方向性と実現に向けた国の方針</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F651A6BB-8E7E-E0F6-6287-0A0E17A51C2C}"/>
              </a:ext>
            </a:extLst>
          </p:cNvPr>
          <p:cNvSpPr txBox="1"/>
          <p:nvPr/>
        </p:nvSpPr>
        <p:spPr>
          <a:xfrm>
            <a:off x="11887200" y="645128"/>
            <a:ext cx="56870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19-2-5.】</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5206E190-4B22-7403-3C91-37D4DB3666D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89248B15-3D63-4E50-3F44-AB4A033CC954}"/>
              </a:ext>
            </a:extLst>
          </p:cNvPr>
          <p:cNvSpPr txBox="1"/>
          <p:nvPr/>
        </p:nvSpPr>
        <p:spPr>
          <a:xfrm>
            <a:off x="1554679" y="1476125"/>
            <a:ext cx="15456498" cy="6186309"/>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全体概要</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国のデジタル社会方針や政策、サイバーセキュリティの位置付けについて解説。</a:t>
            </a: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Society5.0</a:t>
            </a:r>
            <a:r>
              <a:rPr lang="ja-JP" altLang="en-US" sz="3600" dirty="0">
                <a:solidFill>
                  <a:srgbClr val="374151"/>
                </a:solidFill>
                <a:latin typeface="メイリオ" panose="020B0604030504040204" pitchFamily="50" charset="-128"/>
                <a:ea typeface="メイリオ" panose="020B0604030504040204" pitchFamily="50" charset="-128"/>
              </a:rPr>
              <a:t>を目指すデジタル社会に言及。</a:t>
            </a: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DX</a:t>
            </a:r>
            <a:r>
              <a:rPr lang="ja-JP" altLang="en-US" sz="3600" dirty="0">
                <a:solidFill>
                  <a:srgbClr val="374151"/>
                </a:solidFill>
                <a:latin typeface="メイリオ" panose="020B0604030504040204" pitchFamily="50" charset="-128"/>
                <a:ea typeface="メイリオ" panose="020B0604030504040204" pitchFamily="50" charset="-128"/>
              </a:rPr>
              <a:t>に関して、中小企業の優位性について事例を交えて説明。</a:t>
            </a:r>
          </a:p>
          <a:p>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国の基本方針および実施計画の要約</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IT</a:t>
            </a:r>
            <a:r>
              <a:rPr lang="ja-JP" altLang="en-US" sz="3600" b="0" i="0" dirty="0">
                <a:solidFill>
                  <a:srgbClr val="374151"/>
                </a:solidFill>
                <a:effectLst/>
                <a:latin typeface="メイリオ" panose="020B0604030504040204" pitchFamily="50" charset="-128"/>
                <a:ea typeface="メイリオ" panose="020B0604030504040204" pitchFamily="50" charset="-128"/>
              </a:rPr>
              <a:t>・セキュリティ関連施策は「経済財政運営と改革の基本方針」に</a:t>
            </a:r>
            <a:br>
              <a:rPr lang="en-US" altLang="ja-JP" sz="3600" b="0" i="0" dirty="0">
                <a:solidFill>
                  <a:srgbClr val="374151"/>
                </a:solidFill>
                <a:effectLst/>
                <a:latin typeface="メイリオ" panose="020B0604030504040204" pitchFamily="50" charset="-128"/>
                <a:ea typeface="メイリオ" panose="020B0604030504040204" pitchFamily="50" charset="-128"/>
              </a:rPr>
            </a:br>
            <a:r>
              <a:rPr lang="ja-JP" altLang="en-US" sz="3600" b="0" i="0" dirty="0">
                <a:solidFill>
                  <a:srgbClr val="374151"/>
                </a:solidFill>
                <a:effectLst/>
                <a:latin typeface="メイリオ" panose="020B0604030504040204" pitchFamily="50" charset="-128"/>
                <a:ea typeface="メイリオ" panose="020B0604030504040204" pitchFamily="50" charset="-128"/>
              </a:rPr>
              <a:t>基づく。</a:t>
            </a: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2023</a:t>
            </a:r>
            <a:r>
              <a:rPr lang="ja-JP" altLang="en-US" sz="3600" b="0" i="0" dirty="0">
                <a:solidFill>
                  <a:srgbClr val="374151"/>
                </a:solidFill>
                <a:effectLst/>
                <a:latin typeface="メイリオ" panose="020B0604030504040204" pitchFamily="50" charset="-128"/>
                <a:ea typeface="メイリオ" panose="020B0604030504040204" pitchFamily="50" charset="-128"/>
              </a:rPr>
              <a:t>年度の方針には「サプライチェーンの強靭化」と「</a:t>
            </a:r>
            <a:r>
              <a:rPr lang="en-US" altLang="ja-JP" sz="3600" b="0" i="0" dirty="0">
                <a:solidFill>
                  <a:srgbClr val="374151"/>
                </a:solidFill>
                <a:effectLst/>
                <a:latin typeface="メイリオ" panose="020B0604030504040204" pitchFamily="50" charset="-128"/>
                <a:ea typeface="メイリオ" panose="020B0604030504040204" pitchFamily="50" charset="-128"/>
              </a:rPr>
              <a:t>DX</a:t>
            </a:r>
            <a:r>
              <a:rPr lang="ja-JP" altLang="en-US" sz="3600" b="0" i="0" dirty="0">
                <a:solidFill>
                  <a:srgbClr val="374151"/>
                </a:solidFill>
                <a:effectLst/>
                <a:latin typeface="メイリオ" panose="020B0604030504040204" pitchFamily="50" charset="-128"/>
                <a:ea typeface="メイリオ" panose="020B0604030504040204" pitchFamily="50" charset="-128"/>
              </a:rPr>
              <a:t>の加速」が含まれる。</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05276823"/>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37383-9DA2-1A7B-345D-2554DA080B3C}"/>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1B66F378-3B03-1054-85D5-9541D82FF41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457</a:t>
            </a:fld>
            <a:endParaRPr kumimoji="1" lang="ja-JP" altLang="en-US" sz="2000"/>
          </a:p>
        </p:txBody>
      </p:sp>
      <p:sp>
        <p:nvSpPr>
          <p:cNvPr id="5" name="テキスト プレースホルダー 2">
            <a:extLst>
              <a:ext uri="{FF2B5EF4-FFF2-40B4-BE49-F238E27FC236}">
                <a16:creationId xmlns:a16="http://schemas.microsoft.com/office/drawing/2014/main" id="{E98A0CC4-C7F7-4D7C-EA15-F55C98BC69DD}"/>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デジタル社会の方向性と実現に向けた国の方針</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50B51AAC-AF76-7A88-4E66-CF00B9721A67}"/>
              </a:ext>
            </a:extLst>
          </p:cNvPr>
          <p:cNvSpPr txBox="1"/>
          <p:nvPr/>
        </p:nvSpPr>
        <p:spPr>
          <a:xfrm>
            <a:off x="11942064" y="645128"/>
            <a:ext cx="56322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19-2-5.】</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- 13</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FBC588BB-7C43-A323-DE0A-B491157DA00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9BD252CC-A3DD-6F94-CC47-0406C9107E06}"/>
              </a:ext>
            </a:extLst>
          </p:cNvPr>
          <p:cNvSpPr txBox="1"/>
          <p:nvPr/>
        </p:nvSpPr>
        <p:spPr>
          <a:xfrm>
            <a:off x="1554679" y="1476125"/>
            <a:ext cx="15456498" cy="6186309"/>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国の基本方針および実施計画の要約</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国の基本方針に従い、</a:t>
            </a:r>
            <a:r>
              <a:rPr lang="en-US" altLang="ja-JP" sz="3600" dirty="0">
                <a:solidFill>
                  <a:srgbClr val="374151"/>
                </a:solidFill>
                <a:latin typeface="メイリオ" panose="020B0604030504040204" pitchFamily="50" charset="-128"/>
                <a:ea typeface="メイリオ" panose="020B0604030504040204" pitchFamily="50" charset="-128"/>
              </a:rPr>
              <a:t>IT</a:t>
            </a:r>
            <a:r>
              <a:rPr lang="ja-JP" altLang="en-US" sz="3600" dirty="0">
                <a:solidFill>
                  <a:srgbClr val="374151"/>
                </a:solidFill>
                <a:latin typeface="メイリオ" panose="020B0604030504040204" pitchFamily="50" charset="-128"/>
                <a:ea typeface="メイリオ" panose="020B0604030504040204" pitchFamily="50" charset="-128"/>
              </a:rPr>
              <a:t>・セキュリティ関連施策の実施計画が策定。</a:t>
            </a: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2023</a:t>
            </a:r>
            <a:r>
              <a:rPr lang="ja-JP" altLang="en-US" sz="3600" dirty="0">
                <a:solidFill>
                  <a:srgbClr val="374151"/>
                </a:solidFill>
                <a:latin typeface="メイリオ" panose="020B0604030504040204" pitchFamily="50" charset="-128"/>
                <a:ea typeface="メイリオ" panose="020B0604030504040204" pitchFamily="50" charset="-128"/>
              </a:rPr>
              <a:t>年度の方針には「サプライチェーンの強靭化」と「</a:t>
            </a:r>
            <a:r>
              <a:rPr lang="en-US" altLang="ja-JP" sz="3600" dirty="0">
                <a:solidFill>
                  <a:srgbClr val="374151"/>
                </a:solidFill>
                <a:latin typeface="メイリオ" panose="020B0604030504040204" pitchFamily="50" charset="-128"/>
                <a:ea typeface="メイリオ" panose="020B0604030504040204" pitchFamily="50" charset="-128"/>
              </a:rPr>
              <a:t>DX</a:t>
            </a:r>
            <a:r>
              <a:rPr lang="ja-JP" altLang="en-US" sz="3600" dirty="0">
                <a:solidFill>
                  <a:srgbClr val="374151"/>
                </a:solidFill>
                <a:latin typeface="メイリオ" panose="020B0604030504040204" pitchFamily="50" charset="-128"/>
                <a:ea typeface="メイリオ" panose="020B0604030504040204" pitchFamily="50" charset="-128"/>
              </a:rPr>
              <a:t>の加速」が含まれる。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政府機関が目指す社会の方向性とサイバーセキュリティ課題</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政府は「経済財政運営と改革の基本方針」に基づく「デジタル社会の実現に向けた重点計画」を策定。</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重点計画の「産業のデジタル化」部分には「中小企業の</a:t>
            </a:r>
            <a:r>
              <a:rPr lang="en-US" altLang="ja-JP" sz="3600" dirty="0">
                <a:solidFill>
                  <a:srgbClr val="374151"/>
                </a:solidFill>
                <a:latin typeface="メイリオ" panose="020B0604030504040204" pitchFamily="50" charset="-128"/>
                <a:ea typeface="メイリオ" panose="020B0604030504040204" pitchFamily="50" charset="-128"/>
              </a:rPr>
              <a:t>DX</a:t>
            </a:r>
            <a:r>
              <a:rPr lang="ja-JP" altLang="en-US" sz="3600" dirty="0">
                <a:solidFill>
                  <a:srgbClr val="374151"/>
                </a:solidFill>
                <a:latin typeface="メイリオ" panose="020B0604030504040204" pitchFamily="50" charset="-128"/>
                <a:ea typeface="メイリオ" panose="020B0604030504040204" pitchFamily="50" charset="-128"/>
              </a:rPr>
              <a:t>推進」と「中小企業のデジタル化の支援」が含まれる。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u="sng"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36339292"/>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1024F-EFBE-B91A-E3B4-65D04BFFB7EE}"/>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0B4C0720-A9E7-55A3-EC81-D2D450C007C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458</a:t>
            </a:fld>
            <a:endParaRPr kumimoji="1" lang="ja-JP" altLang="en-US" sz="2000"/>
          </a:p>
        </p:txBody>
      </p:sp>
      <p:sp>
        <p:nvSpPr>
          <p:cNvPr id="5" name="テキスト プレースホルダー 2">
            <a:extLst>
              <a:ext uri="{FF2B5EF4-FFF2-40B4-BE49-F238E27FC236}">
                <a16:creationId xmlns:a16="http://schemas.microsoft.com/office/drawing/2014/main" id="{6ED04A8C-7F33-8DF0-EA4D-3E2B42E66AE1}"/>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デジタル社会の方向性と実現に向けた国の方針</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5956D14E-1DD2-F19B-0016-F9D423BF1824}"/>
              </a:ext>
            </a:extLst>
          </p:cNvPr>
          <p:cNvSpPr txBox="1"/>
          <p:nvPr/>
        </p:nvSpPr>
        <p:spPr>
          <a:xfrm>
            <a:off x="11850624" y="645128"/>
            <a:ext cx="57236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19-2-5.】</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- 14</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DF7FAE20-1F31-73D1-E766-2102E7BE84E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E11E1A4E-61C8-94A5-2438-499CC65CE0D0}"/>
              </a:ext>
            </a:extLst>
          </p:cNvPr>
          <p:cNvSpPr txBox="1"/>
          <p:nvPr/>
        </p:nvSpPr>
        <p:spPr>
          <a:xfrm>
            <a:off x="1554679" y="1476125"/>
            <a:ext cx="15456498" cy="7294305"/>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デジタル社会を実現していくための</a:t>
            </a:r>
            <a:r>
              <a:rPr lang="en-US" altLang="ja-JP" sz="3600" u="sng" dirty="0">
                <a:solidFill>
                  <a:srgbClr val="374151"/>
                </a:solidFill>
                <a:latin typeface="メイリオ" panose="020B0604030504040204" pitchFamily="50" charset="-128"/>
                <a:ea typeface="メイリオ" panose="020B0604030504040204" pitchFamily="50" charset="-128"/>
              </a:rPr>
              <a:t>7</a:t>
            </a:r>
            <a:r>
              <a:rPr lang="ja-JP" altLang="en-US" sz="3600" u="sng" dirty="0">
                <a:solidFill>
                  <a:srgbClr val="374151"/>
                </a:solidFill>
                <a:latin typeface="メイリオ" panose="020B0604030504040204" pitchFamily="50" charset="-128"/>
                <a:ea typeface="メイリオ" panose="020B0604030504040204" pitchFamily="50" charset="-128"/>
              </a:rPr>
              <a:t>つの戦略的な政策</a:t>
            </a: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デジタル社会の実現に向けた構造改革</a:t>
            </a: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デジタル田園都市国家構想の実現 </a:t>
            </a: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国際戦略の推進</a:t>
            </a: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サイバーセキュリティなどの安全・安心の確保</a:t>
            </a: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急速な</a:t>
            </a:r>
            <a:r>
              <a:rPr lang="en-US" altLang="ja-JP" sz="3600" dirty="0">
                <a:solidFill>
                  <a:srgbClr val="374151"/>
                </a:solidFill>
                <a:latin typeface="メイリオ" panose="020B0604030504040204" pitchFamily="50" charset="-128"/>
                <a:ea typeface="メイリオ" panose="020B0604030504040204" pitchFamily="50" charset="-128"/>
              </a:rPr>
              <a:t>AI</a:t>
            </a:r>
            <a:r>
              <a:rPr lang="ja-JP" altLang="en-US" sz="3600" dirty="0">
                <a:solidFill>
                  <a:srgbClr val="374151"/>
                </a:solidFill>
                <a:latin typeface="メイリオ" panose="020B0604030504040204" pitchFamily="50" charset="-128"/>
                <a:ea typeface="メイリオ" panose="020B0604030504040204" pitchFamily="50" charset="-128"/>
              </a:rPr>
              <a:t>の進歩・普及を踏まえた対応 </a:t>
            </a: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包括的データ戦略の推進と今後の取組</a:t>
            </a:r>
          </a:p>
          <a:p>
            <a:pPr marL="742950" indent="-742950">
              <a:buFont typeface="+mj-lt"/>
              <a:buAutoNum type="arabicPeriod"/>
            </a:pPr>
            <a:r>
              <a:rPr lang="en-US" altLang="ja-JP" sz="3600" dirty="0">
                <a:solidFill>
                  <a:srgbClr val="374151"/>
                </a:solidFill>
                <a:latin typeface="メイリオ" panose="020B0604030504040204" pitchFamily="50" charset="-128"/>
                <a:ea typeface="メイリオ" panose="020B0604030504040204" pitchFamily="50" charset="-128"/>
              </a:rPr>
              <a:t>Web3.0</a:t>
            </a:r>
            <a:r>
              <a:rPr lang="ja-JP" altLang="en-US" sz="3600" dirty="0">
                <a:solidFill>
                  <a:srgbClr val="374151"/>
                </a:solidFill>
                <a:latin typeface="メイリオ" panose="020B0604030504040204" pitchFamily="50" charset="-128"/>
                <a:ea typeface="メイリオ" panose="020B0604030504040204" pitchFamily="50" charset="-128"/>
              </a:rPr>
              <a:t>の推進</a:t>
            </a:r>
          </a:p>
          <a:p>
            <a:pPr marL="571500" indent="-571500">
              <a:buFont typeface="Arial" panose="020B0604020202020204" pitchFamily="34" charset="0"/>
              <a:buChar char="•"/>
            </a:pPr>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中小企業がデジタルトランスフォーメーション推進における優位な点</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参考情報が豊富</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環境が整備されている</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環境の変化に素早く対応しやすい</a:t>
            </a:r>
          </a:p>
        </p:txBody>
      </p:sp>
    </p:spTree>
    <p:extLst>
      <p:ext uri="{BB962C8B-B14F-4D97-AF65-F5344CB8AC3E}">
        <p14:creationId xmlns:p14="http://schemas.microsoft.com/office/powerpoint/2010/main" val="79576242"/>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630C5-392A-B8E8-C0F1-1F2417F151C4}"/>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4E7A2C2B-E4A2-0F51-B8C9-D236802C67E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459</a:t>
            </a:fld>
            <a:endParaRPr kumimoji="1" lang="ja-JP" altLang="en-US" sz="2000"/>
          </a:p>
        </p:txBody>
      </p:sp>
      <p:sp>
        <p:nvSpPr>
          <p:cNvPr id="5" name="テキスト プレースホルダー 2">
            <a:extLst>
              <a:ext uri="{FF2B5EF4-FFF2-40B4-BE49-F238E27FC236}">
                <a16:creationId xmlns:a16="http://schemas.microsoft.com/office/drawing/2014/main" id="{4D29F5BB-A24F-3021-F7AE-B79F6DEADD53}"/>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デジタル社会の方向性と実現に向けた国の方針</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58991EAF-DAB8-7157-6CE4-F1B92D7C65AC}"/>
              </a:ext>
            </a:extLst>
          </p:cNvPr>
          <p:cNvSpPr txBox="1"/>
          <p:nvPr/>
        </p:nvSpPr>
        <p:spPr>
          <a:xfrm>
            <a:off x="11850624" y="645128"/>
            <a:ext cx="57236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19-2-5.】</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- 14</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65F2931E-15E6-BEBA-C536-A32A188F06B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6" name="テキスト プレースホルダー 2">
            <a:extLst>
              <a:ext uri="{FF2B5EF4-FFF2-40B4-BE49-F238E27FC236}">
                <a16:creationId xmlns:a16="http://schemas.microsoft.com/office/drawing/2014/main" id="{E13B29C7-8377-17DC-1748-887CEEEA5D6A}"/>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8F3CF59-AB0C-9B30-031D-5174B23A3B94}"/>
              </a:ext>
            </a:extLst>
          </p:cNvPr>
          <p:cNvSpPr txBox="1"/>
          <p:nvPr/>
        </p:nvSpPr>
        <p:spPr>
          <a:xfrm>
            <a:off x="1554679" y="2118977"/>
            <a:ext cx="15678962" cy="5632311"/>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デジタル活用進展に伴いサイバーセキュリティリスクが増加。</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企業は自社の</a:t>
            </a:r>
            <a:r>
              <a:rPr lang="en-US" altLang="ja-JP" sz="3600" b="0" i="0" dirty="0">
                <a:solidFill>
                  <a:srgbClr val="374151"/>
                </a:solidFill>
                <a:effectLst/>
                <a:latin typeface="メイリオ" panose="020B0604030504040204" pitchFamily="50" charset="-128"/>
                <a:ea typeface="メイリオ" panose="020B0604030504040204" pitchFamily="50" charset="-128"/>
              </a:rPr>
              <a:t>IT</a:t>
            </a:r>
            <a:r>
              <a:rPr lang="ja-JP" altLang="en-US" sz="3600" b="0" i="0" dirty="0">
                <a:solidFill>
                  <a:srgbClr val="374151"/>
                </a:solidFill>
                <a:effectLst/>
                <a:latin typeface="メイリオ" panose="020B0604030504040204" pitchFamily="50" charset="-128"/>
                <a:ea typeface="メイリオ" panose="020B0604030504040204" pitchFamily="50" charset="-128"/>
              </a:rPr>
              <a:t>活用状況を認識する必要がある。</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必要な知識・スキルを持った人材の育成・確保が重要。</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国の基本方針と社会実現計画を通じて、</a:t>
            </a:r>
            <a:r>
              <a:rPr lang="en-US" altLang="ja-JP" sz="3600" b="0" i="0" dirty="0">
                <a:solidFill>
                  <a:srgbClr val="374151"/>
                </a:solidFill>
                <a:effectLst/>
                <a:latin typeface="メイリオ" panose="020B0604030504040204" pitchFamily="50" charset="-128"/>
                <a:ea typeface="メイリオ" panose="020B0604030504040204" pitchFamily="50" charset="-128"/>
              </a:rPr>
              <a:t>IT</a:t>
            </a:r>
            <a:r>
              <a:rPr lang="ja-JP" altLang="en-US" sz="3600" b="0" i="0" dirty="0">
                <a:solidFill>
                  <a:srgbClr val="374151"/>
                </a:solidFill>
                <a:effectLst/>
                <a:latin typeface="メイリオ" panose="020B0604030504040204" pitchFamily="50" charset="-128"/>
                <a:ea typeface="メイリオ" panose="020B0604030504040204" pitchFamily="50" charset="-128"/>
              </a:rPr>
              <a:t>、デジタル、サイバーセキュリティの方向性・課題を学ぶ。</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中小企業の優位性を理解し、</a:t>
            </a:r>
            <a:r>
              <a:rPr lang="en-US" altLang="ja-JP" sz="3600" b="0" i="0" dirty="0">
                <a:solidFill>
                  <a:srgbClr val="374151"/>
                </a:solidFill>
                <a:effectLst/>
                <a:latin typeface="メイリオ" panose="020B0604030504040204" pitchFamily="50" charset="-128"/>
                <a:ea typeface="メイリオ" panose="020B0604030504040204" pitchFamily="50" charset="-128"/>
              </a:rPr>
              <a:t>DX</a:t>
            </a:r>
            <a:r>
              <a:rPr lang="ja-JP" altLang="en-US" sz="3600" b="0" i="0" dirty="0">
                <a:solidFill>
                  <a:srgbClr val="374151"/>
                </a:solidFill>
                <a:effectLst/>
                <a:latin typeface="メイリオ" panose="020B0604030504040204" pitchFamily="50" charset="-128"/>
                <a:ea typeface="メイリオ" panose="020B0604030504040204" pitchFamily="50" charset="-128"/>
              </a:rPr>
              <a:t>に積極的に取組むことが組織成長に</a:t>
            </a:r>
            <a:br>
              <a:rPr lang="en-US" altLang="ja-JP" sz="3600" b="0" i="0" dirty="0">
                <a:solidFill>
                  <a:srgbClr val="374151"/>
                </a:solidFill>
                <a:effectLst/>
                <a:latin typeface="メイリオ" panose="020B0604030504040204" pitchFamily="50" charset="-128"/>
                <a:ea typeface="メイリオ" panose="020B0604030504040204" pitchFamily="50" charset="-128"/>
              </a:rPr>
            </a:br>
            <a:r>
              <a:rPr lang="ja-JP" altLang="en-US" sz="3600" b="0" i="0" dirty="0">
                <a:solidFill>
                  <a:srgbClr val="374151"/>
                </a:solidFill>
                <a:effectLst/>
                <a:latin typeface="メイリオ" panose="020B0604030504040204" pitchFamily="50" charset="-128"/>
                <a:ea typeface="メイリオ" panose="020B0604030504040204" pitchFamily="50" charset="-128"/>
              </a:rPr>
              <a:t>重要。</a:t>
            </a:r>
          </a:p>
        </p:txBody>
      </p:sp>
    </p:spTree>
    <p:extLst>
      <p:ext uri="{BB962C8B-B14F-4D97-AF65-F5344CB8AC3E}">
        <p14:creationId xmlns:p14="http://schemas.microsoft.com/office/powerpoint/2010/main" val="1875507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8C884-12DE-4A35-5EC5-AC854DA1D444}"/>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C07CAA9-10EE-8212-B020-4BA42BE7A6EC}"/>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デジタル時代の競争：革新と選択肢の拡大</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4A94150-D32E-68B0-05CA-B0377B39193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a:t>
            </a:fld>
            <a:endParaRPr kumimoji="1" lang="ja-JP" altLang="en-US" sz="2000"/>
          </a:p>
        </p:txBody>
      </p:sp>
      <p:sp>
        <p:nvSpPr>
          <p:cNvPr id="4" name="object 40">
            <a:extLst>
              <a:ext uri="{FF2B5EF4-FFF2-40B4-BE49-F238E27FC236}">
                <a16:creationId xmlns:a16="http://schemas.microsoft.com/office/drawing/2014/main" id="{9EA5CE27-EE23-B03A-65CA-0A6A2437CE0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181AC0C4-1A8E-5C6D-E257-92B1D31E97C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これからの企業経営で必要な観点：社会の動向</a:t>
            </a:r>
          </a:p>
        </p:txBody>
      </p:sp>
      <p:sp>
        <p:nvSpPr>
          <p:cNvPr id="2" name="テキスト ボックス 1">
            <a:extLst>
              <a:ext uri="{FF2B5EF4-FFF2-40B4-BE49-F238E27FC236}">
                <a16:creationId xmlns:a16="http://schemas.microsoft.com/office/drawing/2014/main" id="{27495DC8-7276-1401-3D63-076703F9703C}"/>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4-1-1.】</a:t>
            </a:r>
            <a:endParaRPr lang="ja-JP" sz="2400" b="1">
              <a:latin typeface="メイリオ" panose="020B0604030504040204" pitchFamily="50" charset="-128"/>
              <a:ea typeface="メイリオ" panose="020B0604030504040204" pitchFamily="50" charset="-128"/>
              <a:cs typeface="Calibri"/>
            </a:endParaRPr>
          </a:p>
        </p:txBody>
      </p:sp>
      <p:sp>
        <p:nvSpPr>
          <p:cNvPr id="6" name="テキスト ボックス 5">
            <a:extLst>
              <a:ext uri="{FF2B5EF4-FFF2-40B4-BE49-F238E27FC236}">
                <a16:creationId xmlns:a16="http://schemas.microsoft.com/office/drawing/2014/main" id="{1D9939FC-9373-5075-338A-57A61EA610FA}"/>
              </a:ext>
            </a:extLst>
          </p:cNvPr>
          <p:cNvSpPr txBox="1"/>
          <p:nvPr/>
        </p:nvSpPr>
        <p:spPr>
          <a:xfrm>
            <a:off x="1554679" y="2036000"/>
            <a:ext cx="15456498" cy="2308324"/>
          </a:xfrm>
          <a:prstGeom prst="rect">
            <a:avLst/>
          </a:prstGeom>
          <a:noFill/>
        </p:spPr>
        <p:txBody>
          <a:bodyPr wrap="square">
            <a:spAutoFit/>
          </a:bodyPr>
          <a:lstStyle/>
          <a:p>
            <a:r>
              <a:rPr lang="ja-JP" altLang="en-US" sz="3600" b="0" i="0">
                <a:solidFill>
                  <a:srgbClr val="374151"/>
                </a:solidFill>
                <a:effectLst/>
                <a:latin typeface="メイリオ" panose="020B0604030504040204" pitchFamily="50" charset="-128"/>
                <a:ea typeface="メイリオ" panose="020B0604030504040204" pitchFamily="50" charset="-128"/>
              </a:rPr>
              <a:t>インターネットの普及とともに、利用者はより価値あるサービスを選択することが可能になった。</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en-US" altLang="ja-JP" sz="3600" b="0" i="0">
                <a:solidFill>
                  <a:srgbClr val="374151"/>
                </a:solidFill>
                <a:effectLst/>
                <a:latin typeface="メイリオ" panose="020B0604030504040204" pitchFamily="50" charset="-128"/>
                <a:ea typeface="メイリオ" panose="020B0604030504040204" pitchFamily="50" charset="-128"/>
              </a:rPr>
              <a:t>IT</a:t>
            </a:r>
            <a:r>
              <a:rPr lang="ja-JP" altLang="en-US" sz="3600" b="0" i="0">
                <a:solidFill>
                  <a:srgbClr val="374151"/>
                </a:solidFill>
                <a:effectLst/>
                <a:latin typeface="メイリオ" panose="020B0604030504040204" pitchFamily="50" charset="-128"/>
                <a:ea typeface="メイリオ" panose="020B0604030504040204" pitchFamily="50" charset="-128"/>
              </a:rPr>
              <a:t>サービス提供者は、常に最新のサービス提供が求められるため、革新的なアイディアと素早い行動が求められる。</a:t>
            </a:r>
          </a:p>
        </p:txBody>
      </p:sp>
      <p:pic>
        <p:nvPicPr>
          <p:cNvPr id="3" name="図 2">
            <a:extLst>
              <a:ext uri="{FF2B5EF4-FFF2-40B4-BE49-F238E27FC236}">
                <a16:creationId xmlns:a16="http://schemas.microsoft.com/office/drawing/2014/main" id="{83F7509D-E26F-28D0-888D-E32AFF6AF696}"/>
              </a:ext>
            </a:extLst>
          </p:cNvPr>
          <p:cNvPicPr>
            <a:picLocks noChangeAspect="1"/>
          </p:cNvPicPr>
          <p:nvPr/>
        </p:nvPicPr>
        <p:blipFill>
          <a:blip r:embed="rId3"/>
          <a:stretch>
            <a:fillRect/>
          </a:stretch>
        </p:blipFill>
        <p:spPr>
          <a:xfrm>
            <a:off x="1332851" y="4731215"/>
            <a:ext cx="15486271" cy="4305184"/>
          </a:xfrm>
          <a:prstGeom prst="rect">
            <a:avLst/>
          </a:prstGeom>
        </p:spPr>
      </p:pic>
    </p:spTree>
    <p:extLst>
      <p:ext uri="{BB962C8B-B14F-4D97-AF65-F5344CB8AC3E}">
        <p14:creationId xmlns:p14="http://schemas.microsoft.com/office/powerpoint/2010/main" val="152884608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367B-E702-249E-7998-5455BC52BB89}"/>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D53131D8-4335-14EB-2FCA-419BAC44460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460</a:t>
            </a:fld>
            <a:endParaRPr kumimoji="1" lang="ja-JP" altLang="en-US" sz="2000"/>
          </a:p>
        </p:txBody>
      </p:sp>
      <p:sp>
        <p:nvSpPr>
          <p:cNvPr id="5" name="テキスト プレースホルダー 2">
            <a:extLst>
              <a:ext uri="{FF2B5EF4-FFF2-40B4-BE49-F238E27FC236}">
                <a16:creationId xmlns:a16="http://schemas.microsoft.com/office/drawing/2014/main" id="{B328E8A9-0C4D-9C0C-495B-5FF867C5D55C}"/>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6</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章 サイバーセキュリティ戦略および関連法令</a:t>
            </a:r>
            <a:endPar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F7248EED-56B5-00A3-0EEE-F674643826B3}"/>
              </a:ext>
            </a:extLst>
          </p:cNvPr>
          <p:cNvSpPr txBox="1"/>
          <p:nvPr/>
        </p:nvSpPr>
        <p:spPr>
          <a:xfrm>
            <a:off x="11905488" y="645128"/>
            <a:ext cx="56687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19-2-6.】</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- 15</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050E7EAC-D135-E821-1748-311EC9344ED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F934041C-7268-1995-C180-234EE39BB7F6}"/>
              </a:ext>
            </a:extLst>
          </p:cNvPr>
          <p:cNvSpPr txBox="1"/>
          <p:nvPr/>
        </p:nvSpPr>
        <p:spPr>
          <a:xfrm>
            <a:off x="1554679" y="1476125"/>
            <a:ext cx="15456498" cy="4524315"/>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NISC</a:t>
            </a:r>
            <a:r>
              <a:rPr lang="ja-JP" altLang="en-US" sz="3600">
                <a:solidFill>
                  <a:srgbClr val="374151"/>
                </a:solidFill>
                <a:latin typeface="メイリオ" panose="020B0604030504040204" pitchFamily="50" charset="-128"/>
                <a:ea typeface="メイリオ" panose="020B0604030504040204" pitchFamily="50" charset="-128"/>
              </a:rPr>
              <a:t>：サイバーセキュリティ戦略</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関連法令</a:t>
            </a: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サイバーセキュリティ戦略</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DX</a:t>
            </a:r>
            <a:r>
              <a:rPr lang="ja-JP" altLang="en-US" sz="3600">
                <a:solidFill>
                  <a:srgbClr val="374151"/>
                </a:solidFill>
                <a:latin typeface="メイリオ" panose="020B0604030504040204" pitchFamily="50" charset="-128"/>
                <a:ea typeface="メイリオ" panose="020B0604030504040204" pitchFamily="50" charset="-128"/>
              </a:rPr>
              <a:t> </a:t>
            </a:r>
            <a:r>
              <a:rPr lang="en-US" altLang="ja-JP" sz="3600">
                <a:solidFill>
                  <a:srgbClr val="374151"/>
                </a:solidFill>
                <a:latin typeface="メイリオ" panose="020B0604030504040204" pitchFamily="50" charset="-128"/>
                <a:ea typeface="メイリオ" panose="020B0604030504040204" pitchFamily="50" charset="-128"/>
              </a:rPr>
              <a:t>with Cybersecurity</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個人情報保護</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33569645"/>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521A3-DACF-8B59-F42D-16B5940CC6D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63E2DDF8-C90D-CDE7-BEC5-A072E975E30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461</a:t>
            </a:fld>
            <a:endParaRPr kumimoji="1" lang="ja-JP" altLang="en-US" sz="2000"/>
          </a:p>
        </p:txBody>
      </p:sp>
      <p:sp>
        <p:nvSpPr>
          <p:cNvPr id="5" name="テキスト プレースホルダー 2">
            <a:extLst>
              <a:ext uri="{FF2B5EF4-FFF2-40B4-BE49-F238E27FC236}">
                <a16:creationId xmlns:a16="http://schemas.microsoft.com/office/drawing/2014/main" id="{81F9E90B-2B8A-1905-4041-DC3E925C8B07}"/>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6</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章 サイバーセキュリティ戦略および関連法令</a:t>
            </a:r>
            <a:endPar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2EABFAE-5CB3-53D1-F3FE-527092EE3CAA}"/>
              </a:ext>
            </a:extLst>
          </p:cNvPr>
          <p:cNvSpPr txBox="1"/>
          <p:nvPr/>
        </p:nvSpPr>
        <p:spPr>
          <a:xfrm>
            <a:off x="11868912" y="645128"/>
            <a:ext cx="57053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19-2-6.】</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- 15</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ADA4E120-7A62-B4C9-42C5-FE8FF70E4D9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B6ADB9C6-2517-28EA-5277-E192A2930A16}"/>
              </a:ext>
            </a:extLst>
          </p:cNvPr>
          <p:cNvSpPr txBox="1"/>
          <p:nvPr/>
        </p:nvSpPr>
        <p:spPr>
          <a:xfrm>
            <a:off x="1554679" y="1476125"/>
            <a:ext cx="15456498" cy="4524315"/>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全体概要</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NISC</a:t>
            </a:r>
            <a:r>
              <a:rPr lang="ja-JP" altLang="en-US" sz="3600">
                <a:solidFill>
                  <a:srgbClr val="374151"/>
                </a:solidFill>
                <a:latin typeface="メイリオ" panose="020B0604030504040204" pitchFamily="50" charset="-128"/>
                <a:ea typeface="メイリオ" panose="020B0604030504040204" pitchFamily="50" charset="-128"/>
              </a:rPr>
              <a:t>の「サイバーセキュリティ戦略」の紹介と</a:t>
            </a:r>
            <a:r>
              <a:rPr lang="en-US" altLang="ja-JP" sz="3600">
                <a:solidFill>
                  <a:srgbClr val="374151"/>
                </a:solidFill>
                <a:latin typeface="メイリオ" panose="020B0604030504040204" pitchFamily="50" charset="-128"/>
                <a:ea typeface="メイリオ" panose="020B0604030504040204" pitchFamily="50" charset="-128"/>
              </a:rPr>
              <a:t>DX with Cybersecurity</a:t>
            </a:r>
            <a:r>
              <a:rPr lang="ja-JP" altLang="en-US" sz="3600">
                <a:solidFill>
                  <a:srgbClr val="374151"/>
                </a:solidFill>
                <a:latin typeface="メイリオ" panose="020B0604030504040204" pitchFamily="50" charset="-128"/>
                <a:ea typeface="メイリオ" panose="020B0604030504040204" pitchFamily="50" charset="-128"/>
              </a:rPr>
              <a:t>の解説。</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デジタル利用増加に伴いサイバーセキュリティリスクが高まる。</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企業は自社の</a:t>
            </a: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活用状況を把握し、必要な知識・スキルを持った人材を育成・確保する必要がある。</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適切なサイバーセキュリティ対策の実施が重要。</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80596999"/>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9DD12-C05C-DB45-917E-F29F1B4873BD}"/>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5E279B9E-149C-2367-8A27-0D484FB9E38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462</a:t>
            </a:fld>
            <a:endParaRPr kumimoji="1" lang="ja-JP" altLang="en-US" sz="2000"/>
          </a:p>
        </p:txBody>
      </p:sp>
      <p:sp>
        <p:nvSpPr>
          <p:cNvPr id="5" name="テキスト プレースホルダー 2">
            <a:extLst>
              <a:ext uri="{FF2B5EF4-FFF2-40B4-BE49-F238E27FC236}">
                <a16:creationId xmlns:a16="http://schemas.microsoft.com/office/drawing/2014/main" id="{07EFE678-8613-EAA9-16AD-31F665A7CC1A}"/>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6</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章 サイバーセキュリティ戦略および関連法令</a:t>
            </a:r>
            <a:endPar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F4E2375B-7E47-9AD7-275E-A944822ED0B7}"/>
              </a:ext>
            </a:extLst>
          </p:cNvPr>
          <p:cNvSpPr txBox="1"/>
          <p:nvPr/>
        </p:nvSpPr>
        <p:spPr>
          <a:xfrm>
            <a:off x="12527280" y="645128"/>
            <a:ext cx="50470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19-2-6.】</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15, 16</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C8DD5123-E7AF-3CB5-6B3C-984F567AC6E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6BBFCF40-C028-E2F5-2B59-B733349EF701}"/>
              </a:ext>
            </a:extLst>
          </p:cNvPr>
          <p:cNvSpPr txBox="1"/>
          <p:nvPr/>
        </p:nvSpPr>
        <p:spPr>
          <a:xfrm>
            <a:off x="1554679" y="1476125"/>
            <a:ext cx="15456498" cy="6186309"/>
          </a:xfrm>
          <a:prstGeom prst="rect">
            <a:avLst/>
          </a:prstGeom>
          <a:noFill/>
        </p:spPr>
        <p:txBody>
          <a:bodyPr wrap="square">
            <a:spAutoFit/>
          </a:bodyPr>
          <a:lstStyle/>
          <a:p>
            <a:r>
              <a:rPr lang="en-US" altLang="ja-JP" sz="3600" u="sng">
                <a:solidFill>
                  <a:srgbClr val="374151"/>
                </a:solidFill>
                <a:latin typeface="メイリオ" panose="020B0604030504040204" pitchFamily="50" charset="-128"/>
                <a:ea typeface="メイリオ" panose="020B0604030504040204" pitchFamily="50" charset="-128"/>
              </a:rPr>
              <a:t>NISC</a:t>
            </a:r>
            <a:r>
              <a:rPr lang="ja-JP" altLang="en-US" sz="3600" u="sng">
                <a:solidFill>
                  <a:srgbClr val="374151"/>
                </a:solidFill>
                <a:latin typeface="メイリオ" panose="020B0604030504040204" pitchFamily="50" charset="-128"/>
                <a:ea typeface="メイリオ" panose="020B0604030504040204" pitchFamily="50" charset="-128"/>
              </a:rPr>
              <a:t>：サイバーセキュリティ戦略</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サイバーセキュリティ戦略</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企業経営のためのサイバーセキュリティの考え方</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DX with Cybersecurity</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デジタルスキル標準（</a:t>
            </a:r>
            <a:r>
              <a:rPr lang="en-US" altLang="ja-JP" sz="3600" b="0" i="0">
                <a:solidFill>
                  <a:srgbClr val="374151"/>
                </a:solidFill>
                <a:effectLst/>
                <a:latin typeface="メイリオ" panose="020B0604030504040204" pitchFamily="50" charset="-128"/>
                <a:ea typeface="メイリオ" panose="020B0604030504040204" pitchFamily="50" charset="-128"/>
              </a:rPr>
              <a:t>DSS</a:t>
            </a:r>
            <a:r>
              <a:rPr lang="ja-JP" altLang="en-US" sz="3600" b="0" i="0">
                <a:solidFill>
                  <a:srgbClr val="374151"/>
                </a:solidFill>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プラス・セキュリティ</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b="0" i="0" u="sng">
                <a:solidFill>
                  <a:srgbClr val="374151"/>
                </a:solidFill>
                <a:effectLst/>
                <a:latin typeface="メイリオ" panose="020B0604030504040204" pitchFamily="50" charset="-128"/>
                <a:ea typeface="メイリオ" panose="020B0604030504040204" pitchFamily="50" charset="-128"/>
              </a:rPr>
              <a:t>関連法令</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個人情報保護法</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GDPR</a:t>
            </a:r>
            <a:r>
              <a:rPr lang="ja-JP" altLang="en-US" sz="3600">
                <a:solidFill>
                  <a:srgbClr val="374151"/>
                </a:solidFill>
                <a:latin typeface="メイリオ" panose="020B0604030504040204" pitchFamily="50" charset="-128"/>
                <a:ea typeface="メイリオ" panose="020B0604030504040204" pitchFamily="50" charset="-128"/>
              </a:rPr>
              <a:t>（</a:t>
            </a:r>
            <a:r>
              <a:rPr lang="en-US" altLang="ja-JP" sz="3600">
                <a:solidFill>
                  <a:srgbClr val="374151"/>
                </a:solidFill>
                <a:latin typeface="メイリオ" panose="020B0604030504040204" pitchFamily="50" charset="-128"/>
                <a:ea typeface="メイリオ" panose="020B0604030504040204" pitchFamily="50" charset="-128"/>
              </a:rPr>
              <a:t>EU</a:t>
            </a:r>
            <a:r>
              <a:rPr lang="ja-JP" altLang="en-US" sz="3600">
                <a:solidFill>
                  <a:srgbClr val="374151"/>
                </a:solidFill>
                <a:latin typeface="メイリオ" panose="020B0604030504040204" pitchFamily="50" charset="-128"/>
                <a:ea typeface="メイリオ" panose="020B0604030504040204" pitchFamily="50" charset="-128"/>
              </a:rPr>
              <a:t>一般データ保護規則）</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4154916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2B75-E152-9AD0-995F-08857B0104CA}"/>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907F3ADC-15DC-6D8E-951C-5C24B671C21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463</a:t>
            </a:fld>
            <a:endParaRPr kumimoji="1" lang="ja-JP" altLang="en-US" sz="2000"/>
          </a:p>
        </p:txBody>
      </p:sp>
      <p:sp>
        <p:nvSpPr>
          <p:cNvPr id="5" name="テキスト プレースホルダー 2">
            <a:extLst>
              <a:ext uri="{FF2B5EF4-FFF2-40B4-BE49-F238E27FC236}">
                <a16:creationId xmlns:a16="http://schemas.microsoft.com/office/drawing/2014/main" id="{202F261C-FFEA-F1B6-EE1D-F0616AE3871A}"/>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6</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章 サイバーセキュリティ戦略および関連法令</a:t>
            </a:r>
            <a:endPar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87B70878-6AFD-0FB9-33E1-EB0EFFAC5D3A}"/>
              </a:ext>
            </a:extLst>
          </p:cNvPr>
          <p:cNvSpPr txBox="1"/>
          <p:nvPr/>
        </p:nvSpPr>
        <p:spPr>
          <a:xfrm>
            <a:off x="11960352" y="645128"/>
            <a:ext cx="56139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19-2-6.】</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- 16</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C616576E-4829-0FF2-29E5-514CBEBEEF6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6" name="テキスト プレースホルダー 2">
            <a:extLst>
              <a:ext uri="{FF2B5EF4-FFF2-40B4-BE49-F238E27FC236}">
                <a16:creationId xmlns:a16="http://schemas.microsoft.com/office/drawing/2014/main" id="{81702C36-2B7B-A3CC-4D21-61062B27DC8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CED3226C-B45D-F1EB-1B80-3F7EFCD2CB9E}"/>
              </a:ext>
            </a:extLst>
          </p:cNvPr>
          <p:cNvSpPr txBox="1"/>
          <p:nvPr/>
        </p:nvSpPr>
        <p:spPr>
          <a:xfrm>
            <a:off x="1554679" y="2118977"/>
            <a:ext cx="15678962" cy="618630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日本政府のサイバーセキュリティ戦略を理解することが重要。</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関連する知識やスキルの習得が必要。</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国家レベルでサイバーセキュリティを確保する方針や目標を理解する。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サイバーセキュリティ対策を経営のための必要な投資と位置付ける。</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DX</a:t>
            </a:r>
            <a:r>
              <a:rPr lang="ja-JP" altLang="en-US" sz="3600" b="0" i="0">
                <a:solidFill>
                  <a:srgbClr val="374151"/>
                </a:solidFill>
                <a:effectLst/>
                <a:latin typeface="メイリオ" panose="020B0604030504040204" pitchFamily="50" charset="-128"/>
                <a:ea typeface="メイリオ" panose="020B0604030504040204" pitchFamily="50" charset="-128"/>
              </a:rPr>
              <a:t>推進と同時にサイバーセキュリティ対策の重要性を認識し、必要なセキュリティ能力（プラス・セキュリティ）を身につける。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個人情報保護法や</a:t>
            </a:r>
            <a:r>
              <a:rPr lang="en-US" altLang="ja-JP" sz="3600" b="0" i="0">
                <a:solidFill>
                  <a:srgbClr val="374151"/>
                </a:solidFill>
                <a:effectLst/>
                <a:latin typeface="メイリオ" panose="020B0604030504040204" pitchFamily="50" charset="-128"/>
                <a:ea typeface="メイリオ" panose="020B0604030504040204" pitchFamily="50" charset="-128"/>
              </a:rPr>
              <a:t>GDPR</a:t>
            </a:r>
            <a:r>
              <a:rPr lang="ja-JP" altLang="en-US" sz="3600" b="0" i="0">
                <a:solidFill>
                  <a:srgbClr val="374151"/>
                </a:solidFill>
                <a:effectLst/>
                <a:latin typeface="メイリオ" panose="020B0604030504040204" pitchFamily="50" charset="-128"/>
                <a:ea typeface="メイリオ" panose="020B0604030504040204" pitchFamily="50" charset="-128"/>
              </a:rPr>
              <a:t>を含むサイバーセキュリティ関連法令の遵守と、個人情報の高レベル取扱いの重要性。</a:t>
            </a:r>
          </a:p>
        </p:txBody>
      </p:sp>
    </p:spTree>
    <p:extLst>
      <p:ext uri="{BB962C8B-B14F-4D97-AF65-F5344CB8AC3E}">
        <p14:creationId xmlns:p14="http://schemas.microsoft.com/office/powerpoint/2010/main" val="3699397516"/>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78950-9A55-DDBE-4620-1A1E659925DE}"/>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80691375-6A86-A6CB-C218-39B51AD3DD7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464</a:t>
            </a:fld>
            <a:endParaRPr kumimoji="1" lang="ja-JP" altLang="en-US" sz="2000"/>
          </a:p>
        </p:txBody>
      </p:sp>
      <p:sp>
        <p:nvSpPr>
          <p:cNvPr id="5" name="テキスト プレースホルダー 2">
            <a:extLst>
              <a:ext uri="{FF2B5EF4-FFF2-40B4-BE49-F238E27FC236}">
                <a16:creationId xmlns:a16="http://schemas.microsoft.com/office/drawing/2014/main" id="{E1BE7E43-1F11-E3B8-EC49-6EE2285C7DF2}"/>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4000">
                <a:latin typeface="メイリオ" panose="020B0604030504040204" pitchFamily="50" charset="-128"/>
                <a:ea typeface="メイリオ" panose="020B0604030504040204" pitchFamily="50" charset="-128"/>
              </a:rPr>
              <a:t>7</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セキュリティフレームワーク</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C494DB03-92D9-706F-0201-C88875915345}"/>
              </a:ext>
            </a:extLst>
          </p:cNvPr>
          <p:cNvSpPr txBox="1"/>
          <p:nvPr/>
        </p:nvSpPr>
        <p:spPr>
          <a:xfrm>
            <a:off x="11868912" y="645128"/>
            <a:ext cx="57053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19-2-7.】</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EEE9CBD8-FD61-00DA-78F2-FE7D21496BE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FFD393CD-8782-CC51-E35E-EBF150D8888B}"/>
              </a:ext>
            </a:extLst>
          </p:cNvPr>
          <p:cNvSpPr txBox="1"/>
          <p:nvPr/>
        </p:nvSpPr>
        <p:spPr>
          <a:xfrm>
            <a:off x="1554679" y="1476125"/>
            <a:ext cx="15456498" cy="618630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セキュリティフレームワークの概要</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情報セキュリティマネジメントシステム（</a:t>
            </a:r>
            <a:r>
              <a:rPr lang="en-US" altLang="ja-JP" sz="3600">
                <a:solidFill>
                  <a:srgbClr val="374151"/>
                </a:solidFill>
                <a:latin typeface="メイリオ" panose="020B0604030504040204" pitchFamily="50" charset="-128"/>
                <a:ea typeface="メイリオ" panose="020B0604030504040204" pitchFamily="50" charset="-128"/>
              </a:rPr>
              <a:t>ISMS</a:t>
            </a:r>
            <a:r>
              <a:rPr lang="ja-JP" altLang="en-US" sz="3600">
                <a:solidFill>
                  <a:srgbClr val="374151"/>
                </a:solidFill>
                <a:latin typeface="メイリオ" panose="020B0604030504040204" pitchFamily="50" charset="-128"/>
                <a:ea typeface="メイリオ" panose="020B0604030504040204" pitchFamily="50" charset="-128"/>
              </a:rPr>
              <a:t>）</a:t>
            </a:r>
            <a:r>
              <a:rPr lang="en-US" altLang="ja-JP" sz="3600">
                <a:solidFill>
                  <a:srgbClr val="374151"/>
                </a:solidFill>
                <a:latin typeface="メイリオ" panose="020B0604030504040204" pitchFamily="50" charset="-128"/>
                <a:ea typeface="メイリオ" panose="020B0604030504040204" pitchFamily="50" charset="-128"/>
              </a:rPr>
              <a:t>[ISO/IEC27001:2022, 27002:2022]</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NIST </a:t>
            </a:r>
            <a:r>
              <a:rPr lang="ja-JP" altLang="en-US" sz="3600">
                <a:solidFill>
                  <a:srgbClr val="374151"/>
                </a:solidFill>
                <a:latin typeface="メイリオ" panose="020B0604030504040204" pitchFamily="50" charset="-128"/>
                <a:ea typeface="メイリオ" panose="020B0604030504040204" pitchFamily="50" charset="-128"/>
              </a:rPr>
              <a:t>サイバーセキュリティフレームワーク（</a:t>
            </a:r>
            <a:r>
              <a:rPr lang="en-US" altLang="ja-JP" sz="3600">
                <a:solidFill>
                  <a:srgbClr val="374151"/>
                </a:solidFill>
                <a:latin typeface="メイリオ" panose="020B0604030504040204" pitchFamily="50" charset="-128"/>
                <a:ea typeface="メイリオ" panose="020B0604030504040204" pitchFamily="50" charset="-128"/>
              </a:rPr>
              <a:t>CSF</a:t>
            </a:r>
            <a:r>
              <a:rPr lang="ja-JP" altLang="en-US"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サイバー・フィジカル・セキュリティ対策フレームワーク（</a:t>
            </a:r>
            <a:r>
              <a:rPr lang="en-US" altLang="ja-JP" sz="3600">
                <a:solidFill>
                  <a:srgbClr val="374151"/>
                </a:solidFill>
                <a:latin typeface="メイリオ" panose="020B0604030504040204" pitchFamily="50" charset="-128"/>
                <a:ea typeface="メイリオ" panose="020B0604030504040204" pitchFamily="50" charset="-128"/>
              </a:rPr>
              <a:t>CPSF</a:t>
            </a:r>
            <a:r>
              <a:rPr lang="ja-JP" altLang="en-US"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サイバーセキュリティ経営ガイドライン</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セキュリティフレームワーク</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ISMS</a:t>
            </a:r>
          </a:p>
        </p:txBody>
      </p:sp>
    </p:spTree>
    <p:extLst>
      <p:ext uri="{BB962C8B-B14F-4D97-AF65-F5344CB8AC3E}">
        <p14:creationId xmlns:p14="http://schemas.microsoft.com/office/powerpoint/2010/main" val="1840996110"/>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1CEB0-E2C7-E641-A853-51147E2D816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44E933D7-906C-6AF7-D21E-15B0D261A8F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465</a:t>
            </a:fld>
            <a:endParaRPr kumimoji="1" lang="ja-JP" altLang="en-US" sz="2000"/>
          </a:p>
        </p:txBody>
      </p:sp>
      <p:sp>
        <p:nvSpPr>
          <p:cNvPr id="5" name="テキスト プレースホルダー 2">
            <a:extLst>
              <a:ext uri="{FF2B5EF4-FFF2-40B4-BE49-F238E27FC236}">
                <a16:creationId xmlns:a16="http://schemas.microsoft.com/office/drawing/2014/main" id="{A263BA75-2AAE-1BDC-78EB-4B1474969F42}"/>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4000">
                <a:latin typeface="メイリオ" panose="020B0604030504040204" pitchFamily="50" charset="-128"/>
                <a:ea typeface="メイリオ" panose="020B0604030504040204" pitchFamily="50" charset="-128"/>
              </a:rPr>
              <a:t>7</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セキュリティフレームワーク</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EC01040F-0DB2-DE05-ECF5-34ABD91C82D2}"/>
              </a:ext>
            </a:extLst>
          </p:cNvPr>
          <p:cNvSpPr txBox="1"/>
          <p:nvPr/>
        </p:nvSpPr>
        <p:spPr>
          <a:xfrm>
            <a:off x="11887200" y="645128"/>
            <a:ext cx="56870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19-2-7.】</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92DE4782-A995-B188-114E-045C0162FAF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0E23FA0F-B4E8-2327-FC36-A48465B8F37A}"/>
              </a:ext>
            </a:extLst>
          </p:cNvPr>
          <p:cNvSpPr txBox="1"/>
          <p:nvPr/>
        </p:nvSpPr>
        <p:spPr>
          <a:xfrm>
            <a:off x="1554679" y="1326829"/>
            <a:ext cx="15456498" cy="8402300"/>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全体概要</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セキュリティ対策関連フレームワークの特徴と概要、要素や要件を解説。</a:t>
            </a: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無計画なセキュリティ対策は複雑化や抜け漏れのリスクを招く。</a:t>
            </a: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企業はセキュリティフレームワークを用いて、自社に適した対策方針を選択することが重要。</a:t>
            </a:r>
          </a:p>
          <a:p>
            <a:endParaRPr lang="en-US" altLang="ja-JP" sz="32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セキュリティフレームワークの概要</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ISMS</a:t>
            </a:r>
            <a:r>
              <a:rPr lang="ja-JP" altLang="en-US" sz="3200">
                <a:solidFill>
                  <a:srgbClr val="374151"/>
                </a:solidFill>
                <a:latin typeface="メイリオ" panose="020B0604030504040204" pitchFamily="50" charset="-128"/>
                <a:ea typeface="メイリオ" panose="020B0604030504040204" pitchFamily="50" charset="-128"/>
              </a:rPr>
              <a:t>（情報セキュリティマネジメントシステム）</a:t>
            </a:r>
            <a:r>
              <a:rPr lang="en-US" altLang="ja-JP" sz="3200">
                <a:solidFill>
                  <a:srgbClr val="374151"/>
                </a:solidFill>
                <a:latin typeface="メイリオ" panose="020B0604030504040204" pitchFamily="50" charset="-128"/>
                <a:ea typeface="メイリオ" panose="020B0604030504040204" pitchFamily="50" charset="-128"/>
              </a:rPr>
              <a:t>[ISO/IEC27001, 27002]</a:t>
            </a: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ISO/IEC27017</a:t>
            </a: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CSF</a:t>
            </a:r>
            <a:r>
              <a:rPr lang="ja-JP" altLang="en-US" sz="3200">
                <a:solidFill>
                  <a:srgbClr val="374151"/>
                </a:solidFill>
                <a:latin typeface="メイリオ" panose="020B0604030504040204" pitchFamily="50" charset="-128"/>
                <a:ea typeface="メイリオ" panose="020B0604030504040204" pitchFamily="50" charset="-128"/>
              </a:rPr>
              <a:t>（サイバーセキュリティフレームワーク）</a:t>
            </a: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CPSF</a:t>
            </a:r>
            <a:r>
              <a:rPr lang="ja-JP" altLang="en-US" sz="3200">
                <a:solidFill>
                  <a:srgbClr val="374151"/>
                </a:solidFill>
                <a:latin typeface="メイリオ" panose="020B0604030504040204" pitchFamily="50" charset="-128"/>
                <a:ea typeface="メイリオ" panose="020B0604030504040204" pitchFamily="50" charset="-128"/>
              </a:rPr>
              <a:t>（サイバー・フィジカル・セキュリティ対策フレームワーク）</a:t>
            </a: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サイバーセキュリティ経営ガイドライン</a:t>
            </a: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PCI DSS</a:t>
            </a: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PMS</a:t>
            </a:r>
            <a:r>
              <a:rPr lang="ja-JP" altLang="en-US" sz="3200">
                <a:solidFill>
                  <a:srgbClr val="374151"/>
                </a:solidFill>
                <a:latin typeface="メイリオ" panose="020B0604030504040204" pitchFamily="50" charset="-128"/>
                <a:ea typeface="メイリオ" panose="020B0604030504040204" pitchFamily="50" charset="-128"/>
              </a:rPr>
              <a:t>（個人情報保護マネジメントシステム）</a:t>
            </a: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CIS Controls</a:t>
            </a: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ISA/IEC62443</a:t>
            </a:r>
          </a:p>
        </p:txBody>
      </p:sp>
    </p:spTree>
    <p:extLst>
      <p:ext uri="{BB962C8B-B14F-4D97-AF65-F5344CB8AC3E}">
        <p14:creationId xmlns:p14="http://schemas.microsoft.com/office/powerpoint/2010/main" val="4141161267"/>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A73C9-8FFB-4872-DA8E-6A99F9D0D21E}"/>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51E1F07F-F4E3-9C3F-BA9B-D753178EB67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466</a:t>
            </a:fld>
            <a:endParaRPr kumimoji="1" lang="ja-JP" altLang="en-US" sz="2000"/>
          </a:p>
        </p:txBody>
      </p:sp>
      <p:sp>
        <p:nvSpPr>
          <p:cNvPr id="5" name="テキスト プレースホルダー 2">
            <a:extLst>
              <a:ext uri="{FF2B5EF4-FFF2-40B4-BE49-F238E27FC236}">
                <a16:creationId xmlns:a16="http://schemas.microsoft.com/office/drawing/2014/main" id="{2485B2CB-48FE-E102-E0BC-384B333B9058}"/>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4000">
                <a:latin typeface="メイリオ" panose="020B0604030504040204" pitchFamily="50" charset="-128"/>
                <a:ea typeface="メイリオ" panose="020B0604030504040204" pitchFamily="50" charset="-128"/>
              </a:rPr>
              <a:t>7</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セキュリティフレームワーク</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9ECE6770-691C-099F-7B01-FB76F8FC59AA}"/>
              </a:ext>
            </a:extLst>
          </p:cNvPr>
          <p:cNvSpPr txBox="1"/>
          <p:nvPr/>
        </p:nvSpPr>
        <p:spPr>
          <a:xfrm>
            <a:off x="12545568" y="645128"/>
            <a:ext cx="50287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19-2-7.】</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17, 18</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F823F511-54BE-FF6B-EAA3-9E5FA2E91BA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62C9C92A-59E5-7B63-551C-2BFFE142D65B}"/>
              </a:ext>
            </a:extLst>
          </p:cNvPr>
          <p:cNvSpPr txBox="1"/>
          <p:nvPr/>
        </p:nvSpPr>
        <p:spPr>
          <a:xfrm>
            <a:off x="1554679" y="1476125"/>
            <a:ext cx="15456498" cy="7848302"/>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情報セキュリティマネジメントシステム（</a:t>
            </a:r>
            <a:r>
              <a:rPr lang="en-US" altLang="ja-JP" sz="3600" u="sng">
                <a:solidFill>
                  <a:srgbClr val="374151"/>
                </a:solidFill>
                <a:latin typeface="メイリオ" panose="020B0604030504040204" pitchFamily="50" charset="-128"/>
                <a:ea typeface="メイリオ" panose="020B0604030504040204" pitchFamily="50" charset="-128"/>
              </a:rPr>
              <a:t>ISMS</a:t>
            </a:r>
            <a:r>
              <a:rPr lang="ja-JP" altLang="en-US" sz="3600" u="sng">
                <a:solidFill>
                  <a:srgbClr val="374151"/>
                </a:solidFill>
                <a:latin typeface="メイリオ" panose="020B0604030504040204" pitchFamily="50" charset="-128"/>
                <a:ea typeface="メイリオ" panose="020B0604030504040204" pitchFamily="50" charset="-128"/>
              </a:rPr>
              <a:t>）</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ISMS</a:t>
            </a:r>
            <a:r>
              <a:rPr lang="ja-JP" altLang="en-US" sz="3600">
                <a:solidFill>
                  <a:srgbClr val="374151"/>
                </a:solidFill>
                <a:latin typeface="メイリオ" panose="020B0604030504040204" pitchFamily="50" charset="-128"/>
                <a:ea typeface="メイリオ" panose="020B0604030504040204" pitchFamily="50" charset="-128"/>
              </a:rPr>
              <a:t>は組織の情報セキュリティリスクを適切に管理するための仕組み。</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セキュリティフレームワークの中で代表的な存在。</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目標はリスクマネジメントプロセスを通じて情報の機密性、完全性、可用性を維持・改善。</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リスクを適切に管理し、利害関係者に信頼を提供。</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en-US" altLang="ja-JP" sz="3600" u="sng">
                <a:solidFill>
                  <a:srgbClr val="374151"/>
                </a:solidFill>
                <a:latin typeface="メイリオ" panose="020B0604030504040204" pitchFamily="50" charset="-128"/>
                <a:ea typeface="メイリオ" panose="020B0604030504040204" pitchFamily="50" charset="-128"/>
              </a:rPr>
              <a:t>NIST </a:t>
            </a:r>
            <a:r>
              <a:rPr lang="ja-JP" altLang="en-US" sz="3600" u="sng">
                <a:solidFill>
                  <a:srgbClr val="374151"/>
                </a:solidFill>
                <a:latin typeface="メイリオ" panose="020B0604030504040204" pitchFamily="50" charset="-128"/>
                <a:ea typeface="メイリオ" panose="020B0604030504040204" pitchFamily="50" charset="-128"/>
              </a:rPr>
              <a:t>サイバーセキュリティフレームワーク（</a:t>
            </a:r>
            <a:r>
              <a:rPr lang="en-US" altLang="ja-JP" sz="3600" u="sng">
                <a:solidFill>
                  <a:srgbClr val="374151"/>
                </a:solidFill>
                <a:latin typeface="メイリオ" panose="020B0604030504040204" pitchFamily="50" charset="-128"/>
                <a:ea typeface="メイリオ" panose="020B0604030504040204" pitchFamily="50" charset="-128"/>
              </a:rPr>
              <a:t>CSF</a:t>
            </a:r>
            <a:r>
              <a:rPr lang="ja-JP" altLang="en-US" sz="3600" u="sng">
                <a:solidFill>
                  <a:srgbClr val="374151"/>
                </a:solidFill>
                <a:latin typeface="メイリオ" panose="020B0604030504040204" pitchFamily="50" charset="-128"/>
                <a:ea typeface="メイリオ" panose="020B0604030504040204" pitchFamily="50" charset="-128"/>
              </a:rPr>
              <a:t>）</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サイバーセキュリティフレームワーク（</a:t>
            </a:r>
            <a:r>
              <a:rPr lang="en-US" altLang="ja-JP" sz="3600">
                <a:solidFill>
                  <a:srgbClr val="374151"/>
                </a:solidFill>
                <a:latin typeface="メイリオ" panose="020B0604030504040204" pitchFamily="50" charset="-128"/>
                <a:ea typeface="メイリオ" panose="020B0604030504040204" pitchFamily="50" charset="-128"/>
              </a:rPr>
              <a:t>CSF</a:t>
            </a:r>
            <a:r>
              <a:rPr lang="ja-JP" altLang="en-US" sz="3600">
                <a:solidFill>
                  <a:srgbClr val="374151"/>
                </a:solidFill>
                <a:latin typeface="メイリオ" panose="020B0604030504040204" pitchFamily="50" charset="-128"/>
                <a:ea typeface="メイリオ" panose="020B0604030504040204" pitchFamily="50" charset="-128"/>
              </a:rPr>
              <a:t>）は</a:t>
            </a:r>
            <a:r>
              <a:rPr lang="en-US" altLang="ja-JP" sz="3600">
                <a:solidFill>
                  <a:srgbClr val="374151"/>
                </a:solidFill>
                <a:latin typeface="メイリオ" panose="020B0604030504040204" pitchFamily="50" charset="-128"/>
                <a:ea typeface="メイリオ" panose="020B0604030504040204" pitchFamily="50" charset="-128"/>
              </a:rPr>
              <a:t>NIST</a:t>
            </a:r>
            <a:r>
              <a:rPr lang="ja-JP" altLang="en-US" sz="3600">
                <a:solidFill>
                  <a:srgbClr val="374151"/>
                </a:solidFill>
                <a:latin typeface="メイリオ" panose="020B0604030504040204" pitchFamily="50" charset="-128"/>
                <a:ea typeface="メイリオ" panose="020B0604030504040204" pitchFamily="50" charset="-128"/>
              </a:rPr>
              <a:t>が作成したサイバー攻撃対策のフレームワーク。</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防御だけでなく、検知・対応・復旧のインシデント対応を含む。</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多様な企業に適用可能な汎用性のある要求事項。</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CSF</a:t>
            </a:r>
            <a:r>
              <a:rPr lang="ja-JP" altLang="en-US" sz="3600">
                <a:solidFill>
                  <a:srgbClr val="374151"/>
                </a:solidFill>
                <a:latin typeface="メイリオ" panose="020B0604030504040204" pitchFamily="50" charset="-128"/>
                <a:ea typeface="メイリオ" panose="020B0604030504040204" pitchFamily="50" charset="-128"/>
              </a:rPr>
              <a:t>は①コア（対策一覧）、②ティア（成熟度評価基準）、③プロファイル（対策の現状と目標記述）の</a:t>
            </a:r>
            <a:r>
              <a:rPr lang="en-US" altLang="ja-JP" sz="3600">
                <a:solidFill>
                  <a:srgbClr val="374151"/>
                </a:solidFill>
                <a:latin typeface="メイリオ" panose="020B0604030504040204" pitchFamily="50" charset="-128"/>
                <a:ea typeface="メイリオ" panose="020B0604030504040204" pitchFamily="50" charset="-128"/>
              </a:rPr>
              <a:t>3</a:t>
            </a:r>
            <a:r>
              <a:rPr lang="ja-JP" altLang="en-US" sz="3600">
                <a:solidFill>
                  <a:srgbClr val="374151"/>
                </a:solidFill>
                <a:latin typeface="メイリオ" panose="020B0604030504040204" pitchFamily="50" charset="-128"/>
                <a:ea typeface="メイリオ" panose="020B0604030504040204" pitchFamily="50" charset="-128"/>
              </a:rPr>
              <a:t>要素で構成。</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7374721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01BB6-3B0C-7544-E30E-D1B5CA41DDD5}"/>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C399DAF3-6824-DDD0-21EA-B1C4B487A32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467</a:t>
            </a:fld>
            <a:endParaRPr kumimoji="1" lang="ja-JP" altLang="en-US" sz="2000"/>
          </a:p>
        </p:txBody>
      </p:sp>
      <p:sp>
        <p:nvSpPr>
          <p:cNvPr id="5" name="テキスト プレースホルダー 2">
            <a:extLst>
              <a:ext uri="{FF2B5EF4-FFF2-40B4-BE49-F238E27FC236}">
                <a16:creationId xmlns:a16="http://schemas.microsoft.com/office/drawing/2014/main" id="{A2E31460-5D7C-E618-BEFD-5339ECF91D3A}"/>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4000">
                <a:latin typeface="メイリオ" panose="020B0604030504040204" pitchFamily="50" charset="-128"/>
                <a:ea typeface="メイリオ" panose="020B0604030504040204" pitchFamily="50" charset="-128"/>
              </a:rPr>
              <a:t>7</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セキュリティフレームワーク</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4E03D614-D7E7-D389-E32E-A1BB49FEA4CD}"/>
              </a:ext>
            </a:extLst>
          </p:cNvPr>
          <p:cNvSpPr txBox="1"/>
          <p:nvPr/>
        </p:nvSpPr>
        <p:spPr>
          <a:xfrm>
            <a:off x="11978640" y="645128"/>
            <a:ext cx="55956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19-2-7.】</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18</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EFB77F8F-0217-C7A2-1EF4-DCD1D96B619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B539A514-84DE-9FE5-A1B8-B7635395A8D4}"/>
              </a:ext>
            </a:extLst>
          </p:cNvPr>
          <p:cNvSpPr txBox="1"/>
          <p:nvPr/>
        </p:nvSpPr>
        <p:spPr>
          <a:xfrm>
            <a:off x="1554679" y="1476125"/>
            <a:ext cx="15456498" cy="618630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サイバー・フィジカル・セキュリティ対策フレームワーク（</a:t>
            </a:r>
            <a:r>
              <a:rPr lang="en-US" altLang="ja-JP" sz="3600" u="sng">
                <a:solidFill>
                  <a:srgbClr val="374151"/>
                </a:solidFill>
                <a:latin typeface="メイリオ" panose="020B0604030504040204" pitchFamily="50" charset="-128"/>
                <a:ea typeface="メイリオ" panose="020B0604030504040204" pitchFamily="50" charset="-128"/>
              </a:rPr>
              <a:t>CPSF</a:t>
            </a:r>
            <a:r>
              <a:rPr lang="ja-JP" altLang="en-US" sz="3600" u="sng">
                <a:solidFill>
                  <a:srgbClr val="374151"/>
                </a:solidFill>
                <a:latin typeface="メイリオ" panose="020B0604030504040204" pitchFamily="50" charset="-128"/>
                <a:ea typeface="メイリオ" panose="020B0604030504040204" pitchFamily="50" charset="-128"/>
              </a:rPr>
              <a:t>）</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サイバー・フィジカル・セキュリティ対策フレームワーク（</a:t>
            </a:r>
            <a:r>
              <a:rPr lang="en-US" altLang="ja-JP" sz="3600">
                <a:solidFill>
                  <a:srgbClr val="374151"/>
                </a:solidFill>
                <a:latin typeface="メイリオ" panose="020B0604030504040204" pitchFamily="50" charset="-128"/>
                <a:ea typeface="メイリオ" panose="020B0604030504040204" pitchFamily="50" charset="-128"/>
              </a:rPr>
              <a:t>CPSF</a:t>
            </a:r>
            <a:r>
              <a:rPr lang="ja-JP" altLang="en-US" sz="3600">
                <a:solidFill>
                  <a:srgbClr val="374151"/>
                </a:solidFill>
                <a:latin typeface="メイリオ" panose="020B0604030504040204" pitchFamily="50" charset="-128"/>
                <a:ea typeface="メイリオ" panose="020B0604030504040204" pitchFamily="50" charset="-128"/>
              </a:rPr>
              <a:t>）は、</a:t>
            </a:r>
            <a:r>
              <a:rPr lang="en-US" altLang="ja-JP" sz="3600">
                <a:solidFill>
                  <a:srgbClr val="374151"/>
                </a:solidFill>
                <a:latin typeface="メイリオ" panose="020B0604030504040204" pitchFamily="50" charset="-128"/>
                <a:ea typeface="メイリオ" panose="020B0604030504040204" pitchFamily="50" charset="-128"/>
              </a:rPr>
              <a:t>ISMS</a:t>
            </a:r>
            <a:r>
              <a:rPr lang="ja-JP" altLang="en-US" sz="3600">
                <a:solidFill>
                  <a:srgbClr val="374151"/>
                </a:solidFill>
                <a:latin typeface="メイリオ" panose="020B0604030504040204" pitchFamily="50" charset="-128"/>
                <a:ea typeface="メイリオ" panose="020B0604030504040204" pitchFamily="50" charset="-128"/>
              </a:rPr>
              <a:t>と</a:t>
            </a:r>
            <a:r>
              <a:rPr lang="en-US" altLang="ja-JP" sz="3600">
                <a:solidFill>
                  <a:srgbClr val="374151"/>
                </a:solidFill>
                <a:latin typeface="メイリオ" panose="020B0604030504040204" pitchFamily="50" charset="-128"/>
                <a:ea typeface="メイリオ" panose="020B0604030504040204" pitchFamily="50" charset="-128"/>
              </a:rPr>
              <a:t>CSF</a:t>
            </a:r>
            <a:r>
              <a:rPr lang="ja-JP" altLang="en-US" sz="3600">
                <a:solidFill>
                  <a:srgbClr val="374151"/>
                </a:solidFill>
                <a:latin typeface="メイリオ" panose="020B0604030504040204" pitchFamily="50" charset="-128"/>
                <a:ea typeface="メイリオ" panose="020B0604030504040204" pitchFamily="50" charset="-128"/>
              </a:rPr>
              <a:t>を包含する。</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サイバー空間とフィジカル空間の両方のセキュリティ対策に対応したフレームワーク。</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サイバーセキュリティ経営ガイドライン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経営者向けのサイバーセキュリティ対策指針。</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経営者が認識すべき事項と、</a:t>
            </a:r>
            <a:r>
              <a:rPr lang="en-US" altLang="ja-JP" sz="3600">
                <a:solidFill>
                  <a:srgbClr val="374151"/>
                </a:solidFill>
                <a:latin typeface="メイリオ" panose="020B0604030504040204" pitchFamily="50" charset="-128"/>
                <a:ea typeface="メイリオ" panose="020B0604030504040204" pitchFamily="50" charset="-128"/>
              </a:rPr>
              <a:t>CISO</a:t>
            </a:r>
            <a:r>
              <a:rPr lang="ja-JP" altLang="en-US" sz="3600">
                <a:solidFill>
                  <a:srgbClr val="374151"/>
                </a:solidFill>
                <a:latin typeface="メイリオ" panose="020B0604030504040204" pitchFamily="50" charset="-128"/>
                <a:ea typeface="メイリオ" panose="020B0604030504040204" pitchFamily="50" charset="-128"/>
              </a:rPr>
              <a:t>などの責任者に指示すべき事項を包括的にまとめている。</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経営者がサイバーセキュリティ対策を実施する際の参考資料。</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43021023"/>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AF72-53C8-8981-3169-426F0A33065D}"/>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F41B379B-2090-5814-4628-AD9F1EF9354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468</a:t>
            </a:fld>
            <a:endParaRPr kumimoji="1" lang="ja-JP" altLang="en-US" sz="2000"/>
          </a:p>
        </p:txBody>
      </p:sp>
      <p:sp>
        <p:nvSpPr>
          <p:cNvPr id="5" name="テキスト プレースホルダー 2">
            <a:extLst>
              <a:ext uri="{FF2B5EF4-FFF2-40B4-BE49-F238E27FC236}">
                <a16:creationId xmlns:a16="http://schemas.microsoft.com/office/drawing/2014/main" id="{42D60AA4-2D1B-C718-98C7-B21226828942}"/>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lang="en-US" altLang="ja-JP" sz="4000">
                <a:latin typeface="メイリオ" panose="020B0604030504040204" pitchFamily="50" charset="-128"/>
                <a:ea typeface="メイリオ" panose="020B0604030504040204" pitchFamily="50" charset="-128"/>
              </a:rPr>
              <a:t>7</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セキュリティフレームワーク</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32CA7BE-219C-FF1A-C01B-094ADC8EF8A6}"/>
              </a:ext>
            </a:extLst>
          </p:cNvPr>
          <p:cNvSpPr txBox="1"/>
          <p:nvPr/>
        </p:nvSpPr>
        <p:spPr>
          <a:xfrm>
            <a:off x="11996928" y="645128"/>
            <a:ext cx="55773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19-2-7.】</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18</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A344C9F4-AE1F-F293-3663-39748FFCAC8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6" name="テキスト プレースホルダー 2">
            <a:extLst>
              <a:ext uri="{FF2B5EF4-FFF2-40B4-BE49-F238E27FC236}">
                <a16:creationId xmlns:a16="http://schemas.microsoft.com/office/drawing/2014/main" id="{3BF66983-1800-7F05-494D-D0BE98F061E2}"/>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E3F34EB5-2E39-98F0-A162-BB30F332669F}"/>
              </a:ext>
            </a:extLst>
          </p:cNvPr>
          <p:cNvSpPr txBox="1"/>
          <p:nvPr/>
        </p:nvSpPr>
        <p:spPr>
          <a:xfrm>
            <a:off x="1554679" y="2118977"/>
            <a:ext cx="15678962" cy="7294305"/>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セキュリティ対策の漏れなく効果的な実施にはセキュリティフレームワークの使用が有効。</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多様なフレームワークの中から自社の課題や目的に合ったものを選択することが重要。</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フレームワークに沿ってセキュリティ対策を進めることで、効果的な対策実施と信頼向上が可能。</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セキュリティ対策フレームワークは複数存在するが、</a:t>
            </a: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を基本枠組みとして使用。</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必要に応じて、業種や重点領域に特化したフレームワークで補完するのが有効。</a:t>
            </a:r>
          </a:p>
        </p:txBody>
      </p:sp>
    </p:spTree>
    <p:extLst>
      <p:ext uri="{BB962C8B-B14F-4D97-AF65-F5344CB8AC3E}">
        <p14:creationId xmlns:p14="http://schemas.microsoft.com/office/powerpoint/2010/main" val="95759627"/>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6B920-D8A8-A16C-A9DE-EF8073F6391B}"/>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A223147A-6C9A-4916-39E2-AEF7077CFF7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469</a:t>
            </a:fld>
            <a:endParaRPr kumimoji="1" lang="ja-JP" altLang="en-US" sz="2000"/>
          </a:p>
        </p:txBody>
      </p:sp>
      <p:sp>
        <p:nvSpPr>
          <p:cNvPr id="5" name="テキスト プレースホルダー 2">
            <a:extLst>
              <a:ext uri="{FF2B5EF4-FFF2-40B4-BE49-F238E27FC236}">
                <a16:creationId xmlns:a16="http://schemas.microsoft.com/office/drawing/2014/main" id="{2B60022B-E9B7-DEC6-0FA5-1B0D62BB89C4}"/>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8</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セキュリティ対策基準の策定</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9A98EBE7-B6C6-6C9E-699D-D83957D6166D}"/>
              </a:ext>
            </a:extLst>
          </p:cNvPr>
          <p:cNvSpPr txBox="1"/>
          <p:nvPr/>
        </p:nvSpPr>
        <p:spPr>
          <a:xfrm>
            <a:off x="11905488" y="645128"/>
            <a:ext cx="56687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19-2-8.】</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19</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C3DECED1-4930-B719-0CB9-9CFF6153731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D2FA2679-C3AA-9A18-D4C8-D063E15E684B}"/>
              </a:ext>
            </a:extLst>
          </p:cNvPr>
          <p:cNvSpPr txBox="1"/>
          <p:nvPr/>
        </p:nvSpPr>
        <p:spPr>
          <a:xfrm>
            <a:off x="1554679" y="1476125"/>
            <a:ext cx="15456498" cy="5078313"/>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対策基準の策定</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セキュリティ対策基準</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クイックアプローチ</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ベースラインアプローチ</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網羅的アプローチ</a:t>
            </a: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41426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7040-C02D-C6B1-C7C0-3D97ECE2A4B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5628C8E-73E5-F6D9-693F-922E24E4AD69}"/>
              </a:ext>
            </a:extLst>
          </p:cNvPr>
          <p:cNvSpPr txBox="1">
            <a:spLocks noGrp="1"/>
          </p:cNvSpPr>
          <p:nvPr>
            <p:ph type="title" idx="4294967295"/>
          </p:nvPr>
        </p:nvSpPr>
        <p:spPr>
          <a:xfrm>
            <a:off x="1332850" y="144862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4000">
                <a:latin typeface="メイリオ" panose="020B0604030504040204" pitchFamily="50" charset="-128"/>
                <a:ea typeface="メイリオ" panose="020B0604030504040204" pitchFamily="50" charset="-128"/>
              </a:rPr>
              <a:t>フィジカル空間とサイバー空間の融合</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0F20FB7-625D-BDE0-6FB2-8321DCDD84A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a:t>
            </a:fld>
            <a:endParaRPr kumimoji="1" lang="ja-JP" altLang="en-US" sz="2000"/>
          </a:p>
        </p:txBody>
      </p:sp>
      <p:sp>
        <p:nvSpPr>
          <p:cNvPr id="4" name="object 40">
            <a:extLst>
              <a:ext uri="{FF2B5EF4-FFF2-40B4-BE49-F238E27FC236}">
                <a16:creationId xmlns:a16="http://schemas.microsoft.com/office/drawing/2014/main" id="{BE88F9E4-1291-E1C5-B261-8E7280DE191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2" name="テキスト ボックス 1">
            <a:extLst>
              <a:ext uri="{FF2B5EF4-FFF2-40B4-BE49-F238E27FC236}">
                <a16:creationId xmlns:a16="http://schemas.microsoft.com/office/drawing/2014/main" id="{686DFFCD-B04E-E034-B00D-81F5061F8AF1}"/>
              </a:ext>
            </a:extLst>
          </p:cNvPr>
          <p:cNvSpPr txBox="1"/>
          <p:nvPr/>
        </p:nvSpPr>
        <p:spPr>
          <a:xfrm>
            <a:off x="5741736" y="8229218"/>
            <a:ext cx="11356527"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サイバー空間とフィジカル空間の関係図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経済産業省「サイバー・フィジカル・セキュリティ対策フレームワーク</a:t>
            </a:r>
            <a:r>
              <a:rPr kumimoji="1" lang="en-US" altLang="ja-JP">
                <a:latin typeface="メイリオ" panose="020B0604030504040204" pitchFamily="50" charset="-128"/>
                <a:ea typeface="メイリオ" panose="020B0604030504040204" pitchFamily="50" charset="-128"/>
              </a:rPr>
              <a:t>Ver.1.0</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」を基に作成</a:t>
            </a:r>
            <a:r>
              <a:rPr kumimoji="1" lang="en-US" altLang="ja-JP">
                <a:latin typeface="メイリオ" panose="020B0604030504040204" pitchFamily="50" charset="-128"/>
                <a:ea typeface="メイリオ" panose="020B0604030504040204" pitchFamily="50" charset="-128"/>
              </a:rPr>
              <a:t> </a:t>
            </a:r>
            <a:endParaRPr kumimoji="1" lang="ja-JP" altLang="en-US">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A053ACDF-4260-B320-5E6E-6B671A270EE9}"/>
              </a:ext>
            </a:extLst>
          </p:cNvPr>
          <p:cNvPicPr>
            <a:picLocks noChangeAspect="1"/>
          </p:cNvPicPr>
          <p:nvPr/>
        </p:nvPicPr>
        <p:blipFill>
          <a:blip r:embed="rId3"/>
          <a:stretch>
            <a:fillRect/>
          </a:stretch>
        </p:blipFill>
        <p:spPr>
          <a:xfrm>
            <a:off x="8512628" y="2906292"/>
            <a:ext cx="8750452" cy="5057851"/>
          </a:xfrm>
          <a:prstGeom prst="rect">
            <a:avLst/>
          </a:prstGeom>
        </p:spPr>
      </p:pic>
      <p:sp>
        <p:nvSpPr>
          <p:cNvPr id="7" name="テキスト プレースホルダー 2">
            <a:extLst>
              <a:ext uri="{FF2B5EF4-FFF2-40B4-BE49-F238E27FC236}">
                <a16:creationId xmlns:a16="http://schemas.microsoft.com/office/drawing/2014/main" id="{BBA3F691-5733-7C48-8021-AA3E1031350D}"/>
              </a:ext>
            </a:extLst>
          </p:cNvPr>
          <p:cNvSpPr txBox="1">
            <a:spLocks/>
          </p:cNvSpPr>
          <p:nvPr/>
        </p:nvSpPr>
        <p:spPr>
          <a:xfrm>
            <a:off x="1332850" y="720800"/>
            <a:ext cx="11018807"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これからの企業経営で必要な観点：社会の動向</a:t>
            </a:r>
          </a:p>
        </p:txBody>
      </p:sp>
      <p:sp>
        <p:nvSpPr>
          <p:cNvPr id="9" name="テキスト ボックス 8">
            <a:extLst>
              <a:ext uri="{FF2B5EF4-FFF2-40B4-BE49-F238E27FC236}">
                <a16:creationId xmlns:a16="http://schemas.microsoft.com/office/drawing/2014/main" id="{F40C9B30-4868-5E1D-9F08-9708E4BF28F1}"/>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4-1-1.】</a:t>
            </a:r>
            <a:endParaRPr lang="ja-JP" sz="2400" b="1">
              <a:latin typeface="メイリオ" panose="020B0604030504040204" pitchFamily="50" charset="-128"/>
              <a:ea typeface="メイリオ" panose="020B0604030504040204" pitchFamily="50" charset="-128"/>
              <a:cs typeface="Calibri"/>
            </a:endParaRPr>
          </a:p>
        </p:txBody>
      </p:sp>
      <p:sp>
        <p:nvSpPr>
          <p:cNvPr id="10" name="テキスト ボックス 9">
            <a:extLst>
              <a:ext uri="{FF2B5EF4-FFF2-40B4-BE49-F238E27FC236}">
                <a16:creationId xmlns:a16="http://schemas.microsoft.com/office/drawing/2014/main" id="{5F6DCA41-DF24-C22D-5601-1940BCE52464}"/>
              </a:ext>
            </a:extLst>
          </p:cNvPr>
          <p:cNvSpPr txBox="1"/>
          <p:nvPr/>
        </p:nvSpPr>
        <p:spPr>
          <a:xfrm>
            <a:off x="1554679" y="2036000"/>
            <a:ext cx="6957949" cy="5078313"/>
          </a:xfrm>
          <a:prstGeom prst="rect">
            <a:avLst/>
          </a:prstGeom>
          <a:noFill/>
        </p:spPr>
        <p:txBody>
          <a:bodyPr wrap="square">
            <a:spAutoFit/>
          </a:bodyPr>
          <a:lstStyle/>
          <a:p>
            <a:r>
              <a:rPr lang="en-US" altLang="ja-JP" sz="3600" b="0" i="0">
                <a:solidFill>
                  <a:srgbClr val="374151"/>
                </a:solidFill>
                <a:effectLst/>
                <a:latin typeface="メイリオ" panose="020B0604030504040204" pitchFamily="50" charset="-128"/>
                <a:ea typeface="メイリオ" panose="020B0604030504040204" pitchFamily="50" charset="-128"/>
              </a:rPr>
              <a:t>Society5.0</a:t>
            </a:r>
            <a:r>
              <a:rPr lang="ja-JP" altLang="en-US" sz="3600" b="0" i="0">
                <a:solidFill>
                  <a:srgbClr val="374151"/>
                </a:solidFill>
                <a:effectLst/>
                <a:latin typeface="メイリオ" panose="020B0604030504040204" pitchFamily="50" charset="-128"/>
                <a:ea typeface="メイリオ" panose="020B0604030504040204" pitchFamily="50" charset="-128"/>
              </a:rPr>
              <a:t>で実現する社会では、サプライチェーンに</a:t>
            </a:r>
            <a:r>
              <a:rPr lang="en-US" altLang="ja-JP" sz="3600" b="0" i="0">
                <a:solidFill>
                  <a:srgbClr val="374151"/>
                </a:solidFill>
                <a:effectLst/>
                <a:latin typeface="メイリオ" panose="020B0604030504040204" pitchFamily="50" charset="-128"/>
                <a:ea typeface="メイリオ" panose="020B0604030504040204" pitchFamily="50" charset="-128"/>
              </a:rPr>
              <a:t>IoT</a:t>
            </a:r>
            <a:r>
              <a:rPr lang="ja-JP" altLang="en-US" sz="3600" b="0" i="0">
                <a:solidFill>
                  <a:srgbClr val="374151"/>
                </a:solidFill>
                <a:effectLst/>
                <a:latin typeface="メイリオ" panose="020B0604030504040204" pitchFamily="50" charset="-128"/>
                <a:ea typeface="メイリオ" panose="020B0604030504040204" pitchFamily="50" charset="-128"/>
              </a:rPr>
              <a:t>や</a:t>
            </a:r>
            <a:r>
              <a:rPr lang="en-US" altLang="ja-JP" sz="3600" b="0" i="0">
                <a:solidFill>
                  <a:srgbClr val="374151"/>
                </a:solidFill>
                <a:effectLst/>
                <a:latin typeface="メイリオ" panose="020B0604030504040204" pitchFamily="50" charset="-128"/>
                <a:ea typeface="メイリオ" panose="020B0604030504040204" pitchFamily="50" charset="-128"/>
              </a:rPr>
              <a:t>AI</a:t>
            </a:r>
            <a:r>
              <a:rPr lang="ja-JP" altLang="en-US" sz="3600" b="0" i="0">
                <a:solidFill>
                  <a:srgbClr val="374151"/>
                </a:solidFill>
                <a:effectLst/>
                <a:latin typeface="メイリオ" panose="020B0604030504040204" pitchFamily="50" charset="-128"/>
                <a:ea typeface="メイリオ" panose="020B0604030504040204" pitchFamily="50" charset="-128"/>
              </a:rPr>
              <a:t>が導入され、製造や物流がサイバー空間で監視・制御されるようになる。また、クラウドの普及に伴い情報共有が容易になることで、</a:t>
            </a:r>
            <a:r>
              <a:rPr lang="ja-JP" altLang="en-US" sz="3600" b="1" i="0">
                <a:solidFill>
                  <a:srgbClr val="374151"/>
                </a:solidFill>
                <a:effectLst/>
                <a:latin typeface="メイリオ" panose="020B0604030504040204" pitchFamily="50" charset="-128"/>
                <a:ea typeface="メイリオ" panose="020B0604030504040204" pitchFamily="50" charset="-128"/>
              </a:rPr>
              <a:t>サプライチェーンが可視化</a:t>
            </a:r>
            <a:r>
              <a:rPr lang="ja-JP" altLang="en-US" sz="3600" b="0" i="0">
                <a:solidFill>
                  <a:srgbClr val="374151"/>
                </a:solidFill>
                <a:effectLst/>
                <a:latin typeface="メイリオ" panose="020B0604030504040204" pitchFamily="50" charset="-128"/>
                <a:ea typeface="メイリオ" panose="020B0604030504040204" pitchFamily="50" charset="-128"/>
              </a:rPr>
              <a:t>され、フィジカルとサイバー空間が密接に融合する。</a:t>
            </a:r>
          </a:p>
        </p:txBody>
      </p:sp>
    </p:spTree>
    <p:extLst>
      <p:ext uri="{BB962C8B-B14F-4D97-AF65-F5344CB8AC3E}">
        <p14:creationId xmlns:p14="http://schemas.microsoft.com/office/powerpoint/2010/main" val="823756514"/>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90488-E10E-019C-204A-6BE94D9AD854}"/>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3097C58C-B463-1CBA-CB7F-991E128EF7D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470</a:t>
            </a:fld>
            <a:endParaRPr kumimoji="1" lang="ja-JP" altLang="en-US" sz="2000"/>
          </a:p>
        </p:txBody>
      </p:sp>
      <p:sp>
        <p:nvSpPr>
          <p:cNvPr id="5" name="テキスト プレースホルダー 2">
            <a:extLst>
              <a:ext uri="{FF2B5EF4-FFF2-40B4-BE49-F238E27FC236}">
                <a16:creationId xmlns:a16="http://schemas.microsoft.com/office/drawing/2014/main" id="{3BE59EB7-39A1-8B30-2956-354835F4799F}"/>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8</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セキュリティ対策基準の策定</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2C768606-90F6-1459-7F2D-CB741C994E27}"/>
              </a:ext>
            </a:extLst>
          </p:cNvPr>
          <p:cNvSpPr txBox="1"/>
          <p:nvPr/>
        </p:nvSpPr>
        <p:spPr>
          <a:xfrm>
            <a:off x="11960352" y="645128"/>
            <a:ext cx="56139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19-2-8.】</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19</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58823566-75A1-62E4-2C85-F646A6EE31E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077FAB6F-0783-A85F-E745-B14D1B80C594}"/>
              </a:ext>
            </a:extLst>
          </p:cNvPr>
          <p:cNvSpPr txBox="1"/>
          <p:nvPr/>
        </p:nvSpPr>
        <p:spPr>
          <a:xfrm>
            <a:off x="1554679" y="1476125"/>
            <a:ext cx="15456498" cy="563231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全体概要</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セキュリティポリシー構成（基本方針、対策基準、実施手順・運用規則など）について説明。</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企業の現状や目標に応じた対策基準策定に</a:t>
            </a:r>
            <a:r>
              <a:rPr lang="en-US" altLang="ja-JP" sz="3600">
                <a:solidFill>
                  <a:srgbClr val="374151"/>
                </a:solidFill>
                <a:latin typeface="メイリオ" panose="020B0604030504040204" pitchFamily="50" charset="-128"/>
                <a:ea typeface="メイリオ" panose="020B0604030504040204" pitchFamily="50" charset="-128"/>
              </a:rPr>
              <a:t>3</a:t>
            </a:r>
            <a:r>
              <a:rPr lang="ja-JP" altLang="en-US" sz="3600">
                <a:solidFill>
                  <a:srgbClr val="374151"/>
                </a:solidFill>
                <a:latin typeface="メイリオ" panose="020B0604030504040204" pitchFamily="50" charset="-128"/>
                <a:ea typeface="メイリオ" panose="020B0604030504040204" pitchFamily="50" charset="-128"/>
              </a:rPr>
              <a:t>つのアプローチ手法を紹介</a:t>
            </a:r>
            <a:endParaRPr lang="en-US" altLang="ja-JP" sz="3600">
              <a:solidFill>
                <a:srgbClr val="374151"/>
              </a:solidFill>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en-US" altLang="ja-JP" sz="3600">
                <a:solidFill>
                  <a:srgbClr val="374151"/>
                </a:solidFill>
                <a:latin typeface="メイリオ" panose="020B0604030504040204" pitchFamily="50" charset="-128"/>
                <a:ea typeface="メイリオ" panose="020B0604030504040204" pitchFamily="50" charset="-128"/>
              </a:rPr>
              <a:t>LV.1 </a:t>
            </a:r>
            <a:r>
              <a:rPr lang="ja-JP" altLang="en-US" sz="3600">
                <a:solidFill>
                  <a:srgbClr val="374151"/>
                </a:solidFill>
                <a:latin typeface="メイリオ" panose="020B0604030504040204" pitchFamily="50" charset="-128"/>
                <a:ea typeface="メイリオ" panose="020B0604030504040204" pitchFamily="50" charset="-128"/>
              </a:rPr>
              <a:t>クイックアプローチ</a:t>
            </a:r>
          </a:p>
          <a:p>
            <a:pPr marL="1028700" lvl="1" indent="-571500">
              <a:buFont typeface="Wingdings" panose="05000000000000000000" pitchFamily="2" charset="2"/>
              <a:buChar char="Ø"/>
            </a:pPr>
            <a:r>
              <a:rPr lang="en-US" altLang="ja-JP" sz="3600">
                <a:solidFill>
                  <a:srgbClr val="374151"/>
                </a:solidFill>
                <a:latin typeface="メイリオ" panose="020B0604030504040204" pitchFamily="50" charset="-128"/>
                <a:ea typeface="メイリオ" panose="020B0604030504040204" pitchFamily="50" charset="-128"/>
              </a:rPr>
              <a:t>LV.2 </a:t>
            </a:r>
            <a:r>
              <a:rPr lang="ja-JP" altLang="en-US" sz="3600">
                <a:solidFill>
                  <a:srgbClr val="374151"/>
                </a:solidFill>
                <a:latin typeface="メイリオ" panose="020B0604030504040204" pitchFamily="50" charset="-128"/>
                <a:ea typeface="メイリオ" panose="020B0604030504040204" pitchFamily="50" charset="-128"/>
              </a:rPr>
              <a:t>ベースラインアプローチ</a:t>
            </a:r>
          </a:p>
          <a:p>
            <a:pPr marL="1028700" lvl="1" indent="-571500">
              <a:buFont typeface="Wingdings" panose="05000000000000000000" pitchFamily="2" charset="2"/>
              <a:buChar char="Ø"/>
            </a:pPr>
            <a:r>
              <a:rPr lang="en-US" altLang="ja-JP" sz="3600">
                <a:solidFill>
                  <a:srgbClr val="374151"/>
                </a:solidFill>
                <a:latin typeface="メイリオ" panose="020B0604030504040204" pitchFamily="50" charset="-128"/>
                <a:ea typeface="メイリオ" panose="020B0604030504040204" pitchFamily="50" charset="-128"/>
              </a:rPr>
              <a:t>LV.3 </a:t>
            </a:r>
            <a:r>
              <a:rPr lang="ja-JP" altLang="en-US" sz="3600">
                <a:solidFill>
                  <a:srgbClr val="374151"/>
                </a:solidFill>
                <a:latin typeface="メイリオ" panose="020B0604030504040204" pitchFamily="50" charset="-128"/>
                <a:ea typeface="メイリオ" panose="020B0604030504040204" pitchFamily="50" charset="-128"/>
              </a:rPr>
              <a:t>網羅的アプローチ</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u="sng">
              <a:solidFill>
                <a:srgbClr val="374151"/>
              </a:solidFill>
              <a:latin typeface="メイリオ" panose="020B0604030504040204" pitchFamily="50" charset="-128"/>
              <a:ea typeface="メイリオ" panose="020B0604030504040204" pitchFamily="50" charset="-128"/>
            </a:endParaRPr>
          </a:p>
          <a:p>
            <a:endParaRPr lang="ja-JP" altLang="en-US"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2572739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1BBF9-5650-3A81-DA91-99CD40CBE608}"/>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D8A3E79F-81ED-9575-25C3-1668203731A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471</a:t>
            </a:fld>
            <a:endParaRPr kumimoji="1" lang="ja-JP" altLang="en-US" sz="2000"/>
          </a:p>
        </p:txBody>
      </p:sp>
      <p:sp>
        <p:nvSpPr>
          <p:cNvPr id="5" name="テキスト プレースホルダー 2">
            <a:extLst>
              <a:ext uri="{FF2B5EF4-FFF2-40B4-BE49-F238E27FC236}">
                <a16:creationId xmlns:a16="http://schemas.microsoft.com/office/drawing/2014/main" id="{A8ECED65-08A3-B34C-834E-CF41535C8D45}"/>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8</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セキュリティ対策基準の策定</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1727E99-B7AF-8F95-B2F3-5855D884EF9E}"/>
              </a:ext>
            </a:extLst>
          </p:cNvPr>
          <p:cNvSpPr txBox="1"/>
          <p:nvPr/>
        </p:nvSpPr>
        <p:spPr>
          <a:xfrm>
            <a:off x="11923776" y="645128"/>
            <a:ext cx="56505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19-2-8.】</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19</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E90190FE-8CC8-BB33-BEDA-54499C422FD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D47FA1E2-4893-1985-E80D-2B9F97B71E24}"/>
              </a:ext>
            </a:extLst>
          </p:cNvPr>
          <p:cNvSpPr txBox="1"/>
          <p:nvPr/>
        </p:nvSpPr>
        <p:spPr>
          <a:xfrm>
            <a:off x="1554679" y="1476125"/>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対策基準の策定</a:t>
            </a:r>
          </a:p>
        </p:txBody>
      </p:sp>
      <p:pic>
        <p:nvPicPr>
          <p:cNvPr id="6" name="図 5">
            <a:extLst>
              <a:ext uri="{FF2B5EF4-FFF2-40B4-BE49-F238E27FC236}">
                <a16:creationId xmlns:a16="http://schemas.microsoft.com/office/drawing/2014/main" id="{B115F6E7-4B47-D846-37D2-4B370B6F695B}"/>
              </a:ext>
            </a:extLst>
          </p:cNvPr>
          <p:cNvPicPr>
            <a:picLocks noChangeAspect="1"/>
          </p:cNvPicPr>
          <p:nvPr/>
        </p:nvPicPr>
        <p:blipFill>
          <a:blip r:embed="rId3"/>
          <a:stretch>
            <a:fillRect/>
          </a:stretch>
        </p:blipFill>
        <p:spPr>
          <a:xfrm>
            <a:off x="1598303" y="2407336"/>
            <a:ext cx="15079214" cy="5353858"/>
          </a:xfrm>
          <a:prstGeom prst="rect">
            <a:avLst/>
          </a:prstGeom>
        </p:spPr>
      </p:pic>
    </p:spTree>
    <p:extLst>
      <p:ext uri="{BB962C8B-B14F-4D97-AF65-F5344CB8AC3E}">
        <p14:creationId xmlns:p14="http://schemas.microsoft.com/office/powerpoint/2010/main" val="1463320886"/>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1543-57CF-6280-957F-F2A8AF712840}"/>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58A8FA31-C5E8-EE60-8A60-E6FBAFC3464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472</a:t>
            </a:fld>
            <a:endParaRPr kumimoji="1" lang="ja-JP" altLang="en-US" sz="2000"/>
          </a:p>
        </p:txBody>
      </p:sp>
      <p:sp>
        <p:nvSpPr>
          <p:cNvPr id="5" name="テキスト プレースホルダー 2">
            <a:extLst>
              <a:ext uri="{FF2B5EF4-FFF2-40B4-BE49-F238E27FC236}">
                <a16:creationId xmlns:a16="http://schemas.microsoft.com/office/drawing/2014/main" id="{84CA18BC-7C85-6FE4-69E0-59D5E968BDB7}"/>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8</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セキュリティ対策基準の策定</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5DD33FA4-6583-9BA1-6DC7-A91ADEF30032}"/>
              </a:ext>
            </a:extLst>
          </p:cNvPr>
          <p:cNvSpPr txBox="1"/>
          <p:nvPr/>
        </p:nvSpPr>
        <p:spPr>
          <a:xfrm>
            <a:off x="12033504" y="645128"/>
            <a:ext cx="5540782" cy="8533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19-2-8.】</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20</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02BC7B57-AE03-54B2-C099-0532F2D2DF8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ボックス 3">
            <a:extLst>
              <a:ext uri="{FF2B5EF4-FFF2-40B4-BE49-F238E27FC236}">
                <a16:creationId xmlns:a16="http://schemas.microsoft.com/office/drawing/2014/main" id="{5236804B-CDFF-E9EC-00D6-220A1D1B0936}"/>
              </a:ext>
            </a:extLst>
          </p:cNvPr>
          <p:cNvSpPr txBox="1"/>
          <p:nvPr/>
        </p:nvSpPr>
        <p:spPr>
          <a:xfrm>
            <a:off x="1554679" y="1476125"/>
            <a:ext cx="15456498" cy="64633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対策基準策定のアプローチ方法</a:t>
            </a:r>
          </a:p>
        </p:txBody>
      </p:sp>
      <p:pic>
        <p:nvPicPr>
          <p:cNvPr id="7" name="図 6">
            <a:extLst>
              <a:ext uri="{FF2B5EF4-FFF2-40B4-BE49-F238E27FC236}">
                <a16:creationId xmlns:a16="http://schemas.microsoft.com/office/drawing/2014/main" id="{7B784C9E-B228-36BD-5928-03D93F2EDA91}"/>
              </a:ext>
            </a:extLst>
          </p:cNvPr>
          <p:cNvPicPr>
            <a:picLocks noChangeAspect="1"/>
          </p:cNvPicPr>
          <p:nvPr/>
        </p:nvPicPr>
        <p:blipFill>
          <a:blip r:embed="rId3"/>
          <a:stretch>
            <a:fillRect/>
          </a:stretch>
        </p:blipFill>
        <p:spPr>
          <a:xfrm>
            <a:off x="1722804" y="2375026"/>
            <a:ext cx="15288373" cy="6032499"/>
          </a:xfrm>
          <a:prstGeom prst="rect">
            <a:avLst/>
          </a:prstGeom>
        </p:spPr>
      </p:pic>
    </p:spTree>
    <p:extLst>
      <p:ext uri="{BB962C8B-B14F-4D97-AF65-F5344CB8AC3E}">
        <p14:creationId xmlns:p14="http://schemas.microsoft.com/office/powerpoint/2010/main" val="2690045658"/>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6439F-9AC9-3D7E-C51D-F00808F67FDE}"/>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A6C39211-A0C6-1B0A-3E29-A1E83DF6D34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473</a:t>
            </a:fld>
            <a:endParaRPr kumimoji="1" lang="ja-JP" altLang="en-US" sz="2000"/>
          </a:p>
        </p:txBody>
      </p:sp>
      <p:sp>
        <p:nvSpPr>
          <p:cNvPr id="5" name="テキスト プレースホルダー 2">
            <a:extLst>
              <a:ext uri="{FF2B5EF4-FFF2-40B4-BE49-F238E27FC236}">
                <a16:creationId xmlns:a16="http://schemas.microsoft.com/office/drawing/2014/main" id="{BA007A07-C4ED-B41F-D8BE-FFB007BC86B0}"/>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8</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セキュリティ対策基準の策定</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792B5C16-9D6A-4276-B8AF-69B3CC97EA58}"/>
              </a:ext>
            </a:extLst>
          </p:cNvPr>
          <p:cNvSpPr txBox="1"/>
          <p:nvPr/>
        </p:nvSpPr>
        <p:spPr>
          <a:xfrm>
            <a:off x="11996928" y="645128"/>
            <a:ext cx="55773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19-2-8.】</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20</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EFE90736-C243-714D-4952-594979CE657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6" name="テキスト プレースホルダー 2">
            <a:extLst>
              <a:ext uri="{FF2B5EF4-FFF2-40B4-BE49-F238E27FC236}">
                <a16:creationId xmlns:a16="http://schemas.microsoft.com/office/drawing/2014/main" id="{01643BE0-ED79-5137-5B02-1C2878E8F5F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2EC94A56-0056-65A0-E85D-7EAA59195465}"/>
              </a:ext>
            </a:extLst>
          </p:cNvPr>
          <p:cNvSpPr txBox="1"/>
          <p:nvPr/>
        </p:nvSpPr>
        <p:spPr>
          <a:xfrm>
            <a:off x="1554679" y="2118977"/>
            <a:ext cx="15678962" cy="618630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状況に応じた適切なサイバーセキュリティ対策アプローチを選択することが重要。</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セキュリティ対策実施を内外に示すためには、対策基準の策定が必要。</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対策基準を外部に公開し、セキュリティ対策の実施と説明責任を果たす。</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実施手順を策定した対策基準に基づいて作成することが重要。</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対策基準の策定には、「クイックアプローチ」「ベースラインアプローチ」が可能。</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網羅的な対策には</a:t>
            </a: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を参考にした「網羅的アプローチ」が推奨される。</a:t>
            </a:r>
          </a:p>
        </p:txBody>
      </p:sp>
    </p:spTree>
    <p:extLst>
      <p:ext uri="{BB962C8B-B14F-4D97-AF65-F5344CB8AC3E}">
        <p14:creationId xmlns:p14="http://schemas.microsoft.com/office/powerpoint/2010/main" val="431351100"/>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CD0DF-BC97-5EBA-3F54-80E2677E1497}"/>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437A8EDE-1B45-9A0A-0B33-947E1492CFD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474</a:t>
            </a:fld>
            <a:endParaRPr kumimoji="1" lang="ja-JP" altLang="en-US" sz="2000"/>
          </a:p>
        </p:txBody>
      </p:sp>
      <p:sp>
        <p:nvSpPr>
          <p:cNvPr id="5" name="テキスト プレースホルダー 2">
            <a:extLst>
              <a:ext uri="{FF2B5EF4-FFF2-40B4-BE49-F238E27FC236}">
                <a16:creationId xmlns:a16="http://schemas.microsoft.com/office/drawing/2014/main" id="{A8A9DBCC-F9F2-A1A3-F98E-A9F5292C5248}"/>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9</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管理策のテーマと属性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171EF6B2-3473-3710-FFF4-2044A5EF1DA5}"/>
              </a:ext>
            </a:extLst>
          </p:cNvPr>
          <p:cNvSpPr txBox="1"/>
          <p:nvPr/>
        </p:nvSpPr>
        <p:spPr>
          <a:xfrm>
            <a:off x="11996928" y="645128"/>
            <a:ext cx="55773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19-2-9.】</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21</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C8F8F474-D6CF-494A-4DBB-C46943E202B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FC9BC6AA-1DE7-F87C-13BA-C27550653EB1}"/>
              </a:ext>
            </a:extLst>
          </p:cNvPr>
          <p:cNvSpPr txBox="1"/>
          <p:nvPr/>
        </p:nvSpPr>
        <p:spPr>
          <a:xfrm>
            <a:off x="1554679" y="1476125"/>
            <a:ext cx="15456498" cy="618630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管理策の分類と構成</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管理策</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ISO/IEC 27002</a:t>
            </a:r>
          </a:p>
          <a:p>
            <a:pPr marL="571500" indent="-571500">
              <a:buFont typeface="Arial" panose="020B0604020202020204" pitchFamily="34" charset="0"/>
              <a:buChar char="•"/>
            </a:pPr>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全体概要</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ISMS</a:t>
            </a:r>
            <a:r>
              <a:rPr lang="ja-JP" altLang="en-US" sz="3600">
                <a:solidFill>
                  <a:srgbClr val="374151"/>
                </a:solidFill>
                <a:latin typeface="メイリオ" panose="020B0604030504040204" pitchFamily="50" charset="-128"/>
                <a:ea typeface="メイリオ" panose="020B0604030504040204" pitchFamily="50" charset="-128"/>
              </a:rPr>
              <a:t>の管理策を示した規格の</a:t>
            </a:r>
            <a:r>
              <a:rPr lang="en-US" altLang="ja-JP" sz="3600">
                <a:solidFill>
                  <a:srgbClr val="374151"/>
                </a:solidFill>
                <a:latin typeface="メイリオ" panose="020B0604030504040204" pitchFamily="50" charset="-128"/>
                <a:ea typeface="メイリオ" panose="020B0604030504040204" pitchFamily="50" charset="-128"/>
              </a:rPr>
              <a:t>ISO/IEC 27002</a:t>
            </a:r>
            <a:r>
              <a:rPr lang="ja-JP" altLang="en-US" sz="3600">
                <a:solidFill>
                  <a:srgbClr val="374151"/>
                </a:solidFill>
                <a:latin typeface="メイリオ" panose="020B0604030504040204" pitchFamily="50" charset="-128"/>
                <a:ea typeface="メイリオ" panose="020B0604030504040204" pitchFamily="50" charset="-128"/>
              </a:rPr>
              <a:t>についての説明。</a:t>
            </a: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6894157"/>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EB32F-9970-738D-82A6-986162A205CB}"/>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02732039-55BA-6CFD-5FA4-23CBDDD480C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475</a:t>
            </a:fld>
            <a:endParaRPr kumimoji="1" lang="ja-JP" altLang="en-US" sz="2000"/>
          </a:p>
        </p:txBody>
      </p:sp>
      <p:sp>
        <p:nvSpPr>
          <p:cNvPr id="5" name="テキスト プレースホルダー 2">
            <a:extLst>
              <a:ext uri="{FF2B5EF4-FFF2-40B4-BE49-F238E27FC236}">
                <a16:creationId xmlns:a16="http://schemas.microsoft.com/office/drawing/2014/main" id="{9039CE11-A6EC-D798-F40A-2B5D63420226}"/>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9</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管理策のテーマと属性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8590705A-6AF1-84BD-9462-6A54E5D0E9AA}"/>
              </a:ext>
            </a:extLst>
          </p:cNvPr>
          <p:cNvSpPr txBox="1"/>
          <p:nvPr/>
        </p:nvSpPr>
        <p:spPr>
          <a:xfrm>
            <a:off x="12015216" y="645128"/>
            <a:ext cx="55590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19-2-9.】</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21</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25F8CDA1-5E90-6112-1C1A-BAFB09E5378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2863B2F5-81FB-C342-790D-BF59FD539A8D}"/>
              </a:ext>
            </a:extLst>
          </p:cNvPr>
          <p:cNvSpPr txBox="1"/>
          <p:nvPr/>
        </p:nvSpPr>
        <p:spPr>
          <a:xfrm>
            <a:off x="1554679" y="1476125"/>
            <a:ext cx="15456498" cy="618630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管理策の分類と構成</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2013</a:t>
            </a:r>
            <a:r>
              <a:rPr lang="ja-JP" altLang="en-US" sz="3600">
                <a:solidFill>
                  <a:srgbClr val="374151"/>
                </a:solidFill>
                <a:latin typeface="メイリオ" panose="020B0604030504040204" pitchFamily="50" charset="-128"/>
                <a:ea typeface="メイリオ" panose="020B0604030504040204" pitchFamily="50" charset="-128"/>
              </a:rPr>
              <a:t>年版では管理策が</a:t>
            </a:r>
            <a:r>
              <a:rPr lang="en-US" altLang="ja-JP" sz="3600">
                <a:solidFill>
                  <a:srgbClr val="374151"/>
                </a:solidFill>
                <a:latin typeface="メイリオ" panose="020B0604030504040204" pitchFamily="50" charset="-128"/>
                <a:ea typeface="メイリオ" panose="020B0604030504040204" pitchFamily="50" charset="-128"/>
              </a:rPr>
              <a:t>14</a:t>
            </a:r>
            <a:r>
              <a:rPr lang="ja-JP" altLang="en-US" sz="3600">
                <a:solidFill>
                  <a:srgbClr val="374151"/>
                </a:solidFill>
                <a:latin typeface="メイリオ" panose="020B0604030504040204" pitchFamily="50" charset="-128"/>
                <a:ea typeface="メイリオ" panose="020B0604030504040204" pitchFamily="50" charset="-128"/>
              </a:rPr>
              <a:t>分野</a:t>
            </a:r>
            <a:r>
              <a:rPr lang="en-US" altLang="ja-JP" sz="3600">
                <a:solidFill>
                  <a:srgbClr val="374151"/>
                </a:solidFill>
                <a:latin typeface="メイリオ" panose="020B0604030504040204" pitchFamily="50" charset="-128"/>
                <a:ea typeface="メイリオ" panose="020B0604030504040204" pitchFamily="50" charset="-128"/>
              </a:rPr>
              <a:t>114</a:t>
            </a:r>
            <a:r>
              <a:rPr lang="ja-JP" altLang="en-US" sz="3600">
                <a:solidFill>
                  <a:srgbClr val="374151"/>
                </a:solidFill>
                <a:latin typeface="メイリオ" panose="020B0604030504040204" pitchFamily="50" charset="-128"/>
                <a:ea typeface="メイリオ" panose="020B0604030504040204" pitchFamily="50" charset="-128"/>
              </a:rPr>
              <a:t>項目だったが、</a:t>
            </a:r>
            <a:r>
              <a:rPr lang="en-US" altLang="ja-JP" sz="3600">
                <a:solidFill>
                  <a:srgbClr val="374151"/>
                </a:solidFill>
                <a:latin typeface="メイリオ" panose="020B0604030504040204" pitchFamily="50" charset="-128"/>
                <a:ea typeface="メイリオ" panose="020B0604030504040204" pitchFamily="50" charset="-128"/>
              </a:rPr>
              <a:t>2022</a:t>
            </a:r>
            <a:r>
              <a:rPr lang="ja-JP" altLang="en-US" sz="3600">
                <a:solidFill>
                  <a:srgbClr val="374151"/>
                </a:solidFill>
                <a:latin typeface="メイリオ" panose="020B0604030504040204" pitchFamily="50" charset="-128"/>
                <a:ea typeface="メイリオ" panose="020B0604030504040204" pitchFamily="50" charset="-128"/>
              </a:rPr>
              <a:t>年版では</a:t>
            </a:r>
            <a:r>
              <a:rPr lang="en-US" altLang="ja-JP" sz="3600">
                <a:solidFill>
                  <a:srgbClr val="374151"/>
                </a:solidFill>
                <a:latin typeface="メイリオ" panose="020B0604030504040204" pitchFamily="50" charset="-128"/>
                <a:ea typeface="メイリオ" panose="020B0604030504040204" pitchFamily="50" charset="-128"/>
              </a:rPr>
              <a:t>82</a:t>
            </a:r>
            <a:r>
              <a:rPr lang="ja-JP" altLang="en-US" sz="3600">
                <a:solidFill>
                  <a:srgbClr val="374151"/>
                </a:solidFill>
                <a:latin typeface="メイリオ" panose="020B0604030504040204" pitchFamily="50" charset="-128"/>
                <a:ea typeface="メイリオ" panose="020B0604030504040204" pitchFamily="50" charset="-128"/>
              </a:rPr>
              <a:t>項目に統合、新たに</a:t>
            </a:r>
            <a:r>
              <a:rPr lang="en-US" altLang="ja-JP" sz="3600">
                <a:solidFill>
                  <a:srgbClr val="374151"/>
                </a:solidFill>
                <a:latin typeface="メイリオ" panose="020B0604030504040204" pitchFamily="50" charset="-128"/>
                <a:ea typeface="メイリオ" panose="020B0604030504040204" pitchFamily="50" charset="-128"/>
              </a:rPr>
              <a:t>11</a:t>
            </a:r>
            <a:r>
              <a:rPr lang="ja-JP" altLang="en-US" sz="3600">
                <a:solidFill>
                  <a:srgbClr val="374151"/>
                </a:solidFill>
                <a:latin typeface="メイリオ" panose="020B0604030504040204" pitchFamily="50" charset="-128"/>
                <a:ea typeface="メイリオ" panose="020B0604030504040204" pitchFamily="50" charset="-128"/>
              </a:rPr>
              <a:t>項目が追加され、合計</a:t>
            </a:r>
            <a:r>
              <a:rPr lang="en-US" altLang="ja-JP" sz="3600">
                <a:solidFill>
                  <a:srgbClr val="374151"/>
                </a:solidFill>
                <a:latin typeface="メイリオ" panose="020B0604030504040204" pitchFamily="50" charset="-128"/>
                <a:ea typeface="メイリオ" panose="020B0604030504040204" pitchFamily="50" charset="-128"/>
              </a:rPr>
              <a:t>93</a:t>
            </a:r>
            <a:r>
              <a:rPr lang="ja-JP" altLang="en-US" sz="3600">
                <a:solidFill>
                  <a:srgbClr val="374151"/>
                </a:solidFill>
                <a:latin typeface="メイリオ" panose="020B0604030504040204" pitchFamily="50" charset="-128"/>
                <a:ea typeface="メイリオ" panose="020B0604030504040204" pitchFamily="50" charset="-128"/>
              </a:rPr>
              <a:t>項目に。</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2022</a:t>
            </a:r>
            <a:r>
              <a:rPr lang="ja-JP" altLang="en-US" sz="3600">
                <a:solidFill>
                  <a:srgbClr val="374151"/>
                </a:solidFill>
                <a:latin typeface="メイリオ" panose="020B0604030504040204" pitchFamily="50" charset="-128"/>
                <a:ea typeface="メイリオ" panose="020B0604030504040204" pitchFamily="50" charset="-128"/>
              </a:rPr>
              <a:t>年版の管理策は「組織的管理策」「人的管理策」「物理的管理策」「技術的管理策」の</a:t>
            </a:r>
            <a:r>
              <a:rPr lang="en-US" altLang="ja-JP" sz="3600">
                <a:solidFill>
                  <a:srgbClr val="374151"/>
                </a:solidFill>
                <a:latin typeface="メイリオ" panose="020B0604030504040204" pitchFamily="50" charset="-128"/>
                <a:ea typeface="メイリオ" panose="020B0604030504040204" pitchFamily="50" charset="-128"/>
              </a:rPr>
              <a:t>4</a:t>
            </a:r>
            <a:r>
              <a:rPr lang="ja-JP" altLang="en-US" sz="3600">
                <a:solidFill>
                  <a:srgbClr val="374151"/>
                </a:solidFill>
                <a:latin typeface="メイリオ" panose="020B0604030504040204" pitchFamily="50" charset="-128"/>
                <a:ea typeface="メイリオ" panose="020B0604030504040204" pitchFamily="50" charset="-128"/>
              </a:rPr>
              <a:t>つのカテゴリに分類。</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「属性（</a:t>
            </a:r>
            <a:r>
              <a:rPr lang="en-US" altLang="ja-JP" sz="3600">
                <a:solidFill>
                  <a:srgbClr val="374151"/>
                </a:solidFill>
                <a:latin typeface="メイリオ" panose="020B0604030504040204" pitchFamily="50" charset="-128"/>
                <a:ea typeface="メイリオ" panose="020B0604030504040204" pitchFamily="50" charset="-128"/>
              </a:rPr>
              <a:t>attribute</a:t>
            </a:r>
            <a:r>
              <a:rPr lang="ja-JP" altLang="en-US" sz="3600">
                <a:solidFill>
                  <a:srgbClr val="374151"/>
                </a:solidFill>
                <a:latin typeface="メイリオ" panose="020B0604030504040204" pitchFamily="50" charset="-128"/>
                <a:ea typeface="メイリオ" panose="020B0604030504040204" pitchFamily="50" charset="-128"/>
              </a:rPr>
              <a:t>）」という新概念が導入され、管理策のフィルタリング、並び替え、提示が容易に。</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ISMS</a:t>
            </a:r>
            <a:r>
              <a:rPr lang="ja-JP" altLang="en-US" sz="3600">
                <a:solidFill>
                  <a:srgbClr val="374151"/>
                </a:solidFill>
                <a:latin typeface="メイリオ" panose="020B0604030504040204" pitchFamily="50" charset="-128"/>
                <a:ea typeface="メイリオ" panose="020B0604030504040204" pitchFamily="50" charset="-128"/>
              </a:rPr>
              <a:t>構築時には、これらの管理策から自社に適したものを選択し、対策基準として採用。</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62443176"/>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EA3E4-D759-DF71-4D8C-325FB683EAE9}"/>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49B7A64F-3D29-FA80-A3CD-51DCD9E5E11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476</a:t>
            </a:fld>
            <a:endParaRPr kumimoji="1" lang="ja-JP" altLang="en-US" sz="2000"/>
          </a:p>
        </p:txBody>
      </p:sp>
      <p:sp>
        <p:nvSpPr>
          <p:cNvPr id="5" name="テキスト プレースホルダー 2">
            <a:extLst>
              <a:ext uri="{FF2B5EF4-FFF2-40B4-BE49-F238E27FC236}">
                <a16:creationId xmlns:a16="http://schemas.microsoft.com/office/drawing/2014/main" id="{D382D414-C765-ABDB-F6B3-DDBE30B80A74}"/>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9</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管理策のテーマと属性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52784FB-B185-74CF-80E8-557E381A3753}"/>
              </a:ext>
            </a:extLst>
          </p:cNvPr>
          <p:cNvSpPr txBox="1"/>
          <p:nvPr/>
        </p:nvSpPr>
        <p:spPr>
          <a:xfrm>
            <a:off x="12015216" y="645128"/>
            <a:ext cx="5559070" cy="8513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19-2-9.】</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22</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BEC076A2-E65A-FD7D-5A06-0FE4ED1A7A3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A6D55161-5D63-8288-B721-3EEFAA65FB54}"/>
              </a:ext>
            </a:extLst>
          </p:cNvPr>
          <p:cNvSpPr txBox="1"/>
          <p:nvPr/>
        </p:nvSpPr>
        <p:spPr>
          <a:xfrm>
            <a:off x="1554679" y="1476125"/>
            <a:ext cx="15456498" cy="120032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管理策のテーマと属性</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9AC5E42A-3AB8-B6B2-816A-F04DA52980F8}"/>
              </a:ext>
            </a:extLst>
          </p:cNvPr>
          <p:cNvPicPr>
            <a:picLocks noChangeAspect="1"/>
          </p:cNvPicPr>
          <p:nvPr/>
        </p:nvPicPr>
        <p:blipFill>
          <a:blip r:embed="rId3"/>
          <a:stretch>
            <a:fillRect/>
          </a:stretch>
        </p:blipFill>
        <p:spPr>
          <a:xfrm>
            <a:off x="1668213" y="2087973"/>
            <a:ext cx="13895248" cy="6321507"/>
          </a:xfrm>
          <a:prstGeom prst="rect">
            <a:avLst/>
          </a:prstGeom>
        </p:spPr>
      </p:pic>
    </p:spTree>
    <p:extLst>
      <p:ext uri="{BB962C8B-B14F-4D97-AF65-F5344CB8AC3E}">
        <p14:creationId xmlns:p14="http://schemas.microsoft.com/office/powerpoint/2010/main" val="2067455077"/>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22968-7FAE-A619-1BDA-FA6227A81DCC}"/>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0B3E3463-412B-70EF-48BB-B8F0DEF7A6C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477</a:t>
            </a:fld>
            <a:endParaRPr kumimoji="1" lang="ja-JP" altLang="en-US" sz="2000"/>
          </a:p>
        </p:txBody>
      </p:sp>
      <p:sp>
        <p:nvSpPr>
          <p:cNvPr id="5" name="テキスト プレースホルダー 2">
            <a:extLst>
              <a:ext uri="{FF2B5EF4-FFF2-40B4-BE49-F238E27FC236}">
                <a16:creationId xmlns:a16="http://schemas.microsoft.com/office/drawing/2014/main" id="{F99AFEC3-A08E-C46D-8DCC-C50D9E8E2EAC}"/>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9</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管理策のテーマと属性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9A0F9D0F-399E-3DC5-B801-F426F539EBBE}"/>
              </a:ext>
            </a:extLst>
          </p:cNvPr>
          <p:cNvSpPr txBox="1"/>
          <p:nvPr/>
        </p:nvSpPr>
        <p:spPr>
          <a:xfrm>
            <a:off x="11960352" y="645128"/>
            <a:ext cx="56139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19-2-9.】</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22</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C61A21C7-8C67-EE00-A773-97170110FEE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6" name="テキスト プレースホルダー 2">
            <a:extLst>
              <a:ext uri="{FF2B5EF4-FFF2-40B4-BE49-F238E27FC236}">
                <a16:creationId xmlns:a16="http://schemas.microsoft.com/office/drawing/2014/main" id="{864E1294-505E-7CCA-E957-8D152FCC6033}"/>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C8436CE-36CA-468F-4BA1-98EF1046F246}"/>
              </a:ext>
            </a:extLst>
          </p:cNvPr>
          <p:cNvSpPr txBox="1"/>
          <p:nvPr/>
        </p:nvSpPr>
        <p:spPr>
          <a:xfrm>
            <a:off x="1554679" y="2118977"/>
            <a:ext cx="15678962" cy="5078313"/>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企業や組織は</a:t>
            </a:r>
            <a:r>
              <a:rPr lang="en-US" altLang="ja-JP" sz="3600" b="0" i="0">
                <a:solidFill>
                  <a:srgbClr val="374151"/>
                </a:solidFill>
                <a:effectLst/>
                <a:latin typeface="メイリオ" panose="020B0604030504040204" pitchFamily="50" charset="-128"/>
                <a:ea typeface="メイリオ" panose="020B0604030504040204" pitchFamily="50" charset="-128"/>
              </a:rPr>
              <a:t>ISO/IEC 27002</a:t>
            </a:r>
            <a:r>
              <a:rPr lang="ja-JP" altLang="en-US" sz="3600" b="0" i="0">
                <a:solidFill>
                  <a:srgbClr val="374151"/>
                </a:solidFill>
                <a:effectLst/>
                <a:latin typeface="メイリオ" panose="020B0604030504040204" pitchFamily="50" charset="-128"/>
                <a:ea typeface="メイリオ" panose="020B0604030504040204" pitchFamily="50" charset="-128"/>
              </a:rPr>
              <a:t>の管理策から、組織に必要なものを選択することが重要。</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において、リスク対応の対策として管理策があり、</a:t>
            </a:r>
            <a:r>
              <a:rPr lang="en-US" altLang="ja-JP" sz="3600" b="0" i="0">
                <a:solidFill>
                  <a:srgbClr val="374151"/>
                </a:solidFill>
                <a:effectLst/>
                <a:latin typeface="メイリオ" panose="020B0604030504040204" pitchFamily="50" charset="-128"/>
                <a:ea typeface="メイリオ" panose="020B0604030504040204" pitchFamily="50" charset="-128"/>
              </a:rPr>
              <a:t>ISO/IEC 27002:2022</a:t>
            </a:r>
            <a:r>
              <a:rPr lang="ja-JP" altLang="en-US" sz="3600" b="0" i="0">
                <a:solidFill>
                  <a:srgbClr val="374151"/>
                </a:solidFill>
                <a:effectLst/>
                <a:latin typeface="メイリオ" panose="020B0604030504040204" pitchFamily="50" charset="-128"/>
                <a:ea typeface="メイリオ" panose="020B0604030504040204" pitchFamily="50" charset="-128"/>
              </a:rPr>
              <a:t>で</a:t>
            </a:r>
            <a:r>
              <a:rPr lang="en-US" altLang="ja-JP" sz="3600" b="0" i="0">
                <a:solidFill>
                  <a:srgbClr val="374151"/>
                </a:solidFill>
                <a:effectLst/>
                <a:latin typeface="メイリオ" panose="020B0604030504040204" pitchFamily="50" charset="-128"/>
                <a:ea typeface="メイリオ" panose="020B0604030504040204" pitchFamily="50" charset="-128"/>
              </a:rPr>
              <a:t>93</a:t>
            </a:r>
            <a:r>
              <a:rPr lang="ja-JP" altLang="en-US" sz="3600" b="0" i="0">
                <a:solidFill>
                  <a:srgbClr val="374151"/>
                </a:solidFill>
                <a:effectLst/>
                <a:latin typeface="メイリオ" panose="020B0604030504040204" pitchFamily="50" charset="-128"/>
                <a:ea typeface="メイリオ" panose="020B0604030504040204" pitchFamily="50" charset="-128"/>
              </a:rPr>
              <a:t>項目が示されている。</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ISO/IEC 27002:2022</a:t>
            </a:r>
            <a:r>
              <a:rPr lang="ja-JP" altLang="en-US" sz="3600" b="0" i="0">
                <a:solidFill>
                  <a:srgbClr val="374151"/>
                </a:solidFill>
                <a:effectLst/>
                <a:latin typeface="メイリオ" panose="020B0604030504040204" pitchFamily="50" charset="-128"/>
                <a:ea typeface="メイリオ" panose="020B0604030504040204" pitchFamily="50" charset="-128"/>
              </a:rPr>
              <a:t>の管理策には</a:t>
            </a:r>
            <a:r>
              <a:rPr lang="en-US" altLang="ja-JP" sz="3600" b="0" i="0">
                <a:solidFill>
                  <a:srgbClr val="374151"/>
                </a:solidFill>
                <a:effectLst/>
                <a:latin typeface="メイリオ" panose="020B0604030504040204" pitchFamily="50" charset="-128"/>
                <a:ea typeface="メイリオ" panose="020B0604030504040204" pitchFamily="50" charset="-128"/>
              </a:rPr>
              <a:t>4</a:t>
            </a:r>
            <a:r>
              <a:rPr lang="ja-JP" altLang="en-US" sz="3600" b="0" i="0">
                <a:solidFill>
                  <a:srgbClr val="374151"/>
                </a:solidFill>
                <a:effectLst/>
                <a:latin typeface="メイリオ" panose="020B0604030504040204" pitchFamily="50" charset="-128"/>
                <a:ea typeface="メイリオ" panose="020B0604030504040204" pitchFamily="50" charset="-128"/>
              </a:rPr>
              <a:t>つのテーマと</a:t>
            </a:r>
            <a:r>
              <a:rPr lang="en-US" altLang="ja-JP" sz="3600" b="0" i="0">
                <a:solidFill>
                  <a:srgbClr val="374151"/>
                </a:solidFill>
                <a:effectLst/>
                <a:latin typeface="メイリオ" panose="020B0604030504040204" pitchFamily="50" charset="-128"/>
                <a:ea typeface="メイリオ" panose="020B0604030504040204" pitchFamily="50" charset="-128"/>
              </a:rPr>
              <a:t>5</a:t>
            </a:r>
            <a:r>
              <a:rPr lang="ja-JP" altLang="en-US" sz="3600" b="0" i="0">
                <a:solidFill>
                  <a:srgbClr val="374151"/>
                </a:solidFill>
                <a:effectLst/>
                <a:latin typeface="メイリオ" panose="020B0604030504040204" pitchFamily="50" charset="-128"/>
                <a:ea typeface="メイリオ" panose="020B0604030504040204" pitchFamily="50" charset="-128"/>
              </a:rPr>
              <a:t>つの属性があり、これらを参考に組織に必要なセキュリティ対策を選択することが重要。</a:t>
            </a:r>
          </a:p>
        </p:txBody>
      </p:sp>
    </p:spTree>
    <p:extLst>
      <p:ext uri="{BB962C8B-B14F-4D97-AF65-F5344CB8AC3E}">
        <p14:creationId xmlns:p14="http://schemas.microsoft.com/office/powerpoint/2010/main" val="330529378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1E983-F208-A344-E4D1-12009BD968E0}"/>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BC33107F-F7FF-6B71-EE94-3252964CB61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478</a:t>
            </a:fld>
            <a:endParaRPr kumimoji="1" lang="ja-JP" altLang="en-US" sz="2000"/>
          </a:p>
        </p:txBody>
      </p:sp>
      <p:sp>
        <p:nvSpPr>
          <p:cNvPr id="5" name="テキスト プレースホルダー 2">
            <a:extLst>
              <a:ext uri="{FF2B5EF4-FFF2-40B4-BE49-F238E27FC236}">
                <a16:creationId xmlns:a16="http://schemas.microsoft.com/office/drawing/2014/main" id="{65201B38-9376-B5E2-1C1E-608179F0E855}"/>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脅威、脆弱性、リスクの定義と関係性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89FBCEE0-3BC6-8420-375D-E9E97E3F8BF1}"/>
              </a:ext>
            </a:extLst>
          </p:cNvPr>
          <p:cNvSpPr txBox="1"/>
          <p:nvPr/>
        </p:nvSpPr>
        <p:spPr>
          <a:xfrm>
            <a:off x="11576304" y="645128"/>
            <a:ext cx="59979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19-2-10.】</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23</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025A1C1A-FD4D-41A6-B90B-CFE9BDE881C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6C967951-1E3F-1FEF-8054-21CF0184CED5}"/>
              </a:ext>
            </a:extLst>
          </p:cNvPr>
          <p:cNvSpPr txBox="1"/>
          <p:nvPr/>
        </p:nvSpPr>
        <p:spPr>
          <a:xfrm>
            <a:off x="1554679" y="1476125"/>
            <a:ext cx="15456498" cy="7294305"/>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内容</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用語の定義および関係性と識別方法</a:t>
            </a:r>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リスク</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脅威</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脆弱性</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dirty="0">
              <a:solidFill>
                <a:srgbClr val="374151"/>
              </a:solidFill>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全体概要</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「リスク」、「脆弱性」、「脅威」の定義とそれらの関係性についての理解。</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「脅威」と「脆弱性」の識別方法についての詳細な説明。</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87791444"/>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9390-2782-FCC3-7D9D-A21708723B84}"/>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56949778-F80F-8E8F-83D3-E4306C6353A2}"/>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479</a:t>
            </a:fld>
            <a:endParaRPr kumimoji="1" lang="ja-JP" altLang="en-US" sz="2000"/>
          </a:p>
        </p:txBody>
      </p:sp>
      <p:sp>
        <p:nvSpPr>
          <p:cNvPr id="5" name="テキスト プレースホルダー 2">
            <a:extLst>
              <a:ext uri="{FF2B5EF4-FFF2-40B4-BE49-F238E27FC236}">
                <a16:creationId xmlns:a16="http://schemas.microsoft.com/office/drawing/2014/main" id="{B641BFA2-41EB-155B-C9CD-9797E01C3788}"/>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脅威、脆弱性、リスクの定義と関係性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809ABA86-78C5-880C-A3D3-356B3A052457}"/>
              </a:ext>
            </a:extLst>
          </p:cNvPr>
          <p:cNvSpPr txBox="1"/>
          <p:nvPr/>
        </p:nvSpPr>
        <p:spPr>
          <a:xfrm>
            <a:off x="11558016" y="645129"/>
            <a:ext cx="60162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19-2-10.】</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23</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94862CE6-EE26-8491-CA16-07B5B6AD8D9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34452B9D-BC07-755E-0DBE-77C7C77A59B1}"/>
              </a:ext>
            </a:extLst>
          </p:cNvPr>
          <p:cNvSpPr txBox="1"/>
          <p:nvPr/>
        </p:nvSpPr>
        <p:spPr>
          <a:xfrm>
            <a:off x="1554679" y="1425326"/>
            <a:ext cx="15456498" cy="3970318"/>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用語の定義および関係性と識別方法</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企業や組織にはセキュリティ上のリスクが存在する。</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これらのリスクを効率的に管理するためにはリスクマネジメントが必要。</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リスクマネジメントを理解するために、「脅威」、「脆弱性」、「リスク」という用語の定義と関係性を説明している。</a:t>
            </a:r>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r>
              <a:rPr lang="ja-JP" altLang="en-US" sz="3600" b="0" i="0" dirty="0">
                <a:solidFill>
                  <a:srgbClr val="374151"/>
                </a:solidFill>
                <a:effectLst/>
                <a:latin typeface="メイリオ" panose="020B0604030504040204" pitchFamily="50" charset="-128"/>
                <a:ea typeface="メイリオ" panose="020B0604030504040204" pitchFamily="50" charset="-128"/>
              </a:rPr>
              <a:t>（例）業務用ノートパソコンに関する脅威や脆弱性、管理策の関係</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66C1C6B5-A621-7C66-F309-B47FB683E916}"/>
              </a:ext>
            </a:extLst>
          </p:cNvPr>
          <p:cNvPicPr>
            <a:picLocks noChangeAspect="1"/>
          </p:cNvPicPr>
          <p:nvPr/>
        </p:nvPicPr>
        <p:blipFill>
          <a:blip r:embed="rId3"/>
          <a:stretch>
            <a:fillRect/>
          </a:stretch>
        </p:blipFill>
        <p:spPr>
          <a:xfrm>
            <a:off x="2745025" y="5300934"/>
            <a:ext cx="11540142" cy="4284217"/>
          </a:xfrm>
          <a:prstGeom prst="rect">
            <a:avLst/>
          </a:prstGeom>
        </p:spPr>
      </p:pic>
    </p:spTree>
    <p:extLst>
      <p:ext uri="{BB962C8B-B14F-4D97-AF65-F5344CB8AC3E}">
        <p14:creationId xmlns:p14="http://schemas.microsoft.com/office/powerpoint/2010/main" val="1572069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D590F-1A5C-6AAB-0C9D-1AD540C050B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1A273E7-4509-583E-6D21-45738688FFD9}"/>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F1B7124-59A8-D47C-9A9B-895AE9A5732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a:t>
            </a:fld>
            <a:endParaRPr kumimoji="1" lang="ja-JP" altLang="en-US" sz="2000"/>
          </a:p>
        </p:txBody>
      </p:sp>
      <p:sp>
        <p:nvSpPr>
          <p:cNvPr id="2" name="テキスト ボックス 1">
            <a:extLst>
              <a:ext uri="{FF2B5EF4-FFF2-40B4-BE49-F238E27FC236}">
                <a16:creationId xmlns:a16="http://schemas.microsoft.com/office/drawing/2014/main" id="{DBD411FA-A633-5692-EC50-FBA758493037}"/>
              </a:ext>
            </a:extLst>
          </p:cNvPr>
          <p:cNvSpPr txBox="1"/>
          <p:nvPr/>
        </p:nvSpPr>
        <p:spPr>
          <a:xfrm>
            <a:off x="1554679" y="2036000"/>
            <a:ext cx="15456498" cy="3970318"/>
          </a:xfrm>
          <a:prstGeom prst="rect">
            <a:avLst/>
          </a:prstGeom>
          <a:noFill/>
        </p:spPr>
        <p:txBody>
          <a:bodyPr wrap="square">
            <a:spAutoFit/>
          </a:bodyPr>
          <a:lstStyle/>
          <a:p>
            <a:r>
              <a:rPr lang="ja-JP" altLang="en-US" sz="3600" b="0" i="0">
                <a:solidFill>
                  <a:srgbClr val="374151"/>
                </a:solidFill>
                <a:effectLst/>
                <a:latin typeface="メイリオ" panose="020B0604030504040204" pitchFamily="50" charset="-128"/>
                <a:ea typeface="メイリオ" panose="020B0604030504040204" pitchFamily="50" charset="-128"/>
              </a:rPr>
              <a:t>後れをとった</a:t>
            </a:r>
            <a:r>
              <a:rPr lang="en-US" altLang="ja-JP" sz="3600" b="0" i="0">
                <a:solidFill>
                  <a:srgbClr val="374151"/>
                </a:solidFill>
                <a:effectLst/>
                <a:latin typeface="メイリオ" panose="020B0604030504040204" pitchFamily="50" charset="-128"/>
                <a:ea typeface="メイリオ" panose="020B0604030504040204" pitchFamily="50" charset="-128"/>
              </a:rPr>
              <a:t>6</a:t>
            </a:r>
            <a:r>
              <a:rPr lang="ja-JP" altLang="en-US" sz="3600" b="0" i="0">
                <a:solidFill>
                  <a:srgbClr val="374151"/>
                </a:solidFill>
                <a:effectLst/>
                <a:latin typeface="メイリオ" panose="020B0604030504040204" pitchFamily="50" charset="-128"/>
                <a:ea typeface="メイリオ" panose="020B0604030504040204" pitchFamily="50" charset="-128"/>
              </a:rPr>
              <a:t>つの理由</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en-US" altLang="ja-JP" sz="3600">
                <a:solidFill>
                  <a:srgbClr val="374151"/>
                </a:solidFill>
                <a:latin typeface="メイリオ" panose="020B0604030504040204" pitchFamily="50" charset="-128"/>
                <a:ea typeface="メイリオ" panose="020B0604030504040204" pitchFamily="50" charset="-128"/>
              </a:rPr>
              <a:t>ICT</a:t>
            </a:r>
            <a:r>
              <a:rPr lang="ja-JP" altLang="en-US" sz="3600">
                <a:solidFill>
                  <a:srgbClr val="374151"/>
                </a:solidFill>
                <a:latin typeface="メイリオ" panose="020B0604030504040204" pitchFamily="50" charset="-128"/>
                <a:ea typeface="メイリオ" panose="020B0604030504040204" pitchFamily="50" charset="-128"/>
              </a:rPr>
              <a:t>投資の低迷</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業務改革などを伴わない</a:t>
            </a: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投資</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en-US" altLang="ja-JP" sz="3600">
                <a:solidFill>
                  <a:srgbClr val="374151"/>
                </a:solidFill>
                <a:latin typeface="メイリオ" panose="020B0604030504040204" pitchFamily="50" charset="-128"/>
                <a:ea typeface="メイリオ" panose="020B0604030504040204" pitchFamily="50" charset="-128"/>
              </a:rPr>
              <a:t>ICT</a:t>
            </a:r>
            <a:r>
              <a:rPr lang="ja-JP" altLang="en-US" sz="3600">
                <a:solidFill>
                  <a:srgbClr val="374151"/>
                </a:solidFill>
                <a:latin typeface="メイリオ" panose="020B0604030504040204" pitchFamily="50" charset="-128"/>
                <a:ea typeface="メイリオ" panose="020B0604030504040204" pitchFamily="50" charset="-128"/>
              </a:rPr>
              <a:t>人材不足・偏在</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過去の成功体験</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デジタル化への不安感・抵抗感</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デジタルリテラシーが十分ではない</a:t>
            </a: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CAC23095-C49A-30C1-6445-E28E008D0D3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10B266F9-043F-B05E-556F-C814957783BB}"/>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日本のデジタル化は後れている！！</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ABF64DAA-996C-F26A-850C-210A25D170BB}"/>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498007214"/>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C142E-736C-FD29-360C-B111AB44ECDC}"/>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042D9166-B48F-5866-72F7-1DEF8EBCC84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480</a:t>
            </a:fld>
            <a:endParaRPr kumimoji="1" lang="ja-JP" altLang="en-US" sz="2000"/>
          </a:p>
        </p:txBody>
      </p:sp>
      <p:sp>
        <p:nvSpPr>
          <p:cNvPr id="5" name="テキスト プレースホルダー 2">
            <a:extLst>
              <a:ext uri="{FF2B5EF4-FFF2-40B4-BE49-F238E27FC236}">
                <a16:creationId xmlns:a16="http://schemas.microsoft.com/office/drawing/2014/main" id="{EB0C85FE-657F-B0E1-5BCC-0EF66590D8BC}"/>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脅威、脆弱性、リスクの定義と関係性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D10A3958-18F3-8DB9-ABE5-2C4D505B5DEE}"/>
              </a:ext>
            </a:extLst>
          </p:cNvPr>
          <p:cNvSpPr txBox="1"/>
          <p:nvPr/>
        </p:nvSpPr>
        <p:spPr>
          <a:xfrm>
            <a:off x="11558016" y="645129"/>
            <a:ext cx="60162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19-2-10.】</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24</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9D6AF8C1-4163-0701-06B7-682B2DC6FEA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F7EE9802-313C-9F6A-EED2-FE3178012CF1}"/>
              </a:ext>
            </a:extLst>
          </p:cNvPr>
          <p:cNvSpPr txBox="1"/>
          <p:nvPr/>
        </p:nvSpPr>
        <p:spPr>
          <a:xfrm>
            <a:off x="1554679" y="1317498"/>
            <a:ext cx="15456498" cy="8402300"/>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脅威の識別</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脆弱性の識別</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脆弱性があってもインシデントが発生するわけではないが、脆弱性は脅威を引き起こし、インシデントの発生確率を高める可能性がある。</a:t>
            </a: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脆弱性を減らすためには適切な管理策が必要であり、脆弱性は管理策の不足を示す。</a:t>
            </a: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脆弱性を識別することは必要な管理策を特定するのに役立つ。</a:t>
            </a:r>
          </a:p>
        </p:txBody>
      </p:sp>
      <p:pic>
        <p:nvPicPr>
          <p:cNvPr id="11" name="図 10">
            <a:extLst>
              <a:ext uri="{FF2B5EF4-FFF2-40B4-BE49-F238E27FC236}">
                <a16:creationId xmlns:a16="http://schemas.microsoft.com/office/drawing/2014/main" id="{E829E8C6-0B3D-7B91-1362-EA8072C1D21B}"/>
              </a:ext>
            </a:extLst>
          </p:cNvPr>
          <p:cNvPicPr>
            <a:picLocks noChangeAspect="1"/>
          </p:cNvPicPr>
          <p:nvPr/>
        </p:nvPicPr>
        <p:blipFill>
          <a:blip r:embed="rId3"/>
          <a:stretch>
            <a:fillRect/>
          </a:stretch>
        </p:blipFill>
        <p:spPr>
          <a:xfrm>
            <a:off x="1659136" y="1985833"/>
            <a:ext cx="14921362" cy="3966026"/>
          </a:xfrm>
          <a:prstGeom prst="rect">
            <a:avLst/>
          </a:prstGeom>
        </p:spPr>
      </p:pic>
    </p:spTree>
    <p:extLst>
      <p:ext uri="{BB962C8B-B14F-4D97-AF65-F5344CB8AC3E}">
        <p14:creationId xmlns:p14="http://schemas.microsoft.com/office/powerpoint/2010/main" val="3357104454"/>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0DA0D-C90D-A490-8E3E-EAA6F5CB23D9}"/>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2FD8F422-D9F7-DB4E-74A0-BDA1BB6D259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481</a:t>
            </a:fld>
            <a:endParaRPr kumimoji="1" lang="ja-JP" altLang="en-US" sz="2000"/>
          </a:p>
        </p:txBody>
      </p:sp>
      <p:sp>
        <p:nvSpPr>
          <p:cNvPr id="5" name="テキスト プレースホルダー 2">
            <a:extLst>
              <a:ext uri="{FF2B5EF4-FFF2-40B4-BE49-F238E27FC236}">
                <a16:creationId xmlns:a16="http://schemas.microsoft.com/office/drawing/2014/main" id="{18E89BCF-7020-DB35-F9DA-E9881E64B02F}"/>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10</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脅威、脆弱性、リスクの定義と関係性</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FEE8ED6C-769C-040C-E8A7-AB754356325F}"/>
              </a:ext>
            </a:extLst>
          </p:cNvPr>
          <p:cNvSpPr txBox="1"/>
          <p:nvPr/>
        </p:nvSpPr>
        <p:spPr>
          <a:xfrm>
            <a:off x="11631168" y="645128"/>
            <a:ext cx="59431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19-2-10.】</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24</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AA56AA43-15E1-3C2A-1CE0-BC8BFC355C6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プレースホルダー 2">
            <a:extLst>
              <a:ext uri="{FF2B5EF4-FFF2-40B4-BE49-F238E27FC236}">
                <a16:creationId xmlns:a16="http://schemas.microsoft.com/office/drawing/2014/main" id="{827003FC-83CE-F5A8-AF74-4895C98FDC09}"/>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A02E258C-ED25-7033-2D91-E609E37C6640}"/>
              </a:ext>
            </a:extLst>
          </p:cNvPr>
          <p:cNvSpPr txBox="1"/>
          <p:nvPr/>
        </p:nvSpPr>
        <p:spPr>
          <a:xfrm>
            <a:off x="1554679" y="2118977"/>
            <a:ext cx="15678962" cy="618630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リスクマネジメントで使用される「脅威」、「脆弱性」、「リスク」という用語の定義や関係性を理解することの重要性。</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「脅威」、「脆弱性」を識別する方法の理解の重要性。</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リスクは「脅威」「脆弱性」「資産の価値」のいずれかが増加することによって増大する。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リスクを減少させるためには、「脅威」「脆弱性」「資産の価値」を識別し、保護要求事項を特定し、適切なセーフガードを実施する必要がある。</a:t>
            </a:r>
          </a:p>
        </p:txBody>
      </p:sp>
    </p:spTree>
    <p:extLst>
      <p:ext uri="{BB962C8B-B14F-4D97-AF65-F5344CB8AC3E}">
        <p14:creationId xmlns:p14="http://schemas.microsoft.com/office/powerpoint/2010/main" val="374673306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3B395-E0E8-DA4B-BDC7-F214DB4DB45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D321D782-0A3B-41B5-852F-0EDE91B8115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482</a:t>
            </a:fld>
            <a:endParaRPr kumimoji="1" lang="ja-JP" altLang="en-US" sz="2000"/>
          </a:p>
        </p:txBody>
      </p:sp>
      <p:sp>
        <p:nvSpPr>
          <p:cNvPr id="5" name="テキスト プレースホルダー 2">
            <a:extLst>
              <a:ext uri="{FF2B5EF4-FFF2-40B4-BE49-F238E27FC236}">
                <a16:creationId xmlns:a16="http://schemas.microsoft.com/office/drawing/2014/main" id="{728D8871-1391-C699-3EC4-59BE33DAB70F}"/>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11</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リスクマネジメント</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294875DE-7EE2-FAB4-C850-FDCA70F3619A}"/>
              </a:ext>
            </a:extLst>
          </p:cNvPr>
          <p:cNvSpPr txBox="1"/>
          <p:nvPr/>
        </p:nvSpPr>
        <p:spPr>
          <a:xfrm>
            <a:off x="11539728" y="645128"/>
            <a:ext cx="60345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25</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1B80C75F-A59D-DBAC-4F37-C076A94F187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49CCF2D2-6E0B-B96C-5EFA-373800F12B64}"/>
              </a:ext>
            </a:extLst>
          </p:cNvPr>
          <p:cNvSpPr txBox="1"/>
          <p:nvPr/>
        </p:nvSpPr>
        <p:spPr>
          <a:xfrm>
            <a:off x="1554679" y="1476125"/>
            <a:ext cx="15456498" cy="5078313"/>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リスクマネジメント：概要</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リスクマネジメント：リスクアセスメント</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リスクマネジメント：リスク対応</a:t>
            </a: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リスクマネジメント</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リスクアセスメント</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45108036"/>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41B58-1085-1B99-FD79-1730FAC5D020}"/>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8C7426EB-F1C2-DC99-CEEB-9A13BB82E2E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483</a:t>
            </a:fld>
            <a:endParaRPr kumimoji="1" lang="ja-JP" altLang="en-US" sz="2000"/>
          </a:p>
        </p:txBody>
      </p:sp>
      <p:sp>
        <p:nvSpPr>
          <p:cNvPr id="5" name="テキスト プレースホルダー 2">
            <a:extLst>
              <a:ext uri="{FF2B5EF4-FFF2-40B4-BE49-F238E27FC236}">
                <a16:creationId xmlns:a16="http://schemas.microsoft.com/office/drawing/2014/main" id="{7231A0F9-0ED4-471F-5C0C-50C3F858E259}"/>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11</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リスクマネジメント</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E4144766-7B94-2E48-2AFB-420700BA5BE0}"/>
              </a:ext>
            </a:extLst>
          </p:cNvPr>
          <p:cNvSpPr txBox="1"/>
          <p:nvPr/>
        </p:nvSpPr>
        <p:spPr>
          <a:xfrm>
            <a:off x="11466576" y="645128"/>
            <a:ext cx="61077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25</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D77F7AEB-5C48-5B9A-CF86-8FAD70BC47C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DF4362E4-5984-5036-EE74-7CD8E334A76E}"/>
              </a:ext>
            </a:extLst>
          </p:cNvPr>
          <p:cNvSpPr txBox="1"/>
          <p:nvPr/>
        </p:nvSpPr>
        <p:spPr>
          <a:xfrm>
            <a:off x="1554679" y="1476125"/>
            <a:ext cx="15456498" cy="7294305"/>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全体概要</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リスクマネジメントプロセスにはリスク基準の確立、リスクアセスメント、リスク対応が含まれる。</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リスクマネジメントはセキュリティ対策に必要であるが、顕在化していないリスクを考えるのは難しいことがある。</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リスクマネジメントプロセスの各段階で特定、分析、対応策の検討を円滑に行うための考え方と手法が存在する。</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リスクマネジメント：概要</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リスクマネジメントプロセス（</a:t>
            </a:r>
            <a:r>
              <a:rPr lang="en-US" altLang="ja-JP" sz="3600" b="0" i="0">
                <a:solidFill>
                  <a:srgbClr val="374151"/>
                </a:solidFill>
                <a:effectLst/>
                <a:latin typeface="メイリオ" panose="020B0604030504040204" pitchFamily="50" charset="-128"/>
                <a:ea typeface="メイリオ" panose="020B0604030504040204" pitchFamily="50" charset="-128"/>
              </a:rPr>
              <a:t>ISO 31000</a:t>
            </a:r>
            <a:r>
              <a:rPr lang="ja-JP" altLang="en-US" sz="3600" b="0" i="0">
                <a:solidFill>
                  <a:srgbClr val="374151"/>
                </a:solidFill>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情報セキュリティリスクマネジメント（</a:t>
            </a:r>
            <a:r>
              <a:rPr lang="en-US" altLang="ja-JP" sz="3600" b="0" i="0">
                <a:solidFill>
                  <a:srgbClr val="374151"/>
                </a:solidFill>
                <a:effectLst/>
                <a:latin typeface="メイリオ" panose="020B0604030504040204" pitchFamily="50" charset="-128"/>
                <a:ea typeface="メイリオ" panose="020B0604030504040204" pitchFamily="50" charset="-128"/>
              </a:rPr>
              <a:t>ISO/IEC 27005</a:t>
            </a:r>
            <a:r>
              <a:rPr lang="ja-JP" altLang="en-US" sz="3600" b="0" i="0">
                <a:solidFill>
                  <a:srgbClr val="374151"/>
                </a:solidFill>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ISO/IEC 27001</a:t>
            </a:r>
            <a:r>
              <a:rPr lang="ja-JP" altLang="en-US" sz="3600" b="0" i="0">
                <a:solidFill>
                  <a:srgbClr val="374151"/>
                </a:solidFill>
                <a:effectLst/>
                <a:latin typeface="メイリオ" panose="020B0604030504040204" pitchFamily="50" charset="-128"/>
                <a:ea typeface="メイリオ" panose="020B0604030504040204" pitchFamily="50" charset="-128"/>
              </a:rPr>
              <a:t>におけるリスクマネジメント手順</a:t>
            </a: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8876528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4776D-02E7-AD2E-E160-697E7FEC3341}"/>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9E604B56-4AE7-F572-7013-52A5CCA4057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484</a:t>
            </a:fld>
            <a:endParaRPr kumimoji="1" lang="ja-JP" altLang="en-US" sz="2000"/>
          </a:p>
        </p:txBody>
      </p:sp>
      <p:sp>
        <p:nvSpPr>
          <p:cNvPr id="5" name="テキスト プレースホルダー 2">
            <a:extLst>
              <a:ext uri="{FF2B5EF4-FFF2-40B4-BE49-F238E27FC236}">
                <a16:creationId xmlns:a16="http://schemas.microsoft.com/office/drawing/2014/main" id="{5C0E0151-1D87-AE9C-05F6-7DFDD3A40A0D}"/>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11</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リスクマネジメント</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3D81368D-90F3-9B75-213D-7DC62C5CD82E}"/>
              </a:ext>
            </a:extLst>
          </p:cNvPr>
          <p:cNvSpPr txBox="1"/>
          <p:nvPr/>
        </p:nvSpPr>
        <p:spPr>
          <a:xfrm>
            <a:off x="11484864" y="645128"/>
            <a:ext cx="60894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26</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5A6FB78A-4D69-C3C4-F85E-2467EC4E479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8385756D-FD53-0F8F-1EAF-89FB3353EF38}"/>
              </a:ext>
            </a:extLst>
          </p:cNvPr>
          <p:cNvSpPr txBox="1"/>
          <p:nvPr/>
        </p:nvSpPr>
        <p:spPr>
          <a:xfrm>
            <a:off x="1554679" y="1476125"/>
            <a:ext cx="15456498" cy="120032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リスクマネジメント：リスクアセスメント</a:t>
            </a:r>
          </a:p>
          <a:p>
            <a:r>
              <a:rPr lang="ja-JP" altLang="en-US" sz="3600" u="sng">
                <a:solidFill>
                  <a:srgbClr val="374151"/>
                </a:solidFill>
                <a:latin typeface="メイリオ" panose="020B0604030504040204" pitchFamily="50" charset="-128"/>
                <a:ea typeface="メイリオ" panose="020B0604030504040204" pitchFamily="50" charset="-128"/>
              </a:rPr>
              <a:t>リスクマネジメント：リスク対応</a:t>
            </a:r>
          </a:p>
        </p:txBody>
      </p:sp>
      <p:pic>
        <p:nvPicPr>
          <p:cNvPr id="4" name="図 3">
            <a:extLst>
              <a:ext uri="{FF2B5EF4-FFF2-40B4-BE49-F238E27FC236}">
                <a16:creationId xmlns:a16="http://schemas.microsoft.com/office/drawing/2014/main" id="{4B2AAC26-0E4A-0B44-10A9-8365590E201C}"/>
              </a:ext>
            </a:extLst>
          </p:cNvPr>
          <p:cNvPicPr>
            <a:picLocks noChangeAspect="1"/>
          </p:cNvPicPr>
          <p:nvPr/>
        </p:nvPicPr>
        <p:blipFill>
          <a:blip r:embed="rId3"/>
          <a:stretch>
            <a:fillRect/>
          </a:stretch>
        </p:blipFill>
        <p:spPr>
          <a:xfrm>
            <a:off x="2689672" y="2676454"/>
            <a:ext cx="12230793" cy="6253635"/>
          </a:xfrm>
          <a:prstGeom prst="rect">
            <a:avLst/>
          </a:prstGeom>
        </p:spPr>
      </p:pic>
    </p:spTree>
    <p:extLst>
      <p:ext uri="{BB962C8B-B14F-4D97-AF65-F5344CB8AC3E}">
        <p14:creationId xmlns:p14="http://schemas.microsoft.com/office/powerpoint/2010/main" val="1170164179"/>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68321-FAF7-48FA-0C21-8F1DE605AA3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2E0AC247-1A94-F0A1-7E3C-A697A8B3FF9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485</a:t>
            </a:fld>
            <a:endParaRPr kumimoji="1" lang="ja-JP" altLang="en-US" sz="2000"/>
          </a:p>
        </p:txBody>
      </p:sp>
      <p:sp>
        <p:nvSpPr>
          <p:cNvPr id="5" name="テキスト プレースホルダー 2">
            <a:extLst>
              <a:ext uri="{FF2B5EF4-FFF2-40B4-BE49-F238E27FC236}">
                <a16:creationId xmlns:a16="http://schemas.microsoft.com/office/drawing/2014/main" id="{42477B62-DD87-CE7D-366E-EEBE62DA83FC}"/>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11</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リスクマネジメント</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0DAB2589-9F1E-49E5-A2A9-BDC39D3AD9D8}"/>
              </a:ext>
            </a:extLst>
          </p:cNvPr>
          <p:cNvSpPr txBox="1"/>
          <p:nvPr/>
        </p:nvSpPr>
        <p:spPr>
          <a:xfrm>
            <a:off x="11576304" y="645128"/>
            <a:ext cx="59979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26</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E9161FF2-34DD-21C5-3BB3-751199CDED2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6" name="テキスト プレースホルダー 2">
            <a:extLst>
              <a:ext uri="{FF2B5EF4-FFF2-40B4-BE49-F238E27FC236}">
                <a16:creationId xmlns:a16="http://schemas.microsoft.com/office/drawing/2014/main" id="{1251E244-9BD4-ABFE-C408-299F7F17CE78}"/>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77C1EC3-2766-E812-DD27-E24C66BB7DFE}"/>
              </a:ext>
            </a:extLst>
          </p:cNvPr>
          <p:cNvSpPr txBox="1"/>
          <p:nvPr/>
        </p:nvSpPr>
        <p:spPr>
          <a:xfrm>
            <a:off x="1554679" y="2118977"/>
            <a:ext cx="15678962" cy="7294305"/>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リスクマネジメントはセキュリティ対策に不可欠であるが、潜在的なリスクを考えるのが難しい場合がある。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リスクマネジメントプロセスの各段階での考え方や手法を使用することで、リスクの特定、分析、対応策の検討を円滑に行うことができる。 </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リスク対応にはリスクマネジメントプロセスにおけるリスクアセスメントが必要である。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リスクアセスメントは「リスク特定」、「リスク分析」、「リスク評価」を実施する。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リスク対応はリスクアセスメントの結果をもとに「リスク回避」、「リスク低減」、「リスク移転」、「リスク受容」から選択する。</a:t>
            </a:r>
          </a:p>
        </p:txBody>
      </p:sp>
    </p:spTree>
    <p:extLst>
      <p:ext uri="{BB962C8B-B14F-4D97-AF65-F5344CB8AC3E}">
        <p14:creationId xmlns:p14="http://schemas.microsoft.com/office/powerpoint/2010/main" val="97751812"/>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058-3665-F729-0E1B-F84B19779A5B}"/>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EABFD21-2D29-0506-46AD-1AB48A993A2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486</a:t>
            </a:fld>
            <a:endParaRPr kumimoji="1" lang="ja-JP" altLang="en-US" sz="2000"/>
          </a:p>
        </p:txBody>
      </p:sp>
      <p:sp>
        <p:nvSpPr>
          <p:cNvPr id="5" name="テキスト プレースホルダー 2">
            <a:extLst>
              <a:ext uri="{FF2B5EF4-FFF2-40B4-BE49-F238E27FC236}">
                <a16:creationId xmlns:a16="http://schemas.microsoft.com/office/drawing/2014/main" id="{EF4EFF43-7CEE-E660-E0D9-58D25E30C3E3}"/>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具体的手順の作成</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LV.1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クイックアプローチ</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/LV2.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ベースラインアプローチ）</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CE646F5D-16D9-B807-1D9C-2B35E1A40F33}"/>
              </a:ext>
            </a:extLst>
          </p:cNvPr>
          <p:cNvSpPr txBox="1"/>
          <p:nvPr/>
        </p:nvSpPr>
        <p:spPr>
          <a:xfrm>
            <a:off x="11539728" y="645128"/>
            <a:ext cx="60345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27</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F60BA4B0-3F66-8A5B-C5A8-247FF640995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446AB928-4878-1F42-7F77-47DC96C74D4D}"/>
              </a:ext>
            </a:extLst>
          </p:cNvPr>
          <p:cNvSpPr txBox="1"/>
          <p:nvPr/>
        </p:nvSpPr>
        <p:spPr>
          <a:xfrm>
            <a:off x="1554679" y="1476125"/>
            <a:ext cx="15456498" cy="5632311"/>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【LV.1 </a:t>
            </a:r>
            <a:r>
              <a:rPr lang="ja-JP" altLang="en-US" sz="3600">
                <a:solidFill>
                  <a:srgbClr val="374151"/>
                </a:solidFill>
                <a:latin typeface="メイリオ" panose="020B0604030504040204" pitchFamily="50" charset="-128"/>
                <a:ea typeface="メイリオ" panose="020B0604030504040204" pitchFamily="50" charset="-128"/>
              </a:rPr>
              <a:t>クイックアプローチ</a:t>
            </a:r>
            <a:r>
              <a:rPr lang="en-US" altLang="ja-JP" sz="3600">
                <a:solidFill>
                  <a:srgbClr val="374151"/>
                </a:solidFill>
                <a:latin typeface="メイリオ" panose="020B0604030504040204" pitchFamily="50" charset="-128"/>
                <a:ea typeface="メイリオ" panose="020B0604030504040204" pitchFamily="50" charset="-128"/>
              </a:rPr>
              <a:t>】【LV.2 </a:t>
            </a:r>
            <a:r>
              <a:rPr lang="ja-JP" altLang="en-US" sz="3600">
                <a:solidFill>
                  <a:srgbClr val="374151"/>
                </a:solidFill>
                <a:latin typeface="メイリオ" panose="020B0604030504040204" pitchFamily="50" charset="-128"/>
                <a:ea typeface="メイリオ" panose="020B0604030504040204" pitchFamily="50" charset="-128"/>
              </a:rPr>
              <a:t>ベースラインアプローチ</a:t>
            </a:r>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の概要</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【LV.1 </a:t>
            </a:r>
            <a:r>
              <a:rPr lang="ja-JP" altLang="en-US" sz="3600">
                <a:solidFill>
                  <a:srgbClr val="374151"/>
                </a:solidFill>
                <a:latin typeface="メイリオ" panose="020B0604030504040204" pitchFamily="50" charset="-128"/>
                <a:ea typeface="メイリオ" panose="020B0604030504040204" pitchFamily="50" charset="-128"/>
              </a:rPr>
              <a:t>クイックアプローチ</a:t>
            </a:r>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セキュリティインシデント事例を参考とした実施手順</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【LV.2 </a:t>
            </a:r>
            <a:r>
              <a:rPr lang="ja-JP" altLang="en-US" sz="3600">
                <a:solidFill>
                  <a:srgbClr val="374151"/>
                </a:solidFill>
                <a:latin typeface="メイリオ" panose="020B0604030504040204" pitchFamily="50" charset="-128"/>
                <a:ea typeface="メイリオ" panose="020B0604030504040204" pitchFamily="50" charset="-128"/>
              </a:rPr>
              <a:t>ベースラインアプローチ</a:t>
            </a:r>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ガイドラインを参考とした実施手順</a:t>
            </a: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クイックアプローチ</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ベースラインアプローチ</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0190352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199BB-6169-4B30-03D8-71B5D42FDA5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F1D9A94E-CBBA-973A-C1ED-A4197C02B5C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487</a:t>
            </a:fld>
            <a:endParaRPr kumimoji="1" lang="ja-JP" altLang="en-US" sz="2000"/>
          </a:p>
        </p:txBody>
      </p:sp>
      <p:sp>
        <p:nvSpPr>
          <p:cNvPr id="5" name="テキスト プレースホルダー 2">
            <a:extLst>
              <a:ext uri="{FF2B5EF4-FFF2-40B4-BE49-F238E27FC236}">
                <a16:creationId xmlns:a16="http://schemas.microsoft.com/office/drawing/2014/main" id="{159F59C9-BF03-C9BA-3135-ABD90CAD7D06}"/>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具体的手順の作成</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LV.1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クイックアプローチ</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/LV2.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ベースラインアプローチ）</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47EE007C-EE4F-52FE-7F66-B1D8A3666B3E}"/>
              </a:ext>
            </a:extLst>
          </p:cNvPr>
          <p:cNvSpPr txBox="1"/>
          <p:nvPr/>
        </p:nvSpPr>
        <p:spPr>
          <a:xfrm>
            <a:off x="11503152" y="645129"/>
            <a:ext cx="6071134" cy="8287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27</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0895E7D7-373B-CDE1-4C27-80BEE877BD3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CDCC0302-DFFB-B934-D340-8D01F5FF62E5}"/>
              </a:ext>
            </a:extLst>
          </p:cNvPr>
          <p:cNvSpPr txBox="1"/>
          <p:nvPr/>
        </p:nvSpPr>
        <p:spPr>
          <a:xfrm>
            <a:off x="1554679" y="1476125"/>
            <a:ext cx="15456498" cy="8279190"/>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全体概要</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クイックアプローチ：実際のセキュリティインシデントの事例に基づいて対策基準や手順を策定するアプローチ。</a:t>
            </a:r>
          </a:p>
          <a:p>
            <a:pPr marL="571500" indent="-5715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ベースラインアプローチ：既存のガイドラインやひな形を参考にして対策基準や手順を策定するアプローチ。</a:t>
            </a:r>
          </a:p>
          <a:p>
            <a:pPr marL="571500" indent="-5715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クイックアプローチは社会的に影響の大きい事案に向いており、ベースラインアプローチは適切な参考元があれば簡易な手順で策定できる</a:t>
            </a:r>
            <a:r>
              <a:rPr lang="ja-JP" altLang="en-US" sz="3600" dirty="0">
                <a:solidFill>
                  <a:srgbClr val="374151"/>
                </a:solidFill>
                <a:latin typeface="メイリオ" panose="020B0604030504040204" pitchFamily="50" charset="-128"/>
                <a:ea typeface="メイリオ" panose="020B0604030504040204" pitchFamily="50" charset="-128"/>
              </a:rPr>
              <a:t>。</a:t>
            </a:r>
            <a:endParaRPr lang="en-US" altLang="ja-JP" sz="3600" dirty="0">
              <a:solidFill>
                <a:srgbClr val="374151"/>
              </a:solidFill>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r>
              <a:rPr lang="en-US" altLang="ja-JP" sz="3600" u="sng" dirty="0">
                <a:solidFill>
                  <a:srgbClr val="374151"/>
                </a:solidFill>
                <a:latin typeface="メイリオ" panose="020B0604030504040204" pitchFamily="50" charset="-128"/>
                <a:ea typeface="メイリオ" panose="020B0604030504040204" pitchFamily="50" charset="-128"/>
              </a:rPr>
              <a:t>【LV.1 </a:t>
            </a:r>
            <a:r>
              <a:rPr lang="ja-JP" altLang="en-US" sz="3600" u="sng" dirty="0">
                <a:solidFill>
                  <a:srgbClr val="374151"/>
                </a:solidFill>
                <a:latin typeface="メイリオ" panose="020B0604030504040204" pitchFamily="50" charset="-128"/>
                <a:ea typeface="メイリオ" panose="020B0604030504040204" pitchFamily="50" charset="-128"/>
              </a:rPr>
              <a:t>クイックアプローチ</a:t>
            </a:r>
            <a:r>
              <a:rPr lang="en-US" altLang="ja-JP" sz="3600" u="sng" dirty="0">
                <a:solidFill>
                  <a:srgbClr val="374151"/>
                </a:solidFill>
                <a:latin typeface="メイリオ" panose="020B0604030504040204" pitchFamily="50" charset="-128"/>
                <a:ea typeface="メイリオ" panose="020B0604030504040204" pitchFamily="50" charset="-128"/>
              </a:rPr>
              <a:t>】【LV.2 </a:t>
            </a:r>
            <a:r>
              <a:rPr lang="ja-JP" altLang="en-US" sz="3600" u="sng" dirty="0">
                <a:solidFill>
                  <a:srgbClr val="374151"/>
                </a:solidFill>
                <a:latin typeface="メイリオ" panose="020B0604030504040204" pitchFamily="50" charset="-128"/>
                <a:ea typeface="メイリオ" panose="020B0604030504040204" pitchFamily="50" charset="-128"/>
              </a:rPr>
              <a:t>ベースラインアプローチ</a:t>
            </a:r>
            <a:r>
              <a:rPr lang="en-US" altLang="ja-JP" sz="3600" u="sng" dirty="0">
                <a:solidFill>
                  <a:srgbClr val="374151"/>
                </a:solidFill>
                <a:latin typeface="メイリオ" panose="020B0604030504040204" pitchFamily="50" charset="-128"/>
                <a:ea typeface="メイリオ" panose="020B0604030504040204" pitchFamily="50" charset="-128"/>
              </a:rPr>
              <a:t>】</a:t>
            </a:r>
            <a:r>
              <a:rPr lang="ja-JP" altLang="en-US" sz="3600" u="sng" dirty="0">
                <a:solidFill>
                  <a:srgbClr val="374151"/>
                </a:solidFill>
                <a:latin typeface="メイリオ" panose="020B0604030504040204" pitchFamily="50" charset="-128"/>
                <a:ea typeface="メイリオ" panose="020B0604030504040204" pitchFamily="50" charset="-128"/>
              </a:rPr>
              <a:t>の概要</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dirty="0">
                <a:solidFill>
                  <a:srgbClr val="374151"/>
                </a:solidFill>
                <a:latin typeface="メイリオ" panose="020B0604030504040204" pitchFamily="50" charset="-128"/>
                <a:ea typeface="メイリオ" panose="020B0604030504040204" pitchFamily="50" charset="-128"/>
              </a:rPr>
              <a:t>セキュリティ対策基準と実施手順の策定は情報漏えいなどのリスク対策に役立つ。</a:t>
            </a:r>
          </a:p>
          <a:p>
            <a:pPr marL="571500" indent="-571500">
              <a:buFont typeface="Arial" panose="020B0604020202020204" pitchFamily="34" charset="0"/>
              <a:buChar char="•"/>
            </a:pPr>
            <a:r>
              <a:rPr lang="en-US" altLang="ja-JP" sz="3200" dirty="0">
                <a:solidFill>
                  <a:srgbClr val="374151"/>
                </a:solidFill>
                <a:latin typeface="メイリオ" panose="020B0604030504040204" pitchFamily="50" charset="-128"/>
                <a:ea typeface="メイリオ" panose="020B0604030504040204" pitchFamily="50" charset="-128"/>
              </a:rPr>
              <a:t>LV.1 </a:t>
            </a:r>
            <a:r>
              <a:rPr lang="ja-JP" altLang="en-US" sz="3200" dirty="0">
                <a:solidFill>
                  <a:srgbClr val="374151"/>
                </a:solidFill>
                <a:latin typeface="メイリオ" panose="020B0604030504040204" pitchFamily="50" charset="-128"/>
                <a:ea typeface="メイリオ" panose="020B0604030504040204" pitchFamily="50" charset="-128"/>
              </a:rPr>
              <a:t>クイックアプローチ：緊急事態に対応するための即時の対策基準と手順を策定するアプローチ。</a:t>
            </a:r>
          </a:p>
          <a:p>
            <a:pPr marL="571500" indent="-571500">
              <a:buFont typeface="Arial" panose="020B0604020202020204" pitchFamily="34" charset="0"/>
              <a:buChar char="•"/>
            </a:pPr>
            <a:r>
              <a:rPr lang="en-US" altLang="ja-JP" sz="3200" dirty="0">
                <a:solidFill>
                  <a:srgbClr val="374151"/>
                </a:solidFill>
                <a:latin typeface="メイリオ" panose="020B0604030504040204" pitchFamily="50" charset="-128"/>
                <a:ea typeface="メイリオ" panose="020B0604030504040204" pitchFamily="50" charset="-128"/>
              </a:rPr>
              <a:t>LV.2 </a:t>
            </a:r>
            <a:r>
              <a:rPr lang="ja-JP" altLang="en-US" sz="3200" dirty="0">
                <a:solidFill>
                  <a:srgbClr val="374151"/>
                </a:solidFill>
                <a:latin typeface="メイリオ" panose="020B0604030504040204" pitchFamily="50" charset="-128"/>
                <a:ea typeface="メイリオ" panose="020B0604030504040204" pitchFamily="50" charset="-128"/>
              </a:rPr>
              <a:t>ベースラインアプローチ：既存のガイドラインを参考にして対策基準と手順を策定するアプローチ。</a:t>
            </a:r>
            <a:endParaRPr lang="en-US" altLang="ja-JP" sz="3200" dirty="0">
              <a:solidFill>
                <a:srgbClr val="374151"/>
              </a:solidFill>
              <a:latin typeface="メイリオ" panose="020B0604030504040204" pitchFamily="50" charset="-128"/>
              <a:ea typeface="メイリオ" panose="020B0604030504040204" pitchFamily="50" charset="-128"/>
            </a:endParaRPr>
          </a:p>
          <a:p>
            <a:endParaRPr lang="en-US" altLang="ja-JP" sz="3200" b="0" i="0" dirty="0">
              <a:solidFill>
                <a:srgbClr val="374151"/>
              </a:solidFill>
              <a:effectLst/>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64210148"/>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5B39A-1C70-C3C7-2827-7288859430F1}"/>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2A90EE1A-6D8E-54B0-11B6-67A3EE6691D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488</a:t>
            </a:fld>
            <a:endParaRPr kumimoji="1" lang="ja-JP" altLang="en-US" sz="2000"/>
          </a:p>
        </p:txBody>
      </p:sp>
      <p:sp>
        <p:nvSpPr>
          <p:cNvPr id="5" name="テキスト プレースホルダー 2">
            <a:extLst>
              <a:ext uri="{FF2B5EF4-FFF2-40B4-BE49-F238E27FC236}">
                <a16:creationId xmlns:a16="http://schemas.microsoft.com/office/drawing/2014/main" id="{7E76B5D0-62E8-C219-1DC5-D7F154E0723F}"/>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具体的手順の作成</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LV.1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クイックアプローチ</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/LV2.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ベースラインアプローチ）</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DF1A92DC-AE33-24B4-1287-99A9331F4916}"/>
              </a:ext>
            </a:extLst>
          </p:cNvPr>
          <p:cNvSpPr txBox="1"/>
          <p:nvPr/>
        </p:nvSpPr>
        <p:spPr>
          <a:xfrm>
            <a:off x="11558016" y="645129"/>
            <a:ext cx="60162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28</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A7450F0C-9917-C13B-95EB-AEF55E43D8A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A72A9E26-7482-21F7-8C70-3AAA46F93618}"/>
              </a:ext>
            </a:extLst>
          </p:cNvPr>
          <p:cNvSpPr txBox="1"/>
          <p:nvPr/>
        </p:nvSpPr>
        <p:spPr>
          <a:xfrm>
            <a:off x="1554679" y="1373484"/>
            <a:ext cx="15456498" cy="7971413"/>
          </a:xfrm>
          <a:prstGeom prst="rect">
            <a:avLst/>
          </a:prstGeom>
          <a:noFill/>
        </p:spPr>
        <p:txBody>
          <a:bodyPr wrap="square">
            <a:spAutoFit/>
          </a:bodyPr>
          <a:lstStyle/>
          <a:p>
            <a:r>
              <a:rPr lang="en-US" altLang="ja-JP" sz="3200" u="sng">
                <a:solidFill>
                  <a:srgbClr val="374151"/>
                </a:solidFill>
                <a:latin typeface="メイリオ" panose="020B0604030504040204" pitchFamily="50" charset="-128"/>
                <a:ea typeface="メイリオ" panose="020B0604030504040204" pitchFamily="50" charset="-128"/>
              </a:rPr>
              <a:t>【LV.1 </a:t>
            </a:r>
            <a:r>
              <a:rPr lang="ja-JP" altLang="en-US" sz="3200" u="sng">
                <a:solidFill>
                  <a:srgbClr val="374151"/>
                </a:solidFill>
                <a:latin typeface="メイリオ" panose="020B0604030504040204" pitchFamily="50" charset="-128"/>
                <a:ea typeface="メイリオ" panose="020B0604030504040204" pitchFamily="50" charset="-128"/>
              </a:rPr>
              <a:t>クイックアプローチ</a:t>
            </a:r>
            <a:r>
              <a:rPr lang="en-US" altLang="ja-JP" sz="3200" u="sng">
                <a:solidFill>
                  <a:srgbClr val="374151"/>
                </a:solidFill>
                <a:latin typeface="メイリオ" panose="020B0604030504040204" pitchFamily="50" charset="-128"/>
                <a:ea typeface="メイリオ" panose="020B0604030504040204" pitchFamily="50" charset="-128"/>
              </a:rPr>
              <a:t>】</a:t>
            </a:r>
            <a:r>
              <a:rPr lang="ja-JP" altLang="en-US" sz="3200" u="sng">
                <a:solidFill>
                  <a:srgbClr val="374151"/>
                </a:solidFill>
                <a:latin typeface="メイリオ" panose="020B0604030504040204" pitchFamily="50" charset="-128"/>
                <a:ea typeface="メイリオ" panose="020B0604030504040204" pitchFamily="50" charset="-128"/>
              </a:rPr>
              <a:t>セキュリティインシデント事例を参考とした実施手順</a:t>
            </a:r>
            <a:endParaRPr lang="en-US" altLang="ja-JP" sz="32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b="0" i="0">
                <a:solidFill>
                  <a:srgbClr val="374151"/>
                </a:solidFill>
                <a:effectLst/>
                <a:latin typeface="メイリオ" panose="020B0604030504040204" pitchFamily="50" charset="-128"/>
                <a:ea typeface="メイリオ" panose="020B0604030504040204" pitchFamily="50" charset="-128"/>
              </a:rPr>
              <a:t>メリット</a:t>
            </a:r>
            <a:endParaRPr lang="en-US" altLang="ja-JP" sz="3200">
              <a:solidFill>
                <a:srgbClr val="374151"/>
              </a:solidFill>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200" b="0" i="0">
                <a:solidFill>
                  <a:srgbClr val="374151"/>
                </a:solidFill>
                <a:effectLst/>
                <a:latin typeface="メイリオ" panose="020B0604030504040204" pitchFamily="50" charset="-128"/>
                <a:ea typeface="メイリオ" panose="020B0604030504040204" pitchFamily="50" charset="-128"/>
              </a:rPr>
              <a:t>小規模な対策や修正を迅速に実施可能。</a:t>
            </a:r>
            <a:endParaRPr lang="en-US" altLang="ja-JP" sz="3200">
              <a:solidFill>
                <a:srgbClr val="374151"/>
              </a:solidFill>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200" b="0" i="0">
                <a:solidFill>
                  <a:srgbClr val="374151"/>
                </a:solidFill>
                <a:effectLst/>
                <a:latin typeface="メイリオ" panose="020B0604030504040204" pitchFamily="50" charset="-128"/>
                <a:ea typeface="メイリオ" panose="020B0604030504040204" pitchFamily="50" charset="-128"/>
              </a:rPr>
              <a:t>低コストでリスクを軽減。</a:t>
            </a:r>
          </a:p>
          <a:p>
            <a:pPr marL="571500" indent="-571500">
              <a:buFont typeface="Arial" panose="020B0604020202020204" pitchFamily="34" charset="0"/>
              <a:buChar char="•"/>
            </a:pPr>
            <a:r>
              <a:rPr lang="ja-JP" altLang="en-US" sz="3200" b="0" i="0">
                <a:solidFill>
                  <a:srgbClr val="374151"/>
                </a:solidFill>
                <a:effectLst/>
                <a:latin typeface="メイリオ" panose="020B0604030504040204" pitchFamily="50" charset="-128"/>
                <a:ea typeface="メイリオ" panose="020B0604030504040204" pitchFamily="50" charset="-128"/>
              </a:rPr>
              <a:t>デメリット</a:t>
            </a:r>
            <a:endParaRPr lang="en-US" altLang="ja-JP" sz="3200">
              <a:solidFill>
                <a:srgbClr val="374151"/>
              </a:solidFill>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200" b="0" i="0">
                <a:solidFill>
                  <a:srgbClr val="374151"/>
                </a:solidFill>
                <a:effectLst/>
                <a:latin typeface="メイリオ" panose="020B0604030504040204" pitchFamily="50" charset="-128"/>
                <a:ea typeface="メイリオ" panose="020B0604030504040204" pitchFamily="50" charset="-128"/>
              </a:rPr>
              <a:t>短期的な解決策に偏りがちになる。</a:t>
            </a:r>
            <a:endParaRPr lang="en-US" altLang="ja-JP" sz="3200">
              <a:solidFill>
                <a:srgbClr val="374151"/>
              </a:solidFill>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200" b="0" i="0">
                <a:solidFill>
                  <a:srgbClr val="374151"/>
                </a:solidFill>
                <a:effectLst/>
                <a:latin typeface="メイリオ" panose="020B0604030504040204" pitchFamily="50" charset="-128"/>
                <a:ea typeface="メイリオ" panose="020B0604030504040204" pitchFamily="50" charset="-128"/>
              </a:rPr>
              <a:t>セキュリティインシデント事例ごとに策定するため、網羅性は低い。</a:t>
            </a:r>
          </a:p>
          <a:p>
            <a:endParaRPr lang="en-US" altLang="ja-JP" sz="3200" b="0" i="0">
              <a:solidFill>
                <a:srgbClr val="374151"/>
              </a:solidFill>
              <a:effectLst/>
              <a:latin typeface="メイリオ" panose="020B0604030504040204" pitchFamily="50" charset="-128"/>
              <a:ea typeface="メイリオ" panose="020B0604030504040204" pitchFamily="50" charset="-128"/>
            </a:endParaRPr>
          </a:p>
          <a:p>
            <a:r>
              <a:rPr lang="en-US" altLang="ja-JP" sz="3200" b="0" i="0" u="sng">
                <a:solidFill>
                  <a:srgbClr val="374151"/>
                </a:solidFill>
                <a:effectLst/>
                <a:latin typeface="メイリオ" panose="020B0604030504040204" pitchFamily="50" charset="-128"/>
                <a:ea typeface="メイリオ" panose="020B0604030504040204" pitchFamily="50" charset="-128"/>
              </a:rPr>
              <a:t>【LV.2 </a:t>
            </a:r>
            <a:r>
              <a:rPr lang="ja-JP" altLang="en-US" sz="3200" b="0" i="0" u="sng">
                <a:solidFill>
                  <a:srgbClr val="374151"/>
                </a:solidFill>
                <a:effectLst/>
                <a:latin typeface="メイリオ" panose="020B0604030504040204" pitchFamily="50" charset="-128"/>
                <a:ea typeface="メイリオ" panose="020B0604030504040204" pitchFamily="50" charset="-128"/>
              </a:rPr>
              <a:t>ベースラインアプローチ</a:t>
            </a:r>
            <a:r>
              <a:rPr lang="en-US" altLang="ja-JP" sz="3200" b="0" i="0" u="sng">
                <a:solidFill>
                  <a:srgbClr val="374151"/>
                </a:solidFill>
                <a:effectLst/>
                <a:latin typeface="メイリオ" panose="020B0604030504040204" pitchFamily="50" charset="-128"/>
                <a:ea typeface="メイリオ" panose="020B0604030504040204" pitchFamily="50" charset="-128"/>
              </a:rPr>
              <a:t>】</a:t>
            </a:r>
            <a:r>
              <a:rPr lang="ja-JP" altLang="en-US" sz="3200" b="0" i="0" u="sng">
                <a:solidFill>
                  <a:srgbClr val="374151"/>
                </a:solidFill>
                <a:effectLst/>
                <a:latin typeface="メイリオ" panose="020B0604030504040204" pitchFamily="50" charset="-128"/>
                <a:ea typeface="メイリオ" panose="020B0604030504040204" pitchFamily="50" charset="-128"/>
              </a:rPr>
              <a:t>ガイドラインを参考とした実施手順</a:t>
            </a:r>
            <a:endParaRPr lang="en-US" altLang="ja-JP" sz="32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b="0" i="0">
                <a:solidFill>
                  <a:srgbClr val="374151"/>
                </a:solidFill>
                <a:effectLst/>
                <a:latin typeface="メイリオ" panose="020B0604030504040204" pitchFamily="50" charset="-128"/>
                <a:ea typeface="メイリオ" panose="020B0604030504040204" pitchFamily="50" charset="-128"/>
              </a:rPr>
              <a:t>メリット</a:t>
            </a:r>
            <a:endParaRPr lang="en-US" altLang="ja-JP" sz="3200">
              <a:solidFill>
                <a:srgbClr val="374151"/>
              </a:solidFill>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200" b="0" i="0">
                <a:solidFill>
                  <a:srgbClr val="374151"/>
                </a:solidFill>
                <a:effectLst/>
                <a:latin typeface="メイリオ" panose="020B0604030504040204" pitchFamily="50" charset="-128"/>
                <a:ea typeface="メイリオ" panose="020B0604030504040204" pitchFamily="50" charset="-128"/>
              </a:rPr>
              <a:t>組織全体で一貫性を確保できる。</a:t>
            </a:r>
            <a:endParaRPr lang="en-US" altLang="ja-JP" sz="3200">
              <a:solidFill>
                <a:srgbClr val="374151"/>
              </a:solidFill>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200" b="0" i="0">
                <a:solidFill>
                  <a:srgbClr val="374151"/>
                </a:solidFill>
                <a:effectLst/>
                <a:latin typeface="メイリオ" panose="020B0604030504040204" pitchFamily="50" charset="-128"/>
                <a:ea typeface="メイリオ" panose="020B0604030504040204" pitchFamily="50" charset="-128"/>
              </a:rPr>
              <a:t>最低限実施すべきセキュリティ対策を講じることができる。</a:t>
            </a:r>
          </a:p>
          <a:p>
            <a:pPr marL="571500" indent="-571500">
              <a:buFont typeface="Arial" panose="020B0604020202020204" pitchFamily="34" charset="0"/>
              <a:buChar char="•"/>
            </a:pPr>
            <a:r>
              <a:rPr lang="ja-JP" altLang="en-US" sz="3200" b="0" i="0">
                <a:solidFill>
                  <a:srgbClr val="374151"/>
                </a:solidFill>
                <a:effectLst/>
                <a:latin typeface="メイリオ" panose="020B0604030504040204" pitchFamily="50" charset="-128"/>
                <a:ea typeface="メイリオ" panose="020B0604030504040204" pitchFamily="50" charset="-128"/>
              </a:rPr>
              <a:t>デメリット</a:t>
            </a:r>
            <a:endParaRPr lang="en-US" altLang="ja-JP" sz="3200" b="0" i="0">
              <a:solidFill>
                <a:srgbClr val="374151"/>
              </a:solidFill>
              <a:effectLst/>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200" b="0" i="0">
                <a:solidFill>
                  <a:srgbClr val="374151"/>
                </a:solidFill>
                <a:effectLst/>
                <a:latin typeface="メイリオ" panose="020B0604030504040204" pitchFamily="50" charset="-128"/>
                <a:ea typeface="メイリオ" panose="020B0604030504040204" pitchFamily="50" charset="-128"/>
              </a:rPr>
              <a:t>セキュリティ対策やリスクに対する適切な対応策を検討する必要がある。</a:t>
            </a:r>
            <a:endParaRPr lang="en-US" altLang="ja-JP" sz="3200" b="0" i="0">
              <a:solidFill>
                <a:srgbClr val="374151"/>
              </a:solidFill>
              <a:effectLst/>
              <a:latin typeface="メイリオ" panose="020B0604030504040204" pitchFamily="50" charset="-128"/>
              <a:ea typeface="メイリオ" panose="020B0604030504040204" pitchFamily="50" charset="-128"/>
            </a:endParaRPr>
          </a:p>
          <a:p>
            <a:pPr marL="1028700" lvl="1" indent="-571500">
              <a:buFont typeface="Wingdings" panose="05000000000000000000" pitchFamily="2" charset="2"/>
              <a:buChar char="Ø"/>
            </a:pPr>
            <a:r>
              <a:rPr lang="ja-JP" altLang="en-US" sz="3200" b="0" i="0">
                <a:solidFill>
                  <a:srgbClr val="374151"/>
                </a:solidFill>
                <a:effectLst/>
                <a:latin typeface="メイリオ" panose="020B0604030504040204" pitchFamily="50" charset="-128"/>
                <a:ea typeface="メイリオ" panose="020B0604030504040204" pitchFamily="50" charset="-128"/>
              </a:rPr>
              <a:t>ガイドラインやひな形は一般的な組織を想定したもので、自社の状況に合わせて検討する必要がある。</a:t>
            </a:r>
          </a:p>
        </p:txBody>
      </p:sp>
    </p:spTree>
    <p:extLst>
      <p:ext uri="{BB962C8B-B14F-4D97-AF65-F5344CB8AC3E}">
        <p14:creationId xmlns:p14="http://schemas.microsoft.com/office/powerpoint/2010/main" val="1561298618"/>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51A4-B8FE-FF1B-E057-7B8E03F35044}"/>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622BC14-9182-AA6A-6929-50A4439C9BD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489</a:t>
            </a:fld>
            <a:endParaRPr kumimoji="1" lang="ja-JP" altLang="en-US" sz="2000"/>
          </a:p>
        </p:txBody>
      </p:sp>
      <p:sp>
        <p:nvSpPr>
          <p:cNvPr id="5" name="テキスト プレースホルダー 2">
            <a:extLst>
              <a:ext uri="{FF2B5EF4-FFF2-40B4-BE49-F238E27FC236}">
                <a16:creationId xmlns:a16="http://schemas.microsoft.com/office/drawing/2014/main" id="{6634E914-5A11-3977-C717-F804F8C4F0E7}"/>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具体的手順の作成</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LV.1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クイックアプローチ</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/LV2.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ベースラインアプローチ）</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02A176AD-05A3-CC9E-EC1F-327A98F5116E}"/>
              </a:ext>
            </a:extLst>
          </p:cNvPr>
          <p:cNvSpPr txBox="1"/>
          <p:nvPr/>
        </p:nvSpPr>
        <p:spPr>
          <a:xfrm>
            <a:off x="11503152" y="645128"/>
            <a:ext cx="60711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19-2-12.】</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28</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7D15FAE2-660A-CA72-EC29-29FCEED274D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プレースホルダー 2">
            <a:extLst>
              <a:ext uri="{FF2B5EF4-FFF2-40B4-BE49-F238E27FC236}">
                <a16:creationId xmlns:a16="http://schemas.microsoft.com/office/drawing/2014/main" id="{A9B73C67-414D-D3C1-5A86-0C020F02EC64}"/>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5BF8F42E-49EE-F72F-6146-6C3E495E84E8}"/>
              </a:ext>
            </a:extLst>
          </p:cNvPr>
          <p:cNvSpPr txBox="1"/>
          <p:nvPr/>
        </p:nvSpPr>
        <p:spPr>
          <a:xfrm>
            <a:off x="1554679" y="2118977"/>
            <a:ext cx="15678962" cy="6186309"/>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緊急性や即効性が必要な場合はクイックアプローチやベースラインアプローチが適している。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対策を検討する余裕がある場合、網羅的アプローチが重要である。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クイックアプローチ：実際のセキュリティインシデントに基づいて発生可能性や被害規模を考慮し、社会的影響の大きいまたは緊急性の高い事象に対策を取りやすいアプローチ。</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ベースラインアプローチ：既存の手法を参考にして自社に適した対策基準や実施手順を簡易に策定できるアプローチ。</a:t>
            </a:r>
          </a:p>
        </p:txBody>
      </p:sp>
    </p:spTree>
    <p:extLst>
      <p:ext uri="{BB962C8B-B14F-4D97-AF65-F5344CB8AC3E}">
        <p14:creationId xmlns:p14="http://schemas.microsoft.com/office/powerpoint/2010/main" val="1758038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D2F08-39F5-1BD9-C3E3-52704E4209A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93D195A-79D8-E264-883F-FDBA951B6C33}"/>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B9736BC-80A4-9ABE-F6BA-5B613D7F191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a:t>
            </a:fld>
            <a:endParaRPr kumimoji="1" lang="ja-JP" altLang="en-US" sz="2000"/>
          </a:p>
        </p:txBody>
      </p:sp>
      <p:sp>
        <p:nvSpPr>
          <p:cNvPr id="2" name="テキスト ボックス 1">
            <a:extLst>
              <a:ext uri="{FF2B5EF4-FFF2-40B4-BE49-F238E27FC236}">
                <a16:creationId xmlns:a16="http://schemas.microsoft.com/office/drawing/2014/main" id="{2D428E0F-1E47-C4C1-6207-1D0DEB7267E3}"/>
              </a:ext>
            </a:extLst>
          </p:cNvPr>
          <p:cNvSpPr txBox="1"/>
          <p:nvPr/>
        </p:nvSpPr>
        <p:spPr>
          <a:xfrm>
            <a:off x="1554679" y="2036000"/>
            <a:ext cx="15456498" cy="3970318"/>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我が国の</a:t>
            </a: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投資は</a:t>
            </a:r>
            <a:r>
              <a:rPr lang="en-US" altLang="ja-JP" sz="3600" b="0" i="0">
                <a:solidFill>
                  <a:srgbClr val="374151"/>
                </a:solidFill>
                <a:effectLst/>
                <a:latin typeface="メイリオ" panose="020B0604030504040204" pitchFamily="50" charset="-128"/>
                <a:ea typeface="メイリオ" panose="020B0604030504040204" pitchFamily="50" charset="-128"/>
              </a:rPr>
              <a:t>1997</a:t>
            </a:r>
            <a:r>
              <a:rPr lang="ja-JP" altLang="en-US" sz="3600" b="0" i="0">
                <a:solidFill>
                  <a:srgbClr val="374151"/>
                </a:solidFill>
                <a:effectLst/>
                <a:latin typeface="メイリオ" panose="020B0604030504040204" pitchFamily="50" charset="-128"/>
                <a:ea typeface="メイリオ" panose="020B0604030504040204" pitchFamily="50" charset="-128"/>
              </a:rPr>
              <a:t>年をピークに減少中。</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投資の</a:t>
            </a:r>
            <a:r>
              <a:rPr lang="en-US" altLang="ja-JP" sz="3600" b="0" i="0">
                <a:solidFill>
                  <a:srgbClr val="374151"/>
                </a:solidFill>
                <a:effectLst/>
                <a:latin typeface="メイリオ" panose="020B0604030504040204" pitchFamily="50" charset="-128"/>
                <a:ea typeface="メイリオ" panose="020B0604030504040204" pitchFamily="50" charset="-128"/>
              </a:rPr>
              <a:t>8</a:t>
            </a:r>
            <a:r>
              <a:rPr lang="ja-JP" altLang="en-US" sz="3600" b="0" i="0">
                <a:solidFill>
                  <a:srgbClr val="374151"/>
                </a:solidFill>
                <a:effectLst/>
                <a:latin typeface="メイリオ" panose="020B0604030504040204" pitchFamily="50" charset="-128"/>
                <a:ea typeface="メイリオ" panose="020B0604030504040204" pitchFamily="50" charset="-128"/>
              </a:rPr>
              <a:t>割は現行ビジネス維持・運営に使われ、レガシーシステムが多い。</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現代の変化に適応するアジャイル開発が推奨されるが、ウォーターフォール型が主流でアジャイル導入が遅れている。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オープン化、クラウド化、業務・データ標準化の対応が遅れ、業務効率化・データ活用が不十分。</a:t>
            </a:r>
          </a:p>
        </p:txBody>
      </p:sp>
      <p:sp>
        <p:nvSpPr>
          <p:cNvPr id="4" name="object 40">
            <a:extLst>
              <a:ext uri="{FF2B5EF4-FFF2-40B4-BE49-F238E27FC236}">
                <a16:creationId xmlns:a16="http://schemas.microsoft.com/office/drawing/2014/main" id="{951A69FD-ABF3-2378-50B6-FE6FAB3BB46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21BDAC3A-BC94-2EA7-8032-3DADD2B72841}"/>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ICT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投資の低迷</a:t>
            </a:r>
          </a:p>
        </p:txBody>
      </p:sp>
      <p:sp>
        <p:nvSpPr>
          <p:cNvPr id="7" name="テキスト ボックス 6">
            <a:extLst>
              <a:ext uri="{FF2B5EF4-FFF2-40B4-BE49-F238E27FC236}">
                <a16:creationId xmlns:a16="http://schemas.microsoft.com/office/drawing/2014/main" id="{D554B72A-CCB2-1ABB-5A46-4CB17A4231A8}"/>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367518744"/>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07D3C-2847-8FBC-E368-645AE038D4BA}"/>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41B41E22-ACEE-8927-AF0A-4FA60992972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490</a:t>
            </a:fld>
            <a:endParaRPr kumimoji="1" lang="ja-JP" altLang="en-US" sz="2000"/>
          </a:p>
        </p:txBody>
      </p:sp>
      <p:sp>
        <p:nvSpPr>
          <p:cNvPr id="5" name="テキスト プレースホルダー 2">
            <a:extLst>
              <a:ext uri="{FF2B5EF4-FFF2-40B4-BE49-F238E27FC236}">
                <a16:creationId xmlns:a16="http://schemas.microsoft.com/office/drawing/2014/main" id="{19AADBDB-084F-7AFF-5731-A3D80FB67783}"/>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ISMS</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の要求事項と構築</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LV3.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網羅的アプローチ）</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1E1D687A-AA23-789B-2C15-1070C953E221}"/>
              </a:ext>
            </a:extLst>
          </p:cNvPr>
          <p:cNvSpPr txBox="1"/>
          <p:nvPr/>
        </p:nvSpPr>
        <p:spPr>
          <a:xfrm>
            <a:off x="11539728" y="645128"/>
            <a:ext cx="60345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29</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6DD04824-0BFC-26FD-09E6-A13CB8F85A2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2347A0EA-55B9-7BC9-CF87-9ED73175650E}"/>
              </a:ext>
            </a:extLst>
          </p:cNvPr>
          <p:cNvSpPr txBox="1"/>
          <p:nvPr/>
        </p:nvSpPr>
        <p:spPr>
          <a:xfrm>
            <a:off x="1554679" y="1476125"/>
            <a:ext cx="15456498" cy="4524315"/>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【LV.3 </a:t>
            </a:r>
            <a:r>
              <a:rPr lang="ja-JP" altLang="en-US" sz="3600">
                <a:solidFill>
                  <a:srgbClr val="374151"/>
                </a:solidFill>
                <a:latin typeface="メイリオ" panose="020B0604030504040204" pitchFamily="50" charset="-128"/>
                <a:ea typeface="メイリオ" panose="020B0604030504040204" pitchFamily="50" charset="-128"/>
              </a:rPr>
              <a:t>網羅的アプローチ</a:t>
            </a:r>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の概要</a:t>
            </a: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【LV.3 </a:t>
            </a:r>
            <a:r>
              <a:rPr lang="ja-JP" altLang="en-US" sz="3600">
                <a:solidFill>
                  <a:srgbClr val="374151"/>
                </a:solidFill>
                <a:latin typeface="メイリオ" panose="020B0604030504040204" pitchFamily="50" charset="-128"/>
                <a:ea typeface="メイリオ" panose="020B0604030504040204" pitchFamily="50" charset="-128"/>
              </a:rPr>
              <a:t>網羅的アプローチ</a:t>
            </a:r>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フレームワークを参考とした実施手順</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網羅的アプローチ</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PDCA</a:t>
            </a:r>
            <a:r>
              <a:rPr lang="ja-JP" altLang="en-US" sz="3600">
                <a:solidFill>
                  <a:srgbClr val="374151"/>
                </a:solidFill>
                <a:latin typeface="メイリオ" panose="020B0604030504040204" pitchFamily="50" charset="-128"/>
                <a:ea typeface="メイリオ" panose="020B0604030504040204" pitchFamily="50" charset="-128"/>
              </a:rPr>
              <a:t>サイクル</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4808457"/>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790A3-C958-1FE0-D1F2-2F5B5A20633E}"/>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38FB6465-CEFE-CC34-6835-F8CD45BCE3B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491</a:t>
            </a:fld>
            <a:endParaRPr kumimoji="1" lang="ja-JP" altLang="en-US" sz="2000"/>
          </a:p>
        </p:txBody>
      </p:sp>
      <p:sp>
        <p:nvSpPr>
          <p:cNvPr id="5" name="テキスト プレースホルダー 2">
            <a:extLst>
              <a:ext uri="{FF2B5EF4-FFF2-40B4-BE49-F238E27FC236}">
                <a16:creationId xmlns:a16="http://schemas.microsoft.com/office/drawing/2014/main" id="{FA259839-96DE-2598-B9BF-32864995D0F0}"/>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ISMS</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の要求事項と構築</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LV3.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網羅的アプローチ）</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F0FC3E6-079C-3DF5-4774-69B9A964BA46}"/>
              </a:ext>
            </a:extLst>
          </p:cNvPr>
          <p:cNvSpPr txBox="1"/>
          <p:nvPr/>
        </p:nvSpPr>
        <p:spPr>
          <a:xfrm>
            <a:off x="11576304" y="645128"/>
            <a:ext cx="59979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29</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E5374319-8D8B-7937-3F26-0175146DD5B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6EB564FE-EFF5-735A-1BD6-5583CD2E9B9B}"/>
              </a:ext>
            </a:extLst>
          </p:cNvPr>
          <p:cNvSpPr txBox="1"/>
          <p:nvPr/>
        </p:nvSpPr>
        <p:spPr>
          <a:xfrm>
            <a:off x="1554679" y="1476125"/>
            <a:ext cx="15456498" cy="7848302"/>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全体概要</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網羅的アプローチ：</a:t>
            </a:r>
            <a:r>
              <a:rPr lang="en-US" altLang="ja-JP" sz="3600" dirty="0">
                <a:solidFill>
                  <a:srgbClr val="374151"/>
                </a:solidFill>
                <a:latin typeface="メイリオ" panose="020B0604030504040204" pitchFamily="50" charset="-128"/>
                <a:ea typeface="メイリオ" panose="020B0604030504040204" pitchFamily="50" charset="-128"/>
              </a:rPr>
              <a:t>ISMS</a:t>
            </a:r>
            <a:r>
              <a:rPr lang="ja-JP" altLang="en-US" sz="3600" dirty="0">
                <a:solidFill>
                  <a:srgbClr val="374151"/>
                </a:solidFill>
                <a:latin typeface="メイリオ" panose="020B0604030504040204" pitchFamily="50" charset="-128"/>
                <a:ea typeface="メイリオ" panose="020B0604030504040204" pitchFamily="50" charset="-128"/>
              </a:rPr>
              <a:t>などのフレームワークを使用して高いセキュリティ対策を策定する方法。時間がかかるが高いセキュリティレベルを確保できる。</a:t>
            </a:r>
          </a:p>
          <a:p>
            <a:pPr marL="571500" indent="-571500">
              <a:buFont typeface="Arial" panose="020B0604020202020204" pitchFamily="34" charset="0"/>
              <a:buChar char="•"/>
            </a:pPr>
            <a:r>
              <a:rPr lang="ja-JP" altLang="en-US" sz="3600" dirty="0">
                <a:solidFill>
                  <a:srgbClr val="374151"/>
                </a:solidFill>
                <a:latin typeface="メイリオ" panose="020B0604030504040204" pitchFamily="50" charset="-128"/>
                <a:ea typeface="メイリオ" panose="020B0604030504040204" pitchFamily="50" charset="-128"/>
              </a:rPr>
              <a:t>緊急性や即効性が必要な場合はクイックアプローチやベースラインアプローチが適しているが、余裕がある場合は網羅的アプローチが推奨される。</a:t>
            </a:r>
          </a:p>
          <a:p>
            <a:endParaRPr lang="en-US" altLang="ja-JP" sz="3600" dirty="0">
              <a:solidFill>
                <a:srgbClr val="374151"/>
              </a:solidFill>
              <a:latin typeface="メイリオ" panose="020B0604030504040204" pitchFamily="50" charset="-128"/>
              <a:ea typeface="メイリオ" panose="020B0604030504040204" pitchFamily="50" charset="-128"/>
            </a:endParaRPr>
          </a:p>
          <a:p>
            <a:r>
              <a:rPr lang="en-US" altLang="ja-JP" sz="3600" b="0" i="0" u="sng" dirty="0">
                <a:solidFill>
                  <a:srgbClr val="374151"/>
                </a:solidFill>
                <a:effectLst/>
                <a:latin typeface="メイリオ" panose="020B0604030504040204" pitchFamily="50" charset="-128"/>
                <a:ea typeface="メイリオ" panose="020B0604030504040204" pitchFamily="50" charset="-128"/>
              </a:rPr>
              <a:t>【LV.3 </a:t>
            </a:r>
            <a:r>
              <a:rPr lang="ja-JP" altLang="en-US" sz="3600" b="0" i="0" u="sng" dirty="0">
                <a:solidFill>
                  <a:srgbClr val="374151"/>
                </a:solidFill>
                <a:effectLst/>
                <a:latin typeface="メイリオ" panose="020B0604030504040204" pitchFamily="50" charset="-128"/>
                <a:ea typeface="メイリオ" panose="020B0604030504040204" pitchFamily="50" charset="-128"/>
              </a:rPr>
              <a:t>網羅的アプローチ</a:t>
            </a:r>
            <a:r>
              <a:rPr lang="en-US" altLang="ja-JP" sz="3600" b="0" i="0" u="sng" dirty="0">
                <a:solidFill>
                  <a:srgbClr val="374151"/>
                </a:solidFill>
                <a:effectLst/>
                <a:latin typeface="メイリオ" panose="020B0604030504040204" pitchFamily="50" charset="-128"/>
                <a:ea typeface="メイリオ" panose="020B0604030504040204" pitchFamily="50" charset="-128"/>
              </a:rPr>
              <a:t>】</a:t>
            </a:r>
            <a:r>
              <a:rPr lang="ja-JP" altLang="en-US" sz="3600" b="0" i="0" u="sng" dirty="0">
                <a:solidFill>
                  <a:srgbClr val="374151"/>
                </a:solidFill>
                <a:effectLst/>
                <a:latin typeface="メイリオ" panose="020B0604030504040204" pitchFamily="50" charset="-128"/>
                <a:ea typeface="メイリオ" panose="020B0604030504040204" pitchFamily="50" charset="-128"/>
              </a:rPr>
              <a:t>の概要</a:t>
            </a:r>
            <a:endParaRPr lang="en-US" altLang="ja-JP" sz="3600" b="0" i="0" u="sng"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網羅的アプローチでは</a:t>
            </a:r>
            <a:r>
              <a:rPr lang="en-US" altLang="ja-JP" sz="3600" b="0" i="0" dirty="0">
                <a:solidFill>
                  <a:srgbClr val="374151"/>
                </a:solidFill>
                <a:effectLst/>
                <a:latin typeface="メイリオ" panose="020B0604030504040204" pitchFamily="50" charset="-128"/>
                <a:ea typeface="メイリオ" panose="020B0604030504040204" pitchFamily="50" charset="-128"/>
              </a:rPr>
              <a:t>ISMS</a:t>
            </a:r>
            <a:r>
              <a:rPr lang="ja-JP" altLang="en-US" sz="3600" b="0" i="0" dirty="0">
                <a:solidFill>
                  <a:srgbClr val="374151"/>
                </a:solidFill>
                <a:effectLst/>
                <a:latin typeface="メイリオ" panose="020B0604030504040204" pitchFamily="50" charset="-128"/>
                <a:ea typeface="メイリオ" panose="020B0604030504040204" pitchFamily="50" charset="-128"/>
              </a:rPr>
              <a:t>を使用してセキュリティ対策基準と実施手順を体系的に作成する。</a:t>
            </a:r>
          </a:p>
          <a:p>
            <a:pPr marL="571500" indent="-571500">
              <a:buFont typeface="Arial" panose="020B0604020202020204" pitchFamily="34" charset="0"/>
              <a:buChar char="•"/>
            </a:pPr>
            <a:r>
              <a:rPr lang="en-US" altLang="ja-JP" sz="3600" b="0" i="0" dirty="0">
                <a:solidFill>
                  <a:srgbClr val="374151"/>
                </a:solidFill>
                <a:effectLst/>
                <a:latin typeface="メイリオ" panose="020B0604030504040204" pitchFamily="50" charset="-128"/>
                <a:ea typeface="メイリオ" panose="020B0604030504040204" pitchFamily="50" charset="-128"/>
              </a:rPr>
              <a:t>ISMS</a:t>
            </a:r>
            <a:r>
              <a:rPr lang="ja-JP" altLang="en-US" sz="3600" b="0" i="0" dirty="0">
                <a:solidFill>
                  <a:srgbClr val="374151"/>
                </a:solidFill>
                <a:effectLst/>
                <a:latin typeface="メイリオ" panose="020B0604030504040204" pitchFamily="50" charset="-128"/>
                <a:ea typeface="メイリオ" panose="020B0604030504040204" pitchFamily="50" charset="-128"/>
              </a:rPr>
              <a:t>に従うため、技術的対策だけでなく運用や監査にも対策を含める。</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網羅的アプローチのメリットは</a:t>
            </a:r>
            <a:r>
              <a:rPr lang="en-US" altLang="ja-JP" sz="3600" b="0" i="0" dirty="0">
                <a:solidFill>
                  <a:srgbClr val="374151"/>
                </a:solidFill>
                <a:effectLst/>
                <a:latin typeface="メイリオ" panose="020B0604030504040204" pitchFamily="50" charset="-128"/>
                <a:ea typeface="メイリオ" panose="020B0604030504040204" pitchFamily="50" charset="-128"/>
              </a:rPr>
              <a:t>ISMS</a:t>
            </a:r>
            <a:r>
              <a:rPr lang="ja-JP" altLang="en-US" sz="3600" b="0" i="0" dirty="0">
                <a:solidFill>
                  <a:srgbClr val="374151"/>
                </a:solidFill>
                <a:effectLst/>
                <a:latin typeface="メイリオ" panose="020B0604030504040204" pitchFamily="50" charset="-128"/>
                <a:ea typeface="メイリオ" panose="020B0604030504040204" pitchFamily="50" charset="-128"/>
              </a:rPr>
              <a:t>要求事項の導入が可能で、デメリットは時間とコストがかかること。</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3703302"/>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2BE4A-B191-1524-B3FA-1B9EA465C4E2}"/>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EB082B25-26AE-9275-BB53-8748947567D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492</a:t>
            </a:fld>
            <a:endParaRPr kumimoji="1" lang="ja-JP" altLang="en-US" sz="2000"/>
          </a:p>
        </p:txBody>
      </p:sp>
      <p:sp>
        <p:nvSpPr>
          <p:cNvPr id="5" name="テキスト プレースホルダー 2">
            <a:extLst>
              <a:ext uri="{FF2B5EF4-FFF2-40B4-BE49-F238E27FC236}">
                <a16:creationId xmlns:a16="http://schemas.microsoft.com/office/drawing/2014/main" id="{59300D50-FB78-B523-52D1-72CC9A35FF6A}"/>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ISMS</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の要求事項と構築</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LV3.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網羅的アプローチ）</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7DFB8D9B-CDE9-19B5-7437-5E4216CAAF08}"/>
              </a:ext>
            </a:extLst>
          </p:cNvPr>
          <p:cNvSpPr txBox="1"/>
          <p:nvPr/>
        </p:nvSpPr>
        <p:spPr>
          <a:xfrm>
            <a:off x="11631168" y="645128"/>
            <a:ext cx="59431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30</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58384A35-974F-8ECF-38DB-463E131CF5C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074B375C-EC27-0906-8B62-6B143EF7036C}"/>
              </a:ext>
            </a:extLst>
          </p:cNvPr>
          <p:cNvSpPr txBox="1"/>
          <p:nvPr/>
        </p:nvSpPr>
        <p:spPr>
          <a:xfrm>
            <a:off x="1554679" y="1476125"/>
            <a:ext cx="15456498" cy="2862322"/>
          </a:xfrm>
          <a:prstGeom prst="rect">
            <a:avLst/>
          </a:prstGeom>
          <a:noFill/>
        </p:spPr>
        <p:txBody>
          <a:bodyPr wrap="square">
            <a:spAutoFit/>
          </a:bodyPr>
          <a:lstStyle/>
          <a:p>
            <a:r>
              <a:rPr lang="en-US" altLang="ja-JP" sz="3600" u="sng">
                <a:solidFill>
                  <a:srgbClr val="374151"/>
                </a:solidFill>
                <a:latin typeface="メイリオ" panose="020B0604030504040204" pitchFamily="50" charset="-128"/>
                <a:ea typeface="メイリオ" panose="020B0604030504040204" pitchFamily="50" charset="-128"/>
              </a:rPr>
              <a:t>【LV.3 </a:t>
            </a:r>
            <a:r>
              <a:rPr lang="ja-JP" altLang="en-US" sz="3600" u="sng">
                <a:solidFill>
                  <a:srgbClr val="374151"/>
                </a:solidFill>
                <a:latin typeface="メイリオ" panose="020B0604030504040204" pitchFamily="50" charset="-128"/>
                <a:ea typeface="メイリオ" panose="020B0604030504040204" pitchFamily="50" charset="-128"/>
              </a:rPr>
              <a:t>網羅的アプローチ</a:t>
            </a:r>
            <a:r>
              <a:rPr lang="en-US" altLang="ja-JP" sz="3600" u="sng">
                <a:solidFill>
                  <a:srgbClr val="374151"/>
                </a:solidFill>
                <a:latin typeface="メイリオ" panose="020B0604030504040204" pitchFamily="50" charset="-128"/>
                <a:ea typeface="メイリオ" panose="020B0604030504040204" pitchFamily="50" charset="-128"/>
              </a:rPr>
              <a:t>】</a:t>
            </a:r>
            <a:r>
              <a:rPr lang="ja-JP" altLang="en-US" sz="3600" u="sng">
                <a:solidFill>
                  <a:srgbClr val="374151"/>
                </a:solidFill>
                <a:latin typeface="メイリオ" panose="020B0604030504040204" pitchFamily="50" charset="-128"/>
                <a:ea typeface="メイリオ" panose="020B0604030504040204" pitchFamily="50" charset="-128"/>
              </a:rPr>
              <a:t>フレームワークを参考とした実施手順</a:t>
            </a:r>
            <a:endParaRPr lang="en-US" altLang="ja-JP" sz="3600" u="sng">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026A1DD5-D227-172E-8D58-B80E12A5244E}"/>
              </a:ext>
            </a:extLst>
          </p:cNvPr>
          <p:cNvPicPr>
            <a:picLocks noChangeAspect="1"/>
          </p:cNvPicPr>
          <p:nvPr/>
        </p:nvPicPr>
        <p:blipFill>
          <a:blip r:embed="rId3"/>
          <a:stretch>
            <a:fillRect/>
          </a:stretch>
        </p:blipFill>
        <p:spPr>
          <a:xfrm>
            <a:off x="460300" y="1879208"/>
            <a:ext cx="16689537" cy="7012866"/>
          </a:xfrm>
          <a:prstGeom prst="rect">
            <a:avLst/>
          </a:prstGeom>
        </p:spPr>
      </p:pic>
    </p:spTree>
    <p:extLst>
      <p:ext uri="{BB962C8B-B14F-4D97-AF65-F5344CB8AC3E}">
        <p14:creationId xmlns:p14="http://schemas.microsoft.com/office/powerpoint/2010/main" val="351801898"/>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3A24-42DC-4FD6-A6AE-900808E5B730}"/>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98219C0C-F948-CEE6-9689-3BDC9113F9B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493</a:t>
            </a:fld>
            <a:endParaRPr kumimoji="1" lang="ja-JP" altLang="en-US" sz="2000"/>
          </a:p>
        </p:txBody>
      </p:sp>
      <p:sp>
        <p:nvSpPr>
          <p:cNvPr id="5" name="テキスト プレースホルダー 2">
            <a:extLst>
              <a:ext uri="{FF2B5EF4-FFF2-40B4-BE49-F238E27FC236}">
                <a16:creationId xmlns:a16="http://schemas.microsoft.com/office/drawing/2014/main" id="{53D6D560-7616-762C-E132-6089F88F920D}"/>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ISMS</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の要求事項と構築</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LV3. </a:t>
            </a:r>
            <a:r>
              <a:rPr kumimoji="1" lang="ja-JP" altLang="en-US"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網羅的アプローチ）</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413356BE-6A65-FDFF-8F96-81B03C7A8E27}"/>
              </a:ext>
            </a:extLst>
          </p:cNvPr>
          <p:cNvSpPr txBox="1"/>
          <p:nvPr/>
        </p:nvSpPr>
        <p:spPr>
          <a:xfrm>
            <a:off x="11576304" y="645128"/>
            <a:ext cx="59979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19-2-13.】</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30</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15C1FCC9-1A48-7A4C-4006-13E200D1544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6" name="テキスト プレースホルダー 2">
            <a:extLst>
              <a:ext uri="{FF2B5EF4-FFF2-40B4-BE49-F238E27FC236}">
                <a16:creationId xmlns:a16="http://schemas.microsoft.com/office/drawing/2014/main" id="{51788F58-16CE-43C8-A90F-0E3DE5303518}"/>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0B98250B-6127-D141-D8C2-71D5DFD25CDD}"/>
              </a:ext>
            </a:extLst>
          </p:cNvPr>
          <p:cNvSpPr txBox="1"/>
          <p:nvPr/>
        </p:nvSpPr>
        <p:spPr>
          <a:xfrm>
            <a:off x="1554679" y="2118977"/>
            <a:ext cx="15678962" cy="4524315"/>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を使用した網羅的アプローチは、セキュリティ対策だけでなく</a:t>
            </a: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自体を改善し、自社に適した対策を継続的に検討することができる。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a:t>
            </a:r>
            <a:r>
              <a:rPr lang="en-US" altLang="ja-JP" sz="3600" b="0" i="0">
                <a:solidFill>
                  <a:srgbClr val="374151"/>
                </a:solidFill>
                <a:effectLst/>
                <a:latin typeface="メイリオ" panose="020B0604030504040204" pitchFamily="50" charset="-128"/>
                <a:ea typeface="メイリオ" panose="020B0604030504040204" pitchFamily="50" charset="-128"/>
              </a:rPr>
              <a:t>4. </a:t>
            </a:r>
            <a:r>
              <a:rPr lang="ja-JP" altLang="en-US" sz="3600" b="0" i="0">
                <a:solidFill>
                  <a:srgbClr val="374151"/>
                </a:solidFill>
                <a:effectLst/>
                <a:latin typeface="メイリオ" panose="020B0604030504040204" pitchFamily="50" charset="-128"/>
                <a:ea typeface="メイリオ" panose="020B0604030504040204" pitchFamily="50" charset="-128"/>
              </a:rPr>
              <a:t>組織の状況」から「</a:t>
            </a:r>
            <a:r>
              <a:rPr lang="en-US" altLang="ja-JP" sz="3600" b="0" i="0">
                <a:solidFill>
                  <a:srgbClr val="374151"/>
                </a:solidFill>
                <a:effectLst/>
                <a:latin typeface="メイリオ" panose="020B0604030504040204" pitchFamily="50" charset="-128"/>
                <a:ea typeface="メイリオ" panose="020B0604030504040204" pitchFamily="50" charset="-128"/>
              </a:rPr>
              <a:t>10. </a:t>
            </a:r>
            <a:r>
              <a:rPr lang="ja-JP" altLang="en-US" sz="3600" b="0" i="0">
                <a:solidFill>
                  <a:srgbClr val="374151"/>
                </a:solidFill>
                <a:effectLst/>
                <a:latin typeface="メイリオ" panose="020B0604030504040204" pitchFamily="50" charset="-128"/>
                <a:ea typeface="メイリオ" panose="020B0604030504040204" pitchFamily="50" charset="-128"/>
              </a:rPr>
              <a:t>改善」までの</a:t>
            </a:r>
            <a:r>
              <a:rPr lang="en-US" altLang="ja-JP" sz="3600" b="0" i="0">
                <a:solidFill>
                  <a:srgbClr val="374151"/>
                </a:solidFill>
                <a:effectLst/>
                <a:latin typeface="メイリオ" panose="020B0604030504040204" pitchFamily="50" charset="-128"/>
                <a:ea typeface="メイリオ" panose="020B0604030504040204" pitchFamily="50" charset="-128"/>
              </a:rPr>
              <a:t>7</a:t>
            </a:r>
            <a:r>
              <a:rPr lang="ja-JP" altLang="en-US" sz="3600" b="0" i="0">
                <a:solidFill>
                  <a:srgbClr val="374151"/>
                </a:solidFill>
                <a:effectLst/>
                <a:latin typeface="メイリオ" panose="020B0604030504040204" pitchFamily="50" charset="-128"/>
                <a:ea typeface="メイリオ" panose="020B0604030504040204" pitchFamily="50" charset="-128"/>
              </a:rPr>
              <a:t>項目で必要なドキュメントの作成手順を理解すること。</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ISMS</a:t>
            </a:r>
            <a:r>
              <a:rPr lang="ja-JP" altLang="en-US" sz="3600" b="0" i="0">
                <a:solidFill>
                  <a:srgbClr val="374151"/>
                </a:solidFill>
                <a:effectLst/>
                <a:latin typeface="メイリオ" panose="020B0604030504040204" pitchFamily="50" charset="-128"/>
                <a:ea typeface="メイリオ" panose="020B0604030504040204" pitchFamily="50" charset="-128"/>
              </a:rPr>
              <a:t>マネジメントプロセスを取り込み、</a:t>
            </a:r>
            <a:r>
              <a:rPr lang="en-US" altLang="ja-JP" sz="3600" b="0" i="0">
                <a:solidFill>
                  <a:srgbClr val="374151"/>
                </a:solidFill>
                <a:effectLst/>
                <a:latin typeface="メイリオ" panose="020B0604030504040204" pitchFamily="50" charset="-128"/>
                <a:ea typeface="メイリオ" panose="020B0604030504040204" pitchFamily="50" charset="-128"/>
              </a:rPr>
              <a:t>PDCA</a:t>
            </a:r>
            <a:r>
              <a:rPr lang="ja-JP" altLang="en-US" sz="3600" b="0" i="0">
                <a:solidFill>
                  <a:srgbClr val="374151"/>
                </a:solidFill>
                <a:effectLst/>
                <a:latin typeface="メイリオ" panose="020B0604030504040204" pitchFamily="50" charset="-128"/>
                <a:ea typeface="メイリオ" panose="020B0604030504040204" pitchFamily="50" charset="-128"/>
              </a:rPr>
              <a:t>サイクルを回すこと。</a:t>
            </a:r>
          </a:p>
        </p:txBody>
      </p:sp>
    </p:spTree>
    <p:extLst>
      <p:ext uri="{BB962C8B-B14F-4D97-AF65-F5344CB8AC3E}">
        <p14:creationId xmlns:p14="http://schemas.microsoft.com/office/powerpoint/2010/main" val="3173736384"/>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1478B-40FA-25CA-415B-F79E0A2F1A5C}"/>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2A06E829-7E00-5C85-B3B7-7B58653A786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494</a:t>
            </a:fld>
            <a:endParaRPr kumimoji="1" lang="ja-JP" altLang="en-US" sz="2000"/>
          </a:p>
        </p:txBody>
      </p:sp>
      <p:sp>
        <p:nvSpPr>
          <p:cNvPr id="5" name="テキスト プレースホルダー 2">
            <a:extLst>
              <a:ext uri="{FF2B5EF4-FFF2-40B4-BE49-F238E27FC236}">
                <a16:creationId xmlns:a16="http://schemas.microsoft.com/office/drawing/2014/main" id="{92A34658-528C-4EB9-FF68-625EC1F4A0DF}"/>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14</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17</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a:t>
            </a:r>
            <a:r>
              <a:rPr kumimoji="1" lang="zh-TW"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管理策</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FC70585-AC4E-2251-97AF-CFB7F5F08473}"/>
              </a:ext>
            </a:extLst>
          </p:cNvPr>
          <p:cNvSpPr txBox="1"/>
          <p:nvPr/>
        </p:nvSpPr>
        <p:spPr>
          <a:xfrm>
            <a:off x="10844784" y="645128"/>
            <a:ext cx="67295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19-2-14</a:t>
            </a:r>
            <a:r>
              <a:rPr lang="ja-JP" alt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17.】</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31</a:t>
            </a:r>
            <a:r>
              <a:rPr lang="ja-JP" altLang="en-US" sz="2400" b="1" dirty="0">
                <a:latin typeface="メイリオ" panose="020B0604030504040204" pitchFamily="50" charset="-128"/>
                <a:ea typeface="メイリオ" panose="020B0604030504040204" pitchFamily="50" charset="-128"/>
                <a:cs typeface="Calibri"/>
              </a:rPr>
              <a:t>～</a:t>
            </a:r>
            <a:r>
              <a:rPr lang="en-US" altLang="ja-JP" sz="2400" b="1" dirty="0">
                <a:latin typeface="メイリオ" panose="020B0604030504040204" pitchFamily="50" charset="-128"/>
                <a:ea typeface="メイリオ" panose="020B0604030504040204" pitchFamily="50" charset="-128"/>
                <a:cs typeface="Calibri"/>
              </a:rPr>
              <a:t>38</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7BA0BEC2-7C51-71F6-7740-04FCEF4445E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CF922412-371F-A375-AE53-E10C7023771C}"/>
              </a:ext>
            </a:extLst>
          </p:cNvPr>
          <p:cNvSpPr txBox="1"/>
          <p:nvPr/>
        </p:nvSpPr>
        <p:spPr>
          <a:xfrm>
            <a:off x="1554679" y="1476125"/>
            <a:ext cx="15456498" cy="8402300"/>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4</a:t>
            </a:r>
            <a:r>
              <a:rPr lang="ja-JP" altLang="en-US" sz="3600">
                <a:solidFill>
                  <a:srgbClr val="374151"/>
                </a:solidFill>
                <a:latin typeface="メイリオ" panose="020B0604030504040204" pitchFamily="50" charset="-128"/>
                <a:ea typeface="メイリオ" panose="020B0604030504040204" pitchFamily="50" charset="-128"/>
              </a:rPr>
              <a:t>種類の管理策を参考とした対策基準・実施手順の策定</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組織的管理策</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人的管理策</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物理的管理策</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技術的管理策</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全体概要</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対策基準の策定には</a:t>
            </a:r>
            <a:r>
              <a:rPr lang="en-US" altLang="ja-JP" sz="3600">
                <a:solidFill>
                  <a:srgbClr val="374151"/>
                </a:solidFill>
                <a:latin typeface="メイリオ" panose="020B0604030504040204" pitchFamily="50" charset="-128"/>
                <a:ea typeface="メイリオ" panose="020B0604030504040204" pitchFamily="50" charset="-128"/>
              </a:rPr>
              <a:t>ISO/IEC 27001:2022</a:t>
            </a:r>
            <a:r>
              <a:rPr lang="ja-JP" altLang="en-US" sz="3600">
                <a:solidFill>
                  <a:srgbClr val="374151"/>
                </a:solidFill>
                <a:latin typeface="メイリオ" panose="020B0604030504040204" pitchFamily="50" charset="-128"/>
                <a:ea typeface="メイリオ" panose="020B0604030504040204" pitchFamily="50" charset="-128"/>
              </a:rPr>
              <a:t>附属書</a:t>
            </a:r>
            <a:r>
              <a:rPr lang="en-US" altLang="ja-JP" sz="3600">
                <a:solidFill>
                  <a:srgbClr val="374151"/>
                </a:solidFill>
                <a:latin typeface="メイリオ" panose="020B0604030504040204" pitchFamily="50" charset="-128"/>
                <a:ea typeface="メイリオ" panose="020B0604030504040204" pitchFamily="50" charset="-128"/>
              </a:rPr>
              <a:t>A</a:t>
            </a:r>
            <a:r>
              <a:rPr lang="ja-JP" altLang="en-US" sz="3600">
                <a:solidFill>
                  <a:srgbClr val="374151"/>
                </a:solidFill>
                <a:latin typeface="メイリオ" panose="020B0604030504040204" pitchFamily="50" charset="-128"/>
                <a:ea typeface="メイリオ" panose="020B0604030504040204" pitchFamily="50" charset="-128"/>
              </a:rPr>
              <a:t>の合計</a:t>
            </a:r>
            <a:r>
              <a:rPr lang="en-US" altLang="ja-JP" sz="3600">
                <a:solidFill>
                  <a:srgbClr val="374151"/>
                </a:solidFill>
                <a:latin typeface="メイリオ" panose="020B0604030504040204" pitchFamily="50" charset="-128"/>
                <a:ea typeface="メイリオ" panose="020B0604030504040204" pitchFamily="50" charset="-128"/>
              </a:rPr>
              <a:t>93</a:t>
            </a:r>
            <a:r>
              <a:rPr lang="ja-JP" altLang="en-US" sz="3600">
                <a:solidFill>
                  <a:srgbClr val="374151"/>
                </a:solidFill>
                <a:latin typeface="メイリオ" panose="020B0604030504040204" pitchFamily="50" charset="-128"/>
                <a:ea typeface="メイリオ" panose="020B0604030504040204" pitchFamily="50" charset="-128"/>
              </a:rPr>
              <a:t>項目の管理策を参考にできる。</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それぞれの管理策を参考に、対策基準を策定する手順と実施手順の例について説明。</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71569497"/>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86BDD-650B-DC25-C67E-D2F51E3314E0}"/>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94361086-680D-7352-F09D-B9F14C1DAA8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495</a:t>
            </a:fld>
            <a:endParaRPr kumimoji="1" lang="ja-JP" altLang="en-US" sz="2000"/>
          </a:p>
        </p:txBody>
      </p:sp>
      <p:sp>
        <p:nvSpPr>
          <p:cNvPr id="3" name="object 40">
            <a:extLst>
              <a:ext uri="{FF2B5EF4-FFF2-40B4-BE49-F238E27FC236}">
                <a16:creationId xmlns:a16="http://schemas.microsoft.com/office/drawing/2014/main" id="{2ABEB986-5324-4CDB-93EA-941CF28AC10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D8A82D95-D59C-2E32-9080-4BEBE28BBA69}"/>
              </a:ext>
            </a:extLst>
          </p:cNvPr>
          <p:cNvSpPr txBox="1"/>
          <p:nvPr/>
        </p:nvSpPr>
        <p:spPr>
          <a:xfrm>
            <a:off x="1554679" y="1476125"/>
            <a:ext cx="15456498" cy="7540526"/>
          </a:xfrm>
          <a:prstGeom prst="rect">
            <a:avLst/>
          </a:prstGeom>
          <a:noFill/>
        </p:spPr>
        <p:txBody>
          <a:bodyPr wrap="square">
            <a:spAutoFit/>
          </a:bodyPr>
          <a:lstStyle/>
          <a:p>
            <a:r>
              <a:rPr lang="en-US" altLang="ja-JP" sz="3600" u="sng">
                <a:solidFill>
                  <a:srgbClr val="374151"/>
                </a:solidFill>
                <a:latin typeface="メイリオ" panose="020B0604030504040204" pitchFamily="50" charset="-128"/>
                <a:ea typeface="メイリオ" panose="020B0604030504040204" pitchFamily="50" charset="-128"/>
              </a:rPr>
              <a:t>4</a:t>
            </a:r>
            <a:r>
              <a:rPr lang="ja-JP" altLang="en-US" sz="3600" u="sng">
                <a:solidFill>
                  <a:srgbClr val="374151"/>
                </a:solidFill>
                <a:latin typeface="メイリオ" panose="020B0604030504040204" pitchFamily="50" charset="-128"/>
                <a:ea typeface="メイリオ" panose="020B0604030504040204" pitchFamily="50" charset="-128"/>
              </a:rPr>
              <a:t>種類の管理策を参考とした対策基準・実施手順の策定</a:t>
            </a:r>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200" b="1">
                <a:solidFill>
                  <a:srgbClr val="374151"/>
                </a:solidFill>
                <a:latin typeface="メイリオ" panose="020B0604030504040204" pitchFamily="50" charset="-128"/>
                <a:ea typeface="メイリオ" panose="020B0604030504040204" pitchFamily="50" charset="-128"/>
              </a:rPr>
              <a:t>対策基準の策定</a:t>
            </a:r>
            <a:endParaRPr lang="en-US" altLang="ja-JP" sz="3200" b="1">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ISO/IEC 27001:2022</a:t>
            </a:r>
            <a:r>
              <a:rPr lang="ja-JP" altLang="en-US" sz="3200">
                <a:solidFill>
                  <a:srgbClr val="374151"/>
                </a:solidFill>
                <a:latin typeface="メイリオ" panose="020B0604030504040204" pitchFamily="50" charset="-128"/>
                <a:ea typeface="メイリオ" panose="020B0604030504040204" pitchFamily="50" charset="-128"/>
              </a:rPr>
              <a:t>附属書</a:t>
            </a:r>
            <a:r>
              <a:rPr lang="en-US" altLang="ja-JP" sz="3200">
                <a:solidFill>
                  <a:srgbClr val="374151"/>
                </a:solidFill>
                <a:latin typeface="メイリオ" panose="020B0604030504040204" pitchFamily="50" charset="-128"/>
                <a:ea typeface="メイリオ" panose="020B0604030504040204" pitchFamily="50" charset="-128"/>
              </a:rPr>
              <a:t>A</a:t>
            </a:r>
            <a:r>
              <a:rPr lang="ja-JP" altLang="en-US" sz="3200">
                <a:solidFill>
                  <a:srgbClr val="374151"/>
                </a:solidFill>
                <a:latin typeface="メイリオ" panose="020B0604030504040204" pitchFamily="50" charset="-128"/>
                <a:ea typeface="メイリオ" panose="020B0604030504040204" pitchFamily="50" charset="-128"/>
              </a:rPr>
              <a:t>の管理策（</a:t>
            </a:r>
            <a:r>
              <a:rPr lang="en-US" altLang="ja-JP" sz="3200">
                <a:solidFill>
                  <a:srgbClr val="374151"/>
                </a:solidFill>
                <a:latin typeface="メイリオ" panose="020B0604030504040204" pitchFamily="50" charset="-128"/>
                <a:ea typeface="メイリオ" panose="020B0604030504040204" pitchFamily="50" charset="-128"/>
              </a:rPr>
              <a:t>93</a:t>
            </a:r>
            <a:r>
              <a:rPr lang="ja-JP" altLang="en-US" sz="3200">
                <a:solidFill>
                  <a:srgbClr val="374151"/>
                </a:solidFill>
                <a:latin typeface="メイリオ" panose="020B0604030504040204" pitchFamily="50" charset="-128"/>
                <a:ea typeface="メイリオ" panose="020B0604030504040204" pitchFamily="50" charset="-128"/>
              </a:rPr>
              <a:t>項目）を参考にして対策基準を策定する。</a:t>
            </a: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リスクアセスメントの結果に基づいて適切な管理策を選択し、それを対策基準とする。</a:t>
            </a: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対策基準は基本方針と一緒に公開可能なものとして作成する。</a:t>
            </a: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ISMS</a:t>
            </a:r>
            <a:r>
              <a:rPr lang="ja-JP" altLang="en-US" sz="3200">
                <a:solidFill>
                  <a:srgbClr val="374151"/>
                </a:solidFill>
                <a:latin typeface="メイリオ" panose="020B0604030504040204" pitchFamily="50" charset="-128"/>
                <a:ea typeface="メイリオ" panose="020B0604030504040204" pitchFamily="50" charset="-128"/>
              </a:rPr>
              <a:t>に基づく管理策を使用して対策基準を策定する際には、</a:t>
            </a:r>
            <a:r>
              <a:rPr lang="en-US" altLang="ja-JP" sz="3200">
                <a:solidFill>
                  <a:srgbClr val="374151"/>
                </a:solidFill>
                <a:latin typeface="メイリオ" panose="020B0604030504040204" pitchFamily="50" charset="-128"/>
                <a:ea typeface="メイリオ" panose="020B0604030504040204" pitchFamily="50" charset="-128"/>
              </a:rPr>
              <a:t>ISO/IEC 27001:2022</a:t>
            </a:r>
            <a:r>
              <a:rPr lang="ja-JP" altLang="en-US" sz="3200">
                <a:solidFill>
                  <a:srgbClr val="374151"/>
                </a:solidFill>
                <a:latin typeface="メイリオ" panose="020B0604030504040204" pitchFamily="50" charset="-128"/>
                <a:ea typeface="メイリオ" panose="020B0604030504040204" pitchFamily="50" charset="-128"/>
              </a:rPr>
              <a:t>の文献を参照する。</a:t>
            </a:r>
            <a:endParaRPr lang="en-US" altLang="ja-JP" sz="3200">
              <a:solidFill>
                <a:srgbClr val="374151"/>
              </a:solidFill>
              <a:latin typeface="メイリオ" panose="020B0604030504040204" pitchFamily="50" charset="-128"/>
              <a:ea typeface="メイリオ" panose="020B0604030504040204" pitchFamily="50" charset="-128"/>
            </a:endParaRPr>
          </a:p>
          <a:p>
            <a:r>
              <a:rPr lang="ja-JP" altLang="en-US" sz="3200" b="1">
                <a:solidFill>
                  <a:srgbClr val="374151"/>
                </a:solidFill>
                <a:latin typeface="メイリオ" panose="020B0604030504040204" pitchFamily="50" charset="-128"/>
                <a:ea typeface="メイリオ" panose="020B0604030504040204" pitchFamily="50" charset="-128"/>
              </a:rPr>
              <a:t>実施手順の策定</a:t>
            </a:r>
            <a:endParaRPr lang="en-US" altLang="ja-JP" sz="3200" b="1">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管理策（対策基準）に基づいてセキュリティ対策の実施手順の例を紹介。</a:t>
            </a: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実施手順は組織内の文書として作成され、具体的で理解しやすい内容である必要がある。</a:t>
            </a:r>
          </a:p>
          <a:p>
            <a:pPr marL="571500" indent="-571500">
              <a:buFont typeface="Arial" panose="020B0604020202020204" pitchFamily="34" charset="0"/>
              <a:buChar char="•"/>
            </a:pPr>
            <a:r>
              <a:rPr lang="en-US" altLang="ja-JP" sz="3200">
                <a:solidFill>
                  <a:srgbClr val="374151"/>
                </a:solidFill>
                <a:latin typeface="メイリオ" panose="020B0604030504040204" pitchFamily="50" charset="-128"/>
                <a:ea typeface="メイリオ" panose="020B0604030504040204" pitchFamily="50" charset="-128"/>
              </a:rPr>
              <a:t>ISO/IEC 27002</a:t>
            </a:r>
            <a:r>
              <a:rPr lang="ja-JP" altLang="en-US" sz="3200">
                <a:solidFill>
                  <a:srgbClr val="374151"/>
                </a:solidFill>
                <a:latin typeface="メイリオ" panose="020B0604030504040204" pitchFamily="50" charset="-128"/>
                <a:ea typeface="メイリオ" panose="020B0604030504040204" pitchFamily="50" charset="-128"/>
              </a:rPr>
              <a:t>の各管理策の手引きを参考に実施手順の例を紹介。自社に適した実施手順を策定することが重要。</a:t>
            </a:r>
            <a:endParaRPr lang="en-US" altLang="ja-JP" sz="3200">
              <a:solidFill>
                <a:srgbClr val="374151"/>
              </a:solidFill>
              <a:latin typeface="メイリオ" panose="020B0604030504040204" pitchFamily="50" charset="-128"/>
              <a:ea typeface="メイリオ" panose="020B0604030504040204" pitchFamily="50" charset="-128"/>
            </a:endParaRPr>
          </a:p>
        </p:txBody>
      </p:sp>
      <p:sp>
        <p:nvSpPr>
          <p:cNvPr id="7" name="テキスト プレースホルダー 2">
            <a:extLst>
              <a:ext uri="{FF2B5EF4-FFF2-40B4-BE49-F238E27FC236}">
                <a16:creationId xmlns:a16="http://schemas.microsoft.com/office/drawing/2014/main" id="{FFE2A736-86DB-098F-63DB-C2577B4869A2}"/>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14</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17</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a:t>
            </a:r>
            <a:r>
              <a:rPr kumimoji="1" lang="zh-TW"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管理策</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220AE1E2-F204-88A8-AC51-6BD3E7480AAC}"/>
              </a:ext>
            </a:extLst>
          </p:cNvPr>
          <p:cNvSpPr txBox="1"/>
          <p:nvPr/>
        </p:nvSpPr>
        <p:spPr>
          <a:xfrm>
            <a:off x="10881360" y="645128"/>
            <a:ext cx="66929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19-2-14</a:t>
            </a:r>
            <a:r>
              <a:rPr lang="ja-JP" alt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17.】</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31</a:t>
            </a:r>
            <a:r>
              <a:rPr lang="ja-JP" altLang="en-US" sz="2400" b="1" dirty="0">
                <a:latin typeface="メイリオ" panose="020B0604030504040204" pitchFamily="50" charset="-128"/>
                <a:ea typeface="メイリオ" panose="020B0604030504040204" pitchFamily="50" charset="-128"/>
                <a:cs typeface="Calibri"/>
              </a:rPr>
              <a:t>～</a:t>
            </a:r>
            <a:r>
              <a:rPr lang="en-US" altLang="ja-JP" sz="2400" b="1" dirty="0">
                <a:latin typeface="メイリオ" panose="020B0604030504040204" pitchFamily="50" charset="-128"/>
                <a:ea typeface="メイリオ" panose="020B0604030504040204" pitchFamily="50" charset="-128"/>
                <a:cs typeface="Calibri"/>
              </a:rPr>
              <a:t>38</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801337775"/>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AC06B-23FD-1254-4815-C22DB8116FF3}"/>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4D819983-B7E7-E48D-865D-C93B38EFAD0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496</a:t>
            </a:fld>
            <a:endParaRPr kumimoji="1" lang="ja-JP" altLang="en-US" sz="2000"/>
          </a:p>
        </p:txBody>
      </p:sp>
      <p:sp>
        <p:nvSpPr>
          <p:cNvPr id="3" name="object 40">
            <a:extLst>
              <a:ext uri="{FF2B5EF4-FFF2-40B4-BE49-F238E27FC236}">
                <a16:creationId xmlns:a16="http://schemas.microsoft.com/office/drawing/2014/main" id="{36DB1618-5606-AE86-583E-FC7C5D4774C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プレースホルダー 2">
            <a:extLst>
              <a:ext uri="{FF2B5EF4-FFF2-40B4-BE49-F238E27FC236}">
                <a16:creationId xmlns:a16="http://schemas.microsoft.com/office/drawing/2014/main" id="{3CDE4D10-FA26-2500-5F2B-B2D779A779F1}"/>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訴求ポイント</a:t>
            </a:r>
            <a:endPar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49FD4E34-C56E-A22D-2104-D6AE6C4B96B6}"/>
              </a:ext>
            </a:extLst>
          </p:cNvPr>
          <p:cNvSpPr txBox="1"/>
          <p:nvPr/>
        </p:nvSpPr>
        <p:spPr>
          <a:xfrm>
            <a:off x="1554679" y="2118977"/>
            <a:ext cx="15678962" cy="6740307"/>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ISO/IEC 27002</a:t>
            </a:r>
            <a:r>
              <a:rPr lang="ja-JP" altLang="en-US" sz="3600" b="0" i="0">
                <a:solidFill>
                  <a:srgbClr val="374151"/>
                </a:solidFill>
                <a:effectLst/>
                <a:latin typeface="メイリオ" panose="020B0604030504040204" pitchFamily="50" charset="-128"/>
                <a:ea typeface="メイリオ" panose="020B0604030504040204" pitchFamily="50" charset="-128"/>
              </a:rPr>
              <a:t>を参考にして管理策の対策基準と実施手順を決定することが重要。</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ドキュメントの作成と更新は大切だが、本来の目標は効果的な情報セキュリティ対策を計画し実行することである。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リスクアセスメントの結果に基づいて管理策を選択し、対策基準を策定する。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対策基準は基本方針と一緒に公開可能なものとして作成する。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決定した対策基準に基づいて実施手順を策定する。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実施手順は従業員に対してわかりやすく内部文書として作成する。</a:t>
            </a:r>
          </a:p>
        </p:txBody>
      </p:sp>
      <p:sp>
        <p:nvSpPr>
          <p:cNvPr id="7" name="テキスト プレースホルダー 2">
            <a:extLst>
              <a:ext uri="{FF2B5EF4-FFF2-40B4-BE49-F238E27FC236}">
                <a16:creationId xmlns:a16="http://schemas.microsoft.com/office/drawing/2014/main" id="{3FF60436-B5F4-1E0A-9A85-E4BA26A6F021}"/>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14</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17</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a:t>
            </a:r>
            <a:r>
              <a:rPr kumimoji="1" lang="zh-TW"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管理策</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574AFBFE-3BB5-9AF2-9C3F-194C329AF2E3}"/>
              </a:ext>
            </a:extLst>
          </p:cNvPr>
          <p:cNvSpPr txBox="1"/>
          <p:nvPr/>
        </p:nvSpPr>
        <p:spPr>
          <a:xfrm>
            <a:off x="10954512" y="645128"/>
            <a:ext cx="66197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19-2-14</a:t>
            </a:r>
            <a:r>
              <a:rPr lang="ja-JP" alt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17.】</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31</a:t>
            </a:r>
            <a:r>
              <a:rPr lang="ja-JP" altLang="en-US" sz="2400" b="1" dirty="0">
                <a:latin typeface="メイリオ" panose="020B0604030504040204" pitchFamily="50" charset="-128"/>
                <a:ea typeface="メイリオ" panose="020B0604030504040204" pitchFamily="50" charset="-128"/>
                <a:cs typeface="Calibri"/>
              </a:rPr>
              <a:t>～</a:t>
            </a:r>
            <a:r>
              <a:rPr lang="en-US" altLang="ja-JP" sz="2400" b="1" dirty="0">
                <a:latin typeface="メイリオ" panose="020B0604030504040204" pitchFamily="50" charset="-128"/>
                <a:ea typeface="メイリオ" panose="020B0604030504040204" pitchFamily="50" charset="-128"/>
                <a:cs typeface="Calibri"/>
              </a:rPr>
              <a:t>38</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891291430"/>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1EECB-E71D-9C24-5B57-EA38ABC68A31}"/>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DE1D4B4B-E429-8271-B448-BE297C0624B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497</a:t>
            </a:fld>
            <a:endParaRPr kumimoji="1" lang="ja-JP" altLang="en-US" sz="2000"/>
          </a:p>
        </p:txBody>
      </p:sp>
      <p:sp>
        <p:nvSpPr>
          <p:cNvPr id="5" name="テキスト プレースホルダー 2">
            <a:extLst>
              <a:ext uri="{FF2B5EF4-FFF2-40B4-BE49-F238E27FC236}">
                <a16:creationId xmlns:a16="http://schemas.microsoft.com/office/drawing/2014/main" id="{5B79A93E-EEAC-C272-F670-705A2D32F5C5}"/>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第</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18</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章 セキュリティ対策状況の有効性評価</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304CE64A-B7AD-3BB0-B86A-060BE3B26C8F}"/>
              </a:ext>
            </a:extLst>
          </p:cNvPr>
          <p:cNvSpPr txBox="1"/>
          <p:nvPr/>
        </p:nvSpPr>
        <p:spPr>
          <a:xfrm>
            <a:off x="11649456" y="645128"/>
            <a:ext cx="59248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19-2-18.】</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39</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D5A411D0-D21B-F4CE-CDEB-378BDF5EA12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E6C117DE-66AC-09F4-A273-B0038E83DF18}"/>
              </a:ext>
            </a:extLst>
          </p:cNvPr>
          <p:cNvSpPr txBox="1"/>
          <p:nvPr/>
        </p:nvSpPr>
        <p:spPr>
          <a:xfrm>
            <a:off x="1554679" y="1476125"/>
            <a:ext cx="15456498" cy="7848302"/>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内容</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内部監査・外部監査</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主なキーワード</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内部監査</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外部監査</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全体概要</a:t>
            </a:r>
            <a:endParaRPr lang="en-US" altLang="ja-JP" sz="3600" u="sng">
              <a:solidFill>
                <a:srgbClr val="374151"/>
              </a:solidFill>
              <a:latin typeface="メイリオ" panose="020B0604030504040204" pitchFamily="50" charset="-128"/>
              <a:ea typeface="メイリオ" panose="020B0604030504040204" pitchFamily="50" charset="-128"/>
            </a:endParaRPr>
          </a:p>
          <a:p>
            <a:pPr marL="1028700" lvl="1"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セキュリティ対策の有効性評価として、内部監査と外部監査が行われる。</a:t>
            </a:r>
          </a:p>
          <a:p>
            <a:pPr marL="1028700" lvl="1"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内部監査は自社で規定した要求事項を満たし、業務がルールに従って実施されているかをチェックする。</a:t>
            </a:r>
          </a:p>
          <a:p>
            <a:pPr marL="1028700" lvl="1"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外部監査は第三者が企業の情報資産を保護する体制や環境が整っているかをチェックする。</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35548883"/>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82E77-513B-22F6-DE30-4492692FE615}"/>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6DCBF6C2-3891-AC39-AD3D-EB56F27735C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498</a:t>
            </a:fld>
            <a:endParaRPr kumimoji="1" lang="ja-JP" altLang="en-US" sz="2000"/>
          </a:p>
        </p:txBody>
      </p:sp>
      <p:sp>
        <p:nvSpPr>
          <p:cNvPr id="2" name="テキスト ボックス 1">
            <a:extLst>
              <a:ext uri="{FF2B5EF4-FFF2-40B4-BE49-F238E27FC236}">
                <a16:creationId xmlns:a16="http://schemas.microsoft.com/office/drawing/2014/main" id="{D255CE26-627C-DC01-E38B-6719A678B488}"/>
              </a:ext>
            </a:extLst>
          </p:cNvPr>
          <p:cNvSpPr txBox="1"/>
          <p:nvPr/>
        </p:nvSpPr>
        <p:spPr>
          <a:xfrm>
            <a:off x="11667744" y="645128"/>
            <a:ext cx="59065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19-2-18.】</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39</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93BF2D68-F9D9-94D1-7233-F2B8389BDA6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プレースホルダー 2">
            <a:extLst>
              <a:ext uri="{FF2B5EF4-FFF2-40B4-BE49-F238E27FC236}">
                <a16:creationId xmlns:a16="http://schemas.microsoft.com/office/drawing/2014/main" id="{3541EC22-062A-7B11-E0E8-F0F49BC294CC}"/>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訴求ポイント</a:t>
            </a:r>
            <a:endParaRPr lang="en-US" altLang="ja-JP" sz="40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A6A48E13-FD73-5275-A1AB-0DDBBBC98A15}"/>
              </a:ext>
            </a:extLst>
          </p:cNvPr>
          <p:cNvSpPr txBox="1"/>
          <p:nvPr/>
        </p:nvSpPr>
        <p:spPr>
          <a:xfrm>
            <a:off x="1554679" y="2118977"/>
            <a:ext cx="15678962" cy="5078313"/>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章を通した気づき・学び</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企業や組織はセキュリティ対策の有効性評価として内部・外部監査を定期的に実施する必要がある。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認識していただきたい実施概要</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外部監査は第三者視点で情報資産の保護体制をチェックし、顧客や取引先にセキュリティ対策の信頼性を示す役割がある。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内部監査はセキュリティのルールや文書の適切性をチェックし、形骸化や目的の喪失を防ぐ役割がある。</a:t>
            </a:r>
          </a:p>
        </p:txBody>
      </p:sp>
      <p:sp>
        <p:nvSpPr>
          <p:cNvPr id="7" name="テキスト プレースホルダー 2">
            <a:extLst>
              <a:ext uri="{FF2B5EF4-FFF2-40B4-BE49-F238E27FC236}">
                <a16:creationId xmlns:a16="http://schemas.microsoft.com/office/drawing/2014/main" id="{11ADBD7A-D511-D3C3-81FC-1097D00A81D8}"/>
              </a:ext>
            </a:extLst>
          </p:cNvPr>
          <p:cNvSpPr txBox="1">
            <a:spLocks/>
          </p:cNvSpPr>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4000">
                <a:latin typeface="メイリオ" panose="020B0604030504040204" pitchFamily="50" charset="-128"/>
                <a:ea typeface="メイリオ" panose="020B0604030504040204" pitchFamily="50" charset="-128"/>
              </a:rPr>
              <a:t>第</a:t>
            </a:r>
            <a:r>
              <a:rPr lang="en-US" altLang="ja-JP" sz="4000">
                <a:latin typeface="メイリオ" panose="020B0604030504040204" pitchFamily="50" charset="-128"/>
                <a:ea typeface="メイリオ" panose="020B0604030504040204" pitchFamily="50" charset="-128"/>
              </a:rPr>
              <a:t>18</a:t>
            </a:r>
            <a:r>
              <a:rPr lang="ja-JP" altLang="en-US" sz="4000">
                <a:latin typeface="メイリオ" panose="020B0604030504040204" pitchFamily="50" charset="-128"/>
                <a:ea typeface="メイリオ" panose="020B0604030504040204" pitchFamily="50" charset="-128"/>
              </a:rPr>
              <a:t>章 セキュリティ対策状況の有効性評価</a:t>
            </a:r>
            <a:endParaRPr lang="en-US" altLang="ja-JP" sz="16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26837343"/>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C2E2E-6945-FCF6-66AB-20D41DBD92A9}"/>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CCF7D603-3725-AAF1-CCA7-683D727159E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499</a:t>
            </a:fld>
            <a:endParaRPr kumimoji="1" lang="ja-JP" altLang="en-US" sz="2000"/>
          </a:p>
        </p:txBody>
      </p:sp>
      <p:sp>
        <p:nvSpPr>
          <p:cNvPr id="5" name="テキスト プレースホルダー 2">
            <a:extLst>
              <a:ext uri="{FF2B5EF4-FFF2-40B4-BE49-F238E27FC236}">
                <a16:creationId xmlns:a16="http://schemas.microsoft.com/office/drawing/2014/main" id="{7764DDE9-1C1D-9909-1B8C-49403AA7B49A}"/>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今後のアクション</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911F082A-C30D-39F9-507B-9AD58173EFEB}"/>
              </a:ext>
            </a:extLst>
          </p:cNvPr>
          <p:cNvSpPr txBox="1"/>
          <p:nvPr/>
        </p:nvSpPr>
        <p:spPr>
          <a:xfrm>
            <a:off x="11996928" y="645128"/>
            <a:ext cx="55773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40</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8521270E-5771-AB23-3F03-F5F6A26B9FE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4" name="テキスト プレースホルダー 2">
            <a:extLst>
              <a:ext uri="{FF2B5EF4-FFF2-40B4-BE49-F238E27FC236}">
                <a16:creationId xmlns:a16="http://schemas.microsoft.com/office/drawing/2014/main" id="{F597098D-8FB4-921C-5F95-1DFDD10319EC}"/>
              </a:ext>
            </a:extLst>
          </p:cNvPr>
          <p:cNvSpPr txBox="1">
            <a:spLocks/>
          </p:cNvSpPr>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本テキストの内容を実践するために行うべき事項</a:t>
            </a:r>
          </a:p>
        </p:txBody>
      </p:sp>
      <p:sp>
        <p:nvSpPr>
          <p:cNvPr id="6" name="テキスト ボックス 5">
            <a:extLst>
              <a:ext uri="{FF2B5EF4-FFF2-40B4-BE49-F238E27FC236}">
                <a16:creationId xmlns:a16="http://schemas.microsoft.com/office/drawing/2014/main" id="{5C3F324B-AF34-8BE6-07D0-82E805FEEEE7}"/>
              </a:ext>
            </a:extLst>
          </p:cNvPr>
          <p:cNvSpPr txBox="1"/>
          <p:nvPr/>
        </p:nvSpPr>
        <p:spPr>
          <a:xfrm>
            <a:off x="1554679" y="2118977"/>
            <a:ext cx="15678962" cy="4524315"/>
          </a:xfrm>
          <a:prstGeom prst="rect">
            <a:avLst/>
          </a:prstGeom>
          <a:noFill/>
        </p:spPr>
        <p:txBody>
          <a:bodyPr wrap="square">
            <a:spAutoFit/>
          </a:bodyPr>
          <a:lstStyle/>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各章のポイントの理解</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DX</a:t>
            </a:r>
            <a:r>
              <a:rPr lang="ja-JP" altLang="en-US" sz="3600">
                <a:solidFill>
                  <a:srgbClr val="374151"/>
                </a:solidFill>
                <a:latin typeface="メイリオ" panose="020B0604030504040204" pitchFamily="50" charset="-128"/>
                <a:ea typeface="メイリオ" panose="020B0604030504040204" pitchFamily="50" charset="-128"/>
              </a:rPr>
              <a:t>推進の考え方の把握</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セキュリティ対策全容の認識</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自組織でのセキュリティ対策の実施項目の認識</a:t>
            </a:r>
            <a:endParaRPr lang="en-US" altLang="ja-JP" sz="3600">
              <a:solidFill>
                <a:srgbClr val="374151"/>
              </a:solidFill>
              <a:latin typeface="メイリオ" panose="020B0604030504040204" pitchFamily="50" charset="-128"/>
              <a:ea typeface="メイリオ" panose="020B0604030504040204" pitchFamily="50" charset="-128"/>
            </a:endParaRPr>
          </a:p>
          <a:p>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8" name="四角形: 角を丸くする 7">
            <a:extLst>
              <a:ext uri="{FF2B5EF4-FFF2-40B4-BE49-F238E27FC236}">
                <a16:creationId xmlns:a16="http://schemas.microsoft.com/office/drawing/2014/main" id="{65E57D36-6421-3E1D-FC93-90F4156A7304}"/>
              </a:ext>
            </a:extLst>
          </p:cNvPr>
          <p:cNvSpPr/>
          <p:nvPr/>
        </p:nvSpPr>
        <p:spPr>
          <a:xfrm>
            <a:off x="1562811" y="2154712"/>
            <a:ext cx="15074647" cy="1437574"/>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rgbClr val="FF0000"/>
                </a:solidFill>
                <a:latin typeface="メイリオ" panose="020B0604030504040204" pitchFamily="50" charset="-128"/>
                <a:ea typeface="メイリオ" panose="020B0604030504040204" pitchFamily="50" charset="-128"/>
              </a:rPr>
              <a:t>テキストに記載された各章の理解を深め、</a:t>
            </a:r>
            <a:endParaRPr kumimoji="1" lang="en-US" altLang="ja-JP" sz="3600" b="1">
              <a:solidFill>
                <a:srgbClr val="FF0000"/>
              </a:solidFill>
              <a:latin typeface="メイリオ" panose="020B0604030504040204" pitchFamily="50" charset="-128"/>
              <a:ea typeface="メイリオ" panose="020B0604030504040204" pitchFamily="50" charset="-128"/>
            </a:endParaRPr>
          </a:p>
          <a:p>
            <a:pPr algn="ctr"/>
            <a:r>
              <a:rPr kumimoji="1" lang="ja-JP" altLang="en-US" sz="3600" b="1">
                <a:solidFill>
                  <a:srgbClr val="FF0000"/>
                </a:solidFill>
                <a:latin typeface="メイリオ" panose="020B0604030504040204" pitchFamily="50" charset="-128"/>
                <a:ea typeface="メイリオ" panose="020B0604030504040204" pitchFamily="50" charset="-128"/>
              </a:rPr>
              <a:t>経営者を含めた関係者と共有すること</a:t>
            </a:r>
          </a:p>
        </p:txBody>
      </p:sp>
      <p:sp>
        <p:nvSpPr>
          <p:cNvPr id="11" name="四角形: 角を丸くする 10">
            <a:extLst>
              <a:ext uri="{FF2B5EF4-FFF2-40B4-BE49-F238E27FC236}">
                <a16:creationId xmlns:a16="http://schemas.microsoft.com/office/drawing/2014/main" id="{6A934B36-C5BD-8B3A-ACAE-4A843817EC3A}"/>
              </a:ext>
            </a:extLst>
          </p:cNvPr>
          <p:cNvSpPr/>
          <p:nvPr/>
        </p:nvSpPr>
        <p:spPr>
          <a:xfrm>
            <a:off x="1554679" y="6313715"/>
            <a:ext cx="15074647" cy="2643974"/>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742950" indent="-742950">
              <a:buFont typeface="+mj-lt"/>
              <a:buAutoNum type="arabicPeriod"/>
            </a:pPr>
            <a:r>
              <a:rPr kumimoji="1" lang="ja-JP" altLang="en-US" sz="3600">
                <a:solidFill>
                  <a:schemeClr val="tx1"/>
                </a:solidFill>
                <a:latin typeface="メイリオ" panose="020B0604030504040204" pitchFamily="50" charset="-128"/>
                <a:ea typeface="メイリオ" panose="020B0604030504040204" pitchFamily="50" charset="-128"/>
              </a:rPr>
              <a:t>リスクアセスメントによって自組織の現状のリスクを把握する。</a:t>
            </a:r>
          </a:p>
          <a:p>
            <a:pPr marL="742950" indent="-742950">
              <a:buFont typeface="+mj-lt"/>
              <a:buAutoNum type="arabicPeriod"/>
            </a:pPr>
            <a:r>
              <a:rPr kumimoji="1" lang="ja-JP" altLang="en-US" sz="3600">
                <a:solidFill>
                  <a:schemeClr val="tx1"/>
                </a:solidFill>
                <a:latin typeface="メイリオ" panose="020B0604030504040204" pitchFamily="50" charset="-128"/>
                <a:ea typeface="メイリオ" panose="020B0604030504040204" pitchFamily="50" charset="-128"/>
              </a:rPr>
              <a:t>リスクアセスメントの結果を踏まえ、管理策の中から自組織として実施すべき項目を選定する。</a:t>
            </a:r>
          </a:p>
          <a:p>
            <a:pPr marL="742950" indent="-742950">
              <a:buFont typeface="+mj-lt"/>
              <a:buAutoNum type="arabicPeriod"/>
            </a:pPr>
            <a:r>
              <a:rPr kumimoji="1" lang="ja-JP" altLang="en-US" sz="3600">
                <a:solidFill>
                  <a:schemeClr val="tx1"/>
                </a:solidFill>
                <a:latin typeface="メイリオ" panose="020B0604030504040204" pitchFamily="50" charset="-128"/>
                <a:ea typeface="メイリオ" panose="020B0604030504040204" pitchFamily="50" charset="-128"/>
              </a:rPr>
              <a:t>実施する管理策に関して、自組織としての実施手順を策定する。</a:t>
            </a:r>
          </a:p>
        </p:txBody>
      </p:sp>
    </p:spTree>
    <p:extLst>
      <p:ext uri="{BB962C8B-B14F-4D97-AF65-F5344CB8AC3E}">
        <p14:creationId xmlns:p14="http://schemas.microsoft.com/office/powerpoint/2010/main" val="4249935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セミナー内容</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1472353"/>
            <a:ext cx="14944433" cy="4750208"/>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a:ea typeface="メイリオ"/>
              </a:rPr>
              <a:t>1.</a:t>
            </a:r>
            <a:r>
              <a:rPr lang="ja-JP" altLang="en-US" sz="4000">
                <a:latin typeface="メイリオ"/>
                <a:ea typeface="メイリオ"/>
              </a:rPr>
              <a:t> デジタル時代の社会と</a:t>
            </a:r>
            <a:r>
              <a:rPr lang="en-US" altLang="ja-JP" sz="4000">
                <a:latin typeface="メイリオ"/>
                <a:ea typeface="メイリオ"/>
              </a:rPr>
              <a:t>IT</a:t>
            </a:r>
            <a:r>
              <a:rPr lang="ja-JP" altLang="en-US" sz="4000">
                <a:latin typeface="メイリオ"/>
                <a:ea typeface="メイリオ"/>
              </a:rPr>
              <a:t>情勢</a:t>
            </a:r>
            <a:endParaRPr lang="en-US" altLang="ja-JP" sz="1200">
              <a:latin typeface="Meiryo"/>
              <a:ea typeface="Meiryo"/>
            </a:endParaRPr>
          </a:p>
          <a:p>
            <a:r>
              <a:rPr lang="en-US" altLang="ja-JP" sz="4000">
                <a:latin typeface="メイリオ"/>
                <a:ea typeface="メイリオ"/>
              </a:rPr>
              <a:t>	</a:t>
            </a:r>
            <a:r>
              <a:rPr lang="ja-JP" altLang="en-US" sz="4000">
                <a:latin typeface="メイリオ"/>
                <a:ea typeface="メイリオ"/>
              </a:rPr>
              <a:t>デジタル時代の社会変革と</a:t>
            </a:r>
            <a:r>
              <a:rPr lang="en-US" altLang="ja-JP" sz="4000">
                <a:latin typeface="メイリオ"/>
                <a:ea typeface="メイリオ"/>
              </a:rPr>
              <a:t>IT</a:t>
            </a:r>
            <a:r>
              <a:rPr lang="ja-JP" altLang="en-US" sz="4000">
                <a:latin typeface="メイリオ"/>
                <a:ea typeface="メイリオ"/>
              </a:rPr>
              <a:t>情勢の関係性</a:t>
            </a:r>
            <a:endParaRPr lang="en-US" altLang="ja-JP" sz="4000">
              <a:latin typeface="メイリオ"/>
              <a:ea typeface="メイリオ"/>
            </a:endParaRPr>
          </a:p>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2.</a:t>
            </a:r>
            <a:r>
              <a:rPr lang="ja-JP" altLang="en-US" sz="4000">
                <a:latin typeface="メイリオ" panose="020B0604030504040204" pitchFamily="50" charset="-128"/>
                <a:ea typeface="メイリオ" panose="020B0604030504040204" pitchFamily="50" charset="-128"/>
              </a:rPr>
              <a:t> 事例を知る：重大インシデント発生から課題解決まで</a:t>
            </a:r>
          </a:p>
          <a:p>
            <a:r>
              <a:rPr lang="en-US" altLang="ja-JP" sz="4000">
                <a:latin typeface="メイリオ" panose="020B0604030504040204" pitchFamily="50" charset="-128"/>
                <a:ea typeface="メイリオ" panose="020B0604030504040204" pitchFamily="50" charset="-128"/>
              </a:rPr>
              <a:t>	</a:t>
            </a:r>
            <a:r>
              <a:rPr lang="ja-JP" altLang="en-US" sz="4000">
                <a:latin typeface="メイリオ" panose="020B0604030504040204" pitchFamily="50" charset="-128"/>
                <a:ea typeface="メイリオ" panose="020B0604030504040204" pitchFamily="50" charset="-128"/>
              </a:rPr>
              <a:t>情報セキュリティの概況</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	</a:t>
            </a:r>
            <a:r>
              <a:rPr lang="ja-JP" altLang="en-US" sz="4000">
                <a:latin typeface="メイリオ" panose="020B0604030504040204" pitchFamily="50" charset="-128"/>
                <a:ea typeface="メイリオ" panose="020B0604030504040204" pitchFamily="50" charset="-128"/>
              </a:rPr>
              <a:t>重大インシデント事例から学ぶ課題解決</a:t>
            </a:r>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 サイバーセキュリティの基礎知識</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	</a:t>
            </a:r>
            <a:r>
              <a:rPr lang="ja-JP" altLang="en-US" sz="4000">
                <a:latin typeface="メイリオ" panose="020B0604030504040204" pitchFamily="50" charset="-128"/>
                <a:ea typeface="メイリオ" panose="020B0604030504040204" pitchFamily="50" charset="-128"/>
              </a:rPr>
              <a:t>各種資格試験から得るサイバーセキュリティの基礎知識</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	Security</a:t>
            </a:r>
            <a:r>
              <a:rPr lang="ja-JP" altLang="en-US" sz="4000">
                <a:latin typeface="メイリオ" panose="020B0604030504040204" pitchFamily="50" charset="-128"/>
                <a:ea typeface="メイリオ" panose="020B0604030504040204" pitchFamily="50" charset="-128"/>
              </a:rPr>
              <a:t> </a:t>
            </a:r>
            <a:r>
              <a:rPr lang="en-US" altLang="ja-JP" sz="4000">
                <a:latin typeface="メイリオ" panose="020B0604030504040204" pitchFamily="50" charset="-128"/>
                <a:ea typeface="メイリオ" panose="020B0604030504040204" pitchFamily="50" charset="-128"/>
              </a:rPr>
              <a:t>Action</a:t>
            </a:r>
            <a:r>
              <a:rPr lang="ja-JP" altLang="en-US" sz="4000">
                <a:latin typeface="メイリオ" panose="020B0604030504040204" pitchFamily="50" charset="-128"/>
                <a:ea typeface="メイリオ" panose="020B0604030504040204" pitchFamily="50" charset="-128"/>
              </a:rPr>
              <a:t>（セキュリティ対策自己宣言）</a:t>
            </a:r>
            <a:endParaRPr lang="en-US" altLang="ja-JP" sz="4000">
              <a:latin typeface="メイリオ" panose="020B0604030504040204" pitchFamily="50" charset="-128"/>
              <a:ea typeface="メイリオ" panose="020B0604030504040204" pitchFamily="50" charset="-128"/>
            </a:endParaRPr>
          </a:p>
          <a:p>
            <a:r>
              <a:rPr lang="en-US" altLang="ja-JP" sz="4000">
                <a:latin typeface="メイリオ" panose="020B0604030504040204" pitchFamily="50" charset="-128"/>
                <a:ea typeface="メイリオ" panose="020B0604030504040204" pitchFamily="50" charset="-128"/>
              </a:rPr>
              <a:t>	</a:t>
            </a:r>
            <a:r>
              <a:rPr lang="ja-JP" altLang="en-US" sz="4000">
                <a:latin typeface="メイリオ" panose="020B0604030504040204" pitchFamily="50" charset="-128"/>
                <a:ea typeface="メイリオ" panose="020B0604030504040204" pitchFamily="50" charset="-128"/>
              </a:rPr>
              <a:t>サイバーセキュリティ対策基準レベル</a:t>
            </a:r>
            <a:endParaRPr lang="en-US" altLang="ja-JP" sz="4000">
              <a:latin typeface="メイリオ" panose="020B0604030504040204" pitchFamily="50" charset="-128"/>
              <a:ea typeface="メイリオ" panose="020B0604030504040204" pitchFamily="50" charset="-128"/>
            </a:endParaRPr>
          </a:p>
          <a:p>
            <a:endParaRPr lang="ja-JP" altLang="en-US"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en-US" altLang="ja-JP" sz="4000">
              <a:latin typeface="メイリオ" panose="020B0604030504040204" pitchFamily="50" charset="-128"/>
              <a:ea typeface="メイリオ" panose="020B0604030504040204" pitchFamily="50" charset="-128"/>
            </a:endParaRPr>
          </a:p>
          <a:p>
            <a:endParaRPr lang="ja-JP" altLang="en-US" sz="4000">
              <a:latin typeface="メイリオ" panose="020B0604030504040204" pitchFamily="50" charset="-128"/>
              <a:ea typeface="メイリオ" panose="020B0604030504040204" pitchFamily="50" charset="-128"/>
            </a:endParaRPr>
          </a:p>
        </p:txBody>
      </p:sp>
      <p:sp>
        <p:nvSpPr>
          <p:cNvPr id="12" name="object 40">
            <a:extLst>
              <a:ext uri="{FF2B5EF4-FFF2-40B4-BE49-F238E27FC236}">
                <a16:creationId xmlns:a16="http://schemas.microsoft.com/office/drawing/2014/main" id="{863075E6-7D53-2389-07F5-911C3999014E}"/>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3115769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675A1-835C-D57D-45A8-CE44C0A8752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F2F54C3-7871-1B8F-3E1B-8E32DD0AF9D4}"/>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625869F-27A0-22C9-9ABC-0DEA524C522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50</a:t>
            </a:fld>
            <a:endParaRPr kumimoji="1" lang="ja-JP" altLang="en-US" sz="2000"/>
          </a:p>
        </p:txBody>
      </p:sp>
      <p:sp>
        <p:nvSpPr>
          <p:cNvPr id="4" name="object 40">
            <a:extLst>
              <a:ext uri="{FF2B5EF4-FFF2-40B4-BE49-F238E27FC236}">
                <a16:creationId xmlns:a16="http://schemas.microsoft.com/office/drawing/2014/main" id="{D1389629-23BD-4CD4-44BF-9C3C8783862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B14A7BF7-8727-CA94-A8F6-AC42956AD450}"/>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dirty="0">
                <a:latin typeface="メイリオ" panose="020B0604030504040204" pitchFamily="50" charset="-128"/>
                <a:ea typeface="メイリオ" panose="020B0604030504040204" pitchFamily="50" charset="-128"/>
              </a:rPr>
              <a:t>DX</a:t>
            </a:r>
            <a:r>
              <a:rPr lang="ja-JP" altLang="en-US" sz="4000" dirty="0">
                <a:latin typeface="メイリオ" panose="020B0604030504040204" pitchFamily="50" charset="-128"/>
                <a:ea typeface="メイリオ" panose="020B0604030504040204" pitchFamily="50" charset="-128"/>
              </a:rPr>
              <a:t>の取組状況</a:t>
            </a:r>
            <a:endPar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pic>
        <p:nvPicPr>
          <p:cNvPr id="11" name="図 10">
            <a:extLst>
              <a:ext uri="{FF2B5EF4-FFF2-40B4-BE49-F238E27FC236}">
                <a16:creationId xmlns:a16="http://schemas.microsoft.com/office/drawing/2014/main" id="{22ABCCC7-4E16-DDBE-950D-E17F7831F49D}"/>
              </a:ext>
            </a:extLst>
          </p:cNvPr>
          <p:cNvPicPr>
            <a:picLocks noChangeAspect="1"/>
          </p:cNvPicPr>
          <p:nvPr/>
        </p:nvPicPr>
        <p:blipFill>
          <a:blip r:embed="rId3"/>
          <a:stretch>
            <a:fillRect/>
          </a:stretch>
        </p:blipFill>
        <p:spPr>
          <a:xfrm>
            <a:off x="1991766" y="2493768"/>
            <a:ext cx="14400000" cy="2379130"/>
          </a:xfrm>
          <a:prstGeom prst="rect">
            <a:avLst/>
          </a:prstGeom>
        </p:spPr>
      </p:pic>
      <p:pic>
        <p:nvPicPr>
          <p:cNvPr id="13" name="図 12">
            <a:extLst>
              <a:ext uri="{FF2B5EF4-FFF2-40B4-BE49-F238E27FC236}">
                <a16:creationId xmlns:a16="http://schemas.microsoft.com/office/drawing/2014/main" id="{1B485D57-EB9F-A299-978C-2832E35C9C17}"/>
              </a:ext>
            </a:extLst>
          </p:cNvPr>
          <p:cNvPicPr>
            <a:picLocks noChangeAspect="1"/>
          </p:cNvPicPr>
          <p:nvPr/>
        </p:nvPicPr>
        <p:blipFill>
          <a:blip r:embed="rId4"/>
          <a:stretch>
            <a:fillRect/>
          </a:stretch>
        </p:blipFill>
        <p:spPr>
          <a:xfrm>
            <a:off x="1991765" y="4787366"/>
            <a:ext cx="14400000" cy="4237133"/>
          </a:xfrm>
          <a:prstGeom prst="rect">
            <a:avLst/>
          </a:prstGeom>
        </p:spPr>
      </p:pic>
      <p:sp>
        <p:nvSpPr>
          <p:cNvPr id="14" name="テキスト ボックス 13">
            <a:extLst>
              <a:ext uri="{FF2B5EF4-FFF2-40B4-BE49-F238E27FC236}">
                <a16:creationId xmlns:a16="http://schemas.microsoft.com/office/drawing/2014/main" id="{A53FF528-23B2-9344-254E-5D32B9C65849}"/>
              </a:ext>
            </a:extLst>
          </p:cNvPr>
          <p:cNvSpPr txBox="1"/>
          <p:nvPr/>
        </p:nvSpPr>
        <p:spPr>
          <a:xfrm>
            <a:off x="3126804" y="8352496"/>
            <a:ext cx="11356527" cy="646331"/>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DX</a:t>
            </a:r>
            <a:r>
              <a:rPr kumimoji="1" lang="ja-JP" altLang="en-US" dirty="0">
                <a:latin typeface="メイリオ" panose="020B0604030504040204" pitchFamily="50" charset="-128"/>
                <a:ea typeface="メイリオ" panose="020B0604030504040204" pitchFamily="50" charset="-128"/>
              </a:rPr>
              <a:t>の取組状況</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（出典）</a:t>
            </a:r>
            <a:r>
              <a:rPr kumimoji="1" lang="en-US" altLang="ja-JP" dirty="0">
                <a:latin typeface="メイリオ" panose="020B0604030504040204" pitchFamily="50" charset="-128"/>
                <a:ea typeface="メイリオ" panose="020B0604030504040204" pitchFamily="50" charset="-128"/>
              </a:rPr>
              <a:t> IPA</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DX</a:t>
            </a:r>
            <a:r>
              <a:rPr kumimoji="1" lang="ja-JP" altLang="en-US" dirty="0">
                <a:latin typeface="メイリオ" panose="020B0604030504040204" pitchFamily="50" charset="-128"/>
                <a:ea typeface="メイリオ" panose="020B0604030504040204" pitchFamily="50" charset="-128"/>
              </a:rPr>
              <a:t>白書</a:t>
            </a:r>
            <a:r>
              <a:rPr kumimoji="1" lang="en-US" altLang="ja-JP" dirty="0">
                <a:latin typeface="メイリオ" panose="020B0604030504040204" pitchFamily="50" charset="-128"/>
                <a:ea typeface="メイリオ" panose="020B0604030504040204" pitchFamily="50" charset="-128"/>
              </a:rPr>
              <a:t>2023</a:t>
            </a:r>
            <a:r>
              <a:rPr kumimoji="1" lang="ja-JP" altLang="en-US" b="0" u="sng" baseline="0" dirty="0">
                <a:solidFill>
                  <a:sysClr val="windowText" lastClr="000000"/>
                </a:solidFill>
                <a:uFill>
                  <a:solidFill>
                    <a:schemeClr val="bg1"/>
                  </a:solidFill>
                </a:uFill>
                <a:latin typeface="メイリオ" panose="020B0604030504040204" pitchFamily="50" charset="-128"/>
                <a:ea typeface="メイリオ" panose="020B0604030504040204" pitchFamily="50" charset="-128"/>
              </a:rPr>
              <a:t>」を基に作成</a:t>
            </a:r>
            <a:r>
              <a:rPr kumimoji="1" lang="en-US" altLang="ja-JP" dirty="0">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5CBDCDDF-8FBB-2572-2BCD-56F16547A656}"/>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82133107"/>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0DF0-4AA2-9697-9604-1824A391248E}"/>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6AB337D5-C9A8-3DA3-E2C7-18924EE548C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500</a:t>
            </a:fld>
            <a:endParaRPr kumimoji="1" lang="ja-JP" altLang="en-US" sz="2000"/>
          </a:p>
        </p:txBody>
      </p:sp>
      <p:sp>
        <p:nvSpPr>
          <p:cNvPr id="5" name="テキスト プレースホルダー 2">
            <a:extLst>
              <a:ext uri="{FF2B5EF4-FFF2-40B4-BE49-F238E27FC236}">
                <a16:creationId xmlns:a16="http://schemas.microsoft.com/office/drawing/2014/main" id="{54AA514D-85BF-D030-6F48-E4B727F27A5F}"/>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今後のアクション</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E3F5C0BA-EC4B-4C2E-3C3A-5BF8D1775003}"/>
              </a:ext>
            </a:extLst>
          </p:cNvPr>
          <p:cNvSpPr txBox="1"/>
          <p:nvPr/>
        </p:nvSpPr>
        <p:spPr>
          <a:xfrm>
            <a:off x="11942064" y="645128"/>
            <a:ext cx="563222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41</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2264D776-4100-4C0B-2E39-75328EA498D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6" name="テキスト ボックス 5">
            <a:extLst>
              <a:ext uri="{FF2B5EF4-FFF2-40B4-BE49-F238E27FC236}">
                <a16:creationId xmlns:a16="http://schemas.microsoft.com/office/drawing/2014/main" id="{723918AC-09F1-7BFE-8DE2-E7FB910C73EF}"/>
              </a:ext>
            </a:extLst>
          </p:cNvPr>
          <p:cNvSpPr txBox="1"/>
          <p:nvPr/>
        </p:nvSpPr>
        <p:spPr>
          <a:xfrm>
            <a:off x="1554679" y="2644676"/>
            <a:ext cx="15678962" cy="2308324"/>
          </a:xfrm>
          <a:prstGeom prst="rect">
            <a:avLst/>
          </a:prstGeom>
          <a:noFill/>
        </p:spPr>
        <p:txBody>
          <a:bodyPr wrap="square">
            <a:spAutoFit/>
          </a:bodyPr>
          <a:lstStyle/>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実施手順の実践準備</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実施手順の実践</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1200150" lvl="1"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組織体制と役割の決定</a:t>
            </a:r>
          </a:p>
          <a:p>
            <a:pPr marL="1200150" lvl="1"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年間を通して実践すべき事項の例示</a:t>
            </a:r>
          </a:p>
        </p:txBody>
      </p:sp>
      <p:sp>
        <p:nvSpPr>
          <p:cNvPr id="8" name="四角形: 角を丸くする 7">
            <a:extLst>
              <a:ext uri="{FF2B5EF4-FFF2-40B4-BE49-F238E27FC236}">
                <a16:creationId xmlns:a16="http://schemas.microsoft.com/office/drawing/2014/main" id="{5E4EEBE4-1369-98D9-BD04-E3BEF78596EF}"/>
              </a:ext>
            </a:extLst>
          </p:cNvPr>
          <p:cNvSpPr/>
          <p:nvPr/>
        </p:nvSpPr>
        <p:spPr>
          <a:xfrm>
            <a:off x="1554679" y="1571854"/>
            <a:ext cx="15074647" cy="956742"/>
          </a:xfrm>
          <a:prstGeom prst="roundRect">
            <a:avLst/>
          </a:pr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rgbClr val="FF0000"/>
                </a:solidFill>
                <a:latin typeface="メイリオ" panose="020B0604030504040204" pitchFamily="50" charset="-128"/>
                <a:ea typeface="メイリオ" panose="020B0604030504040204" pitchFamily="50" charset="-128"/>
              </a:rPr>
              <a:t>経営者のリーダーシップによって、社内体制を整備すること</a:t>
            </a:r>
          </a:p>
        </p:txBody>
      </p:sp>
      <p:pic>
        <p:nvPicPr>
          <p:cNvPr id="9" name="図 8">
            <a:extLst>
              <a:ext uri="{FF2B5EF4-FFF2-40B4-BE49-F238E27FC236}">
                <a16:creationId xmlns:a16="http://schemas.microsoft.com/office/drawing/2014/main" id="{966F52E5-5879-AB8B-982A-ACAF776AFCC8}"/>
              </a:ext>
            </a:extLst>
          </p:cNvPr>
          <p:cNvPicPr>
            <a:picLocks noChangeAspect="1"/>
          </p:cNvPicPr>
          <p:nvPr/>
        </p:nvPicPr>
        <p:blipFill>
          <a:blip r:embed="rId3"/>
          <a:stretch>
            <a:fillRect/>
          </a:stretch>
        </p:blipFill>
        <p:spPr>
          <a:xfrm>
            <a:off x="2809781" y="4798492"/>
            <a:ext cx="11652667" cy="3661184"/>
          </a:xfrm>
          <a:prstGeom prst="rect">
            <a:avLst/>
          </a:prstGeom>
        </p:spPr>
      </p:pic>
      <p:sp>
        <p:nvSpPr>
          <p:cNvPr id="10" name="四角形: 角を丸くする 9">
            <a:extLst>
              <a:ext uri="{FF2B5EF4-FFF2-40B4-BE49-F238E27FC236}">
                <a16:creationId xmlns:a16="http://schemas.microsoft.com/office/drawing/2014/main" id="{94AAD847-6B8E-F701-27EF-BBFB5B4A7660}"/>
              </a:ext>
            </a:extLst>
          </p:cNvPr>
          <p:cNvSpPr/>
          <p:nvPr/>
        </p:nvSpPr>
        <p:spPr>
          <a:xfrm>
            <a:off x="1554679" y="8334146"/>
            <a:ext cx="15074647" cy="756081"/>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3600">
                <a:solidFill>
                  <a:schemeClr val="tx1"/>
                </a:solidFill>
                <a:latin typeface="メイリオ" panose="020B0604030504040204" pitchFamily="50" charset="-128"/>
                <a:ea typeface="メイリオ" panose="020B0604030504040204" pitchFamily="50" charset="-128"/>
              </a:rPr>
              <a:t>実施するための年間計画を作成する</a:t>
            </a:r>
          </a:p>
        </p:txBody>
      </p:sp>
    </p:spTree>
    <p:extLst>
      <p:ext uri="{BB962C8B-B14F-4D97-AF65-F5344CB8AC3E}">
        <p14:creationId xmlns:p14="http://schemas.microsoft.com/office/powerpoint/2010/main" val="409156912"/>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E778B-506B-61F6-E1DC-6E26DD809BEA}"/>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6B721E3B-A13B-A864-F9B0-98F88BFCB28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501</a:t>
            </a:fld>
            <a:endParaRPr kumimoji="1" lang="ja-JP" altLang="en-US" sz="2000"/>
          </a:p>
        </p:txBody>
      </p:sp>
      <p:sp>
        <p:nvSpPr>
          <p:cNvPr id="5" name="テキスト プレースホルダー 2">
            <a:extLst>
              <a:ext uri="{FF2B5EF4-FFF2-40B4-BE49-F238E27FC236}">
                <a16:creationId xmlns:a16="http://schemas.microsoft.com/office/drawing/2014/main" id="{5A121E11-9A13-AABD-6557-AE6FAE0D6815}"/>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今後のアクション</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8DD9BA48-690F-3C32-0CB0-640A0393870C}"/>
              </a:ext>
            </a:extLst>
          </p:cNvPr>
          <p:cNvSpPr txBox="1"/>
          <p:nvPr/>
        </p:nvSpPr>
        <p:spPr>
          <a:xfrm>
            <a:off x="12033504" y="645128"/>
            <a:ext cx="55407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43</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0EC0CCB2-67BD-9DC7-FE85-327166EFC2B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pic>
        <p:nvPicPr>
          <p:cNvPr id="8" name="図 7">
            <a:extLst>
              <a:ext uri="{FF2B5EF4-FFF2-40B4-BE49-F238E27FC236}">
                <a16:creationId xmlns:a16="http://schemas.microsoft.com/office/drawing/2014/main" id="{CA3C9348-6170-A94C-EE09-A21935A50D10}"/>
              </a:ext>
            </a:extLst>
          </p:cNvPr>
          <p:cNvPicPr>
            <a:picLocks noChangeAspect="1"/>
          </p:cNvPicPr>
          <p:nvPr/>
        </p:nvPicPr>
        <p:blipFill>
          <a:blip r:embed="rId3"/>
          <a:stretch>
            <a:fillRect/>
          </a:stretch>
        </p:blipFill>
        <p:spPr>
          <a:xfrm>
            <a:off x="6039823" y="4998343"/>
            <a:ext cx="9032554" cy="4047053"/>
          </a:xfrm>
          <a:prstGeom prst="rect">
            <a:avLst/>
          </a:prstGeom>
        </p:spPr>
      </p:pic>
      <p:sp>
        <p:nvSpPr>
          <p:cNvPr id="9" name="テキスト ボックス 8">
            <a:extLst>
              <a:ext uri="{FF2B5EF4-FFF2-40B4-BE49-F238E27FC236}">
                <a16:creationId xmlns:a16="http://schemas.microsoft.com/office/drawing/2014/main" id="{09B2BFC8-E90D-4841-C566-E29FF6C1F765}"/>
              </a:ext>
            </a:extLst>
          </p:cNvPr>
          <p:cNvSpPr txBox="1"/>
          <p:nvPr/>
        </p:nvSpPr>
        <p:spPr>
          <a:xfrm>
            <a:off x="1179813" y="1453775"/>
            <a:ext cx="15678962" cy="4524315"/>
          </a:xfrm>
          <a:prstGeom prst="rect">
            <a:avLst/>
          </a:prstGeom>
          <a:noFill/>
        </p:spPr>
        <p:txBody>
          <a:bodyPr wrap="square">
            <a:spAutoFit/>
          </a:bodyPr>
          <a:lstStyle/>
          <a:p>
            <a:r>
              <a:rPr lang="ja-JP" altLang="en-US" sz="3600" u="sng" dirty="0">
                <a:solidFill>
                  <a:srgbClr val="374151"/>
                </a:solidFill>
                <a:latin typeface="メイリオ" panose="020B0604030504040204" pitchFamily="50" charset="-128"/>
                <a:ea typeface="メイリオ" panose="020B0604030504040204" pitchFamily="50" charset="-128"/>
              </a:rPr>
              <a:t>管理策を実践するための参考となる情報</a:t>
            </a:r>
            <a:endParaRPr lang="en-US" altLang="ja-JP" sz="3600" u="sng"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ISO/IEC 27002:2022</a:t>
            </a:r>
            <a:r>
              <a:rPr lang="ja-JP" altLang="en-US" sz="3600" dirty="0">
                <a:solidFill>
                  <a:srgbClr val="374151"/>
                </a:solidFill>
                <a:latin typeface="メイリオ" panose="020B0604030504040204" pitchFamily="50" charset="-128"/>
                <a:ea typeface="メイリオ" panose="020B0604030504040204" pitchFamily="50" charset="-128"/>
              </a:rPr>
              <a:t>対応 情報セキュリティ管理策実践ガイド</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ISMS</a:t>
            </a:r>
            <a:r>
              <a:rPr lang="ja-JP" altLang="en-US" sz="3600" dirty="0">
                <a:solidFill>
                  <a:srgbClr val="374151"/>
                </a:solidFill>
                <a:latin typeface="メイリオ" panose="020B0604030504040204" pitchFamily="50" charset="-128"/>
                <a:ea typeface="メイリオ" panose="020B0604030504040204" pitchFamily="50" charset="-128"/>
              </a:rPr>
              <a:t>推進マニュアル </a:t>
            </a:r>
            <a:r>
              <a:rPr lang="en-US" altLang="ja-JP" sz="3600" dirty="0">
                <a:solidFill>
                  <a:srgbClr val="374151"/>
                </a:solidFill>
                <a:latin typeface="メイリオ" panose="020B0604030504040204" pitchFamily="50" charset="-128"/>
                <a:ea typeface="メイリオ" panose="020B0604030504040204" pitchFamily="50" charset="-128"/>
              </a:rPr>
              <a:t>– </a:t>
            </a:r>
            <a:r>
              <a:rPr lang="ja-JP" altLang="en-US" sz="3600" dirty="0">
                <a:solidFill>
                  <a:srgbClr val="374151"/>
                </a:solidFill>
                <a:latin typeface="メイリオ" panose="020B0604030504040204" pitchFamily="50" charset="-128"/>
                <a:ea typeface="メイリオ" panose="020B0604030504040204" pitchFamily="50" charset="-128"/>
              </a:rPr>
              <a:t>活用ガイドブック </a:t>
            </a:r>
            <a:r>
              <a:rPr lang="en-US" altLang="ja-JP" sz="3600" dirty="0">
                <a:solidFill>
                  <a:srgbClr val="374151"/>
                </a:solidFill>
                <a:latin typeface="メイリオ" panose="020B0604030504040204" pitchFamily="50" charset="-128"/>
                <a:ea typeface="メイリオ" panose="020B0604030504040204" pitchFamily="50" charset="-128"/>
              </a:rPr>
              <a:t>ISO/IEC 27001:2022</a:t>
            </a:r>
            <a:r>
              <a:rPr lang="ja-JP" altLang="en-US" sz="3600" dirty="0">
                <a:solidFill>
                  <a:srgbClr val="374151"/>
                </a:solidFill>
                <a:latin typeface="メイリオ" panose="020B0604030504040204" pitchFamily="50" charset="-128"/>
                <a:ea typeface="メイリオ" panose="020B0604030504040204" pitchFamily="50" charset="-128"/>
              </a:rPr>
              <a:t>対応</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JISC</a:t>
            </a:r>
            <a:r>
              <a:rPr lang="ja-JP" altLang="en-US" sz="3600" dirty="0">
                <a:solidFill>
                  <a:srgbClr val="374151"/>
                </a:solidFill>
                <a:latin typeface="メイリオ" panose="020B0604030504040204" pitchFamily="50" charset="-128"/>
                <a:ea typeface="メイリオ" panose="020B0604030504040204" pitchFamily="50" charset="-128"/>
              </a:rPr>
              <a:t>「</a:t>
            </a:r>
            <a:r>
              <a:rPr lang="en-US" altLang="ja-JP" sz="3600" dirty="0">
                <a:solidFill>
                  <a:srgbClr val="374151"/>
                </a:solidFill>
                <a:latin typeface="メイリオ" panose="020B0604030504040204" pitchFamily="50" charset="-128"/>
                <a:ea typeface="メイリオ" panose="020B0604030504040204" pitchFamily="50" charset="-128"/>
              </a:rPr>
              <a:t>JIS Q 27000 </a:t>
            </a:r>
            <a:r>
              <a:rPr lang="ja-JP" altLang="en-US" sz="3600" dirty="0">
                <a:solidFill>
                  <a:srgbClr val="374151"/>
                </a:solidFill>
                <a:latin typeface="メイリオ" panose="020B0604030504040204" pitchFamily="50" charset="-128"/>
                <a:ea typeface="メイリオ" panose="020B0604030504040204" pitchFamily="50" charset="-128"/>
              </a:rPr>
              <a:t>情報技術－セキュリティ技術－情報セキュリティマネジメントシステム－用語」</a:t>
            </a:r>
            <a:endParaRPr lang="en-US" altLang="ja-JP" sz="36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dirty="0">
                <a:solidFill>
                  <a:srgbClr val="374151"/>
                </a:solidFill>
                <a:latin typeface="メイリオ" panose="020B0604030504040204" pitchFamily="50" charset="-128"/>
                <a:ea typeface="メイリオ" panose="020B0604030504040204" pitchFamily="50" charset="-128"/>
              </a:rPr>
              <a:t>ISO/IEC 27002:2022</a:t>
            </a:r>
          </a:p>
          <a:p>
            <a:endParaRPr lang="en-US" altLang="ja-JP" sz="3600" u="sng" dirty="0">
              <a:solidFill>
                <a:srgbClr val="374151"/>
              </a:solidFill>
              <a:latin typeface="メイリオ" panose="020B0604030504040204" pitchFamily="50" charset="-128"/>
              <a:ea typeface="メイリオ" panose="020B0604030504040204" pitchFamily="50" charset="-128"/>
            </a:endParaRPr>
          </a:p>
          <a:p>
            <a:r>
              <a:rPr lang="ja-JP" altLang="en-US" sz="3600" u="sng" dirty="0">
                <a:solidFill>
                  <a:srgbClr val="374151"/>
                </a:solidFill>
                <a:latin typeface="メイリオ" panose="020B0604030504040204" pitchFamily="50" charset="-128"/>
                <a:ea typeface="メイリオ" panose="020B0604030504040204" pitchFamily="50" charset="-128"/>
              </a:rPr>
              <a:t>取組例</a:t>
            </a:r>
            <a:endParaRPr lang="en-US" altLang="ja-JP" sz="3600" u="sng"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4651427"/>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0E2DB-5DFB-E5E4-5B1E-16529E3BD140}"/>
            </a:ext>
          </a:extLst>
        </p:cNvPr>
        <p:cNvGrpSpPr/>
        <p:nvPr/>
      </p:nvGrpSpPr>
      <p:grpSpPr>
        <a:xfrm>
          <a:off x="0" y="0"/>
          <a:ext cx="0" cy="0"/>
          <a:chOff x="0" y="0"/>
          <a:chExt cx="0" cy="0"/>
        </a:xfrm>
      </p:grpSpPr>
      <p:sp>
        <p:nvSpPr>
          <p:cNvPr id="91" name="スライド番号プレースホルダー 1">
            <a:extLst>
              <a:ext uri="{FF2B5EF4-FFF2-40B4-BE49-F238E27FC236}">
                <a16:creationId xmlns:a16="http://schemas.microsoft.com/office/drawing/2014/main" id="{963809EB-6FD8-24E6-0831-74B380E927C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502</a:t>
            </a:fld>
            <a:endParaRPr kumimoji="1" lang="ja-JP" altLang="en-US" sz="2000"/>
          </a:p>
        </p:txBody>
      </p:sp>
      <p:sp>
        <p:nvSpPr>
          <p:cNvPr id="5" name="テキスト プレースホルダー 2">
            <a:extLst>
              <a:ext uri="{FF2B5EF4-FFF2-40B4-BE49-F238E27FC236}">
                <a16:creationId xmlns:a16="http://schemas.microsoft.com/office/drawing/2014/main" id="{9E30A103-7417-DBB0-2305-E9C588BEFB05}"/>
              </a:ext>
            </a:extLst>
          </p:cNvPr>
          <p:cNvSpPr txBox="1">
            <a:spLocks noGrp="1"/>
          </p:cNvSpPr>
          <p:nvPr>
            <p:ph type="title" idx="4294967295"/>
          </p:nvPr>
        </p:nvSpPr>
        <p:spPr>
          <a:xfrm>
            <a:off x="1332851"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今後のアクション</a:t>
            </a:r>
            <a:endParaRPr kumimoji="1" lang="en-US" altLang="ja-JP" sz="16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24DEAE59-141E-AC6D-5556-2C24FD3D4FBE}"/>
              </a:ext>
            </a:extLst>
          </p:cNvPr>
          <p:cNvSpPr txBox="1"/>
          <p:nvPr/>
        </p:nvSpPr>
        <p:spPr>
          <a:xfrm>
            <a:off x="11923776" y="645128"/>
            <a:ext cx="56505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a:t>
            </a:r>
            <a:r>
              <a:rPr lang="ja-JP" sz="2400" b="1" dirty="0">
                <a:latin typeface="メイリオ" panose="020B0604030504040204" pitchFamily="50" charset="-128"/>
                <a:ea typeface="メイリオ" panose="020B0604030504040204" pitchFamily="50" charset="-128"/>
              </a:rPr>
              <a:t>テキスト</a:t>
            </a:r>
            <a:r>
              <a:rPr lang="en-US" altLang="ja-JP" sz="2400" b="1" dirty="0">
                <a:latin typeface="メイリオ" panose="020B0604030504040204" pitchFamily="50" charset="-128"/>
                <a:ea typeface="メイリオ" panose="020B0604030504040204" pitchFamily="50" charset="-128"/>
              </a:rPr>
              <a:t>19-3-1.】</a:t>
            </a:r>
          </a:p>
          <a:p>
            <a:pPr algn="ctr"/>
            <a:r>
              <a:rPr lang="ja-JP" altLang="en-US" sz="2400" b="1" dirty="0">
                <a:latin typeface="メイリオ" panose="020B0604030504040204" pitchFamily="50" charset="-128"/>
                <a:ea typeface="メイリオ" panose="020B0604030504040204" pitchFamily="50" charset="-128"/>
                <a:cs typeface="Calibri"/>
              </a:rPr>
              <a:t>第</a:t>
            </a:r>
            <a:r>
              <a:rPr lang="en-US" altLang="ja-JP" sz="2400" b="1" dirty="0">
                <a:latin typeface="メイリオ" panose="020B0604030504040204" pitchFamily="50" charset="-128"/>
                <a:ea typeface="メイリオ" panose="020B0604030504040204" pitchFamily="50" charset="-128"/>
                <a:cs typeface="Calibri"/>
              </a:rPr>
              <a:t>19</a:t>
            </a:r>
            <a:r>
              <a:rPr lang="ja-JP" altLang="en-US" sz="2400" b="1" dirty="0">
                <a:latin typeface="メイリオ" panose="020B0604030504040204" pitchFamily="50" charset="-128"/>
                <a:ea typeface="メイリオ" panose="020B0604030504040204" pitchFamily="50" charset="-128"/>
                <a:cs typeface="Calibri"/>
              </a:rPr>
              <a:t>章 </a:t>
            </a:r>
            <a:r>
              <a:rPr lang="en-US" altLang="ja-JP" sz="2400" b="1" dirty="0">
                <a:latin typeface="メイリオ" panose="020B0604030504040204" pitchFamily="50" charset="-128"/>
                <a:ea typeface="メイリオ" panose="020B0604030504040204" pitchFamily="50" charset="-128"/>
                <a:cs typeface="Calibri"/>
              </a:rPr>
              <a:t>– 44</a:t>
            </a:r>
            <a:endParaRPr lang="ja-JP" sz="2400" b="1" dirty="0">
              <a:latin typeface="メイリオ" panose="020B0604030504040204" pitchFamily="50" charset="-128"/>
              <a:ea typeface="メイリオ" panose="020B0604030504040204" pitchFamily="50" charset="-128"/>
              <a:cs typeface="Calibri"/>
            </a:endParaRPr>
          </a:p>
        </p:txBody>
      </p:sp>
      <p:sp>
        <p:nvSpPr>
          <p:cNvPr id="3" name="object 40">
            <a:extLst>
              <a:ext uri="{FF2B5EF4-FFF2-40B4-BE49-F238E27FC236}">
                <a16:creationId xmlns:a16="http://schemas.microsoft.com/office/drawing/2014/main" id="{F4B100A7-375A-2D14-6678-492023F5608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19.</a:t>
            </a:r>
            <a:r>
              <a:rPr lang="ja-JP" altLang="en-US" sz="1800" b="1" dirty="0">
                <a:solidFill>
                  <a:schemeClr val="accent1"/>
                </a:solidFill>
                <a:latin typeface="メイリオ" panose="020B0604030504040204" pitchFamily="50" charset="-128"/>
                <a:ea typeface="メイリオ" panose="020B0604030504040204" pitchFamily="50" charset="-128"/>
              </a:rPr>
              <a:t>総括編</a:t>
            </a:r>
          </a:p>
        </p:txBody>
      </p:sp>
      <p:sp>
        <p:nvSpPr>
          <p:cNvPr id="9" name="テキスト ボックス 8">
            <a:extLst>
              <a:ext uri="{FF2B5EF4-FFF2-40B4-BE49-F238E27FC236}">
                <a16:creationId xmlns:a16="http://schemas.microsoft.com/office/drawing/2014/main" id="{D30540D6-04DC-002F-B353-DBE7CA9CDA71}"/>
              </a:ext>
            </a:extLst>
          </p:cNvPr>
          <p:cNvSpPr txBox="1"/>
          <p:nvPr/>
        </p:nvSpPr>
        <p:spPr>
          <a:xfrm>
            <a:off x="1179813" y="1453775"/>
            <a:ext cx="15678962" cy="4524315"/>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継続的な情報収集</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国の方針、社会の現状と今後の動向</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活用事例</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セキュリティインシデント事例</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u="sng">
              <a:solidFill>
                <a:srgbClr val="374151"/>
              </a:solidFill>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人材育成</a:t>
            </a:r>
            <a:endParaRPr lang="en-US" altLang="ja-JP" sz="3600" u="sng">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DSS</a:t>
            </a:r>
            <a:r>
              <a:rPr lang="ja-JP" altLang="en-US" sz="3600">
                <a:solidFill>
                  <a:srgbClr val="374151"/>
                </a:solidFill>
                <a:latin typeface="メイリオ" panose="020B0604030504040204" pitchFamily="50" charset="-128"/>
                <a:ea typeface="メイリオ" panose="020B0604030504040204" pitchFamily="50" charset="-128"/>
              </a:rPr>
              <a:t>に基づく人材育成</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プラス・セキュリティ人材の育成</a:t>
            </a:r>
            <a:endParaRPr lang="en-US" altLang="ja-JP" sz="36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27965303"/>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5B858142-E7FE-7D7D-77B3-13910426D376}"/>
              </a:ext>
            </a:extLst>
          </p:cNvPr>
          <p:cNvGraphicFramePr>
            <a:graphicFrameLocks noGrp="1"/>
          </p:cNvGraphicFramePr>
          <p:nvPr>
            <p:extLst>
              <p:ext uri="{D42A27DB-BD31-4B8C-83A1-F6EECF244321}">
                <p14:modId xmlns:p14="http://schemas.microsoft.com/office/powerpoint/2010/main" val="1592861985"/>
              </p:ext>
            </p:extLst>
          </p:nvPr>
        </p:nvGraphicFramePr>
        <p:xfrm>
          <a:off x="966069" y="1136904"/>
          <a:ext cx="15678000" cy="7632192"/>
        </p:xfrm>
        <a:graphic>
          <a:graphicData uri="http://schemas.openxmlformats.org/drawingml/2006/table">
            <a:tbl>
              <a:tblPr firstRow="1" bandRow="1">
                <a:tableStyleId>{5C22544A-7EE6-4342-B048-85BDC9FD1C3A}</a:tableStyleId>
              </a:tblPr>
              <a:tblGrid>
                <a:gridCol w="15678000">
                  <a:extLst>
                    <a:ext uri="{9D8B030D-6E8A-4147-A177-3AD203B41FA5}">
                      <a16:colId xmlns:a16="http://schemas.microsoft.com/office/drawing/2014/main" val="1487458969"/>
                    </a:ext>
                  </a:extLst>
                </a:gridCol>
              </a:tblGrid>
              <a:tr h="370840">
                <a:tc>
                  <a:txBody>
                    <a:bodyPr/>
                    <a:lstStyle/>
                    <a:p>
                      <a:pPr>
                        <a:lnSpc>
                          <a:spcPct val="110000"/>
                        </a:lnSpc>
                      </a:pPr>
                      <a:r>
                        <a:rPr lang="ja-JP" altLang="ja-JP" sz="2000" b="0" spc="110" baseline="0" dirty="0">
                          <a:solidFill>
                            <a:srgbClr val="000000"/>
                          </a:solidFill>
                          <a:effectLst/>
                          <a:latin typeface="メイリオ" panose="020B0604030504040204" pitchFamily="50" charset="-128"/>
                          <a:ea typeface="メイリオ" panose="020B0604030504040204" pitchFamily="50" charset="-128"/>
                          <a:cs typeface="Segoe UI" panose="020B0502040204020203" pitchFamily="34" charset="0"/>
                        </a:rPr>
                        <a:t>中小企業向けサイバーセキュリティ実践ハンドブック</a:t>
                      </a:r>
                      <a:r>
                        <a:rPr lang="ja-JP" altLang="en-US" sz="2000" b="0" spc="110" baseline="0" dirty="0">
                          <a:solidFill>
                            <a:schemeClr val="dk1"/>
                          </a:solidFill>
                          <a:effectLst/>
                          <a:latin typeface="メイリオ" panose="020B0604030504040204" pitchFamily="50" charset="-128"/>
                          <a:ea typeface="メイリオ" panose="020B0604030504040204" pitchFamily="50" charset="-128"/>
                          <a:cs typeface="Segoe UI" panose="020B0502040204020203" pitchFamily="34" charset="0"/>
                        </a:rPr>
                        <a:t> セミナースライド</a:t>
                      </a:r>
                      <a:endParaRPr lang="en-US" altLang="ja-JP" sz="2000" b="0" spc="110" baseline="0" dirty="0">
                        <a:solidFill>
                          <a:schemeClr val="dk1"/>
                        </a:solidFill>
                        <a:effectLst/>
                        <a:latin typeface="メイリオ" panose="020B0604030504040204" pitchFamily="50" charset="-128"/>
                        <a:ea typeface="メイリオ" panose="020B0604030504040204" pitchFamily="50" charset="-128"/>
                        <a:cs typeface="Segoe UI" panose="020B0502040204020203" pitchFamily="34" charset="0"/>
                      </a:endParaRPr>
                    </a:p>
                    <a:p>
                      <a:pPr>
                        <a:lnSpc>
                          <a:spcPct val="110000"/>
                        </a:lnSpc>
                      </a:pPr>
                      <a:r>
                        <a:rPr lang="ja-JP" altLang="ja-JP" sz="1800" b="0" spc="110" baseline="0" dirty="0">
                          <a:solidFill>
                            <a:srgbClr val="000000"/>
                          </a:solidFill>
                          <a:effectLst/>
                          <a:latin typeface="メイリオ" panose="020B0604030504040204" pitchFamily="50" charset="-128"/>
                          <a:ea typeface="メイリオ" panose="020B0604030504040204" pitchFamily="50" charset="-128"/>
                          <a:cs typeface="Segoe UI" panose="020B0502040204020203" pitchFamily="34" charset="0"/>
                        </a:rPr>
                        <a:t>中小企業も安心！セキュリティ対策で</a:t>
                      </a:r>
                      <a:r>
                        <a:rPr lang="en-US" altLang="ja-JP" sz="1800" b="0" spc="110" baseline="0" dirty="0">
                          <a:solidFill>
                            <a:srgbClr val="000000"/>
                          </a:solidFill>
                          <a:effectLst/>
                          <a:latin typeface="メイリオ" panose="020B0604030504040204" pitchFamily="50" charset="-128"/>
                          <a:ea typeface="メイリオ" panose="020B0604030504040204" pitchFamily="50" charset="-128"/>
                          <a:cs typeface="ＭＳ Ｐゴシック" panose="020B0600070205080204" pitchFamily="50" charset="-128"/>
                        </a:rPr>
                        <a:t>DX</a:t>
                      </a:r>
                      <a:r>
                        <a:rPr lang="ja-JP" altLang="ja-JP" sz="1800" b="0" spc="110" baseline="0" dirty="0">
                          <a:solidFill>
                            <a:srgbClr val="000000"/>
                          </a:solidFill>
                          <a:effectLst/>
                          <a:latin typeface="メイリオ" panose="020B0604030504040204" pitchFamily="50" charset="-128"/>
                          <a:ea typeface="メイリオ" panose="020B0604030504040204" pitchFamily="50" charset="-128"/>
                          <a:cs typeface="Segoe UI" panose="020B0502040204020203" pitchFamily="34" charset="0"/>
                        </a:rPr>
                        <a:t>を加速</a:t>
                      </a:r>
                      <a:endParaRPr lang="ja-JP" altLang="ja-JP" sz="1800" b="0" spc="110" baseline="0" dirty="0">
                        <a:effectLst/>
                        <a:latin typeface="メイリオ" panose="020B0604030504040204" pitchFamily="50" charset="-128"/>
                        <a:ea typeface="メイリオ" panose="020B0604030504040204" pitchFamily="50" charset="-128"/>
                        <a:cs typeface="ＭＳ Ｐゴシック" panose="020B0600070205080204" pitchFamily="50" charset="-128"/>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18145389"/>
                  </a:ext>
                </a:extLst>
              </a:tr>
              <a:tr h="2136648">
                <a:tc>
                  <a:txBody>
                    <a:bodyPr/>
                    <a:lstStyle/>
                    <a:p>
                      <a:pPr>
                        <a:lnSpc>
                          <a:spcPct val="110000"/>
                        </a:lnSpc>
                      </a:pPr>
                      <a:r>
                        <a:rPr kumimoji="1" lang="en-US" altLang="ja-JP" sz="1800" spc="110" baseline="0">
                          <a:latin typeface="メイリオ" panose="020B0604030504040204" pitchFamily="50" charset="-128"/>
                          <a:ea typeface="メイリオ" panose="020B0604030504040204" pitchFamily="50" charset="-128"/>
                        </a:rPr>
                        <a:t>2024</a:t>
                      </a:r>
                      <a:r>
                        <a:rPr kumimoji="1" lang="ja-JP" altLang="en-US" sz="1800" spc="110" baseline="0">
                          <a:latin typeface="メイリオ" panose="020B0604030504040204" pitchFamily="50" charset="-128"/>
                          <a:ea typeface="メイリオ" panose="020B0604030504040204" pitchFamily="50" charset="-128"/>
                        </a:rPr>
                        <a:t>年</a:t>
                      </a:r>
                      <a:r>
                        <a:rPr kumimoji="1" lang="en-US" altLang="ja-JP" sz="1800" spc="110" baseline="0">
                          <a:latin typeface="メイリオ" panose="020B0604030504040204" pitchFamily="50" charset="-128"/>
                          <a:ea typeface="メイリオ" panose="020B0604030504040204" pitchFamily="50" charset="-128"/>
                        </a:rPr>
                        <a:t>4</a:t>
                      </a:r>
                      <a:r>
                        <a:rPr kumimoji="1" lang="ja-JP" altLang="en-US" sz="1800" spc="110" baseline="0">
                          <a:latin typeface="メイリオ" panose="020B0604030504040204" pitchFamily="50" charset="-128"/>
                          <a:ea typeface="メイリオ" panose="020B0604030504040204" pitchFamily="50" charset="-128"/>
                        </a:rPr>
                        <a:t>月 </a:t>
                      </a:r>
                      <a:r>
                        <a:rPr kumimoji="1" lang="en-US" altLang="ja-JP" sz="1800" spc="110" baseline="0">
                          <a:latin typeface="メイリオ" panose="020B0604030504040204" pitchFamily="50" charset="-128"/>
                          <a:ea typeface="メイリオ" panose="020B0604030504040204" pitchFamily="50" charset="-128"/>
                        </a:rPr>
                        <a:t>Ver.1.0</a:t>
                      </a:r>
                      <a:r>
                        <a:rPr kumimoji="1" lang="ja-JP" altLang="en-US" sz="1800" spc="110" baseline="0">
                          <a:latin typeface="メイリオ" panose="020B0604030504040204" pitchFamily="50" charset="-128"/>
                          <a:ea typeface="メイリオ" panose="020B0604030504040204" pitchFamily="50" charset="-128"/>
                        </a:rPr>
                        <a:t> 初版発行</a:t>
                      </a:r>
                      <a:endParaRPr kumimoji="1" lang="en-US" altLang="ja-JP" sz="1800" spc="110" baseline="0">
                        <a:latin typeface="メイリオ" panose="020B0604030504040204" pitchFamily="50" charset="-128"/>
                        <a:ea typeface="メイリオ" panose="020B0604030504040204" pitchFamily="50" charset="-128"/>
                      </a:endParaRPr>
                    </a:p>
                    <a:p>
                      <a:pPr>
                        <a:lnSpc>
                          <a:spcPct val="110000"/>
                        </a:lnSpc>
                      </a:pPr>
                      <a:endParaRPr kumimoji="1" lang="en-US" altLang="ja-JP" sz="1800" spc="110" baseline="0">
                        <a:latin typeface="メイリオ" panose="020B0604030504040204" pitchFamily="50" charset="-128"/>
                        <a:ea typeface="メイリオ" panose="020B0604030504040204" pitchFamily="50" charset="-128"/>
                      </a:endParaRPr>
                    </a:p>
                    <a:p>
                      <a:pPr>
                        <a:lnSpc>
                          <a:spcPct val="110000"/>
                        </a:lnSpc>
                      </a:pPr>
                      <a:r>
                        <a:rPr kumimoji="1" lang="ja-JP" altLang="en-US" sz="1800" spc="110" baseline="0">
                          <a:latin typeface="メイリオ" panose="020B0604030504040204" pitchFamily="50" charset="-128"/>
                          <a:ea typeface="メイリオ" panose="020B0604030504040204" pitchFamily="50" charset="-128"/>
                        </a:rPr>
                        <a:t>編集・発行　</a:t>
                      </a:r>
                      <a:r>
                        <a:rPr kumimoji="1" lang="zh-TW" altLang="en-US" sz="1800" spc="110" baseline="0">
                          <a:latin typeface="メイリオ" panose="020B0604030504040204" pitchFamily="50" charset="-128"/>
                          <a:ea typeface="メイリオ" panose="020B0604030504040204" pitchFamily="50" charset="-128"/>
                        </a:rPr>
                        <a:t>東京都産業労働局商工部経営支援課</a:t>
                      </a:r>
                    </a:p>
                    <a:p>
                      <a:pPr>
                        <a:lnSpc>
                          <a:spcPct val="110000"/>
                        </a:lnSpc>
                      </a:pPr>
                      <a:r>
                        <a:rPr kumimoji="1" lang="zh-TW" altLang="en-US" sz="1800" spc="110" baseline="0">
                          <a:latin typeface="メイリオ" panose="020B0604030504040204" pitchFamily="50" charset="-128"/>
                          <a:ea typeface="メイリオ" panose="020B0604030504040204" pitchFamily="50" charset="-128"/>
                        </a:rPr>
                        <a:t>　</a:t>
                      </a:r>
                      <a:r>
                        <a:rPr kumimoji="1" lang="ja-JP" altLang="en-US" sz="1800" spc="110" baseline="0">
                          <a:latin typeface="メイリオ" panose="020B0604030504040204" pitchFamily="50" charset="-128"/>
                          <a:ea typeface="メイリオ" panose="020B0604030504040204" pitchFamily="50" charset="-128"/>
                        </a:rPr>
                        <a:t>　　　　　</a:t>
                      </a:r>
                      <a:r>
                        <a:rPr kumimoji="1" lang="zh-TW" altLang="en-US" sz="1800" spc="110" baseline="0">
                          <a:latin typeface="メイリオ" panose="020B0604030504040204" pitchFamily="50" charset="-128"/>
                          <a:ea typeface="メイリオ" panose="020B0604030504040204" pitchFamily="50" charset="-128"/>
                        </a:rPr>
                        <a:t>新宿区西新宿二丁目</a:t>
                      </a:r>
                      <a:r>
                        <a:rPr kumimoji="1" lang="en-US" altLang="zh-TW" sz="1800" spc="110" baseline="0">
                          <a:latin typeface="メイリオ" panose="020B0604030504040204" pitchFamily="50" charset="-128"/>
                          <a:ea typeface="メイリオ" panose="020B0604030504040204" pitchFamily="50" charset="-128"/>
                        </a:rPr>
                        <a:t>8</a:t>
                      </a:r>
                      <a:r>
                        <a:rPr kumimoji="1" lang="zh-TW" altLang="en-US" sz="1800" spc="110" baseline="0">
                          <a:latin typeface="メイリオ" panose="020B0604030504040204" pitchFamily="50" charset="-128"/>
                          <a:ea typeface="メイリオ" panose="020B0604030504040204" pitchFamily="50" charset="-128"/>
                        </a:rPr>
                        <a:t>番</a:t>
                      </a:r>
                      <a:r>
                        <a:rPr kumimoji="1" lang="en-US" altLang="zh-TW" sz="1800" spc="110" baseline="0">
                          <a:latin typeface="メイリオ" panose="020B0604030504040204" pitchFamily="50" charset="-128"/>
                          <a:ea typeface="メイリオ" panose="020B0604030504040204" pitchFamily="50" charset="-128"/>
                        </a:rPr>
                        <a:t>1</a:t>
                      </a:r>
                      <a:r>
                        <a:rPr kumimoji="1" lang="zh-TW" altLang="en-US" sz="1800" spc="110" baseline="0">
                          <a:latin typeface="メイリオ" panose="020B0604030504040204" pitchFamily="50" charset="-128"/>
                          <a:ea typeface="メイリオ" panose="020B0604030504040204" pitchFamily="50" charset="-128"/>
                        </a:rPr>
                        <a:t>号</a:t>
                      </a:r>
                      <a:endParaRPr kumimoji="1" lang="en-US" altLang="zh-TW" sz="1800" spc="110" baseline="0">
                        <a:latin typeface="メイリオ" panose="020B0604030504040204" pitchFamily="50" charset="-128"/>
                        <a:ea typeface="メイリオ" panose="020B0604030504040204" pitchFamily="50" charset="-128"/>
                      </a:endParaRPr>
                    </a:p>
                    <a:p>
                      <a:pPr>
                        <a:lnSpc>
                          <a:spcPct val="110000"/>
                        </a:lnSpc>
                      </a:pPr>
                      <a:endParaRPr kumimoji="1" lang="zh-TW" altLang="en-US" sz="1800" spc="110" baseline="0">
                        <a:latin typeface="メイリオ" panose="020B0604030504040204" pitchFamily="50" charset="-128"/>
                        <a:ea typeface="メイリオ" panose="020B0604030504040204" pitchFamily="50" charset="-128"/>
                      </a:endParaRPr>
                    </a:p>
                    <a:p>
                      <a:pPr>
                        <a:lnSpc>
                          <a:spcPct val="110000"/>
                        </a:lnSpc>
                      </a:pPr>
                      <a:r>
                        <a:rPr kumimoji="1" lang="zh-TW" altLang="en-US" sz="1800" spc="110" baseline="0">
                          <a:latin typeface="メイリオ" panose="020B0604030504040204" pitchFamily="50" charset="-128"/>
                          <a:ea typeface="メイリオ" panose="020B0604030504040204" pitchFamily="50" charset="-128"/>
                        </a:rPr>
                        <a:t>電話番号</a:t>
                      </a:r>
                      <a:r>
                        <a:rPr kumimoji="1" lang="ja-JP" altLang="en-US" sz="1800" spc="110" baseline="0">
                          <a:latin typeface="メイリオ" panose="020B0604030504040204" pitchFamily="50" charset="-128"/>
                          <a:ea typeface="メイリオ" panose="020B0604030504040204" pitchFamily="50" charset="-128"/>
                        </a:rPr>
                        <a:t>　　</a:t>
                      </a:r>
                      <a:r>
                        <a:rPr kumimoji="1" lang="en-US" altLang="zh-TW" sz="1800" spc="110" baseline="0">
                          <a:latin typeface="メイリオ" panose="020B0604030504040204" pitchFamily="50" charset="-128"/>
                          <a:ea typeface="メイリオ" panose="020B0604030504040204" pitchFamily="50" charset="-128"/>
                        </a:rPr>
                        <a:t>03-5320-4770</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773124814"/>
                  </a:ext>
                </a:extLst>
              </a:tr>
              <a:tr h="2136648">
                <a:tc>
                  <a:txBody>
                    <a:bodyPr/>
                    <a:lstStyle/>
                    <a:p>
                      <a:pPr>
                        <a:lnSpc>
                          <a:spcPct val="110000"/>
                        </a:lnSpc>
                      </a:pPr>
                      <a:r>
                        <a:rPr kumimoji="1" lang="ja-JP" altLang="en-US" sz="1800" spc="110" baseline="0" dirty="0">
                          <a:latin typeface="メイリオ" panose="020B0604030504040204" pitchFamily="50" charset="-128"/>
                          <a:ea typeface="メイリオ" panose="020B0604030504040204" pitchFamily="50" charset="-128"/>
                        </a:rPr>
                        <a:t>セミナースライドの利用について</a:t>
                      </a:r>
                    </a:p>
                    <a:p>
                      <a:pPr>
                        <a:lnSpc>
                          <a:spcPct val="110000"/>
                        </a:lnSpc>
                      </a:pPr>
                      <a:r>
                        <a:rPr kumimoji="1" lang="ja-JP" altLang="en-US" sz="1800" spc="110" baseline="0" dirty="0">
                          <a:latin typeface="メイリオ" panose="020B0604030504040204" pitchFamily="50" charset="-128"/>
                          <a:ea typeface="メイリオ" panose="020B0604030504040204" pitchFamily="50" charset="-128"/>
                        </a:rPr>
                        <a:t>このセミナースライドは、東京都が著作権を保有しておりますが、利用に際しては、非営利目的、サイバーセキュリティ対策の普及・啓発目的であれば、事前の申請などは必要ありません。</a:t>
                      </a:r>
                    </a:p>
                    <a:p>
                      <a:pPr>
                        <a:lnSpc>
                          <a:spcPct val="110000"/>
                        </a:lnSpc>
                      </a:pPr>
                      <a:r>
                        <a:rPr kumimoji="1" lang="ja-JP" altLang="en-US" sz="1800" spc="110" baseline="0" dirty="0">
                          <a:latin typeface="メイリオ" panose="020B0604030504040204" pitchFamily="50" charset="-128"/>
                          <a:ea typeface="メイリオ" panose="020B0604030504040204" pitchFamily="50" charset="-128"/>
                        </a:rPr>
                        <a:t>全体を利用されるのであればそのままご利用いただけます。</a:t>
                      </a:r>
                      <a:endParaRPr kumimoji="1" lang="en-US" altLang="ja-JP" sz="1800" spc="110" baseline="0" dirty="0">
                        <a:latin typeface="メイリオ" panose="020B0604030504040204" pitchFamily="50" charset="-128"/>
                        <a:ea typeface="メイリオ" panose="020B0604030504040204" pitchFamily="50" charset="-128"/>
                      </a:endParaRPr>
                    </a:p>
                    <a:p>
                      <a:pPr>
                        <a:lnSpc>
                          <a:spcPct val="110000"/>
                        </a:lnSpc>
                      </a:pPr>
                      <a:r>
                        <a:rPr kumimoji="1" lang="ja-JP" altLang="en-US" sz="1800" spc="110" baseline="0" dirty="0">
                          <a:latin typeface="メイリオ" panose="020B0604030504040204" pitchFamily="50" charset="-128"/>
                          <a:ea typeface="メイリオ" panose="020B0604030504040204" pitchFamily="50" charset="-128"/>
                        </a:rPr>
                        <a:t>また、一部分の「引用・参考・参照・転載」であれば、出典元を明記して頂ければご利用いただけます。</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4717859"/>
                  </a:ext>
                </a:extLst>
              </a:tr>
              <a:tr h="2136648">
                <a:tc>
                  <a:txBody>
                    <a:bodyPr/>
                    <a:lstStyle/>
                    <a:p>
                      <a:pPr>
                        <a:lnSpc>
                          <a:spcPct val="110000"/>
                        </a:lnSpc>
                      </a:pPr>
                      <a:r>
                        <a:rPr kumimoji="1" lang="ja-JP" altLang="en-US" sz="1800" spc="110" baseline="0">
                          <a:latin typeface="メイリオ" panose="020B0604030504040204" pitchFamily="50" charset="-128"/>
                          <a:ea typeface="メイリオ" panose="020B0604030504040204" pitchFamily="50" charset="-128"/>
                        </a:rPr>
                        <a:t>このセミナースライドは、利用の条件として、クリエイティブコモンズライセンス 「表示</a:t>
                      </a:r>
                      <a:r>
                        <a:rPr kumimoji="1" lang="en-US" altLang="ja-JP" sz="1800" spc="110" baseline="0">
                          <a:latin typeface="メイリオ" panose="020B0604030504040204" pitchFamily="50" charset="-128"/>
                          <a:ea typeface="メイリオ" panose="020B0604030504040204" pitchFamily="50" charset="-128"/>
                        </a:rPr>
                        <a:t>-</a:t>
                      </a:r>
                      <a:r>
                        <a:rPr kumimoji="1" lang="ja-JP" altLang="en-US" sz="1800" spc="110" baseline="0">
                          <a:latin typeface="メイリオ" panose="020B0604030504040204" pitchFamily="50" charset="-128"/>
                          <a:ea typeface="メイリオ" panose="020B0604030504040204" pitchFamily="50" charset="-128"/>
                        </a:rPr>
                        <a:t>非営利</a:t>
                      </a:r>
                      <a:r>
                        <a:rPr kumimoji="1" lang="en-US" altLang="ja-JP" sz="1800" spc="110" baseline="0">
                          <a:latin typeface="メイリオ" panose="020B0604030504040204" pitchFamily="50" charset="-128"/>
                          <a:ea typeface="メイリオ" panose="020B0604030504040204" pitchFamily="50" charset="-128"/>
                        </a:rPr>
                        <a:t>-</a:t>
                      </a:r>
                      <a:r>
                        <a:rPr kumimoji="1" lang="ja-JP" altLang="en-US" sz="1800" spc="110" baseline="0">
                          <a:latin typeface="メイリオ" panose="020B0604030504040204" pitchFamily="50" charset="-128"/>
                          <a:ea typeface="メイリオ" panose="020B0604030504040204" pitchFamily="50" charset="-128"/>
                        </a:rPr>
                        <a:t>継承</a:t>
                      </a:r>
                      <a:r>
                        <a:rPr kumimoji="1" lang="en-US" altLang="ja-JP" sz="1800" spc="110" baseline="0">
                          <a:latin typeface="メイリオ" panose="020B0604030504040204" pitchFamily="50" charset="-128"/>
                          <a:ea typeface="メイリオ" panose="020B0604030504040204" pitchFamily="50" charset="-128"/>
                        </a:rPr>
                        <a:t>4.0</a:t>
                      </a:r>
                      <a:r>
                        <a:rPr kumimoji="1" lang="ja-JP" altLang="en-US" sz="1800" spc="110" baseline="0">
                          <a:latin typeface="メイリオ" panose="020B0604030504040204" pitchFamily="50" charset="-128"/>
                          <a:ea typeface="メイリオ" panose="020B0604030504040204" pitchFamily="50" charset="-128"/>
                        </a:rPr>
                        <a:t>国際（</a:t>
                      </a:r>
                      <a:r>
                        <a:rPr kumimoji="1" lang="en-US" altLang="ja-JP" sz="1800" spc="110" baseline="0">
                          <a:latin typeface="メイリオ" panose="020B0604030504040204" pitchFamily="50" charset="-128"/>
                          <a:ea typeface="メイリオ" panose="020B0604030504040204" pitchFamily="50" charset="-128"/>
                        </a:rPr>
                        <a:t>CC BY-NC-SA 4.0</a:t>
                      </a:r>
                      <a:r>
                        <a:rPr kumimoji="1" lang="ja-JP" altLang="en-US" sz="1800" spc="110" baseline="0">
                          <a:latin typeface="メイリオ" panose="020B0604030504040204" pitchFamily="50" charset="-128"/>
                          <a:ea typeface="メイリオ" panose="020B0604030504040204" pitchFamily="50" charset="-128"/>
                        </a:rPr>
                        <a:t>）」を適用しています。</a:t>
                      </a:r>
                      <a:endParaRPr kumimoji="1" lang="en-US" altLang="ja-JP" sz="1800" spc="110" baseline="0">
                        <a:latin typeface="メイリオ" panose="020B0604030504040204" pitchFamily="50" charset="-128"/>
                        <a:ea typeface="メイリオ" panose="020B0604030504040204" pitchFamily="50" charset="-128"/>
                      </a:endParaRPr>
                    </a:p>
                    <a:p>
                      <a:pPr>
                        <a:lnSpc>
                          <a:spcPct val="110000"/>
                        </a:lnSpc>
                      </a:pPr>
                      <a:endParaRPr kumimoji="1" lang="en-US" altLang="ja-JP" sz="1800" spc="110" baseline="0">
                        <a:latin typeface="メイリオ" panose="020B0604030504040204" pitchFamily="50" charset="-128"/>
                        <a:ea typeface="メイリオ" panose="020B0604030504040204" pitchFamily="50" charset="-128"/>
                      </a:endParaRPr>
                    </a:p>
                    <a:p>
                      <a:pPr>
                        <a:lnSpc>
                          <a:spcPct val="110000"/>
                        </a:lnSpc>
                      </a:pPr>
                      <a:endParaRPr kumimoji="1" lang="ja-JP" altLang="en-US" sz="1800" spc="110" baseline="0">
                        <a:latin typeface="メイリオ" panose="020B0604030504040204" pitchFamily="50" charset="-128"/>
                        <a:ea typeface="メイリオ" panose="020B0604030504040204" pitchFamily="50" charset="-128"/>
                      </a:endParaRPr>
                    </a:p>
                    <a:p>
                      <a:pPr>
                        <a:lnSpc>
                          <a:spcPct val="110000"/>
                        </a:lnSpc>
                      </a:pPr>
                      <a:r>
                        <a:rPr kumimoji="1" lang="en-US" altLang="ja-JP" sz="1200" spc="110" baseline="0">
                          <a:latin typeface="メイリオ" panose="020B0604030504040204" pitchFamily="50" charset="-128"/>
                          <a:ea typeface="メイリオ" panose="020B0604030504040204" pitchFamily="50" charset="-128"/>
                        </a:rPr>
                        <a:t>※</a:t>
                      </a:r>
                      <a:r>
                        <a:rPr kumimoji="1" lang="ja-JP" altLang="en-US" sz="1200" spc="110" baseline="0">
                          <a:latin typeface="メイリオ" panose="020B0604030504040204" pitchFamily="50" charset="-128"/>
                          <a:ea typeface="メイリオ" panose="020B0604030504040204" pitchFamily="50" charset="-128"/>
                        </a:rPr>
                        <a:t>「表示</a:t>
                      </a:r>
                      <a:r>
                        <a:rPr kumimoji="1" lang="en-US" altLang="ja-JP" sz="1200" spc="110" baseline="0">
                          <a:latin typeface="メイリオ" panose="020B0604030504040204" pitchFamily="50" charset="-128"/>
                          <a:ea typeface="メイリオ" panose="020B0604030504040204" pitchFamily="50" charset="-128"/>
                        </a:rPr>
                        <a:t>-</a:t>
                      </a:r>
                      <a:r>
                        <a:rPr kumimoji="1" lang="ja-JP" altLang="en-US" sz="1200" spc="110" baseline="0">
                          <a:latin typeface="メイリオ" panose="020B0604030504040204" pitchFamily="50" charset="-128"/>
                          <a:ea typeface="メイリオ" panose="020B0604030504040204" pitchFamily="50" charset="-128"/>
                        </a:rPr>
                        <a:t>非営利</a:t>
                      </a:r>
                      <a:r>
                        <a:rPr kumimoji="1" lang="en-US" altLang="ja-JP" sz="1200" spc="110" baseline="0">
                          <a:latin typeface="メイリオ" panose="020B0604030504040204" pitchFamily="50" charset="-128"/>
                          <a:ea typeface="メイリオ" panose="020B0604030504040204" pitchFamily="50" charset="-128"/>
                        </a:rPr>
                        <a:t>-</a:t>
                      </a:r>
                      <a:r>
                        <a:rPr kumimoji="1" lang="ja-JP" altLang="en-US" sz="1200" spc="110" baseline="0">
                          <a:latin typeface="メイリオ" panose="020B0604030504040204" pitchFamily="50" charset="-128"/>
                          <a:ea typeface="メイリオ" panose="020B0604030504040204" pitchFamily="50" charset="-128"/>
                        </a:rPr>
                        <a:t>継承</a:t>
                      </a:r>
                      <a:r>
                        <a:rPr kumimoji="1" lang="en-US" altLang="ja-JP" sz="1200" spc="110" baseline="0">
                          <a:latin typeface="メイリオ" panose="020B0604030504040204" pitchFamily="50" charset="-128"/>
                          <a:ea typeface="メイリオ" panose="020B0604030504040204" pitchFamily="50" charset="-128"/>
                        </a:rPr>
                        <a:t>4.0</a:t>
                      </a:r>
                      <a:r>
                        <a:rPr kumimoji="1" lang="ja-JP" altLang="en-US" sz="1200" spc="110" baseline="0">
                          <a:latin typeface="メイリオ" panose="020B0604030504040204" pitchFamily="50" charset="-128"/>
                          <a:ea typeface="メイリオ" panose="020B0604030504040204" pitchFamily="50" charset="-128"/>
                        </a:rPr>
                        <a:t>国際（</a:t>
                      </a:r>
                      <a:r>
                        <a:rPr kumimoji="1" lang="en-US" altLang="ja-JP" sz="1200" spc="110" baseline="0">
                          <a:latin typeface="メイリオ" panose="020B0604030504040204" pitchFamily="50" charset="-128"/>
                          <a:ea typeface="メイリオ" panose="020B0604030504040204" pitchFamily="50" charset="-128"/>
                        </a:rPr>
                        <a:t>CC BY-NC-SA 4.0</a:t>
                      </a:r>
                      <a:r>
                        <a:rPr kumimoji="1" lang="ja-JP" altLang="en-US" sz="1200" spc="110" baseline="0">
                          <a:latin typeface="メイリオ" panose="020B0604030504040204" pitchFamily="50" charset="-128"/>
                          <a:ea typeface="メイリオ" panose="020B0604030504040204" pitchFamily="50" charset="-128"/>
                        </a:rPr>
                        <a:t>）」とは</a:t>
                      </a:r>
                    </a:p>
                    <a:p>
                      <a:pPr>
                        <a:lnSpc>
                          <a:spcPct val="110000"/>
                        </a:lnSpc>
                      </a:pPr>
                      <a:r>
                        <a:rPr kumimoji="1" lang="ja-JP" altLang="en-US" sz="1200" spc="110" baseline="0">
                          <a:latin typeface="メイリオ" panose="020B0604030504040204" pitchFamily="50" charset="-128"/>
                          <a:ea typeface="メイリオ" panose="020B0604030504040204" pitchFamily="50" charset="-128"/>
                        </a:rPr>
                        <a:t>原作者のクレジット（氏名、作品タイトルなど）を表示し、かつ非営利目的に限り、また改変を行った際には元の作品と同じ組み合わせの</a:t>
                      </a:r>
                      <a:r>
                        <a:rPr kumimoji="1" lang="en-US" altLang="ja-JP" sz="1200" spc="110" baseline="0">
                          <a:latin typeface="メイリオ" panose="020B0604030504040204" pitchFamily="50" charset="-128"/>
                          <a:ea typeface="メイリオ" panose="020B0604030504040204" pitchFamily="50" charset="-128"/>
                        </a:rPr>
                        <a:t>CC</a:t>
                      </a:r>
                      <a:r>
                        <a:rPr kumimoji="1" lang="ja-JP" altLang="en-US" sz="1200" spc="110" baseline="0">
                          <a:latin typeface="メイリオ" panose="020B0604030504040204" pitchFamily="50" charset="-128"/>
                          <a:ea typeface="メイリオ" panose="020B0604030504040204" pitchFamily="50" charset="-128"/>
                        </a:rPr>
                        <a:t>ライセンスで公開することを主な条件に、改変したり再配布したりすることができる</a:t>
                      </a:r>
                      <a:r>
                        <a:rPr kumimoji="1" lang="en-US" altLang="ja-JP" sz="1200" spc="110" baseline="0">
                          <a:latin typeface="メイリオ" panose="020B0604030504040204" pitchFamily="50" charset="-128"/>
                          <a:ea typeface="メイリオ" panose="020B0604030504040204" pitchFamily="50" charset="-128"/>
                        </a:rPr>
                        <a:t>CC</a:t>
                      </a:r>
                      <a:r>
                        <a:rPr kumimoji="1" lang="ja-JP" altLang="en-US" sz="1200" spc="110" baseline="0">
                          <a:latin typeface="メイリオ" panose="020B0604030504040204" pitchFamily="50" charset="-128"/>
                          <a:ea typeface="メイリオ" panose="020B0604030504040204" pitchFamily="50" charset="-128"/>
                        </a:rPr>
                        <a:t>ライセンスです。</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19854105"/>
                  </a:ext>
                </a:extLst>
              </a:tr>
              <a:tr h="370840">
                <a:tc>
                  <a:txBody>
                    <a:bodyPr/>
                    <a:lstStyle/>
                    <a:p>
                      <a:pPr>
                        <a:lnSpc>
                          <a:spcPct val="110000"/>
                        </a:lnSpc>
                      </a:pPr>
                      <a:r>
                        <a:rPr kumimoji="1" lang="ja-JP" altLang="en-US" sz="1200" spc="110" baseline="0" dirty="0">
                          <a:latin typeface="メイリオ" panose="020B0604030504040204" pitchFamily="50" charset="-128"/>
                          <a:ea typeface="メイリオ" panose="020B0604030504040204" pitchFamily="50" charset="-128"/>
                        </a:rPr>
                        <a:t>著作権</a:t>
                      </a:r>
                    </a:p>
                    <a:p>
                      <a:pPr>
                        <a:lnSpc>
                          <a:spcPct val="110000"/>
                        </a:lnSpc>
                      </a:pPr>
                      <a:r>
                        <a:rPr kumimoji="1" lang="en-US" altLang="ja-JP" sz="1200" spc="110" baseline="0" dirty="0">
                          <a:latin typeface="メイリオ" panose="020B0604030504040204" pitchFamily="50" charset="-128"/>
                          <a:ea typeface="メイリオ" panose="020B0604030504040204" pitchFamily="50" charset="-128"/>
                        </a:rPr>
                        <a:t>Copyright © 2017-2024 Bureau of Industrial and Labor Affairs, Tokyo Metropolitan Government. All Rights Reserved.</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512177580"/>
                  </a:ext>
                </a:extLst>
              </a:tr>
            </a:tbl>
          </a:graphicData>
        </a:graphic>
      </p:graphicFrame>
      <p:pic>
        <p:nvPicPr>
          <p:cNvPr id="3" name="図 2" descr="挿絵 が含まれている画像&#10;&#10;自動的に生成された説明">
            <a:extLst>
              <a:ext uri="{FF2B5EF4-FFF2-40B4-BE49-F238E27FC236}">
                <a16:creationId xmlns:a16="http://schemas.microsoft.com/office/drawing/2014/main" id="{DD1D9789-F42A-836A-FF7C-F989081D33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6069" y="6858175"/>
            <a:ext cx="1126490" cy="387985"/>
          </a:xfrm>
          <a:prstGeom prst="rect">
            <a:avLst/>
          </a:prstGeom>
          <a:noFill/>
          <a:ln>
            <a:noFill/>
          </a:ln>
        </p:spPr>
      </p:pic>
      <p:sp>
        <p:nvSpPr>
          <p:cNvPr id="4" name="object 41">
            <a:extLst>
              <a:ext uri="{FF2B5EF4-FFF2-40B4-BE49-F238E27FC236}">
                <a16:creationId xmlns:a16="http://schemas.microsoft.com/office/drawing/2014/main" id="{F28EADBC-1798-35CE-DEC9-193506BB84C0}"/>
              </a:ext>
            </a:extLst>
          </p:cNvPr>
          <p:cNvSpPr/>
          <p:nvPr/>
        </p:nvSpPr>
        <p:spPr>
          <a:xfrm rot="16200000">
            <a:off x="-3041803" y="4837789"/>
            <a:ext cx="7632193" cy="230419"/>
          </a:xfrm>
          <a:custGeom>
            <a:avLst/>
            <a:gdLst/>
            <a:ahLst/>
            <a:cxnLst/>
            <a:rect l="l" t="t" r="r" b="b"/>
            <a:pathLst>
              <a:path w="7714615">
                <a:moveTo>
                  <a:pt x="0" y="0"/>
                </a:moveTo>
                <a:lnTo>
                  <a:pt x="7714437" y="0"/>
                </a:lnTo>
              </a:path>
            </a:pathLst>
          </a:custGeom>
          <a:ln w="57150">
            <a:solidFill>
              <a:srgbClr val="226BAB"/>
            </a:solidFill>
          </a:ln>
          <a:effectLst>
            <a:outerShdw blurRad="50800" dist="38100" dir="2700000" algn="tl" rotWithShape="0">
              <a:prstClr val="black">
                <a:alpha val="40000"/>
              </a:prstClr>
            </a:outerShdw>
          </a:effectLst>
        </p:spPr>
        <p:txBody>
          <a:bodyPr wrap="square" lIns="0" tIns="0" rIns="0" bIns="0" rtlCol="0"/>
          <a:lstStyle/>
          <a:p>
            <a:endParaRPr sz="1588"/>
          </a:p>
        </p:txBody>
      </p:sp>
    </p:spTree>
    <p:extLst>
      <p:ext uri="{BB962C8B-B14F-4D97-AF65-F5344CB8AC3E}">
        <p14:creationId xmlns:p14="http://schemas.microsoft.com/office/powerpoint/2010/main" val="5506860"/>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5830-2DA8-E72B-872D-8568857571C0}"/>
            </a:ext>
          </a:extLst>
        </p:cNvPr>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14895620-BAE0-14BA-0C11-C16B3689BF9D}"/>
              </a:ext>
            </a:extLst>
          </p:cNvPr>
          <p:cNvGraphicFramePr>
            <a:graphicFrameLocks noGrp="1"/>
          </p:cNvGraphicFramePr>
          <p:nvPr>
            <p:extLst>
              <p:ext uri="{D42A27DB-BD31-4B8C-83A1-F6EECF244321}">
                <p14:modId xmlns:p14="http://schemas.microsoft.com/office/powerpoint/2010/main" val="68871565"/>
              </p:ext>
            </p:extLst>
          </p:nvPr>
        </p:nvGraphicFramePr>
        <p:xfrm>
          <a:off x="5683323" y="1727338"/>
          <a:ext cx="6243492" cy="1188753"/>
        </p:xfrm>
        <a:graphic>
          <a:graphicData uri="http://schemas.openxmlformats.org/drawingml/2006/table">
            <a:tbl>
              <a:tblPr firstRow="1" bandRow="1">
                <a:tableStyleId>{5C22544A-7EE6-4342-B048-85BDC9FD1C3A}</a:tableStyleId>
              </a:tblPr>
              <a:tblGrid>
                <a:gridCol w="6243492">
                  <a:extLst>
                    <a:ext uri="{9D8B030D-6E8A-4147-A177-3AD203B41FA5}">
                      <a16:colId xmlns:a16="http://schemas.microsoft.com/office/drawing/2014/main" val="3269451890"/>
                    </a:ext>
                  </a:extLst>
                </a:gridCol>
              </a:tblGrid>
              <a:tr h="1188753">
                <a:tc>
                  <a:txBody>
                    <a:bodyPr/>
                    <a:lstStyle/>
                    <a:p>
                      <a:pPr algn="ctr"/>
                      <a:r>
                        <a:rPr kumimoji="1" lang="ja-JP" altLang="en-US" sz="2400" b="1">
                          <a:solidFill>
                            <a:schemeClr val="tx1"/>
                          </a:solidFill>
                          <a:latin typeface="メイリオ" panose="020B0604030504040204" pitchFamily="50" charset="-128"/>
                          <a:ea typeface="メイリオ" panose="020B0604030504040204" pitchFamily="50" charset="-128"/>
                        </a:rPr>
                        <a:t>中小企業向け</a:t>
                      </a:r>
                    </a:p>
                    <a:p>
                      <a:pPr algn="ctr"/>
                      <a:r>
                        <a:rPr kumimoji="1" lang="ja-JP" altLang="en-US" sz="2400" b="1">
                          <a:solidFill>
                            <a:schemeClr val="tx1"/>
                          </a:solidFill>
                          <a:latin typeface="メイリオ" panose="020B0604030504040204" pitchFamily="50" charset="-128"/>
                          <a:ea typeface="メイリオ" panose="020B0604030504040204" pitchFamily="50" charset="-128"/>
                        </a:rPr>
                        <a:t>サイバーセキュリティ実践ハンドブック</a:t>
                      </a:r>
                    </a:p>
                    <a:p>
                      <a:pPr algn="ctr"/>
                      <a:r>
                        <a:rPr kumimoji="1" lang="ja-JP" altLang="en-US" sz="1800" b="1">
                          <a:solidFill>
                            <a:schemeClr val="tx1"/>
                          </a:solidFill>
                          <a:latin typeface="メイリオ" panose="020B0604030504040204" pitchFamily="50" charset="-128"/>
                          <a:ea typeface="メイリオ" panose="020B0604030504040204" pitchFamily="50" charset="-128"/>
                        </a:rPr>
                        <a:t>中小企業も安心！セキュリティ対策で</a:t>
                      </a:r>
                      <a:r>
                        <a:rPr kumimoji="1" lang="en-US" altLang="ja-JP" sz="1800" b="1">
                          <a:solidFill>
                            <a:schemeClr val="tx1"/>
                          </a:solidFill>
                          <a:latin typeface="メイリオ" panose="020B0604030504040204" pitchFamily="50" charset="-128"/>
                          <a:ea typeface="メイリオ" panose="020B0604030504040204" pitchFamily="50" charset="-128"/>
                        </a:rPr>
                        <a:t>DX</a:t>
                      </a:r>
                      <a:r>
                        <a:rPr kumimoji="1" lang="ja-JP" altLang="en-US" sz="1800" b="1">
                          <a:solidFill>
                            <a:schemeClr val="tx1"/>
                          </a:solidFill>
                          <a:latin typeface="メイリオ" panose="020B0604030504040204" pitchFamily="50" charset="-128"/>
                          <a:ea typeface="メイリオ" panose="020B0604030504040204" pitchFamily="50" charset="-128"/>
                        </a:rPr>
                        <a:t>を加速</a:t>
                      </a:r>
                    </a:p>
                  </a:txBody>
                  <a:tcPr marL="124872" marR="1248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2328061"/>
                  </a:ext>
                </a:extLst>
              </a:tr>
            </a:tbl>
          </a:graphicData>
        </a:graphic>
      </p:graphicFrame>
    </p:spTree>
    <p:extLst>
      <p:ext uri="{BB962C8B-B14F-4D97-AF65-F5344CB8AC3E}">
        <p14:creationId xmlns:p14="http://schemas.microsoft.com/office/powerpoint/2010/main" val="3795853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72B70-392D-DB89-DE64-F895F8496E4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1625E91-1CE1-8CE4-6976-FFD009B58104}"/>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3C44382-77B3-E645-77D7-E7A10D97269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51</a:t>
            </a:fld>
            <a:endParaRPr kumimoji="1" lang="ja-JP" altLang="en-US" sz="2000"/>
          </a:p>
        </p:txBody>
      </p:sp>
      <p:sp>
        <p:nvSpPr>
          <p:cNvPr id="4" name="object 40">
            <a:extLst>
              <a:ext uri="{FF2B5EF4-FFF2-40B4-BE49-F238E27FC236}">
                <a16:creationId xmlns:a16="http://schemas.microsoft.com/office/drawing/2014/main" id="{FEE6867D-87FA-267C-5F54-459058D00B9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366C30B8-171D-BE5E-2F79-403CCCBA62AC}"/>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dirty="0">
                <a:latin typeface="メイリオ" panose="020B0604030504040204" pitchFamily="50" charset="-128"/>
                <a:ea typeface="メイリオ" panose="020B0604030504040204" pitchFamily="50" charset="-128"/>
              </a:rPr>
              <a:t>DX</a:t>
            </a:r>
            <a:r>
              <a:rPr lang="ja-JP" altLang="en-US" sz="4000" dirty="0">
                <a:latin typeface="メイリオ" panose="020B0604030504040204" pitchFamily="50" charset="-128"/>
                <a:ea typeface="メイリオ" panose="020B0604030504040204" pitchFamily="50" charset="-128"/>
              </a:rPr>
              <a:t>の取組の成果</a:t>
            </a:r>
            <a:endPar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C5AF6F86-8706-085F-B4D8-22C1278C6B85}"/>
              </a:ext>
            </a:extLst>
          </p:cNvPr>
          <p:cNvSpPr txBox="1"/>
          <p:nvPr/>
        </p:nvSpPr>
        <p:spPr>
          <a:xfrm>
            <a:off x="3126804" y="8352496"/>
            <a:ext cx="11356527" cy="646331"/>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DX</a:t>
            </a:r>
            <a:r>
              <a:rPr kumimoji="1" lang="ja-JP" altLang="en-US" dirty="0">
                <a:latin typeface="メイリオ" panose="020B0604030504040204" pitchFamily="50" charset="-128"/>
                <a:ea typeface="メイリオ" panose="020B0604030504040204" pitchFamily="50" charset="-128"/>
              </a:rPr>
              <a:t>の取組の成果</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（出典）</a:t>
            </a:r>
            <a:r>
              <a:rPr kumimoji="1" lang="en-US" altLang="ja-JP" dirty="0">
                <a:latin typeface="メイリオ" panose="020B0604030504040204" pitchFamily="50" charset="-128"/>
                <a:ea typeface="メイリオ" panose="020B0604030504040204" pitchFamily="50" charset="-128"/>
              </a:rPr>
              <a:t> IPA</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DX</a:t>
            </a:r>
            <a:r>
              <a:rPr kumimoji="1" lang="ja-JP" altLang="en-US" dirty="0">
                <a:latin typeface="メイリオ" panose="020B0604030504040204" pitchFamily="50" charset="-128"/>
                <a:ea typeface="メイリオ" panose="020B0604030504040204" pitchFamily="50" charset="-128"/>
              </a:rPr>
              <a:t>白書</a:t>
            </a:r>
            <a:r>
              <a:rPr kumimoji="1" lang="en-US" altLang="ja-JP" dirty="0">
                <a:latin typeface="メイリオ" panose="020B0604030504040204" pitchFamily="50" charset="-128"/>
                <a:ea typeface="メイリオ" panose="020B0604030504040204" pitchFamily="50" charset="-128"/>
              </a:rPr>
              <a:t>2023</a:t>
            </a:r>
            <a:r>
              <a:rPr kumimoji="1" lang="ja-JP" altLang="en-US" b="0" u="sng" baseline="0" dirty="0">
                <a:solidFill>
                  <a:sysClr val="windowText" lastClr="000000"/>
                </a:solidFill>
                <a:uFill>
                  <a:solidFill>
                    <a:schemeClr val="bg1"/>
                  </a:solidFill>
                </a:uFill>
                <a:latin typeface="メイリオ" panose="020B0604030504040204" pitchFamily="50" charset="-128"/>
                <a:ea typeface="メイリオ" panose="020B0604030504040204" pitchFamily="50" charset="-128"/>
              </a:rPr>
              <a:t>」を基に作成</a:t>
            </a:r>
            <a:r>
              <a:rPr kumimoji="1" lang="en-US" altLang="ja-JP" dirty="0">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A133C507-C96B-0944-A418-DB36E6045DC6}"/>
              </a:ext>
            </a:extLst>
          </p:cNvPr>
          <p:cNvPicPr>
            <a:picLocks noChangeAspect="1"/>
          </p:cNvPicPr>
          <p:nvPr/>
        </p:nvPicPr>
        <p:blipFill>
          <a:blip r:embed="rId3"/>
          <a:stretch>
            <a:fillRect/>
          </a:stretch>
        </p:blipFill>
        <p:spPr>
          <a:xfrm>
            <a:off x="2008142" y="2329265"/>
            <a:ext cx="14900208" cy="5756899"/>
          </a:xfrm>
          <a:prstGeom prst="rect">
            <a:avLst/>
          </a:prstGeom>
        </p:spPr>
      </p:pic>
      <p:sp>
        <p:nvSpPr>
          <p:cNvPr id="9" name="テキスト ボックス 8">
            <a:extLst>
              <a:ext uri="{FF2B5EF4-FFF2-40B4-BE49-F238E27FC236}">
                <a16:creationId xmlns:a16="http://schemas.microsoft.com/office/drawing/2014/main" id="{32C7F86F-D57B-3A02-C8D7-ADC349297959}"/>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588821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DEC10-BD1D-9B19-6B84-A097131098A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C8CAE83-1085-645D-DA61-7F419F1815A9}"/>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3E7B794-2E9A-FA23-58AB-AFE5359803B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52</a:t>
            </a:fld>
            <a:endParaRPr kumimoji="1" lang="ja-JP" altLang="en-US" sz="2000"/>
          </a:p>
        </p:txBody>
      </p:sp>
      <p:sp>
        <p:nvSpPr>
          <p:cNvPr id="2" name="テキスト ボックス 1">
            <a:extLst>
              <a:ext uri="{FF2B5EF4-FFF2-40B4-BE49-F238E27FC236}">
                <a16:creationId xmlns:a16="http://schemas.microsoft.com/office/drawing/2014/main" id="{110F1292-F7E2-952E-7F01-AA78464E43AC}"/>
              </a:ext>
            </a:extLst>
          </p:cNvPr>
          <p:cNvSpPr txBox="1"/>
          <p:nvPr/>
        </p:nvSpPr>
        <p:spPr>
          <a:xfrm>
            <a:off x="1554679" y="2036000"/>
            <a:ext cx="15456498" cy="4524315"/>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我が国の</a:t>
            </a: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導入は、主に業務の効率化の手段として使用される。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情報システム開発はコア業務とは見なされず、外部企業への依存が高まっている。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この外部委託の依存により、ノウハウやスキルの蓄積が委託元企業で不足。</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業務改革を伴わない</a:t>
            </a: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導入が多く、十分な効果が発揮されず、デジタル化への更なる投資が後れている。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投資の効果を最大化するには業務改革や組織の改編が必要。</a:t>
            </a:r>
          </a:p>
        </p:txBody>
      </p:sp>
      <p:sp>
        <p:nvSpPr>
          <p:cNvPr id="4" name="object 40">
            <a:extLst>
              <a:ext uri="{FF2B5EF4-FFF2-40B4-BE49-F238E27FC236}">
                <a16:creationId xmlns:a16="http://schemas.microsoft.com/office/drawing/2014/main" id="{3B353F53-2BA9-A51F-8437-40264780346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3144E3E7-1132-F855-43E3-32FBF7663E87}"/>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2</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．業務改革などを伴わない</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ICT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a:t>
            </a:r>
          </a:p>
        </p:txBody>
      </p:sp>
      <p:sp>
        <p:nvSpPr>
          <p:cNvPr id="7" name="テキスト ボックス 6">
            <a:extLst>
              <a:ext uri="{FF2B5EF4-FFF2-40B4-BE49-F238E27FC236}">
                <a16:creationId xmlns:a16="http://schemas.microsoft.com/office/drawing/2014/main" id="{EB4C0EFD-69CB-56FF-AFF9-53739AD8FF84}"/>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4-1-2.】</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917340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476C9-BE37-FCB1-EA63-7F4E6257D40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4E479D8-F733-F481-175A-B41348E56EFE}"/>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3B23361-96B3-D6C2-684E-2936AA86F25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53</a:t>
            </a:fld>
            <a:endParaRPr kumimoji="1" lang="ja-JP" altLang="en-US" sz="2000"/>
          </a:p>
        </p:txBody>
      </p:sp>
      <p:sp>
        <p:nvSpPr>
          <p:cNvPr id="2" name="テキスト ボックス 1">
            <a:extLst>
              <a:ext uri="{FF2B5EF4-FFF2-40B4-BE49-F238E27FC236}">
                <a16:creationId xmlns:a16="http://schemas.microsoft.com/office/drawing/2014/main" id="{85CEC976-78BE-81CF-99F4-EC9E1D3D2CB7}"/>
              </a:ext>
            </a:extLst>
          </p:cNvPr>
          <p:cNvSpPr txBox="1"/>
          <p:nvPr/>
        </p:nvSpPr>
        <p:spPr>
          <a:xfrm>
            <a:off x="1554679" y="2036000"/>
            <a:ext cx="15456498" cy="5632311"/>
          </a:xfrm>
          <a:prstGeom prst="rect">
            <a:avLst/>
          </a:prstGeom>
          <a:noFill/>
        </p:spPr>
        <p:txBody>
          <a:bodyPr wrap="square">
            <a:spAutoFit/>
          </a:bodyPr>
          <a:lstStyle/>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人材はデジタル化の推進に不可欠。</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IPA</a:t>
            </a:r>
            <a:r>
              <a:rPr lang="ja-JP" altLang="en-US" sz="3600" b="0" i="0">
                <a:solidFill>
                  <a:srgbClr val="374151"/>
                </a:solidFill>
                <a:effectLst/>
                <a:latin typeface="メイリオ" panose="020B0604030504040204" pitchFamily="50" charset="-128"/>
                <a:ea typeface="メイリオ" panose="020B0604030504040204" pitchFamily="50" charset="-128"/>
              </a:rPr>
              <a:t>の</a:t>
            </a:r>
            <a:r>
              <a:rPr lang="en-US" altLang="ja-JP" sz="3600" b="0" i="0">
                <a:solidFill>
                  <a:srgbClr val="374151"/>
                </a:solidFill>
                <a:effectLst/>
                <a:latin typeface="メイリオ" panose="020B0604030504040204" pitchFamily="50" charset="-128"/>
                <a:ea typeface="メイリオ" panose="020B0604030504040204" pitchFamily="50" charset="-128"/>
              </a:rPr>
              <a:t>2022</a:t>
            </a:r>
            <a:r>
              <a:rPr lang="ja-JP" altLang="en-US" sz="3600" b="0" i="0">
                <a:solidFill>
                  <a:srgbClr val="374151"/>
                </a:solidFill>
                <a:effectLst/>
                <a:latin typeface="メイリオ" panose="020B0604030504040204" pitchFamily="50" charset="-128"/>
                <a:ea typeface="メイリオ" panose="020B0604030504040204" pitchFamily="50" charset="-128"/>
              </a:rPr>
              <a:t>年度調査：</a:t>
            </a:r>
            <a:r>
              <a:rPr lang="en-US" altLang="ja-JP" sz="3600" b="0" i="0">
                <a:solidFill>
                  <a:srgbClr val="374151"/>
                </a:solidFill>
                <a:effectLst/>
                <a:latin typeface="メイリオ" panose="020B0604030504040204" pitchFamily="50" charset="-128"/>
                <a:ea typeface="メイリオ" panose="020B0604030504040204" pitchFamily="50" charset="-128"/>
              </a:rPr>
              <a:t>IT</a:t>
            </a:r>
            <a:r>
              <a:rPr lang="ja-JP" altLang="en-US" sz="3600" b="0" i="0">
                <a:solidFill>
                  <a:srgbClr val="374151"/>
                </a:solidFill>
                <a:effectLst/>
                <a:latin typeface="メイリオ" panose="020B0604030504040204" pitchFamily="50" charset="-128"/>
                <a:ea typeface="メイリオ" panose="020B0604030504040204" pitchFamily="50" charset="-128"/>
              </a:rPr>
              <a:t>人材の量について、</a:t>
            </a:r>
            <a:r>
              <a:rPr lang="en-US" altLang="ja-JP" sz="3600" b="0" i="0">
                <a:solidFill>
                  <a:srgbClr val="374151"/>
                </a:solidFill>
                <a:effectLst/>
                <a:latin typeface="メイリオ" panose="020B0604030504040204" pitchFamily="50" charset="-128"/>
                <a:ea typeface="メイリオ" panose="020B0604030504040204" pitchFamily="50" charset="-128"/>
              </a:rPr>
              <a:t>83.5%</a:t>
            </a:r>
            <a:r>
              <a:rPr lang="ja-JP" altLang="en-US" sz="3600" b="0" i="0">
                <a:solidFill>
                  <a:srgbClr val="374151"/>
                </a:solidFill>
                <a:effectLst/>
                <a:latin typeface="メイリオ" panose="020B0604030504040204" pitchFamily="50" charset="-128"/>
                <a:ea typeface="メイリオ" panose="020B0604030504040204" pitchFamily="50" charset="-128"/>
              </a:rPr>
              <a:t>が「大幅に不足」または「やや不足」と回答。</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時代に応じて変わる</a:t>
            </a: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人材の要件：情報セキュリティやアジャイル開発などの高度なスキルが求められる。</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IT</a:t>
            </a:r>
            <a:r>
              <a:rPr lang="ja-JP" altLang="en-US" sz="3600" b="0" i="0">
                <a:solidFill>
                  <a:srgbClr val="374151"/>
                </a:solidFill>
                <a:effectLst/>
                <a:latin typeface="メイリオ" panose="020B0604030504040204" pitchFamily="50" charset="-128"/>
                <a:ea typeface="メイリオ" panose="020B0604030504040204" pitchFamily="50" charset="-128"/>
              </a:rPr>
              <a:t>人材の質に関しても、</a:t>
            </a:r>
            <a:r>
              <a:rPr lang="en-US" altLang="ja-JP" sz="3600">
                <a:solidFill>
                  <a:srgbClr val="374151"/>
                </a:solidFill>
                <a:latin typeface="メイリオ" panose="020B0604030504040204" pitchFamily="50" charset="-128"/>
                <a:ea typeface="メイリオ" panose="020B0604030504040204" pitchFamily="50" charset="-128"/>
              </a:rPr>
              <a:t>86.1</a:t>
            </a:r>
            <a:r>
              <a:rPr lang="en-US" altLang="ja-JP" sz="3600" b="0" i="0">
                <a:solidFill>
                  <a:srgbClr val="374151"/>
                </a:solidFill>
                <a:effectLst/>
                <a:latin typeface="メイリオ" panose="020B0604030504040204" pitchFamily="50" charset="-128"/>
                <a:ea typeface="メイリオ" panose="020B0604030504040204" pitchFamily="50" charset="-128"/>
              </a:rPr>
              <a:t>%</a:t>
            </a:r>
            <a:r>
              <a:rPr lang="ja-JP" altLang="en-US" sz="3600" b="0" i="0">
                <a:solidFill>
                  <a:srgbClr val="374151"/>
                </a:solidFill>
                <a:effectLst/>
                <a:latin typeface="メイリオ" panose="020B0604030504040204" pitchFamily="50" charset="-128"/>
                <a:ea typeface="メイリオ" panose="020B0604030504040204" pitchFamily="50" charset="-128"/>
              </a:rPr>
              <a:t>が「大幅に不足」または「やや不足」と回答。</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我が国のユーザー企業は、</a:t>
            </a: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人材の量・質ともに不足していると認識。</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我が国では外部ベンダーへの依存度が高く、ユーザー企業内での</a:t>
            </a: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人材の育成・確保が不十分。</a:t>
            </a:r>
          </a:p>
        </p:txBody>
      </p:sp>
      <p:sp>
        <p:nvSpPr>
          <p:cNvPr id="4" name="object 40">
            <a:extLst>
              <a:ext uri="{FF2B5EF4-FFF2-40B4-BE49-F238E27FC236}">
                <a16:creationId xmlns:a16="http://schemas.microsoft.com/office/drawing/2014/main" id="{C3F9D964-FBB0-B076-10F6-CE948793CB3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152F402C-81E8-6AA8-DBAF-620C99FED893}"/>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3</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ICT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人材不足・偏在</a:t>
            </a:r>
          </a:p>
        </p:txBody>
      </p:sp>
      <p:sp>
        <p:nvSpPr>
          <p:cNvPr id="7" name="テキスト ボックス 6">
            <a:extLst>
              <a:ext uri="{FF2B5EF4-FFF2-40B4-BE49-F238E27FC236}">
                <a16:creationId xmlns:a16="http://schemas.microsoft.com/office/drawing/2014/main" id="{6E9B4F7E-5A8F-9D38-6D21-0142DAD5382E}"/>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050204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0AD92-3ACD-07FC-D148-0A9D2988596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511E86C-794A-74ED-508E-C16875192147}"/>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9394630-3221-1296-7B79-292BEAC88D8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54</a:t>
            </a:fld>
            <a:endParaRPr kumimoji="1" lang="ja-JP" altLang="en-US" sz="2000"/>
          </a:p>
        </p:txBody>
      </p:sp>
      <p:sp>
        <p:nvSpPr>
          <p:cNvPr id="4" name="object 40">
            <a:extLst>
              <a:ext uri="{FF2B5EF4-FFF2-40B4-BE49-F238E27FC236}">
                <a16:creationId xmlns:a16="http://schemas.microsoft.com/office/drawing/2014/main" id="{C3EF7D97-B602-E1B0-BD9E-E8652253330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88C0AA4A-5437-B48B-7E36-B850BA4C7743}"/>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を推進する人材の「量」の確保</a:t>
            </a:r>
          </a:p>
        </p:txBody>
      </p:sp>
      <p:sp>
        <p:nvSpPr>
          <p:cNvPr id="6" name="テキスト ボックス 5">
            <a:extLst>
              <a:ext uri="{FF2B5EF4-FFF2-40B4-BE49-F238E27FC236}">
                <a16:creationId xmlns:a16="http://schemas.microsoft.com/office/drawing/2014/main" id="{174BE5BD-CA42-9612-6014-A10DB0A5EDD6}"/>
              </a:ext>
            </a:extLst>
          </p:cNvPr>
          <p:cNvSpPr txBox="1"/>
          <p:nvPr/>
        </p:nvSpPr>
        <p:spPr>
          <a:xfrm>
            <a:off x="3126804" y="8352496"/>
            <a:ext cx="11356527" cy="646331"/>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を推進する人材の「量」の確保</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 IPA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白書</a:t>
            </a:r>
            <a:r>
              <a:rPr kumimoji="1" lang="en-US" altLang="ja-JP">
                <a:latin typeface="メイリオ" panose="020B0604030504040204" pitchFamily="50" charset="-128"/>
                <a:ea typeface="メイリオ" panose="020B0604030504040204" pitchFamily="50" charset="-128"/>
              </a:rPr>
              <a:t>2023</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」を基に作成</a:t>
            </a:r>
            <a:r>
              <a:rPr kumimoji="1" lang="en-US" altLang="ja-JP">
                <a:latin typeface="メイリオ" panose="020B0604030504040204" pitchFamily="50" charset="-128"/>
                <a:ea typeface="メイリオ" panose="020B0604030504040204" pitchFamily="50" charset="-128"/>
              </a:rPr>
              <a:t> </a:t>
            </a:r>
            <a:endParaRPr kumimoji="1" lang="ja-JP" altLang="en-US">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EF1F426B-E79D-D4D2-A219-A125776A5FBD}"/>
              </a:ext>
            </a:extLst>
          </p:cNvPr>
          <p:cNvPicPr>
            <a:picLocks noChangeAspect="1"/>
          </p:cNvPicPr>
          <p:nvPr/>
        </p:nvPicPr>
        <p:blipFill>
          <a:blip r:embed="rId3"/>
          <a:stretch>
            <a:fillRect/>
          </a:stretch>
        </p:blipFill>
        <p:spPr>
          <a:xfrm>
            <a:off x="1880285" y="2420447"/>
            <a:ext cx="14179522" cy="6191059"/>
          </a:xfrm>
          <a:prstGeom prst="rect">
            <a:avLst/>
          </a:prstGeom>
        </p:spPr>
      </p:pic>
    </p:spTree>
    <p:extLst>
      <p:ext uri="{BB962C8B-B14F-4D97-AF65-F5344CB8AC3E}">
        <p14:creationId xmlns:p14="http://schemas.microsoft.com/office/powerpoint/2010/main" val="2344098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6910B-580B-1480-7361-4C9358384C0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6A6D9F9-59CD-5202-9614-6204E1890287}"/>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9A007FB-BCF2-1C47-76BA-661001F8670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55</a:t>
            </a:fld>
            <a:endParaRPr kumimoji="1" lang="ja-JP" altLang="en-US" sz="2000"/>
          </a:p>
        </p:txBody>
      </p:sp>
      <p:sp>
        <p:nvSpPr>
          <p:cNvPr id="4" name="object 40">
            <a:extLst>
              <a:ext uri="{FF2B5EF4-FFF2-40B4-BE49-F238E27FC236}">
                <a16:creationId xmlns:a16="http://schemas.microsoft.com/office/drawing/2014/main" id="{650104D3-9AE9-E1E5-1D79-525B0364DF9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5C91CBF7-F03E-1CEF-93B8-B6E2827A358D}"/>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を推進する人材の「質」の確保</a:t>
            </a:r>
          </a:p>
        </p:txBody>
      </p:sp>
      <p:sp>
        <p:nvSpPr>
          <p:cNvPr id="6" name="テキスト ボックス 5">
            <a:extLst>
              <a:ext uri="{FF2B5EF4-FFF2-40B4-BE49-F238E27FC236}">
                <a16:creationId xmlns:a16="http://schemas.microsoft.com/office/drawing/2014/main" id="{4670EC20-0072-B550-DAF4-A04C91765336}"/>
              </a:ext>
            </a:extLst>
          </p:cNvPr>
          <p:cNvSpPr txBox="1"/>
          <p:nvPr/>
        </p:nvSpPr>
        <p:spPr>
          <a:xfrm>
            <a:off x="3126804" y="8352496"/>
            <a:ext cx="11356527" cy="646331"/>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を推進する人材の「質」の確保</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 IPA</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白書</a:t>
            </a:r>
            <a:r>
              <a:rPr kumimoji="1" lang="en-US" altLang="ja-JP">
                <a:latin typeface="メイリオ" panose="020B0604030504040204" pitchFamily="50" charset="-128"/>
                <a:ea typeface="メイリオ" panose="020B0604030504040204" pitchFamily="50" charset="-128"/>
              </a:rPr>
              <a:t>2023</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」を基に作成</a:t>
            </a:r>
            <a:r>
              <a:rPr kumimoji="1" lang="en-US" altLang="ja-JP">
                <a:latin typeface="メイリオ" panose="020B0604030504040204" pitchFamily="50" charset="-128"/>
                <a:ea typeface="メイリオ" panose="020B0604030504040204" pitchFamily="50" charset="-128"/>
              </a:rPr>
              <a:t> </a:t>
            </a:r>
            <a:endParaRPr kumimoji="1" lang="ja-JP" altLang="en-US">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8F4DBEF9-B9B5-A8A3-C80A-3D4744E2902A}"/>
              </a:ext>
            </a:extLst>
          </p:cNvPr>
          <p:cNvPicPr>
            <a:picLocks noChangeAspect="1"/>
          </p:cNvPicPr>
          <p:nvPr/>
        </p:nvPicPr>
        <p:blipFill>
          <a:blip r:embed="rId3"/>
          <a:stretch>
            <a:fillRect/>
          </a:stretch>
        </p:blipFill>
        <p:spPr>
          <a:xfrm>
            <a:off x="1777537" y="2420448"/>
            <a:ext cx="14532510" cy="6345180"/>
          </a:xfrm>
          <a:prstGeom prst="rect">
            <a:avLst/>
          </a:prstGeom>
        </p:spPr>
      </p:pic>
    </p:spTree>
    <p:extLst>
      <p:ext uri="{BB962C8B-B14F-4D97-AF65-F5344CB8AC3E}">
        <p14:creationId xmlns:p14="http://schemas.microsoft.com/office/powerpoint/2010/main" val="1142674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AF59A-8241-3B25-B061-EE27EDBE6D2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21F0BAB-C41B-776F-400F-147609B3312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89ACEE26-BA3C-31D9-5F1F-665315A0AFF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56</a:t>
            </a:fld>
            <a:endParaRPr kumimoji="1" lang="ja-JP" altLang="en-US" sz="2000"/>
          </a:p>
        </p:txBody>
      </p:sp>
      <p:sp>
        <p:nvSpPr>
          <p:cNvPr id="2" name="テキスト ボックス 1">
            <a:extLst>
              <a:ext uri="{FF2B5EF4-FFF2-40B4-BE49-F238E27FC236}">
                <a16:creationId xmlns:a16="http://schemas.microsoft.com/office/drawing/2014/main" id="{FBDC1D75-FAD9-3BFA-AA87-FD7FEC56800C}"/>
              </a:ext>
            </a:extLst>
          </p:cNvPr>
          <p:cNvSpPr txBox="1"/>
          <p:nvPr/>
        </p:nvSpPr>
        <p:spPr>
          <a:xfrm>
            <a:off x="1554679" y="2036000"/>
            <a:ext cx="15456498" cy="6186309"/>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我が国は高度経済成長期後、世界の経済大国となり、「電子立国」と称された。</a:t>
            </a:r>
          </a:p>
          <a:p>
            <a:pPr marL="571500" indent="-571500">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2000</a:t>
            </a:r>
            <a:r>
              <a:rPr lang="ja-JP" altLang="en-US" sz="3600" b="0" i="0">
                <a:solidFill>
                  <a:srgbClr val="374151"/>
                </a:solidFill>
                <a:effectLst/>
                <a:latin typeface="メイリオ" panose="020B0604030504040204" pitchFamily="50" charset="-128"/>
                <a:ea typeface="メイリオ" panose="020B0604030504040204" pitchFamily="50" charset="-128"/>
              </a:rPr>
              <a:t>年代に、</a:t>
            </a:r>
            <a:r>
              <a:rPr lang="en-US" altLang="ja-JP" sz="3600" b="0" i="0">
                <a:solidFill>
                  <a:srgbClr val="374151"/>
                </a:solidFill>
                <a:effectLst/>
                <a:latin typeface="メイリオ" panose="020B0604030504040204" pitchFamily="50" charset="-128"/>
                <a:ea typeface="メイリオ" panose="020B0604030504040204" pitchFamily="50" charset="-128"/>
              </a:rPr>
              <a:t>ICT</a:t>
            </a:r>
            <a:r>
              <a:rPr lang="ja-JP" altLang="en-US" sz="3600" b="0" i="0">
                <a:solidFill>
                  <a:srgbClr val="374151"/>
                </a:solidFill>
                <a:effectLst/>
                <a:latin typeface="メイリオ" panose="020B0604030504040204" pitchFamily="50" charset="-128"/>
                <a:ea typeface="メイリオ" panose="020B0604030504040204" pitchFamily="50" charset="-128"/>
              </a:rPr>
              <a:t>関連製造業の生産・輸出が減少。</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以前の成功に固執し、デジタル化への適応が不十分。</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国民生活・社会活動は維持できており、デジタル化の緊急性を感じていない。</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技術での解決を、人材の質・量で補っている。</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デジタル化による生産性向上の余地があるが、「ゆでガエル現象」の可能性。</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新興国では、制約の少ないデジタル環境で「リープフロッグ」が起きている。</a:t>
            </a:r>
          </a:p>
        </p:txBody>
      </p:sp>
      <p:sp>
        <p:nvSpPr>
          <p:cNvPr id="4" name="object 40">
            <a:extLst>
              <a:ext uri="{FF2B5EF4-FFF2-40B4-BE49-F238E27FC236}">
                <a16:creationId xmlns:a16="http://schemas.microsoft.com/office/drawing/2014/main" id="{4E9E6939-978B-02C2-2831-51A3A65A7AF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C57D894C-401B-C869-725E-641F76BDD00C}"/>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4000">
                <a:latin typeface="メイリオ" panose="020B0604030504040204" pitchFamily="50" charset="-128"/>
                <a:ea typeface="メイリオ" panose="020B0604030504040204" pitchFamily="50" charset="-128"/>
              </a:rPr>
              <a:t>4</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．過去の成功体験</a:t>
            </a:r>
          </a:p>
        </p:txBody>
      </p:sp>
      <p:sp>
        <p:nvSpPr>
          <p:cNvPr id="7" name="テキスト ボックス 6">
            <a:extLst>
              <a:ext uri="{FF2B5EF4-FFF2-40B4-BE49-F238E27FC236}">
                <a16:creationId xmlns:a16="http://schemas.microsoft.com/office/drawing/2014/main" id="{CE078C95-B957-34F0-2BA6-E3C8F35B2E55}"/>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521460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CE0B6-1C8E-13A0-3588-758CE7601B1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F93AE43-F87E-DA8A-23E4-42B133E0D47E}"/>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1CFD75D-CE9B-7203-A2FF-97DBF2C6198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57</a:t>
            </a:fld>
            <a:endParaRPr kumimoji="1" lang="ja-JP" altLang="en-US" sz="2000"/>
          </a:p>
        </p:txBody>
      </p:sp>
      <p:sp>
        <p:nvSpPr>
          <p:cNvPr id="2" name="テキスト ボックス 1">
            <a:extLst>
              <a:ext uri="{FF2B5EF4-FFF2-40B4-BE49-F238E27FC236}">
                <a16:creationId xmlns:a16="http://schemas.microsoft.com/office/drawing/2014/main" id="{6A4BE91A-4F8F-BBEB-705C-F2FA828329F2}"/>
              </a:ext>
            </a:extLst>
          </p:cNvPr>
          <p:cNvSpPr txBox="1"/>
          <p:nvPr/>
        </p:nvSpPr>
        <p:spPr>
          <a:xfrm>
            <a:off x="1554679" y="2036000"/>
            <a:ext cx="15456498" cy="3416320"/>
          </a:xfrm>
          <a:prstGeom prst="rect">
            <a:avLst/>
          </a:prstGeom>
          <a:noFill/>
        </p:spPr>
        <p:txBody>
          <a:bodyPr wrap="square">
            <a:spAutoFit/>
          </a:bodyPr>
          <a:lstStyle/>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デジタル化に対する不安感・抵抗感を持つ人が存在する。</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デジタル化により、情報セキュリティなどの新しい脅威が出現。</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総務省調査：デジタル化が進んでいない主な理由は「情報セキュリティやプライバシー漏えいへの不安」（</a:t>
            </a:r>
            <a:r>
              <a:rPr lang="en-US" altLang="ja-JP" sz="3600" b="0" i="0" dirty="0">
                <a:solidFill>
                  <a:srgbClr val="374151"/>
                </a:solidFill>
                <a:effectLst/>
                <a:latin typeface="メイリオ" panose="020B0604030504040204" pitchFamily="50" charset="-128"/>
                <a:ea typeface="メイリオ" panose="020B0604030504040204" pitchFamily="50" charset="-128"/>
              </a:rPr>
              <a:t>52.2%</a:t>
            </a:r>
            <a:r>
              <a:rPr lang="ja-JP" altLang="en-US" sz="3600" b="0" i="0" dirty="0">
                <a:solidFill>
                  <a:srgbClr val="374151"/>
                </a:solidFill>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パーソナルデータの不適切な利用、ネット上の偽情報、デジタル操作への不慣れなどが不安感・抵抗感の要因。</a:t>
            </a:r>
          </a:p>
        </p:txBody>
      </p:sp>
      <p:sp>
        <p:nvSpPr>
          <p:cNvPr id="4" name="object 40">
            <a:extLst>
              <a:ext uri="{FF2B5EF4-FFF2-40B4-BE49-F238E27FC236}">
                <a16:creationId xmlns:a16="http://schemas.microsoft.com/office/drawing/2014/main" id="{067ED8BF-212C-B41C-83C4-3825E0337EE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F06BA7D7-690D-8F0D-7FCA-C9BF867DA6F3}"/>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．デジタル化への不安感・抵抗感</a:t>
            </a:r>
          </a:p>
        </p:txBody>
      </p:sp>
      <p:sp>
        <p:nvSpPr>
          <p:cNvPr id="7" name="テキスト ボックス 6">
            <a:extLst>
              <a:ext uri="{FF2B5EF4-FFF2-40B4-BE49-F238E27FC236}">
                <a16:creationId xmlns:a16="http://schemas.microsoft.com/office/drawing/2014/main" id="{0A62FF1E-E4CD-109B-E142-61F7E9DBC641}"/>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4105059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F87BB-1ECA-CE58-78B6-9F29EB7E75E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16486A4-F308-7268-23E0-5B10428F7BF8}"/>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これからの企業経営で必要な観点：社会の動向</a:t>
            </a:r>
            <a:endParaRPr lang="ja-JP" altLang="en-US"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BEF3103-9823-8B47-3FF9-B80A9BB6251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58</a:t>
            </a:fld>
            <a:endParaRPr kumimoji="1" lang="ja-JP" altLang="en-US" sz="2000"/>
          </a:p>
        </p:txBody>
      </p:sp>
      <p:sp>
        <p:nvSpPr>
          <p:cNvPr id="2" name="テキスト ボックス 1">
            <a:extLst>
              <a:ext uri="{FF2B5EF4-FFF2-40B4-BE49-F238E27FC236}">
                <a16:creationId xmlns:a16="http://schemas.microsoft.com/office/drawing/2014/main" id="{B4335FC3-7D4E-8B5A-5FBE-7B6644E41DC3}"/>
              </a:ext>
            </a:extLst>
          </p:cNvPr>
          <p:cNvSpPr txBox="1"/>
          <p:nvPr/>
        </p:nvSpPr>
        <p:spPr>
          <a:xfrm>
            <a:off x="1554679" y="2036000"/>
            <a:ext cx="15456498" cy="3970318"/>
          </a:xfrm>
          <a:prstGeom prst="rect">
            <a:avLst/>
          </a:prstGeom>
          <a:noFill/>
        </p:spPr>
        <p:txBody>
          <a:bodyPr wrap="square">
            <a:spAutoFit/>
          </a:bodyPr>
          <a:lstStyle/>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情報セキュリティや偽情報対応には情報リテラシーが必要。</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総務省の調査</a:t>
            </a:r>
            <a:r>
              <a:rPr lang="en-US" altLang="ja-JP" sz="3600" b="0" i="0" dirty="0">
                <a:solidFill>
                  <a:srgbClr val="374151"/>
                </a:solidFill>
                <a:effectLst/>
                <a:latin typeface="メイリオ" panose="020B0604030504040204" pitchFamily="50" charset="-128"/>
                <a:ea typeface="メイリオ" panose="020B0604030504040204" pitchFamily="50" charset="-128"/>
              </a:rPr>
              <a:t>: </a:t>
            </a:r>
            <a:r>
              <a:rPr lang="ja-JP" altLang="en-US" sz="3600" b="0" i="0" dirty="0">
                <a:solidFill>
                  <a:srgbClr val="374151"/>
                </a:solidFill>
                <a:effectLst/>
                <a:latin typeface="メイリオ" panose="020B0604030504040204" pitchFamily="50" charset="-128"/>
                <a:ea typeface="メイリオ" panose="020B0604030504040204" pitchFamily="50" charset="-128"/>
              </a:rPr>
              <a:t>デジタル化未進の理由の</a:t>
            </a:r>
            <a:r>
              <a:rPr lang="en-US" altLang="ja-JP" sz="3600" b="0" i="0" dirty="0">
                <a:solidFill>
                  <a:srgbClr val="374151"/>
                </a:solidFill>
                <a:effectLst/>
                <a:latin typeface="メイリオ" panose="020B0604030504040204" pitchFamily="50" charset="-128"/>
                <a:ea typeface="メイリオ" panose="020B0604030504040204" pitchFamily="50" charset="-128"/>
              </a:rPr>
              <a:t>2</a:t>
            </a:r>
            <a:r>
              <a:rPr lang="ja-JP" altLang="en-US" sz="3600" b="0" i="0" dirty="0">
                <a:solidFill>
                  <a:srgbClr val="374151"/>
                </a:solidFill>
                <a:effectLst/>
                <a:latin typeface="メイリオ" panose="020B0604030504040204" pitchFamily="50" charset="-128"/>
                <a:ea typeface="メイリオ" panose="020B0604030504040204" pitchFamily="50" charset="-128"/>
              </a:rPr>
              <a:t>番目は「利用者のリテラシー不足」</a:t>
            </a:r>
            <a:r>
              <a:rPr lang="en-US" altLang="ja-JP" sz="3600" b="0" i="0" dirty="0">
                <a:solidFill>
                  <a:srgbClr val="374151"/>
                </a:solidFill>
                <a:effectLst/>
                <a:latin typeface="メイリオ" panose="020B0604030504040204" pitchFamily="50" charset="-128"/>
                <a:ea typeface="メイリオ" panose="020B0604030504040204" pitchFamily="50" charset="-128"/>
              </a:rPr>
              <a:t>(44.2%)</a:t>
            </a:r>
            <a:r>
              <a:rPr lang="ja-JP" altLang="en-US" sz="3600" b="0" i="0" dirty="0">
                <a:solidFill>
                  <a:srgbClr val="374151"/>
                </a:solidFill>
                <a:effectLst/>
                <a:latin typeface="メイリオ" panose="020B0604030504040204" pitchFamily="50" charset="-128"/>
                <a:ea typeface="メイリオ" panose="020B0604030504040204" pitchFamily="50" charset="-128"/>
              </a:rPr>
              <a:t>。</a:t>
            </a:r>
            <a:br>
              <a:rPr lang="en-US" altLang="ja-JP" sz="3600" b="0" i="0" dirty="0">
                <a:solidFill>
                  <a:srgbClr val="374151"/>
                </a:solidFill>
                <a:effectLst/>
                <a:latin typeface="メイリオ" panose="020B0604030504040204" pitchFamily="50" charset="-128"/>
                <a:ea typeface="メイリオ" panose="020B0604030504040204" pitchFamily="50" charset="-128"/>
              </a:rPr>
            </a:br>
            <a:r>
              <a:rPr lang="en-US" altLang="ja-JP" sz="3600" b="0" i="0" dirty="0">
                <a:solidFill>
                  <a:srgbClr val="374151"/>
                </a:solidFill>
                <a:effectLst/>
                <a:latin typeface="メイリオ" panose="020B0604030504040204" pitchFamily="50" charset="-128"/>
                <a:ea typeface="メイリオ" panose="020B0604030504040204" pitchFamily="50" charset="-128"/>
              </a:rPr>
              <a:t>※1</a:t>
            </a:r>
            <a:r>
              <a:rPr lang="ja-JP" altLang="en-US" sz="3600" b="0" i="0" dirty="0">
                <a:solidFill>
                  <a:srgbClr val="374151"/>
                </a:solidFill>
                <a:effectLst/>
                <a:latin typeface="メイリオ" panose="020B0604030504040204" pitchFamily="50" charset="-128"/>
                <a:ea typeface="メイリオ" panose="020B0604030504040204" pitchFamily="50" charset="-128"/>
              </a:rPr>
              <a:t>番目は前述の「情報セキュリティやプライバシー漏えいへの不安」（</a:t>
            </a:r>
            <a:r>
              <a:rPr lang="en-US" altLang="ja-JP" sz="3600" b="0" i="0" dirty="0">
                <a:solidFill>
                  <a:srgbClr val="374151"/>
                </a:solidFill>
                <a:effectLst/>
                <a:latin typeface="メイリオ" panose="020B0604030504040204" pitchFamily="50" charset="-128"/>
                <a:ea typeface="メイリオ" panose="020B0604030504040204" pitchFamily="50" charset="-128"/>
              </a:rPr>
              <a:t>52.2%</a:t>
            </a:r>
            <a:r>
              <a:rPr lang="ja-JP" altLang="en-US" sz="3600" b="0" i="0" dirty="0">
                <a:solidFill>
                  <a:srgbClr val="374151"/>
                </a:solidFill>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b="0" i="0" dirty="0">
                <a:solidFill>
                  <a:srgbClr val="374151"/>
                </a:solidFill>
                <a:effectLst/>
                <a:latin typeface="メイリオ" panose="020B0604030504040204" pitchFamily="50" charset="-128"/>
                <a:ea typeface="メイリオ" panose="020B0604030504040204" pitchFamily="50" charset="-128"/>
              </a:rPr>
              <a:t>デジタルリテラシー不足は、デジタル化推進への消極的態度の原因となる可能性。</a:t>
            </a:r>
          </a:p>
        </p:txBody>
      </p:sp>
      <p:sp>
        <p:nvSpPr>
          <p:cNvPr id="4" name="object 40">
            <a:extLst>
              <a:ext uri="{FF2B5EF4-FFF2-40B4-BE49-F238E27FC236}">
                <a16:creationId xmlns:a16="http://schemas.microsoft.com/office/drawing/2014/main" id="{C067DBFD-1C80-2C60-2211-BC07E4A3785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40970C8B-2957-AE66-1218-779731360FAB}"/>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6</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．デジタルリテラシーが十分ではない</a:t>
            </a:r>
          </a:p>
        </p:txBody>
      </p:sp>
      <p:sp>
        <p:nvSpPr>
          <p:cNvPr id="7" name="テキスト ボックス 6">
            <a:extLst>
              <a:ext uri="{FF2B5EF4-FFF2-40B4-BE49-F238E27FC236}">
                <a16:creationId xmlns:a16="http://schemas.microsoft.com/office/drawing/2014/main" id="{C46B1CF3-65B7-B488-54D8-B90747D6CFA7}"/>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4-1-2.】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023988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88577-4685-CD45-A639-335DB516231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F22AFBA-4856-8169-510E-79F8925435B8}"/>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p>
        </p:txBody>
      </p:sp>
      <p:sp>
        <p:nvSpPr>
          <p:cNvPr id="91" name="スライド番号プレースホルダー 1">
            <a:extLst>
              <a:ext uri="{FF2B5EF4-FFF2-40B4-BE49-F238E27FC236}">
                <a16:creationId xmlns:a16="http://schemas.microsoft.com/office/drawing/2014/main" id="{60F0B3D5-017E-7CBF-08C5-1F2B32475FB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59</a:t>
            </a:fld>
            <a:endParaRPr kumimoji="1" lang="ja-JP" altLang="en-US" sz="2000"/>
          </a:p>
        </p:txBody>
      </p:sp>
      <p:sp>
        <p:nvSpPr>
          <p:cNvPr id="4" name="object 40">
            <a:extLst>
              <a:ext uri="{FF2B5EF4-FFF2-40B4-BE49-F238E27FC236}">
                <a16:creationId xmlns:a16="http://schemas.microsoft.com/office/drawing/2014/main" id="{77538C5A-89B7-64E7-AB3F-F166B2D2BE2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B8161969-F23F-5E25-55BC-E6BC5256C652}"/>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の構造と実装</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STEP</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を理解する</a:t>
            </a:r>
          </a:p>
        </p:txBody>
      </p:sp>
      <p:sp>
        <p:nvSpPr>
          <p:cNvPr id="9" name="正方形/長方形 8">
            <a:extLst>
              <a:ext uri="{FF2B5EF4-FFF2-40B4-BE49-F238E27FC236}">
                <a16:creationId xmlns:a16="http://schemas.microsoft.com/office/drawing/2014/main" id="{312FA1D0-C958-374D-A055-5A1B6B37E23F}"/>
              </a:ext>
            </a:extLst>
          </p:cNvPr>
          <p:cNvSpPr/>
          <p:nvPr/>
        </p:nvSpPr>
        <p:spPr>
          <a:xfrm>
            <a:off x="2364826" y="2281328"/>
            <a:ext cx="12575685" cy="581222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A30E02E-D13F-D1B4-B2A1-5E47D71F4F32}"/>
              </a:ext>
            </a:extLst>
          </p:cNvPr>
          <p:cNvSpPr/>
          <p:nvPr/>
        </p:nvSpPr>
        <p:spPr>
          <a:xfrm>
            <a:off x="2517227" y="2433729"/>
            <a:ext cx="12050111" cy="382051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7497F564-44A6-B3A6-3A8C-A9488E569F42}"/>
              </a:ext>
            </a:extLst>
          </p:cNvPr>
          <p:cNvSpPr/>
          <p:nvPr/>
        </p:nvSpPr>
        <p:spPr>
          <a:xfrm>
            <a:off x="2669626" y="2586129"/>
            <a:ext cx="11592912" cy="1946201"/>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15755EE-CC65-36D2-ADAB-19A58E3ADD2A}"/>
              </a:ext>
            </a:extLst>
          </p:cNvPr>
          <p:cNvSpPr txBox="1"/>
          <p:nvPr/>
        </p:nvSpPr>
        <p:spPr>
          <a:xfrm>
            <a:off x="2264553" y="6678184"/>
            <a:ext cx="9701900" cy="1015663"/>
          </a:xfrm>
          <a:prstGeom prst="rect">
            <a:avLst/>
          </a:prstGeom>
          <a:noFill/>
        </p:spPr>
        <p:txBody>
          <a:bodyPr wrap="square">
            <a:spAutoFit/>
          </a:bodyPr>
          <a:lstStyle/>
          <a:p>
            <a:pPr algn="ctr"/>
            <a:r>
              <a:rPr lang="ja-JP" altLang="en-US" sz="3600" b="1" i="0">
                <a:solidFill>
                  <a:srgbClr val="374151"/>
                </a:solidFill>
                <a:effectLst/>
                <a:latin typeface="メイリオ" panose="020B0604030504040204" pitchFamily="50" charset="-128"/>
                <a:ea typeface="メイリオ" panose="020B0604030504040204" pitchFamily="50" charset="-128"/>
              </a:rPr>
              <a:t>デジタイゼーション</a:t>
            </a:r>
            <a:endParaRPr lang="en-US" altLang="ja-JP" sz="3600" b="1" i="0">
              <a:solidFill>
                <a:srgbClr val="374151"/>
              </a:solidFill>
              <a:effectLst/>
              <a:latin typeface="メイリオ" panose="020B0604030504040204" pitchFamily="50" charset="-128"/>
              <a:ea typeface="メイリオ" panose="020B0604030504040204" pitchFamily="50" charset="-128"/>
            </a:endParaRPr>
          </a:p>
          <a:p>
            <a:pPr algn="ctr"/>
            <a:r>
              <a:rPr lang="ja-JP" altLang="en-US" sz="2400">
                <a:solidFill>
                  <a:srgbClr val="374151"/>
                </a:solidFill>
                <a:latin typeface="メイリオ" panose="020B0604030504040204" pitchFamily="50" charset="-128"/>
                <a:ea typeface="メイリオ" panose="020B0604030504040204" pitchFamily="50" charset="-128"/>
              </a:rPr>
              <a:t>アナログ・物理データのデジタルデータ化</a:t>
            </a:r>
            <a:endParaRPr lang="ja-JP" altLang="en-US" sz="2400" b="0" i="0">
              <a:solidFill>
                <a:srgbClr val="374151"/>
              </a:solidFill>
              <a:effectLst/>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B70DC368-4D65-3AF1-BD4E-AAD795A99200}"/>
              </a:ext>
            </a:extLst>
          </p:cNvPr>
          <p:cNvSpPr txBox="1"/>
          <p:nvPr/>
        </p:nvSpPr>
        <p:spPr>
          <a:xfrm>
            <a:off x="2222511" y="4929858"/>
            <a:ext cx="9701900" cy="1015663"/>
          </a:xfrm>
          <a:prstGeom prst="rect">
            <a:avLst/>
          </a:prstGeom>
          <a:noFill/>
        </p:spPr>
        <p:txBody>
          <a:bodyPr wrap="square">
            <a:spAutoFit/>
          </a:bodyPr>
          <a:lstStyle/>
          <a:p>
            <a:pPr algn="ctr"/>
            <a:r>
              <a:rPr lang="ja-JP" altLang="en-US" sz="3600" b="1" i="0">
                <a:solidFill>
                  <a:srgbClr val="374151"/>
                </a:solidFill>
                <a:effectLst/>
                <a:latin typeface="メイリオ" panose="020B0604030504040204" pitchFamily="50" charset="-128"/>
                <a:ea typeface="メイリオ" panose="020B0604030504040204" pitchFamily="50" charset="-128"/>
              </a:rPr>
              <a:t>デジタライゼーション</a:t>
            </a:r>
            <a:endParaRPr lang="en-US" altLang="ja-JP" sz="3600" b="1" i="0">
              <a:solidFill>
                <a:srgbClr val="374151"/>
              </a:solidFill>
              <a:effectLst/>
              <a:latin typeface="メイリオ" panose="020B0604030504040204" pitchFamily="50" charset="-128"/>
              <a:ea typeface="メイリオ" panose="020B0604030504040204" pitchFamily="50" charset="-128"/>
            </a:endParaRPr>
          </a:p>
          <a:p>
            <a:pPr algn="ctr"/>
            <a:r>
              <a:rPr lang="ja-JP" altLang="en-US" sz="2400">
                <a:solidFill>
                  <a:srgbClr val="374151"/>
                </a:solidFill>
                <a:latin typeface="メイリオ" panose="020B0604030504040204" pitchFamily="50" charset="-128"/>
                <a:ea typeface="メイリオ" panose="020B0604030504040204" pitchFamily="50" charset="-128"/>
              </a:rPr>
              <a:t>個別の業務・製造プロセスのデジタル化</a:t>
            </a:r>
            <a:endParaRPr lang="ja-JP" altLang="en-US" sz="2400" b="0" i="0">
              <a:solidFill>
                <a:srgbClr val="374151"/>
              </a:solidFill>
              <a:effectLst/>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27F6EDBE-EBA5-0909-18D6-B08C61359D3A}"/>
              </a:ext>
            </a:extLst>
          </p:cNvPr>
          <p:cNvSpPr txBox="1"/>
          <p:nvPr/>
        </p:nvSpPr>
        <p:spPr>
          <a:xfrm>
            <a:off x="2364827" y="2795468"/>
            <a:ext cx="9701900" cy="1384995"/>
          </a:xfrm>
          <a:prstGeom prst="rect">
            <a:avLst/>
          </a:prstGeom>
          <a:noFill/>
        </p:spPr>
        <p:txBody>
          <a:bodyPr wrap="square">
            <a:spAutoFit/>
          </a:bodyPr>
          <a:lstStyle/>
          <a:p>
            <a:pPr algn="ctr"/>
            <a:r>
              <a:rPr lang="ja-JP" altLang="en-US" sz="3600" b="1" i="0">
                <a:solidFill>
                  <a:srgbClr val="374151"/>
                </a:solidFill>
                <a:effectLst/>
                <a:latin typeface="メイリオ" panose="020B0604030504040204" pitchFamily="50" charset="-128"/>
                <a:ea typeface="メイリオ" panose="020B0604030504040204" pitchFamily="50" charset="-128"/>
              </a:rPr>
              <a:t>デジタルトランスフォーメーション</a:t>
            </a:r>
            <a:endParaRPr lang="en-US" altLang="ja-JP" sz="3600" b="1" i="0">
              <a:solidFill>
                <a:srgbClr val="374151"/>
              </a:solidFill>
              <a:effectLst/>
              <a:latin typeface="メイリオ" panose="020B0604030504040204" pitchFamily="50" charset="-128"/>
              <a:ea typeface="メイリオ" panose="020B0604030504040204" pitchFamily="50" charset="-128"/>
            </a:endParaRPr>
          </a:p>
          <a:p>
            <a:pPr algn="ctr"/>
            <a:r>
              <a:rPr lang="ja-JP" altLang="en-US" sz="2400">
                <a:solidFill>
                  <a:srgbClr val="374151"/>
                </a:solidFill>
                <a:latin typeface="メイリオ" panose="020B0604030504040204" pitchFamily="50" charset="-128"/>
                <a:ea typeface="メイリオ" panose="020B0604030504040204" pitchFamily="50" charset="-128"/>
              </a:rPr>
              <a:t>組織横断</a:t>
            </a:r>
            <a:r>
              <a:rPr lang="en-US" altLang="ja-JP" sz="2400">
                <a:solidFill>
                  <a:srgbClr val="374151"/>
                </a:solidFill>
                <a:latin typeface="メイリオ" panose="020B0604030504040204" pitchFamily="50" charset="-128"/>
                <a:ea typeface="メイリオ" panose="020B0604030504040204" pitchFamily="50" charset="-128"/>
              </a:rPr>
              <a:t>/</a:t>
            </a:r>
            <a:r>
              <a:rPr lang="ja-JP" altLang="en-US" sz="2400">
                <a:solidFill>
                  <a:srgbClr val="374151"/>
                </a:solidFill>
                <a:latin typeface="メイリオ" panose="020B0604030504040204" pitchFamily="50" charset="-128"/>
                <a:ea typeface="メイリオ" panose="020B0604030504040204" pitchFamily="50" charset="-128"/>
              </a:rPr>
              <a:t>全体の業務・製造プロセスのデジタル化</a:t>
            </a:r>
            <a:endParaRPr lang="en-US" altLang="ja-JP" sz="2400">
              <a:solidFill>
                <a:srgbClr val="374151"/>
              </a:solidFill>
              <a:latin typeface="メイリオ" panose="020B0604030504040204" pitchFamily="50" charset="-128"/>
              <a:ea typeface="メイリオ" panose="020B0604030504040204" pitchFamily="50" charset="-128"/>
            </a:endParaRPr>
          </a:p>
          <a:p>
            <a:pPr algn="ctr"/>
            <a:r>
              <a:rPr lang="en-US" altLang="ja-JP" sz="2400" b="0" i="0">
                <a:solidFill>
                  <a:srgbClr val="374151"/>
                </a:solidFill>
                <a:effectLst/>
                <a:latin typeface="メイリオ" panose="020B0604030504040204" pitchFamily="50" charset="-128"/>
                <a:ea typeface="メイリオ" panose="020B0604030504040204" pitchFamily="50" charset="-128"/>
              </a:rPr>
              <a:t>“</a:t>
            </a:r>
            <a:r>
              <a:rPr lang="ja-JP" altLang="en-US" sz="2400" b="0" i="0">
                <a:solidFill>
                  <a:srgbClr val="374151"/>
                </a:solidFill>
                <a:effectLst/>
                <a:latin typeface="メイリオ" panose="020B0604030504040204" pitchFamily="50" charset="-128"/>
                <a:ea typeface="メイリオ" panose="020B0604030504040204" pitchFamily="50" charset="-128"/>
              </a:rPr>
              <a:t>顧客起点の価値創出</a:t>
            </a:r>
            <a:r>
              <a:rPr lang="en-US" altLang="ja-JP" sz="2400" b="0" i="0">
                <a:solidFill>
                  <a:srgbClr val="374151"/>
                </a:solidFill>
                <a:effectLst/>
                <a:latin typeface="メイリオ" panose="020B0604030504040204" pitchFamily="50" charset="-128"/>
                <a:ea typeface="メイリオ" panose="020B0604030504040204" pitchFamily="50" charset="-128"/>
              </a:rPr>
              <a:t>”</a:t>
            </a:r>
            <a:r>
              <a:rPr lang="ja-JP" altLang="en-US" sz="2400" b="0" i="0">
                <a:solidFill>
                  <a:srgbClr val="374151"/>
                </a:solidFill>
                <a:effectLst/>
                <a:latin typeface="メイリオ" panose="020B0604030504040204" pitchFamily="50" charset="-128"/>
                <a:ea typeface="メイリオ" panose="020B0604030504040204" pitchFamily="50" charset="-128"/>
              </a:rPr>
              <a:t>のための事業やビジネスモデルの変革</a:t>
            </a:r>
          </a:p>
        </p:txBody>
      </p:sp>
      <p:sp>
        <p:nvSpPr>
          <p:cNvPr id="16" name="矢印: 上 15">
            <a:extLst>
              <a:ext uri="{FF2B5EF4-FFF2-40B4-BE49-F238E27FC236}">
                <a16:creationId xmlns:a16="http://schemas.microsoft.com/office/drawing/2014/main" id="{4FB6036F-81B5-CAF8-6DBC-03D12573592D}"/>
              </a:ext>
            </a:extLst>
          </p:cNvPr>
          <p:cNvSpPr/>
          <p:nvPr/>
        </p:nvSpPr>
        <p:spPr>
          <a:xfrm>
            <a:off x="12046133" y="3507334"/>
            <a:ext cx="1680804" cy="494795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600"/>
              <a:t>ステップ</a:t>
            </a:r>
          </a:p>
        </p:txBody>
      </p:sp>
      <p:sp>
        <p:nvSpPr>
          <p:cNvPr id="17" name="テキスト ボックス 16">
            <a:extLst>
              <a:ext uri="{FF2B5EF4-FFF2-40B4-BE49-F238E27FC236}">
                <a16:creationId xmlns:a16="http://schemas.microsoft.com/office/drawing/2014/main" id="{A53B4563-6251-31D2-C604-7533B5FEAACB}"/>
              </a:ext>
            </a:extLst>
          </p:cNvPr>
          <p:cNvSpPr txBox="1"/>
          <p:nvPr/>
        </p:nvSpPr>
        <p:spPr>
          <a:xfrm>
            <a:off x="2517227" y="8338877"/>
            <a:ext cx="11356527" cy="646331"/>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の構造と実装ステップ</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経済産業省「</a:t>
            </a: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レポート</a:t>
            </a:r>
            <a:r>
              <a:rPr kumimoji="1" lang="en-US" altLang="ja-JP">
                <a:latin typeface="メイリオ" panose="020B0604030504040204" pitchFamily="50" charset="-128"/>
                <a:ea typeface="メイリオ" panose="020B0604030504040204" pitchFamily="50" charset="-128"/>
              </a:rPr>
              <a:t>2</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」を基に作成</a:t>
            </a:r>
            <a:r>
              <a:rPr kumimoji="1" lang="en-US" altLang="ja-JP">
                <a:latin typeface="メイリオ" panose="020B0604030504040204" pitchFamily="50" charset="-128"/>
                <a:ea typeface="メイリオ" panose="020B0604030504040204" pitchFamily="50" charset="-128"/>
              </a:rPr>
              <a:t> </a:t>
            </a: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15547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1.</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 デジタル時代の社会と</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情勢</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a:t>
            </a:fld>
            <a:endParaRPr kumimoji="1" lang="ja-JP" altLang="en-US" sz="2000"/>
          </a:p>
        </p:txBody>
      </p:sp>
      <p:sp>
        <p:nvSpPr>
          <p:cNvPr id="3" name="テキスト プレースホルダー 2">
            <a:extLst>
              <a:ext uri="{FF2B5EF4-FFF2-40B4-BE49-F238E27FC236}">
                <a16:creationId xmlns:a16="http://schemas.microsoft.com/office/drawing/2014/main" id="{EAE8D1DB-6FDB-9495-CF0C-BF9D661C22F2}"/>
              </a:ext>
            </a:extLst>
          </p:cNvPr>
          <p:cNvSpPr txBox="1">
            <a:spLocks/>
          </p:cNvSpPr>
          <p:nvPr/>
        </p:nvSpPr>
        <p:spPr>
          <a:xfrm>
            <a:off x="1332852" y="2019082"/>
            <a:ext cx="14944433" cy="4750208"/>
          </a:xfrm>
          <a:prstGeom prst="rect">
            <a:avLst/>
          </a:prstGeom>
        </p:spPr>
        <p:txBody>
          <a:bodyPr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デジタル時代の社会変革と</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情勢の関係性</a:t>
            </a:r>
          </a:p>
        </p:txBody>
      </p:sp>
      <p:sp>
        <p:nvSpPr>
          <p:cNvPr id="12" name="object 40">
            <a:extLst>
              <a:ext uri="{FF2B5EF4-FFF2-40B4-BE49-F238E27FC236}">
                <a16:creationId xmlns:a16="http://schemas.microsoft.com/office/drawing/2014/main" id="{863075E6-7D53-2389-07F5-911C3999014E}"/>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1964702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016A0-9C2D-F2A5-B2D4-D4BD4589ACC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4B60626-E4BE-FC50-A536-A0E0870F1B08}"/>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p>
        </p:txBody>
      </p:sp>
      <p:sp>
        <p:nvSpPr>
          <p:cNvPr id="91" name="スライド番号プレースホルダー 1">
            <a:extLst>
              <a:ext uri="{FF2B5EF4-FFF2-40B4-BE49-F238E27FC236}">
                <a16:creationId xmlns:a16="http://schemas.microsoft.com/office/drawing/2014/main" id="{0D400ECF-E815-04C7-1E17-5EACA5FF79B1}"/>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60</a:t>
            </a:fld>
            <a:endParaRPr kumimoji="1" lang="ja-JP" altLang="en-US" sz="2000"/>
          </a:p>
        </p:txBody>
      </p:sp>
      <p:sp>
        <p:nvSpPr>
          <p:cNvPr id="4" name="object 40">
            <a:extLst>
              <a:ext uri="{FF2B5EF4-FFF2-40B4-BE49-F238E27FC236}">
                <a16:creationId xmlns:a16="http://schemas.microsoft.com/office/drawing/2014/main" id="{BB89236D-64FD-5C9B-4554-4B9870A1522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966953A6-20ED-21A4-2FDC-683015C49672}"/>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lang="ja-JP" altLang="en-US" sz="4000">
                <a:latin typeface="メイリオ" panose="020B0604030504040204" pitchFamily="50" charset="-128"/>
                <a:ea typeface="メイリオ" panose="020B0604030504040204" pitchFamily="50" charset="-128"/>
              </a:rPr>
              <a:t>フレームワーク</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D8ADD8DC-F2BC-B56A-9B0A-709B969AF74D}"/>
              </a:ext>
            </a:extLst>
          </p:cNvPr>
          <p:cNvSpPr/>
          <p:nvPr/>
        </p:nvSpPr>
        <p:spPr>
          <a:xfrm>
            <a:off x="3062180" y="7077407"/>
            <a:ext cx="13132970" cy="125407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473089A6-D838-DA25-1B73-6326DD860442}"/>
              </a:ext>
            </a:extLst>
          </p:cNvPr>
          <p:cNvSpPr txBox="1"/>
          <p:nvPr/>
        </p:nvSpPr>
        <p:spPr>
          <a:xfrm>
            <a:off x="4069959" y="8389234"/>
            <a:ext cx="11356527" cy="646331"/>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フレームワーク</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a:t>
            </a:r>
            <a:r>
              <a:rPr kumimoji="1" lang="en-US" altLang="ja-JP">
                <a:latin typeface="メイリオ" panose="020B0604030504040204" pitchFamily="50" charset="-128"/>
                <a:ea typeface="メイリオ" panose="020B0604030504040204" pitchFamily="50" charset="-128"/>
              </a:rPr>
              <a:t> </a:t>
            </a:r>
            <a:r>
              <a:rPr kumimoji="1" lang="ja-JP" altLang="en-US">
                <a:latin typeface="メイリオ" panose="020B0604030504040204" pitchFamily="50" charset="-128"/>
                <a:ea typeface="メイリオ" panose="020B0604030504040204" pitchFamily="50" charset="-128"/>
              </a:rPr>
              <a:t>経済産業省「</a:t>
            </a: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レポート</a:t>
            </a:r>
            <a:r>
              <a:rPr kumimoji="1" lang="en-US" altLang="ja-JP">
                <a:latin typeface="メイリオ" panose="020B0604030504040204" pitchFamily="50" charset="-128"/>
                <a:ea typeface="メイリオ" panose="020B0604030504040204" pitchFamily="50" charset="-128"/>
              </a:rPr>
              <a:t>2</a:t>
            </a:r>
            <a:r>
              <a:rPr kumimoji="1" lang="ja-JP" altLang="en-US" b="0" u="sng" baseline="0">
                <a:solidFill>
                  <a:sysClr val="windowText" lastClr="000000"/>
                </a:solidFill>
                <a:uFill>
                  <a:solidFill>
                    <a:schemeClr val="bg1"/>
                  </a:solidFill>
                </a:uFill>
                <a:latin typeface="メイリオ" panose="020B0604030504040204" pitchFamily="50" charset="-128"/>
                <a:ea typeface="メイリオ" panose="020B0604030504040204" pitchFamily="50" charset="-128"/>
              </a:rPr>
              <a:t>」を基に作成</a:t>
            </a:r>
            <a:r>
              <a:rPr kumimoji="1" lang="en-US" altLang="ja-JP">
                <a:latin typeface="メイリオ" panose="020B0604030504040204" pitchFamily="50" charset="-128"/>
                <a:ea typeface="メイリオ" panose="020B0604030504040204" pitchFamily="50" charset="-128"/>
              </a:rPr>
              <a:t> </a:t>
            </a:r>
            <a:endParaRPr kumimoji="1" lang="ja-JP" altLang="en-US">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D2E92E08-16A1-3659-10E6-714B1B5593A0}"/>
              </a:ext>
            </a:extLst>
          </p:cNvPr>
          <p:cNvSpPr/>
          <p:nvPr/>
        </p:nvSpPr>
        <p:spPr>
          <a:xfrm>
            <a:off x="3062179" y="5929480"/>
            <a:ext cx="13132970" cy="1080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F4C9068-770E-ABEF-7B6D-34777410ABCC}"/>
              </a:ext>
            </a:extLst>
          </p:cNvPr>
          <p:cNvSpPr/>
          <p:nvPr/>
        </p:nvSpPr>
        <p:spPr>
          <a:xfrm>
            <a:off x="3062178" y="4782108"/>
            <a:ext cx="13132970" cy="1080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A5EBC094-F165-F7A5-0465-D490418891C6}"/>
              </a:ext>
            </a:extLst>
          </p:cNvPr>
          <p:cNvSpPr/>
          <p:nvPr/>
        </p:nvSpPr>
        <p:spPr>
          <a:xfrm>
            <a:off x="3062177" y="3625189"/>
            <a:ext cx="13132970" cy="1080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B220F9B-430A-4A3C-9B6C-B479D98E98F8}"/>
              </a:ext>
            </a:extLst>
          </p:cNvPr>
          <p:cNvSpPr/>
          <p:nvPr/>
        </p:nvSpPr>
        <p:spPr>
          <a:xfrm>
            <a:off x="3062176" y="2473861"/>
            <a:ext cx="13132970" cy="1080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47972DD-7989-94A6-6D6D-5B0E5E864454}"/>
              </a:ext>
            </a:extLst>
          </p:cNvPr>
          <p:cNvSpPr/>
          <p:nvPr/>
        </p:nvSpPr>
        <p:spPr>
          <a:xfrm>
            <a:off x="5891869" y="1913860"/>
            <a:ext cx="2520000" cy="5083930"/>
          </a:xfrm>
          <a:prstGeom prst="rect">
            <a:avLst/>
          </a:prstGeom>
          <a:solidFill>
            <a:schemeClr val="bg1">
              <a:lumMod val="95000"/>
              <a:alpha val="7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AE4B7208-B838-C9BA-340C-D247C6DA0BEF}"/>
              </a:ext>
            </a:extLst>
          </p:cNvPr>
          <p:cNvSpPr/>
          <p:nvPr/>
        </p:nvSpPr>
        <p:spPr>
          <a:xfrm>
            <a:off x="8488223" y="1913860"/>
            <a:ext cx="2520000" cy="5083930"/>
          </a:xfrm>
          <a:prstGeom prst="rect">
            <a:avLst/>
          </a:prstGeom>
          <a:solidFill>
            <a:schemeClr val="accent4">
              <a:lumMod val="20000"/>
              <a:lumOff val="8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617399ED-ACEC-A3BC-4AB1-F1DC3DCB05A6}"/>
              </a:ext>
            </a:extLst>
          </p:cNvPr>
          <p:cNvSpPr/>
          <p:nvPr/>
        </p:nvSpPr>
        <p:spPr>
          <a:xfrm>
            <a:off x="11084577" y="1925550"/>
            <a:ext cx="2520000" cy="5083930"/>
          </a:xfrm>
          <a:prstGeom prst="rect">
            <a:avLst/>
          </a:prstGeom>
          <a:solidFill>
            <a:schemeClr val="accent4">
              <a:lumMod val="40000"/>
              <a:lumOff val="6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BBA8241F-D51A-845F-2BDD-F51040D9ADC2}"/>
              </a:ext>
            </a:extLst>
          </p:cNvPr>
          <p:cNvSpPr/>
          <p:nvPr/>
        </p:nvSpPr>
        <p:spPr>
          <a:xfrm>
            <a:off x="13680931" y="1925608"/>
            <a:ext cx="2520000" cy="5083930"/>
          </a:xfrm>
          <a:prstGeom prst="rect">
            <a:avLst/>
          </a:prstGeom>
          <a:solidFill>
            <a:schemeClr val="accent4">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7081DFD-0707-A1E7-B1A5-89BC9B020A36}"/>
              </a:ext>
            </a:extLst>
          </p:cNvPr>
          <p:cNvSpPr txBox="1"/>
          <p:nvPr/>
        </p:nvSpPr>
        <p:spPr>
          <a:xfrm>
            <a:off x="2895438" y="2598729"/>
            <a:ext cx="3177953" cy="830997"/>
          </a:xfrm>
          <a:prstGeom prst="rect">
            <a:avLst/>
          </a:prstGeom>
          <a:noFill/>
        </p:spPr>
        <p:txBody>
          <a:bodyPr wrap="square">
            <a:spAutoFit/>
          </a:bodyPr>
          <a:lstStyle/>
          <a:p>
            <a:pPr algn="ctr"/>
            <a:r>
              <a:rPr lang="ja-JP" altLang="en-US" sz="2400">
                <a:solidFill>
                  <a:srgbClr val="374151"/>
                </a:solidFill>
                <a:latin typeface="メイリオ" panose="020B0604030504040204" pitchFamily="50" charset="-128"/>
                <a:ea typeface="メイリオ" panose="020B0604030504040204" pitchFamily="50" charset="-128"/>
              </a:rPr>
              <a:t>ビジネスモデルの</a:t>
            </a:r>
            <a:endParaRPr lang="en-US" altLang="ja-JP" sz="2400">
              <a:solidFill>
                <a:srgbClr val="374151"/>
              </a:solidFill>
              <a:latin typeface="メイリオ" panose="020B0604030504040204" pitchFamily="50" charset="-128"/>
              <a:ea typeface="メイリオ" panose="020B0604030504040204" pitchFamily="50" charset="-128"/>
            </a:endParaRPr>
          </a:p>
          <a:p>
            <a:pPr algn="ctr"/>
            <a:r>
              <a:rPr lang="ja-JP" altLang="en-US" sz="2400" b="0" i="0">
                <a:solidFill>
                  <a:srgbClr val="374151"/>
                </a:solidFill>
                <a:effectLst/>
                <a:latin typeface="メイリオ" panose="020B0604030504040204" pitchFamily="50" charset="-128"/>
                <a:ea typeface="メイリオ" panose="020B0604030504040204" pitchFamily="50" charset="-128"/>
              </a:rPr>
              <a:t>デジタル化</a:t>
            </a:r>
          </a:p>
        </p:txBody>
      </p:sp>
      <p:sp>
        <p:nvSpPr>
          <p:cNvPr id="21" name="テキスト ボックス 20">
            <a:extLst>
              <a:ext uri="{FF2B5EF4-FFF2-40B4-BE49-F238E27FC236}">
                <a16:creationId xmlns:a16="http://schemas.microsoft.com/office/drawing/2014/main" id="{92E37573-147F-3203-61FF-CA0E66C7DFAE}"/>
              </a:ext>
            </a:extLst>
          </p:cNvPr>
          <p:cNvSpPr txBox="1"/>
          <p:nvPr/>
        </p:nvSpPr>
        <p:spPr>
          <a:xfrm>
            <a:off x="2895438" y="3761283"/>
            <a:ext cx="3177953" cy="830997"/>
          </a:xfrm>
          <a:prstGeom prst="rect">
            <a:avLst/>
          </a:prstGeom>
          <a:noFill/>
        </p:spPr>
        <p:txBody>
          <a:bodyPr wrap="square">
            <a:spAutoFit/>
          </a:bodyPr>
          <a:lstStyle/>
          <a:p>
            <a:pPr algn="ctr"/>
            <a:r>
              <a:rPr lang="ja-JP" altLang="en-US" sz="2400">
                <a:solidFill>
                  <a:srgbClr val="374151"/>
                </a:solidFill>
                <a:latin typeface="メイリオ" panose="020B0604030504040204" pitchFamily="50" charset="-128"/>
                <a:ea typeface="メイリオ" panose="020B0604030504040204" pitchFamily="50" charset="-128"/>
              </a:rPr>
              <a:t>製品／サービスの</a:t>
            </a:r>
            <a:endParaRPr lang="en-US" altLang="ja-JP" sz="2400">
              <a:solidFill>
                <a:srgbClr val="374151"/>
              </a:solidFill>
              <a:latin typeface="メイリオ" panose="020B0604030504040204" pitchFamily="50" charset="-128"/>
              <a:ea typeface="メイリオ" panose="020B0604030504040204" pitchFamily="50" charset="-128"/>
            </a:endParaRPr>
          </a:p>
          <a:p>
            <a:pPr algn="ctr"/>
            <a:r>
              <a:rPr lang="ja-JP" altLang="en-US" sz="2400" b="0" i="0">
                <a:solidFill>
                  <a:srgbClr val="374151"/>
                </a:solidFill>
                <a:effectLst/>
                <a:latin typeface="メイリオ" panose="020B0604030504040204" pitchFamily="50" charset="-128"/>
                <a:ea typeface="メイリオ" panose="020B0604030504040204" pitchFamily="50" charset="-128"/>
              </a:rPr>
              <a:t>デジタル化</a:t>
            </a:r>
          </a:p>
        </p:txBody>
      </p:sp>
      <p:sp>
        <p:nvSpPr>
          <p:cNvPr id="22" name="テキスト ボックス 21">
            <a:extLst>
              <a:ext uri="{FF2B5EF4-FFF2-40B4-BE49-F238E27FC236}">
                <a16:creationId xmlns:a16="http://schemas.microsoft.com/office/drawing/2014/main" id="{27626EB3-CC31-87FC-E4E9-8354F2FF9318}"/>
              </a:ext>
            </a:extLst>
          </p:cNvPr>
          <p:cNvSpPr txBox="1"/>
          <p:nvPr/>
        </p:nvSpPr>
        <p:spPr>
          <a:xfrm>
            <a:off x="2888046" y="5125860"/>
            <a:ext cx="3177953" cy="461665"/>
          </a:xfrm>
          <a:prstGeom prst="rect">
            <a:avLst/>
          </a:prstGeom>
          <a:noFill/>
        </p:spPr>
        <p:txBody>
          <a:bodyPr wrap="square">
            <a:spAutoFit/>
          </a:bodyPr>
          <a:lstStyle/>
          <a:p>
            <a:pPr algn="ctr"/>
            <a:r>
              <a:rPr lang="ja-JP" altLang="en-US" sz="2400" b="0" i="0">
                <a:solidFill>
                  <a:srgbClr val="374151"/>
                </a:solidFill>
                <a:effectLst/>
                <a:latin typeface="メイリオ" panose="020B0604030504040204" pitchFamily="50" charset="-128"/>
                <a:ea typeface="メイリオ" panose="020B0604030504040204" pitchFamily="50" charset="-128"/>
              </a:rPr>
              <a:t>業務のデジタル化</a:t>
            </a:r>
          </a:p>
        </p:txBody>
      </p:sp>
      <p:sp>
        <p:nvSpPr>
          <p:cNvPr id="23" name="テキスト ボックス 22">
            <a:extLst>
              <a:ext uri="{FF2B5EF4-FFF2-40B4-BE49-F238E27FC236}">
                <a16:creationId xmlns:a16="http://schemas.microsoft.com/office/drawing/2014/main" id="{8D447400-BB87-140E-AC63-7631482DBD65}"/>
              </a:ext>
            </a:extLst>
          </p:cNvPr>
          <p:cNvSpPr txBox="1"/>
          <p:nvPr/>
        </p:nvSpPr>
        <p:spPr>
          <a:xfrm>
            <a:off x="2897503" y="6081727"/>
            <a:ext cx="3177953" cy="830997"/>
          </a:xfrm>
          <a:prstGeom prst="rect">
            <a:avLst/>
          </a:prstGeom>
          <a:noFill/>
        </p:spPr>
        <p:txBody>
          <a:bodyPr wrap="square">
            <a:spAutoFit/>
          </a:bodyPr>
          <a:lstStyle/>
          <a:p>
            <a:pPr algn="ctr"/>
            <a:r>
              <a:rPr lang="ja-JP" altLang="en-US" sz="2400">
                <a:solidFill>
                  <a:srgbClr val="374151"/>
                </a:solidFill>
                <a:latin typeface="メイリオ" panose="020B0604030504040204" pitchFamily="50" charset="-128"/>
                <a:ea typeface="メイリオ" panose="020B0604030504040204" pitchFamily="50" charset="-128"/>
              </a:rPr>
              <a:t>プラットフォームの</a:t>
            </a:r>
            <a:endParaRPr lang="en-US" altLang="ja-JP" sz="2400">
              <a:solidFill>
                <a:srgbClr val="374151"/>
              </a:solidFill>
              <a:latin typeface="メイリオ" panose="020B0604030504040204" pitchFamily="50" charset="-128"/>
              <a:ea typeface="メイリオ" panose="020B0604030504040204" pitchFamily="50" charset="-128"/>
            </a:endParaRPr>
          </a:p>
          <a:p>
            <a:pPr algn="ctr"/>
            <a:r>
              <a:rPr lang="ja-JP" altLang="en-US" sz="2400" b="0" i="0">
                <a:solidFill>
                  <a:srgbClr val="374151"/>
                </a:solidFill>
                <a:effectLst/>
                <a:latin typeface="メイリオ" panose="020B0604030504040204" pitchFamily="50" charset="-128"/>
                <a:ea typeface="メイリオ" panose="020B0604030504040204" pitchFamily="50" charset="-128"/>
              </a:rPr>
              <a:t>デジタル化</a:t>
            </a:r>
          </a:p>
        </p:txBody>
      </p:sp>
      <p:sp>
        <p:nvSpPr>
          <p:cNvPr id="24" name="テキスト ボックス 23">
            <a:extLst>
              <a:ext uri="{FF2B5EF4-FFF2-40B4-BE49-F238E27FC236}">
                <a16:creationId xmlns:a16="http://schemas.microsoft.com/office/drawing/2014/main" id="{7AA67B15-0D60-B369-FF5B-037AA6CC9E55}"/>
              </a:ext>
            </a:extLst>
          </p:cNvPr>
          <p:cNvSpPr txBox="1"/>
          <p:nvPr/>
        </p:nvSpPr>
        <p:spPr>
          <a:xfrm>
            <a:off x="2888045" y="7276150"/>
            <a:ext cx="3177953" cy="830997"/>
          </a:xfrm>
          <a:prstGeom prst="rect">
            <a:avLst/>
          </a:prstGeom>
          <a:noFill/>
        </p:spPr>
        <p:txBody>
          <a:bodyPr wrap="square">
            <a:spAutoFit/>
          </a:bodyPr>
          <a:lstStyle/>
          <a:p>
            <a:pPr algn="ctr"/>
            <a:r>
              <a:rPr lang="en-US" altLang="ja-JP" sz="2400" b="0" i="0">
                <a:solidFill>
                  <a:srgbClr val="374151"/>
                </a:solidFill>
                <a:effectLst/>
                <a:latin typeface="メイリオ" panose="020B0604030504040204" pitchFamily="50" charset="-128"/>
                <a:ea typeface="メイリオ" panose="020B0604030504040204" pitchFamily="50" charset="-128"/>
              </a:rPr>
              <a:t>DX</a:t>
            </a:r>
            <a:r>
              <a:rPr lang="ja-JP" altLang="en-US" sz="2400" b="0" i="0">
                <a:solidFill>
                  <a:srgbClr val="374151"/>
                </a:solidFill>
                <a:effectLst/>
                <a:latin typeface="メイリオ" panose="020B0604030504040204" pitchFamily="50" charset="-128"/>
                <a:ea typeface="メイリオ" panose="020B0604030504040204" pitchFamily="50" charset="-128"/>
              </a:rPr>
              <a:t>を進める</a:t>
            </a:r>
            <a:endParaRPr lang="en-US" altLang="ja-JP" sz="2400" b="0" i="0">
              <a:solidFill>
                <a:srgbClr val="374151"/>
              </a:solidFill>
              <a:effectLst/>
              <a:latin typeface="メイリオ" panose="020B0604030504040204" pitchFamily="50" charset="-128"/>
              <a:ea typeface="メイリオ" panose="020B0604030504040204" pitchFamily="50" charset="-128"/>
            </a:endParaRPr>
          </a:p>
          <a:p>
            <a:pPr algn="ctr"/>
            <a:r>
              <a:rPr lang="ja-JP" altLang="en-US" sz="2400">
                <a:solidFill>
                  <a:srgbClr val="374151"/>
                </a:solidFill>
                <a:latin typeface="メイリオ" panose="020B0604030504040204" pitchFamily="50" charset="-128"/>
                <a:ea typeface="メイリオ" panose="020B0604030504040204" pitchFamily="50" charset="-128"/>
              </a:rPr>
              <a:t>体制の整備</a:t>
            </a:r>
            <a:endParaRPr lang="ja-JP" altLang="en-US" sz="2400" b="0" i="0">
              <a:solidFill>
                <a:srgbClr val="374151"/>
              </a:solidFill>
              <a:effectLst/>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9E4E1DF1-2CD9-FBFC-B98F-56DF0643AD86}"/>
              </a:ext>
            </a:extLst>
          </p:cNvPr>
          <p:cNvSpPr txBox="1"/>
          <p:nvPr/>
        </p:nvSpPr>
        <p:spPr>
          <a:xfrm>
            <a:off x="5891869" y="2025281"/>
            <a:ext cx="2520000" cy="369332"/>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未着手</a:t>
            </a:r>
          </a:p>
        </p:txBody>
      </p:sp>
      <p:sp>
        <p:nvSpPr>
          <p:cNvPr id="26" name="テキスト ボックス 25">
            <a:extLst>
              <a:ext uri="{FF2B5EF4-FFF2-40B4-BE49-F238E27FC236}">
                <a16:creationId xmlns:a16="http://schemas.microsoft.com/office/drawing/2014/main" id="{69335D2C-D913-055C-0906-D6D752A4F74C}"/>
              </a:ext>
            </a:extLst>
          </p:cNvPr>
          <p:cNvSpPr txBox="1"/>
          <p:nvPr/>
        </p:nvSpPr>
        <p:spPr>
          <a:xfrm>
            <a:off x="8488223" y="2030337"/>
            <a:ext cx="2520000" cy="369332"/>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デジタイゼーション</a:t>
            </a:r>
          </a:p>
        </p:txBody>
      </p:sp>
      <p:sp>
        <p:nvSpPr>
          <p:cNvPr id="27" name="テキスト ボックス 26">
            <a:extLst>
              <a:ext uri="{FF2B5EF4-FFF2-40B4-BE49-F238E27FC236}">
                <a16:creationId xmlns:a16="http://schemas.microsoft.com/office/drawing/2014/main" id="{E38E77E8-5B22-C69D-BAA1-5F4331454CCB}"/>
              </a:ext>
            </a:extLst>
          </p:cNvPr>
          <p:cNvSpPr txBox="1"/>
          <p:nvPr/>
        </p:nvSpPr>
        <p:spPr>
          <a:xfrm>
            <a:off x="11084577" y="2036182"/>
            <a:ext cx="2520000" cy="369332"/>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デジタライゼーション</a:t>
            </a:r>
          </a:p>
        </p:txBody>
      </p:sp>
      <p:sp>
        <p:nvSpPr>
          <p:cNvPr id="28" name="テキスト ボックス 27">
            <a:extLst>
              <a:ext uri="{FF2B5EF4-FFF2-40B4-BE49-F238E27FC236}">
                <a16:creationId xmlns:a16="http://schemas.microsoft.com/office/drawing/2014/main" id="{7674D24D-FA6B-10A2-D589-E6F5AC8E537F}"/>
              </a:ext>
            </a:extLst>
          </p:cNvPr>
          <p:cNvSpPr txBox="1"/>
          <p:nvPr/>
        </p:nvSpPr>
        <p:spPr>
          <a:xfrm>
            <a:off x="13680931" y="1921466"/>
            <a:ext cx="2520000" cy="646331"/>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デジタルトランスフォーメーション</a:t>
            </a:r>
          </a:p>
        </p:txBody>
      </p:sp>
      <p:sp>
        <p:nvSpPr>
          <p:cNvPr id="29" name="四角形: 角を丸くする 28">
            <a:extLst>
              <a:ext uri="{FF2B5EF4-FFF2-40B4-BE49-F238E27FC236}">
                <a16:creationId xmlns:a16="http://schemas.microsoft.com/office/drawing/2014/main" id="{CF965828-9304-4E28-99C5-6BB897175877}"/>
              </a:ext>
            </a:extLst>
          </p:cNvPr>
          <p:cNvSpPr/>
          <p:nvPr/>
        </p:nvSpPr>
        <p:spPr>
          <a:xfrm>
            <a:off x="6190593" y="6081727"/>
            <a:ext cx="1933904"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システムなし</a:t>
            </a:r>
          </a:p>
        </p:txBody>
      </p:sp>
      <p:sp>
        <p:nvSpPr>
          <p:cNvPr id="30" name="四角形: 角を丸くする 29">
            <a:extLst>
              <a:ext uri="{FF2B5EF4-FFF2-40B4-BE49-F238E27FC236}">
                <a16:creationId xmlns:a16="http://schemas.microsoft.com/office/drawing/2014/main" id="{5FE8FA4B-363E-681D-ACBB-D08649F23964}"/>
              </a:ext>
            </a:extLst>
          </p:cNvPr>
          <p:cNvSpPr/>
          <p:nvPr/>
        </p:nvSpPr>
        <p:spPr>
          <a:xfrm>
            <a:off x="6184917" y="4964844"/>
            <a:ext cx="1933904"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紙ベース・</a:t>
            </a:r>
            <a:endParaRPr kumimoji="1" lang="en-US" altLang="ja-JP">
              <a:solidFill>
                <a:schemeClr val="tx1"/>
              </a:solidFill>
            </a:endParaRPr>
          </a:p>
          <a:p>
            <a:pPr algn="ctr"/>
            <a:r>
              <a:rPr kumimoji="1" lang="ja-JP" altLang="en-US">
                <a:solidFill>
                  <a:schemeClr val="tx1"/>
                </a:solidFill>
              </a:rPr>
              <a:t>人手作業</a:t>
            </a:r>
          </a:p>
        </p:txBody>
      </p:sp>
      <p:sp>
        <p:nvSpPr>
          <p:cNvPr id="31" name="四角形: 角を丸くする 30">
            <a:extLst>
              <a:ext uri="{FF2B5EF4-FFF2-40B4-BE49-F238E27FC236}">
                <a16:creationId xmlns:a16="http://schemas.microsoft.com/office/drawing/2014/main" id="{C78F5E63-7803-024D-2555-6976B33049AA}"/>
              </a:ext>
            </a:extLst>
          </p:cNvPr>
          <p:cNvSpPr/>
          <p:nvPr/>
        </p:nvSpPr>
        <p:spPr>
          <a:xfrm>
            <a:off x="6149745" y="3814387"/>
            <a:ext cx="1933904"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非デジタル</a:t>
            </a:r>
            <a:endParaRPr kumimoji="1" lang="en-US" altLang="ja-JP">
              <a:solidFill>
                <a:schemeClr val="tx1"/>
              </a:solidFill>
            </a:endParaRPr>
          </a:p>
          <a:p>
            <a:pPr algn="ctr"/>
            <a:r>
              <a:rPr kumimoji="1" lang="ja-JP" altLang="en-US">
                <a:solidFill>
                  <a:schemeClr val="tx1"/>
                </a:solidFill>
              </a:rPr>
              <a:t>製品</a:t>
            </a:r>
            <a:r>
              <a:rPr kumimoji="1" lang="en-US" altLang="ja-JP">
                <a:solidFill>
                  <a:schemeClr val="tx1"/>
                </a:solidFill>
              </a:rPr>
              <a:t>/</a:t>
            </a:r>
            <a:r>
              <a:rPr kumimoji="1" lang="ja-JP" altLang="en-US">
                <a:solidFill>
                  <a:schemeClr val="tx1"/>
                </a:solidFill>
              </a:rPr>
              <a:t>サービス</a:t>
            </a:r>
          </a:p>
        </p:txBody>
      </p:sp>
      <p:sp>
        <p:nvSpPr>
          <p:cNvPr id="32" name="四角形: 角を丸くする 31">
            <a:extLst>
              <a:ext uri="{FF2B5EF4-FFF2-40B4-BE49-F238E27FC236}">
                <a16:creationId xmlns:a16="http://schemas.microsoft.com/office/drawing/2014/main" id="{6E4F7842-4557-0732-F528-8564173E49D6}"/>
              </a:ext>
            </a:extLst>
          </p:cNvPr>
          <p:cNvSpPr/>
          <p:nvPr/>
        </p:nvSpPr>
        <p:spPr>
          <a:xfrm>
            <a:off x="8746099" y="3818473"/>
            <a:ext cx="1933904"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デジタル製品</a:t>
            </a:r>
            <a:endParaRPr kumimoji="1" lang="en-US" altLang="ja-JP">
              <a:solidFill>
                <a:schemeClr val="tx1"/>
              </a:solidFill>
            </a:endParaRPr>
          </a:p>
        </p:txBody>
      </p:sp>
      <p:sp>
        <p:nvSpPr>
          <p:cNvPr id="33" name="四角形: 角を丸くする 32">
            <a:extLst>
              <a:ext uri="{FF2B5EF4-FFF2-40B4-BE49-F238E27FC236}">
                <a16:creationId xmlns:a16="http://schemas.microsoft.com/office/drawing/2014/main" id="{832B1050-D046-98BA-2F3D-D99C47063906}"/>
              </a:ext>
            </a:extLst>
          </p:cNvPr>
          <p:cNvSpPr/>
          <p:nvPr/>
        </p:nvSpPr>
        <p:spPr>
          <a:xfrm>
            <a:off x="8704917" y="4976081"/>
            <a:ext cx="1985591"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業務</a:t>
            </a:r>
            <a:r>
              <a:rPr kumimoji="1" lang="en-US" altLang="ja-JP">
                <a:solidFill>
                  <a:schemeClr val="tx1"/>
                </a:solidFill>
              </a:rPr>
              <a:t>/</a:t>
            </a:r>
            <a:r>
              <a:rPr kumimoji="1" lang="ja-JP" altLang="en-US">
                <a:solidFill>
                  <a:schemeClr val="tx1"/>
                </a:solidFill>
              </a:rPr>
              <a:t>製造プロセスの電子化</a:t>
            </a:r>
            <a:endParaRPr kumimoji="1" lang="en-US" altLang="ja-JP">
              <a:solidFill>
                <a:schemeClr val="tx1"/>
              </a:solidFill>
            </a:endParaRPr>
          </a:p>
        </p:txBody>
      </p:sp>
      <p:sp>
        <p:nvSpPr>
          <p:cNvPr id="34" name="四角形: 角を丸くする 33">
            <a:extLst>
              <a:ext uri="{FF2B5EF4-FFF2-40B4-BE49-F238E27FC236}">
                <a16:creationId xmlns:a16="http://schemas.microsoft.com/office/drawing/2014/main" id="{E1990E56-2864-F496-F87A-77DC2F1F34DF}"/>
              </a:ext>
            </a:extLst>
          </p:cNvPr>
          <p:cNvSpPr/>
          <p:nvPr/>
        </p:nvSpPr>
        <p:spPr>
          <a:xfrm>
            <a:off x="8781270" y="6077602"/>
            <a:ext cx="4577377"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従来型</a:t>
            </a:r>
            <a:r>
              <a:rPr kumimoji="1" lang="en-US" altLang="ja-JP">
                <a:solidFill>
                  <a:schemeClr val="tx1"/>
                </a:solidFill>
              </a:rPr>
              <a:t>IT</a:t>
            </a:r>
            <a:r>
              <a:rPr kumimoji="1" lang="ja-JP" altLang="en-US">
                <a:solidFill>
                  <a:schemeClr val="tx1"/>
                </a:solidFill>
              </a:rPr>
              <a:t>プラットフォームの整備</a:t>
            </a:r>
            <a:endParaRPr kumimoji="1" lang="en-US" altLang="ja-JP">
              <a:solidFill>
                <a:schemeClr val="tx1"/>
              </a:solidFill>
            </a:endParaRPr>
          </a:p>
        </p:txBody>
      </p:sp>
      <p:sp>
        <p:nvSpPr>
          <p:cNvPr id="35" name="四角形: 角を丸くする 34">
            <a:extLst>
              <a:ext uri="{FF2B5EF4-FFF2-40B4-BE49-F238E27FC236}">
                <a16:creationId xmlns:a16="http://schemas.microsoft.com/office/drawing/2014/main" id="{5383EA5B-FED1-CD64-3936-4F85267FDB86}"/>
              </a:ext>
            </a:extLst>
          </p:cNvPr>
          <p:cNvSpPr/>
          <p:nvPr/>
        </p:nvSpPr>
        <p:spPr>
          <a:xfrm>
            <a:off x="11293542" y="3824753"/>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製品へのデジタルサービス付加</a:t>
            </a:r>
            <a:endParaRPr kumimoji="1" lang="en-US" altLang="ja-JP">
              <a:solidFill>
                <a:schemeClr val="tx1"/>
              </a:solidFill>
            </a:endParaRPr>
          </a:p>
        </p:txBody>
      </p:sp>
      <p:sp>
        <p:nvSpPr>
          <p:cNvPr id="36" name="四角形: 角を丸くする 35">
            <a:extLst>
              <a:ext uri="{FF2B5EF4-FFF2-40B4-BE49-F238E27FC236}">
                <a16:creationId xmlns:a16="http://schemas.microsoft.com/office/drawing/2014/main" id="{717AD5E8-E95B-E2C8-1A9A-69BDBC2294DE}"/>
              </a:ext>
            </a:extLst>
          </p:cNvPr>
          <p:cNvSpPr/>
          <p:nvPr/>
        </p:nvSpPr>
        <p:spPr>
          <a:xfrm>
            <a:off x="11293542" y="4949555"/>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業務</a:t>
            </a:r>
            <a:r>
              <a:rPr kumimoji="1" lang="en-US" altLang="ja-JP">
                <a:solidFill>
                  <a:schemeClr val="tx1"/>
                </a:solidFill>
              </a:rPr>
              <a:t>/</a:t>
            </a:r>
            <a:r>
              <a:rPr kumimoji="1" lang="ja-JP" altLang="en-US">
                <a:solidFill>
                  <a:schemeClr val="tx1"/>
                </a:solidFill>
              </a:rPr>
              <a:t>製造プロセスのデジタル化</a:t>
            </a:r>
            <a:endParaRPr kumimoji="1" lang="en-US" altLang="ja-JP">
              <a:solidFill>
                <a:schemeClr val="tx1"/>
              </a:solidFill>
            </a:endParaRPr>
          </a:p>
        </p:txBody>
      </p:sp>
      <p:sp>
        <p:nvSpPr>
          <p:cNvPr id="37" name="四角形: 角を丸くする 36">
            <a:extLst>
              <a:ext uri="{FF2B5EF4-FFF2-40B4-BE49-F238E27FC236}">
                <a16:creationId xmlns:a16="http://schemas.microsoft.com/office/drawing/2014/main" id="{E4C8BC2F-FCA1-D301-0F81-99501BB8AA31}"/>
              </a:ext>
            </a:extLst>
          </p:cNvPr>
          <p:cNvSpPr/>
          <p:nvPr/>
        </p:nvSpPr>
        <p:spPr>
          <a:xfrm>
            <a:off x="13889896" y="2612500"/>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ビジネスモデルのデジタル化</a:t>
            </a:r>
            <a:endParaRPr kumimoji="1" lang="en-US" altLang="ja-JP">
              <a:solidFill>
                <a:schemeClr val="tx1"/>
              </a:solidFill>
            </a:endParaRPr>
          </a:p>
        </p:txBody>
      </p:sp>
      <p:sp>
        <p:nvSpPr>
          <p:cNvPr id="38" name="四角形: 角を丸くする 37">
            <a:extLst>
              <a:ext uri="{FF2B5EF4-FFF2-40B4-BE49-F238E27FC236}">
                <a16:creationId xmlns:a16="http://schemas.microsoft.com/office/drawing/2014/main" id="{DF28904C-AA6C-D06C-B7EF-8C2CAF922EB1}"/>
              </a:ext>
            </a:extLst>
          </p:cNvPr>
          <p:cNvSpPr/>
          <p:nvPr/>
        </p:nvSpPr>
        <p:spPr>
          <a:xfrm>
            <a:off x="13889896" y="3659148"/>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製品を基礎とするデジタルサービス</a:t>
            </a:r>
            <a:endParaRPr kumimoji="1" lang="en-US" altLang="ja-JP">
              <a:solidFill>
                <a:schemeClr val="tx1"/>
              </a:solidFill>
            </a:endParaRPr>
          </a:p>
        </p:txBody>
      </p:sp>
      <p:sp>
        <p:nvSpPr>
          <p:cNvPr id="39" name="四角形: 角を丸くする 38">
            <a:extLst>
              <a:ext uri="{FF2B5EF4-FFF2-40B4-BE49-F238E27FC236}">
                <a16:creationId xmlns:a16="http://schemas.microsoft.com/office/drawing/2014/main" id="{881F822B-D752-DBAA-2303-404EA16FD502}"/>
              </a:ext>
            </a:extLst>
          </p:cNvPr>
          <p:cNvSpPr/>
          <p:nvPr/>
        </p:nvSpPr>
        <p:spPr>
          <a:xfrm>
            <a:off x="13889895" y="4383935"/>
            <a:ext cx="2102069" cy="3304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デジタルサービス</a:t>
            </a:r>
            <a:endParaRPr kumimoji="1" lang="en-US" altLang="ja-JP">
              <a:solidFill>
                <a:schemeClr val="tx1"/>
              </a:solidFill>
            </a:endParaRPr>
          </a:p>
        </p:txBody>
      </p:sp>
      <p:sp>
        <p:nvSpPr>
          <p:cNvPr id="40" name="四角形: 角を丸くする 39">
            <a:extLst>
              <a:ext uri="{FF2B5EF4-FFF2-40B4-BE49-F238E27FC236}">
                <a16:creationId xmlns:a16="http://schemas.microsoft.com/office/drawing/2014/main" id="{914AFE2F-FC1A-BDC4-1177-24B9057DFA0D}"/>
              </a:ext>
            </a:extLst>
          </p:cNvPr>
          <p:cNvSpPr/>
          <p:nvPr/>
        </p:nvSpPr>
        <p:spPr>
          <a:xfrm>
            <a:off x="13889895" y="4955932"/>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顧客との</a:t>
            </a:r>
            <a:r>
              <a:rPr kumimoji="1" lang="en-US" altLang="ja-JP">
                <a:solidFill>
                  <a:schemeClr val="tx1"/>
                </a:solidFill>
              </a:rPr>
              <a:t>E2E</a:t>
            </a:r>
            <a:r>
              <a:rPr kumimoji="1" lang="ja-JP" altLang="en-US">
                <a:solidFill>
                  <a:schemeClr val="tx1"/>
                </a:solidFill>
              </a:rPr>
              <a:t>での</a:t>
            </a:r>
            <a:endParaRPr kumimoji="1" lang="en-US" altLang="ja-JP">
              <a:solidFill>
                <a:schemeClr val="tx1"/>
              </a:solidFill>
            </a:endParaRPr>
          </a:p>
          <a:p>
            <a:pPr algn="ctr"/>
            <a:r>
              <a:rPr kumimoji="1" lang="ja-JP" altLang="en-US">
                <a:solidFill>
                  <a:schemeClr val="tx1"/>
                </a:solidFill>
              </a:rPr>
              <a:t>デジタル化</a:t>
            </a:r>
            <a:endParaRPr kumimoji="1" lang="en-US" altLang="ja-JP">
              <a:solidFill>
                <a:schemeClr val="tx1"/>
              </a:solidFill>
            </a:endParaRPr>
          </a:p>
        </p:txBody>
      </p:sp>
      <p:sp>
        <p:nvSpPr>
          <p:cNvPr id="41" name="四角形: 角を丸くする 40">
            <a:extLst>
              <a:ext uri="{FF2B5EF4-FFF2-40B4-BE49-F238E27FC236}">
                <a16:creationId xmlns:a16="http://schemas.microsoft.com/office/drawing/2014/main" id="{02A52FFA-236D-09CE-FCE2-401B171A63B6}"/>
              </a:ext>
            </a:extLst>
          </p:cNvPr>
          <p:cNvSpPr/>
          <p:nvPr/>
        </p:nvSpPr>
        <p:spPr>
          <a:xfrm>
            <a:off x="13929286" y="6077602"/>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デジタルプラットフォームの整備</a:t>
            </a:r>
            <a:endParaRPr kumimoji="1" lang="en-US" altLang="ja-JP">
              <a:solidFill>
                <a:schemeClr val="tx1"/>
              </a:solidFill>
            </a:endParaRPr>
          </a:p>
        </p:txBody>
      </p:sp>
      <p:sp>
        <p:nvSpPr>
          <p:cNvPr id="42" name="四角形: 角を丸くする 41">
            <a:extLst>
              <a:ext uri="{FF2B5EF4-FFF2-40B4-BE49-F238E27FC236}">
                <a16:creationId xmlns:a16="http://schemas.microsoft.com/office/drawing/2014/main" id="{77A190A0-77C9-5A20-EBF5-34730FF95324}"/>
              </a:ext>
            </a:extLst>
          </p:cNvPr>
          <p:cNvSpPr/>
          <p:nvPr/>
        </p:nvSpPr>
        <p:spPr>
          <a:xfrm>
            <a:off x="6065998" y="7169057"/>
            <a:ext cx="2205643" cy="51308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ジョブ型人事制度</a:t>
            </a:r>
          </a:p>
        </p:txBody>
      </p:sp>
      <p:sp>
        <p:nvSpPr>
          <p:cNvPr id="43" name="四角形: 角を丸くする 42">
            <a:extLst>
              <a:ext uri="{FF2B5EF4-FFF2-40B4-BE49-F238E27FC236}">
                <a16:creationId xmlns:a16="http://schemas.microsoft.com/office/drawing/2014/main" id="{E6B1C63A-85E0-E6C4-5BE1-F809779C07F3}"/>
              </a:ext>
            </a:extLst>
          </p:cNvPr>
          <p:cNvSpPr/>
          <p:nvPr/>
        </p:nvSpPr>
        <p:spPr>
          <a:xfrm>
            <a:off x="6073391" y="7750009"/>
            <a:ext cx="2205643" cy="51308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リカレント教育</a:t>
            </a:r>
          </a:p>
        </p:txBody>
      </p:sp>
      <p:sp>
        <p:nvSpPr>
          <p:cNvPr id="44" name="四角形: 角を丸くする 43">
            <a:extLst>
              <a:ext uri="{FF2B5EF4-FFF2-40B4-BE49-F238E27FC236}">
                <a16:creationId xmlns:a16="http://schemas.microsoft.com/office/drawing/2014/main" id="{8712DD48-8BD9-2D36-BC31-0D153B18DE62}"/>
              </a:ext>
            </a:extLst>
          </p:cNvPr>
          <p:cNvSpPr/>
          <p:nvPr/>
        </p:nvSpPr>
        <p:spPr>
          <a:xfrm>
            <a:off x="8704917" y="7126015"/>
            <a:ext cx="2205643" cy="51308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solidFill>
                  <a:schemeClr val="tx1"/>
                </a:solidFill>
              </a:rPr>
              <a:t>CIO/CDXO</a:t>
            </a:r>
            <a:r>
              <a:rPr kumimoji="1" lang="ja-JP" altLang="en-US">
                <a:solidFill>
                  <a:schemeClr val="tx1"/>
                </a:solidFill>
              </a:rPr>
              <a:t>の強化</a:t>
            </a:r>
          </a:p>
        </p:txBody>
      </p:sp>
      <p:sp>
        <p:nvSpPr>
          <p:cNvPr id="45" name="四角形: 角を丸くする 44">
            <a:extLst>
              <a:ext uri="{FF2B5EF4-FFF2-40B4-BE49-F238E27FC236}">
                <a16:creationId xmlns:a16="http://schemas.microsoft.com/office/drawing/2014/main" id="{383E6FF9-5FE2-D294-A76C-94AF1C126AB5}"/>
              </a:ext>
            </a:extLst>
          </p:cNvPr>
          <p:cNvSpPr/>
          <p:nvPr/>
        </p:nvSpPr>
        <p:spPr>
          <a:xfrm>
            <a:off x="8704917" y="7697352"/>
            <a:ext cx="2205643" cy="59209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リモートワーク</a:t>
            </a:r>
            <a:endParaRPr kumimoji="1" lang="en-US" altLang="ja-JP">
              <a:solidFill>
                <a:schemeClr val="tx1"/>
              </a:solidFill>
            </a:endParaRPr>
          </a:p>
          <a:p>
            <a:pPr algn="ctr"/>
            <a:r>
              <a:rPr kumimoji="1" lang="ja-JP" altLang="en-US">
                <a:solidFill>
                  <a:schemeClr val="tx1"/>
                </a:solidFill>
              </a:rPr>
              <a:t>環境整備</a:t>
            </a:r>
          </a:p>
        </p:txBody>
      </p:sp>
      <p:sp>
        <p:nvSpPr>
          <p:cNvPr id="46" name="四角形: 角を丸くする 45">
            <a:extLst>
              <a:ext uri="{FF2B5EF4-FFF2-40B4-BE49-F238E27FC236}">
                <a16:creationId xmlns:a16="http://schemas.microsoft.com/office/drawing/2014/main" id="{3FAC507E-19EE-62F5-E7B4-7C4FC9828693}"/>
              </a:ext>
            </a:extLst>
          </p:cNvPr>
          <p:cNvSpPr/>
          <p:nvPr/>
        </p:nvSpPr>
        <p:spPr>
          <a:xfrm>
            <a:off x="11241754" y="7124539"/>
            <a:ext cx="2205643" cy="51308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内製化</a:t>
            </a:r>
          </a:p>
        </p:txBody>
      </p:sp>
    </p:spTree>
    <p:extLst>
      <p:ext uri="{BB962C8B-B14F-4D97-AF65-F5344CB8AC3E}">
        <p14:creationId xmlns:p14="http://schemas.microsoft.com/office/powerpoint/2010/main" val="2010179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2AA65-D0D6-4940-16E1-02BFCACA9D7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1C3877C-962A-5896-A1BE-F4EB68C670A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2025</a:t>
            </a:r>
            <a:r>
              <a:rPr lang="ja-JP" altLang="en-US" sz="4000">
                <a:latin typeface="メイリオ" panose="020B0604030504040204" pitchFamily="50" charset="-128"/>
                <a:ea typeface="メイリオ" panose="020B0604030504040204" pitchFamily="50" charset="-128"/>
              </a:rPr>
              <a:t>年の崖</a:t>
            </a:r>
          </a:p>
        </p:txBody>
      </p:sp>
      <p:sp>
        <p:nvSpPr>
          <p:cNvPr id="91" name="スライド番号プレースホルダー 1">
            <a:extLst>
              <a:ext uri="{FF2B5EF4-FFF2-40B4-BE49-F238E27FC236}">
                <a16:creationId xmlns:a16="http://schemas.microsoft.com/office/drawing/2014/main" id="{9C5A335B-DE69-9F6D-58DF-F75B77E0B2A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61</a:t>
            </a:fld>
            <a:endParaRPr kumimoji="1" lang="ja-JP" altLang="en-US" sz="2000"/>
          </a:p>
        </p:txBody>
      </p:sp>
      <p:sp>
        <p:nvSpPr>
          <p:cNvPr id="4" name="object 40">
            <a:extLst>
              <a:ext uri="{FF2B5EF4-FFF2-40B4-BE49-F238E27FC236}">
                <a16:creationId xmlns:a16="http://schemas.microsoft.com/office/drawing/2014/main" id="{F21A566A-44EA-20FF-0226-F8258C88107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134B8745-3270-BC82-E054-FEE618CE2E0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2025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年の崖が示す課題</a:t>
            </a:r>
          </a:p>
        </p:txBody>
      </p:sp>
      <p:graphicFrame>
        <p:nvGraphicFramePr>
          <p:cNvPr id="11" name="表 5">
            <a:extLst>
              <a:ext uri="{FF2B5EF4-FFF2-40B4-BE49-F238E27FC236}">
                <a16:creationId xmlns:a16="http://schemas.microsoft.com/office/drawing/2014/main" id="{7CC15738-F467-21DD-796A-486656C114C1}"/>
              </a:ext>
            </a:extLst>
          </p:cNvPr>
          <p:cNvGraphicFramePr>
            <a:graphicFrameLocks noGrp="1"/>
          </p:cNvGraphicFramePr>
          <p:nvPr/>
        </p:nvGraphicFramePr>
        <p:xfrm>
          <a:off x="908878" y="2180859"/>
          <a:ext cx="5712055" cy="6113986"/>
        </p:xfrm>
        <a:graphic>
          <a:graphicData uri="http://schemas.openxmlformats.org/drawingml/2006/table">
            <a:tbl>
              <a:tblPr firstRow="1" bandRow="1">
                <a:tableStyleId>{5C22544A-7EE6-4342-B048-85BDC9FD1C3A}</a:tableStyleId>
              </a:tblPr>
              <a:tblGrid>
                <a:gridCol w="1036300">
                  <a:extLst>
                    <a:ext uri="{9D8B030D-6E8A-4147-A177-3AD203B41FA5}">
                      <a16:colId xmlns:a16="http://schemas.microsoft.com/office/drawing/2014/main" val="2889673174"/>
                    </a:ext>
                  </a:extLst>
                </a:gridCol>
                <a:gridCol w="4675755">
                  <a:extLst>
                    <a:ext uri="{9D8B030D-6E8A-4147-A177-3AD203B41FA5}">
                      <a16:colId xmlns:a16="http://schemas.microsoft.com/office/drawing/2014/main" val="899843941"/>
                    </a:ext>
                  </a:extLst>
                </a:gridCol>
              </a:tblGrid>
              <a:tr h="666895">
                <a:tc>
                  <a:txBody>
                    <a:bodyPr/>
                    <a:lstStyle/>
                    <a:p>
                      <a:pPr algn="ctr"/>
                      <a:r>
                        <a:rPr kumimoji="1" lang="ja-JP" altLang="en-US" sz="3200">
                          <a:latin typeface="メイリオ" panose="020B0604030504040204" pitchFamily="50" charset="-128"/>
                          <a:ea typeface="メイリオ" panose="020B0604030504040204" pitchFamily="50" charset="-128"/>
                        </a:rPr>
                        <a:t>項番</a:t>
                      </a:r>
                    </a:p>
                  </a:txBody>
                  <a:tcPr/>
                </a:tc>
                <a:tc>
                  <a:txBody>
                    <a:bodyPr/>
                    <a:lstStyle/>
                    <a:p>
                      <a:pPr algn="ctr"/>
                      <a:r>
                        <a:rPr kumimoji="1" lang="ja-JP" altLang="en-US" sz="3200">
                          <a:latin typeface="メイリオ" panose="020B0604030504040204" pitchFamily="50" charset="-128"/>
                          <a:ea typeface="メイリオ" panose="020B0604030504040204" pitchFamily="50" charset="-128"/>
                        </a:rPr>
                        <a:t>課題</a:t>
                      </a:r>
                    </a:p>
                  </a:txBody>
                  <a:tcPr/>
                </a:tc>
                <a:extLst>
                  <a:ext uri="{0D108BD9-81ED-4DB2-BD59-A6C34878D82A}">
                    <a16:rowId xmlns:a16="http://schemas.microsoft.com/office/drawing/2014/main" val="3426679809"/>
                  </a:ext>
                </a:extLst>
              </a:tr>
              <a:tr h="666895">
                <a:tc>
                  <a:txBody>
                    <a:bodyPr/>
                    <a:lstStyle/>
                    <a:p>
                      <a:pPr algn="ctr"/>
                      <a:r>
                        <a:rPr kumimoji="1" lang="ja-JP" altLang="en-US" sz="3200">
                          <a:latin typeface="メイリオ" panose="020B0604030504040204" pitchFamily="50" charset="-128"/>
                          <a:ea typeface="メイリオ" panose="020B0604030504040204" pitchFamily="50" charset="-128"/>
                        </a:rPr>
                        <a:t>課題</a:t>
                      </a:r>
                      <a:r>
                        <a:rPr kumimoji="1" lang="en-US" altLang="ja-JP" sz="3200">
                          <a:latin typeface="メイリオ" panose="020B0604030504040204" pitchFamily="50" charset="-128"/>
                          <a:ea typeface="メイリオ" panose="020B0604030504040204" pitchFamily="50" charset="-128"/>
                        </a:rPr>
                        <a:t>1</a:t>
                      </a:r>
                      <a:endParaRPr kumimoji="1" lang="ja-JP" altLang="en-US" sz="3200">
                        <a:latin typeface="メイリオ" panose="020B0604030504040204" pitchFamily="50" charset="-128"/>
                        <a:ea typeface="メイリオ" panose="020B0604030504040204" pitchFamily="50" charset="-128"/>
                      </a:endParaRPr>
                    </a:p>
                  </a:txBody>
                  <a:tcPr anchor="ctr"/>
                </a:tc>
                <a:tc>
                  <a:txBody>
                    <a:bodyPr/>
                    <a:lstStyle/>
                    <a:p>
                      <a:r>
                        <a:rPr kumimoji="1" lang="ja-JP" altLang="en-US" sz="3200">
                          <a:latin typeface="メイリオ" panose="020B0604030504040204" pitchFamily="50" charset="-128"/>
                          <a:ea typeface="メイリオ" panose="020B0604030504040204" pitchFamily="50" charset="-128"/>
                        </a:rPr>
                        <a:t>既存システムのレガシーシステム化</a:t>
                      </a:r>
                    </a:p>
                  </a:txBody>
                  <a:tcPr/>
                </a:tc>
                <a:extLst>
                  <a:ext uri="{0D108BD9-81ED-4DB2-BD59-A6C34878D82A}">
                    <a16:rowId xmlns:a16="http://schemas.microsoft.com/office/drawing/2014/main" val="2396087593"/>
                  </a:ext>
                </a:extLst>
              </a:tr>
              <a:tr h="666895">
                <a:tc>
                  <a:txBody>
                    <a:bodyPr/>
                    <a:lstStyle/>
                    <a:p>
                      <a:pPr algn="ctr"/>
                      <a:r>
                        <a:rPr kumimoji="1" lang="ja-JP" altLang="en-US" sz="3200">
                          <a:latin typeface="メイリオ" panose="020B0604030504040204" pitchFamily="50" charset="-128"/>
                          <a:ea typeface="メイリオ" panose="020B0604030504040204" pitchFamily="50" charset="-128"/>
                        </a:rPr>
                        <a:t>課題</a:t>
                      </a:r>
                      <a:r>
                        <a:rPr kumimoji="1" lang="en-US" altLang="ja-JP" sz="3200">
                          <a:latin typeface="メイリオ" panose="020B0604030504040204" pitchFamily="50" charset="-128"/>
                          <a:ea typeface="メイリオ" panose="020B0604030504040204" pitchFamily="50" charset="-128"/>
                        </a:rPr>
                        <a:t>2</a:t>
                      </a:r>
                      <a:endParaRPr kumimoji="1" lang="ja-JP" altLang="en-US" sz="3200">
                        <a:latin typeface="メイリオ" panose="020B0604030504040204" pitchFamily="50" charset="-128"/>
                        <a:ea typeface="メイリオ" panose="020B0604030504040204" pitchFamily="50" charset="-128"/>
                      </a:endParaRPr>
                    </a:p>
                  </a:txBody>
                  <a:tcPr anchor="ctr"/>
                </a:tc>
                <a:tc>
                  <a:txBody>
                    <a:bodyPr/>
                    <a:lstStyle/>
                    <a:p>
                      <a:r>
                        <a:rPr kumimoji="1" lang="en-US" altLang="ja-JP" sz="3200">
                          <a:latin typeface="メイリオ" panose="020B0604030504040204" pitchFamily="50" charset="-128"/>
                          <a:ea typeface="メイリオ" panose="020B0604030504040204" pitchFamily="50" charset="-128"/>
                        </a:rPr>
                        <a:t>IT</a:t>
                      </a:r>
                      <a:r>
                        <a:rPr kumimoji="1" lang="ja-JP" altLang="en-US" sz="3200">
                          <a:latin typeface="メイリオ" panose="020B0604030504040204" pitchFamily="50" charset="-128"/>
                          <a:ea typeface="メイリオ" panose="020B0604030504040204" pitchFamily="50" charset="-128"/>
                        </a:rPr>
                        <a:t>人材不足の深刻化</a:t>
                      </a:r>
                    </a:p>
                  </a:txBody>
                  <a:tcPr/>
                </a:tc>
                <a:extLst>
                  <a:ext uri="{0D108BD9-81ED-4DB2-BD59-A6C34878D82A}">
                    <a16:rowId xmlns:a16="http://schemas.microsoft.com/office/drawing/2014/main" val="1617600481"/>
                  </a:ext>
                </a:extLst>
              </a:tr>
              <a:tr h="666895">
                <a:tc>
                  <a:txBody>
                    <a:bodyPr/>
                    <a:lstStyle/>
                    <a:p>
                      <a:pPr algn="ctr"/>
                      <a:r>
                        <a:rPr kumimoji="1" lang="ja-JP" altLang="en-US" sz="3200">
                          <a:latin typeface="メイリオ" panose="020B0604030504040204" pitchFamily="50" charset="-128"/>
                          <a:ea typeface="メイリオ" panose="020B0604030504040204" pitchFamily="50" charset="-128"/>
                        </a:rPr>
                        <a:t>課題</a:t>
                      </a:r>
                      <a:r>
                        <a:rPr kumimoji="1" lang="en-US" altLang="ja-JP" sz="3200">
                          <a:latin typeface="メイリオ" panose="020B0604030504040204" pitchFamily="50" charset="-128"/>
                          <a:ea typeface="メイリオ" panose="020B0604030504040204" pitchFamily="50" charset="-128"/>
                        </a:rPr>
                        <a:t>3</a:t>
                      </a:r>
                      <a:endParaRPr kumimoji="1" lang="ja-JP" altLang="en-US" sz="3200">
                        <a:latin typeface="メイリオ" panose="020B0604030504040204" pitchFamily="50" charset="-128"/>
                        <a:ea typeface="メイリオ" panose="020B0604030504040204" pitchFamily="50" charset="-128"/>
                      </a:endParaRPr>
                    </a:p>
                  </a:txBody>
                  <a:tcPr anchor="ctr"/>
                </a:tc>
                <a:tc>
                  <a:txBody>
                    <a:bodyPr/>
                    <a:lstStyle/>
                    <a:p>
                      <a:r>
                        <a:rPr kumimoji="1" lang="ja-JP" altLang="en-US" sz="3200">
                          <a:latin typeface="メイリオ" panose="020B0604030504040204" pitchFamily="50" charset="-128"/>
                          <a:ea typeface="メイリオ" panose="020B0604030504040204" pitchFamily="50" charset="-128"/>
                        </a:rPr>
                        <a:t>システム維持費の高騰</a:t>
                      </a:r>
                    </a:p>
                  </a:txBody>
                  <a:tcPr/>
                </a:tc>
                <a:extLst>
                  <a:ext uri="{0D108BD9-81ED-4DB2-BD59-A6C34878D82A}">
                    <a16:rowId xmlns:a16="http://schemas.microsoft.com/office/drawing/2014/main" val="1537157140"/>
                  </a:ext>
                </a:extLst>
              </a:tr>
              <a:tr h="1179891">
                <a:tc>
                  <a:txBody>
                    <a:bodyPr/>
                    <a:lstStyle/>
                    <a:p>
                      <a:pPr algn="ctr"/>
                      <a:r>
                        <a:rPr kumimoji="1" lang="ja-JP" altLang="en-US" sz="3200">
                          <a:latin typeface="メイリオ" panose="020B0604030504040204" pitchFamily="50" charset="-128"/>
                          <a:ea typeface="メイリオ" panose="020B0604030504040204" pitchFamily="50" charset="-128"/>
                        </a:rPr>
                        <a:t>課題</a:t>
                      </a:r>
                      <a:r>
                        <a:rPr kumimoji="1" lang="en-US" altLang="ja-JP" sz="3200">
                          <a:latin typeface="メイリオ" panose="020B0604030504040204" pitchFamily="50" charset="-128"/>
                          <a:ea typeface="メイリオ" panose="020B0604030504040204" pitchFamily="50" charset="-128"/>
                        </a:rPr>
                        <a:t>4</a:t>
                      </a:r>
                      <a:endParaRPr kumimoji="1" lang="ja-JP" altLang="en-US" sz="3200">
                        <a:latin typeface="メイリオ" panose="020B0604030504040204" pitchFamily="50" charset="-128"/>
                        <a:ea typeface="メイリオ" panose="020B0604030504040204" pitchFamily="50" charset="-128"/>
                      </a:endParaRPr>
                    </a:p>
                  </a:txBody>
                  <a:tcPr anchor="ctr"/>
                </a:tc>
                <a:tc>
                  <a:txBody>
                    <a:bodyPr/>
                    <a:lstStyle/>
                    <a:p>
                      <a:r>
                        <a:rPr kumimoji="1" lang="ja-JP" altLang="en-US" sz="3200">
                          <a:latin typeface="メイリオ" panose="020B0604030504040204" pitchFamily="50" charset="-128"/>
                          <a:ea typeface="メイリオ" panose="020B0604030504040204" pitchFamily="50" charset="-128"/>
                        </a:rPr>
                        <a:t>サイバーセキュリティや災害リスクの高まり</a:t>
                      </a:r>
                    </a:p>
                  </a:txBody>
                  <a:tcPr/>
                </a:tc>
                <a:extLst>
                  <a:ext uri="{0D108BD9-81ED-4DB2-BD59-A6C34878D82A}">
                    <a16:rowId xmlns:a16="http://schemas.microsoft.com/office/drawing/2014/main" val="367874391"/>
                  </a:ext>
                </a:extLst>
              </a:tr>
              <a:tr h="666895">
                <a:tc>
                  <a:txBody>
                    <a:bodyPr/>
                    <a:lstStyle/>
                    <a:p>
                      <a:pPr algn="ctr"/>
                      <a:r>
                        <a:rPr kumimoji="1" lang="ja-JP" altLang="en-US" sz="3200">
                          <a:latin typeface="メイリオ" panose="020B0604030504040204" pitchFamily="50" charset="-128"/>
                          <a:ea typeface="メイリオ" panose="020B0604030504040204" pitchFamily="50" charset="-128"/>
                        </a:rPr>
                        <a:t>課題</a:t>
                      </a:r>
                      <a:r>
                        <a:rPr kumimoji="1" lang="en-US" altLang="ja-JP" sz="3200">
                          <a:latin typeface="メイリオ" panose="020B0604030504040204" pitchFamily="50" charset="-128"/>
                          <a:ea typeface="メイリオ" panose="020B0604030504040204" pitchFamily="50" charset="-128"/>
                        </a:rPr>
                        <a:t>5</a:t>
                      </a:r>
                      <a:endParaRPr kumimoji="1" lang="ja-JP" altLang="en-US" sz="3200">
                        <a:latin typeface="メイリオ" panose="020B0604030504040204" pitchFamily="50" charset="-128"/>
                        <a:ea typeface="メイリオ" panose="020B0604030504040204" pitchFamily="50" charset="-128"/>
                      </a:endParaRPr>
                    </a:p>
                  </a:txBody>
                  <a:tcPr anchor="ctr"/>
                </a:tc>
                <a:tc>
                  <a:txBody>
                    <a:bodyPr/>
                    <a:lstStyle/>
                    <a:p>
                      <a:r>
                        <a:rPr kumimoji="1" lang="ja-JP" altLang="en-US" sz="3200">
                          <a:latin typeface="メイリオ" panose="020B0604030504040204" pitchFamily="50" charset="-128"/>
                          <a:ea typeface="メイリオ" panose="020B0604030504040204" pitchFamily="50" charset="-128"/>
                        </a:rPr>
                        <a:t>各種システムのサポート終了</a:t>
                      </a:r>
                    </a:p>
                  </a:txBody>
                  <a:tcPr/>
                </a:tc>
                <a:extLst>
                  <a:ext uri="{0D108BD9-81ED-4DB2-BD59-A6C34878D82A}">
                    <a16:rowId xmlns:a16="http://schemas.microsoft.com/office/drawing/2014/main" val="1331936183"/>
                  </a:ext>
                </a:extLst>
              </a:tr>
            </a:tbl>
          </a:graphicData>
        </a:graphic>
      </p:graphicFrame>
      <p:sp>
        <p:nvSpPr>
          <p:cNvPr id="6" name="テキスト ボックス 5">
            <a:extLst>
              <a:ext uri="{FF2B5EF4-FFF2-40B4-BE49-F238E27FC236}">
                <a16:creationId xmlns:a16="http://schemas.microsoft.com/office/drawing/2014/main" id="{10FF6B2D-AD02-4F66-C8DF-489C53CA6BA4}"/>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4-2-2.】</a:t>
            </a:r>
            <a:endParaRPr lang="ja-JP" sz="2400" b="1">
              <a:latin typeface="メイリオ" panose="020B0604030504040204" pitchFamily="50" charset="-128"/>
              <a:ea typeface="メイリオ" panose="020B0604030504040204" pitchFamily="50" charset="-128"/>
              <a:cs typeface="Calibri"/>
            </a:endParaRPr>
          </a:p>
        </p:txBody>
      </p:sp>
      <p:pic>
        <p:nvPicPr>
          <p:cNvPr id="7" name="図 6">
            <a:extLst>
              <a:ext uri="{FF2B5EF4-FFF2-40B4-BE49-F238E27FC236}">
                <a16:creationId xmlns:a16="http://schemas.microsoft.com/office/drawing/2014/main" id="{552B19A5-BD22-83EE-9C16-C84924978B46}"/>
              </a:ext>
            </a:extLst>
          </p:cNvPr>
          <p:cNvPicPr>
            <a:picLocks noChangeAspect="1"/>
          </p:cNvPicPr>
          <p:nvPr/>
        </p:nvPicPr>
        <p:blipFill>
          <a:blip r:embed="rId3"/>
          <a:stretch>
            <a:fillRect/>
          </a:stretch>
        </p:blipFill>
        <p:spPr>
          <a:xfrm>
            <a:off x="6751804" y="2032664"/>
            <a:ext cx="10440121" cy="4965008"/>
          </a:xfrm>
          <a:prstGeom prst="rect">
            <a:avLst/>
          </a:prstGeom>
        </p:spPr>
      </p:pic>
      <p:sp>
        <p:nvSpPr>
          <p:cNvPr id="9" name="テキスト ボックス 8">
            <a:extLst>
              <a:ext uri="{FF2B5EF4-FFF2-40B4-BE49-F238E27FC236}">
                <a16:creationId xmlns:a16="http://schemas.microsoft.com/office/drawing/2014/main" id="{F91D4EF5-2815-F39D-5A4D-FE3C238F1237}"/>
              </a:ext>
            </a:extLst>
          </p:cNvPr>
          <p:cNvSpPr txBox="1"/>
          <p:nvPr/>
        </p:nvSpPr>
        <p:spPr>
          <a:xfrm>
            <a:off x="7857643" y="7278355"/>
            <a:ext cx="8228442" cy="923330"/>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2025</a:t>
            </a:r>
            <a:r>
              <a:rPr kumimoji="1" lang="ja-JP" altLang="en-US">
                <a:latin typeface="メイリオ" panose="020B0604030504040204" pitchFamily="50" charset="-128"/>
                <a:ea typeface="メイリオ" panose="020B0604030504040204" pitchFamily="50" charset="-128"/>
              </a:rPr>
              <a:t>年の崖」の概要図</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（出典）経済産業省「</a:t>
            </a: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レポート ～</a:t>
            </a:r>
            <a:r>
              <a:rPr kumimoji="1" lang="en-US" altLang="ja-JP">
                <a:latin typeface="メイリオ" panose="020B0604030504040204" pitchFamily="50" charset="-128"/>
                <a:ea typeface="メイリオ" panose="020B0604030504040204" pitchFamily="50" charset="-128"/>
              </a:rPr>
              <a:t>IT</a:t>
            </a:r>
            <a:r>
              <a:rPr kumimoji="1" lang="ja-JP" altLang="en-US">
                <a:latin typeface="メイリオ" panose="020B0604030504040204" pitchFamily="50" charset="-128"/>
                <a:ea typeface="メイリオ" panose="020B0604030504040204" pitchFamily="50" charset="-128"/>
              </a:rPr>
              <a:t>システム「</a:t>
            </a:r>
            <a:r>
              <a:rPr kumimoji="1" lang="en-US" altLang="ja-JP">
                <a:latin typeface="メイリオ" panose="020B0604030504040204" pitchFamily="50" charset="-128"/>
                <a:ea typeface="メイリオ" panose="020B0604030504040204" pitchFamily="50" charset="-128"/>
              </a:rPr>
              <a:t>2025</a:t>
            </a:r>
            <a:r>
              <a:rPr kumimoji="1" lang="ja-JP" altLang="en-US">
                <a:latin typeface="メイリオ" panose="020B0604030504040204" pitchFamily="50" charset="-128"/>
                <a:ea typeface="メイリオ" panose="020B0604030504040204" pitchFamily="50" charset="-128"/>
              </a:rPr>
              <a:t>年の崖」の克服と</a:t>
            </a:r>
            <a:r>
              <a:rPr kumimoji="1" lang="en-US" altLang="ja-JP">
                <a:latin typeface="メイリオ" panose="020B0604030504040204" pitchFamily="50" charset="-128"/>
                <a:ea typeface="メイリオ" panose="020B0604030504040204" pitchFamily="50" charset="-128"/>
              </a:rPr>
              <a:t>DX</a:t>
            </a:r>
            <a:r>
              <a:rPr kumimoji="1" lang="ja-JP" altLang="en-US">
                <a:latin typeface="メイリオ" panose="020B0604030504040204" pitchFamily="50" charset="-128"/>
                <a:ea typeface="メイリオ" panose="020B0604030504040204" pitchFamily="50" charset="-128"/>
              </a:rPr>
              <a:t>の本格的な展開～」を基に作成</a:t>
            </a:r>
          </a:p>
        </p:txBody>
      </p:sp>
    </p:spTree>
    <p:extLst>
      <p:ext uri="{BB962C8B-B14F-4D97-AF65-F5344CB8AC3E}">
        <p14:creationId xmlns:p14="http://schemas.microsoft.com/office/powerpoint/2010/main" val="1420666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74CF0-FFE9-1CB1-0675-6FB3C0D9C43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BB868FA-F0AE-21C3-37C7-FACC0C35664E}"/>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2025</a:t>
            </a:r>
            <a:r>
              <a:rPr lang="ja-JP" altLang="en-US" sz="4000">
                <a:latin typeface="メイリオ" panose="020B0604030504040204" pitchFamily="50" charset="-128"/>
                <a:ea typeface="メイリオ" panose="020B0604030504040204" pitchFamily="50" charset="-128"/>
              </a:rPr>
              <a:t>年の崖</a:t>
            </a:r>
          </a:p>
        </p:txBody>
      </p:sp>
      <p:sp>
        <p:nvSpPr>
          <p:cNvPr id="91" name="スライド番号プレースホルダー 1">
            <a:extLst>
              <a:ext uri="{FF2B5EF4-FFF2-40B4-BE49-F238E27FC236}">
                <a16:creationId xmlns:a16="http://schemas.microsoft.com/office/drawing/2014/main" id="{60320AE3-B9AE-2553-057A-456C0A1CB48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62</a:t>
            </a:fld>
            <a:endParaRPr kumimoji="1" lang="ja-JP" altLang="en-US" sz="2000"/>
          </a:p>
        </p:txBody>
      </p:sp>
      <p:sp>
        <p:nvSpPr>
          <p:cNvPr id="4" name="object 40">
            <a:extLst>
              <a:ext uri="{FF2B5EF4-FFF2-40B4-BE49-F238E27FC236}">
                <a16:creationId xmlns:a16="http://schemas.microsoft.com/office/drawing/2014/main" id="{CFC44CA0-FC7C-4E10-8442-4027E6A565F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6B32D00A-8C75-6A90-2B61-5661585903C1}"/>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2025</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年の崖の解決策</a:t>
            </a:r>
          </a:p>
        </p:txBody>
      </p:sp>
      <p:graphicFrame>
        <p:nvGraphicFramePr>
          <p:cNvPr id="11" name="表 5">
            <a:extLst>
              <a:ext uri="{FF2B5EF4-FFF2-40B4-BE49-F238E27FC236}">
                <a16:creationId xmlns:a16="http://schemas.microsoft.com/office/drawing/2014/main" id="{882237D2-0FDB-B970-0251-8AF61B732FB8}"/>
              </a:ext>
            </a:extLst>
          </p:cNvPr>
          <p:cNvGraphicFramePr>
            <a:graphicFrameLocks noGrp="1"/>
          </p:cNvGraphicFramePr>
          <p:nvPr/>
        </p:nvGraphicFramePr>
        <p:xfrm>
          <a:off x="1937009" y="2255149"/>
          <a:ext cx="14340276" cy="3840480"/>
        </p:xfrm>
        <a:graphic>
          <a:graphicData uri="http://schemas.openxmlformats.org/drawingml/2006/table">
            <a:tbl>
              <a:tblPr firstRow="1" bandRow="1">
                <a:tableStyleId>{5C22544A-7EE6-4342-B048-85BDC9FD1C3A}</a:tableStyleId>
              </a:tblPr>
              <a:tblGrid>
                <a:gridCol w="2601661">
                  <a:extLst>
                    <a:ext uri="{9D8B030D-6E8A-4147-A177-3AD203B41FA5}">
                      <a16:colId xmlns:a16="http://schemas.microsoft.com/office/drawing/2014/main" val="2889673174"/>
                    </a:ext>
                  </a:extLst>
                </a:gridCol>
                <a:gridCol w="11738615">
                  <a:extLst>
                    <a:ext uri="{9D8B030D-6E8A-4147-A177-3AD203B41FA5}">
                      <a16:colId xmlns:a16="http://schemas.microsoft.com/office/drawing/2014/main" val="899843941"/>
                    </a:ext>
                  </a:extLst>
                </a:gridCol>
              </a:tblGrid>
              <a:tr h="370840">
                <a:tc>
                  <a:txBody>
                    <a:bodyPr/>
                    <a:lstStyle/>
                    <a:p>
                      <a:pPr algn="ctr"/>
                      <a:r>
                        <a:rPr kumimoji="1" lang="ja-JP" altLang="en-US" sz="3600">
                          <a:latin typeface="メイリオ" panose="020B0604030504040204" pitchFamily="50" charset="-128"/>
                          <a:ea typeface="メイリオ" panose="020B0604030504040204" pitchFamily="50" charset="-128"/>
                        </a:rPr>
                        <a:t>項番</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課題</a:t>
                      </a:r>
                    </a:p>
                  </a:txBody>
                  <a:tcPr/>
                </a:tc>
                <a:extLst>
                  <a:ext uri="{0D108BD9-81ED-4DB2-BD59-A6C34878D82A}">
                    <a16:rowId xmlns:a16="http://schemas.microsoft.com/office/drawing/2014/main" val="3426679809"/>
                  </a:ext>
                </a:extLst>
              </a:tr>
              <a:tr h="370840">
                <a:tc>
                  <a:txBody>
                    <a:bodyPr/>
                    <a:lstStyle/>
                    <a:p>
                      <a:pPr algn="ctr"/>
                      <a:r>
                        <a:rPr kumimoji="1" lang="ja-JP" altLang="en-US" sz="3600">
                          <a:latin typeface="メイリオ" panose="020B0604030504040204" pitchFamily="50" charset="-128"/>
                          <a:ea typeface="メイリオ" panose="020B0604030504040204" pitchFamily="50" charset="-128"/>
                        </a:rPr>
                        <a:t>解決策</a:t>
                      </a:r>
                      <a:r>
                        <a:rPr kumimoji="1" lang="en-US" altLang="ja-JP" sz="3600">
                          <a:latin typeface="メイリオ" panose="020B0604030504040204" pitchFamily="50" charset="-128"/>
                          <a:ea typeface="メイリオ" panose="020B0604030504040204" pitchFamily="50" charset="-128"/>
                        </a:rPr>
                        <a:t>1</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推進システムガイドラインの策定</a:t>
                      </a:r>
                    </a:p>
                  </a:txBody>
                  <a:tcPr/>
                </a:tc>
                <a:extLst>
                  <a:ext uri="{0D108BD9-81ED-4DB2-BD59-A6C34878D82A}">
                    <a16:rowId xmlns:a16="http://schemas.microsoft.com/office/drawing/2014/main" val="2396087593"/>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解決策</a:t>
                      </a:r>
                      <a:r>
                        <a:rPr kumimoji="1" lang="en-US" altLang="ja-JP" sz="3600">
                          <a:latin typeface="メイリオ" panose="020B0604030504040204" pitchFamily="50" charset="-128"/>
                          <a:ea typeface="メイリオ" panose="020B0604030504040204" pitchFamily="50" charset="-128"/>
                        </a:rPr>
                        <a:t>2</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「見える化」指標、診断スキームの構築</a:t>
                      </a:r>
                    </a:p>
                  </a:txBody>
                  <a:tcPr/>
                </a:tc>
                <a:extLst>
                  <a:ext uri="{0D108BD9-81ED-4DB2-BD59-A6C34878D82A}">
                    <a16:rowId xmlns:a16="http://schemas.microsoft.com/office/drawing/2014/main" val="1617600481"/>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解決策</a:t>
                      </a:r>
                      <a:r>
                        <a:rPr kumimoji="1" lang="en-US" altLang="ja-JP" sz="3600">
                          <a:latin typeface="メイリオ" panose="020B0604030504040204" pitchFamily="50" charset="-128"/>
                          <a:ea typeface="メイリオ" panose="020B0604030504040204" pitchFamily="50" charset="-128"/>
                        </a:rPr>
                        <a:t>3</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システムの刷新</a:t>
                      </a:r>
                    </a:p>
                  </a:txBody>
                  <a:tcPr/>
                </a:tc>
                <a:extLst>
                  <a:ext uri="{0D108BD9-81ED-4DB2-BD59-A6C34878D82A}">
                    <a16:rowId xmlns:a16="http://schemas.microsoft.com/office/drawing/2014/main" val="1537157140"/>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解決策</a:t>
                      </a:r>
                      <a:r>
                        <a:rPr kumimoji="1" lang="en-US" altLang="ja-JP" sz="3600">
                          <a:latin typeface="メイリオ" panose="020B0604030504040204" pitchFamily="50" charset="-128"/>
                          <a:ea typeface="メイリオ" panose="020B0604030504040204" pitchFamily="50" charset="-128"/>
                        </a:rPr>
                        <a:t>4</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en-US" altLang="ja-JP" sz="3600">
                          <a:latin typeface="メイリオ" panose="020B0604030504040204" pitchFamily="50" charset="-128"/>
                          <a:ea typeface="メイリオ" panose="020B0604030504040204" pitchFamily="50" charset="-128"/>
                        </a:rPr>
                        <a:t>DX</a:t>
                      </a:r>
                      <a:r>
                        <a:rPr kumimoji="1" lang="ja-JP" altLang="en-US" sz="3600">
                          <a:latin typeface="メイリオ" panose="020B0604030504040204" pitchFamily="50" charset="-128"/>
                          <a:ea typeface="メイリオ" panose="020B0604030504040204" pitchFamily="50" charset="-128"/>
                        </a:rPr>
                        <a:t>人材の育成・確保</a:t>
                      </a:r>
                    </a:p>
                  </a:txBody>
                  <a:tcPr/>
                </a:tc>
                <a:extLst>
                  <a:ext uri="{0D108BD9-81ED-4DB2-BD59-A6C34878D82A}">
                    <a16:rowId xmlns:a16="http://schemas.microsoft.com/office/drawing/2014/main" val="367874391"/>
                  </a:ext>
                </a:extLst>
              </a:tr>
              <a:tr h="306985">
                <a:tc>
                  <a:txBody>
                    <a:bodyPr/>
                    <a:lstStyle/>
                    <a:p>
                      <a:pPr algn="ctr"/>
                      <a:r>
                        <a:rPr kumimoji="1" lang="ja-JP" altLang="en-US" sz="3600">
                          <a:latin typeface="メイリオ" panose="020B0604030504040204" pitchFamily="50" charset="-128"/>
                          <a:ea typeface="メイリオ" panose="020B0604030504040204" pitchFamily="50" charset="-128"/>
                        </a:rPr>
                        <a:t>解決策</a:t>
                      </a:r>
                      <a:r>
                        <a:rPr kumimoji="1" lang="en-US" altLang="ja-JP" sz="3600">
                          <a:latin typeface="メイリオ" panose="020B0604030504040204" pitchFamily="50" charset="-128"/>
                          <a:ea typeface="メイリオ" panose="020B0604030504040204" pitchFamily="50" charset="-128"/>
                        </a:rPr>
                        <a:t>5</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ja-JP" altLang="en-US" sz="3600">
                          <a:latin typeface="メイリオ" panose="020B0604030504040204" pitchFamily="50" charset="-128"/>
                          <a:ea typeface="メイリオ" panose="020B0604030504040204" pitchFamily="50" charset="-128"/>
                        </a:rPr>
                        <a:t>ユーザー企業・ベンダー企業との新しい関係性構築</a:t>
                      </a:r>
                    </a:p>
                  </a:txBody>
                  <a:tcPr/>
                </a:tc>
                <a:extLst>
                  <a:ext uri="{0D108BD9-81ED-4DB2-BD59-A6C34878D82A}">
                    <a16:rowId xmlns:a16="http://schemas.microsoft.com/office/drawing/2014/main" val="1331936183"/>
                  </a:ext>
                </a:extLst>
              </a:tr>
            </a:tbl>
          </a:graphicData>
        </a:graphic>
      </p:graphicFrame>
      <p:sp>
        <p:nvSpPr>
          <p:cNvPr id="6" name="テキスト ボックス 5">
            <a:extLst>
              <a:ext uri="{FF2B5EF4-FFF2-40B4-BE49-F238E27FC236}">
                <a16:creationId xmlns:a16="http://schemas.microsoft.com/office/drawing/2014/main" id="{10799967-4CB7-29D4-73BC-C3B06B5ACE10}"/>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867773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2DF66-2DDB-93B0-56C5-D06FD81700F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9707AF9-792F-D690-4C3D-B53F008CA49B}"/>
              </a:ext>
            </a:extLst>
          </p:cNvPr>
          <p:cNvSpPr txBox="1">
            <a:spLocks/>
          </p:cNvSpPr>
          <p:nvPr/>
        </p:nvSpPr>
        <p:spPr>
          <a:xfrm>
            <a:off x="1332849" y="147877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投資（デジタルオプティマイゼーション）</a:t>
            </a:r>
          </a:p>
        </p:txBody>
      </p:sp>
      <p:sp>
        <p:nvSpPr>
          <p:cNvPr id="91" name="スライド番号プレースホルダー 1">
            <a:extLst>
              <a:ext uri="{FF2B5EF4-FFF2-40B4-BE49-F238E27FC236}">
                <a16:creationId xmlns:a16="http://schemas.microsoft.com/office/drawing/2014/main" id="{690201D7-9689-D3A2-C556-6AD3002F830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63</a:t>
            </a:fld>
            <a:endParaRPr kumimoji="1" lang="ja-JP" altLang="en-US" sz="2000"/>
          </a:p>
        </p:txBody>
      </p:sp>
      <p:sp>
        <p:nvSpPr>
          <p:cNvPr id="2" name="テキスト ボックス 1">
            <a:extLst>
              <a:ext uri="{FF2B5EF4-FFF2-40B4-BE49-F238E27FC236}">
                <a16:creationId xmlns:a16="http://schemas.microsoft.com/office/drawing/2014/main" id="{72B8C771-FA91-53A0-4669-32EE8F9D05EE}"/>
              </a:ext>
            </a:extLst>
          </p:cNvPr>
          <p:cNvSpPr txBox="1"/>
          <p:nvPr/>
        </p:nvSpPr>
        <p:spPr>
          <a:xfrm>
            <a:off x="1554679" y="2036000"/>
            <a:ext cx="15456498" cy="1754326"/>
          </a:xfrm>
          <a:prstGeom prst="rect">
            <a:avLst/>
          </a:prstGeom>
          <a:noFill/>
        </p:spPr>
        <p:txBody>
          <a:bodyPr wrap="square">
            <a:spAutoFit/>
          </a:bodyPr>
          <a:lstStyle/>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による業務効率化</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コスト削減</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51D9A891-6A7B-7ED1-F02A-4DCEF997DFD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9A147D13-0BF3-3501-4BC1-D82950F7636C}"/>
              </a:ext>
            </a:extLst>
          </p:cNvPr>
          <p:cNvSpPr txBox="1">
            <a:spLocks noGrp="1"/>
          </p:cNvSpPr>
          <p:nvPr>
            <p:ph type="title" idx="4294967295"/>
          </p:nvPr>
        </p:nvSpPr>
        <p:spPr>
          <a:xfrm>
            <a:off x="1332850" y="719450"/>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プレースホルダー 2">
            <a:extLst>
              <a:ext uri="{FF2B5EF4-FFF2-40B4-BE49-F238E27FC236}">
                <a16:creationId xmlns:a16="http://schemas.microsoft.com/office/drawing/2014/main" id="{24360E63-2504-CF71-C7B8-802BE9B68140}"/>
              </a:ext>
            </a:extLst>
          </p:cNvPr>
          <p:cNvSpPr txBox="1">
            <a:spLocks/>
          </p:cNvSpPr>
          <p:nvPr/>
        </p:nvSpPr>
        <p:spPr>
          <a:xfrm>
            <a:off x="1332851" y="4003873"/>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defRPr/>
            </a:pPr>
            <a:r>
              <a:rPr lang="ja-JP" altLang="en-US" sz="4000">
                <a:latin typeface="メイリオ" panose="020B0604030504040204" pitchFamily="50" charset="-128"/>
                <a:ea typeface="メイリオ" panose="020B0604030504040204" pitchFamily="50" charset="-128"/>
              </a:rPr>
              <a:t>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投資（デジタルトランスフォーメーション）</a:t>
            </a:r>
          </a:p>
        </p:txBody>
      </p:sp>
      <p:sp>
        <p:nvSpPr>
          <p:cNvPr id="7" name="テキスト ボックス 6">
            <a:extLst>
              <a:ext uri="{FF2B5EF4-FFF2-40B4-BE49-F238E27FC236}">
                <a16:creationId xmlns:a16="http://schemas.microsoft.com/office/drawing/2014/main" id="{D2E3B2FA-006F-EDDF-CBD8-66117CB1F61E}"/>
              </a:ext>
            </a:extLst>
          </p:cNvPr>
          <p:cNvSpPr txBox="1"/>
          <p:nvPr/>
        </p:nvSpPr>
        <p:spPr>
          <a:xfrm>
            <a:off x="1554679" y="4684758"/>
            <a:ext cx="15456498" cy="1200329"/>
          </a:xfrm>
          <a:prstGeom prst="rect">
            <a:avLst/>
          </a:prstGeom>
          <a:noFill/>
        </p:spPr>
        <p:txBody>
          <a:bodyPr wrap="square">
            <a:spAutoFit/>
          </a:bodyPr>
          <a:lstStyle/>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新しい事業展開</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新しいビジネスモデル創出</a:t>
            </a:r>
          </a:p>
        </p:txBody>
      </p:sp>
      <p:sp>
        <p:nvSpPr>
          <p:cNvPr id="9" name="テキスト ボックス 8">
            <a:extLst>
              <a:ext uri="{FF2B5EF4-FFF2-40B4-BE49-F238E27FC236}">
                <a16:creationId xmlns:a16="http://schemas.microsoft.com/office/drawing/2014/main" id="{350539D5-9C8B-5BCF-25F1-27854C5F4C65}"/>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4-2-1.】</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154947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15D9-1F31-C3C0-9D68-822878CEB54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2CB7DE1-7BA0-60CB-E0C0-7272CBC168FF}"/>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p>
        </p:txBody>
      </p:sp>
      <p:sp>
        <p:nvSpPr>
          <p:cNvPr id="91" name="スライド番号プレースホルダー 1">
            <a:extLst>
              <a:ext uri="{FF2B5EF4-FFF2-40B4-BE49-F238E27FC236}">
                <a16:creationId xmlns:a16="http://schemas.microsoft.com/office/drawing/2014/main" id="{3485E96E-A0C4-B6D1-EF4F-A5A4C61DDF4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64</a:t>
            </a:fld>
            <a:endParaRPr kumimoji="1" lang="ja-JP" altLang="en-US" sz="2000"/>
          </a:p>
        </p:txBody>
      </p:sp>
      <p:sp>
        <p:nvSpPr>
          <p:cNvPr id="2" name="テキスト ボックス 1">
            <a:extLst>
              <a:ext uri="{FF2B5EF4-FFF2-40B4-BE49-F238E27FC236}">
                <a16:creationId xmlns:a16="http://schemas.microsoft.com/office/drawing/2014/main" id="{48343D10-6380-7CBA-781C-69C1192A579C}"/>
              </a:ext>
            </a:extLst>
          </p:cNvPr>
          <p:cNvSpPr txBox="1"/>
          <p:nvPr/>
        </p:nvSpPr>
        <p:spPr>
          <a:xfrm>
            <a:off x="1554679" y="2036000"/>
            <a:ext cx="15456498" cy="5632311"/>
          </a:xfrm>
          <a:prstGeom prst="rect">
            <a:avLst/>
          </a:prstGeom>
          <a:noFill/>
        </p:spPr>
        <p:txBody>
          <a:bodyPr wrap="square">
            <a:spAutoFit/>
          </a:bodyPr>
          <a:lstStyle/>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投資目的</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業務効率化・コスト削減</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デジタル活用するための環境整備</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進め方</a:t>
            </a:r>
            <a:r>
              <a:rPr lang="en-US" altLang="ja-JP" sz="3600">
                <a:solidFill>
                  <a:srgbClr val="374151"/>
                </a:solidFill>
                <a:latin typeface="メイリオ" panose="020B0604030504040204" pitchFamily="50" charset="-128"/>
                <a:ea typeface="メイリオ" panose="020B0604030504040204" pitchFamily="50" charset="-128"/>
              </a:rPr>
              <a:t>】</a:t>
            </a: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業務内容・業務フローの可視化</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削減・短縮可能な業務の洗い出し</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改善や対応の実施</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業務改革の実現</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6BCF3212-C552-16A5-D0A5-5503745DFD9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FFF8C1B0-3244-2555-ED3F-13711113E592}"/>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守りの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a:t>
            </a:r>
          </a:p>
        </p:txBody>
      </p:sp>
      <p:sp>
        <p:nvSpPr>
          <p:cNvPr id="6" name="テキスト ボックス 5">
            <a:extLst>
              <a:ext uri="{FF2B5EF4-FFF2-40B4-BE49-F238E27FC236}">
                <a16:creationId xmlns:a16="http://schemas.microsoft.com/office/drawing/2014/main" id="{DBB2DFFD-901E-BF68-DF90-8E22479ADD4C}"/>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4-2-3.】</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8348784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A6FA8-4D0A-2806-7B3A-9FFF1AFC06D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783B606-80EC-AD6E-EE17-F435FA4A9BBE}"/>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p>
        </p:txBody>
      </p:sp>
      <p:sp>
        <p:nvSpPr>
          <p:cNvPr id="91" name="スライド番号プレースホルダー 1">
            <a:extLst>
              <a:ext uri="{FF2B5EF4-FFF2-40B4-BE49-F238E27FC236}">
                <a16:creationId xmlns:a16="http://schemas.microsoft.com/office/drawing/2014/main" id="{E05D2B54-45A4-5883-9D6B-63FD00E7E04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65</a:t>
            </a:fld>
            <a:endParaRPr kumimoji="1" lang="ja-JP" altLang="en-US" sz="2000"/>
          </a:p>
        </p:txBody>
      </p:sp>
      <p:sp>
        <p:nvSpPr>
          <p:cNvPr id="2" name="テキスト ボックス 1">
            <a:extLst>
              <a:ext uri="{FF2B5EF4-FFF2-40B4-BE49-F238E27FC236}">
                <a16:creationId xmlns:a16="http://schemas.microsoft.com/office/drawing/2014/main" id="{0E987DB7-BD33-6FE0-6199-0551E3D2BFCE}"/>
              </a:ext>
            </a:extLst>
          </p:cNvPr>
          <p:cNvSpPr txBox="1"/>
          <p:nvPr/>
        </p:nvSpPr>
        <p:spPr>
          <a:xfrm>
            <a:off x="1554679" y="2036000"/>
            <a:ext cx="15456498" cy="3416320"/>
          </a:xfrm>
          <a:prstGeom prst="rect">
            <a:avLst/>
          </a:prstGeom>
          <a:noFill/>
        </p:spPr>
        <p:txBody>
          <a:bodyPr wrap="square">
            <a:spAutoFit/>
          </a:bodyPr>
          <a:lstStyle/>
          <a:p>
            <a:r>
              <a:rPr lang="ja-JP" altLang="en-US" sz="3600">
                <a:solidFill>
                  <a:srgbClr val="374151"/>
                </a:solidFill>
                <a:latin typeface="メイリオ" panose="020B0604030504040204" pitchFamily="50" charset="-128"/>
                <a:ea typeface="メイリオ" panose="020B0604030504040204" pitchFamily="50" charset="-128"/>
              </a:rPr>
              <a:t>課題</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新型コロナウイルス対応のため、テレワークへの切り替え</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書類処理のための出社</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進め方</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89FDA718-BE0D-C7C9-9206-385021D10ED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54FA9A0B-C621-1063-B007-411896FDFC8D}"/>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守りの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投資事例</a:t>
            </a:r>
          </a:p>
        </p:txBody>
      </p:sp>
      <p:graphicFrame>
        <p:nvGraphicFramePr>
          <p:cNvPr id="6" name="表 6">
            <a:extLst>
              <a:ext uri="{FF2B5EF4-FFF2-40B4-BE49-F238E27FC236}">
                <a16:creationId xmlns:a16="http://schemas.microsoft.com/office/drawing/2014/main" id="{059FA1AC-C6F5-32C8-0B16-84C64BAEA18B}"/>
              </a:ext>
            </a:extLst>
          </p:cNvPr>
          <p:cNvGraphicFramePr>
            <a:graphicFrameLocks noGrp="1"/>
          </p:cNvGraphicFramePr>
          <p:nvPr/>
        </p:nvGraphicFramePr>
        <p:xfrm>
          <a:off x="1712277" y="4792140"/>
          <a:ext cx="14944433" cy="1371600"/>
        </p:xfrm>
        <a:graphic>
          <a:graphicData uri="http://schemas.openxmlformats.org/drawingml/2006/table">
            <a:tbl>
              <a:tblPr firstRow="1" bandRow="1">
                <a:tableStyleId>{5C22544A-7EE6-4342-B048-85BDC9FD1C3A}</a:tableStyleId>
              </a:tblPr>
              <a:tblGrid>
                <a:gridCol w="14944433">
                  <a:extLst>
                    <a:ext uri="{9D8B030D-6E8A-4147-A177-3AD203B41FA5}">
                      <a16:colId xmlns:a16="http://schemas.microsoft.com/office/drawing/2014/main" val="4104406124"/>
                    </a:ext>
                  </a:extLst>
                </a:gridCol>
              </a:tblGrid>
              <a:tr h="370840">
                <a:tc>
                  <a:txBody>
                    <a:bodyPr/>
                    <a:lstStyle/>
                    <a:p>
                      <a:r>
                        <a:rPr kumimoji="1" lang="ja-JP" altLang="en-US">
                          <a:latin typeface="メイリオ" panose="020B0604030504040204" pitchFamily="50" charset="-128"/>
                          <a:ea typeface="メイリオ" panose="020B0604030504040204" pitchFamily="50" charset="-128"/>
                        </a:rPr>
                        <a:t>手順１：業務内容・業務フローの可視化</a:t>
                      </a:r>
                    </a:p>
                  </a:txBody>
                  <a:tcPr/>
                </a:tc>
                <a:extLst>
                  <a:ext uri="{0D108BD9-81ED-4DB2-BD59-A6C34878D82A}">
                    <a16:rowId xmlns:a16="http://schemas.microsoft.com/office/drawing/2014/main" val="4072970176"/>
                  </a:ext>
                </a:extLst>
              </a:tr>
              <a:tr h="370840">
                <a:tc>
                  <a:txBody>
                    <a:bodyPr/>
                    <a:lstStyle/>
                    <a:p>
                      <a:r>
                        <a:rPr kumimoji="1" lang="ja-JP" altLang="en-US">
                          <a:latin typeface="メイリオ" panose="020B0604030504040204" pitchFamily="50" charset="-128"/>
                          <a:ea typeface="メイリオ" panose="020B0604030504040204" pitchFamily="50" charset="-128"/>
                        </a:rPr>
                        <a:t>問題となる業務は、「お客様や仕入れ先様から</a:t>
                      </a:r>
                      <a:r>
                        <a:rPr kumimoji="1" lang="en-US" altLang="ja-JP">
                          <a:latin typeface="メイリオ" panose="020B0604030504040204" pitchFamily="50" charset="-128"/>
                          <a:ea typeface="メイリオ" panose="020B0604030504040204" pitchFamily="50" charset="-128"/>
                        </a:rPr>
                        <a:t>FAX</a:t>
                      </a:r>
                      <a:r>
                        <a:rPr kumimoji="1" lang="ja-JP" altLang="en-US">
                          <a:latin typeface="メイリオ" panose="020B0604030504040204" pitchFamily="50" charset="-128"/>
                          <a:ea typeface="メイリオ" panose="020B0604030504040204" pitchFamily="50" charset="-128"/>
                        </a:rPr>
                        <a:t>で届いた見積書や注文書に対して、紙で返信する業務」であることが判明</a:t>
                      </a:r>
                    </a:p>
                  </a:txBody>
                  <a:tcPr/>
                </a:tc>
                <a:extLst>
                  <a:ext uri="{0D108BD9-81ED-4DB2-BD59-A6C34878D82A}">
                    <a16:rowId xmlns:a16="http://schemas.microsoft.com/office/drawing/2014/main" val="2065882979"/>
                  </a:ext>
                </a:extLst>
              </a:tr>
            </a:tbl>
          </a:graphicData>
        </a:graphic>
      </p:graphicFrame>
      <p:graphicFrame>
        <p:nvGraphicFramePr>
          <p:cNvPr id="7" name="表 6">
            <a:extLst>
              <a:ext uri="{FF2B5EF4-FFF2-40B4-BE49-F238E27FC236}">
                <a16:creationId xmlns:a16="http://schemas.microsoft.com/office/drawing/2014/main" id="{396C1190-5813-DFDD-208E-7EF1538DD8CE}"/>
              </a:ext>
            </a:extLst>
          </p:cNvPr>
          <p:cNvGraphicFramePr>
            <a:graphicFrameLocks noGrp="1"/>
          </p:cNvGraphicFramePr>
          <p:nvPr/>
        </p:nvGraphicFramePr>
        <p:xfrm>
          <a:off x="1712278" y="6163740"/>
          <a:ext cx="14944433" cy="975360"/>
        </p:xfrm>
        <a:graphic>
          <a:graphicData uri="http://schemas.openxmlformats.org/drawingml/2006/table">
            <a:tbl>
              <a:tblPr firstRow="1" bandRow="1">
                <a:tableStyleId>{5C22544A-7EE6-4342-B048-85BDC9FD1C3A}</a:tableStyleId>
              </a:tblPr>
              <a:tblGrid>
                <a:gridCol w="14944433">
                  <a:extLst>
                    <a:ext uri="{9D8B030D-6E8A-4147-A177-3AD203B41FA5}">
                      <a16:colId xmlns:a16="http://schemas.microsoft.com/office/drawing/2014/main" val="4104406124"/>
                    </a:ext>
                  </a:extLst>
                </a:gridCol>
              </a:tblGrid>
              <a:tr h="370840">
                <a:tc>
                  <a:txBody>
                    <a:bodyPr/>
                    <a:lstStyle/>
                    <a:p>
                      <a:r>
                        <a:rPr kumimoji="1" lang="ja-JP" altLang="en-US">
                          <a:latin typeface="メイリオ" panose="020B0604030504040204" pitchFamily="50" charset="-128"/>
                          <a:ea typeface="メイリオ" panose="020B0604030504040204" pitchFamily="50" charset="-128"/>
                        </a:rPr>
                        <a:t>手順２：削減・短縮可能な業務の洗い出し</a:t>
                      </a:r>
                    </a:p>
                  </a:txBody>
                  <a:tcPr/>
                </a:tc>
                <a:extLst>
                  <a:ext uri="{0D108BD9-81ED-4DB2-BD59-A6C34878D82A}">
                    <a16:rowId xmlns:a16="http://schemas.microsoft.com/office/drawing/2014/main" val="4072970176"/>
                  </a:ext>
                </a:extLst>
              </a:tr>
              <a:tr h="370840">
                <a:tc>
                  <a:txBody>
                    <a:bodyPr/>
                    <a:lstStyle/>
                    <a:p>
                      <a:r>
                        <a:rPr kumimoji="1" lang="ja-JP" altLang="en-US">
                          <a:latin typeface="メイリオ" panose="020B0604030504040204" pitchFamily="50" charset="-128"/>
                          <a:ea typeface="メイリオ" panose="020B0604030504040204" pitchFamily="50" charset="-128"/>
                        </a:rPr>
                        <a:t>紙ベースの書類を電子データに切り替えることで、出社する手間を削減</a:t>
                      </a:r>
                    </a:p>
                  </a:txBody>
                  <a:tcPr/>
                </a:tc>
                <a:extLst>
                  <a:ext uri="{0D108BD9-81ED-4DB2-BD59-A6C34878D82A}">
                    <a16:rowId xmlns:a16="http://schemas.microsoft.com/office/drawing/2014/main" val="2065882979"/>
                  </a:ext>
                </a:extLst>
              </a:tr>
            </a:tbl>
          </a:graphicData>
        </a:graphic>
      </p:graphicFrame>
      <p:graphicFrame>
        <p:nvGraphicFramePr>
          <p:cNvPr id="9" name="表 8">
            <a:extLst>
              <a:ext uri="{FF2B5EF4-FFF2-40B4-BE49-F238E27FC236}">
                <a16:creationId xmlns:a16="http://schemas.microsoft.com/office/drawing/2014/main" id="{67C0EDC4-B7EE-B67F-1970-122B0B157EED}"/>
              </a:ext>
            </a:extLst>
          </p:cNvPr>
          <p:cNvGraphicFramePr>
            <a:graphicFrameLocks noGrp="1"/>
          </p:cNvGraphicFramePr>
          <p:nvPr/>
        </p:nvGraphicFramePr>
        <p:xfrm>
          <a:off x="1712278" y="7139100"/>
          <a:ext cx="14944433" cy="975360"/>
        </p:xfrm>
        <a:graphic>
          <a:graphicData uri="http://schemas.openxmlformats.org/drawingml/2006/table">
            <a:tbl>
              <a:tblPr firstRow="1" bandRow="1">
                <a:tableStyleId>{5C22544A-7EE6-4342-B048-85BDC9FD1C3A}</a:tableStyleId>
              </a:tblPr>
              <a:tblGrid>
                <a:gridCol w="14944433">
                  <a:extLst>
                    <a:ext uri="{9D8B030D-6E8A-4147-A177-3AD203B41FA5}">
                      <a16:colId xmlns:a16="http://schemas.microsoft.com/office/drawing/2014/main" val="4104406124"/>
                    </a:ext>
                  </a:extLst>
                </a:gridCol>
              </a:tblGrid>
              <a:tr h="370840">
                <a:tc>
                  <a:txBody>
                    <a:bodyPr/>
                    <a:lstStyle/>
                    <a:p>
                      <a:r>
                        <a:rPr kumimoji="1" lang="ja-JP" altLang="en-US">
                          <a:latin typeface="メイリオ" panose="020B0604030504040204" pitchFamily="50" charset="-128"/>
                          <a:ea typeface="メイリオ" panose="020B0604030504040204" pitchFamily="50" charset="-128"/>
                        </a:rPr>
                        <a:t>手順３：改善や対応の実施</a:t>
                      </a:r>
                    </a:p>
                  </a:txBody>
                  <a:tcPr/>
                </a:tc>
                <a:extLst>
                  <a:ext uri="{0D108BD9-81ED-4DB2-BD59-A6C34878D82A}">
                    <a16:rowId xmlns:a16="http://schemas.microsoft.com/office/drawing/2014/main" val="4072970176"/>
                  </a:ext>
                </a:extLst>
              </a:tr>
              <a:tr h="370840">
                <a:tc>
                  <a:txBody>
                    <a:bodyPr/>
                    <a:lstStyle/>
                    <a:p>
                      <a:r>
                        <a:rPr kumimoji="1" lang="en-US" altLang="ja-JP">
                          <a:latin typeface="メイリオ" panose="020B0604030504040204" pitchFamily="50" charset="-128"/>
                          <a:ea typeface="メイリオ" panose="020B0604030504040204" pitchFamily="50" charset="-128"/>
                        </a:rPr>
                        <a:t>RPA</a:t>
                      </a:r>
                      <a:r>
                        <a:rPr kumimoji="1" lang="ja-JP" altLang="en-US">
                          <a:latin typeface="メイリオ" panose="020B0604030504040204" pitchFamily="50" charset="-128"/>
                          <a:ea typeface="メイリオ" panose="020B0604030504040204" pitchFamily="50" charset="-128"/>
                        </a:rPr>
                        <a:t>を導入し、</a:t>
                      </a:r>
                      <a:r>
                        <a:rPr kumimoji="1" lang="en-US" altLang="ja-JP">
                          <a:latin typeface="メイリオ" panose="020B0604030504040204" pitchFamily="50" charset="-128"/>
                          <a:ea typeface="メイリオ" panose="020B0604030504040204" pitchFamily="50" charset="-128"/>
                        </a:rPr>
                        <a:t>FAX</a:t>
                      </a:r>
                      <a:r>
                        <a:rPr kumimoji="1" lang="ja-JP" altLang="en-US">
                          <a:latin typeface="メイリオ" panose="020B0604030504040204" pitchFamily="50" charset="-128"/>
                          <a:ea typeface="メイリオ" panose="020B0604030504040204" pitchFamily="50" charset="-128"/>
                        </a:rPr>
                        <a:t>データを</a:t>
                      </a:r>
                      <a:r>
                        <a:rPr kumimoji="1" lang="en-US" altLang="ja-JP">
                          <a:latin typeface="メイリオ" panose="020B0604030504040204" pitchFamily="50" charset="-128"/>
                          <a:ea typeface="メイリオ" panose="020B0604030504040204" pitchFamily="50" charset="-128"/>
                        </a:rPr>
                        <a:t>PDF</a:t>
                      </a:r>
                      <a:r>
                        <a:rPr kumimoji="1" lang="ja-JP" altLang="en-US">
                          <a:latin typeface="メイリオ" panose="020B0604030504040204" pitchFamily="50" charset="-128"/>
                          <a:ea typeface="メイリオ" panose="020B0604030504040204" pitchFamily="50" charset="-128"/>
                        </a:rPr>
                        <a:t>ファイルに自動変更しサーバに保存</a:t>
                      </a:r>
                    </a:p>
                  </a:txBody>
                  <a:tcPr/>
                </a:tc>
                <a:extLst>
                  <a:ext uri="{0D108BD9-81ED-4DB2-BD59-A6C34878D82A}">
                    <a16:rowId xmlns:a16="http://schemas.microsoft.com/office/drawing/2014/main" val="2065882979"/>
                  </a:ext>
                </a:extLst>
              </a:tr>
            </a:tbl>
          </a:graphicData>
        </a:graphic>
      </p:graphicFrame>
      <p:graphicFrame>
        <p:nvGraphicFramePr>
          <p:cNvPr id="10" name="表 9">
            <a:extLst>
              <a:ext uri="{FF2B5EF4-FFF2-40B4-BE49-F238E27FC236}">
                <a16:creationId xmlns:a16="http://schemas.microsoft.com/office/drawing/2014/main" id="{88316034-D163-D746-32CC-0729377B88CC}"/>
              </a:ext>
            </a:extLst>
          </p:cNvPr>
          <p:cNvGraphicFramePr>
            <a:graphicFrameLocks noGrp="1"/>
          </p:cNvGraphicFramePr>
          <p:nvPr/>
        </p:nvGraphicFramePr>
        <p:xfrm>
          <a:off x="1712278" y="8054604"/>
          <a:ext cx="14944433" cy="975360"/>
        </p:xfrm>
        <a:graphic>
          <a:graphicData uri="http://schemas.openxmlformats.org/drawingml/2006/table">
            <a:tbl>
              <a:tblPr firstRow="1" bandRow="1">
                <a:tableStyleId>{5C22544A-7EE6-4342-B048-85BDC9FD1C3A}</a:tableStyleId>
              </a:tblPr>
              <a:tblGrid>
                <a:gridCol w="14944433">
                  <a:extLst>
                    <a:ext uri="{9D8B030D-6E8A-4147-A177-3AD203B41FA5}">
                      <a16:colId xmlns:a16="http://schemas.microsoft.com/office/drawing/2014/main" val="4104406124"/>
                    </a:ext>
                  </a:extLst>
                </a:gridCol>
              </a:tblGrid>
              <a:tr h="370840">
                <a:tc>
                  <a:txBody>
                    <a:bodyPr/>
                    <a:lstStyle/>
                    <a:p>
                      <a:r>
                        <a:rPr kumimoji="1" lang="ja-JP" altLang="en-US">
                          <a:latin typeface="メイリオ" panose="020B0604030504040204" pitchFamily="50" charset="-128"/>
                          <a:ea typeface="メイリオ" panose="020B0604030504040204" pitchFamily="50" charset="-128"/>
                        </a:rPr>
                        <a:t>手順４：業務改革の実現</a:t>
                      </a:r>
                    </a:p>
                  </a:txBody>
                  <a:tcPr/>
                </a:tc>
                <a:extLst>
                  <a:ext uri="{0D108BD9-81ED-4DB2-BD59-A6C34878D82A}">
                    <a16:rowId xmlns:a16="http://schemas.microsoft.com/office/drawing/2014/main" val="4072970176"/>
                  </a:ext>
                </a:extLst>
              </a:tr>
              <a:tr h="370840">
                <a:tc>
                  <a:txBody>
                    <a:bodyPr/>
                    <a:lstStyle/>
                    <a:p>
                      <a:r>
                        <a:rPr kumimoji="1" lang="ja-JP" altLang="en-US">
                          <a:latin typeface="メイリオ" panose="020B0604030504040204" pitchFamily="50" charset="-128"/>
                          <a:ea typeface="メイリオ" panose="020B0604030504040204" pitchFamily="50" charset="-128"/>
                        </a:rPr>
                        <a:t>出社回数が激減し、完全テレワークが実現</a:t>
                      </a:r>
                    </a:p>
                  </a:txBody>
                  <a:tcPr/>
                </a:tc>
                <a:extLst>
                  <a:ext uri="{0D108BD9-81ED-4DB2-BD59-A6C34878D82A}">
                    <a16:rowId xmlns:a16="http://schemas.microsoft.com/office/drawing/2014/main" val="2065882979"/>
                  </a:ext>
                </a:extLst>
              </a:tr>
            </a:tbl>
          </a:graphicData>
        </a:graphic>
      </p:graphicFrame>
      <p:sp>
        <p:nvSpPr>
          <p:cNvPr id="11" name="テキスト ボックス 10">
            <a:extLst>
              <a:ext uri="{FF2B5EF4-FFF2-40B4-BE49-F238E27FC236}">
                <a16:creationId xmlns:a16="http://schemas.microsoft.com/office/drawing/2014/main" id="{FDCF85CF-5F57-C3DD-86D2-77447CC18042}"/>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4-2-3.】</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7222767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166C1-4EB8-EB4E-E6BA-730C4192D94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D5074CD-0C95-D058-7442-C9FA5BDA6E8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p>
        </p:txBody>
      </p:sp>
      <p:sp>
        <p:nvSpPr>
          <p:cNvPr id="91" name="スライド番号プレースホルダー 1">
            <a:extLst>
              <a:ext uri="{FF2B5EF4-FFF2-40B4-BE49-F238E27FC236}">
                <a16:creationId xmlns:a16="http://schemas.microsoft.com/office/drawing/2014/main" id="{1390E895-E49D-91F6-F111-13A049659D3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66</a:t>
            </a:fld>
            <a:endParaRPr kumimoji="1" lang="ja-JP" altLang="en-US" sz="2000"/>
          </a:p>
        </p:txBody>
      </p:sp>
      <p:sp>
        <p:nvSpPr>
          <p:cNvPr id="4" name="object 40">
            <a:extLst>
              <a:ext uri="{FF2B5EF4-FFF2-40B4-BE49-F238E27FC236}">
                <a16:creationId xmlns:a16="http://schemas.microsoft.com/office/drawing/2014/main" id="{020CD6E6-2A53-3A2A-454F-E18623E415E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65C7624D-3049-F8B4-CB02-99680C4201CB}"/>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守りの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投資事例とフレームワーク</a:t>
            </a:r>
          </a:p>
        </p:txBody>
      </p:sp>
      <p:sp>
        <p:nvSpPr>
          <p:cNvPr id="9" name="正方形/長方形 8">
            <a:extLst>
              <a:ext uri="{FF2B5EF4-FFF2-40B4-BE49-F238E27FC236}">
                <a16:creationId xmlns:a16="http://schemas.microsoft.com/office/drawing/2014/main" id="{4A0E6F62-AB64-AAB0-1DB8-022FACB37F48}"/>
              </a:ext>
            </a:extLst>
          </p:cNvPr>
          <p:cNvSpPr/>
          <p:nvPr/>
        </p:nvSpPr>
        <p:spPr>
          <a:xfrm>
            <a:off x="2348815" y="6258886"/>
            <a:ext cx="13132970" cy="125407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3C26E8D0-7355-CE9B-412E-42CD6F22E4A5}"/>
              </a:ext>
            </a:extLst>
          </p:cNvPr>
          <p:cNvSpPr/>
          <p:nvPr/>
        </p:nvSpPr>
        <p:spPr>
          <a:xfrm>
            <a:off x="2348813" y="3963586"/>
            <a:ext cx="13132970" cy="225325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535B216-DB53-702F-0878-CD591373569B}"/>
              </a:ext>
            </a:extLst>
          </p:cNvPr>
          <p:cNvSpPr txBox="1"/>
          <p:nvPr/>
        </p:nvSpPr>
        <p:spPr>
          <a:xfrm>
            <a:off x="2174680" y="4859382"/>
            <a:ext cx="3177953" cy="461665"/>
          </a:xfrm>
          <a:prstGeom prst="rect">
            <a:avLst/>
          </a:prstGeom>
          <a:noFill/>
        </p:spPr>
        <p:txBody>
          <a:bodyPr wrap="square">
            <a:spAutoFit/>
          </a:bodyPr>
          <a:lstStyle/>
          <a:p>
            <a:pPr algn="ctr"/>
            <a:r>
              <a:rPr lang="ja-JP" altLang="en-US" sz="2400" b="0" i="0">
                <a:solidFill>
                  <a:srgbClr val="374151"/>
                </a:solidFill>
                <a:effectLst/>
                <a:latin typeface="メイリオ" panose="020B0604030504040204" pitchFamily="50" charset="-128"/>
                <a:ea typeface="メイリオ" panose="020B0604030504040204" pitchFamily="50" charset="-128"/>
              </a:rPr>
              <a:t>業務のデジタル化</a:t>
            </a:r>
          </a:p>
        </p:txBody>
      </p:sp>
      <p:sp>
        <p:nvSpPr>
          <p:cNvPr id="24" name="テキスト ボックス 23">
            <a:extLst>
              <a:ext uri="{FF2B5EF4-FFF2-40B4-BE49-F238E27FC236}">
                <a16:creationId xmlns:a16="http://schemas.microsoft.com/office/drawing/2014/main" id="{0C3963A0-BA75-49CC-56B1-16685AA9AB89}"/>
              </a:ext>
            </a:extLst>
          </p:cNvPr>
          <p:cNvSpPr txBox="1"/>
          <p:nvPr/>
        </p:nvSpPr>
        <p:spPr>
          <a:xfrm>
            <a:off x="2174680" y="6457629"/>
            <a:ext cx="3177953" cy="830997"/>
          </a:xfrm>
          <a:prstGeom prst="rect">
            <a:avLst/>
          </a:prstGeom>
          <a:noFill/>
        </p:spPr>
        <p:txBody>
          <a:bodyPr wrap="square">
            <a:spAutoFit/>
          </a:bodyPr>
          <a:lstStyle/>
          <a:p>
            <a:pPr algn="ctr"/>
            <a:r>
              <a:rPr lang="en-US" altLang="ja-JP" sz="2400" b="0" i="0">
                <a:solidFill>
                  <a:srgbClr val="374151"/>
                </a:solidFill>
                <a:effectLst/>
                <a:latin typeface="メイリオ" panose="020B0604030504040204" pitchFamily="50" charset="-128"/>
                <a:ea typeface="メイリオ" panose="020B0604030504040204" pitchFamily="50" charset="-128"/>
              </a:rPr>
              <a:t>DX</a:t>
            </a:r>
            <a:r>
              <a:rPr lang="ja-JP" altLang="en-US" sz="2400" b="0" i="0">
                <a:solidFill>
                  <a:srgbClr val="374151"/>
                </a:solidFill>
                <a:effectLst/>
                <a:latin typeface="メイリオ" panose="020B0604030504040204" pitchFamily="50" charset="-128"/>
                <a:ea typeface="メイリオ" panose="020B0604030504040204" pitchFamily="50" charset="-128"/>
              </a:rPr>
              <a:t>を進める</a:t>
            </a:r>
            <a:endParaRPr lang="en-US" altLang="ja-JP" sz="2400" b="0" i="0">
              <a:solidFill>
                <a:srgbClr val="374151"/>
              </a:solidFill>
              <a:effectLst/>
              <a:latin typeface="メイリオ" panose="020B0604030504040204" pitchFamily="50" charset="-128"/>
              <a:ea typeface="メイリオ" panose="020B0604030504040204" pitchFamily="50" charset="-128"/>
            </a:endParaRPr>
          </a:p>
          <a:p>
            <a:pPr algn="ctr"/>
            <a:r>
              <a:rPr lang="ja-JP" altLang="en-US" sz="2400">
                <a:solidFill>
                  <a:srgbClr val="374151"/>
                </a:solidFill>
                <a:latin typeface="メイリオ" panose="020B0604030504040204" pitchFamily="50" charset="-128"/>
                <a:ea typeface="メイリオ" panose="020B0604030504040204" pitchFamily="50" charset="-128"/>
              </a:rPr>
              <a:t>体制の整備</a:t>
            </a:r>
            <a:endParaRPr lang="ja-JP" altLang="en-US" sz="2400" b="0" i="0">
              <a:solidFill>
                <a:srgbClr val="374151"/>
              </a:solidFill>
              <a:effectLst/>
              <a:latin typeface="メイリオ" panose="020B0604030504040204" pitchFamily="50" charset="-128"/>
              <a:ea typeface="メイリオ" panose="020B0604030504040204" pitchFamily="50" charset="-128"/>
            </a:endParaRPr>
          </a:p>
        </p:txBody>
      </p:sp>
      <p:grpSp>
        <p:nvGrpSpPr>
          <p:cNvPr id="10" name="グループ化 9">
            <a:extLst>
              <a:ext uri="{FF2B5EF4-FFF2-40B4-BE49-F238E27FC236}">
                <a16:creationId xmlns:a16="http://schemas.microsoft.com/office/drawing/2014/main" id="{D1B8FB42-1B09-E415-35AC-966EB0399B6E}"/>
              </a:ext>
            </a:extLst>
          </p:cNvPr>
          <p:cNvGrpSpPr/>
          <p:nvPr/>
        </p:nvGrpSpPr>
        <p:grpSpPr>
          <a:xfrm>
            <a:off x="5178504" y="3203021"/>
            <a:ext cx="10309062" cy="2987996"/>
            <a:chOff x="5891869" y="1913860"/>
            <a:chExt cx="10309062" cy="5095678"/>
          </a:xfrm>
        </p:grpSpPr>
        <p:sp>
          <p:nvSpPr>
            <p:cNvPr id="15" name="正方形/長方形 14">
              <a:extLst>
                <a:ext uri="{FF2B5EF4-FFF2-40B4-BE49-F238E27FC236}">
                  <a16:creationId xmlns:a16="http://schemas.microsoft.com/office/drawing/2014/main" id="{B689582B-B298-1B14-B420-796210EEFA70}"/>
                </a:ext>
              </a:extLst>
            </p:cNvPr>
            <p:cNvSpPr/>
            <p:nvPr/>
          </p:nvSpPr>
          <p:spPr>
            <a:xfrm>
              <a:off x="5891869" y="1913860"/>
              <a:ext cx="2520000" cy="5083930"/>
            </a:xfrm>
            <a:prstGeom prst="rect">
              <a:avLst/>
            </a:prstGeom>
            <a:solidFill>
              <a:schemeClr val="bg1">
                <a:lumMod val="95000"/>
                <a:alpha val="7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8D0BF676-45D8-EC85-8CC5-88C277267F53}"/>
                </a:ext>
              </a:extLst>
            </p:cNvPr>
            <p:cNvSpPr/>
            <p:nvPr/>
          </p:nvSpPr>
          <p:spPr>
            <a:xfrm>
              <a:off x="8488223" y="1913860"/>
              <a:ext cx="2520000" cy="5083930"/>
            </a:xfrm>
            <a:prstGeom prst="rect">
              <a:avLst/>
            </a:prstGeom>
            <a:solidFill>
              <a:schemeClr val="accent4">
                <a:lumMod val="20000"/>
                <a:lumOff val="8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94670A8C-820B-D8D2-65AD-0D57CD377C64}"/>
                </a:ext>
              </a:extLst>
            </p:cNvPr>
            <p:cNvSpPr/>
            <p:nvPr/>
          </p:nvSpPr>
          <p:spPr>
            <a:xfrm>
              <a:off x="11084577" y="1925550"/>
              <a:ext cx="2520000" cy="5083930"/>
            </a:xfrm>
            <a:prstGeom prst="rect">
              <a:avLst/>
            </a:prstGeom>
            <a:solidFill>
              <a:schemeClr val="accent4">
                <a:lumMod val="40000"/>
                <a:lumOff val="6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F286E448-861D-9041-88A2-162EBE5ACCF6}"/>
                </a:ext>
              </a:extLst>
            </p:cNvPr>
            <p:cNvSpPr/>
            <p:nvPr/>
          </p:nvSpPr>
          <p:spPr>
            <a:xfrm>
              <a:off x="13680931" y="1925608"/>
              <a:ext cx="2520000" cy="5083930"/>
            </a:xfrm>
            <a:prstGeom prst="rect">
              <a:avLst/>
            </a:prstGeom>
            <a:solidFill>
              <a:schemeClr val="accent4">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2DFF144E-0FA4-6C49-2FC6-24B84304C255}"/>
                </a:ext>
              </a:extLst>
            </p:cNvPr>
            <p:cNvSpPr txBox="1"/>
            <p:nvPr/>
          </p:nvSpPr>
          <p:spPr>
            <a:xfrm>
              <a:off x="5891869" y="2025281"/>
              <a:ext cx="2520000" cy="369332"/>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未着手</a:t>
              </a:r>
            </a:p>
          </p:txBody>
        </p:sp>
        <p:sp>
          <p:nvSpPr>
            <p:cNvPr id="26" name="テキスト ボックス 25">
              <a:extLst>
                <a:ext uri="{FF2B5EF4-FFF2-40B4-BE49-F238E27FC236}">
                  <a16:creationId xmlns:a16="http://schemas.microsoft.com/office/drawing/2014/main" id="{3F01741F-5E28-5FA4-4E55-656698379D54}"/>
                </a:ext>
              </a:extLst>
            </p:cNvPr>
            <p:cNvSpPr txBox="1"/>
            <p:nvPr/>
          </p:nvSpPr>
          <p:spPr>
            <a:xfrm>
              <a:off x="8488223" y="2030337"/>
              <a:ext cx="2520000" cy="369332"/>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デジタイゼーション</a:t>
              </a:r>
            </a:p>
          </p:txBody>
        </p:sp>
        <p:sp>
          <p:nvSpPr>
            <p:cNvPr id="27" name="テキスト ボックス 26">
              <a:extLst>
                <a:ext uri="{FF2B5EF4-FFF2-40B4-BE49-F238E27FC236}">
                  <a16:creationId xmlns:a16="http://schemas.microsoft.com/office/drawing/2014/main" id="{923DE36E-C641-8AA8-C428-4DBFF932C6B6}"/>
                </a:ext>
              </a:extLst>
            </p:cNvPr>
            <p:cNvSpPr txBox="1"/>
            <p:nvPr/>
          </p:nvSpPr>
          <p:spPr>
            <a:xfrm>
              <a:off x="11084577" y="2036182"/>
              <a:ext cx="2520000" cy="369332"/>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デジタライゼーション</a:t>
              </a:r>
            </a:p>
          </p:txBody>
        </p:sp>
        <p:sp>
          <p:nvSpPr>
            <p:cNvPr id="28" name="テキスト ボックス 27">
              <a:extLst>
                <a:ext uri="{FF2B5EF4-FFF2-40B4-BE49-F238E27FC236}">
                  <a16:creationId xmlns:a16="http://schemas.microsoft.com/office/drawing/2014/main" id="{AB424754-2AC6-C12E-A956-FDECAB0627C1}"/>
                </a:ext>
              </a:extLst>
            </p:cNvPr>
            <p:cNvSpPr txBox="1"/>
            <p:nvPr/>
          </p:nvSpPr>
          <p:spPr>
            <a:xfrm>
              <a:off x="13680931" y="1921466"/>
              <a:ext cx="2520000" cy="646331"/>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デジタルトランスフォーメーション</a:t>
              </a:r>
            </a:p>
          </p:txBody>
        </p:sp>
      </p:grpSp>
      <p:sp>
        <p:nvSpPr>
          <p:cNvPr id="30" name="四角形: 角を丸くする 29">
            <a:extLst>
              <a:ext uri="{FF2B5EF4-FFF2-40B4-BE49-F238E27FC236}">
                <a16:creationId xmlns:a16="http://schemas.microsoft.com/office/drawing/2014/main" id="{4297858D-0521-6627-E067-16B533808094}"/>
              </a:ext>
            </a:extLst>
          </p:cNvPr>
          <p:cNvSpPr/>
          <p:nvPr/>
        </p:nvSpPr>
        <p:spPr>
          <a:xfrm>
            <a:off x="5471552" y="4146323"/>
            <a:ext cx="1933904"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紙ベース・</a:t>
            </a:r>
            <a:endParaRPr kumimoji="1" lang="en-US" altLang="ja-JP">
              <a:solidFill>
                <a:schemeClr val="tx1"/>
              </a:solidFill>
            </a:endParaRPr>
          </a:p>
          <a:p>
            <a:pPr algn="ctr"/>
            <a:r>
              <a:rPr kumimoji="1" lang="ja-JP" altLang="en-US">
                <a:solidFill>
                  <a:schemeClr val="tx1"/>
                </a:solidFill>
              </a:rPr>
              <a:t>人手作業</a:t>
            </a:r>
          </a:p>
        </p:txBody>
      </p:sp>
      <p:sp>
        <p:nvSpPr>
          <p:cNvPr id="33" name="四角形: 角を丸くする 32">
            <a:extLst>
              <a:ext uri="{FF2B5EF4-FFF2-40B4-BE49-F238E27FC236}">
                <a16:creationId xmlns:a16="http://schemas.microsoft.com/office/drawing/2014/main" id="{7AFBCA01-2462-754E-817A-D67CD9920D89}"/>
              </a:ext>
            </a:extLst>
          </p:cNvPr>
          <p:cNvSpPr/>
          <p:nvPr/>
        </p:nvSpPr>
        <p:spPr>
          <a:xfrm>
            <a:off x="7991552" y="4157560"/>
            <a:ext cx="1985591"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業務</a:t>
            </a:r>
            <a:r>
              <a:rPr kumimoji="1" lang="en-US" altLang="ja-JP">
                <a:solidFill>
                  <a:schemeClr val="tx1"/>
                </a:solidFill>
              </a:rPr>
              <a:t>/</a:t>
            </a:r>
            <a:r>
              <a:rPr kumimoji="1" lang="ja-JP" altLang="en-US">
                <a:solidFill>
                  <a:schemeClr val="tx1"/>
                </a:solidFill>
              </a:rPr>
              <a:t>製造プロセスの電子化</a:t>
            </a:r>
            <a:endParaRPr kumimoji="1" lang="en-US" altLang="ja-JP">
              <a:solidFill>
                <a:schemeClr val="tx1"/>
              </a:solidFill>
            </a:endParaRPr>
          </a:p>
        </p:txBody>
      </p:sp>
      <p:sp>
        <p:nvSpPr>
          <p:cNvPr id="36" name="四角形: 角を丸くする 35">
            <a:extLst>
              <a:ext uri="{FF2B5EF4-FFF2-40B4-BE49-F238E27FC236}">
                <a16:creationId xmlns:a16="http://schemas.microsoft.com/office/drawing/2014/main" id="{719D0584-A3A7-6F17-7FF7-B863ABFCDB73}"/>
              </a:ext>
            </a:extLst>
          </p:cNvPr>
          <p:cNvSpPr/>
          <p:nvPr/>
        </p:nvSpPr>
        <p:spPr>
          <a:xfrm>
            <a:off x="10580177" y="4131034"/>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業務</a:t>
            </a:r>
            <a:r>
              <a:rPr kumimoji="1" lang="en-US" altLang="ja-JP">
                <a:solidFill>
                  <a:schemeClr val="tx1"/>
                </a:solidFill>
              </a:rPr>
              <a:t>/</a:t>
            </a:r>
            <a:r>
              <a:rPr kumimoji="1" lang="ja-JP" altLang="en-US">
                <a:solidFill>
                  <a:schemeClr val="tx1"/>
                </a:solidFill>
              </a:rPr>
              <a:t>製造プロセスのデジタル化</a:t>
            </a:r>
            <a:endParaRPr kumimoji="1" lang="en-US" altLang="ja-JP">
              <a:solidFill>
                <a:schemeClr val="tx1"/>
              </a:solidFill>
            </a:endParaRPr>
          </a:p>
        </p:txBody>
      </p:sp>
      <p:sp>
        <p:nvSpPr>
          <p:cNvPr id="40" name="四角形: 角を丸くする 39">
            <a:extLst>
              <a:ext uri="{FF2B5EF4-FFF2-40B4-BE49-F238E27FC236}">
                <a16:creationId xmlns:a16="http://schemas.microsoft.com/office/drawing/2014/main" id="{E72098E2-BA2C-3482-D3DC-170D8038FE2D}"/>
              </a:ext>
            </a:extLst>
          </p:cNvPr>
          <p:cNvSpPr/>
          <p:nvPr/>
        </p:nvSpPr>
        <p:spPr>
          <a:xfrm>
            <a:off x="13176530" y="4137411"/>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顧客との</a:t>
            </a:r>
            <a:r>
              <a:rPr kumimoji="1" lang="en-US" altLang="ja-JP">
                <a:solidFill>
                  <a:schemeClr val="tx1"/>
                </a:solidFill>
              </a:rPr>
              <a:t>E2E</a:t>
            </a:r>
            <a:r>
              <a:rPr kumimoji="1" lang="ja-JP" altLang="en-US">
                <a:solidFill>
                  <a:schemeClr val="tx1"/>
                </a:solidFill>
              </a:rPr>
              <a:t>での</a:t>
            </a:r>
            <a:endParaRPr kumimoji="1" lang="en-US" altLang="ja-JP">
              <a:solidFill>
                <a:schemeClr val="tx1"/>
              </a:solidFill>
            </a:endParaRPr>
          </a:p>
          <a:p>
            <a:pPr algn="ctr"/>
            <a:r>
              <a:rPr kumimoji="1" lang="ja-JP" altLang="en-US">
                <a:solidFill>
                  <a:schemeClr val="tx1"/>
                </a:solidFill>
              </a:rPr>
              <a:t>デジタル化</a:t>
            </a:r>
            <a:endParaRPr kumimoji="1" lang="en-US" altLang="ja-JP">
              <a:solidFill>
                <a:schemeClr val="tx1"/>
              </a:solidFill>
            </a:endParaRPr>
          </a:p>
        </p:txBody>
      </p:sp>
      <p:sp>
        <p:nvSpPr>
          <p:cNvPr id="42" name="四角形: 角を丸くする 41">
            <a:extLst>
              <a:ext uri="{FF2B5EF4-FFF2-40B4-BE49-F238E27FC236}">
                <a16:creationId xmlns:a16="http://schemas.microsoft.com/office/drawing/2014/main" id="{4968946B-3AAA-9A20-64A0-42A4D82E5FC9}"/>
              </a:ext>
            </a:extLst>
          </p:cNvPr>
          <p:cNvSpPr/>
          <p:nvPr/>
        </p:nvSpPr>
        <p:spPr>
          <a:xfrm>
            <a:off x="5352633" y="6350536"/>
            <a:ext cx="2205643" cy="513083"/>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ジョブ型人事制度</a:t>
            </a:r>
          </a:p>
        </p:txBody>
      </p:sp>
      <p:sp>
        <p:nvSpPr>
          <p:cNvPr id="43" name="四角形: 角を丸くする 42">
            <a:extLst>
              <a:ext uri="{FF2B5EF4-FFF2-40B4-BE49-F238E27FC236}">
                <a16:creationId xmlns:a16="http://schemas.microsoft.com/office/drawing/2014/main" id="{3E542CD6-4309-10D1-D21A-5001540BC3DF}"/>
              </a:ext>
            </a:extLst>
          </p:cNvPr>
          <p:cNvSpPr/>
          <p:nvPr/>
        </p:nvSpPr>
        <p:spPr>
          <a:xfrm>
            <a:off x="5360026" y="6931488"/>
            <a:ext cx="2205643" cy="513083"/>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リカレント教育</a:t>
            </a:r>
          </a:p>
        </p:txBody>
      </p:sp>
      <p:sp>
        <p:nvSpPr>
          <p:cNvPr id="44" name="四角形: 角を丸くする 43">
            <a:extLst>
              <a:ext uri="{FF2B5EF4-FFF2-40B4-BE49-F238E27FC236}">
                <a16:creationId xmlns:a16="http://schemas.microsoft.com/office/drawing/2014/main" id="{3250AC10-F105-051E-DFC1-FDFC62AE97BC}"/>
              </a:ext>
            </a:extLst>
          </p:cNvPr>
          <p:cNvSpPr/>
          <p:nvPr/>
        </p:nvSpPr>
        <p:spPr>
          <a:xfrm>
            <a:off x="7991552" y="6307494"/>
            <a:ext cx="2205643" cy="513083"/>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solidFill>
                  <a:schemeClr val="tx1"/>
                </a:solidFill>
              </a:rPr>
              <a:t>CIO/CDXO</a:t>
            </a:r>
            <a:r>
              <a:rPr kumimoji="1" lang="ja-JP" altLang="en-US">
                <a:solidFill>
                  <a:schemeClr val="tx1"/>
                </a:solidFill>
              </a:rPr>
              <a:t>の強化</a:t>
            </a:r>
          </a:p>
        </p:txBody>
      </p:sp>
      <p:sp>
        <p:nvSpPr>
          <p:cNvPr id="45" name="四角形: 角を丸くする 44">
            <a:extLst>
              <a:ext uri="{FF2B5EF4-FFF2-40B4-BE49-F238E27FC236}">
                <a16:creationId xmlns:a16="http://schemas.microsoft.com/office/drawing/2014/main" id="{310E93D9-602C-F51E-7C6C-6F31DD4B45B3}"/>
              </a:ext>
            </a:extLst>
          </p:cNvPr>
          <p:cNvSpPr/>
          <p:nvPr/>
        </p:nvSpPr>
        <p:spPr>
          <a:xfrm>
            <a:off x="7991552" y="6878831"/>
            <a:ext cx="2205643" cy="59209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リモートワーク</a:t>
            </a:r>
            <a:endParaRPr kumimoji="1" lang="en-US" altLang="ja-JP">
              <a:solidFill>
                <a:schemeClr val="tx1"/>
              </a:solidFill>
            </a:endParaRPr>
          </a:p>
          <a:p>
            <a:pPr algn="ctr"/>
            <a:r>
              <a:rPr kumimoji="1" lang="ja-JP" altLang="en-US">
                <a:solidFill>
                  <a:schemeClr val="tx1"/>
                </a:solidFill>
              </a:rPr>
              <a:t>環境整備</a:t>
            </a:r>
          </a:p>
        </p:txBody>
      </p:sp>
      <p:sp>
        <p:nvSpPr>
          <p:cNvPr id="46" name="四角形: 角を丸くする 45">
            <a:extLst>
              <a:ext uri="{FF2B5EF4-FFF2-40B4-BE49-F238E27FC236}">
                <a16:creationId xmlns:a16="http://schemas.microsoft.com/office/drawing/2014/main" id="{35237D0C-70E5-4FF6-24CB-17654B02FE6B}"/>
              </a:ext>
            </a:extLst>
          </p:cNvPr>
          <p:cNvSpPr/>
          <p:nvPr/>
        </p:nvSpPr>
        <p:spPr>
          <a:xfrm>
            <a:off x="10528389" y="6306018"/>
            <a:ext cx="2205643" cy="513083"/>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内製化</a:t>
            </a:r>
          </a:p>
        </p:txBody>
      </p:sp>
      <p:sp>
        <p:nvSpPr>
          <p:cNvPr id="48" name="四角形: 角を丸くする 47">
            <a:extLst>
              <a:ext uri="{FF2B5EF4-FFF2-40B4-BE49-F238E27FC236}">
                <a16:creationId xmlns:a16="http://schemas.microsoft.com/office/drawing/2014/main" id="{A7273332-A758-3D7A-1FD0-35175BD08AAF}"/>
              </a:ext>
            </a:extLst>
          </p:cNvPr>
          <p:cNvSpPr/>
          <p:nvPr/>
        </p:nvSpPr>
        <p:spPr>
          <a:xfrm>
            <a:off x="8011758" y="5231079"/>
            <a:ext cx="1985591" cy="72478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solidFill>
                  <a:schemeClr val="tx1"/>
                </a:solidFill>
              </a:rPr>
              <a:t>FAX</a:t>
            </a:r>
            <a:r>
              <a:rPr kumimoji="1" lang="ja-JP" altLang="en-US">
                <a:solidFill>
                  <a:schemeClr val="tx1"/>
                </a:solidFill>
              </a:rPr>
              <a:t>を電子化</a:t>
            </a:r>
            <a:endParaRPr kumimoji="1" lang="en-US" altLang="ja-JP">
              <a:solidFill>
                <a:schemeClr val="tx1"/>
              </a:solidFill>
            </a:endParaRPr>
          </a:p>
        </p:txBody>
      </p:sp>
      <p:sp>
        <p:nvSpPr>
          <p:cNvPr id="49" name="四角形: 角を丸くする 48">
            <a:extLst>
              <a:ext uri="{FF2B5EF4-FFF2-40B4-BE49-F238E27FC236}">
                <a16:creationId xmlns:a16="http://schemas.microsoft.com/office/drawing/2014/main" id="{DA8C04F0-249E-E379-1E05-37031ED275A0}"/>
              </a:ext>
            </a:extLst>
          </p:cNvPr>
          <p:cNvSpPr/>
          <p:nvPr/>
        </p:nvSpPr>
        <p:spPr>
          <a:xfrm>
            <a:off x="10600383" y="5204553"/>
            <a:ext cx="2102069" cy="72478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solidFill>
                  <a:schemeClr val="tx1"/>
                </a:solidFill>
              </a:rPr>
              <a:t>FAX</a:t>
            </a:r>
            <a:r>
              <a:rPr kumimoji="1" lang="ja-JP" altLang="en-US">
                <a:solidFill>
                  <a:schemeClr val="tx1"/>
                </a:solidFill>
              </a:rPr>
              <a:t>の電子化を</a:t>
            </a:r>
            <a:endParaRPr kumimoji="1" lang="en-US" altLang="ja-JP">
              <a:solidFill>
                <a:schemeClr val="tx1"/>
              </a:solidFill>
            </a:endParaRPr>
          </a:p>
          <a:p>
            <a:pPr algn="ctr"/>
            <a:r>
              <a:rPr kumimoji="1" lang="ja-JP" altLang="en-US">
                <a:solidFill>
                  <a:schemeClr val="tx1"/>
                </a:solidFill>
              </a:rPr>
              <a:t>自動化</a:t>
            </a:r>
            <a:endParaRPr kumimoji="1" lang="en-US" altLang="ja-JP">
              <a:solidFill>
                <a:schemeClr val="tx1"/>
              </a:solidFill>
            </a:endParaRPr>
          </a:p>
        </p:txBody>
      </p:sp>
      <p:sp>
        <p:nvSpPr>
          <p:cNvPr id="50" name="四角形: 角を丸くする 49">
            <a:extLst>
              <a:ext uri="{FF2B5EF4-FFF2-40B4-BE49-F238E27FC236}">
                <a16:creationId xmlns:a16="http://schemas.microsoft.com/office/drawing/2014/main" id="{192F36B8-7C38-A3CA-C394-8B86F64207B7}"/>
              </a:ext>
            </a:extLst>
          </p:cNvPr>
          <p:cNvSpPr/>
          <p:nvPr/>
        </p:nvSpPr>
        <p:spPr>
          <a:xfrm>
            <a:off x="13196736" y="5210930"/>
            <a:ext cx="2102069" cy="72478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テレワーク</a:t>
            </a:r>
            <a:endParaRPr kumimoji="1" lang="en-US" altLang="ja-JP">
              <a:solidFill>
                <a:schemeClr val="tx1"/>
              </a:solidFill>
            </a:endParaRPr>
          </a:p>
          <a:p>
            <a:pPr algn="ctr"/>
            <a:r>
              <a:rPr kumimoji="1" lang="ja-JP" altLang="en-US">
                <a:solidFill>
                  <a:schemeClr val="tx1"/>
                </a:solidFill>
              </a:rPr>
              <a:t>拠点統合</a:t>
            </a:r>
            <a:endParaRPr kumimoji="1" lang="en-US" altLang="ja-JP">
              <a:solidFill>
                <a:schemeClr val="tx1"/>
              </a:solidFill>
            </a:endParaRPr>
          </a:p>
        </p:txBody>
      </p:sp>
      <p:sp>
        <p:nvSpPr>
          <p:cNvPr id="51" name="矢印: 上 50">
            <a:extLst>
              <a:ext uri="{FF2B5EF4-FFF2-40B4-BE49-F238E27FC236}">
                <a16:creationId xmlns:a16="http://schemas.microsoft.com/office/drawing/2014/main" id="{B44543A3-A3A1-175F-3A0E-8D5DDCC59A64}"/>
              </a:ext>
            </a:extLst>
          </p:cNvPr>
          <p:cNvSpPr/>
          <p:nvPr/>
        </p:nvSpPr>
        <p:spPr>
          <a:xfrm rot="5400000">
            <a:off x="9957571" y="5212668"/>
            <a:ext cx="685411" cy="73216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矢印: 上 51">
            <a:extLst>
              <a:ext uri="{FF2B5EF4-FFF2-40B4-BE49-F238E27FC236}">
                <a16:creationId xmlns:a16="http://schemas.microsoft.com/office/drawing/2014/main" id="{5AF2CC46-B054-126B-AA2E-9948C55A6EF4}"/>
              </a:ext>
            </a:extLst>
          </p:cNvPr>
          <p:cNvSpPr/>
          <p:nvPr/>
        </p:nvSpPr>
        <p:spPr>
          <a:xfrm rot="5400000">
            <a:off x="12634471" y="5204126"/>
            <a:ext cx="685411" cy="73216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56830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DC5CC-7727-6F58-407C-CC520FB52E0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10A0F60-FCE9-29E2-83BC-708AA16E6C0F}"/>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p>
        </p:txBody>
      </p:sp>
      <p:sp>
        <p:nvSpPr>
          <p:cNvPr id="91" name="スライド番号プレースホルダー 1">
            <a:extLst>
              <a:ext uri="{FF2B5EF4-FFF2-40B4-BE49-F238E27FC236}">
                <a16:creationId xmlns:a16="http://schemas.microsoft.com/office/drawing/2014/main" id="{521A00B5-84E8-B354-5F9D-0716FF186B1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67</a:t>
            </a:fld>
            <a:endParaRPr kumimoji="1" lang="ja-JP" altLang="en-US" sz="2000"/>
          </a:p>
        </p:txBody>
      </p:sp>
      <p:sp>
        <p:nvSpPr>
          <p:cNvPr id="2" name="テキスト ボックス 1">
            <a:extLst>
              <a:ext uri="{FF2B5EF4-FFF2-40B4-BE49-F238E27FC236}">
                <a16:creationId xmlns:a16="http://schemas.microsoft.com/office/drawing/2014/main" id="{50B6DECE-1FA4-D7D9-DC9B-BC2172B077D7}"/>
              </a:ext>
            </a:extLst>
          </p:cNvPr>
          <p:cNvSpPr txBox="1"/>
          <p:nvPr/>
        </p:nvSpPr>
        <p:spPr>
          <a:xfrm>
            <a:off x="1554679" y="2036000"/>
            <a:ext cx="15456498" cy="5632311"/>
          </a:xfrm>
          <a:prstGeom prst="rect">
            <a:avLst/>
          </a:prstGeom>
          <a:noFill/>
        </p:spPr>
        <p:txBody>
          <a:bodyPr wrap="square">
            <a:spAutoFit/>
          </a:bodyPr>
          <a:lstStyle/>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投資目的</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ビジネス環境の急激な変化に対応する</a:t>
            </a:r>
            <a:r>
              <a:rPr lang="ja-JP" altLang="en-US" sz="3600">
                <a:solidFill>
                  <a:srgbClr val="374151"/>
                </a:solidFill>
                <a:latin typeface="メイリオ" panose="020B0604030504040204" pitchFamily="50" charset="-128"/>
                <a:ea typeface="メイリオ" panose="020B0604030504040204" pitchFamily="50" charset="-128"/>
              </a:rPr>
              <a:t>ため</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多様化する顧客のニーズに応えるため</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進め方</a:t>
            </a:r>
            <a:r>
              <a:rPr lang="en-US" altLang="ja-JP" sz="3600">
                <a:solidFill>
                  <a:srgbClr val="374151"/>
                </a:solidFill>
                <a:latin typeface="メイリオ" panose="020B0604030504040204" pitchFamily="50" charset="-128"/>
                <a:ea typeface="メイリオ" panose="020B0604030504040204" pitchFamily="50" charset="-128"/>
              </a:rPr>
              <a:t>】</a:t>
            </a: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経営ビジョン・戦略の策定</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変革の準備・課題の抽出</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デジタル技術・業務改革による課題の解決</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顧客に新たな価値を提供・他社の</a:t>
            </a:r>
            <a:r>
              <a:rPr lang="en-US" altLang="ja-JP" sz="3600">
                <a:solidFill>
                  <a:srgbClr val="374151"/>
                </a:solidFill>
                <a:latin typeface="メイリオ" panose="020B0604030504040204" pitchFamily="50" charset="-128"/>
                <a:ea typeface="メイリオ" panose="020B0604030504040204" pitchFamily="50" charset="-128"/>
              </a:rPr>
              <a:t>DX</a:t>
            </a:r>
            <a:r>
              <a:rPr lang="ja-JP" altLang="en-US" sz="3600">
                <a:solidFill>
                  <a:srgbClr val="374151"/>
                </a:solidFill>
                <a:latin typeface="メイリオ" panose="020B0604030504040204" pitchFamily="50" charset="-128"/>
                <a:ea typeface="メイリオ" panose="020B0604030504040204" pitchFamily="50" charset="-128"/>
              </a:rPr>
              <a:t>に貢献</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8C8C187F-A93C-F04D-031E-8B6340B2E35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82C2963A-68B6-4600-E24D-4E74E6058240}"/>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攻めの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a:t>
            </a:r>
          </a:p>
        </p:txBody>
      </p:sp>
      <p:sp>
        <p:nvSpPr>
          <p:cNvPr id="6" name="テキスト ボックス 5">
            <a:extLst>
              <a:ext uri="{FF2B5EF4-FFF2-40B4-BE49-F238E27FC236}">
                <a16:creationId xmlns:a16="http://schemas.microsoft.com/office/drawing/2014/main" id="{04C61EDA-1A38-CAE1-2124-467E7C1CB67A}"/>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4-2-4.】</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3925734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22572-78EF-6A5E-4FC1-87EB3DCE39F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D164C2A-DA1B-E1E9-07A0-02C077E850B8}"/>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p>
        </p:txBody>
      </p:sp>
      <p:sp>
        <p:nvSpPr>
          <p:cNvPr id="91" name="スライド番号プレースホルダー 1">
            <a:extLst>
              <a:ext uri="{FF2B5EF4-FFF2-40B4-BE49-F238E27FC236}">
                <a16:creationId xmlns:a16="http://schemas.microsoft.com/office/drawing/2014/main" id="{9FE5464E-801A-F7C2-32FD-4198FE64B1E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68</a:t>
            </a:fld>
            <a:endParaRPr kumimoji="1" lang="ja-JP" altLang="en-US" sz="2000"/>
          </a:p>
        </p:txBody>
      </p:sp>
      <p:sp>
        <p:nvSpPr>
          <p:cNvPr id="2" name="テキスト ボックス 1">
            <a:extLst>
              <a:ext uri="{FF2B5EF4-FFF2-40B4-BE49-F238E27FC236}">
                <a16:creationId xmlns:a16="http://schemas.microsoft.com/office/drawing/2014/main" id="{69ADA349-105B-271B-CF27-7559502F8859}"/>
              </a:ext>
            </a:extLst>
          </p:cNvPr>
          <p:cNvSpPr txBox="1"/>
          <p:nvPr/>
        </p:nvSpPr>
        <p:spPr>
          <a:xfrm>
            <a:off x="1554679" y="2036000"/>
            <a:ext cx="15456498" cy="2862322"/>
          </a:xfrm>
          <a:prstGeom prst="rect">
            <a:avLst/>
          </a:prstGeom>
          <a:noFill/>
        </p:spPr>
        <p:txBody>
          <a:bodyPr wrap="square">
            <a:spAutoFit/>
          </a:bodyPr>
          <a:lstStyle/>
          <a:p>
            <a:r>
              <a:rPr lang="ja-JP" altLang="en-US" sz="3600">
                <a:solidFill>
                  <a:srgbClr val="374151"/>
                </a:solidFill>
                <a:latin typeface="メイリオ" panose="020B0604030504040204" pitchFamily="50" charset="-128"/>
                <a:ea typeface="メイリオ" panose="020B0604030504040204" pitchFamily="50" charset="-128"/>
              </a:rPr>
              <a:t>課題</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従来の機械加工ではビジネスの継続が困難</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進め方</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9118548E-032A-6A09-DC94-B0E6A0CD255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873B0744-7189-14EE-32B9-0654DBA01110}"/>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攻めの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投資事例</a:t>
            </a:r>
          </a:p>
        </p:txBody>
      </p:sp>
      <p:graphicFrame>
        <p:nvGraphicFramePr>
          <p:cNvPr id="6" name="表 6">
            <a:extLst>
              <a:ext uri="{FF2B5EF4-FFF2-40B4-BE49-F238E27FC236}">
                <a16:creationId xmlns:a16="http://schemas.microsoft.com/office/drawing/2014/main" id="{25EFB844-04A2-86B5-11BE-FBE92555D016}"/>
              </a:ext>
            </a:extLst>
          </p:cNvPr>
          <p:cNvGraphicFramePr>
            <a:graphicFrameLocks noGrp="1"/>
          </p:cNvGraphicFramePr>
          <p:nvPr/>
        </p:nvGraphicFramePr>
        <p:xfrm>
          <a:off x="1712277" y="4244834"/>
          <a:ext cx="14944433" cy="914400"/>
        </p:xfrm>
        <a:graphic>
          <a:graphicData uri="http://schemas.openxmlformats.org/drawingml/2006/table">
            <a:tbl>
              <a:tblPr firstRow="1" bandRow="1">
                <a:tableStyleId>{5C22544A-7EE6-4342-B048-85BDC9FD1C3A}</a:tableStyleId>
              </a:tblPr>
              <a:tblGrid>
                <a:gridCol w="14944433">
                  <a:extLst>
                    <a:ext uri="{9D8B030D-6E8A-4147-A177-3AD203B41FA5}">
                      <a16:colId xmlns:a16="http://schemas.microsoft.com/office/drawing/2014/main" val="4104406124"/>
                    </a:ext>
                  </a:extLst>
                </a:gridCol>
              </a:tblGrid>
              <a:tr h="370840">
                <a:tc>
                  <a:txBody>
                    <a:bodyPr/>
                    <a:lstStyle/>
                    <a:p>
                      <a:r>
                        <a:rPr kumimoji="1" lang="ja-JP" altLang="en-US" sz="2400">
                          <a:latin typeface="メイリオ" panose="020B0604030504040204" pitchFamily="50" charset="-128"/>
                          <a:ea typeface="メイリオ" panose="020B0604030504040204" pitchFamily="50" charset="-128"/>
                        </a:rPr>
                        <a:t>手順１：実現したいことを明確にする</a:t>
                      </a:r>
                    </a:p>
                  </a:txBody>
                  <a:tcPr/>
                </a:tc>
                <a:extLst>
                  <a:ext uri="{0D108BD9-81ED-4DB2-BD59-A6C34878D82A}">
                    <a16:rowId xmlns:a16="http://schemas.microsoft.com/office/drawing/2014/main" val="4072970176"/>
                  </a:ext>
                </a:extLst>
              </a:tr>
              <a:tr h="370840">
                <a:tc>
                  <a:txBody>
                    <a:bodyPr/>
                    <a:lstStyle/>
                    <a:p>
                      <a:r>
                        <a:rPr kumimoji="1" lang="ja-JP" altLang="en-US" sz="2400">
                          <a:latin typeface="メイリオ" panose="020B0604030504040204" pitchFamily="50" charset="-128"/>
                          <a:ea typeface="メイリオ" panose="020B0604030504040204" pitchFamily="50" charset="-128"/>
                        </a:rPr>
                        <a:t>ビジネスモデルを、自らサービス提供していくモデルへ転換することに設定した。</a:t>
                      </a:r>
                    </a:p>
                  </a:txBody>
                  <a:tcPr/>
                </a:tc>
                <a:extLst>
                  <a:ext uri="{0D108BD9-81ED-4DB2-BD59-A6C34878D82A}">
                    <a16:rowId xmlns:a16="http://schemas.microsoft.com/office/drawing/2014/main" val="2065882979"/>
                  </a:ext>
                </a:extLst>
              </a:tr>
            </a:tbl>
          </a:graphicData>
        </a:graphic>
      </p:graphicFrame>
      <p:graphicFrame>
        <p:nvGraphicFramePr>
          <p:cNvPr id="7" name="表 6">
            <a:extLst>
              <a:ext uri="{FF2B5EF4-FFF2-40B4-BE49-F238E27FC236}">
                <a16:creationId xmlns:a16="http://schemas.microsoft.com/office/drawing/2014/main" id="{9C930869-73F9-AA9D-5303-D989E063A405}"/>
              </a:ext>
            </a:extLst>
          </p:cNvPr>
          <p:cNvGraphicFramePr>
            <a:graphicFrameLocks noGrp="1"/>
          </p:cNvGraphicFramePr>
          <p:nvPr/>
        </p:nvGraphicFramePr>
        <p:xfrm>
          <a:off x="1712277" y="5190194"/>
          <a:ext cx="14944433" cy="1280160"/>
        </p:xfrm>
        <a:graphic>
          <a:graphicData uri="http://schemas.openxmlformats.org/drawingml/2006/table">
            <a:tbl>
              <a:tblPr firstRow="1" bandRow="1">
                <a:tableStyleId>{5C22544A-7EE6-4342-B048-85BDC9FD1C3A}</a:tableStyleId>
              </a:tblPr>
              <a:tblGrid>
                <a:gridCol w="14944433">
                  <a:extLst>
                    <a:ext uri="{9D8B030D-6E8A-4147-A177-3AD203B41FA5}">
                      <a16:colId xmlns:a16="http://schemas.microsoft.com/office/drawing/2014/main" val="4104406124"/>
                    </a:ext>
                  </a:extLst>
                </a:gridCol>
              </a:tblGrid>
              <a:tr h="370840">
                <a:tc>
                  <a:txBody>
                    <a:bodyPr/>
                    <a:lstStyle/>
                    <a:p>
                      <a:r>
                        <a:rPr kumimoji="1" lang="ja-JP" altLang="en-US" sz="2400">
                          <a:latin typeface="メイリオ" panose="020B0604030504040204" pitchFamily="50" charset="-128"/>
                          <a:ea typeface="メイリオ" panose="020B0604030504040204" pitchFamily="50" charset="-128"/>
                        </a:rPr>
                        <a:t>手順２：課題の明確化、関係者の意識改革を実施する</a:t>
                      </a:r>
                    </a:p>
                  </a:txBody>
                  <a:tcPr/>
                </a:tc>
                <a:extLst>
                  <a:ext uri="{0D108BD9-81ED-4DB2-BD59-A6C34878D82A}">
                    <a16:rowId xmlns:a16="http://schemas.microsoft.com/office/drawing/2014/main" val="4072970176"/>
                  </a:ext>
                </a:extLst>
              </a:tr>
              <a:tr h="370840">
                <a:tc>
                  <a:txBody>
                    <a:bodyPr/>
                    <a:lstStyle/>
                    <a:p>
                      <a:r>
                        <a:rPr kumimoji="1" lang="ja-JP" altLang="en-US" sz="2400">
                          <a:latin typeface="メイリオ" panose="020B0604030504040204" pitchFamily="50" charset="-128"/>
                          <a:ea typeface="メイリオ" panose="020B0604030504040204" pitchFamily="50" charset="-128"/>
                        </a:rPr>
                        <a:t>機械加工による製品の開発や販売だけでなく、自ら市場を開拓できるような新たな価値の創出を課題として挙げた。</a:t>
                      </a:r>
                    </a:p>
                  </a:txBody>
                  <a:tcPr/>
                </a:tc>
                <a:extLst>
                  <a:ext uri="{0D108BD9-81ED-4DB2-BD59-A6C34878D82A}">
                    <a16:rowId xmlns:a16="http://schemas.microsoft.com/office/drawing/2014/main" val="2065882979"/>
                  </a:ext>
                </a:extLst>
              </a:tr>
            </a:tbl>
          </a:graphicData>
        </a:graphic>
      </p:graphicFrame>
      <p:graphicFrame>
        <p:nvGraphicFramePr>
          <p:cNvPr id="9" name="表 8">
            <a:extLst>
              <a:ext uri="{FF2B5EF4-FFF2-40B4-BE49-F238E27FC236}">
                <a16:creationId xmlns:a16="http://schemas.microsoft.com/office/drawing/2014/main" id="{1C021DD0-120D-B7A3-EE6E-0A39E56B465A}"/>
              </a:ext>
            </a:extLst>
          </p:cNvPr>
          <p:cNvGraphicFramePr>
            <a:graphicFrameLocks noGrp="1"/>
          </p:cNvGraphicFramePr>
          <p:nvPr/>
        </p:nvGraphicFramePr>
        <p:xfrm>
          <a:off x="1712277" y="6501314"/>
          <a:ext cx="14944433" cy="1280160"/>
        </p:xfrm>
        <a:graphic>
          <a:graphicData uri="http://schemas.openxmlformats.org/drawingml/2006/table">
            <a:tbl>
              <a:tblPr firstRow="1" bandRow="1">
                <a:tableStyleId>{5C22544A-7EE6-4342-B048-85BDC9FD1C3A}</a:tableStyleId>
              </a:tblPr>
              <a:tblGrid>
                <a:gridCol w="14944433">
                  <a:extLst>
                    <a:ext uri="{9D8B030D-6E8A-4147-A177-3AD203B41FA5}">
                      <a16:colId xmlns:a16="http://schemas.microsoft.com/office/drawing/2014/main" val="4104406124"/>
                    </a:ext>
                  </a:extLst>
                </a:gridCol>
              </a:tblGrid>
              <a:tr h="370840">
                <a:tc>
                  <a:txBody>
                    <a:bodyPr/>
                    <a:lstStyle/>
                    <a:p>
                      <a:r>
                        <a:rPr kumimoji="1" lang="ja-JP" altLang="en-US" sz="2400">
                          <a:latin typeface="メイリオ" panose="020B0604030504040204" pitchFamily="50" charset="-128"/>
                          <a:ea typeface="メイリオ" panose="020B0604030504040204" pitchFamily="50" charset="-128"/>
                        </a:rPr>
                        <a:t>手順３：デジタル技術による、課題解決</a:t>
                      </a:r>
                    </a:p>
                  </a:txBody>
                  <a:tcPr/>
                </a:tc>
                <a:extLst>
                  <a:ext uri="{0D108BD9-81ED-4DB2-BD59-A6C34878D82A}">
                    <a16:rowId xmlns:a16="http://schemas.microsoft.com/office/drawing/2014/main" val="4072970176"/>
                  </a:ext>
                </a:extLst>
              </a:tr>
              <a:tr h="370840">
                <a:tc>
                  <a:txBody>
                    <a:bodyPr/>
                    <a:lstStyle/>
                    <a:p>
                      <a:r>
                        <a:rPr kumimoji="1" lang="ja-JP" altLang="en-US" sz="2400" b="0">
                          <a:solidFill>
                            <a:schemeClr val="tx1"/>
                          </a:solidFill>
                          <a:latin typeface="メイリオ" panose="020B0604030504040204" pitchFamily="50" charset="-128"/>
                          <a:ea typeface="メイリオ" panose="020B0604030504040204" pitchFamily="50" charset="-128"/>
                        </a:rPr>
                        <a:t>機械加工を行う機器にデータを計測するセンサーをつけ、加工データをリアルタイムで計測してデータを抽出し分析して得た情報をもとに、新規事業の展開に繋げた。</a:t>
                      </a:r>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065882979"/>
                  </a:ext>
                </a:extLst>
              </a:tr>
            </a:tbl>
          </a:graphicData>
        </a:graphic>
      </p:graphicFrame>
      <p:graphicFrame>
        <p:nvGraphicFramePr>
          <p:cNvPr id="10" name="表 9">
            <a:extLst>
              <a:ext uri="{FF2B5EF4-FFF2-40B4-BE49-F238E27FC236}">
                <a16:creationId xmlns:a16="http://schemas.microsoft.com/office/drawing/2014/main" id="{418793BB-D989-445A-AF34-A98428338B70}"/>
              </a:ext>
            </a:extLst>
          </p:cNvPr>
          <p:cNvGraphicFramePr>
            <a:graphicFrameLocks noGrp="1"/>
          </p:cNvGraphicFramePr>
          <p:nvPr/>
        </p:nvGraphicFramePr>
        <p:xfrm>
          <a:off x="1712277" y="7812434"/>
          <a:ext cx="14944433" cy="1280160"/>
        </p:xfrm>
        <a:graphic>
          <a:graphicData uri="http://schemas.openxmlformats.org/drawingml/2006/table">
            <a:tbl>
              <a:tblPr firstRow="1" bandRow="1">
                <a:tableStyleId>{5C22544A-7EE6-4342-B048-85BDC9FD1C3A}</a:tableStyleId>
              </a:tblPr>
              <a:tblGrid>
                <a:gridCol w="14944433">
                  <a:extLst>
                    <a:ext uri="{9D8B030D-6E8A-4147-A177-3AD203B41FA5}">
                      <a16:colId xmlns:a16="http://schemas.microsoft.com/office/drawing/2014/main" val="4104406124"/>
                    </a:ext>
                  </a:extLst>
                </a:gridCol>
              </a:tblGrid>
              <a:tr h="370840">
                <a:tc>
                  <a:txBody>
                    <a:bodyPr/>
                    <a:lstStyle/>
                    <a:p>
                      <a:r>
                        <a:rPr kumimoji="1" lang="ja-JP" altLang="en-US" sz="2400">
                          <a:latin typeface="メイリオ" panose="020B0604030504040204" pitchFamily="50" charset="-128"/>
                          <a:ea typeface="メイリオ" panose="020B0604030504040204" pitchFamily="50" charset="-128"/>
                        </a:rPr>
                        <a:t>手順４：</a:t>
                      </a:r>
                      <a:r>
                        <a:rPr kumimoji="1" lang="ja-JP" altLang="en-US" sz="2400" b="1">
                          <a:solidFill>
                            <a:schemeClr val="bg1"/>
                          </a:solidFill>
                          <a:latin typeface="メイリオ" panose="020B0604030504040204" pitchFamily="50" charset="-128"/>
                          <a:ea typeface="メイリオ" panose="020B0604030504040204" pitchFamily="50" charset="-128"/>
                        </a:rPr>
                        <a:t>顧客に新たな価値を提供・ビジネスモデルの転換</a:t>
                      </a:r>
                      <a:endParaRPr kumimoji="1" lang="ja-JP" altLang="en-US" sz="24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40729701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a:solidFill>
                            <a:schemeClr val="tx1"/>
                          </a:solidFill>
                          <a:latin typeface="メイリオ" panose="020B0604030504040204" pitchFamily="50" charset="-128"/>
                          <a:ea typeface="メイリオ" panose="020B0604030504040204" pitchFamily="50" charset="-128"/>
                        </a:rPr>
                        <a:t>機械加工の現場における生産性の向上や品質の改善、人材の育成などの課題を解決するサービスを提供できるようになり、受注だけに頼らないビジネスモデルを構築できた。</a:t>
                      </a:r>
                    </a:p>
                  </a:txBody>
                  <a:tcPr/>
                </a:tc>
                <a:extLst>
                  <a:ext uri="{0D108BD9-81ED-4DB2-BD59-A6C34878D82A}">
                    <a16:rowId xmlns:a16="http://schemas.microsoft.com/office/drawing/2014/main" val="2065882979"/>
                  </a:ext>
                </a:extLst>
              </a:tr>
            </a:tbl>
          </a:graphicData>
        </a:graphic>
      </p:graphicFrame>
      <p:sp>
        <p:nvSpPr>
          <p:cNvPr id="11" name="テキスト ボックス 10">
            <a:extLst>
              <a:ext uri="{FF2B5EF4-FFF2-40B4-BE49-F238E27FC236}">
                <a16:creationId xmlns:a16="http://schemas.microsoft.com/office/drawing/2014/main" id="{B5BED878-ED7C-DD2C-4F54-6B9E2A731B9D}"/>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4-2-4.】</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9749426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034D2-F596-E7A3-397E-6DAB3959FCE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262FBCBA-B3F6-76B8-942E-5E76CF6FCAED}"/>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守りの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投資、攻めの</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投資</a:t>
            </a:r>
          </a:p>
        </p:txBody>
      </p:sp>
      <p:sp>
        <p:nvSpPr>
          <p:cNvPr id="91" name="スライド番号プレースホルダー 1">
            <a:extLst>
              <a:ext uri="{FF2B5EF4-FFF2-40B4-BE49-F238E27FC236}">
                <a16:creationId xmlns:a16="http://schemas.microsoft.com/office/drawing/2014/main" id="{23575B39-9A57-33A1-97C5-D6E264BD01A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69</a:t>
            </a:fld>
            <a:endParaRPr kumimoji="1" lang="ja-JP" altLang="en-US" sz="2000"/>
          </a:p>
        </p:txBody>
      </p:sp>
      <p:sp>
        <p:nvSpPr>
          <p:cNvPr id="4" name="object 40">
            <a:extLst>
              <a:ext uri="{FF2B5EF4-FFF2-40B4-BE49-F238E27FC236}">
                <a16:creationId xmlns:a16="http://schemas.microsoft.com/office/drawing/2014/main" id="{E079C963-3DF6-C615-BC6A-567C6C80DE0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33F04148-8725-D041-7C06-02BAB388DA36}"/>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攻め</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投資事例とフレームワーク</a:t>
            </a:r>
          </a:p>
        </p:txBody>
      </p:sp>
      <p:sp>
        <p:nvSpPr>
          <p:cNvPr id="6" name="正方形/長方形 5">
            <a:extLst>
              <a:ext uri="{FF2B5EF4-FFF2-40B4-BE49-F238E27FC236}">
                <a16:creationId xmlns:a16="http://schemas.microsoft.com/office/drawing/2014/main" id="{09CFBBB1-0EDD-47A6-1443-8F57FEFA97EE}"/>
              </a:ext>
            </a:extLst>
          </p:cNvPr>
          <p:cNvSpPr/>
          <p:nvPr/>
        </p:nvSpPr>
        <p:spPr>
          <a:xfrm>
            <a:off x="2510634" y="5535695"/>
            <a:ext cx="13132970" cy="224049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F9736A8-746C-272C-6FB2-56F1F91F75AB}"/>
              </a:ext>
            </a:extLst>
          </p:cNvPr>
          <p:cNvSpPr/>
          <p:nvPr/>
        </p:nvSpPr>
        <p:spPr>
          <a:xfrm>
            <a:off x="2510633" y="3252258"/>
            <a:ext cx="13132970" cy="212779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343BB1D-EAA8-F3F6-DB33-E842CBE66BF0}"/>
              </a:ext>
            </a:extLst>
          </p:cNvPr>
          <p:cNvSpPr/>
          <p:nvPr/>
        </p:nvSpPr>
        <p:spPr>
          <a:xfrm>
            <a:off x="5340326" y="2692257"/>
            <a:ext cx="2520000" cy="5083930"/>
          </a:xfrm>
          <a:prstGeom prst="rect">
            <a:avLst/>
          </a:prstGeom>
          <a:solidFill>
            <a:schemeClr val="bg1">
              <a:lumMod val="95000"/>
              <a:alpha val="7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26B4771F-24AD-7848-36C5-4D5BFCCE0A7F}"/>
              </a:ext>
            </a:extLst>
          </p:cNvPr>
          <p:cNvSpPr/>
          <p:nvPr/>
        </p:nvSpPr>
        <p:spPr>
          <a:xfrm>
            <a:off x="7936680" y="2692257"/>
            <a:ext cx="2520000" cy="5083930"/>
          </a:xfrm>
          <a:prstGeom prst="rect">
            <a:avLst/>
          </a:prstGeom>
          <a:solidFill>
            <a:schemeClr val="accent4">
              <a:lumMod val="20000"/>
              <a:lumOff val="8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07667B8A-B554-30C6-790A-1E1EBBA3D7C9}"/>
              </a:ext>
            </a:extLst>
          </p:cNvPr>
          <p:cNvSpPr/>
          <p:nvPr/>
        </p:nvSpPr>
        <p:spPr>
          <a:xfrm>
            <a:off x="10533034" y="2703947"/>
            <a:ext cx="2520000" cy="5083930"/>
          </a:xfrm>
          <a:prstGeom prst="rect">
            <a:avLst/>
          </a:prstGeom>
          <a:solidFill>
            <a:schemeClr val="accent4">
              <a:lumMod val="40000"/>
              <a:lumOff val="6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E17F0653-FEDB-AE2A-66F6-42CE69A0D430}"/>
              </a:ext>
            </a:extLst>
          </p:cNvPr>
          <p:cNvSpPr/>
          <p:nvPr/>
        </p:nvSpPr>
        <p:spPr>
          <a:xfrm>
            <a:off x="13129388" y="2704005"/>
            <a:ext cx="2520000" cy="5083930"/>
          </a:xfrm>
          <a:prstGeom prst="rect">
            <a:avLst/>
          </a:prstGeom>
          <a:solidFill>
            <a:schemeClr val="accent4">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CD0BC28-B3E7-F8CA-45FD-0EAFAE672B08}"/>
              </a:ext>
            </a:extLst>
          </p:cNvPr>
          <p:cNvSpPr txBox="1"/>
          <p:nvPr/>
        </p:nvSpPr>
        <p:spPr>
          <a:xfrm>
            <a:off x="2343895" y="3960839"/>
            <a:ext cx="3177953" cy="830997"/>
          </a:xfrm>
          <a:prstGeom prst="rect">
            <a:avLst/>
          </a:prstGeom>
          <a:noFill/>
        </p:spPr>
        <p:txBody>
          <a:bodyPr wrap="square">
            <a:spAutoFit/>
          </a:bodyPr>
          <a:lstStyle/>
          <a:p>
            <a:pPr algn="ctr"/>
            <a:r>
              <a:rPr lang="ja-JP" altLang="en-US" sz="2400">
                <a:solidFill>
                  <a:srgbClr val="374151"/>
                </a:solidFill>
                <a:latin typeface="メイリオ" panose="020B0604030504040204" pitchFamily="50" charset="-128"/>
                <a:ea typeface="メイリオ" panose="020B0604030504040204" pitchFamily="50" charset="-128"/>
              </a:rPr>
              <a:t>ビジネスモデルの</a:t>
            </a:r>
            <a:endParaRPr lang="en-US" altLang="ja-JP" sz="2400">
              <a:solidFill>
                <a:srgbClr val="374151"/>
              </a:solidFill>
              <a:latin typeface="メイリオ" panose="020B0604030504040204" pitchFamily="50" charset="-128"/>
              <a:ea typeface="メイリオ" panose="020B0604030504040204" pitchFamily="50" charset="-128"/>
            </a:endParaRPr>
          </a:p>
          <a:p>
            <a:pPr algn="ctr"/>
            <a:r>
              <a:rPr lang="ja-JP" altLang="en-US" sz="2400" b="0" i="0">
                <a:solidFill>
                  <a:srgbClr val="374151"/>
                </a:solidFill>
                <a:effectLst/>
                <a:latin typeface="メイリオ" panose="020B0604030504040204" pitchFamily="50" charset="-128"/>
                <a:ea typeface="メイリオ" panose="020B0604030504040204" pitchFamily="50" charset="-128"/>
              </a:rPr>
              <a:t>デジタル化</a:t>
            </a:r>
          </a:p>
        </p:txBody>
      </p:sp>
      <p:sp>
        <p:nvSpPr>
          <p:cNvPr id="21" name="テキスト ボックス 20">
            <a:extLst>
              <a:ext uri="{FF2B5EF4-FFF2-40B4-BE49-F238E27FC236}">
                <a16:creationId xmlns:a16="http://schemas.microsoft.com/office/drawing/2014/main" id="{90C131DF-E462-6500-0EC6-8599D9467E0F}"/>
              </a:ext>
            </a:extLst>
          </p:cNvPr>
          <p:cNvSpPr txBox="1"/>
          <p:nvPr/>
        </p:nvSpPr>
        <p:spPr>
          <a:xfrm>
            <a:off x="2336501" y="6343936"/>
            <a:ext cx="3177953" cy="830997"/>
          </a:xfrm>
          <a:prstGeom prst="rect">
            <a:avLst/>
          </a:prstGeom>
          <a:noFill/>
        </p:spPr>
        <p:txBody>
          <a:bodyPr wrap="square">
            <a:spAutoFit/>
          </a:bodyPr>
          <a:lstStyle/>
          <a:p>
            <a:pPr algn="ctr"/>
            <a:r>
              <a:rPr lang="ja-JP" altLang="en-US" sz="2400">
                <a:solidFill>
                  <a:srgbClr val="374151"/>
                </a:solidFill>
                <a:latin typeface="メイリオ" panose="020B0604030504040204" pitchFamily="50" charset="-128"/>
                <a:ea typeface="メイリオ" panose="020B0604030504040204" pitchFamily="50" charset="-128"/>
              </a:rPr>
              <a:t>製品／サービスの</a:t>
            </a:r>
            <a:endParaRPr lang="en-US" altLang="ja-JP" sz="2400">
              <a:solidFill>
                <a:srgbClr val="374151"/>
              </a:solidFill>
              <a:latin typeface="メイリオ" panose="020B0604030504040204" pitchFamily="50" charset="-128"/>
              <a:ea typeface="メイリオ" panose="020B0604030504040204" pitchFamily="50" charset="-128"/>
            </a:endParaRPr>
          </a:p>
          <a:p>
            <a:pPr algn="ctr"/>
            <a:r>
              <a:rPr lang="ja-JP" altLang="en-US" sz="2400" b="0" i="0">
                <a:solidFill>
                  <a:srgbClr val="374151"/>
                </a:solidFill>
                <a:effectLst/>
                <a:latin typeface="メイリオ" panose="020B0604030504040204" pitchFamily="50" charset="-128"/>
                <a:ea typeface="メイリオ" panose="020B0604030504040204" pitchFamily="50" charset="-128"/>
              </a:rPr>
              <a:t>デジタル化</a:t>
            </a:r>
          </a:p>
        </p:txBody>
      </p:sp>
      <p:sp>
        <p:nvSpPr>
          <p:cNvPr id="25" name="テキスト ボックス 24">
            <a:extLst>
              <a:ext uri="{FF2B5EF4-FFF2-40B4-BE49-F238E27FC236}">
                <a16:creationId xmlns:a16="http://schemas.microsoft.com/office/drawing/2014/main" id="{524799DC-6EC2-3810-F71F-E379EA966F8B}"/>
              </a:ext>
            </a:extLst>
          </p:cNvPr>
          <p:cNvSpPr txBox="1"/>
          <p:nvPr/>
        </p:nvSpPr>
        <p:spPr>
          <a:xfrm>
            <a:off x="5340326" y="2803678"/>
            <a:ext cx="2520000" cy="369332"/>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未着手</a:t>
            </a:r>
          </a:p>
        </p:txBody>
      </p:sp>
      <p:sp>
        <p:nvSpPr>
          <p:cNvPr id="26" name="テキスト ボックス 25">
            <a:extLst>
              <a:ext uri="{FF2B5EF4-FFF2-40B4-BE49-F238E27FC236}">
                <a16:creationId xmlns:a16="http://schemas.microsoft.com/office/drawing/2014/main" id="{F1555EEE-7E10-0846-983D-CBA42E5FB2CE}"/>
              </a:ext>
            </a:extLst>
          </p:cNvPr>
          <p:cNvSpPr txBox="1"/>
          <p:nvPr/>
        </p:nvSpPr>
        <p:spPr>
          <a:xfrm>
            <a:off x="7936680" y="2808734"/>
            <a:ext cx="2520000" cy="369332"/>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デジタイゼーション</a:t>
            </a:r>
          </a:p>
        </p:txBody>
      </p:sp>
      <p:sp>
        <p:nvSpPr>
          <p:cNvPr id="27" name="テキスト ボックス 26">
            <a:extLst>
              <a:ext uri="{FF2B5EF4-FFF2-40B4-BE49-F238E27FC236}">
                <a16:creationId xmlns:a16="http://schemas.microsoft.com/office/drawing/2014/main" id="{358FC31A-C657-4E31-206A-09F3CD83ECCD}"/>
              </a:ext>
            </a:extLst>
          </p:cNvPr>
          <p:cNvSpPr txBox="1"/>
          <p:nvPr/>
        </p:nvSpPr>
        <p:spPr>
          <a:xfrm>
            <a:off x="10533034" y="2814579"/>
            <a:ext cx="2520000" cy="369332"/>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デジタライゼーション</a:t>
            </a:r>
          </a:p>
        </p:txBody>
      </p:sp>
      <p:sp>
        <p:nvSpPr>
          <p:cNvPr id="28" name="テキスト ボックス 27">
            <a:extLst>
              <a:ext uri="{FF2B5EF4-FFF2-40B4-BE49-F238E27FC236}">
                <a16:creationId xmlns:a16="http://schemas.microsoft.com/office/drawing/2014/main" id="{31501A0D-CDE6-463E-9A47-BE9914B61759}"/>
              </a:ext>
            </a:extLst>
          </p:cNvPr>
          <p:cNvSpPr txBox="1"/>
          <p:nvPr/>
        </p:nvSpPr>
        <p:spPr>
          <a:xfrm>
            <a:off x="13129388" y="2699863"/>
            <a:ext cx="2520000" cy="646331"/>
          </a:xfrm>
          <a:prstGeom prst="rect">
            <a:avLst/>
          </a:prstGeom>
          <a:noFill/>
        </p:spPr>
        <p:txBody>
          <a:bodyPr wrap="square">
            <a:spAutoFit/>
          </a:bodyPr>
          <a:lstStyle/>
          <a:p>
            <a:pPr algn="ctr"/>
            <a:r>
              <a:rPr lang="ja-JP" altLang="en-US" b="1" i="0">
                <a:solidFill>
                  <a:srgbClr val="374151"/>
                </a:solidFill>
                <a:effectLst/>
                <a:latin typeface="メイリオ" panose="020B0604030504040204" pitchFamily="50" charset="-128"/>
                <a:ea typeface="メイリオ" panose="020B0604030504040204" pitchFamily="50" charset="-128"/>
              </a:rPr>
              <a:t>デジタルトランスフォーメーション</a:t>
            </a:r>
          </a:p>
        </p:txBody>
      </p:sp>
      <p:sp>
        <p:nvSpPr>
          <p:cNvPr id="31" name="四角形: 角を丸くする 30">
            <a:extLst>
              <a:ext uri="{FF2B5EF4-FFF2-40B4-BE49-F238E27FC236}">
                <a16:creationId xmlns:a16="http://schemas.microsoft.com/office/drawing/2014/main" id="{33229DF5-9F0D-CB49-573E-88F4EC588E86}"/>
              </a:ext>
            </a:extLst>
          </p:cNvPr>
          <p:cNvSpPr/>
          <p:nvPr/>
        </p:nvSpPr>
        <p:spPr>
          <a:xfrm>
            <a:off x="5598202" y="5608782"/>
            <a:ext cx="1933904"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非デジタル</a:t>
            </a:r>
            <a:endParaRPr kumimoji="1" lang="en-US" altLang="ja-JP">
              <a:solidFill>
                <a:schemeClr val="tx1"/>
              </a:solidFill>
            </a:endParaRPr>
          </a:p>
          <a:p>
            <a:pPr algn="ctr"/>
            <a:r>
              <a:rPr kumimoji="1" lang="ja-JP" altLang="en-US">
                <a:solidFill>
                  <a:schemeClr val="tx1"/>
                </a:solidFill>
              </a:rPr>
              <a:t>製品</a:t>
            </a:r>
            <a:r>
              <a:rPr kumimoji="1" lang="en-US" altLang="ja-JP">
                <a:solidFill>
                  <a:schemeClr val="tx1"/>
                </a:solidFill>
              </a:rPr>
              <a:t>/</a:t>
            </a:r>
            <a:r>
              <a:rPr kumimoji="1" lang="ja-JP" altLang="en-US">
                <a:solidFill>
                  <a:schemeClr val="tx1"/>
                </a:solidFill>
              </a:rPr>
              <a:t>サービス</a:t>
            </a:r>
          </a:p>
        </p:txBody>
      </p:sp>
      <p:sp>
        <p:nvSpPr>
          <p:cNvPr id="32" name="四角形: 角を丸くする 31">
            <a:extLst>
              <a:ext uri="{FF2B5EF4-FFF2-40B4-BE49-F238E27FC236}">
                <a16:creationId xmlns:a16="http://schemas.microsoft.com/office/drawing/2014/main" id="{37523669-18EC-CD16-A61D-0744FB5F9C1E}"/>
              </a:ext>
            </a:extLst>
          </p:cNvPr>
          <p:cNvSpPr/>
          <p:nvPr/>
        </p:nvSpPr>
        <p:spPr>
          <a:xfrm>
            <a:off x="8194556" y="5612868"/>
            <a:ext cx="1933904"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デジタル製品</a:t>
            </a:r>
            <a:endParaRPr kumimoji="1" lang="en-US" altLang="ja-JP">
              <a:solidFill>
                <a:schemeClr val="tx1"/>
              </a:solidFill>
            </a:endParaRPr>
          </a:p>
        </p:txBody>
      </p:sp>
      <p:sp>
        <p:nvSpPr>
          <p:cNvPr id="35" name="四角形: 角を丸くする 34">
            <a:extLst>
              <a:ext uri="{FF2B5EF4-FFF2-40B4-BE49-F238E27FC236}">
                <a16:creationId xmlns:a16="http://schemas.microsoft.com/office/drawing/2014/main" id="{F247C06B-FD1D-5342-A434-FBABB451B673}"/>
              </a:ext>
            </a:extLst>
          </p:cNvPr>
          <p:cNvSpPr/>
          <p:nvPr/>
        </p:nvSpPr>
        <p:spPr>
          <a:xfrm>
            <a:off x="10741999" y="5619148"/>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製品へのデジタルサービス付加</a:t>
            </a:r>
            <a:endParaRPr kumimoji="1" lang="en-US" altLang="ja-JP">
              <a:solidFill>
                <a:schemeClr val="tx1"/>
              </a:solidFill>
            </a:endParaRPr>
          </a:p>
        </p:txBody>
      </p:sp>
      <p:sp>
        <p:nvSpPr>
          <p:cNvPr id="37" name="四角形: 角を丸くする 36">
            <a:extLst>
              <a:ext uri="{FF2B5EF4-FFF2-40B4-BE49-F238E27FC236}">
                <a16:creationId xmlns:a16="http://schemas.microsoft.com/office/drawing/2014/main" id="{2DB87B25-F19D-A87D-89DB-682B1CD846A2}"/>
              </a:ext>
            </a:extLst>
          </p:cNvPr>
          <p:cNvSpPr/>
          <p:nvPr/>
        </p:nvSpPr>
        <p:spPr>
          <a:xfrm>
            <a:off x="13338353" y="3390897"/>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ビジネスモデルのデジタル化</a:t>
            </a:r>
            <a:endParaRPr kumimoji="1" lang="en-US" altLang="ja-JP">
              <a:solidFill>
                <a:schemeClr val="tx1"/>
              </a:solidFill>
            </a:endParaRPr>
          </a:p>
        </p:txBody>
      </p:sp>
      <p:sp>
        <p:nvSpPr>
          <p:cNvPr id="38" name="四角形: 角を丸くする 37">
            <a:extLst>
              <a:ext uri="{FF2B5EF4-FFF2-40B4-BE49-F238E27FC236}">
                <a16:creationId xmlns:a16="http://schemas.microsoft.com/office/drawing/2014/main" id="{7E98FE53-2499-7036-E2F9-4D1FD4E4391D}"/>
              </a:ext>
            </a:extLst>
          </p:cNvPr>
          <p:cNvSpPr/>
          <p:nvPr/>
        </p:nvSpPr>
        <p:spPr>
          <a:xfrm>
            <a:off x="13338353" y="5613197"/>
            <a:ext cx="2102069" cy="7247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製品を基礎とするデジタルサービス</a:t>
            </a:r>
            <a:endParaRPr kumimoji="1" lang="en-US" altLang="ja-JP">
              <a:solidFill>
                <a:schemeClr val="tx1"/>
              </a:solidFill>
            </a:endParaRPr>
          </a:p>
        </p:txBody>
      </p:sp>
      <p:sp>
        <p:nvSpPr>
          <p:cNvPr id="10" name="四角形: 角を丸くする 9">
            <a:extLst>
              <a:ext uri="{FF2B5EF4-FFF2-40B4-BE49-F238E27FC236}">
                <a16:creationId xmlns:a16="http://schemas.microsoft.com/office/drawing/2014/main" id="{C1B1D534-3F85-A0E7-D028-EF98007F3A33}"/>
              </a:ext>
            </a:extLst>
          </p:cNvPr>
          <p:cNvSpPr/>
          <p:nvPr/>
        </p:nvSpPr>
        <p:spPr>
          <a:xfrm>
            <a:off x="8194556" y="6464582"/>
            <a:ext cx="1933904" cy="122452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センサーで、機械加工プロセスの作業データを抽出</a:t>
            </a:r>
            <a:endParaRPr kumimoji="1" lang="en-US" altLang="ja-JP">
              <a:solidFill>
                <a:schemeClr val="tx1"/>
              </a:solidFill>
            </a:endParaRPr>
          </a:p>
        </p:txBody>
      </p:sp>
      <p:sp>
        <p:nvSpPr>
          <p:cNvPr id="11" name="四角形: 角を丸くする 10">
            <a:extLst>
              <a:ext uri="{FF2B5EF4-FFF2-40B4-BE49-F238E27FC236}">
                <a16:creationId xmlns:a16="http://schemas.microsoft.com/office/drawing/2014/main" id="{14E41646-77E0-3546-1B06-1F2A7B1C78AB}"/>
              </a:ext>
            </a:extLst>
          </p:cNvPr>
          <p:cNvSpPr/>
          <p:nvPr/>
        </p:nvSpPr>
        <p:spPr>
          <a:xfrm>
            <a:off x="10741997" y="6464581"/>
            <a:ext cx="2102069" cy="122452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データを分析し、新たな価値を創造するためのデータ抽出</a:t>
            </a:r>
            <a:endParaRPr kumimoji="1" lang="en-US" altLang="ja-JP">
              <a:solidFill>
                <a:schemeClr val="tx1"/>
              </a:solidFill>
            </a:endParaRPr>
          </a:p>
        </p:txBody>
      </p:sp>
      <p:sp>
        <p:nvSpPr>
          <p:cNvPr id="12" name="四角形: 角を丸くする 11">
            <a:extLst>
              <a:ext uri="{FF2B5EF4-FFF2-40B4-BE49-F238E27FC236}">
                <a16:creationId xmlns:a16="http://schemas.microsoft.com/office/drawing/2014/main" id="{9F7468DD-2E9D-A55B-EBC5-AF0824F41A30}"/>
              </a:ext>
            </a:extLst>
          </p:cNvPr>
          <p:cNvSpPr/>
          <p:nvPr/>
        </p:nvSpPr>
        <p:spPr>
          <a:xfrm>
            <a:off x="13338352" y="6635901"/>
            <a:ext cx="2102069" cy="72478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データを基にしたサービスを提供</a:t>
            </a:r>
            <a:endParaRPr kumimoji="1" lang="en-US" altLang="ja-JP">
              <a:solidFill>
                <a:schemeClr val="tx1"/>
              </a:solidFill>
            </a:endParaRPr>
          </a:p>
        </p:txBody>
      </p:sp>
      <p:sp>
        <p:nvSpPr>
          <p:cNvPr id="13" name="四角形: 角を丸くする 12">
            <a:extLst>
              <a:ext uri="{FF2B5EF4-FFF2-40B4-BE49-F238E27FC236}">
                <a16:creationId xmlns:a16="http://schemas.microsoft.com/office/drawing/2014/main" id="{CBFD9603-12F8-DEA6-C45A-1BC6FFA05D3F}"/>
              </a:ext>
            </a:extLst>
          </p:cNvPr>
          <p:cNvSpPr/>
          <p:nvPr/>
        </p:nvSpPr>
        <p:spPr>
          <a:xfrm>
            <a:off x="13338352" y="4193187"/>
            <a:ext cx="2102069" cy="109645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受注製造からデータを活用したサービス提供</a:t>
            </a:r>
            <a:endParaRPr kumimoji="1" lang="en-US" altLang="ja-JP">
              <a:solidFill>
                <a:schemeClr val="tx1"/>
              </a:solidFill>
            </a:endParaRPr>
          </a:p>
        </p:txBody>
      </p:sp>
      <p:sp>
        <p:nvSpPr>
          <p:cNvPr id="16" name="矢印: 上 15">
            <a:extLst>
              <a:ext uri="{FF2B5EF4-FFF2-40B4-BE49-F238E27FC236}">
                <a16:creationId xmlns:a16="http://schemas.microsoft.com/office/drawing/2014/main" id="{0F0E0DE6-4781-EA4E-B294-39FD8540AC8F}"/>
              </a:ext>
            </a:extLst>
          </p:cNvPr>
          <p:cNvSpPr/>
          <p:nvPr/>
        </p:nvSpPr>
        <p:spPr>
          <a:xfrm rot="5400000">
            <a:off x="10116866" y="6681152"/>
            <a:ext cx="685411" cy="73216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矢印: 上 46">
            <a:extLst>
              <a:ext uri="{FF2B5EF4-FFF2-40B4-BE49-F238E27FC236}">
                <a16:creationId xmlns:a16="http://schemas.microsoft.com/office/drawing/2014/main" id="{BEDEB2E0-8C85-C5C3-6C0B-1ACC525F0DD1}"/>
              </a:ext>
            </a:extLst>
          </p:cNvPr>
          <p:cNvSpPr/>
          <p:nvPr/>
        </p:nvSpPr>
        <p:spPr>
          <a:xfrm rot="5400000">
            <a:off x="12747963" y="6681152"/>
            <a:ext cx="685411" cy="73216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3480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デジタル時代の社会変革と</a:t>
            </a:r>
            <a:r>
              <a:rPr kumimoji="1" lang="en-US" altLang="ja-JP" sz="4000" b="1" i="0" u="none" strike="noStrike" kern="1200" cap="none" spc="0" normalizeH="0" baseline="0" noProof="0">
                <a:ln>
                  <a:noFill/>
                </a:ln>
                <a:solidFill>
                  <a:schemeClr val="tx1"/>
                </a:solidFill>
                <a:effectLst/>
                <a:uLnTx/>
                <a:uFillTx/>
                <a:latin typeface="メイリオ"/>
                <a:ea typeface="メイリオ"/>
                <a:cs typeface="+mn-cs"/>
              </a:rPr>
              <a:t>IT</a:t>
            </a:r>
            <a:r>
              <a:rPr kumimoji="1" lang="ja-JP" altLang="en-US" sz="4000" b="1" i="0" u="none" strike="noStrike" kern="1200" cap="none" spc="0" normalizeH="0" baseline="0" noProof="0">
                <a:ln>
                  <a:noFill/>
                </a:ln>
                <a:solidFill>
                  <a:schemeClr val="tx1"/>
                </a:solidFill>
                <a:effectLst/>
                <a:uLnTx/>
                <a:uFillTx/>
                <a:latin typeface="メイリオ"/>
                <a:ea typeface="メイリオ"/>
                <a:cs typeface="+mn-cs"/>
              </a:rPr>
              <a:t>情勢の関係性</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7448193"/>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kumimoji="1" lang="en-US" altLang="ja-JP" sz="3600">
                <a:latin typeface="メイリオ" panose="020B0604030504040204" pitchFamily="50" charset="-128"/>
                <a:ea typeface="メイリオ" panose="020B0604030504040204" pitchFamily="50" charset="-128"/>
              </a:rPr>
              <a:t>Society5.0</a:t>
            </a:r>
            <a:r>
              <a:rPr kumimoji="1" lang="ja-JP" altLang="en-US" sz="3600">
                <a:latin typeface="メイリオ" panose="020B0604030504040204" pitchFamily="50" charset="-128"/>
                <a:ea typeface="メイリオ" panose="020B0604030504040204" pitchFamily="50" charset="-128"/>
              </a:rPr>
              <a:t>とは</a:t>
            </a:r>
            <a:br>
              <a:rPr kumimoji="1" lang="en-US" altLang="ja-JP" sz="3600">
                <a:latin typeface="メイリオ" panose="020B0604030504040204" pitchFamily="50" charset="-128"/>
                <a:ea typeface="メイリオ" panose="020B0604030504040204" pitchFamily="50" charset="-128"/>
              </a:rPr>
            </a:br>
            <a:r>
              <a:rPr kumimoji="1" lang="ja-JP" altLang="en-US" sz="3600">
                <a:latin typeface="メイリオ" panose="020B0604030504040204" pitchFamily="50" charset="-128"/>
                <a:ea typeface="メイリオ" panose="020B0604030504040204" pitchFamily="50" charset="-128"/>
              </a:rPr>
              <a:t>「サイバー空間（仮想空間）とフィジカル空間（現実空間）を高度に融合させたシステムにより、経済発展と社会的課題の解決を両立する、人間中心の社会（</a:t>
            </a:r>
            <a:r>
              <a:rPr kumimoji="1" lang="en-US" altLang="ja-JP" sz="3600">
                <a:latin typeface="メイリオ" panose="020B0604030504040204" pitchFamily="50" charset="-128"/>
                <a:ea typeface="メイリオ" panose="020B0604030504040204" pitchFamily="50" charset="-128"/>
              </a:rPr>
              <a:t>Society</a:t>
            </a:r>
            <a:r>
              <a:rPr kumimoji="1" lang="ja-JP" altLang="en-US" sz="3600">
                <a:latin typeface="メイリオ" panose="020B0604030504040204" pitchFamily="50" charset="-128"/>
                <a:ea typeface="メイリオ" panose="020B0604030504040204" pitchFamily="50" charset="-128"/>
              </a:rPr>
              <a:t>）」</a:t>
            </a:r>
            <a:br>
              <a:rPr kumimoji="1" lang="en-US" altLang="ja-JP" sz="3600">
                <a:latin typeface="メイリオ" panose="020B0604030504040204" pitchFamily="50" charset="-128"/>
                <a:ea typeface="メイリオ" panose="020B0604030504040204" pitchFamily="50" charset="-128"/>
              </a:rPr>
            </a:br>
            <a:r>
              <a:rPr kumimoji="0"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内閣府</a:t>
            </a:r>
            <a:r>
              <a:rPr kumimoji="0"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a:latin typeface="メイリオ" panose="020B0604030504040204" pitchFamily="50" charset="-128"/>
                <a:ea typeface="メイリオ" panose="020B0604030504040204" pitchFamily="50" charset="-128"/>
              </a:rPr>
              <a:t>“</a:t>
            </a:r>
            <a:r>
              <a:rPr kumimoji="0"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Society 5.0”</a:t>
            </a:r>
            <a:r>
              <a:rPr kumimoji="0"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hlinkClick r:id="rId3"/>
              </a:rPr>
              <a:t>https://www8.cao.go.jp/cstp/society5_0/</a:t>
            </a:r>
            <a:r>
              <a:rPr kumimoji="0"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 (</a:t>
            </a:r>
            <a:r>
              <a:rPr kumimoji="0" lang="ja-JP" altLang="en-US"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参照 </a:t>
            </a:r>
            <a:r>
              <a:rPr kumimoji="0" lang="en-US" altLang="ja-JP" sz="1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2023-07-06)</a:t>
            </a:r>
            <a:br>
              <a:rPr kumimoji="1" lang="en-US" altLang="ja-JP" sz="3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br>
            <a:endParaRPr kumimoji="1" lang="en-US" altLang="ja-JP" b="1">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kumimoji="1" lang="en-US" altLang="ja-JP" sz="3600">
                <a:latin typeface="メイリオ"/>
                <a:ea typeface="メイリオ"/>
              </a:rPr>
              <a:t>Society1.0</a:t>
            </a:r>
            <a:r>
              <a:rPr kumimoji="1" lang="ja-JP" altLang="en-US" sz="3600">
                <a:latin typeface="メイリオ"/>
                <a:ea typeface="メイリオ"/>
              </a:rPr>
              <a:t>：狩猟社会</a:t>
            </a:r>
            <a:br>
              <a:rPr lang="en-US" altLang="ja-JP" sz="3600">
                <a:latin typeface="メイリオ" panose="020B0604030504040204" pitchFamily="50" charset="-128"/>
                <a:ea typeface="メイリオ" panose="020B0604030504040204" pitchFamily="50" charset="-128"/>
              </a:rPr>
            </a:br>
            <a:r>
              <a:rPr kumimoji="1" lang="en-US" altLang="ja-JP" sz="3600">
                <a:latin typeface="メイリオ"/>
                <a:ea typeface="メイリオ"/>
              </a:rPr>
              <a:t>Society2.0</a:t>
            </a:r>
            <a:r>
              <a:rPr kumimoji="1" lang="ja-JP" altLang="en-US" sz="3600">
                <a:latin typeface="メイリオ"/>
                <a:ea typeface="メイリオ"/>
              </a:rPr>
              <a:t>：農耕社会</a:t>
            </a:r>
            <a:br>
              <a:rPr lang="en-US" altLang="ja-JP" sz="3600">
                <a:latin typeface="メイリオ" panose="020B0604030504040204" pitchFamily="50" charset="-128"/>
                <a:ea typeface="メイリオ" panose="020B0604030504040204" pitchFamily="50" charset="-128"/>
              </a:rPr>
            </a:br>
            <a:r>
              <a:rPr kumimoji="1" lang="en-US" altLang="ja-JP" sz="3600">
                <a:latin typeface="メイリオ"/>
                <a:ea typeface="メイリオ"/>
              </a:rPr>
              <a:t>Society3.0</a:t>
            </a:r>
            <a:r>
              <a:rPr kumimoji="1" lang="ja-JP" altLang="en-US" sz="3600">
                <a:latin typeface="メイリオ"/>
                <a:ea typeface="メイリオ"/>
              </a:rPr>
              <a:t>：工業社会</a:t>
            </a:r>
            <a:br>
              <a:rPr lang="en-US" altLang="ja-JP" sz="3600">
                <a:latin typeface="メイリオ" panose="020B0604030504040204" pitchFamily="50" charset="-128"/>
                <a:ea typeface="メイリオ" panose="020B0604030504040204" pitchFamily="50" charset="-128"/>
              </a:rPr>
            </a:br>
            <a:r>
              <a:rPr kumimoji="1" lang="en-US" altLang="ja-JP" sz="3600">
                <a:latin typeface="メイリオ"/>
                <a:ea typeface="メイリオ"/>
              </a:rPr>
              <a:t>Society4.0</a:t>
            </a:r>
            <a:r>
              <a:rPr kumimoji="1" lang="ja-JP" altLang="en-US" sz="3600">
                <a:latin typeface="メイリオ"/>
                <a:ea typeface="メイリオ"/>
              </a:rPr>
              <a:t>：情報社会</a:t>
            </a:r>
            <a:br>
              <a:rPr lang="en-US" altLang="ja-JP" sz="3600">
                <a:latin typeface="メイリオ" panose="020B0604030504040204" pitchFamily="50" charset="-128"/>
                <a:ea typeface="メイリオ" panose="020B0604030504040204" pitchFamily="50" charset="-128"/>
              </a:rPr>
            </a:br>
            <a:r>
              <a:rPr kumimoji="1" lang="en-US" altLang="ja-JP" sz="3600">
                <a:latin typeface="メイリオ"/>
                <a:ea typeface="メイリオ"/>
              </a:rPr>
              <a:t>Society5.0</a:t>
            </a:r>
            <a:r>
              <a:rPr kumimoji="1" lang="ja-JP" altLang="en-US" sz="3600">
                <a:latin typeface="メイリオ"/>
                <a:ea typeface="メイリオ"/>
              </a:rPr>
              <a:t>：未来社会</a:t>
            </a:r>
            <a:br>
              <a:rPr lang="en-US" altLang="ja-JP" sz="3600">
                <a:latin typeface="メイリオ" panose="020B0604030504040204" pitchFamily="50" charset="-128"/>
                <a:ea typeface="メイリオ" panose="020B0604030504040204" pitchFamily="50" charset="-128"/>
              </a:rPr>
            </a:br>
            <a:r>
              <a:rPr kumimoji="1" lang="en-US" altLang="ja-JP" sz="3200">
                <a:latin typeface="メイリオ"/>
                <a:ea typeface="メイリオ"/>
                <a:hlinkClick r:id="rId4"/>
              </a:rPr>
              <a:t>https://wwwc.cao.go.jp/lib_006/society5_0/society5_0_mirai1.html</a:t>
            </a:r>
            <a:br>
              <a:rPr lang="en-US" altLang="ja-JP" sz="3200">
                <a:latin typeface="メイリオ" panose="020B0604030504040204" pitchFamily="50" charset="-128"/>
                <a:ea typeface="メイリオ" panose="020B0604030504040204" pitchFamily="50" charset="-128"/>
              </a:rPr>
            </a:br>
            <a:r>
              <a:rPr kumimoji="1" lang="en-US" altLang="ja-JP" sz="3600">
                <a:latin typeface="メイリオ"/>
                <a:ea typeface="メイリオ"/>
              </a:rPr>
              <a:t>Society5.0 </a:t>
            </a:r>
            <a:r>
              <a:rPr kumimoji="1" lang="ja-JP" altLang="en-US" sz="3600">
                <a:latin typeface="メイリオ"/>
                <a:ea typeface="メイリオ"/>
              </a:rPr>
              <a:t>ビックデータ連携がもたらす未来社会像</a:t>
            </a:r>
            <a:br>
              <a:rPr lang="en-US" altLang="ja-JP" sz="3600">
                <a:latin typeface="メイリオ" panose="020B0604030504040204" pitchFamily="50" charset="-128"/>
                <a:ea typeface="メイリオ" panose="020B0604030504040204" pitchFamily="50" charset="-128"/>
              </a:rPr>
            </a:br>
            <a:r>
              <a:rPr kumimoji="1" lang="en-US" altLang="ja-JP" sz="3200">
                <a:latin typeface="メイリオ"/>
                <a:ea typeface="メイリオ"/>
                <a:hlinkClick r:id="rId5"/>
              </a:rPr>
              <a:t>https://wwwc.cao.go.jp/lib_006/society5_0/society5_0_bigdata1.html</a:t>
            </a:r>
            <a:endParaRPr lang="en-US" altLang="ja-JP" sz="3200">
              <a:latin typeface="メイリオ" panose="020B0604030504040204" pitchFamily="50" charset="-128"/>
              <a:ea typeface="メイリオ" panose="020B0604030504040204" pitchFamily="50" charset="-128"/>
            </a:endParaRP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1.</a:t>
            </a:r>
            <a:r>
              <a:rPr lang="ja-JP" altLang="en-US" sz="1800" b="1">
                <a:solidFill>
                  <a:schemeClr val="accent1"/>
                </a:solidFill>
                <a:latin typeface="メイリオ" panose="020B0604030504040204" pitchFamily="50" charset="-128"/>
                <a:ea typeface="メイリオ" panose="020B0604030504040204" pitchFamily="50" charset="-128"/>
              </a:rPr>
              <a:t> デジタル時代の社会と</a:t>
            </a:r>
            <a:r>
              <a:rPr lang="en-US" altLang="ja-JP" sz="1800" b="1">
                <a:solidFill>
                  <a:schemeClr val="accent1"/>
                </a:solidFill>
                <a:latin typeface="メイリオ" panose="020B0604030504040204" pitchFamily="50" charset="-128"/>
                <a:ea typeface="メイリオ" panose="020B0604030504040204" pitchFamily="50" charset="-128"/>
              </a:rPr>
              <a:t>IT</a:t>
            </a:r>
            <a:r>
              <a:rPr lang="ja-JP" altLang="en-US" sz="1800" b="1">
                <a:solidFill>
                  <a:schemeClr val="accent1"/>
                </a:solidFill>
                <a:latin typeface="メイリオ" panose="020B0604030504040204" pitchFamily="50" charset="-128"/>
                <a:ea typeface="メイリオ" panose="020B0604030504040204" pitchFamily="50" charset="-128"/>
              </a:rPr>
              <a:t>情勢</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p:cNvSpPr>
          <p:nvPr/>
        </p:nvSpPr>
        <p:spPr>
          <a:xfrm>
            <a:off x="1332852" y="1476125"/>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社会の現状と今後の動向（</a:t>
            </a:r>
            <a:r>
              <a:rPr lang="en-US" altLang="ja-JP" sz="4000">
                <a:latin typeface="メイリオ" panose="020B0604030504040204" pitchFamily="50" charset="-128"/>
                <a:ea typeface="メイリオ" panose="020B0604030504040204" pitchFamily="50" charset="-128"/>
              </a:rPr>
              <a:t>Society5.0</a:t>
            </a:r>
            <a:r>
              <a:rPr lang="ja-JP" altLang="en-US" sz="4000">
                <a:latin typeface="メイリオ" panose="020B0604030504040204" pitchFamily="50" charset="-128"/>
                <a:ea typeface="メイリオ" panose="020B0604030504040204" pitchFamily="50" charset="-128"/>
              </a:rPr>
              <a:t>）</a:t>
            </a:r>
          </a:p>
        </p:txBody>
      </p:sp>
      <p:sp>
        <p:nvSpPr>
          <p:cNvPr id="3" name="テキスト ボックス 2">
            <a:extLst>
              <a:ext uri="{FF2B5EF4-FFF2-40B4-BE49-F238E27FC236}">
                <a16:creationId xmlns:a16="http://schemas.microsoft.com/office/drawing/2014/main" id="{5D1EE117-AF97-1823-1694-47B04CB7A308}"/>
              </a:ext>
            </a:extLst>
          </p:cNvPr>
          <p:cNvSpPr txBox="1"/>
          <p:nvPr/>
        </p:nvSpPr>
        <p:spPr>
          <a:xfrm>
            <a:off x="12124944" y="749510"/>
            <a:ext cx="53965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1-1-1.】</a:t>
            </a:r>
          </a:p>
        </p:txBody>
      </p:sp>
    </p:spTree>
    <p:extLst>
      <p:ext uri="{BB962C8B-B14F-4D97-AF65-F5344CB8AC3E}">
        <p14:creationId xmlns:p14="http://schemas.microsoft.com/office/powerpoint/2010/main" val="1920636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7CE6F-47B3-49B6-8167-A7C3085ED95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FE6AC3B-1532-9312-360F-095B3F086C92}"/>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次世代技術を活用したビジネス展開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CEB0725-8357-5B35-E157-0BC294A383B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70</a:t>
            </a:fld>
            <a:endParaRPr kumimoji="1" lang="ja-JP" altLang="en-US" sz="2000"/>
          </a:p>
        </p:txBody>
      </p:sp>
      <p:sp>
        <p:nvSpPr>
          <p:cNvPr id="4" name="object 40">
            <a:extLst>
              <a:ext uri="{FF2B5EF4-FFF2-40B4-BE49-F238E27FC236}">
                <a16:creationId xmlns:a16="http://schemas.microsoft.com/office/drawing/2014/main" id="{24086935-2658-A9B2-3FFE-F5E824FC5F0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0AAD501E-366F-A9A9-CD12-9D685CA134C9}"/>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活用する技術</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1" name="表 11">
            <a:extLst>
              <a:ext uri="{FF2B5EF4-FFF2-40B4-BE49-F238E27FC236}">
                <a16:creationId xmlns:a16="http://schemas.microsoft.com/office/drawing/2014/main" id="{91243C6A-2A4B-8C0A-CA57-5C013EEE2BEB}"/>
              </a:ext>
            </a:extLst>
          </p:cNvPr>
          <p:cNvGraphicFramePr>
            <a:graphicFrameLocks noGrp="1"/>
          </p:cNvGraphicFramePr>
          <p:nvPr/>
        </p:nvGraphicFramePr>
        <p:xfrm>
          <a:off x="1421532" y="2036000"/>
          <a:ext cx="15289916" cy="6309360"/>
        </p:xfrm>
        <a:graphic>
          <a:graphicData uri="http://schemas.openxmlformats.org/drawingml/2006/table">
            <a:tbl>
              <a:tblPr firstRow="1" bandRow="1">
                <a:tableStyleId>{5C22544A-7EE6-4342-B048-85BDC9FD1C3A}</a:tableStyleId>
              </a:tblPr>
              <a:tblGrid>
                <a:gridCol w="2223240">
                  <a:extLst>
                    <a:ext uri="{9D8B030D-6E8A-4147-A177-3AD203B41FA5}">
                      <a16:colId xmlns:a16="http://schemas.microsoft.com/office/drawing/2014/main" val="3002759195"/>
                    </a:ext>
                  </a:extLst>
                </a:gridCol>
                <a:gridCol w="5505701">
                  <a:extLst>
                    <a:ext uri="{9D8B030D-6E8A-4147-A177-3AD203B41FA5}">
                      <a16:colId xmlns:a16="http://schemas.microsoft.com/office/drawing/2014/main" val="2648835228"/>
                    </a:ext>
                  </a:extLst>
                </a:gridCol>
                <a:gridCol w="7560975">
                  <a:extLst>
                    <a:ext uri="{9D8B030D-6E8A-4147-A177-3AD203B41FA5}">
                      <a16:colId xmlns:a16="http://schemas.microsoft.com/office/drawing/2014/main" val="449276439"/>
                    </a:ext>
                  </a:extLst>
                </a:gridCol>
              </a:tblGrid>
              <a:tr h="370840">
                <a:tc>
                  <a:txBody>
                    <a:bodyPr/>
                    <a:lstStyle/>
                    <a:p>
                      <a:pPr algn="ctr"/>
                      <a:r>
                        <a:rPr kumimoji="1" lang="ja-JP" altLang="en-US" sz="2600" dirty="0">
                          <a:latin typeface="メイリオ" panose="020B0604030504040204" pitchFamily="50" charset="-128"/>
                          <a:ea typeface="メイリオ" panose="020B0604030504040204" pitchFamily="50" charset="-128"/>
                        </a:rPr>
                        <a:t>技術</a:t>
                      </a:r>
                    </a:p>
                  </a:txBody>
                  <a:tcPr/>
                </a:tc>
                <a:tc>
                  <a:txBody>
                    <a:bodyPr/>
                    <a:lstStyle/>
                    <a:p>
                      <a:pPr algn="ctr"/>
                      <a:r>
                        <a:rPr kumimoji="1" lang="ja-JP" altLang="en-US" sz="2600">
                          <a:latin typeface="メイリオ" panose="020B0604030504040204" pitchFamily="50" charset="-128"/>
                          <a:ea typeface="メイリオ" panose="020B0604030504040204" pitchFamily="50" charset="-128"/>
                        </a:rPr>
                        <a:t>概要</a:t>
                      </a:r>
                    </a:p>
                  </a:txBody>
                  <a:tcPr/>
                </a:tc>
                <a:tc>
                  <a:txBody>
                    <a:bodyPr/>
                    <a:lstStyle/>
                    <a:p>
                      <a:pPr algn="ctr"/>
                      <a:r>
                        <a:rPr kumimoji="1" lang="ja-JP" altLang="en-US" sz="2600">
                          <a:latin typeface="メイリオ" panose="020B0604030504040204" pitchFamily="50" charset="-128"/>
                          <a:ea typeface="メイリオ" panose="020B0604030504040204" pitchFamily="50" charset="-128"/>
                        </a:rPr>
                        <a:t>活用方法例</a:t>
                      </a:r>
                    </a:p>
                  </a:txBody>
                  <a:tcPr/>
                </a:tc>
                <a:extLst>
                  <a:ext uri="{0D108BD9-81ED-4DB2-BD59-A6C34878D82A}">
                    <a16:rowId xmlns:a16="http://schemas.microsoft.com/office/drawing/2014/main" val="2429347348"/>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AI</a:t>
                      </a:r>
                      <a:endParaRPr kumimoji="1" lang="ja-JP" altLang="en-US" sz="26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600" b="0">
                          <a:solidFill>
                            <a:schemeClr val="tx1"/>
                          </a:solidFill>
                          <a:latin typeface="メイリオ" panose="020B0604030504040204" pitchFamily="50" charset="-128"/>
                          <a:ea typeface="メイリオ" panose="020B0604030504040204" pitchFamily="50" charset="-128"/>
                        </a:rPr>
                        <a:t>膨大な情報を処理し、判断や予測を行うことができる。</a:t>
                      </a:r>
                      <a:endParaRPr kumimoji="1" lang="en-US" altLang="ja-JP" sz="2600" b="0">
                        <a:solidFill>
                          <a:schemeClr val="tx1"/>
                        </a:solidFill>
                        <a:latin typeface="メイリオ" panose="020B0604030504040204" pitchFamily="50" charset="-128"/>
                        <a:ea typeface="メイリオ" panose="020B0604030504040204" pitchFamily="50" charset="-128"/>
                      </a:endParaRPr>
                    </a:p>
                  </a:txBody>
                  <a:tcPr/>
                </a:tc>
                <a:tc>
                  <a:txBody>
                    <a:bodyPr/>
                    <a:lstStyle/>
                    <a:p>
                      <a:pPr marL="171450" indent="-171450">
                        <a:buFont typeface="Arial" panose="020B0604020202020204" pitchFamily="34" charset="0"/>
                        <a:buChar char="•"/>
                      </a:pPr>
                      <a:r>
                        <a:rPr kumimoji="1" lang="ja-JP" altLang="en-US" sz="2600" b="0">
                          <a:solidFill>
                            <a:schemeClr val="tx1"/>
                          </a:solidFill>
                          <a:latin typeface="メイリオ" panose="020B0604030504040204" pitchFamily="50" charset="-128"/>
                          <a:ea typeface="メイリオ" panose="020B0604030504040204" pitchFamily="50" charset="-128"/>
                        </a:rPr>
                        <a:t>需要の予測や在庫の最適化</a:t>
                      </a:r>
                      <a:endParaRPr kumimoji="1" lang="en-US" altLang="ja-JP" sz="2600" b="0">
                        <a:solidFill>
                          <a:schemeClr val="tx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kumimoji="1" lang="ja-JP" altLang="en-US" sz="2600" b="0">
                          <a:solidFill>
                            <a:schemeClr val="tx1"/>
                          </a:solidFill>
                          <a:latin typeface="メイリオ" panose="020B0604030504040204" pitchFamily="50" charset="-128"/>
                          <a:ea typeface="メイリオ" panose="020B0604030504040204" pitchFamily="50" charset="-128"/>
                        </a:rPr>
                        <a:t>不良品の自動検出</a:t>
                      </a:r>
                      <a:endParaRPr kumimoji="1" lang="en-US" altLang="ja-JP" sz="2600" b="0">
                        <a:solidFill>
                          <a:schemeClr val="tx1"/>
                        </a:solidFill>
                        <a:latin typeface="メイリオ" panose="020B0604030504040204" pitchFamily="50" charset="-128"/>
                        <a:ea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対話型</a:t>
                      </a:r>
                      <a:r>
                        <a:rPr kumimoji="1" lang="en-US" altLang="ja-JP" sz="2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AI</a:t>
                      </a:r>
                      <a:r>
                        <a:rPr kumimoji="1" lang="ja-JP" altLang="en-US" sz="2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による、問い合わせ対応の自動化</a:t>
                      </a:r>
                      <a:endParaRPr kumimoji="1" lang="en-US" altLang="ja-JP" sz="2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コンテンツの生成</a:t>
                      </a:r>
                      <a:endParaRPr kumimoji="1" lang="en-US" altLang="ja-JP" sz="2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txBody>
                  <a:tcPr/>
                </a:tc>
                <a:extLst>
                  <a:ext uri="{0D108BD9-81ED-4DB2-BD59-A6C34878D82A}">
                    <a16:rowId xmlns:a16="http://schemas.microsoft.com/office/drawing/2014/main" val="3717534682"/>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IoT</a:t>
                      </a:r>
                      <a:endParaRPr kumimoji="1" lang="ja-JP" altLang="en-US" sz="2600">
                        <a:latin typeface="メイリオ" panose="020B0604030504040204" pitchFamily="50" charset="-128"/>
                        <a:ea typeface="メイリオ" panose="020B0604030504040204" pitchFamily="50" charset="-128"/>
                      </a:endParaRP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600" b="0">
                          <a:solidFill>
                            <a:schemeClr val="tx1"/>
                          </a:solidFill>
                          <a:latin typeface="メイリオ" panose="020B0604030504040204" pitchFamily="50" charset="-128"/>
                          <a:ea typeface="メイリオ" panose="020B0604030504040204" pitchFamily="50" charset="-128"/>
                        </a:rPr>
                        <a:t>現実世界の様々なモノが、インターネットと繋がる。収集したデータが、インターネットに送信・蓄積され、データを分析・活用することで、新たな価値の創出に繋がる。</a:t>
                      </a:r>
                      <a:endParaRPr kumimoji="1" lang="en-US" altLang="ja-JP" sz="2600" b="0">
                        <a:solidFill>
                          <a:schemeClr val="tx1"/>
                        </a:solidFill>
                        <a:latin typeface="メイリオ" panose="020B0604030504040204" pitchFamily="50" charset="-128"/>
                        <a:ea typeface="メイリオ" panose="020B0604030504040204" pitchFamily="50" charset="-128"/>
                      </a:endParaRPr>
                    </a:p>
                  </a:txBody>
                  <a:tcPr/>
                </a:tc>
                <a:tc>
                  <a:txBody>
                    <a:bodyPr/>
                    <a:lstStyle/>
                    <a:p>
                      <a:pPr marL="171450" indent="-171450">
                        <a:buFont typeface="Arial" panose="020B0604020202020204" pitchFamily="34" charset="0"/>
                        <a:buChar char="•"/>
                      </a:pPr>
                      <a:r>
                        <a:rPr kumimoji="1" lang="ja-JP" altLang="en-US" sz="2600" b="0" dirty="0">
                          <a:solidFill>
                            <a:schemeClr val="tx1"/>
                          </a:solidFill>
                          <a:latin typeface="メイリオ" panose="020B0604030504040204" pitchFamily="50" charset="-128"/>
                          <a:ea typeface="メイリオ" panose="020B0604030504040204" pitchFamily="50" charset="-128"/>
                        </a:rPr>
                        <a:t>生産設備にセンサーを設置し、振動データを取得し分析することで、部品の故障予知や性能維持が可能</a:t>
                      </a:r>
                      <a:endParaRPr kumimoji="1" lang="en-US" altLang="ja-JP" sz="2600" b="0" dirty="0">
                        <a:solidFill>
                          <a:schemeClr val="tx1"/>
                        </a:solidFill>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kumimoji="1" lang="ja-JP" altLang="en-US" sz="2600" b="0" dirty="0">
                          <a:solidFill>
                            <a:schemeClr val="tx1"/>
                          </a:solidFill>
                          <a:latin typeface="メイリオ" panose="020B0604030504040204" pitchFamily="50" charset="-128"/>
                          <a:ea typeface="メイリオ" panose="020B0604030504040204" pitchFamily="50" charset="-128"/>
                        </a:rPr>
                        <a:t>生産設備の稼働状況を可視化したことで、すべての拠点での生産状況をリアルタイムに把握可能</a:t>
                      </a:r>
                      <a:endParaRPr kumimoji="1" lang="en-US" altLang="ja-JP" sz="2600" b="0" dirty="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862075845"/>
                  </a:ext>
                </a:extLst>
              </a:tr>
              <a:tr h="370840">
                <a:tc>
                  <a:txBody>
                    <a:bodyPr/>
                    <a:lstStyle/>
                    <a:p>
                      <a:pPr algn="ctr"/>
                      <a:r>
                        <a:rPr kumimoji="1" lang="ja-JP" altLang="en-US" sz="2600">
                          <a:latin typeface="メイリオ" panose="020B0604030504040204" pitchFamily="50" charset="-128"/>
                          <a:ea typeface="メイリオ" panose="020B0604030504040204" pitchFamily="50" charset="-128"/>
                        </a:rPr>
                        <a:t>クラウド</a:t>
                      </a:r>
                      <a:endParaRPr kumimoji="1" lang="en-US" altLang="ja-JP" sz="2600">
                        <a:latin typeface="メイリオ" panose="020B0604030504040204" pitchFamily="50" charset="-128"/>
                        <a:ea typeface="メイリオ" panose="020B0604030504040204" pitchFamily="50" charset="-128"/>
                      </a:endParaRPr>
                    </a:p>
                    <a:p>
                      <a:pPr algn="ctr"/>
                      <a:r>
                        <a:rPr kumimoji="1" lang="ja-JP" altLang="en-US" sz="2600">
                          <a:latin typeface="メイリオ" panose="020B0604030504040204" pitchFamily="50" charset="-128"/>
                          <a:ea typeface="メイリオ" panose="020B0604030504040204" pitchFamily="50" charset="-128"/>
                        </a:rPr>
                        <a:t>サービス</a:t>
                      </a:r>
                    </a:p>
                  </a:txBody>
                  <a:tcPr anchor="ct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600" b="0">
                          <a:solidFill>
                            <a:schemeClr val="tx1"/>
                          </a:solidFill>
                          <a:latin typeface="メイリオ" panose="020B0604030504040204" pitchFamily="50" charset="-128"/>
                          <a:ea typeface="メイリオ" panose="020B0604030504040204" pitchFamily="50" charset="-128"/>
                        </a:rPr>
                        <a:t>自社で機器やシステムを保有しなくても、インターネット経由で様々なサービスを利用できる</a:t>
                      </a:r>
                      <a:endParaRPr kumimoji="1" lang="en-US" altLang="ja-JP" sz="2600" b="0">
                        <a:solidFill>
                          <a:schemeClr val="tx1"/>
                        </a:solidFill>
                        <a:latin typeface="メイリオ" panose="020B0604030504040204" pitchFamily="50" charset="-128"/>
                        <a:ea typeface="メイリオ" panose="020B0604030504040204" pitchFamily="50" charset="-128"/>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b="0">
                          <a:solidFill>
                            <a:schemeClr val="tx1"/>
                          </a:solidFill>
                          <a:latin typeface="メイリオ" panose="020B0604030504040204" pitchFamily="50" charset="-128"/>
                          <a:ea typeface="メイリオ" panose="020B0604030504040204" pitchFamily="50" charset="-128"/>
                        </a:rPr>
                        <a:t>社内情報の一元管理</a:t>
                      </a:r>
                      <a:endParaRPr kumimoji="1" lang="en-US" altLang="ja-JP" sz="2600" b="0">
                        <a:solidFill>
                          <a:schemeClr val="tx1"/>
                        </a:solidFill>
                        <a:latin typeface="メイリオ" panose="020B0604030504040204" pitchFamily="50" charset="-128"/>
                        <a:ea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b="0">
                          <a:solidFill>
                            <a:schemeClr val="tx1"/>
                          </a:solidFill>
                          <a:latin typeface="メイリオ" panose="020B0604030504040204" pitchFamily="50" charset="-128"/>
                          <a:ea typeface="メイリオ" panose="020B0604030504040204" pitchFamily="50" charset="-128"/>
                        </a:rPr>
                        <a:t>システムを開発・実行するためのツールや環境構築作業の省略</a:t>
                      </a:r>
                      <a:endParaRPr kumimoji="1" lang="en-US" altLang="ja-JP" sz="2600" b="0">
                        <a:solidFill>
                          <a:schemeClr val="tx1"/>
                        </a:solidFill>
                        <a:latin typeface="メイリオ" panose="020B0604030504040204" pitchFamily="50" charset="-128"/>
                        <a:ea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b="0">
                          <a:solidFill>
                            <a:schemeClr val="tx1"/>
                          </a:solidFill>
                          <a:latin typeface="メイリオ" panose="020B0604030504040204" pitchFamily="50" charset="-128"/>
                          <a:ea typeface="メイリオ" panose="020B0604030504040204" pitchFamily="50" charset="-128"/>
                        </a:rPr>
                        <a:t>場所やデバイスに依存せずに作業の継続が可能</a:t>
                      </a:r>
                      <a:endParaRPr kumimoji="1" lang="en-US" altLang="ja-JP" sz="2600" b="0">
                        <a:solidFill>
                          <a:schemeClr val="tx1"/>
                        </a:solidFill>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711733443"/>
                  </a:ext>
                </a:extLst>
              </a:tr>
            </a:tbl>
          </a:graphicData>
        </a:graphic>
      </p:graphicFrame>
      <p:sp>
        <p:nvSpPr>
          <p:cNvPr id="2" name="テキスト ボックス 1">
            <a:extLst>
              <a:ext uri="{FF2B5EF4-FFF2-40B4-BE49-F238E27FC236}">
                <a16:creationId xmlns:a16="http://schemas.microsoft.com/office/drawing/2014/main" id="{477CE902-3200-3B67-A649-B8710ADEF0B8}"/>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4-2-5.】</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661495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7A887-5B2F-73A5-306F-8972CADBAEF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1CA1A91-C580-1CF6-DC39-149C1DD7171D}"/>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次世代技術を活用したビジネス展開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22A9E59-91B6-B58D-5CBC-18EE1D518D0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71</a:t>
            </a:fld>
            <a:endParaRPr kumimoji="1" lang="ja-JP" altLang="en-US" sz="2000"/>
          </a:p>
        </p:txBody>
      </p:sp>
      <p:sp>
        <p:nvSpPr>
          <p:cNvPr id="4" name="object 40">
            <a:extLst>
              <a:ext uri="{FF2B5EF4-FFF2-40B4-BE49-F238E27FC236}">
                <a16:creationId xmlns:a16="http://schemas.microsoft.com/office/drawing/2014/main" id="{8A94554D-2114-5581-7B15-C4856C952B83}"/>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D0B12617-C356-D8E3-EB40-FCBCF4A0B521}"/>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次世代技術の活用事例１</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0A2B4CF1-68AB-855E-6FDF-23A187FB7401}"/>
              </a:ext>
            </a:extLst>
          </p:cNvPr>
          <p:cNvSpPr txBox="1"/>
          <p:nvPr/>
        </p:nvSpPr>
        <p:spPr>
          <a:xfrm>
            <a:off x="1554679" y="2036000"/>
            <a:ext cx="15456498" cy="7417415"/>
          </a:xfrm>
          <a:prstGeom prst="rect">
            <a:avLst/>
          </a:prstGeom>
          <a:noFill/>
        </p:spPr>
        <p:txBody>
          <a:bodyPr wrap="square">
            <a:spAutoFit/>
          </a:bodyPr>
          <a:lstStyle/>
          <a:p>
            <a:r>
              <a:rPr lang="en-US" altLang="ja-JP" sz="2800" b="0" i="0" dirty="0">
                <a:solidFill>
                  <a:srgbClr val="374151"/>
                </a:solidFill>
                <a:effectLst/>
                <a:latin typeface="メイリオ" panose="020B0604030504040204" pitchFamily="50" charset="-128"/>
                <a:ea typeface="メイリオ" panose="020B0604030504040204" pitchFamily="50" charset="-128"/>
              </a:rPr>
              <a:t>【</a:t>
            </a:r>
            <a:r>
              <a:rPr lang="ja-JP" altLang="en-US" sz="2800" b="0" i="0" dirty="0">
                <a:solidFill>
                  <a:srgbClr val="374151"/>
                </a:solidFill>
                <a:effectLst/>
                <a:latin typeface="メイリオ" panose="020B0604030504040204" pitchFamily="50" charset="-128"/>
                <a:ea typeface="メイリオ" panose="020B0604030504040204" pitchFamily="50" charset="-128"/>
              </a:rPr>
              <a:t>課題</a:t>
            </a:r>
            <a:r>
              <a:rPr lang="en-US" altLang="ja-JP" sz="2800" b="0" i="0" dirty="0">
                <a:solidFill>
                  <a:srgbClr val="374151"/>
                </a:solidFill>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2800" b="0" i="0" dirty="0">
                <a:solidFill>
                  <a:srgbClr val="374151"/>
                </a:solidFill>
                <a:effectLst/>
                <a:latin typeface="メイリオ" panose="020B0604030504040204" pitchFamily="50" charset="-128"/>
                <a:ea typeface="メイリオ" panose="020B0604030504040204" pitchFamily="50" charset="-128"/>
              </a:rPr>
              <a:t>システム開発において、仕様変更が多すぎる。</a:t>
            </a:r>
            <a:endParaRPr lang="en-US" altLang="ja-JP" sz="2800" b="0" i="0" dirty="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適切な情報共有ができない。</a:t>
            </a:r>
            <a:endParaRPr lang="en-US" altLang="ja-JP" sz="28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2800" b="0" i="0" dirty="0">
              <a:solidFill>
                <a:srgbClr val="374151"/>
              </a:solidFill>
              <a:effectLst/>
              <a:latin typeface="メイリオ" panose="020B0604030504040204" pitchFamily="50" charset="-128"/>
              <a:ea typeface="メイリオ" panose="020B0604030504040204" pitchFamily="50" charset="-128"/>
            </a:endParaRPr>
          </a:p>
          <a:p>
            <a:r>
              <a:rPr lang="en-US" altLang="ja-JP" sz="2800" dirty="0">
                <a:solidFill>
                  <a:srgbClr val="374151"/>
                </a:solidFill>
                <a:latin typeface="メイリオ" panose="020B0604030504040204" pitchFamily="50" charset="-128"/>
                <a:ea typeface="メイリオ" panose="020B0604030504040204" pitchFamily="50" charset="-128"/>
              </a:rPr>
              <a:t>【</a:t>
            </a:r>
            <a:r>
              <a:rPr lang="ja-JP" altLang="en-US" sz="2800" dirty="0">
                <a:solidFill>
                  <a:srgbClr val="374151"/>
                </a:solidFill>
                <a:latin typeface="メイリオ" panose="020B0604030504040204" pitchFamily="50" charset="-128"/>
                <a:ea typeface="メイリオ" panose="020B0604030504040204" pitchFamily="50" charset="-128"/>
              </a:rPr>
              <a:t>解決への取組</a:t>
            </a:r>
            <a:r>
              <a:rPr lang="en-US" altLang="ja-JP" sz="2800" dirty="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情報共有のための社内</a:t>
            </a:r>
            <a:r>
              <a:rPr lang="en-US" altLang="ja-JP" sz="2800" dirty="0">
                <a:solidFill>
                  <a:srgbClr val="374151"/>
                </a:solidFill>
                <a:latin typeface="メイリオ" panose="020B0604030504040204" pitchFamily="50" charset="-128"/>
                <a:ea typeface="メイリオ" panose="020B0604030504040204" pitchFamily="50" charset="-128"/>
              </a:rPr>
              <a:t>SNS</a:t>
            </a:r>
            <a:r>
              <a:rPr lang="ja-JP" altLang="en-US" sz="2800" dirty="0">
                <a:solidFill>
                  <a:srgbClr val="374151"/>
                </a:solidFill>
                <a:latin typeface="メイリオ" panose="020B0604030504040204" pitchFamily="50" charset="-128"/>
                <a:ea typeface="メイリオ" panose="020B0604030504040204" pitchFamily="50" charset="-128"/>
              </a:rPr>
              <a:t>を利用。</a:t>
            </a:r>
            <a:endParaRPr lang="en-US" altLang="ja-JP" sz="28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クラウドサービス（</a:t>
            </a:r>
            <a:r>
              <a:rPr lang="en-US" altLang="ja-JP" sz="2800" dirty="0" err="1">
                <a:solidFill>
                  <a:srgbClr val="374151"/>
                </a:solidFill>
                <a:latin typeface="メイリオ" panose="020B0604030504040204" pitchFamily="50" charset="-128"/>
                <a:ea typeface="メイリオ" panose="020B0604030504040204" pitchFamily="50" charset="-128"/>
              </a:rPr>
              <a:t>Iaas</a:t>
            </a:r>
            <a:r>
              <a:rPr lang="ja-JP" altLang="en-US" sz="2800" dirty="0">
                <a:solidFill>
                  <a:srgbClr val="374151"/>
                </a:solidFill>
                <a:latin typeface="メイリオ" panose="020B0604030504040204" pitchFamily="50" charset="-128"/>
                <a:ea typeface="メイリオ" panose="020B0604030504040204" pitchFamily="50" charset="-128"/>
              </a:rPr>
              <a:t>）を導入し、</a:t>
            </a:r>
            <a:br>
              <a:rPr lang="en-US" altLang="ja-JP" sz="2800" dirty="0">
                <a:solidFill>
                  <a:srgbClr val="374151"/>
                </a:solidFill>
                <a:latin typeface="メイリオ" panose="020B0604030504040204" pitchFamily="50" charset="-128"/>
                <a:ea typeface="メイリオ" panose="020B0604030504040204" pitchFamily="50" charset="-128"/>
              </a:rPr>
            </a:br>
            <a:r>
              <a:rPr lang="ja-JP" altLang="en-US" sz="2800" dirty="0">
                <a:solidFill>
                  <a:srgbClr val="374151"/>
                </a:solidFill>
                <a:latin typeface="メイリオ" panose="020B0604030504040204" pitchFamily="50" charset="-128"/>
                <a:ea typeface="メイリオ" panose="020B0604030504040204" pitchFamily="50" charset="-128"/>
              </a:rPr>
              <a:t>システム構築を簡略化。</a:t>
            </a:r>
            <a:endParaRPr lang="en-US" altLang="ja-JP" sz="2800" dirty="0">
              <a:solidFill>
                <a:srgbClr val="374151"/>
              </a:solidFill>
              <a:latin typeface="メイリオ" panose="020B0604030504040204" pitchFamily="50" charset="-128"/>
              <a:ea typeface="メイリオ" panose="020B0604030504040204" pitchFamily="50" charset="-128"/>
            </a:endParaRPr>
          </a:p>
          <a:p>
            <a:endParaRPr lang="en-US" altLang="ja-JP" sz="2800" dirty="0">
              <a:solidFill>
                <a:srgbClr val="374151"/>
              </a:solidFill>
              <a:latin typeface="メイリオ" panose="020B0604030504040204" pitchFamily="50" charset="-128"/>
              <a:ea typeface="メイリオ" panose="020B0604030504040204" pitchFamily="50" charset="-128"/>
            </a:endParaRPr>
          </a:p>
          <a:p>
            <a:r>
              <a:rPr lang="en-US" altLang="ja-JP" sz="2800" dirty="0">
                <a:solidFill>
                  <a:srgbClr val="374151"/>
                </a:solidFill>
                <a:latin typeface="メイリオ" panose="020B0604030504040204" pitchFamily="50" charset="-128"/>
                <a:ea typeface="メイリオ" panose="020B0604030504040204" pitchFamily="50" charset="-128"/>
              </a:rPr>
              <a:t>【</a:t>
            </a:r>
            <a:r>
              <a:rPr lang="ja-JP" altLang="en-US" sz="2800" dirty="0">
                <a:solidFill>
                  <a:srgbClr val="374151"/>
                </a:solidFill>
                <a:latin typeface="メイリオ" panose="020B0604030504040204" pitchFamily="50" charset="-128"/>
                <a:ea typeface="メイリオ" panose="020B0604030504040204" pitchFamily="50" charset="-128"/>
              </a:rPr>
              <a:t>結果</a:t>
            </a:r>
            <a:r>
              <a:rPr lang="en-US" altLang="ja-JP" sz="2800" dirty="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システムを短期間で開発可能となる。</a:t>
            </a:r>
            <a:endParaRPr lang="en-US" altLang="ja-JP" sz="28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修正を即座に反映できるようになる。</a:t>
            </a:r>
            <a:endParaRPr lang="en-US" altLang="ja-JP" sz="28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情報の共有、工程管理の効率化を実現。</a:t>
            </a:r>
            <a:endParaRPr lang="en-US" altLang="ja-JP" sz="2800" dirty="0">
              <a:solidFill>
                <a:srgbClr val="374151"/>
              </a:solidFill>
              <a:latin typeface="メイリオ" panose="020B0604030504040204" pitchFamily="50" charset="-128"/>
              <a:ea typeface="メイリオ" panose="020B0604030504040204" pitchFamily="50" charset="-128"/>
            </a:endParaRPr>
          </a:p>
          <a:p>
            <a:endParaRPr lang="en-US" altLang="ja-JP" sz="2800" dirty="0">
              <a:solidFill>
                <a:srgbClr val="374151"/>
              </a:solidFill>
              <a:latin typeface="メイリオ" panose="020B0604030504040204" pitchFamily="50" charset="-128"/>
              <a:ea typeface="メイリオ" panose="020B0604030504040204" pitchFamily="50" charset="-128"/>
            </a:endParaRPr>
          </a:p>
          <a:p>
            <a:r>
              <a:rPr lang="en-US" altLang="ja-JP" sz="2800" dirty="0">
                <a:solidFill>
                  <a:srgbClr val="374151"/>
                </a:solidFill>
                <a:latin typeface="メイリオ" panose="020B0604030504040204" pitchFamily="50" charset="-128"/>
                <a:ea typeface="メイリオ" panose="020B0604030504040204" pitchFamily="50" charset="-128"/>
              </a:rPr>
              <a:t>【</a:t>
            </a:r>
            <a:r>
              <a:rPr lang="ja-JP" altLang="en-US" sz="2800" dirty="0">
                <a:solidFill>
                  <a:srgbClr val="374151"/>
                </a:solidFill>
                <a:latin typeface="メイリオ" panose="020B0604030504040204" pitchFamily="50" charset="-128"/>
                <a:ea typeface="メイリオ" panose="020B0604030504040204" pitchFamily="50" charset="-128"/>
              </a:rPr>
              <a:t>＋</a:t>
            </a:r>
            <a:r>
              <a:rPr lang="en-US" altLang="ja-JP" sz="2800" dirty="0">
                <a:solidFill>
                  <a:srgbClr val="374151"/>
                </a:solidFill>
                <a:latin typeface="メイリオ" panose="020B0604030504040204" pitchFamily="50" charset="-128"/>
                <a:ea typeface="メイリオ" panose="020B0604030504040204" pitchFamily="50" charset="-128"/>
              </a:rPr>
              <a:t>α】</a:t>
            </a: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地域の製造業者に共有することで、効率化のコンサルティング、開発依頼の受注。</a:t>
            </a:r>
            <a:endParaRPr lang="en-US" altLang="ja-JP" sz="28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2800" dirty="0">
              <a:solidFill>
                <a:srgbClr val="37415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D87B1300-8DDD-8B3F-4160-E8B0FA17A374}"/>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4-2-5.】</a:t>
            </a:r>
            <a:endParaRPr lang="ja-JP" sz="2400" b="1">
              <a:latin typeface="メイリオ" panose="020B0604030504040204" pitchFamily="50" charset="-128"/>
              <a:ea typeface="メイリオ" panose="020B0604030504040204" pitchFamily="50" charset="-128"/>
              <a:cs typeface="Calibri"/>
            </a:endParaRPr>
          </a:p>
        </p:txBody>
      </p:sp>
      <p:sp>
        <p:nvSpPr>
          <p:cNvPr id="7" name="吹き出し: 四角形 6">
            <a:extLst>
              <a:ext uri="{FF2B5EF4-FFF2-40B4-BE49-F238E27FC236}">
                <a16:creationId xmlns:a16="http://schemas.microsoft.com/office/drawing/2014/main" id="{8894D793-7EBB-8D4D-7FDE-93E030C11699}"/>
              </a:ext>
            </a:extLst>
          </p:cNvPr>
          <p:cNvSpPr/>
          <p:nvPr/>
        </p:nvSpPr>
        <p:spPr>
          <a:xfrm>
            <a:off x="9324388" y="3851835"/>
            <a:ext cx="7686789" cy="2884714"/>
          </a:xfrm>
          <a:prstGeom prst="wedgeRectCallout">
            <a:avLst>
              <a:gd name="adj1" fmla="val -59028"/>
              <a:gd name="adj2" fmla="val -31197"/>
            </a:avLst>
          </a:prstGeom>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2800" b="1" dirty="0">
                <a:latin typeface="メイリオ" panose="020B0604030504040204" pitchFamily="50" charset="-128"/>
                <a:ea typeface="メイリオ" panose="020B0604030504040204" pitchFamily="50" charset="-128"/>
              </a:rPr>
              <a:t>想定すべきセキュリティリスク</a:t>
            </a:r>
            <a:endParaRPr kumimoji="1" lang="en-US" altLang="ja-JP" sz="2800" b="1"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社内</a:t>
            </a:r>
            <a:r>
              <a:rPr kumimoji="1" lang="en-US" altLang="ja-JP" sz="2400" dirty="0">
                <a:latin typeface="メイリオ" panose="020B0604030504040204" pitchFamily="50" charset="-128"/>
                <a:ea typeface="メイリオ" panose="020B0604030504040204" pitchFamily="50" charset="-128"/>
              </a:rPr>
              <a:t>SNS</a:t>
            </a:r>
            <a:r>
              <a:rPr kumimoji="1" lang="ja-JP" altLang="en-US" sz="2400" dirty="0">
                <a:latin typeface="メイリオ" panose="020B0604030504040204" pitchFamily="50" charset="-128"/>
                <a:ea typeface="メイリオ" panose="020B0604030504040204" pitchFamily="50" charset="-128"/>
              </a:rPr>
              <a:t>への攻撃による情報漏えい・サービス停止</a:t>
            </a:r>
            <a:endParaRPr kumimoji="1"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個人用スマホからの情報漏えい</a:t>
            </a:r>
            <a:endParaRPr kumimoji="1"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社用</a:t>
            </a:r>
            <a:r>
              <a:rPr kumimoji="1" lang="en-US" altLang="ja-JP" sz="2400" dirty="0">
                <a:latin typeface="メイリオ" panose="020B0604030504040204" pitchFamily="50" charset="-128"/>
                <a:ea typeface="メイリオ" panose="020B0604030504040204" pitchFamily="50" charset="-128"/>
              </a:rPr>
              <a:t>PC</a:t>
            </a:r>
            <a:r>
              <a:rPr kumimoji="1" lang="ja-JP" altLang="en-US" sz="2400" dirty="0">
                <a:latin typeface="メイリオ" panose="020B0604030504040204" pitchFamily="50" charset="-128"/>
                <a:ea typeface="メイリオ" panose="020B0604030504040204" pitchFamily="50" charset="-128"/>
              </a:rPr>
              <a:t>以外の</a:t>
            </a:r>
            <a:r>
              <a:rPr kumimoji="1" lang="en-US" altLang="ja-JP" sz="2400" dirty="0">
                <a:latin typeface="メイリオ" panose="020B0604030504040204" pitchFamily="50" charset="-128"/>
                <a:ea typeface="メイリオ" panose="020B0604030504040204" pitchFamily="50" charset="-128"/>
              </a:rPr>
              <a:t>PC</a:t>
            </a:r>
            <a:r>
              <a:rPr kumimoji="1" lang="ja-JP" altLang="en-US" sz="2400" dirty="0">
                <a:latin typeface="メイリオ" panose="020B0604030504040204" pitchFamily="50" charset="-128"/>
                <a:ea typeface="メイリオ" panose="020B0604030504040204" pitchFamily="50" charset="-128"/>
              </a:rPr>
              <a:t>からの利用による情報漏えい</a:t>
            </a:r>
            <a:endParaRPr kumimoji="1"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クラウド（</a:t>
            </a:r>
            <a:r>
              <a:rPr kumimoji="1" lang="en-US" altLang="ja-JP" sz="2400" dirty="0" err="1">
                <a:latin typeface="メイリオ" panose="020B0604030504040204" pitchFamily="50" charset="-128"/>
                <a:ea typeface="メイリオ" panose="020B0604030504040204" pitchFamily="50" charset="-128"/>
              </a:rPr>
              <a:t>Iaas</a:t>
            </a:r>
            <a:r>
              <a:rPr kumimoji="1" lang="ja-JP" altLang="en-US" sz="2400" dirty="0">
                <a:latin typeface="メイリオ" panose="020B0604030504040204" pitchFamily="50" charset="-128"/>
                <a:ea typeface="メイリオ" panose="020B0604030504040204" pitchFamily="50" charset="-128"/>
              </a:rPr>
              <a:t>）環境への攻撃による情報漏えい・</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サービス停止</a:t>
            </a:r>
            <a:endParaRPr kumimoji="1"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データ連携時の情報漏えい</a:t>
            </a:r>
            <a:endParaRPr kumimoji="1"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365815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C5FFF-D6DB-7FBD-59FA-6C4D5125D5A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C775A59-88E7-87AB-C196-CBEB06D48C40}"/>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次世代技術を活用したビジネス展開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858BD6A-89D1-54E3-DCDF-BFD6062F177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72</a:t>
            </a:fld>
            <a:endParaRPr kumimoji="1" lang="ja-JP" altLang="en-US" sz="2000"/>
          </a:p>
        </p:txBody>
      </p:sp>
      <p:sp>
        <p:nvSpPr>
          <p:cNvPr id="4" name="object 40">
            <a:extLst>
              <a:ext uri="{FF2B5EF4-FFF2-40B4-BE49-F238E27FC236}">
                <a16:creationId xmlns:a16="http://schemas.microsoft.com/office/drawing/2014/main" id="{F975230B-6875-4601-C6DE-A5211A513AE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8CFBADE6-FF51-C9AE-1C6B-CF3FF90BCB53}"/>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次世代技術の活用事例１（リスク対策）</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3" name="表 8">
            <a:extLst>
              <a:ext uri="{FF2B5EF4-FFF2-40B4-BE49-F238E27FC236}">
                <a16:creationId xmlns:a16="http://schemas.microsoft.com/office/drawing/2014/main" id="{EB91A605-6A8D-2545-BBFA-8D9861343F28}"/>
              </a:ext>
            </a:extLst>
          </p:cNvPr>
          <p:cNvGraphicFramePr>
            <a:graphicFrameLocks noGrp="1"/>
          </p:cNvGraphicFramePr>
          <p:nvPr/>
        </p:nvGraphicFramePr>
        <p:xfrm>
          <a:off x="1508994" y="2026920"/>
          <a:ext cx="15559806" cy="7284720"/>
        </p:xfrm>
        <a:graphic>
          <a:graphicData uri="http://schemas.openxmlformats.org/drawingml/2006/table">
            <a:tbl>
              <a:tblPr firstRow="1" bandRow="1">
                <a:tableStyleId>{5C22544A-7EE6-4342-B048-85BDC9FD1C3A}</a:tableStyleId>
              </a:tblPr>
              <a:tblGrid>
                <a:gridCol w="952818">
                  <a:extLst>
                    <a:ext uri="{9D8B030D-6E8A-4147-A177-3AD203B41FA5}">
                      <a16:colId xmlns:a16="http://schemas.microsoft.com/office/drawing/2014/main" val="3247788744"/>
                    </a:ext>
                  </a:extLst>
                </a:gridCol>
                <a:gridCol w="5081988">
                  <a:extLst>
                    <a:ext uri="{9D8B030D-6E8A-4147-A177-3AD203B41FA5}">
                      <a16:colId xmlns:a16="http://schemas.microsoft.com/office/drawing/2014/main" val="2980494009"/>
                    </a:ext>
                  </a:extLst>
                </a:gridCol>
                <a:gridCol w="9525000">
                  <a:extLst>
                    <a:ext uri="{9D8B030D-6E8A-4147-A177-3AD203B41FA5}">
                      <a16:colId xmlns:a16="http://schemas.microsoft.com/office/drawing/2014/main" val="1813831706"/>
                    </a:ext>
                  </a:extLst>
                </a:gridCol>
              </a:tblGrid>
              <a:tr h="370840">
                <a:tc>
                  <a:txBody>
                    <a:bodyPr/>
                    <a:lstStyle/>
                    <a:p>
                      <a:pPr algn="ctr"/>
                      <a:r>
                        <a:rPr kumimoji="1" lang="ja-JP" altLang="en-US" sz="2600" dirty="0">
                          <a:latin typeface="メイリオ" panose="020B0604030504040204" pitchFamily="50" charset="-128"/>
                          <a:ea typeface="メイリオ" panose="020B0604030504040204" pitchFamily="50" charset="-128"/>
                        </a:rPr>
                        <a:t>項番</a:t>
                      </a:r>
                    </a:p>
                  </a:txBody>
                  <a:tcPr/>
                </a:tc>
                <a:tc>
                  <a:txBody>
                    <a:bodyPr/>
                    <a:lstStyle/>
                    <a:p>
                      <a:pPr algn="ctr"/>
                      <a:r>
                        <a:rPr kumimoji="1" lang="ja-JP" altLang="en-US" sz="2600">
                          <a:latin typeface="メイリオ" panose="020B0604030504040204" pitchFamily="50" charset="-128"/>
                          <a:ea typeface="メイリオ" panose="020B0604030504040204" pitchFamily="50" charset="-128"/>
                        </a:rPr>
                        <a:t>想定すべきセキュリティリスク</a:t>
                      </a:r>
                    </a:p>
                  </a:txBody>
                  <a:tcPr/>
                </a:tc>
                <a:tc>
                  <a:txBody>
                    <a:bodyPr/>
                    <a:lstStyle/>
                    <a:p>
                      <a:pPr algn="ctr"/>
                      <a:r>
                        <a:rPr kumimoji="1" lang="ja-JP" altLang="en-US" sz="2600">
                          <a:latin typeface="メイリオ" panose="020B0604030504040204" pitchFamily="50" charset="-128"/>
                          <a:ea typeface="メイリオ" panose="020B0604030504040204" pitchFamily="50" charset="-128"/>
                        </a:rPr>
                        <a:t>一般的なリスク対策</a:t>
                      </a:r>
                    </a:p>
                  </a:txBody>
                  <a:tcPr/>
                </a:tc>
                <a:extLst>
                  <a:ext uri="{0D108BD9-81ED-4DB2-BD59-A6C34878D82A}">
                    <a16:rowId xmlns:a16="http://schemas.microsoft.com/office/drawing/2014/main" val="3051273742"/>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1</a:t>
                      </a:r>
                      <a:endParaRPr kumimoji="1" lang="ja-JP" altLang="en-US" sz="26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600" dirty="0">
                          <a:latin typeface="メイリオ" panose="020B0604030504040204" pitchFamily="50" charset="-128"/>
                          <a:ea typeface="メイリオ" panose="020B0604030504040204" pitchFamily="50" charset="-128"/>
                        </a:rPr>
                        <a:t>社内</a:t>
                      </a:r>
                      <a:r>
                        <a:rPr kumimoji="1" lang="en-US" altLang="ja-JP" sz="2600" dirty="0">
                          <a:latin typeface="メイリオ" panose="020B0604030504040204" pitchFamily="50" charset="-128"/>
                          <a:ea typeface="メイリオ" panose="020B0604030504040204" pitchFamily="50" charset="-128"/>
                        </a:rPr>
                        <a:t>SNS</a:t>
                      </a:r>
                      <a:r>
                        <a:rPr kumimoji="1" lang="ja-JP" altLang="en-US" sz="2600" dirty="0">
                          <a:latin typeface="メイリオ" panose="020B0604030504040204" pitchFamily="50" charset="-128"/>
                          <a:ea typeface="メイリオ" panose="020B0604030504040204" pitchFamily="50" charset="-128"/>
                        </a:rPr>
                        <a:t>への攻撃による</a:t>
                      </a:r>
                      <a:br>
                        <a:rPr kumimoji="1" lang="en-US" altLang="ja-JP" sz="2600" dirty="0">
                          <a:latin typeface="メイリオ" panose="020B0604030504040204" pitchFamily="50" charset="-128"/>
                          <a:ea typeface="メイリオ" panose="020B0604030504040204" pitchFamily="50" charset="-128"/>
                        </a:rPr>
                      </a:br>
                      <a:r>
                        <a:rPr kumimoji="1" lang="ja-JP" altLang="en-US" sz="2600" dirty="0">
                          <a:latin typeface="メイリオ" panose="020B0604030504040204" pitchFamily="50" charset="-128"/>
                          <a:ea typeface="メイリオ" panose="020B0604030504040204" pitchFamily="50" charset="-128"/>
                        </a:rPr>
                        <a:t>情報漏えい・サービス停止</a:t>
                      </a:r>
                      <a:endParaRPr kumimoji="1" lang="en-US" altLang="ja-JP" sz="2600" dirty="0">
                        <a:latin typeface="メイリオ" panose="020B0604030504040204" pitchFamily="50" charset="-128"/>
                        <a:ea typeface="メイリオ" panose="020B0604030504040204" pitchFamily="50" charset="-128"/>
                      </a:endParaRPr>
                    </a:p>
                  </a:txBody>
                  <a:tcPr/>
                </a:tc>
                <a:tc>
                  <a:txBody>
                    <a:bodyPr/>
                    <a:lstStyle/>
                    <a:p>
                      <a:pPr marL="457200" indent="-457200">
                        <a:buFont typeface="Arial" panose="020B0604020202020204" pitchFamily="34" charset="0"/>
                        <a:buChar char="•"/>
                      </a:pPr>
                      <a:r>
                        <a:rPr kumimoji="1" lang="en-US" altLang="ja-JP" sz="2600">
                          <a:latin typeface="メイリオ" panose="020B0604030504040204" pitchFamily="50" charset="-128"/>
                          <a:ea typeface="メイリオ" panose="020B0604030504040204" pitchFamily="50" charset="-128"/>
                        </a:rPr>
                        <a:t>Web Application Firewall</a:t>
                      </a:r>
                      <a:r>
                        <a:rPr kumimoji="1" lang="ja-JP" altLang="en-US" sz="2600">
                          <a:latin typeface="メイリオ" panose="020B0604030504040204" pitchFamily="50" charset="-128"/>
                          <a:ea typeface="メイリオ" panose="020B0604030504040204" pitchFamily="50" charset="-128"/>
                        </a:rPr>
                        <a:t>（</a:t>
                      </a:r>
                      <a:r>
                        <a:rPr kumimoji="1" lang="en-US" altLang="ja-JP" sz="2600">
                          <a:latin typeface="メイリオ" panose="020B0604030504040204" pitchFamily="50" charset="-128"/>
                          <a:ea typeface="メイリオ" panose="020B0604030504040204" pitchFamily="50" charset="-128"/>
                        </a:rPr>
                        <a:t>WAF</a:t>
                      </a:r>
                      <a:r>
                        <a:rPr kumimoji="1" lang="ja-JP" altLang="en-US" sz="2600">
                          <a:latin typeface="メイリオ" panose="020B0604030504040204" pitchFamily="50" charset="-128"/>
                          <a:ea typeface="メイリオ" panose="020B0604030504040204" pitchFamily="50" charset="-128"/>
                        </a:rPr>
                        <a:t>）サービスの導入</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多要素認証の導入（利用者の特定）</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定期的なアカウント棚卸</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データの暗号化</a:t>
                      </a:r>
                      <a:endParaRPr kumimoji="1" lang="en-US" altLang="ja-JP" sz="2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590916821"/>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2</a:t>
                      </a:r>
                      <a:endParaRPr kumimoji="1" lang="ja-JP" altLang="en-US" sz="26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600" dirty="0">
                          <a:latin typeface="メイリオ" panose="020B0604030504040204" pitchFamily="50" charset="-128"/>
                          <a:ea typeface="メイリオ" panose="020B0604030504040204" pitchFamily="50" charset="-128"/>
                        </a:rPr>
                        <a:t>個人用スマホからの情報漏えい</a:t>
                      </a:r>
                      <a:endParaRPr kumimoji="1" lang="en-US" altLang="ja-JP" sz="2600" dirty="0">
                        <a:latin typeface="メイリオ" panose="020B0604030504040204" pitchFamily="50" charset="-128"/>
                        <a:ea typeface="メイリオ" panose="020B0604030504040204" pitchFamily="50" charset="-128"/>
                      </a:endParaRPr>
                    </a:p>
                  </a:txBody>
                  <a:tcPr/>
                </a:tc>
                <a:tc>
                  <a:txBody>
                    <a:bodyPr/>
                    <a:lstStyle/>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会社用スマホの支給＋</a:t>
                      </a:r>
                      <a:r>
                        <a:rPr kumimoji="1" lang="en-US" altLang="ja-JP" sz="2600">
                          <a:latin typeface="メイリオ" panose="020B0604030504040204" pitchFamily="50" charset="-128"/>
                          <a:ea typeface="メイリオ" panose="020B0604030504040204" pitchFamily="50" charset="-128"/>
                        </a:rPr>
                        <a:t>Mobile Device Management</a:t>
                      </a:r>
                      <a:r>
                        <a:rPr kumimoji="1" lang="ja-JP" altLang="en-US" sz="2600">
                          <a:latin typeface="メイリオ" panose="020B0604030504040204" pitchFamily="50" charset="-128"/>
                          <a:ea typeface="メイリオ" panose="020B0604030504040204" pitchFamily="50" charset="-128"/>
                        </a:rPr>
                        <a:t>（</a:t>
                      </a:r>
                      <a:r>
                        <a:rPr kumimoji="1" lang="en-US" altLang="ja-JP" sz="2600">
                          <a:latin typeface="メイリオ" panose="020B0604030504040204" pitchFamily="50" charset="-128"/>
                          <a:ea typeface="メイリオ" panose="020B0604030504040204" pitchFamily="50" charset="-128"/>
                        </a:rPr>
                        <a:t>MDM</a:t>
                      </a:r>
                      <a:r>
                        <a:rPr kumimoji="1" lang="ja-JP" altLang="en-US" sz="2600">
                          <a:latin typeface="メイリオ" panose="020B0604030504040204" pitchFamily="50" charset="-128"/>
                          <a:ea typeface="メイリオ" panose="020B0604030504040204" pitchFamily="50" charset="-128"/>
                        </a:rPr>
                        <a:t>）</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600">
                          <a:latin typeface="メイリオ" panose="020B0604030504040204" pitchFamily="50" charset="-128"/>
                          <a:ea typeface="メイリオ" panose="020B0604030504040204" pitchFamily="50" charset="-128"/>
                        </a:rPr>
                        <a:t>Mobile</a:t>
                      </a:r>
                      <a:r>
                        <a:rPr kumimoji="1" lang="ja-JP" altLang="en-US" sz="2600">
                          <a:latin typeface="メイリオ" panose="020B0604030504040204" pitchFamily="50" charset="-128"/>
                          <a:ea typeface="メイリオ" panose="020B0604030504040204" pitchFamily="50" charset="-128"/>
                        </a:rPr>
                        <a:t> </a:t>
                      </a:r>
                      <a:r>
                        <a:rPr kumimoji="1" lang="en-US" altLang="ja-JP" sz="2600">
                          <a:latin typeface="メイリオ" panose="020B0604030504040204" pitchFamily="50" charset="-128"/>
                          <a:ea typeface="メイリオ" panose="020B0604030504040204" pitchFamily="50" charset="-128"/>
                        </a:rPr>
                        <a:t>Application</a:t>
                      </a:r>
                      <a:r>
                        <a:rPr kumimoji="1" lang="ja-JP" altLang="en-US" sz="2600">
                          <a:latin typeface="メイリオ" panose="020B0604030504040204" pitchFamily="50" charset="-128"/>
                          <a:ea typeface="メイリオ" panose="020B0604030504040204" pitchFamily="50" charset="-128"/>
                        </a:rPr>
                        <a:t> </a:t>
                      </a:r>
                      <a:r>
                        <a:rPr kumimoji="1" lang="en-US" altLang="ja-JP" sz="2600">
                          <a:latin typeface="メイリオ" panose="020B0604030504040204" pitchFamily="50" charset="-128"/>
                          <a:ea typeface="メイリオ" panose="020B0604030504040204" pitchFamily="50" charset="-128"/>
                        </a:rPr>
                        <a:t>Management</a:t>
                      </a:r>
                      <a:r>
                        <a:rPr kumimoji="1" lang="ja-JP" altLang="en-US" sz="2600">
                          <a:latin typeface="メイリオ" panose="020B0604030504040204" pitchFamily="50" charset="-128"/>
                          <a:ea typeface="メイリオ" panose="020B0604030504040204" pitchFamily="50" charset="-128"/>
                        </a:rPr>
                        <a:t>（</a:t>
                      </a:r>
                      <a:r>
                        <a:rPr kumimoji="1" lang="en-US" altLang="ja-JP" sz="2600">
                          <a:latin typeface="メイリオ" panose="020B0604030504040204" pitchFamily="50" charset="-128"/>
                          <a:ea typeface="メイリオ" panose="020B0604030504040204" pitchFamily="50" charset="-128"/>
                        </a:rPr>
                        <a:t>MAM</a:t>
                      </a:r>
                      <a:r>
                        <a:rPr kumimoji="1" lang="ja-JP" altLang="en-US" sz="2600">
                          <a:latin typeface="メイリオ" panose="020B0604030504040204" pitchFamily="50" charset="-128"/>
                          <a:ea typeface="メイリオ" panose="020B0604030504040204" pitchFamily="50" charset="-128"/>
                        </a:rPr>
                        <a:t>）サービスの導入</a:t>
                      </a:r>
                      <a:endParaRPr kumimoji="1" lang="en-US" altLang="ja-JP" sz="2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932058435"/>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3</a:t>
                      </a:r>
                      <a:endParaRPr kumimoji="1" lang="ja-JP" altLang="en-US" sz="26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600" dirty="0">
                          <a:latin typeface="メイリオ" panose="020B0604030504040204" pitchFamily="50" charset="-128"/>
                          <a:ea typeface="メイリオ" panose="020B0604030504040204" pitchFamily="50" charset="-128"/>
                        </a:rPr>
                        <a:t>社用</a:t>
                      </a:r>
                      <a:r>
                        <a:rPr kumimoji="1" lang="en-US" altLang="ja-JP" sz="2600" dirty="0">
                          <a:latin typeface="メイリオ" panose="020B0604030504040204" pitchFamily="50" charset="-128"/>
                          <a:ea typeface="メイリオ" panose="020B0604030504040204" pitchFamily="50" charset="-128"/>
                        </a:rPr>
                        <a:t>PC</a:t>
                      </a:r>
                      <a:r>
                        <a:rPr kumimoji="1" lang="ja-JP" altLang="en-US" sz="2600" dirty="0">
                          <a:latin typeface="メイリオ" panose="020B0604030504040204" pitchFamily="50" charset="-128"/>
                          <a:ea typeface="メイリオ" panose="020B0604030504040204" pitchFamily="50" charset="-128"/>
                        </a:rPr>
                        <a:t>以外の</a:t>
                      </a:r>
                      <a:r>
                        <a:rPr kumimoji="1" lang="en-US" altLang="ja-JP" sz="2600" dirty="0">
                          <a:latin typeface="メイリオ" panose="020B0604030504040204" pitchFamily="50" charset="-128"/>
                          <a:ea typeface="メイリオ" panose="020B0604030504040204" pitchFamily="50" charset="-128"/>
                        </a:rPr>
                        <a:t>PC</a:t>
                      </a:r>
                      <a:r>
                        <a:rPr kumimoji="1" lang="ja-JP" altLang="en-US" sz="2600" dirty="0">
                          <a:latin typeface="メイリオ" panose="020B0604030504040204" pitchFamily="50" charset="-128"/>
                          <a:ea typeface="メイリオ" panose="020B0604030504040204" pitchFamily="50" charset="-128"/>
                        </a:rPr>
                        <a:t>からの</a:t>
                      </a:r>
                      <a:br>
                        <a:rPr kumimoji="1" lang="en-US" altLang="ja-JP" sz="2600" dirty="0">
                          <a:latin typeface="メイリオ" panose="020B0604030504040204" pitchFamily="50" charset="-128"/>
                          <a:ea typeface="メイリオ" panose="020B0604030504040204" pitchFamily="50" charset="-128"/>
                        </a:rPr>
                      </a:br>
                      <a:r>
                        <a:rPr kumimoji="1" lang="ja-JP" altLang="en-US" sz="2600" dirty="0">
                          <a:latin typeface="メイリオ" panose="020B0604030504040204" pitchFamily="50" charset="-128"/>
                          <a:ea typeface="メイリオ" panose="020B0604030504040204" pitchFamily="50" charset="-128"/>
                        </a:rPr>
                        <a:t>情報漏えい</a:t>
                      </a:r>
                      <a:endParaRPr kumimoji="1" lang="en-US" altLang="ja-JP" sz="2600" dirty="0">
                        <a:latin typeface="メイリオ" panose="020B0604030504040204" pitchFamily="50" charset="-128"/>
                        <a:ea typeface="メイリオ" panose="020B0604030504040204" pitchFamily="50" charset="-128"/>
                      </a:endParaRPr>
                    </a:p>
                  </a:txBody>
                  <a:tcPr/>
                </a:tc>
                <a:tc>
                  <a:txBody>
                    <a:bodyPr/>
                    <a:lstStyle/>
                    <a:p>
                      <a:pPr marL="457200" marR="0" lvl="0" indent="-4572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a:latin typeface="メイリオ" panose="020B0604030504040204" pitchFamily="50" charset="-128"/>
                          <a:ea typeface="メイリオ" panose="020B0604030504040204" pitchFamily="50" charset="-128"/>
                        </a:rPr>
                        <a:t>テレワーク用持ち出し</a:t>
                      </a:r>
                      <a:r>
                        <a:rPr kumimoji="1" lang="en-US" altLang="ja-JP" sz="2600">
                          <a:latin typeface="メイリオ" panose="020B0604030504040204" pitchFamily="50" charset="-128"/>
                          <a:ea typeface="メイリオ" panose="020B0604030504040204" pitchFamily="50" charset="-128"/>
                        </a:rPr>
                        <a:t>PC</a:t>
                      </a:r>
                      <a:r>
                        <a:rPr kumimoji="1" lang="ja-JP" altLang="en-US" sz="2600">
                          <a:latin typeface="メイリオ" panose="020B0604030504040204" pitchFamily="50" charset="-128"/>
                          <a:ea typeface="メイリオ" panose="020B0604030504040204" pitchFamily="50" charset="-128"/>
                        </a:rPr>
                        <a:t>の支給</a:t>
                      </a:r>
                      <a:endParaRPr kumimoji="1" lang="en-US" altLang="ja-JP" sz="2600">
                        <a:latin typeface="メイリオ" panose="020B0604030504040204" pitchFamily="50" charset="-128"/>
                        <a:ea typeface="メイリオ" panose="020B0604030504040204" pitchFamily="50" charset="-128"/>
                      </a:endParaRPr>
                    </a:p>
                    <a:p>
                      <a:pPr marL="457200" marR="0" lvl="0" indent="-4572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a:latin typeface="メイリオ" panose="020B0604030504040204" pitchFamily="50" charset="-128"/>
                          <a:ea typeface="メイリオ" panose="020B0604030504040204" pitchFamily="50" charset="-128"/>
                        </a:rPr>
                        <a:t>外部リモートデスクトップ接続用、社内端末の設置</a:t>
                      </a: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社内</a:t>
                      </a:r>
                      <a:r>
                        <a:rPr kumimoji="1" lang="en-US" altLang="ja-JP" sz="2600">
                          <a:latin typeface="メイリオ" panose="020B0604030504040204" pitchFamily="50" charset="-128"/>
                          <a:ea typeface="メイリオ" panose="020B0604030504040204" pitchFamily="50" charset="-128"/>
                        </a:rPr>
                        <a:t>SNS</a:t>
                      </a:r>
                      <a:r>
                        <a:rPr kumimoji="1" lang="ja-JP" altLang="en-US" sz="2600">
                          <a:latin typeface="メイリオ" panose="020B0604030504040204" pitchFamily="50" charset="-128"/>
                          <a:ea typeface="メイリオ" panose="020B0604030504040204" pitchFamily="50" charset="-128"/>
                        </a:rPr>
                        <a:t>サービスの接続元</a:t>
                      </a:r>
                      <a:r>
                        <a:rPr kumimoji="1" lang="en-US" altLang="ja-JP" sz="2600">
                          <a:latin typeface="メイリオ" panose="020B0604030504040204" pitchFamily="50" charset="-128"/>
                          <a:ea typeface="メイリオ" panose="020B0604030504040204" pitchFamily="50" charset="-128"/>
                        </a:rPr>
                        <a:t>IP</a:t>
                      </a:r>
                      <a:r>
                        <a:rPr kumimoji="1" lang="ja-JP" altLang="en-US" sz="2600">
                          <a:latin typeface="メイリオ" panose="020B0604030504040204" pitchFamily="50" charset="-128"/>
                          <a:ea typeface="メイリオ" panose="020B0604030504040204" pitchFamily="50" charset="-128"/>
                        </a:rPr>
                        <a:t>固定化＋</a:t>
                      </a:r>
                      <a:r>
                        <a:rPr kumimoji="1" lang="en-US" altLang="ja-JP" sz="2600">
                          <a:latin typeface="メイリオ" panose="020B0604030504040204" pitchFamily="50" charset="-128"/>
                          <a:ea typeface="メイリオ" panose="020B0604030504040204" pitchFamily="50" charset="-128"/>
                        </a:rPr>
                        <a:t>VPN</a:t>
                      </a:r>
                      <a:r>
                        <a:rPr kumimoji="1" lang="ja-JP" altLang="en-US" sz="2600">
                          <a:latin typeface="メイリオ" panose="020B0604030504040204" pitchFamily="50" charset="-128"/>
                          <a:ea typeface="メイリオ" panose="020B0604030504040204" pitchFamily="50" charset="-128"/>
                        </a:rPr>
                        <a:t>接続</a:t>
                      </a:r>
                      <a:endParaRPr kumimoji="1" lang="en-US" altLang="ja-JP" sz="2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386966838"/>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4</a:t>
                      </a:r>
                      <a:endParaRPr kumimoji="1" lang="ja-JP" altLang="en-US" sz="26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600" dirty="0">
                          <a:latin typeface="メイリオ" panose="020B0604030504040204" pitchFamily="50" charset="-128"/>
                          <a:ea typeface="メイリオ" panose="020B0604030504040204" pitchFamily="50" charset="-128"/>
                        </a:rPr>
                        <a:t>クラウド環境への攻撃による</a:t>
                      </a:r>
                      <a:br>
                        <a:rPr kumimoji="1" lang="en-US" altLang="ja-JP" sz="2600" dirty="0">
                          <a:latin typeface="メイリオ" panose="020B0604030504040204" pitchFamily="50" charset="-128"/>
                          <a:ea typeface="メイリオ" panose="020B0604030504040204" pitchFamily="50" charset="-128"/>
                        </a:rPr>
                      </a:br>
                      <a:r>
                        <a:rPr kumimoji="1" lang="ja-JP" altLang="en-US" sz="2600" dirty="0">
                          <a:latin typeface="メイリオ" panose="020B0604030504040204" pitchFamily="50" charset="-128"/>
                          <a:ea typeface="メイリオ" panose="020B0604030504040204" pitchFamily="50" charset="-128"/>
                        </a:rPr>
                        <a:t>情報漏えい・サービス停止</a:t>
                      </a:r>
                      <a:endParaRPr kumimoji="1" lang="en-US" altLang="ja-JP" sz="2600" dirty="0">
                        <a:latin typeface="メイリオ" panose="020B0604030504040204" pitchFamily="50" charset="-128"/>
                        <a:ea typeface="メイリオ" panose="020B0604030504040204" pitchFamily="50" charset="-128"/>
                      </a:endParaRPr>
                    </a:p>
                  </a:txBody>
                  <a:tcPr/>
                </a:tc>
                <a:tc>
                  <a:txBody>
                    <a:bodyPr/>
                    <a:lstStyle/>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管理画面のログインに多要素認証の導入</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ファイアウォールの適切な設定</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仮想サーバへの</a:t>
                      </a:r>
                      <a:r>
                        <a:rPr kumimoji="1" lang="en-US" altLang="ja-JP" sz="2600">
                          <a:latin typeface="メイリオ" panose="020B0604030504040204" pitchFamily="50" charset="-128"/>
                          <a:ea typeface="メイリオ" panose="020B0604030504040204" pitchFamily="50" charset="-128"/>
                        </a:rPr>
                        <a:t>SSH</a:t>
                      </a:r>
                      <a:r>
                        <a:rPr kumimoji="1" lang="ja-JP" altLang="en-US" sz="2600">
                          <a:latin typeface="メイリオ" panose="020B0604030504040204" pitchFamily="50" charset="-128"/>
                          <a:ea typeface="メイリオ" panose="020B0604030504040204" pitchFamily="50" charset="-128"/>
                        </a:rPr>
                        <a:t>、</a:t>
                      </a:r>
                      <a:r>
                        <a:rPr kumimoji="1" lang="en-US" altLang="ja-JP" sz="2600">
                          <a:latin typeface="メイリオ" panose="020B0604030504040204" pitchFamily="50" charset="-128"/>
                          <a:ea typeface="メイリオ" panose="020B0604030504040204" pitchFamily="50" charset="-128"/>
                        </a:rPr>
                        <a:t>RDP</a:t>
                      </a:r>
                      <a:r>
                        <a:rPr kumimoji="1" lang="ja-JP" altLang="en-US" sz="2600">
                          <a:latin typeface="メイリオ" panose="020B0604030504040204" pitchFamily="50" charset="-128"/>
                          <a:ea typeface="メイリオ" panose="020B0604030504040204" pitchFamily="50" charset="-128"/>
                        </a:rPr>
                        <a:t>の接続元</a:t>
                      </a:r>
                      <a:r>
                        <a:rPr kumimoji="1" lang="en-US" altLang="ja-JP" sz="2600">
                          <a:latin typeface="メイリオ" panose="020B0604030504040204" pitchFamily="50" charset="-128"/>
                          <a:ea typeface="メイリオ" panose="020B0604030504040204" pitchFamily="50" charset="-128"/>
                        </a:rPr>
                        <a:t>IP</a:t>
                      </a:r>
                      <a:r>
                        <a:rPr kumimoji="1" lang="ja-JP" altLang="en-US" sz="2600">
                          <a:latin typeface="メイリオ" panose="020B0604030504040204" pitchFamily="50" charset="-128"/>
                          <a:ea typeface="メイリオ" panose="020B0604030504040204" pitchFamily="50" charset="-128"/>
                        </a:rPr>
                        <a:t>固定</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社内とクラウド環境の拠点間</a:t>
                      </a:r>
                      <a:r>
                        <a:rPr kumimoji="1" lang="en-US" altLang="ja-JP" sz="2600">
                          <a:latin typeface="メイリオ" panose="020B0604030504040204" pitchFamily="50" charset="-128"/>
                          <a:ea typeface="メイリオ" panose="020B0604030504040204" pitchFamily="50" charset="-128"/>
                        </a:rPr>
                        <a:t>VPN</a:t>
                      </a:r>
                      <a:endParaRPr kumimoji="1" lang="ja-JP" altLang="en-US" sz="2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071506568"/>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5</a:t>
                      </a:r>
                      <a:endParaRPr kumimoji="1" lang="ja-JP" altLang="en-US" sz="26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600" dirty="0">
                          <a:latin typeface="メイリオ" panose="020B0604030504040204" pitchFamily="50" charset="-128"/>
                          <a:ea typeface="メイリオ" panose="020B0604030504040204" pitchFamily="50" charset="-128"/>
                        </a:rPr>
                        <a:t>データ連携時の情報漏えい</a:t>
                      </a:r>
                      <a:endParaRPr kumimoji="1" lang="en-US" altLang="ja-JP" sz="2600" dirty="0">
                        <a:latin typeface="メイリオ" panose="020B0604030504040204" pitchFamily="50" charset="-128"/>
                        <a:ea typeface="メイリオ" panose="020B0604030504040204" pitchFamily="50" charset="-128"/>
                      </a:endParaRPr>
                    </a:p>
                  </a:txBody>
                  <a:tcPr/>
                </a:tc>
                <a:tc>
                  <a:txBody>
                    <a:bodyPr/>
                    <a:lstStyle/>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社内とクラウド環境の拠点間</a:t>
                      </a:r>
                      <a:r>
                        <a:rPr kumimoji="1" lang="en-US" altLang="ja-JP" sz="2600">
                          <a:latin typeface="メイリオ" panose="020B0604030504040204" pitchFamily="50" charset="-128"/>
                          <a:ea typeface="メイリオ" panose="020B0604030504040204" pitchFamily="50" charset="-128"/>
                        </a:rPr>
                        <a:t>VPN</a:t>
                      </a:r>
                      <a:r>
                        <a:rPr kumimoji="1" lang="ja-JP" altLang="en-US" sz="2600">
                          <a:latin typeface="メイリオ" panose="020B0604030504040204" pitchFamily="50" charset="-128"/>
                          <a:ea typeface="メイリオ" panose="020B0604030504040204" pitchFamily="50" charset="-128"/>
                        </a:rPr>
                        <a:t>（経路の暗号化）</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データの暗号化</a:t>
                      </a:r>
                    </a:p>
                  </a:txBody>
                  <a:tcPr/>
                </a:tc>
                <a:extLst>
                  <a:ext uri="{0D108BD9-81ED-4DB2-BD59-A6C34878D82A}">
                    <a16:rowId xmlns:a16="http://schemas.microsoft.com/office/drawing/2014/main" val="1387857027"/>
                  </a:ext>
                </a:extLst>
              </a:tr>
            </a:tbl>
          </a:graphicData>
        </a:graphic>
      </p:graphicFrame>
    </p:spTree>
    <p:extLst>
      <p:ext uri="{BB962C8B-B14F-4D97-AF65-F5344CB8AC3E}">
        <p14:creationId xmlns:p14="http://schemas.microsoft.com/office/powerpoint/2010/main" val="2945139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DE12D-661E-13BF-BB01-BC7322034CE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F376AAB-5BF8-F5A8-0E58-923C36FD363A}"/>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次世代技術を活用したビジネス展開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CF86AFA-3814-7F68-BBC4-7A3FB054B9C6}"/>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73</a:t>
            </a:fld>
            <a:endParaRPr kumimoji="1" lang="ja-JP" altLang="en-US" sz="2000"/>
          </a:p>
        </p:txBody>
      </p:sp>
      <p:sp>
        <p:nvSpPr>
          <p:cNvPr id="4" name="object 40">
            <a:extLst>
              <a:ext uri="{FF2B5EF4-FFF2-40B4-BE49-F238E27FC236}">
                <a16:creationId xmlns:a16="http://schemas.microsoft.com/office/drawing/2014/main" id="{F64C95B5-1561-2746-F809-8353D1D0D21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4905A221-B1CE-F291-30AC-5EE5F126458D}"/>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次世代技術の活用事例２</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5F683F1B-042C-A386-615F-E5F2E01921BE}"/>
              </a:ext>
            </a:extLst>
          </p:cNvPr>
          <p:cNvSpPr txBox="1"/>
          <p:nvPr/>
        </p:nvSpPr>
        <p:spPr>
          <a:xfrm>
            <a:off x="1554679" y="2036000"/>
            <a:ext cx="15456498" cy="6986528"/>
          </a:xfrm>
          <a:prstGeom prst="rect">
            <a:avLst/>
          </a:prstGeom>
          <a:noFill/>
        </p:spPr>
        <p:txBody>
          <a:bodyPr wrap="square">
            <a:spAutoFit/>
          </a:bodyPr>
          <a:lstStyle/>
          <a:p>
            <a:r>
              <a:rPr lang="en-US" altLang="ja-JP" sz="2800" b="0" i="0" dirty="0">
                <a:solidFill>
                  <a:srgbClr val="374151"/>
                </a:solidFill>
                <a:effectLst/>
                <a:latin typeface="メイリオ" panose="020B0604030504040204" pitchFamily="50" charset="-128"/>
                <a:ea typeface="メイリオ" panose="020B0604030504040204" pitchFamily="50" charset="-128"/>
              </a:rPr>
              <a:t>【</a:t>
            </a:r>
            <a:r>
              <a:rPr lang="ja-JP" altLang="en-US" sz="2800" b="0" i="0" dirty="0">
                <a:solidFill>
                  <a:srgbClr val="374151"/>
                </a:solidFill>
                <a:effectLst/>
                <a:latin typeface="メイリオ" panose="020B0604030504040204" pitchFamily="50" charset="-128"/>
                <a:ea typeface="メイリオ" panose="020B0604030504040204" pitchFamily="50" charset="-128"/>
              </a:rPr>
              <a:t>課題</a:t>
            </a:r>
            <a:r>
              <a:rPr lang="en-US" altLang="ja-JP" sz="2800" b="0" i="0" dirty="0">
                <a:solidFill>
                  <a:srgbClr val="374151"/>
                </a:solidFill>
                <a:effectLst/>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「つくる力」と「とどける力」を強化するため、管理面を強化する。</a:t>
            </a:r>
            <a:endParaRPr lang="en-US" altLang="ja-JP" sz="28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2800" b="0" i="0" dirty="0">
              <a:solidFill>
                <a:srgbClr val="374151"/>
              </a:solidFill>
              <a:effectLst/>
              <a:latin typeface="メイリオ" panose="020B0604030504040204" pitchFamily="50" charset="-128"/>
              <a:ea typeface="メイリオ" panose="020B0604030504040204" pitchFamily="50" charset="-128"/>
            </a:endParaRPr>
          </a:p>
          <a:p>
            <a:r>
              <a:rPr lang="en-US" altLang="ja-JP" sz="2800" dirty="0">
                <a:solidFill>
                  <a:srgbClr val="374151"/>
                </a:solidFill>
                <a:latin typeface="メイリオ" panose="020B0604030504040204" pitchFamily="50" charset="-128"/>
                <a:ea typeface="メイリオ" panose="020B0604030504040204" pitchFamily="50" charset="-128"/>
              </a:rPr>
              <a:t>【</a:t>
            </a:r>
            <a:r>
              <a:rPr lang="ja-JP" altLang="en-US" sz="2800" dirty="0">
                <a:solidFill>
                  <a:srgbClr val="374151"/>
                </a:solidFill>
                <a:latin typeface="メイリオ" panose="020B0604030504040204" pitchFamily="50" charset="-128"/>
                <a:ea typeface="メイリオ" panose="020B0604030504040204" pitchFamily="50" charset="-128"/>
              </a:rPr>
              <a:t>解決への取組</a:t>
            </a:r>
            <a:r>
              <a:rPr lang="en-US" altLang="ja-JP" sz="2800" dirty="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農家における栽培環境の点検作業に</a:t>
            </a:r>
            <a:r>
              <a:rPr lang="en-US" altLang="ja-JP" sz="2800" dirty="0">
                <a:solidFill>
                  <a:srgbClr val="374151"/>
                </a:solidFill>
                <a:latin typeface="メイリオ" panose="020B0604030504040204" pitchFamily="50" charset="-128"/>
                <a:ea typeface="メイリオ" panose="020B0604030504040204" pitchFamily="50" charset="-128"/>
              </a:rPr>
              <a:t>IoT</a:t>
            </a:r>
            <a:r>
              <a:rPr lang="ja-JP" altLang="en-US" sz="2800" dirty="0">
                <a:solidFill>
                  <a:srgbClr val="374151"/>
                </a:solidFill>
                <a:latin typeface="メイリオ" panose="020B0604030504040204" pitchFamily="50" charset="-128"/>
                <a:ea typeface="メイリオ" panose="020B0604030504040204" pitchFamily="50" charset="-128"/>
              </a:rPr>
              <a:t>を導入し、</a:t>
            </a:r>
            <a:br>
              <a:rPr lang="en-US" altLang="ja-JP" sz="2800" dirty="0">
                <a:solidFill>
                  <a:srgbClr val="374151"/>
                </a:solidFill>
                <a:latin typeface="メイリオ" panose="020B0604030504040204" pitchFamily="50" charset="-128"/>
                <a:ea typeface="メイリオ" panose="020B0604030504040204" pitchFamily="50" charset="-128"/>
              </a:rPr>
            </a:br>
            <a:r>
              <a:rPr lang="ja-JP" altLang="en-US" sz="2800" dirty="0">
                <a:solidFill>
                  <a:srgbClr val="374151"/>
                </a:solidFill>
                <a:latin typeface="メイリオ" panose="020B0604030504040204" pitchFamily="50" charset="-128"/>
                <a:ea typeface="メイリオ" panose="020B0604030504040204" pitchFamily="50" charset="-128"/>
              </a:rPr>
              <a:t>自動化することを決定。</a:t>
            </a:r>
            <a:endParaRPr lang="en-US" altLang="ja-JP" sz="28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2800" dirty="0">
                <a:solidFill>
                  <a:srgbClr val="374151"/>
                </a:solidFill>
                <a:latin typeface="メイリオ" panose="020B0604030504040204" pitchFamily="50" charset="-128"/>
                <a:ea typeface="メイリオ" panose="020B0604030504040204" pitchFamily="50" charset="-128"/>
              </a:rPr>
              <a:t>IoT</a:t>
            </a:r>
            <a:r>
              <a:rPr lang="ja-JP" altLang="en-US" sz="2800" dirty="0">
                <a:solidFill>
                  <a:srgbClr val="374151"/>
                </a:solidFill>
                <a:latin typeface="メイリオ" panose="020B0604030504040204" pitchFamily="50" charset="-128"/>
                <a:ea typeface="メイリオ" panose="020B0604030504040204" pitchFamily="50" charset="-128"/>
              </a:rPr>
              <a:t>導入のために、電子機械に詳しい人材の確保。</a:t>
            </a:r>
            <a:endParaRPr lang="en-US" altLang="ja-JP" sz="28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2800" dirty="0">
                <a:solidFill>
                  <a:srgbClr val="374151"/>
                </a:solidFill>
                <a:latin typeface="メイリオ" panose="020B0604030504040204" pitchFamily="50" charset="-128"/>
                <a:ea typeface="メイリオ" panose="020B0604030504040204" pitchFamily="50" charset="-128"/>
              </a:rPr>
              <a:t>IoT</a:t>
            </a:r>
            <a:r>
              <a:rPr lang="ja-JP" altLang="en-US" sz="2800" dirty="0">
                <a:solidFill>
                  <a:srgbClr val="374151"/>
                </a:solidFill>
                <a:latin typeface="メイリオ" panose="020B0604030504040204" pitchFamily="50" charset="-128"/>
                <a:ea typeface="メイリオ" panose="020B0604030504040204" pitchFamily="50" charset="-128"/>
              </a:rPr>
              <a:t>活用方法を検証し、マニュアル作りを実施。</a:t>
            </a:r>
            <a:endParaRPr lang="en-US" altLang="ja-JP" sz="2800" dirty="0">
              <a:solidFill>
                <a:srgbClr val="374151"/>
              </a:solidFill>
              <a:latin typeface="メイリオ" panose="020B0604030504040204" pitchFamily="50" charset="-128"/>
              <a:ea typeface="メイリオ" panose="020B0604030504040204" pitchFamily="50" charset="-128"/>
            </a:endParaRPr>
          </a:p>
          <a:p>
            <a:endParaRPr lang="en-US" altLang="ja-JP" sz="2800" dirty="0">
              <a:solidFill>
                <a:srgbClr val="374151"/>
              </a:solidFill>
              <a:latin typeface="メイリオ" panose="020B0604030504040204" pitchFamily="50" charset="-128"/>
              <a:ea typeface="メイリオ" panose="020B0604030504040204" pitchFamily="50" charset="-128"/>
            </a:endParaRPr>
          </a:p>
          <a:p>
            <a:r>
              <a:rPr lang="en-US" altLang="ja-JP" sz="2800" dirty="0">
                <a:solidFill>
                  <a:srgbClr val="374151"/>
                </a:solidFill>
                <a:latin typeface="メイリオ" panose="020B0604030504040204" pitchFamily="50" charset="-128"/>
                <a:ea typeface="メイリオ" panose="020B0604030504040204" pitchFamily="50" charset="-128"/>
              </a:rPr>
              <a:t>【</a:t>
            </a:r>
            <a:r>
              <a:rPr lang="ja-JP" altLang="en-US" sz="2800" dirty="0">
                <a:solidFill>
                  <a:srgbClr val="374151"/>
                </a:solidFill>
                <a:latin typeface="メイリオ" panose="020B0604030504040204" pitchFamily="50" charset="-128"/>
                <a:ea typeface="メイリオ" panose="020B0604030504040204" pitchFamily="50" charset="-128"/>
              </a:rPr>
              <a:t>結果</a:t>
            </a:r>
            <a:r>
              <a:rPr lang="en-US" altLang="ja-JP" sz="2800" dirty="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栽培環境における点検作業の自動化に成功。</a:t>
            </a:r>
            <a:endParaRPr lang="en-US" altLang="ja-JP" sz="28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勘と経験に頼らない栽培作業の平準化に成功。</a:t>
            </a:r>
            <a:endParaRPr lang="en-US" altLang="ja-JP" sz="2800" dirty="0">
              <a:solidFill>
                <a:srgbClr val="374151"/>
              </a:solidFill>
              <a:latin typeface="メイリオ" panose="020B0604030504040204" pitchFamily="50" charset="-128"/>
              <a:ea typeface="メイリオ" panose="020B0604030504040204" pitchFamily="50" charset="-128"/>
            </a:endParaRPr>
          </a:p>
          <a:p>
            <a:endParaRPr lang="en-US" altLang="ja-JP" sz="2800" dirty="0">
              <a:solidFill>
                <a:srgbClr val="374151"/>
              </a:solidFill>
              <a:latin typeface="メイリオ" panose="020B0604030504040204" pitchFamily="50" charset="-128"/>
              <a:ea typeface="メイリオ" panose="020B0604030504040204" pitchFamily="50" charset="-128"/>
            </a:endParaRPr>
          </a:p>
          <a:p>
            <a:r>
              <a:rPr lang="en-US" altLang="ja-JP" sz="2800" dirty="0">
                <a:solidFill>
                  <a:srgbClr val="374151"/>
                </a:solidFill>
                <a:latin typeface="メイリオ" panose="020B0604030504040204" pitchFamily="50" charset="-128"/>
                <a:ea typeface="メイリオ" panose="020B0604030504040204" pitchFamily="50" charset="-128"/>
              </a:rPr>
              <a:t>【</a:t>
            </a:r>
            <a:r>
              <a:rPr lang="ja-JP" altLang="en-US" sz="2800" dirty="0">
                <a:solidFill>
                  <a:srgbClr val="374151"/>
                </a:solidFill>
                <a:latin typeface="メイリオ" panose="020B0604030504040204" pitchFamily="50" charset="-128"/>
                <a:ea typeface="メイリオ" panose="020B0604030504040204" pitchFamily="50" charset="-128"/>
              </a:rPr>
              <a:t>＋</a:t>
            </a:r>
            <a:r>
              <a:rPr lang="en-US" altLang="ja-JP" sz="2800" dirty="0">
                <a:solidFill>
                  <a:srgbClr val="374151"/>
                </a:solidFill>
                <a:latin typeface="メイリオ" panose="020B0604030504040204" pitchFamily="50" charset="-128"/>
                <a:ea typeface="メイリオ" panose="020B0604030504040204" pitchFamily="50" charset="-128"/>
              </a:rPr>
              <a:t>α】</a:t>
            </a: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計測データを</a:t>
            </a:r>
            <a:r>
              <a:rPr lang="en-US" altLang="ja-JP" sz="2800" dirty="0">
                <a:solidFill>
                  <a:srgbClr val="374151"/>
                </a:solidFill>
                <a:latin typeface="メイリオ" panose="020B0604030504040204" pitchFamily="50" charset="-128"/>
                <a:ea typeface="メイリオ" panose="020B0604030504040204" pitchFamily="50" charset="-128"/>
              </a:rPr>
              <a:t>AI</a:t>
            </a:r>
            <a:r>
              <a:rPr lang="ja-JP" altLang="en-US" sz="2800" dirty="0">
                <a:solidFill>
                  <a:srgbClr val="374151"/>
                </a:solidFill>
                <a:latin typeface="メイリオ" panose="020B0604030504040204" pitchFamily="50" charset="-128"/>
                <a:ea typeface="メイリオ" panose="020B0604030504040204" pitchFamily="50" charset="-128"/>
              </a:rPr>
              <a:t>分析することで、最適な栽培条件の絞り込みができるようになる。</a:t>
            </a:r>
            <a:endParaRPr lang="en-US" altLang="ja-JP" sz="2800" dirty="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2800" dirty="0">
                <a:solidFill>
                  <a:srgbClr val="374151"/>
                </a:solidFill>
                <a:latin typeface="メイリオ" panose="020B0604030504040204" pitchFamily="50" charset="-128"/>
                <a:ea typeface="メイリオ" panose="020B0604030504040204" pitchFamily="50" charset="-128"/>
              </a:rPr>
              <a:t>品質向上、作業の平準化、生産量の拡大が期待できるようになる。</a:t>
            </a:r>
            <a:endParaRPr lang="en-US" altLang="ja-JP" sz="2800" dirty="0">
              <a:solidFill>
                <a:srgbClr val="37415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EB28E92C-84C9-EC41-7AAB-B71B4D5161D4}"/>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4-2-5.】</a:t>
            </a:r>
            <a:endParaRPr lang="ja-JP" sz="2400" b="1">
              <a:latin typeface="メイリオ" panose="020B0604030504040204" pitchFamily="50" charset="-128"/>
              <a:ea typeface="メイリオ" panose="020B0604030504040204" pitchFamily="50" charset="-128"/>
              <a:cs typeface="Calibri"/>
            </a:endParaRPr>
          </a:p>
        </p:txBody>
      </p:sp>
      <p:sp>
        <p:nvSpPr>
          <p:cNvPr id="7" name="吹き出し: 四角形 6">
            <a:extLst>
              <a:ext uri="{FF2B5EF4-FFF2-40B4-BE49-F238E27FC236}">
                <a16:creationId xmlns:a16="http://schemas.microsoft.com/office/drawing/2014/main" id="{99C78F1A-4FCC-A231-F744-F42841E2D14B}"/>
              </a:ext>
            </a:extLst>
          </p:cNvPr>
          <p:cNvSpPr/>
          <p:nvPr/>
        </p:nvSpPr>
        <p:spPr>
          <a:xfrm>
            <a:off x="10310875" y="3855507"/>
            <a:ext cx="7009214" cy="3165780"/>
          </a:xfrm>
          <a:prstGeom prst="wedgeRectCallout">
            <a:avLst>
              <a:gd name="adj1" fmla="val -55313"/>
              <a:gd name="adj2" fmla="val -34025"/>
            </a:avLst>
          </a:prstGeom>
        </p:spPr>
        <p:style>
          <a:lnRef idx="1">
            <a:schemeClr val="accent4"/>
          </a:lnRef>
          <a:fillRef idx="2">
            <a:schemeClr val="accent4"/>
          </a:fillRef>
          <a:effectRef idx="1">
            <a:schemeClr val="accent4"/>
          </a:effectRef>
          <a:fontRef idx="minor">
            <a:schemeClr val="dk1"/>
          </a:fontRef>
        </p:style>
        <p:txBody>
          <a:bodyPr rtlCol="0" anchor="ctr"/>
          <a:lstStyle/>
          <a:p>
            <a:r>
              <a:rPr kumimoji="1" lang="ja-JP" altLang="en-US" sz="2800" b="1" dirty="0">
                <a:latin typeface="メイリオ" panose="020B0604030504040204" pitchFamily="50" charset="-128"/>
                <a:ea typeface="メイリオ" panose="020B0604030504040204" pitchFamily="50" charset="-128"/>
              </a:rPr>
              <a:t>想定すべきセキュリティリスク</a:t>
            </a:r>
            <a:endParaRPr kumimoji="1" lang="en-US" altLang="ja-JP" sz="2800" b="1"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en-US" altLang="ja-JP" sz="2400" dirty="0">
                <a:latin typeface="メイリオ" panose="020B0604030504040204" pitchFamily="50" charset="-128"/>
                <a:ea typeface="メイリオ" panose="020B0604030504040204" pitchFamily="50" charset="-128"/>
              </a:rPr>
              <a:t>IoT</a:t>
            </a:r>
            <a:r>
              <a:rPr kumimoji="1" lang="ja-JP" altLang="en-US" sz="2400" dirty="0">
                <a:latin typeface="メイリオ" panose="020B0604030504040204" pitchFamily="50" charset="-128"/>
                <a:ea typeface="メイリオ" panose="020B0604030504040204" pitchFamily="50" charset="-128"/>
              </a:rPr>
              <a:t>機器への攻撃による情報漏えい・機器停止・データ改ざん</a:t>
            </a:r>
            <a:endParaRPr kumimoji="1"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en-US" altLang="ja-JP" sz="2400" dirty="0" err="1">
                <a:latin typeface="メイリオ" panose="020B0604030504040204" pitchFamily="50" charset="-128"/>
                <a:ea typeface="メイリオ" panose="020B0604030504040204" pitchFamily="50" charset="-128"/>
              </a:rPr>
              <a:t>Wifi</a:t>
            </a:r>
            <a:r>
              <a:rPr kumimoji="1" lang="ja-JP" altLang="en-US" sz="2400" dirty="0">
                <a:latin typeface="メイリオ" panose="020B0604030504040204" pitchFamily="50" charset="-128"/>
                <a:ea typeface="メイリオ" panose="020B0604030504040204" pitchFamily="50" charset="-128"/>
              </a:rPr>
              <a:t>アクセスポイントへの攻撃による機能停止</a:t>
            </a:r>
            <a:endParaRPr kumimoji="1"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sz="2400" dirty="0">
                <a:latin typeface="メイリオ" panose="020B0604030504040204" pitchFamily="50" charset="-128"/>
                <a:ea typeface="メイリオ" panose="020B0604030504040204" pitchFamily="50" charset="-128"/>
              </a:rPr>
              <a:t>制御システムへの攻撃による情報漏えい・</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サービス停止</a:t>
            </a:r>
            <a:endParaRPr kumimoji="1" lang="en-US" altLang="ja-JP" sz="2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en-US" altLang="ja-JP" sz="2400" dirty="0">
                <a:latin typeface="メイリオ" panose="020B0604030504040204" pitchFamily="50" charset="-128"/>
                <a:ea typeface="メイリオ" panose="020B0604030504040204" pitchFamily="50" charset="-128"/>
              </a:rPr>
              <a:t>IoT</a:t>
            </a:r>
            <a:r>
              <a:rPr kumimoji="1" lang="ja-JP" altLang="en-US" sz="2400" dirty="0">
                <a:latin typeface="メイリオ" panose="020B0604030504040204" pitchFamily="50" charset="-128"/>
                <a:ea typeface="メイリオ" panose="020B0604030504040204" pitchFamily="50" charset="-128"/>
              </a:rPr>
              <a:t>機器から制御システムへのデータ連携時の</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情報漏えい</a:t>
            </a:r>
            <a:endParaRPr kumimoji="1"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5135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E7BE-7491-E77C-076E-9D1C37C0639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DFB87B8-8559-A764-0FA6-07B1530357F8}"/>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次世代技術を活用したビジネス展開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289A860-E81D-8458-6A2F-7E1C3EE8C17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74</a:t>
            </a:fld>
            <a:endParaRPr kumimoji="1" lang="ja-JP" altLang="en-US" sz="2000"/>
          </a:p>
        </p:txBody>
      </p:sp>
      <p:sp>
        <p:nvSpPr>
          <p:cNvPr id="4" name="object 40">
            <a:extLst>
              <a:ext uri="{FF2B5EF4-FFF2-40B4-BE49-F238E27FC236}">
                <a16:creationId xmlns:a16="http://schemas.microsoft.com/office/drawing/2014/main" id="{E55B08A2-8D4D-55E0-AF39-3CE1A62F253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2CFA974C-90FF-7D9D-A6F2-3BF714B4BB37}"/>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次世代技術の活用事例</a:t>
            </a:r>
            <a:r>
              <a:rPr lang="en-US" altLang="ja-JP" sz="4000">
                <a:latin typeface="メイリオ" panose="020B0604030504040204" pitchFamily="50" charset="-128"/>
                <a:ea typeface="メイリオ" panose="020B0604030504040204" pitchFamily="50" charset="-128"/>
              </a:rPr>
              <a:t>2</a:t>
            </a:r>
            <a:r>
              <a:rPr lang="ja-JP" altLang="en-US" sz="4000">
                <a:latin typeface="メイリオ" panose="020B0604030504040204" pitchFamily="50" charset="-128"/>
                <a:ea typeface="メイリオ" panose="020B0604030504040204" pitchFamily="50" charset="-128"/>
              </a:rPr>
              <a:t>（リスク対策）</a:t>
            </a:r>
            <a:endPar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3" name="表 8">
            <a:extLst>
              <a:ext uri="{FF2B5EF4-FFF2-40B4-BE49-F238E27FC236}">
                <a16:creationId xmlns:a16="http://schemas.microsoft.com/office/drawing/2014/main" id="{36D7B44F-208C-7147-4D00-D2D61AD4BC16}"/>
              </a:ext>
            </a:extLst>
          </p:cNvPr>
          <p:cNvGraphicFramePr>
            <a:graphicFrameLocks noGrp="1"/>
          </p:cNvGraphicFramePr>
          <p:nvPr/>
        </p:nvGraphicFramePr>
        <p:xfrm>
          <a:off x="1508994" y="2026920"/>
          <a:ext cx="15559806" cy="6004560"/>
        </p:xfrm>
        <a:graphic>
          <a:graphicData uri="http://schemas.openxmlformats.org/drawingml/2006/table">
            <a:tbl>
              <a:tblPr firstRow="1" bandRow="1">
                <a:tableStyleId>{5C22544A-7EE6-4342-B048-85BDC9FD1C3A}</a:tableStyleId>
              </a:tblPr>
              <a:tblGrid>
                <a:gridCol w="952818">
                  <a:extLst>
                    <a:ext uri="{9D8B030D-6E8A-4147-A177-3AD203B41FA5}">
                      <a16:colId xmlns:a16="http://schemas.microsoft.com/office/drawing/2014/main" val="3247788744"/>
                    </a:ext>
                  </a:extLst>
                </a:gridCol>
                <a:gridCol w="5081988">
                  <a:extLst>
                    <a:ext uri="{9D8B030D-6E8A-4147-A177-3AD203B41FA5}">
                      <a16:colId xmlns:a16="http://schemas.microsoft.com/office/drawing/2014/main" val="2980494009"/>
                    </a:ext>
                  </a:extLst>
                </a:gridCol>
                <a:gridCol w="9525000">
                  <a:extLst>
                    <a:ext uri="{9D8B030D-6E8A-4147-A177-3AD203B41FA5}">
                      <a16:colId xmlns:a16="http://schemas.microsoft.com/office/drawing/2014/main" val="1813831706"/>
                    </a:ext>
                  </a:extLst>
                </a:gridCol>
              </a:tblGrid>
              <a:tr h="370840">
                <a:tc>
                  <a:txBody>
                    <a:bodyPr/>
                    <a:lstStyle/>
                    <a:p>
                      <a:pPr algn="ctr"/>
                      <a:r>
                        <a:rPr kumimoji="1" lang="ja-JP" altLang="en-US" sz="2600" dirty="0">
                          <a:latin typeface="メイリオ" panose="020B0604030504040204" pitchFamily="50" charset="-128"/>
                          <a:ea typeface="メイリオ" panose="020B0604030504040204" pitchFamily="50" charset="-128"/>
                        </a:rPr>
                        <a:t>項番</a:t>
                      </a:r>
                    </a:p>
                  </a:txBody>
                  <a:tcPr/>
                </a:tc>
                <a:tc>
                  <a:txBody>
                    <a:bodyPr/>
                    <a:lstStyle/>
                    <a:p>
                      <a:pPr algn="ctr"/>
                      <a:r>
                        <a:rPr kumimoji="1" lang="ja-JP" altLang="en-US" sz="2600">
                          <a:latin typeface="メイリオ" panose="020B0604030504040204" pitchFamily="50" charset="-128"/>
                          <a:ea typeface="メイリオ" panose="020B0604030504040204" pitchFamily="50" charset="-128"/>
                        </a:rPr>
                        <a:t>想定すべきセキュリティリスク</a:t>
                      </a:r>
                    </a:p>
                  </a:txBody>
                  <a:tcPr/>
                </a:tc>
                <a:tc>
                  <a:txBody>
                    <a:bodyPr/>
                    <a:lstStyle/>
                    <a:p>
                      <a:pPr algn="ctr"/>
                      <a:r>
                        <a:rPr kumimoji="1" lang="ja-JP" altLang="en-US" sz="2600">
                          <a:latin typeface="メイリオ" panose="020B0604030504040204" pitchFamily="50" charset="-128"/>
                          <a:ea typeface="メイリオ" panose="020B0604030504040204" pitchFamily="50" charset="-128"/>
                        </a:rPr>
                        <a:t>一般的なリスク対策</a:t>
                      </a:r>
                    </a:p>
                  </a:txBody>
                  <a:tcPr/>
                </a:tc>
                <a:extLst>
                  <a:ext uri="{0D108BD9-81ED-4DB2-BD59-A6C34878D82A}">
                    <a16:rowId xmlns:a16="http://schemas.microsoft.com/office/drawing/2014/main" val="3051273742"/>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1</a:t>
                      </a:r>
                      <a:endParaRPr kumimoji="1" lang="ja-JP" altLang="en-US" sz="26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en-US" altLang="ja-JP" sz="2600" dirty="0">
                          <a:latin typeface="メイリオ" panose="020B0604030504040204" pitchFamily="50" charset="-128"/>
                          <a:ea typeface="メイリオ" panose="020B0604030504040204" pitchFamily="50" charset="-128"/>
                        </a:rPr>
                        <a:t>IoT</a:t>
                      </a:r>
                      <a:r>
                        <a:rPr kumimoji="1" lang="ja-JP" altLang="en-US" sz="2600" dirty="0">
                          <a:latin typeface="メイリオ" panose="020B0604030504040204" pitchFamily="50" charset="-128"/>
                          <a:ea typeface="メイリオ" panose="020B0604030504040204" pitchFamily="50" charset="-128"/>
                        </a:rPr>
                        <a:t>機器への攻撃による情報漏えい・機器停止・データ改ざん</a:t>
                      </a:r>
                      <a:endParaRPr kumimoji="1" lang="en-US" altLang="ja-JP" sz="2600" dirty="0">
                        <a:latin typeface="メイリオ" panose="020B0604030504040204" pitchFamily="50" charset="-128"/>
                        <a:ea typeface="メイリオ" panose="020B0604030504040204" pitchFamily="50" charset="-128"/>
                      </a:endParaRPr>
                    </a:p>
                  </a:txBody>
                  <a:tcPr/>
                </a:tc>
                <a:tc>
                  <a:txBody>
                    <a:bodyPr/>
                    <a:lstStyle/>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ファイアウォールの適切な設定</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接続アカウントとパスワードの適切な設定</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ファームウェアのアップデート運用</a:t>
                      </a:r>
                      <a:endParaRPr kumimoji="1" lang="en-US" altLang="ja-JP" sz="2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590916821"/>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2</a:t>
                      </a:r>
                      <a:endParaRPr kumimoji="1" lang="ja-JP" altLang="en-US" sz="26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en-US" altLang="ja-JP" sz="2600" err="1">
                          <a:latin typeface="メイリオ" panose="020B0604030504040204" pitchFamily="50" charset="-128"/>
                          <a:ea typeface="メイリオ" panose="020B0604030504040204" pitchFamily="50" charset="-128"/>
                        </a:rPr>
                        <a:t>Wifi</a:t>
                      </a:r>
                      <a:r>
                        <a:rPr kumimoji="1" lang="ja-JP" altLang="en-US" sz="2600">
                          <a:latin typeface="メイリオ" panose="020B0604030504040204" pitchFamily="50" charset="-128"/>
                          <a:ea typeface="メイリオ" panose="020B0604030504040204" pitchFamily="50" charset="-128"/>
                        </a:rPr>
                        <a:t>アクセスポイントへの</a:t>
                      </a:r>
                      <a:br>
                        <a:rPr kumimoji="1" lang="en-US" altLang="ja-JP" sz="2600">
                          <a:latin typeface="メイリオ" panose="020B0604030504040204" pitchFamily="50" charset="-128"/>
                          <a:ea typeface="メイリオ" panose="020B0604030504040204" pitchFamily="50" charset="-128"/>
                        </a:rPr>
                      </a:br>
                      <a:r>
                        <a:rPr kumimoji="1" lang="ja-JP" altLang="en-US" sz="2600">
                          <a:latin typeface="メイリオ" panose="020B0604030504040204" pitchFamily="50" charset="-128"/>
                          <a:ea typeface="メイリオ" panose="020B0604030504040204" pitchFamily="50" charset="-128"/>
                        </a:rPr>
                        <a:t>攻撃による機能停止</a:t>
                      </a:r>
                      <a:endParaRPr kumimoji="1" lang="en-US" altLang="ja-JP" sz="2600">
                        <a:latin typeface="メイリオ" panose="020B0604030504040204" pitchFamily="50" charset="-128"/>
                        <a:ea typeface="メイリオ" panose="020B0604030504040204" pitchFamily="50" charset="-128"/>
                      </a:endParaRPr>
                    </a:p>
                  </a:txBody>
                  <a:tcPr/>
                </a:tc>
                <a:tc>
                  <a:txBody>
                    <a:bodyPr/>
                    <a:lstStyle/>
                    <a:p>
                      <a:pPr marL="457200" indent="-457200">
                        <a:buFont typeface="Arial" panose="020B0604020202020204" pitchFamily="34" charset="0"/>
                        <a:buChar char="•"/>
                      </a:pPr>
                      <a:r>
                        <a:rPr kumimoji="1" lang="en-US" altLang="ja-JP" sz="2600">
                          <a:latin typeface="メイリオ" panose="020B0604030504040204" pitchFamily="50" charset="-128"/>
                          <a:ea typeface="メイリオ" panose="020B0604030504040204" pitchFamily="50" charset="-128"/>
                        </a:rPr>
                        <a:t>SSID</a:t>
                      </a:r>
                      <a:r>
                        <a:rPr kumimoji="1" lang="ja-JP" altLang="en-US" sz="2600">
                          <a:latin typeface="メイリオ" panose="020B0604030504040204" pitchFamily="50" charset="-128"/>
                          <a:ea typeface="メイリオ" panose="020B0604030504040204" pitchFamily="50" charset="-128"/>
                        </a:rPr>
                        <a:t>をデフォルトから変更</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パスフレーズの適切な設定</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sz="2600">
                          <a:latin typeface="メイリオ" panose="020B0604030504040204" pitchFamily="50" charset="-128"/>
                          <a:ea typeface="メイリオ" panose="020B0604030504040204" pitchFamily="50" charset="-128"/>
                        </a:rPr>
                        <a:t>WPA2</a:t>
                      </a:r>
                      <a:r>
                        <a:rPr kumimoji="1" lang="ja-JP" altLang="en-US" sz="2600">
                          <a:latin typeface="メイリオ" panose="020B0604030504040204" pitchFamily="50" charset="-128"/>
                          <a:ea typeface="メイリオ" panose="020B0604030504040204" pitchFamily="50" charset="-128"/>
                        </a:rPr>
                        <a:t>以上の暗号化強度を使用</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ファームウェアのアップデート運用</a:t>
                      </a:r>
                      <a:endParaRPr kumimoji="1" lang="en-US" altLang="ja-JP" sz="2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932058435"/>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3</a:t>
                      </a:r>
                      <a:endParaRPr kumimoji="1" lang="ja-JP" altLang="en-US" sz="26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ja-JP" altLang="en-US" sz="2600" dirty="0">
                          <a:latin typeface="メイリオ" panose="020B0604030504040204" pitchFamily="50" charset="-128"/>
                          <a:ea typeface="メイリオ" panose="020B0604030504040204" pitchFamily="50" charset="-128"/>
                        </a:rPr>
                        <a:t>制御システムへの攻撃による情報漏えい・サービス停止</a:t>
                      </a:r>
                      <a:endParaRPr kumimoji="1" lang="en-US" altLang="ja-JP" sz="2600" dirty="0">
                        <a:latin typeface="メイリオ" panose="020B0604030504040204" pitchFamily="50" charset="-128"/>
                        <a:ea typeface="メイリオ" panose="020B0604030504040204" pitchFamily="50" charset="-128"/>
                      </a:endParaRPr>
                    </a:p>
                  </a:txBody>
                  <a:tcPr/>
                </a:tc>
                <a:tc>
                  <a:txBody>
                    <a:bodyPr/>
                    <a:lstStyle/>
                    <a:p>
                      <a:pPr marL="457200" marR="0" lvl="0" indent="-4572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600">
                          <a:latin typeface="メイリオ" panose="020B0604030504040204" pitchFamily="50" charset="-128"/>
                          <a:ea typeface="メイリオ" panose="020B0604030504040204" pitchFamily="50" charset="-128"/>
                        </a:rPr>
                        <a:t>WAF</a:t>
                      </a:r>
                      <a:r>
                        <a:rPr kumimoji="1" lang="ja-JP" altLang="en-US" sz="2600">
                          <a:latin typeface="メイリオ" panose="020B0604030504040204" pitchFamily="50" charset="-128"/>
                          <a:ea typeface="メイリオ" panose="020B0604030504040204" pitchFamily="50" charset="-128"/>
                        </a:rPr>
                        <a:t>の導入</a:t>
                      </a:r>
                      <a:endParaRPr kumimoji="1" lang="en-US" altLang="ja-JP" sz="2600">
                        <a:latin typeface="メイリオ" panose="020B0604030504040204" pitchFamily="50" charset="-128"/>
                        <a:ea typeface="メイリオ" panose="020B0604030504040204" pitchFamily="50" charset="-128"/>
                      </a:endParaRPr>
                    </a:p>
                    <a:p>
                      <a:pPr marL="457200" marR="0" lvl="0" indent="-4572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a:latin typeface="メイリオ" panose="020B0604030504040204" pitchFamily="50" charset="-128"/>
                          <a:ea typeface="メイリオ" panose="020B0604030504040204" pitchFamily="50" charset="-128"/>
                        </a:rPr>
                        <a:t>ファイアウォールの適切な設定</a:t>
                      </a:r>
                      <a:endParaRPr kumimoji="1" lang="en-US" altLang="ja-JP" sz="2600">
                        <a:latin typeface="メイリオ" panose="020B0604030504040204" pitchFamily="50" charset="-128"/>
                        <a:ea typeface="メイリオ" panose="020B0604030504040204" pitchFamily="50" charset="-128"/>
                      </a:endParaRPr>
                    </a:p>
                    <a:p>
                      <a:pPr marL="457200" marR="0" lvl="0" indent="-4572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a:latin typeface="メイリオ" panose="020B0604030504040204" pitchFamily="50" charset="-128"/>
                          <a:ea typeface="メイリオ" panose="020B0604030504040204" pitchFamily="50" charset="-128"/>
                        </a:rPr>
                        <a:t>管理画面のログインに多要素認証の導入</a:t>
                      </a:r>
                      <a:endParaRPr kumimoji="1" lang="en-US" altLang="ja-JP" sz="2600">
                        <a:latin typeface="メイリオ" panose="020B0604030504040204" pitchFamily="50" charset="-128"/>
                        <a:ea typeface="メイリオ" panose="020B0604030504040204" pitchFamily="50" charset="-128"/>
                      </a:endParaRPr>
                    </a:p>
                    <a:p>
                      <a:pPr marL="457200" marR="0" lvl="0" indent="-457200" algn="l" defTabSz="13207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600">
                          <a:latin typeface="メイリオ" panose="020B0604030504040204" pitchFamily="50" charset="-128"/>
                          <a:ea typeface="メイリオ" panose="020B0604030504040204" pitchFamily="50" charset="-128"/>
                        </a:rPr>
                        <a:t>データの暗号化</a:t>
                      </a:r>
                      <a:endParaRPr kumimoji="1" lang="en-US" altLang="ja-JP" sz="260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386966838"/>
                  </a:ext>
                </a:extLst>
              </a:tr>
              <a:tr h="370840">
                <a:tc>
                  <a:txBody>
                    <a:bodyPr/>
                    <a:lstStyle/>
                    <a:p>
                      <a:pPr algn="ctr"/>
                      <a:r>
                        <a:rPr kumimoji="1" lang="en-US" altLang="ja-JP" sz="2600">
                          <a:latin typeface="メイリオ" panose="020B0604030504040204" pitchFamily="50" charset="-128"/>
                          <a:ea typeface="メイリオ" panose="020B0604030504040204" pitchFamily="50" charset="-128"/>
                        </a:rPr>
                        <a:t>4</a:t>
                      </a:r>
                      <a:endParaRPr kumimoji="1" lang="ja-JP" altLang="en-US" sz="2600">
                        <a:latin typeface="メイリオ" panose="020B0604030504040204" pitchFamily="50" charset="-128"/>
                        <a:ea typeface="メイリオ" panose="020B0604030504040204" pitchFamily="50" charset="-128"/>
                      </a:endParaRPr>
                    </a:p>
                  </a:txBody>
                  <a:tcPr/>
                </a:tc>
                <a:tc>
                  <a:txBody>
                    <a:bodyPr/>
                    <a:lstStyle/>
                    <a:p>
                      <a:pPr marL="0" marR="0" lvl="0" indent="0" algn="l" defTabSz="1320759" rtl="0" eaLnBrk="1" fontAlgn="auto" latinLnBrk="0" hangingPunct="1">
                        <a:lnSpc>
                          <a:spcPct val="100000"/>
                        </a:lnSpc>
                        <a:spcBef>
                          <a:spcPts val="0"/>
                        </a:spcBef>
                        <a:spcAft>
                          <a:spcPts val="0"/>
                        </a:spcAft>
                        <a:buClrTx/>
                        <a:buSzTx/>
                        <a:buFontTx/>
                        <a:buNone/>
                        <a:tabLst/>
                        <a:defRPr/>
                      </a:pPr>
                      <a:r>
                        <a:rPr kumimoji="1" lang="en-US" altLang="ja-JP" sz="2600" dirty="0">
                          <a:latin typeface="メイリオ" panose="020B0604030504040204" pitchFamily="50" charset="-128"/>
                          <a:ea typeface="メイリオ" panose="020B0604030504040204" pitchFamily="50" charset="-128"/>
                        </a:rPr>
                        <a:t>IoT</a:t>
                      </a:r>
                      <a:r>
                        <a:rPr kumimoji="1" lang="ja-JP" altLang="en-US" sz="2600" dirty="0">
                          <a:latin typeface="メイリオ" panose="020B0604030504040204" pitchFamily="50" charset="-128"/>
                          <a:ea typeface="メイリオ" panose="020B0604030504040204" pitchFamily="50" charset="-128"/>
                        </a:rPr>
                        <a:t>機器から制御システムへのデータ連携時の情報漏えい</a:t>
                      </a:r>
                      <a:endParaRPr kumimoji="1" lang="en-US" altLang="ja-JP" sz="2600" dirty="0">
                        <a:latin typeface="メイリオ" panose="020B0604030504040204" pitchFamily="50" charset="-128"/>
                        <a:ea typeface="メイリオ" panose="020B0604030504040204" pitchFamily="50" charset="-128"/>
                      </a:endParaRPr>
                    </a:p>
                  </a:txBody>
                  <a:tcPr/>
                </a:tc>
                <a:tc>
                  <a:txBody>
                    <a:bodyPr/>
                    <a:lstStyle/>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データ転送経路の暗号化（</a:t>
                      </a:r>
                      <a:r>
                        <a:rPr kumimoji="1" lang="en-US" altLang="ja-JP" sz="2600">
                          <a:latin typeface="メイリオ" panose="020B0604030504040204" pitchFamily="50" charset="-128"/>
                          <a:ea typeface="メイリオ" panose="020B0604030504040204" pitchFamily="50" charset="-128"/>
                        </a:rPr>
                        <a:t>SSL</a:t>
                      </a:r>
                      <a:r>
                        <a:rPr kumimoji="1" lang="ja-JP" altLang="en-US" sz="2600">
                          <a:latin typeface="メイリオ" panose="020B0604030504040204" pitchFamily="50" charset="-128"/>
                          <a:ea typeface="メイリオ" panose="020B0604030504040204" pitchFamily="50" charset="-128"/>
                        </a:rPr>
                        <a:t>など）</a:t>
                      </a:r>
                      <a:endParaRPr kumimoji="1" lang="en-US" altLang="ja-JP" sz="260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ja-JP" altLang="en-US" sz="2600">
                          <a:latin typeface="メイリオ" panose="020B0604030504040204" pitchFamily="50" charset="-128"/>
                          <a:ea typeface="メイリオ" panose="020B0604030504040204" pitchFamily="50" charset="-128"/>
                        </a:rPr>
                        <a:t>データの暗号化</a:t>
                      </a:r>
                    </a:p>
                  </a:txBody>
                  <a:tcPr/>
                </a:tc>
                <a:extLst>
                  <a:ext uri="{0D108BD9-81ED-4DB2-BD59-A6C34878D82A}">
                    <a16:rowId xmlns:a16="http://schemas.microsoft.com/office/drawing/2014/main" val="3071506568"/>
                  </a:ext>
                </a:extLst>
              </a:tr>
            </a:tbl>
          </a:graphicData>
        </a:graphic>
      </p:graphicFrame>
    </p:spTree>
    <p:extLst>
      <p:ext uri="{BB962C8B-B14F-4D97-AF65-F5344CB8AC3E}">
        <p14:creationId xmlns:p14="http://schemas.microsoft.com/office/powerpoint/2010/main" val="37599956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26657-DFE6-02F4-948D-C516401318C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60BDBA8-4E65-2872-40AF-1274856B3908}"/>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次世代技術を活用したビジネス展開</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188F5D6-E491-0F10-320E-287E62B34B6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75</a:t>
            </a:fld>
            <a:endParaRPr kumimoji="1" lang="ja-JP" altLang="en-US" sz="2000"/>
          </a:p>
        </p:txBody>
      </p:sp>
      <p:sp>
        <p:nvSpPr>
          <p:cNvPr id="4" name="object 40">
            <a:extLst>
              <a:ext uri="{FF2B5EF4-FFF2-40B4-BE49-F238E27FC236}">
                <a16:creationId xmlns:a16="http://schemas.microsoft.com/office/drawing/2014/main" id="{0A4DA25D-DFC1-6524-4BED-D544700FA83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76DA650B-8824-8C34-FAD7-20FE79EF40D2}"/>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チャットボットとは</a:t>
            </a:r>
          </a:p>
        </p:txBody>
      </p:sp>
      <p:sp>
        <p:nvSpPr>
          <p:cNvPr id="6" name="テキスト ボックス 5">
            <a:extLst>
              <a:ext uri="{FF2B5EF4-FFF2-40B4-BE49-F238E27FC236}">
                <a16:creationId xmlns:a16="http://schemas.microsoft.com/office/drawing/2014/main" id="{DC7C36A2-34FD-5AA2-8880-2269D6760155}"/>
              </a:ext>
            </a:extLst>
          </p:cNvPr>
          <p:cNvSpPr txBox="1"/>
          <p:nvPr/>
        </p:nvSpPr>
        <p:spPr>
          <a:xfrm>
            <a:off x="1554679" y="2036000"/>
            <a:ext cx="15456498" cy="5632311"/>
          </a:xfrm>
          <a:prstGeom prst="rect">
            <a:avLst/>
          </a:prstGeom>
          <a:noFill/>
        </p:spPr>
        <p:txBody>
          <a:bodyPr wrap="square">
            <a:spAutoFit/>
          </a:bodyPr>
          <a:lstStyle/>
          <a:p>
            <a:pPr marL="571500" indent="-57150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自動会話プログラム</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事前に設定したルール、選択肢などに基づいて利用者と文字形式で</a:t>
            </a:r>
            <a:br>
              <a:rPr lang="en-US" altLang="ja-JP" sz="3600">
                <a:solidFill>
                  <a:srgbClr val="374151"/>
                </a:solidFill>
                <a:latin typeface="メイリオ" panose="020B0604030504040204" pitchFamily="50" charset="-128"/>
                <a:ea typeface="メイリオ" panose="020B0604030504040204" pitchFamily="50" charset="-128"/>
              </a:rPr>
            </a:br>
            <a:r>
              <a:rPr lang="ja-JP" altLang="en-US" sz="3600">
                <a:solidFill>
                  <a:srgbClr val="374151"/>
                </a:solidFill>
                <a:latin typeface="メイリオ" panose="020B0604030504040204" pitchFamily="50" charset="-128"/>
                <a:ea typeface="メイリオ" panose="020B0604030504040204" pitchFamily="50" charset="-128"/>
              </a:rPr>
              <a:t>コミュニケーションをとることができる</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利用シーン</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サポートサイトの</a:t>
            </a:r>
            <a:r>
              <a:rPr lang="en-US" altLang="ja-JP" sz="3600">
                <a:solidFill>
                  <a:srgbClr val="374151"/>
                </a:solidFill>
                <a:latin typeface="メイリオ" panose="020B0604030504040204" pitchFamily="50" charset="-128"/>
                <a:ea typeface="メイリオ" panose="020B0604030504040204" pitchFamily="50" charset="-128"/>
              </a:rPr>
              <a:t>FAQ</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社内</a:t>
            </a:r>
            <a:r>
              <a:rPr lang="en-US" altLang="ja-JP" sz="3600">
                <a:solidFill>
                  <a:srgbClr val="374151"/>
                </a:solidFill>
                <a:latin typeface="メイリオ" panose="020B0604030504040204" pitchFamily="50" charset="-128"/>
                <a:ea typeface="メイリオ" panose="020B0604030504040204" pitchFamily="50" charset="-128"/>
              </a:rPr>
              <a:t>SNS</a:t>
            </a:r>
            <a:r>
              <a:rPr lang="ja-JP" altLang="en-US" sz="3600">
                <a:solidFill>
                  <a:srgbClr val="374151"/>
                </a:solidFill>
                <a:latin typeface="メイリオ" panose="020B0604030504040204" pitchFamily="50" charset="-128"/>
                <a:ea typeface="メイリオ" panose="020B0604030504040204" pitchFamily="50" charset="-128"/>
              </a:rPr>
              <a:t>の自動応答</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endParaRPr lang="en-US" altLang="ja-JP" sz="3600">
              <a:solidFill>
                <a:srgbClr val="374151"/>
              </a:solidFill>
              <a:latin typeface="メイリオ" panose="020B0604030504040204" pitchFamily="50" charset="-128"/>
              <a:ea typeface="メイリオ" panose="020B0604030504040204" pitchFamily="50" charset="-128"/>
            </a:endParaRPr>
          </a:p>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今後の発展</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チャットボットの</a:t>
            </a:r>
            <a:r>
              <a:rPr lang="en-US" altLang="ja-JP" sz="3600">
                <a:solidFill>
                  <a:srgbClr val="374151"/>
                </a:solidFill>
                <a:latin typeface="メイリオ" panose="020B0604030504040204" pitchFamily="50" charset="-128"/>
                <a:ea typeface="メイリオ" panose="020B0604030504040204" pitchFamily="50" charset="-128"/>
              </a:rPr>
              <a:t>AI</a:t>
            </a:r>
            <a:r>
              <a:rPr lang="ja-JP" altLang="en-US" sz="3600">
                <a:solidFill>
                  <a:srgbClr val="374151"/>
                </a:solidFill>
                <a:latin typeface="メイリオ" panose="020B0604030504040204" pitchFamily="50" charset="-128"/>
                <a:ea typeface="メイリオ" panose="020B0604030504040204" pitchFamily="50" charset="-128"/>
              </a:rPr>
              <a:t>連携</a:t>
            </a:r>
            <a:endParaRPr lang="en-US" altLang="ja-JP" sz="3600">
              <a:solidFill>
                <a:srgbClr val="37415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1AC7FCD-5521-B5F1-2F01-961BD3F196D1}"/>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4-2-5.】</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22880797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E57A-69A9-2CDC-34C5-A2382B976BC0}"/>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2444FB1-A854-51A1-08E5-05075E0124F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サイバーセキュリティ対策の重要性</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FCDABDD-F543-7440-8DB2-B430868013E5}"/>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76</a:t>
            </a:fld>
            <a:endParaRPr kumimoji="1" lang="ja-JP" altLang="en-US" sz="2000"/>
          </a:p>
        </p:txBody>
      </p:sp>
      <p:sp>
        <p:nvSpPr>
          <p:cNvPr id="4" name="object 40">
            <a:extLst>
              <a:ext uri="{FF2B5EF4-FFF2-40B4-BE49-F238E27FC236}">
                <a16:creationId xmlns:a16="http://schemas.microsoft.com/office/drawing/2014/main" id="{A4BEE2C3-9172-073D-B3ED-FE8C52F50EC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EFAA14DC-1571-3E66-D046-BB0581BD9D9F}"/>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4000">
                <a:latin typeface="メイリオ" panose="020B0604030504040204" pitchFamily="50" charset="-128"/>
                <a:ea typeface="メイリオ" panose="020B0604030504040204" pitchFamily="50" charset="-128"/>
              </a:rPr>
              <a:t>経営者が重要視すべき</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つの</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ポイント</a:t>
            </a:r>
          </a:p>
        </p:txBody>
      </p:sp>
      <p:grpSp>
        <p:nvGrpSpPr>
          <p:cNvPr id="2" name="グループ化 1">
            <a:extLst>
              <a:ext uri="{FF2B5EF4-FFF2-40B4-BE49-F238E27FC236}">
                <a16:creationId xmlns:a16="http://schemas.microsoft.com/office/drawing/2014/main" id="{CFF48B94-A942-E1DD-8046-7985BB9D13D8}"/>
              </a:ext>
            </a:extLst>
          </p:cNvPr>
          <p:cNvGrpSpPr/>
          <p:nvPr/>
        </p:nvGrpSpPr>
        <p:grpSpPr>
          <a:xfrm>
            <a:off x="2427891" y="2506963"/>
            <a:ext cx="12566732" cy="1646276"/>
            <a:chOff x="0" y="0"/>
            <a:chExt cx="5534648" cy="756015"/>
          </a:xfrm>
          <a:solidFill>
            <a:schemeClr val="accent1">
              <a:lumMod val="60000"/>
              <a:lumOff val="40000"/>
            </a:schemeClr>
          </a:solidFill>
        </p:grpSpPr>
        <p:sp>
          <p:nvSpPr>
            <p:cNvPr id="14" name="四角形: 角を丸くする 13">
              <a:extLst>
                <a:ext uri="{FF2B5EF4-FFF2-40B4-BE49-F238E27FC236}">
                  <a16:creationId xmlns:a16="http://schemas.microsoft.com/office/drawing/2014/main" id="{BE889ABD-F7BA-1047-6931-1E77DBAEE4B5}"/>
                </a:ext>
              </a:extLst>
            </p:cNvPr>
            <p:cNvSpPr/>
            <p:nvPr/>
          </p:nvSpPr>
          <p:spPr>
            <a:xfrm>
              <a:off x="0" y="0"/>
              <a:ext cx="5534648" cy="756015"/>
            </a:xfrm>
            <a:prstGeom prst="roundRect">
              <a:avLst>
                <a:gd name="adj" fmla="val 10000"/>
              </a:avLst>
            </a:prstGeom>
            <a:grp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a:lstStyle/>
            <a:p>
              <a:endParaRPr lang="ja-JP" altLang="en-US" sz="2400"/>
            </a:p>
          </p:txBody>
        </p:sp>
        <p:sp>
          <p:nvSpPr>
            <p:cNvPr id="15" name="四角形: 角を丸くする 4">
              <a:extLst>
                <a:ext uri="{FF2B5EF4-FFF2-40B4-BE49-F238E27FC236}">
                  <a16:creationId xmlns:a16="http://schemas.microsoft.com/office/drawing/2014/main" id="{3FE53F4B-E0D5-D315-C356-8420CDE17C25}"/>
                </a:ext>
              </a:extLst>
            </p:cNvPr>
            <p:cNvSpPr txBox="1"/>
            <p:nvPr/>
          </p:nvSpPr>
          <p:spPr>
            <a:xfrm>
              <a:off x="22143" y="22143"/>
              <a:ext cx="5490362" cy="7117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kumimoji="1" lang="ja-JP" altLang="en-US" sz="2400" b="1" kern="1200">
                  <a:latin typeface="+mn-ea"/>
                  <a:ea typeface="+mn-ea"/>
                </a:rPr>
                <a:t>ポイント①</a:t>
              </a:r>
              <a:br>
                <a:rPr kumimoji="1" lang="en-US" altLang="ja-JP" sz="2400" b="0" kern="1200">
                  <a:latin typeface="+mn-ea"/>
                  <a:ea typeface="+mn-ea"/>
                </a:rPr>
              </a:br>
              <a:r>
                <a:rPr kumimoji="1" lang="ja-JP" altLang="en-US" sz="2400" b="0" kern="1200">
                  <a:latin typeface="+mn-ea"/>
                  <a:ea typeface="+mn-ea"/>
                </a:rPr>
                <a:t>ビジネスの継続・発展には</a:t>
              </a:r>
              <a:r>
                <a:rPr kumimoji="1" lang="en-US" altLang="ja-JP" sz="2400" b="0" kern="1200">
                  <a:latin typeface="+mn-ea"/>
                  <a:ea typeface="+mn-ea"/>
                </a:rPr>
                <a:t>IT</a:t>
              </a:r>
              <a:r>
                <a:rPr kumimoji="1" lang="ja-JP" altLang="en-US" sz="2400" b="0" kern="1200">
                  <a:latin typeface="+mn-ea"/>
                  <a:ea typeface="+mn-ea"/>
                </a:rPr>
                <a:t>の活用が不可欠</a:t>
              </a:r>
              <a:endParaRPr kumimoji="1" lang="ja-JP" altLang="en-US" sz="2400" kern="1200"/>
            </a:p>
          </p:txBody>
        </p:sp>
      </p:grpSp>
      <p:grpSp>
        <p:nvGrpSpPr>
          <p:cNvPr id="7" name="グループ化 6">
            <a:extLst>
              <a:ext uri="{FF2B5EF4-FFF2-40B4-BE49-F238E27FC236}">
                <a16:creationId xmlns:a16="http://schemas.microsoft.com/office/drawing/2014/main" id="{4884C706-612D-FABC-21A9-1E0EEE1A635B}"/>
              </a:ext>
            </a:extLst>
          </p:cNvPr>
          <p:cNvGrpSpPr/>
          <p:nvPr/>
        </p:nvGrpSpPr>
        <p:grpSpPr>
          <a:xfrm>
            <a:off x="2427891" y="4424564"/>
            <a:ext cx="12566732" cy="1646276"/>
            <a:chOff x="0" y="1253003"/>
            <a:chExt cx="5534648" cy="756015"/>
          </a:xfrm>
        </p:grpSpPr>
        <p:sp>
          <p:nvSpPr>
            <p:cNvPr id="12" name="四角形: 角を丸くする 11">
              <a:extLst>
                <a:ext uri="{FF2B5EF4-FFF2-40B4-BE49-F238E27FC236}">
                  <a16:creationId xmlns:a16="http://schemas.microsoft.com/office/drawing/2014/main" id="{3A8EE2B7-8244-D10D-DDC8-9FCA10452AA9}"/>
                </a:ext>
              </a:extLst>
            </p:cNvPr>
            <p:cNvSpPr/>
            <p:nvPr/>
          </p:nvSpPr>
          <p:spPr>
            <a:xfrm>
              <a:off x="0" y="1253003"/>
              <a:ext cx="5534648" cy="756015"/>
            </a:xfrm>
            <a:prstGeom prst="roundRect">
              <a:avLst>
                <a:gd name="adj" fmla="val 10000"/>
              </a:avLst>
            </a:prstGeom>
          </p:spPr>
          <p:style>
            <a:lnRef idx="2">
              <a:schemeClr val="lt1">
                <a:hueOff val="0"/>
                <a:satOff val="0"/>
                <a:lumOff val="0"/>
                <a:alphaOff val="0"/>
              </a:schemeClr>
            </a:lnRef>
            <a:fillRef idx="1">
              <a:schemeClr val="accent1">
                <a:shade val="80000"/>
                <a:hueOff val="174641"/>
                <a:satOff val="-3128"/>
                <a:lumOff val="13293"/>
                <a:alphaOff val="0"/>
              </a:schemeClr>
            </a:fillRef>
            <a:effectRef idx="0">
              <a:schemeClr val="accent1">
                <a:shade val="80000"/>
                <a:hueOff val="174641"/>
                <a:satOff val="-3128"/>
                <a:lumOff val="13293"/>
                <a:alphaOff val="0"/>
              </a:schemeClr>
            </a:effectRef>
            <a:fontRef idx="minor">
              <a:schemeClr val="lt1"/>
            </a:fontRef>
          </p:style>
          <p:txBody>
            <a:bodyPr/>
            <a:lstStyle/>
            <a:p>
              <a:endParaRPr lang="ja-JP" altLang="en-US" sz="2400"/>
            </a:p>
          </p:txBody>
        </p:sp>
        <p:sp>
          <p:nvSpPr>
            <p:cNvPr id="13" name="四角形: 角を丸くする 6">
              <a:extLst>
                <a:ext uri="{FF2B5EF4-FFF2-40B4-BE49-F238E27FC236}">
                  <a16:creationId xmlns:a16="http://schemas.microsoft.com/office/drawing/2014/main" id="{9875D7AC-FFE0-607D-1DFF-E82A204F1250}"/>
                </a:ext>
              </a:extLst>
            </p:cNvPr>
            <p:cNvSpPr txBox="1"/>
            <p:nvPr/>
          </p:nvSpPr>
          <p:spPr>
            <a:xfrm>
              <a:off x="22143" y="1275146"/>
              <a:ext cx="5490362" cy="711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kumimoji="1" lang="ja-JP" altLang="en-US" sz="2400" b="1" kern="1200"/>
                <a:t>ポイント②</a:t>
              </a:r>
              <a:br>
                <a:rPr kumimoji="1" lang="en-US" altLang="ja-JP" sz="2400" b="0" kern="1200"/>
              </a:br>
              <a:r>
                <a:rPr kumimoji="1" lang="en-US" altLang="ja-JP" sz="2400" b="0" kern="1200"/>
                <a:t>IT</a:t>
              </a:r>
              <a:r>
                <a:rPr kumimoji="1" lang="ja-JP" altLang="en-US" sz="2400" b="0" kern="1200"/>
                <a:t>の活用にはサイバー攻撃への対策が必要</a:t>
              </a:r>
              <a:endParaRPr kumimoji="1" lang="ja-JP" altLang="en-US" sz="2400" kern="1200"/>
            </a:p>
          </p:txBody>
        </p:sp>
      </p:grpSp>
      <p:grpSp>
        <p:nvGrpSpPr>
          <p:cNvPr id="9" name="グループ化 8">
            <a:extLst>
              <a:ext uri="{FF2B5EF4-FFF2-40B4-BE49-F238E27FC236}">
                <a16:creationId xmlns:a16="http://schemas.microsoft.com/office/drawing/2014/main" id="{327D4971-07C2-765A-63A5-25A21EAE2DA0}"/>
              </a:ext>
            </a:extLst>
          </p:cNvPr>
          <p:cNvGrpSpPr/>
          <p:nvPr/>
        </p:nvGrpSpPr>
        <p:grpSpPr>
          <a:xfrm>
            <a:off x="2427891" y="6342165"/>
            <a:ext cx="12566732" cy="1646276"/>
            <a:chOff x="0" y="2517466"/>
            <a:chExt cx="5534648" cy="756015"/>
          </a:xfrm>
        </p:grpSpPr>
        <p:sp>
          <p:nvSpPr>
            <p:cNvPr id="10" name="四角形: 角を丸くする 9">
              <a:extLst>
                <a:ext uri="{FF2B5EF4-FFF2-40B4-BE49-F238E27FC236}">
                  <a16:creationId xmlns:a16="http://schemas.microsoft.com/office/drawing/2014/main" id="{42A38FDC-7F48-AF8E-DC7E-59B6E4BAAEE4}"/>
                </a:ext>
              </a:extLst>
            </p:cNvPr>
            <p:cNvSpPr/>
            <p:nvPr/>
          </p:nvSpPr>
          <p:spPr>
            <a:xfrm>
              <a:off x="0" y="2517466"/>
              <a:ext cx="5534648" cy="756015"/>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shade val="80000"/>
                <a:hueOff val="349283"/>
                <a:satOff val="-6256"/>
                <a:lumOff val="26585"/>
                <a:alphaOff val="0"/>
              </a:schemeClr>
            </a:effectRef>
            <a:fontRef idx="minor">
              <a:schemeClr val="lt1"/>
            </a:fontRef>
          </p:style>
          <p:txBody>
            <a:bodyPr/>
            <a:lstStyle/>
            <a:p>
              <a:endParaRPr lang="ja-JP" altLang="en-US" sz="2400"/>
            </a:p>
          </p:txBody>
        </p:sp>
        <p:sp>
          <p:nvSpPr>
            <p:cNvPr id="11" name="四角形: 角を丸くする 8">
              <a:extLst>
                <a:ext uri="{FF2B5EF4-FFF2-40B4-BE49-F238E27FC236}">
                  <a16:creationId xmlns:a16="http://schemas.microsoft.com/office/drawing/2014/main" id="{3C67E3E7-11EB-2B58-CBC4-A4675D77C3BC}"/>
                </a:ext>
              </a:extLst>
            </p:cNvPr>
            <p:cNvSpPr txBox="1"/>
            <p:nvPr/>
          </p:nvSpPr>
          <p:spPr>
            <a:xfrm>
              <a:off x="22143" y="2539609"/>
              <a:ext cx="5490362" cy="711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ClrTx/>
                <a:buSzTx/>
                <a:buFontTx/>
                <a:buNone/>
              </a:pPr>
              <a:r>
                <a:rPr kumimoji="1" lang="ja-JP" altLang="en-US" sz="2400" b="1" kern="1200">
                  <a:latin typeface="+mn-ea"/>
                  <a:ea typeface="+mn-ea"/>
                </a:rPr>
                <a:t>ポイント③</a:t>
              </a:r>
              <a:br>
                <a:rPr kumimoji="1" lang="en-US" altLang="ja-JP" sz="2400" b="0" kern="1200">
                  <a:latin typeface="+mn-ea"/>
                  <a:ea typeface="+mn-ea"/>
                </a:rPr>
              </a:br>
              <a:r>
                <a:rPr kumimoji="1" lang="ja-JP" altLang="ja-JP" sz="2400" b="0" kern="1200">
                  <a:latin typeface="+mn-ea"/>
                  <a:ea typeface="+mn-ea"/>
                </a:rPr>
                <a:t>サイバーセキュリティ対策は経営者が自ら実行</a:t>
              </a:r>
            </a:p>
          </p:txBody>
        </p:sp>
      </p:grpSp>
      <p:pic>
        <p:nvPicPr>
          <p:cNvPr id="20" name="図 19">
            <a:extLst>
              <a:ext uri="{FF2B5EF4-FFF2-40B4-BE49-F238E27FC236}">
                <a16:creationId xmlns:a16="http://schemas.microsoft.com/office/drawing/2014/main" id="{393C368C-A495-314E-4F12-64BB6811D126}"/>
              </a:ext>
            </a:extLst>
          </p:cNvPr>
          <p:cNvPicPr>
            <a:picLocks noChangeAspect="1"/>
          </p:cNvPicPr>
          <p:nvPr/>
        </p:nvPicPr>
        <p:blipFill>
          <a:blip r:embed="rId3"/>
          <a:stretch>
            <a:fillRect/>
          </a:stretch>
        </p:blipFill>
        <p:spPr>
          <a:xfrm>
            <a:off x="3122526" y="2452409"/>
            <a:ext cx="1940964" cy="1800000"/>
          </a:xfrm>
          <a:prstGeom prst="rect">
            <a:avLst/>
          </a:prstGeom>
        </p:spPr>
      </p:pic>
      <p:pic>
        <p:nvPicPr>
          <p:cNvPr id="21" name="図 20">
            <a:extLst>
              <a:ext uri="{FF2B5EF4-FFF2-40B4-BE49-F238E27FC236}">
                <a16:creationId xmlns:a16="http://schemas.microsoft.com/office/drawing/2014/main" id="{0B04D902-3151-2F32-8A63-1B60F0F19450}"/>
              </a:ext>
            </a:extLst>
          </p:cNvPr>
          <p:cNvPicPr>
            <a:picLocks noChangeAspect="1"/>
          </p:cNvPicPr>
          <p:nvPr/>
        </p:nvPicPr>
        <p:blipFill>
          <a:blip r:embed="rId4"/>
          <a:stretch>
            <a:fillRect/>
          </a:stretch>
        </p:blipFill>
        <p:spPr>
          <a:xfrm>
            <a:off x="12322771" y="2430101"/>
            <a:ext cx="1929343" cy="1800000"/>
          </a:xfrm>
          <a:prstGeom prst="rect">
            <a:avLst/>
          </a:prstGeom>
        </p:spPr>
      </p:pic>
      <p:pic>
        <p:nvPicPr>
          <p:cNvPr id="22" name="図 21">
            <a:extLst>
              <a:ext uri="{FF2B5EF4-FFF2-40B4-BE49-F238E27FC236}">
                <a16:creationId xmlns:a16="http://schemas.microsoft.com/office/drawing/2014/main" id="{EEBD9DF2-B44D-0A69-B9EC-5202203AB446}"/>
              </a:ext>
            </a:extLst>
          </p:cNvPr>
          <p:cNvPicPr>
            <a:picLocks noChangeAspect="1"/>
          </p:cNvPicPr>
          <p:nvPr/>
        </p:nvPicPr>
        <p:blipFill>
          <a:blip r:embed="rId5"/>
          <a:stretch>
            <a:fillRect/>
          </a:stretch>
        </p:blipFill>
        <p:spPr>
          <a:xfrm>
            <a:off x="3184456" y="4406503"/>
            <a:ext cx="1929343" cy="1800000"/>
          </a:xfrm>
          <a:prstGeom prst="rect">
            <a:avLst/>
          </a:prstGeom>
        </p:spPr>
      </p:pic>
      <p:pic>
        <p:nvPicPr>
          <p:cNvPr id="24" name="図 23">
            <a:extLst>
              <a:ext uri="{FF2B5EF4-FFF2-40B4-BE49-F238E27FC236}">
                <a16:creationId xmlns:a16="http://schemas.microsoft.com/office/drawing/2014/main" id="{212028D3-2A75-FD51-BF69-EB5D89108E5F}"/>
              </a:ext>
            </a:extLst>
          </p:cNvPr>
          <p:cNvPicPr>
            <a:picLocks noChangeAspect="1"/>
          </p:cNvPicPr>
          <p:nvPr/>
        </p:nvPicPr>
        <p:blipFill>
          <a:blip r:embed="rId6"/>
          <a:stretch>
            <a:fillRect/>
          </a:stretch>
        </p:blipFill>
        <p:spPr>
          <a:xfrm>
            <a:off x="12363642" y="4406503"/>
            <a:ext cx="1929343" cy="2026348"/>
          </a:xfrm>
          <a:prstGeom prst="rect">
            <a:avLst/>
          </a:prstGeom>
        </p:spPr>
      </p:pic>
      <p:pic>
        <p:nvPicPr>
          <p:cNvPr id="25" name="図 24">
            <a:extLst>
              <a:ext uri="{FF2B5EF4-FFF2-40B4-BE49-F238E27FC236}">
                <a16:creationId xmlns:a16="http://schemas.microsoft.com/office/drawing/2014/main" id="{9A4CB962-9000-DA6F-689D-05899AB8A81C}"/>
              </a:ext>
            </a:extLst>
          </p:cNvPr>
          <p:cNvPicPr>
            <a:picLocks noChangeAspect="1"/>
          </p:cNvPicPr>
          <p:nvPr/>
        </p:nvPicPr>
        <p:blipFill>
          <a:blip r:embed="rId7"/>
          <a:stretch>
            <a:fillRect/>
          </a:stretch>
        </p:blipFill>
        <p:spPr>
          <a:xfrm>
            <a:off x="3184456" y="6265303"/>
            <a:ext cx="1929343" cy="1800000"/>
          </a:xfrm>
          <a:prstGeom prst="rect">
            <a:avLst/>
          </a:prstGeom>
        </p:spPr>
      </p:pic>
      <p:pic>
        <p:nvPicPr>
          <p:cNvPr id="26" name="図 25">
            <a:extLst>
              <a:ext uri="{FF2B5EF4-FFF2-40B4-BE49-F238E27FC236}">
                <a16:creationId xmlns:a16="http://schemas.microsoft.com/office/drawing/2014/main" id="{8F0BCE9A-6E94-E0E0-76D5-BC266D11A0A8}"/>
              </a:ext>
            </a:extLst>
          </p:cNvPr>
          <p:cNvPicPr>
            <a:picLocks noChangeAspect="1"/>
          </p:cNvPicPr>
          <p:nvPr/>
        </p:nvPicPr>
        <p:blipFill>
          <a:blip r:embed="rId8"/>
          <a:stretch>
            <a:fillRect/>
          </a:stretch>
        </p:blipFill>
        <p:spPr>
          <a:xfrm>
            <a:off x="12449015" y="6291213"/>
            <a:ext cx="1940964" cy="1800000"/>
          </a:xfrm>
          <a:prstGeom prst="rect">
            <a:avLst/>
          </a:prstGeom>
        </p:spPr>
      </p:pic>
      <p:sp>
        <p:nvSpPr>
          <p:cNvPr id="27" name="テキスト ボックス 26">
            <a:extLst>
              <a:ext uri="{FF2B5EF4-FFF2-40B4-BE49-F238E27FC236}">
                <a16:creationId xmlns:a16="http://schemas.microsoft.com/office/drawing/2014/main" id="{CC550135-628C-C8F8-8FFC-52F505EC2AF9}"/>
              </a:ext>
            </a:extLst>
          </p:cNvPr>
          <p:cNvSpPr txBox="1"/>
          <p:nvPr/>
        </p:nvSpPr>
        <p:spPr>
          <a:xfrm>
            <a:off x="2936458" y="8362538"/>
            <a:ext cx="11356527" cy="646331"/>
          </a:xfrm>
          <a:prstGeom prst="rect">
            <a:avLst/>
          </a:prstGeom>
          <a:noFill/>
        </p:spPr>
        <p:txBody>
          <a:bodyPr wrap="square" rtlCol="0">
            <a:spAutoFit/>
          </a:bodyPr>
          <a:lstStyle/>
          <a:p>
            <a:pPr algn="ctr"/>
            <a:r>
              <a:rPr kumimoji="1" lang="en-US" altLang="ja-JP">
                <a:latin typeface="メイリオ" panose="020B0604030504040204" pitchFamily="50" charset="-128"/>
                <a:ea typeface="メイリオ" panose="020B0604030504040204" pitchFamily="50" charset="-128"/>
              </a:rPr>
              <a:t>IT</a:t>
            </a:r>
            <a:r>
              <a:rPr kumimoji="1" lang="ja-JP" altLang="en-US">
                <a:latin typeface="メイリオ" panose="020B0604030504040204" pitchFamily="50" charset="-128"/>
                <a:ea typeface="メイリオ" panose="020B0604030504040204" pitchFamily="50" charset="-128"/>
              </a:rPr>
              <a:t>の活用とサイバーセキュリティ対策の関係性</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 東京都産業労働局 「</a:t>
            </a:r>
            <a:r>
              <a:rPr kumimoji="1" lang="en-US" altLang="ja-JP">
                <a:latin typeface="メイリオ" panose="020B0604030504040204" pitchFamily="50" charset="-128"/>
                <a:ea typeface="メイリオ" panose="020B0604030504040204" pitchFamily="50" charset="-128"/>
              </a:rPr>
              <a:t>MISSION 3-1 </a:t>
            </a:r>
            <a:r>
              <a:rPr kumimoji="1" lang="ja-JP" altLang="en-US">
                <a:latin typeface="メイリオ" panose="020B0604030504040204" pitchFamily="50" charset="-128"/>
                <a:ea typeface="メイリオ" panose="020B0604030504040204" pitchFamily="50" charset="-128"/>
              </a:rPr>
              <a:t>サイバーセキュリティ対策が経営に与える重大な影響」</a:t>
            </a:r>
          </a:p>
        </p:txBody>
      </p:sp>
      <p:sp>
        <p:nvSpPr>
          <p:cNvPr id="6" name="テキスト ボックス 5">
            <a:extLst>
              <a:ext uri="{FF2B5EF4-FFF2-40B4-BE49-F238E27FC236}">
                <a16:creationId xmlns:a16="http://schemas.microsoft.com/office/drawing/2014/main" id="{5B7767A3-5B6B-69AC-F941-A41C726B2652}"/>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4-3-1.】</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0044338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E5252-E867-D48D-7578-26B122018D79}"/>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090DFEE6-3888-76F0-21D5-D0E39D383B43}"/>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経営者が重要視すべき</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つのポイント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1561A97-F338-3823-CFFB-5843CF41266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77</a:t>
            </a:fld>
            <a:endParaRPr kumimoji="1" lang="ja-JP" altLang="en-US" sz="2000"/>
          </a:p>
        </p:txBody>
      </p:sp>
      <p:sp>
        <p:nvSpPr>
          <p:cNvPr id="4" name="object 40">
            <a:extLst>
              <a:ext uri="{FF2B5EF4-FFF2-40B4-BE49-F238E27FC236}">
                <a16:creationId xmlns:a16="http://schemas.microsoft.com/office/drawing/2014/main" id="{6FFB643D-7199-0F71-9254-3F41A3C7F028}"/>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1119A952-D7B6-3BA6-D4E7-DD28EA877665}"/>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ポイント１：ビジネスの継続・発展には</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の活用が不可欠</a:t>
            </a:r>
          </a:p>
        </p:txBody>
      </p:sp>
      <p:sp>
        <p:nvSpPr>
          <p:cNvPr id="6" name="テキスト ボックス 5">
            <a:extLst>
              <a:ext uri="{FF2B5EF4-FFF2-40B4-BE49-F238E27FC236}">
                <a16:creationId xmlns:a16="http://schemas.microsoft.com/office/drawing/2014/main" id="{81A83DE0-8D03-8775-40E0-B82CFE33E628}"/>
              </a:ext>
            </a:extLst>
          </p:cNvPr>
          <p:cNvSpPr txBox="1"/>
          <p:nvPr/>
        </p:nvSpPr>
        <p:spPr>
          <a:xfrm>
            <a:off x="1554679" y="2036000"/>
            <a:ext cx="15456498" cy="5078313"/>
          </a:xfrm>
          <a:prstGeom prst="rect">
            <a:avLst/>
          </a:prstGeom>
          <a:noFill/>
        </p:spPr>
        <p:txBody>
          <a:bodyPr wrap="square">
            <a:spAutoFit/>
          </a:bodyPr>
          <a:lstStyle/>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中小企業の重要課題</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業務の効率化</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生産性の効率化</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人材確保</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DX</a:t>
            </a:r>
            <a:r>
              <a:rPr lang="ja-JP" altLang="en-US" sz="3600">
                <a:solidFill>
                  <a:srgbClr val="374151"/>
                </a:solidFill>
                <a:latin typeface="メイリオ" panose="020B0604030504040204" pitchFamily="50" charset="-128"/>
                <a:ea typeface="メイリオ" panose="020B0604030504040204" pitchFamily="50" charset="-128"/>
              </a:rPr>
              <a:t>化</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r>
              <a:rPr lang="en-US" altLang="ja-JP" sz="3600">
                <a:solidFill>
                  <a:srgbClr val="374151"/>
                </a:solidFill>
                <a:latin typeface="メイリオ" panose="020B0604030504040204" pitchFamily="50" charset="-128"/>
                <a:ea typeface="メイリオ" panose="020B0604030504040204" pitchFamily="50" charset="-128"/>
              </a:rPr>
              <a:t>【</a:t>
            </a:r>
            <a:r>
              <a:rPr lang="ja-JP" altLang="en-US" sz="3600">
                <a:solidFill>
                  <a:srgbClr val="374151"/>
                </a:solidFill>
                <a:latin typeface="メイリオ" panose="020B0604030504040204" pitchFamily="50" charset="-128"/>
                <a:ea typeface="メイリオ" panose="020B0604030504040204" pitchFamily="50" charset="-128"/>
              </a:rPr>
              <a:t>課題解決のアプローチ</a:t>
            </a:r>
            <a:r>
              <a:rPr lang="en-US" altLang="ja-JP" sz="36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運用コストの削減・効率化のために、デジタルオプティマイゼーション</a:t>
            </a:r>
            <a:endParaRPr lang="en-US" altLang="ja-JP" sz="36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競争力維持・強化のために、デジタルトランスフォーメーション</a:t>
            </a:r>
            <a:endParaRPr lang="en-US" altLang="ja-JP" sz="3600">
              <a:solidFill>
                <a:srgbClr val="37415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4E14EBE7-3E26-D2F3-B2F7-D0D23010DD56}"/>
              </a:ext>
            </a:extLst>
          </p:cNvPr>
          <p:cNvPicPr>
            <a:picLocks noChangeAspect="1"/>
          </p:cNvPicPr>
          <p:nvPr/>
        </p:nvPicPr>
        <p:blipFill>
          <a:blip r:embed="rId3"/>
          <a:stretch>
            <a:fillRect/>
          </a:stretch>
        </p:blipFill>
        <p:spPr>
          <a:xfrm>
            <a:off x="8805068" y="2595875"/>
            <a:ext cx="7785057" cy="2030885"/>
          </a:xfrm>
          <a:prstGeom prst="rect">
            <a:avLst/>
          </a:prstGeom>
        </p:spPr>
      </p:pic>
      <p:sp>
        <p:nvSpPr>
          <p:cNvPr id="2" name="テキスト ボックス 1">
            <a:extLst>
              <a:ext uri="{FF2B5EF4-FFF2-40B4-BE49-F238E27FC236}">
                <a16:creationId xmlns:a16="http://schemas.microsoft.com/office/drawing/2014/main" id="{44977BD0-1D10-ED01-7CB6-3269475EE27B}"/>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4-3-2.】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513986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777B8-7735-0485-C226-FF7D2E0F1323}"/>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B113AE2B-57C7-BA63-A00B-C963DDFBAFC6}"/>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経営者が重要視すべき</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つのポイント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E114F04-59C5-3BF5-7E9B-9FD6CC2D347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78</a:t>
            </a:fld>
            <a:endParaRPr kumimoji="1" lang="ja-JP" altLang="en-US" sz="2000"/>
          </a:p>
        </p:txBody>
      </p:sp>
      <p:sp>
        <p:nvSpPr>
          <p:cNvPr id="4" name="object 40">
            <a:extLst>
              <a:ext uri="{FF2B5EF4-FFF2-40B4-BE49-F238E27FC236}">
                <a16:creationId xmlns:a16="http://schemas.microsoft.com/office/drawing/2014/main" id="{F6FE7978-B353-F9E6-9A5E-87D58290581D}"/>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9643F102-79BC-72A0-E07F-AF7C1AFAFEE2}"/>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ポイント２：</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の活用にはサイバー攻撃への対策が必要</a:t>
            </a:r>
          </a:p>
        </p:txBody>
      </p:sp>
      <p:sp>
        <p:nvSpPr>
          <p:cNvPr id="6" name="テキスト ボックス 5">
            <a:extLst>
              <a:ext uri="{FF2B5EF4-FFF2-40B4-BE49-F238E27FC236}">
                <a16:creationId xmlns:a16="http://schemas.microsoft.com/office/drawing/2014/main" id="{5BA5BE22-D5A8-7F71-B106-92E5C7E22830}"/>
              </a:ext>
            </a:extLst>
          </p:cNvPr>
          <p:cNvSpPr txBox="1"/>
          <p:nvPr/>
        </p:nvSpPr>
        <p:spPr>
          <a:xfrm>
            <a:off x="1500258" y="7174466"/>
            <a:ext cx="15387144" cy="1200329"/>
          </a:xfrm>
          <a:prstGeom prst="rect">
            <a:avLst/>
          </a:prstGeom>
          <a:noFill/>
        </p:spPr>
        <p:txBody>
          <a:bodyPr wrap="square">
            <a:spAutoFit/>
          </a:bodyPr>
          <a:lstStyle/>
          <a:p>
            <a:r>
              <a:rPr lang="ja-JP" altLang="en-US" sz="3600" b="1" dirty="0">
                <a:solidFill>
                  <a:srgbClr val="FF0000"/>
                </a:solidFill>
                <a:latin typeface="メイリオ" panose="020B0604030504040204" pitchFamily="50" charset="-128"/>
                <a:ea typeface="メイリオ" panose="020B0604030504040204" pitchFamily="50" charset="-128"/>
              </a:rPr>
              <a:t>守りや攻めの</a:t>
            </a:r>
            <a:r>
              <a:rPr lang="en-US" altLang="ja-JP" sz="3600" b="1" dirty="0">
                <a:solidFill>
                  <a:srgbClr val="FF0000"/>
                </a:solidFill>
                <a:latin typeface="メイリオ" panose="020B0604030504040204" pitchFamily="50" charset="-128"/>
                <a:ea typeface="メイリオ" panose="020B0604030504040204" pitchFamily="50" charset="-128"/>
              </a:rPr>
              <a:t>IT</a:t>
            </a:r>
            <a:r>
              <a:rPr lang="ja-JP" altLang="en-US" sz="3600" b="1" dirty="0">
                <a:solidFill>
                  <a:srgbClr val="FF0000"/>
                </a:solidFill>
                <a:latin typeface="メイリオ" panose="020B0604030504040204" pitchFamily="50" charset="-128"/>
                <a:ea typeface="メイリオ" panose="020B0604030504040204" pitchFamily="50" charset="-128"/>
              </a:rPr>
              <a:t>投資によって</a:t>
            </a:r>
            <a:r>
              <a:rPr lang="en-US" altLang="ja-JP" sz="3600" b="1" dirty="0">
                <a:solidFill>
                  <a:srgbClr val="FF0000"/>
                </a:solidFill>
                <a:latin typeface="メイリオ" panose="020B0604030504040204" pitchFamily="50" charset="-128"/>
                <a:ea typeface="メイリオ" panose="020B0604030504040204" pitchFamily="50" charset="-128"/>
              </a:rPr>
              <a:t>DX</a:t>
            </a:r>
            <a:r>
              <a:rPr lang="ja-JP" altLang="en-US" sz="3600" b="1" dirty="0">
                <a:solidFill>
                  <a:srgbClr val="FF0000"/>
                </a:solidFill>
                <a:latin typeface="メイリオ" panose="020B0604030504040204" pitchFamily="50" charset="-128"/>
                <a:ea typeface="メイリオ" panose="020B0604030504040204" pitchFamily="50" charset="-128"/>
              </a:rPr>
              <a:t>を推進しても、たった</a:t>
            </a:r>
            <a:r>
              <a:rPr lang="en-US" altLang="ja-JP" sz="3600" b="1" dirty="0">
                <a:solidFill>
                  <a:srgbClr val="FF0000"/>
                </a:solidFill>
                <a:latin typeface="メイリオ" panose="020B0604030504040204" pitchFamily="50" charset="-128"/>
                <a:ea typeface="メイリオ" panose="020B0604030504040204" pitchFamily="50" charset="-128"/>
              </a:rPr>
              <a:t>1</a:t>
            </a:r>
            <a:r>
              <a:rPr lang="ja-JP" altLang="en-US" sz="3600" b="1" dirty="0">
                <a:solidFill>
                  <a:srgbClr val="FF0000"/>
                </a:solidFill>
                <a:latin typeface="メイリオ" panose="020B0604030504040204" pitchFamily="50" charset="-128"/>
                <a:ea typeface="メイリオ" panose="020B0604030504040204" pitchFamily="50" charset="-128"/>
              </a:rPr>
              <a:t>度のサイバー攻撃による被害で、すべてを失います。</a:t>
            </a:r>
            <a:endParaRPr lang="en-US" altLang="ja-JP" sz="3600" b="1" dirty="0">
              <a:solidFill>
                <a:srgbClr val="FF0000"/>
              </a:solidFill>
              <a:latin typeface="メイリオ" panose="020B0604030504040204" pitchFamily="50" charset="-128"/>
              <a:ea typeface="メイリオ" panose="020B0604030504040204" pitchFamily="50" charset="-128"/>
            </a:endParaRPr>
          </a:p>
        </p:txBody>
      </p:sp>
      <p:grpSp>
        <p:nvGrpSpPr>
          <p:cNvPr id="10" name="グループ化 9">
            <a:extLst>
              <a:ext uri="{FF2B5EF4-FFF2-40B4-BE49-F238E27FC236}">
                <a16:creationId xmlns:a16="http://schemas.microsoft.com/office/drawing/2014/main" id="{60CDE113-AB25-92DF-5F75-C32D420D2093}"/>
              </a:ext>
            </a:extLst>
          </p:cNvPr>
          <p:cNvGrpSpPr/>
          <p:nvPr/>
        </p:nvGrpSpPr>
        <p:grpSpPr>
          <a:xfrm>
            <a:off x="1500258" y="2188899"/>
            <a:ext cx="15592280" cy="4228489"/>
            <a:chOff x="1500258" y="2333566"/>
            <a:chExt cx="15592280" cy="4228489"/>
          </a:xfrm>
        </p:grpSpPr>
        <p:sp>
          <p:nvSpPr>
            <p:cNvPr id="9" name="四角形: 角を丸くする 8">
              <a:extLst>
                <a:ext uri="{FF2B5EF4-FFF2-40B4-BE49-F238E27FC236}">
                  <a16:creationId xmlns:a16="http://schemas.microsoft.com/office/drawing/2014/main" id="{181632D2-9CE2-84E2-F9A6-87B49A93460A}"/>
                </a:ext>
              </a:extLst>
            </p:cNvPr>
            <p:cNvSpPr/>
            <p:nvPr/>
          </p:nvSpPr>
          <p:spPr>
            <a:xfrm>
              <a:off x="1500258" y="2333566"/>
              <a:ext cx="15592280" cy="422848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3600">
                  <a:solidFill>
                    <a:srgbClr val="374151"/>
                  </a:solidFill>
                  <a:latin typeface="メイリオ" panose="020B0604030504040204" pitchFamily="50" charset="-128"/>
                  <a:ea typeface="メイリオ" panose="020B0604030504040204" pitchFamily="50" charset="-128"/>
                </a:rPr>
                <a:t>DX</a:t>
              </a:r>
              <a:r>
                <a:rPr lang="ja-JP" altLang="en-US" sz="3600">
                  <a:solidFill>
                    <a:srgbClr val="374151"/>
                  </a:solidFill>
                  <a:latin typeface="メイリオ" panose="020B0604030504040204" pitchFamily="50" charset="-128"/>
                  <a:ea typeface="メイリオ" panose="020B0604030504040204" pitchFamily="50" charset="-128"/>
                </a:rPr>
                <a:t>推進のためには</a:t>
              </a: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活用は必須</a:t>
              </a:r>
              <a:endParaRPr lang="en-US" altLang="ja-JP" sz="3600">
                <a:solidFill>
                  <a:srgbClr val="374151"/>
                </a:solidFill>
                <a:latin typeface="メイリオ" panose="020B0604030504040204" pitchFamily="50" charset="-128"/>
                <a:ea typeface="メイリオ" panose="020B0604030504040204" pitchFamily="50" charset="-128"/>
              </a:endParaRPr>
            </a:p>
            <a:p>
              <a:pPr algn="ctr"/>
              <a:endParaRPr lang="en-US" altLang="ja-JP" sz="3600">
                <a:solidFill>
                  <a:srgbClr val="374151"/>
                </a:solidFill>
                <a:latin typeface="メイリオ" panose="020B0604030504040204" pitchFamily="50" charset="-128"/>
                <a:ea typeface="メイリオ" panose="020B0604030504040204" pitchFamily="50" charset="-128"/>
              </a:endParaRPr>
            </a:p>
            <a:p>
              <a:pPr algn="ct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活用のためにはインターネットの活用は必須</a:t>
              </a:r>
              <a:endParaRPr lang="en-US" altLang="ja-JP" sz="3600">
                <a:solidFill>
                  <a:srgbClr val="374151"/>
                </a:solidFill>
                <a:latin typeface="メイリオ" panose="020B0604030504040204" pitchFamily="50" charset="-128"/>
                <a:ea typeface="メイリオ" panose="020B0604030504040204" pitchFamily="50" charset="-128"/>
              </a:endParaRPr>
            </a:p>
            <a:p>
              <a:pPr algn="ctr"/>
              <a:endParaRPr lang="en-US" altLang="ja-JP" sz="3600">
                <a:solidFill>
                  <a:srgbClr val="374151"/>
                </a:solidFill>
                <a:latin typeface="メイリオ" panose="020B0604030504040204" pitchFamily="50" charset="-128"/>
                <a:ea typeface="メイリオ" panose="020B0604030504040204" pitchFamily="50" charset="-128"/>
              </a:endParaRPr>
            </a:p>
            <a:p>
              <a:pPr algn="ctr"/>
              <a:r>
                <a:rPr lang="ja-JP" altLang="en-US" sz="3600">
                  <a:solidFill>
                    <a:srgbClr val="374151"/>
                  </a:solidFill>
                  <a:latin typeface="メイリオ" panose="020B0604030504040204" pitchFamily="50" charset="-128"/>
                  <a:ea typeface="メイリオ" panose="020B0604030504040204" pitchFamily="50" charset="-128"/>
                </a:rPr>
                <a:t>インターネットの活用にはサイバーセキュリティ対策は</a:t>
              </a:r>
              <a:r>
                <a:rPr lang="ja-JP" altLang="en-US" sz="3600" b="1">
                  <a:solidFill>
                    <a:srgbClr val="374151"/>
                  </a:solidFill>
                  <a:latin typeface="メイリオ" panose="020B0604030504040204" pitchFamily="50" charset="-128"/>
                  <a:ea typeface="メイリオ" panose="020B0604030504040204" pitchFamily="50" charset="-128"/>
                </a:rPr>
                <a:t>最優先事項！</a:t>
              </a:r>
              <a:endParaRPr lang="en-US" altLang="ja-JP" sz="3600" b="1">
                <a:solidFill>
                  <a:srgbClr val="374151"/>
                </a:solidFill>
                <a:latin typeface="メイリオ" panose="020B0604030504040204" pitchFamily="50" charset="-128"/>
                <a:ea typeface="メイリオ" panose="020B0604030504040204" pitchFamily="50" charset="-128"/>
              </a:endParaRPr>
            </a:p>
          </p:txBody>
        </p:sp>
        <p:sp>
          <p:nvSpPr>
            <p:cNvPr id="2" name="矢印: 下 1">
              <a:extLst>
                <a:ext uri="{FF2B5EF4-FFF2-40B4-BE49-F238E27FC236}">
                  <a16:creationId xmlns:a16="http://schemas.microsoft.com/office/drawing/2014/main" id="{C3D0C4E9-235E-FC35-55B6-146BA6BA8BE3}"/>
                </a:ext>
              </a:extLst>
            </p:cNvPr>
            <p:cNvSpPr/>
            <p:nvPr/>
          </p:nvSpPr>
          <p:spPr>
            <a:xfrm>
              <a:off x="8443570" y="3690809"/>
              <a:ext cx="1166649" cy="430924"/>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id="{940BC52C-6002-A50A-0E56-14BB781CF238}"/>
                </a:ext>
              </a:extLst>
            </p:cNvPr>
            <p:cNvSpPr/>
            <p:nvPr/>
          </p:nvSpPr>
          <p:spPr>
            <a:xfrm>
              <a:off x="8443570" y="4737538"/>
              <a:ext cx="1166649" cy="430924"/>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C796D1AA-1606-B499-1A05-87439FD5DE7A}"/>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4-3-2.】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0240654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27027-F889-97BA-AA2C-1303B44CB1D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6ABBE7B-27CC-45C7-7D8C-D7686D38C943}"/>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経営者が重要視すべき</a:t>
            </a:r>
            <a:r>
              <a:rPr lang="en-US" altLang="ja-JP" sz="4000">
                <a:latin typeface="メイリオ" panose="020B0604030504040204" pitchFamily="50" charset="-128"/>
                <a:ea typeface="メイリオ" panose="020B0604030504040204" pitchFamily="50" charset="-128"/>
              </a:rPr>
              <a:t>3</a:t>
            </a:r>
            <a:r>
              <a:rPr lang="ja-JP" altLang="en-US" sz="4000">
                <a:latin typeface="メイリオ" panose="020B0604030504040204" pitchFamily="50" charset="-128"/>
                <a:ea typeface="メイリオ" panose="020B0604030504040204" pitchFamily="50" charset="-128"/>
              </a:rPr>
              <a:t>つのポイント</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F9E55D6-33BE-C5F6-10CB-C9230F24FD29}"/>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79</a:t>
            </a:fld>
            <a:endParaRPr kumimoji="1" lang="ja-JP" altLang="en-US" sz="2000"/>
          </a:p>
        </p:txBody>
      </p:sp>
      <p:sp>
        <p:nvSpPr>
          <p:cNvPr id="4" name="object 40">
            <a:extLst>
              <a:ext uri="{FF2B5EF4-FFF2-40B4-BE49-F238E27FC236}">
                <a16:creationId xmlns:a16="http://schemas.microsoft.com/office/drawing/2014/main" id="{A2E7E1A3-CC60-1D4D-D42F-DCA1F2C3980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4. </a:t>
            </a:r>
            <a:r>
              <a:rPr lang="ja-JP" altLang="en-US" sz="1800" b="1" dirty="0">
                <a:solidFill>
                  <a:schemeClr val="accent1"/>
                </a:solidFill>
                <a:latin typeface="メイリオ" panose="020B0604030504040204" pitchFamily="50" charset="-128"/>
                <a:ea typeface="メイリオ" panose="020B0604030504040204" pitchFamily="50" charset="-128"/>
              </a:rPr>
              <a:t>企業経営で重要となる</a:t>
            </a:r>
            <a:r>
              <a:rPr lang="en-US" altLang="ja-JP" sz="1800" b="1" dirty="0">
                <a:solidFill>
                  <a:schemeClr val="accent1"/>
                </a:solidFill>
                <a:latin typeface="メイリオ" panose="020B0604030504040204" pitchFamily="50" charset="-128"/>
                <a:ea typeface="メイリオ" panose="020B0604030504040204" pitchFamily="50" charset="-128"/>
              </a:rPr>
              <a:t>IT</a:t>
            </a:r>
            <a:r>
              <a:rPr lang="ja-JP" altLang="en-US" sz="1800" b="1" dirty="0">
                <a:solidFill>
                  <a:schemeClr val="accent1"/>
                </a:solidFill>
                <a:latin typeface="メイリオ" panose="020B0604030504040204" pitchFamily="50" charset="-128"/>
                <a:ea typeface="メイリオ" panose="020B0604030504040204" pitchFamily="50" charset="-128"/>
              </a:rPr>
              <a:t>投資と投資としてのサイバーセキュリティ対策</a:t>
            </a:r>
          </a:p>
        </p:txBody>
      </p:sp>
      <p:sp>
        <p:nvSpPr>
          <p:cNvPr id="5" name="テキスト プレースホルダー 2">
            <a:extLst>
              <a:ext uri="{FF2B5EF4-FFF2-40B4-BE49-F238E27FC236}">
                <a16:creationId xmlns:a16="http://schemas.microsoft.com/office/drawing/2014/main" id="{10CE63BB-B96D-2324-41A1-98DEEC099459}"/>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ポイント３：サイバーセキュリティ対策は経営者が自ら実行</a:t>
            </a:r>
          </a:p>
        </p:txBody>
      </p:sp>
      <p:sp>
        <p:nvSpPr>
          <p:cNvPr id="6" name="テキスト ボックス 5">
            <a:extLst>
              <a:ext uri="{FF2B5EF4-FFF2-40B4-BE49-F238E27FC236}">
                <a16:creationId xmlns:a16="http://schemas.microsoft.com/office/drawing/2014/main" id="{459665C6-AE4E-799E-D116-72A1AED27177}"/>
              </a:ext>
            </a:extLst>
          </p:cNvPr>
          <p:cNvSpPr txBox="1"/>
          <p:nvPr/>
        </p:nvSpPr>
        <p:spPr>
          <a:xfrm>
            <a:off x="1554679" y="2036000"/>
            <a:ext cx="15456498" cy="2554545"/>
          </a:xfrm>
          <a:prstGeom prst="rect">
            <a:avLst/>
          </a:prstGeom>
          <a:noFill/>
        </p:spPr>
        <p:txBody>
          <a:bodyPr wrap="square">
            <a:spAutoFit/>
          </a:bodyPr>
          <a:lstStyle/>
          <a:p>
            <a:r>
              <a:rPr lang="en-US" altLang="ja-JP" sz="3200">
                <a:solidFill>
                  <a:srgbClr val="374151"/>
                </a:solidFill>
                <a:latin typeface="メイリオ" panose="020B0604030504040204" pitchFamily="50" charset="-128"/>
                <a:ea typeface="メイリオ" panose="020B0604030504040204" pitchFamily="50" charset="-128"/>
              </a:rPr>
              <a:t>【</a:t>
            </a:r>
            <a:r>
              <a:rPr lang="ja-JP" altLang="en-US" sz="3200">
                <a:solidFill>
                  <a:srgbClr val="374151"/>
                </a:solidFill>
                <a:latin typeface="メイリオ" panose="020B0604030504040204" pitchFamily="50" charset="-128"/>
                <a:ea typeface="メイリオ" panose="020B0604030504040204" pitchFamily="50" charset="-128"/>
              </a:rPr>
              <a:t>その理由</a:t>
            </a:r>
            <a:r>
              <a:rPr lang="en-US" altLang="ja-JP" sz="3200">
                <a:solidFill>
                  <a:srgbClr val="374151"/>
                </a:solidFill>
                <a:latin typeface="メイリオ" panose="020B0604030504040204" pitchFamily="50" charset="-128"/>
                <a:ea typeface="メイリオ" panose="020B0604030504040204" pitchFamily="50" charset="-128"/>
              </a:rPr>
              <a:t>】</a:t>
            </a: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経営者による経営判断が必要</a:t>
            </a:r>
            <a:endParaRPr lang="en-US" altLang="ja-JP" sz="3200">
              <a:solidFill>
                <a:srgbClr val="374151"/>
              </a:solidFill>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lang="ja-JP" altLang="en-US" sz="3200">
                <a:solidFill>
                  <a:srgbClr val="374151"/>
                </a:solidFill>
                <a:latin typeface="メイリオ" panose="020B0604030504040204" pitchFamily="50" charset="-128"/>
                <a:ea typeface="メイリオ" panose="020B0604030504040204" pitchFamily="50" charset="-128"/>
              </a:rPr>
              <a:t>サイバー攻撃のリスクの許容範囲をどの程度にするのか</a:t>
            </a:r>
            <a:endParaRPr lang="en-US" altLang="ja-JP" sz="3200">
              <a:solidFill>
                <a:srgbClr val="374151"/>
              </a:solidFill>
              <a:latin typeface="メイリオ" panose="020B0604030504040204" pitchFamily="50" charset="-128"/>
              <a:ea typeface="メイリオ" panose="020B0604030504040204" pitchFamily="50" charset="-128"/>
            </a:endParaRPr>
          </a:p>
          <a:p>
            <a:pPr marL="1485900" lvl="2" indent="-571500">
              <a:buFont typeface="Wingdings" panose="05000000000000000000" pitchFamily="2" charset="2"/>
              <a:buChar char="Ø"/>
            </a:pPr>
            <a:r>
              <a:rPr lang="ja-JP" altLang="en-US" sz="3200">
                <a:solidFill>
                  <a:srgbClr val="374151"/>
                </a:solidFill>
                <a:latin typeface="メイリオ" panose="020B0604030504040204" pitchFamily="50" charset="-128"/>
                <a:ea typeface="メイリオ" panose="020B0604030504040204" pitchFamily="50" charset="-128"/>
              </a:rPr>
              <a:t>セキュリティ投資をどこまで行うのか</a:t>
            </a:r>
            <a:endParaRPr lang="en-US" altLang="ja-JP" sz="3200">
              <a:solidFill>
                <a:srgbClr val="374151"/>
              </a:solidFill>
              <a:latin typeface="メイリオ" panose="020B0604030504040204" pitchFamily="50" charset="-128"/>
              <a:ea typeface="メイリオ" panose="020B0604030504040204" pitchFamily="50" charset="-128"/>
            </a:endParaRPr>
          </a:p>
          <a:p>
            <a:pPr marL="571500" indent="-571500">
              <a:buFont typeface="Arial" panose="020B0604020202020204" pitchFamily="34" charset="0"/>
              <a:buChar char="•"/>
            </a:pPr>
            <a:r>
              <a:rPr lang="ja-JP" altLang="en-US" sz="3200">
                <a:solidFill>
                  <a:srgbClr val="374151"/>
                </a:solidFill>
                <a:latin typeface="メイリオ" panose="020B0604030504040204" pitchFamily="50" charset="-128"/>
                <a:ea typeface="メイリオ" panose="020B0604030504040204" pitchFamily="50" charset="-128"/>
              </a:rPr>
              <a:t>セキュリティインシデントが発生した際に、経営者が責任を負う</a:t>
            </a:r>
            <a:endParaRPr lang="en-US" altLang="ja-JP" sz="3200">
              <a:solidFill>
                <a:srgbClr val="374151"/>
              </a:solidFill>
              <a:latin typeface="メイリオ" panose="020B0604030504040204" pitchFamily="50" charset="-128"/>
              <a:ea typeface="メイリオ" panose="020B0604030504040204" pitchFamily="50" charset="-128"/>
            </a:endParaRPr>
          </a:p>
        </p:txBody>
      </p:sp>
      <p:graphicFrame>
        <p:nvGraphicFramePr>
          <p:cNvPr id="2" name="表 8">
            <a:extLst>
              <a:ext uri="{FF2B5EF4-FFF2-40B4-BE49-F238E27FC236}">
                <a16:creationId xmlns:a16="http://schemas.microsoft.com/office/drawing/2014/main" id="{3C2E38F2-F55A-9839-4E79-0CC5F3281F23}"/>
              </a:ext>
            </a:extLst>
          </p:cNvPr>
          <p:cNvGraphicFramePr>
            <a:graphicFrameLocks noGrp="1"/>
          </p:cNvGraphicFramePr>
          <p:nvPr/>
        </p:nvGraphicFramePr>
        <p:xfrm>
          <a:off x="1332852" y="4898243"/>
          <a:ext cx="15645507" cy="3413760"/>
        </p:xfrm>
        <a:graphic>
          <a:graphicData uri="http://schemas.openxmlformats.org/drawingml/2006/table">
            <a:tbl>
              <a:tblPr firstRow="1" bandRow="1">
                <a:tableStyleId>{5C22544A-7EE6-4342-B048-85BDC9FD1C3A}</a:tableStyleId>
              </a:tblPr>
              <a:tblGrid>
                <a:gridCol w="1286193">
                  <a:extLst>
                    <a:ext uri="{9D8B030D-6E8A-4147-A177-3AD203B41FA5}">
                      <a16:colId xmlns:a16="http://schemas.microsoft.com/office/drawing/2014/main" val="3315848452"/>
                    </a:ext>
                  </a:extLst>
                </a:gridCol>
                <a:gridCol w="6293168">
                  <a:extLst>
                    <a:ext uri="{9D8B030D-6E8A-4147-A177-3AD203B41FA5}">
                      <a16:colId xmlns:a16="http://schemas.microsoft.com/office/drawing/2014/main" val="3079804945"/>
                    </a:ext>
                  </a:extLst>
                </a:gridCol>
                <a:gridCol w="8066146">
                  <a:extLst>
                    <a:ext uri="{9D8B030D-6E8A-4147-A177-3AD203B41FA5}">
                      <a16:colId xmlns:a16="http://schemas.microsoft.com/office/drawing/2014/main" val="1704028458"/>
                    </a:ext>
                  </a:extLst>
                </a:gridCol>
              </a:tblGrid>
              <a:tr h="370840">
                <a:tc>
                  <a:txBody>
                    <a:bodyPr/>
                    <a:lstStyle/>
                    <a:p>
                      <a:r>
                        <a:rPr kumimoji="1" lang="ja-JP" altLang="en-US" sz="2000" dirty="0">
                          <a:latin typeface="メイリオ" panose="020B0604030504040204" pitchFamily="50" charset="-128"/>
                          <a:ea typeface="メイリオ" panose="020B0604030504040204" pitchFamily="50" charset="-128"/>
                        </a:rPr>
                        <a:t>法令</a:t>
                      </a:r>
                    </a:p>
                  </a:txBody>
                  <a:tcPr/>
                </a:tc>
                <a:tc>
                  <a:txBody>
                    <a:bodyPr/>
                    <a:lstStyle/>
                    <a:p>
                      <a:r>
                        <a:rPr kumimoji="1" lang="ja-JP" altLang="en-US" sz="2000">
                          <a:latin typeface="メイリオ" panose="020B0604030504040204" pitchFamily="50" charset="-128"/>
                          <a:ea typeface="メイリオ" panose="020B0604030504040204" pitchFamily="50" charset="-128"/>
                        </a:rPr>
                        <a:t>条項</a:t>
                      </a:r>
                    </a:p>
                  </a:txBody>
                  <a:tcPr/>
                </a:tc>
                <a:tc>
                  <a:txBody>
                    <a:bodyPr/>
                    <a:lstStyle/>
                    <a:p>
                      <a:r>
                        <a:rPr kumimoji="1" lang="ja-JP" altLang="en-US" sz="2000">
                          <a:latin typeface="メイリオ" panose="020B0604030504040204" pitchFamily="50" charset="-128"/>
                          <a:ea typeface="メイリオ" panose="020B0604030504040204" pitchFamily="50" charset="-128"/>
                        </a:rPr>
                        <a:t>要約</a:t>
                      </a:r>
                    </a:p>
                  </a:txBody>
                  <a:tcPr/>
                </a:tc>
                <a:extLst>
                  <a:ext uri="{0D108BD9-81ED-4DB2-BD59-A6C34878D82A}">
                    <a16:rowId xmlns:a16="http://schemas.microsoft.com/office/drawing/2014/main" val="3900948242"/>
                  </a:ext>
                </a:extLst>
              </a:tr>
              <a:tr h="370840">
                <a:tc>
                  <a:txBody>
                    <a:bodyPr/>
                    <a:lstStyle/>
                    <a:p>
                      <a:r>
                        <a:rPr kumimoji="1" lang="ja-JP" altLang="en-US" sz="2000">
                          <a:latin typeface="メイリオ" panose="020B0604030504040204" pitchFamily="50" charset="-128"/>
                          <a:ea typeface="メイリオ" panose="020B0604030504040204" pitchFamily="50" charset="-128"/>
                        </a:rPr>
                        <a:t>民法</a:t>
                      </a:r>
                    </a:p>
                  </a:txBody>
                  <a:tcPr/>
                </a:tc>
                <a:tc>
                  <a:txBody>
                    <a:bodyPr/>
                    <a:lstStyle/>
                    <a:p>
                      <a:r>
                        <a:rPr kumimoji="1" lang="en-US" altLang="ja-JP" sz="2000">
                          <a:latin typeface="メイリオ" panose="020B0604030504040204" pitchFamily="50" charset="-128"/>
                          <a:ea typeface="メイリオ" panose="020B0604030504040204" pitchFamily="50" charset="-128"/>
                        </a:rPr>
                        <a:t>415</a:t>
                      </a:r>
                      <a:r>
                        <a:rPr kumimoji="1" lang="ja-JP" altLang="en-US" sz="2000">
                          <a:latin typeface="メイリオ" panose="020B0604030504040204" pitchFamily="50" charset="-128"/>
                          <a:ea typeface="メイリオ" panose="020B0604030504040204" pitchFamily="50" charset="-128"/>
                        </a:rPr>
                        <a:t>条 債務不履行による損害賠償責任</a:t>
                      </a:r>
                    </a:p>
                  </a:txBody>
                  <a:tcPr/>
                </a:tc>
                <a:tc>
                  <a:txBody>
                    <a:bodyPr/>
                    <a:lstStyle/>
                    <a:p>
                      <a:r>
                        <a:rPr kumimoji="1" lang="ja-JP" altLang="en-US" sz="2000" dirty="0">
                          <a:latin typeface="メイリオ" panose="020B0604030504040204" pitchFamily="50" charset="-128"/>
                          <a:ea typeface="メイリオ" panose="020B0604030504040204" pitchFamily="50" charset="-128"/>
                        </a:rPr>
                        <a:t>サイバー攻撃により仕事が停滞した場合、</a:t>
                      </a:r>
                    </a:p>
                    <a:p>
                      <a:r>
                        <a:rPr kumimoji="1" lang="ja-JP" altLang="en-US" sz="2000" dirty="0">
                          <a:latin typeface="メイリオ" panose="020B0604030504040204" pitchFamily="50" charset="-128"/>
                          <a:ea typeface="メイリオ" panose="020B0604030504040204" pitchFamily="50" charset="-128"/>
                        </a:rPr>
                        <a:t>会社および第三者に対する、契約違反による賠償義務を負う。</a:t>
                      </a:r>
                    </a:p>
                  </a:txBody>
                  <a:tcPr/>
                </a:tc>
                <a:extLst>
                  <a:ext uri="{0D108BD9-81ED-4DB2-BD59-A6C34878D82A}">
                    <a16:rowId xmlns:a16="http://schemas.microsoft.com/office/drawing/2014/main" val="1743760738"/>
                  </a:ext>
                </a:extLst>
              </a:tr>
              <a:tr h="370840">
                <a:tc>
                  <a:txBody>
                    <a:bodyPr/>
                    <a:lstStyle/>
                    <a:p>
                      <a:endParaRPr kumimoji="1" lang="ja-JP" altLang="en-US" sz="2000">
                        <a:latin typeface="メイリオ" panose="020B0604030504040204" pitchFamily="50" charset="-128"/>
                        <a:ea typeface="メイリオ" panose="020B0604030504040204" pitchFamily="50" charset="-128"/>
                      </a:endParaRPr>
                    </a:p>
                  </a:txBody>
                  <a:tcPr/>
                </a:tc>
                <a:tc>
                  <a:txBody>
                    <a:bodyPr/>
                    <a:lstStyle/>
                    <a:p>
                      <a:r>
                        <a:rPr kumimoji="1" lang="en-US" altLang="ja-JP" sz="2000">
                          <a:latin typeface="メイリオ" panose="020B0604030504040204" pitchFamily="50" charset="-128"/>
                          <a:ea typeface="メイリオ" panose="020B0604030504040204" pitchFamily="50" charset="-128"/>
                        </a:rPr>
                        <a:t>644</a:t>
                      </a:r>
                      <a:r>
                        <a:rPr kumimoji="1" lang="ja-JP" altLang="en-US" sz="2000">
                          <a:latin typeface="メイリオ" panose="020B0604030504040204" pitchFamily="50" charset="-128"/>
                          <a:ea typeface="メイリオ" panose="020B0604030504040204" pitchFamily="50" charset="-128"/>
                        </a:rPr>
                        <a:t>条 取締役の善管注意義務違反</a:t>
                      </a:r>
                    </a:p>
                  </a:txBody>
                  <a:tcPr/>
                </a:tc>
                <a:tc>
                  <a:txBody>
                    <a:bodyPr/>
                    <a:lstStyle/>
                    <a:p>
                      <a:r>
                        <a:rPr kumimoji="1" lang="ja-JP" altLang="en-US" sz="2000">
                          <a:latin typeface="メイリオ" panose="020B0604030504040204" pitchFamily="50" charset="-128"/>
                          <a:ea typeface="メイリオ" panose="020B0604030504040204" pitchFamily="50" charset="-128"/>
                        </a:rPr>
                        <a:t>企業のセキュリティ体制が規模や業務内容に鑑みて適切でなく、サイバー攻撃により企業や第三者に損害が発生した場合、取締役は会社に対して、善管注意義務違反による賠償義務を負う。</a:t>
                      </a:r>
                    </a:p>
                  </a:txBody>
                  <a:tcPr/>
                </a:tc>
                <a:extLst>
                  <a:ext uri="{0D108BD9-81ED-4DB2-BD59-A6C34878D82A}">
                    <a16:rowId xmlns:a16="http://schemas.microsoft.com/office/drawing/2014/main" val="2503045102"/>
                  </a:ext>
                </a:extLst>
              </a:tr>
              <a:tr h="370840">
                <a:tc>
                  <a:txBody>
                    <a:bodyPr/>
                    <a:lstStyle/>
                    <a:p>
                      <a:r>
                        <a:rPr kumimoji="1" lang="ja-JP" altLang="en-US" sz="2000">
                          <a:latin typeface="メイリオ" panose="020B0604030504040204" pitchFamily="50" charset="-128"/>
                          <a:ea typeface="メイリオ" panose="020B0604030504040204" pitchFamily="50" charset="-128"/>
                        </a:rPr>
                        <a:t>会社法</a:t>
                      </a:r>
                    </a:p>
                  </a:txBody>
                  <a:tcPr/>
                </a:tc>
                <a:tc>
                  <a:txBody>
                    <a:bodyPr/>
                    <a:lstStyle/>
                    <a:p>
                      <a:r>
                        <a:rPr kumimoji="1" lang="en-US" altLang="ja-JP" sz="2000">
                          <a:latin typeface="メイリオ" panose="020B0604030504040204" pitchFamily="50" charset="-128"/>
                          <a:ea typeface="メイリオ" panose="020B0604030504040204" pitchFamily="50" charset="-128"/>
                        </a:rPr>
                        <a:t>330</a:t>
                      </a:r>
                      <a:r>
                        <a:rPr kumimoji="1" lang="ja-JP" altLang="en-US" sz="2000">
                          <a:latin typeface="メイリオ" panose="020B0604030504040204" pitchFamily="50" charset="-128"/>
                          <a:ea typeface="メイリオ" panose="020B0604030504040204" pitchFamily="50" charset="-128"/>
                        </a:rPr>
                        <a:t>条 取締役の善管注意義務違反</a:t>
                      </a:r>
                      <a:endParaRPr kumimoji="1" lang="en-US" altLang="ja-JP" sz="2000">
                        <a:latin typeface="メイリオ" panose="020B0604030504040204" pitchFamily="50" charset="-128"/>
                        <a:ea typeface="メイリオ" panose="020B0604030504040204" pitchFamily="50" charset="-128"/>
                      </a:endParaRPr>
                    </a:p>
                    <a:p>
                      <a:r>
                        <a:rPr kumimoji="1" lang="en-US" altLang="ja-JP" sz="2000">
                          <a:latin typeface="メイリオ" panose="020B0604030504040204" pitchFamily="50" charset="-128"/>
                          <a:ea typeface="メイリオ" panose="020B0604030504040204" pitchFamily="50" charset="-128"/>
                        </a:rPr>
                        <a:t>423</a:t>
                      </a:r>
                      <a:r>
                        <a:rPr kumimoji="1" lang="ja-JP" altLang="en-US" sz="2000">
                          <a:latin typeface="メイリオ" panose="020B0604030504040204" pitchFamily="50" charset="-128"/>
                          <a:ea typeface="メイリオ" panose="020B0604030504040204" pitchFamily="50" charset="-128"/>
                        </a:rPr>
                        <a:t>条 </a:t>
                      </a:r>
                      <a:r>
                        <a:rPr kumimoji="1" lang="en-US" altLang="ja-JP" sz="2000">
                          <a:latin typeface="メイリオ" panose="020B0604030504040204" pitchFamily="50" charset="-128"/>
                          <a:ea typeface="メイリオ" panose="020B0604030504040204" pitchFamily="50" charset="-128"/>
                        </a:rPr>
                        <a:t>1</a:t>
                      </a:r>
                      <a:r>
                        <a:rPr kumimoji="1" lang="ja-JP" altLang="en-US" sz="2000">
                          <a:latin typeface="メイリオ" panose="020B0604030504040204" pitchFamily="50" charset="-128"/>
                          <a:ea typeface="メイリオ" panose="020B0604030504040204" pitchFamily="50" charset="-128"/>
                        </a:rPr>
                        <a:t>項 任務懈怠による損害賠償責任</a:t>
                      </a:r>
                      <a:endParaRPr kumimoji="1" lang="en-US" altLang="ja-JP" sz="2000">
                        <a:latin typeface="メイリオ" panose="020B0604030504040204" pitchFamily="50" charset="-128"/>
                        <a:ea typeface="メイリオ" panose="020B0604030504040204" pitchFamily="50" charset="-128"/>
                      </a:endParaRPr>
                    </a:p>
                    <a:p>
                      <a:r>
                        <a:rPr kumimoji="1" lang="en-US" altLang="ja-JP" sz="2000">
                          <a:latin typeface="メイリオ" panose="020B0604030504040204" pitchFamily="50" charset="-128"/>
                          <a:ea typeface="メイリオ" panose="020B0604030504040204" pitchFamily="50" charset="-128"/>
                        </a:rPr>
                        <a:t>429</a:t>
                      </a:r>
                      <a:r>
                        <a:rPr kumimoji="1" lang="ja-JP" altLang="en-US" sz="2000">
                          <a:latin typeface="メイリオ" panose="020B0604030504040204" pitchFamily="50" charset="-128"/>
                          <a:ea typeface="メイリオ" panose="020B0604030504040204" pitchFamily="50" charset="-128"/>
                        </a:rPr>
                        <a:t>条 </a:t>
                      </a:r>
                      <a:r>
                        <a:rPr kumimoji="1" lang="en-US" altLang="ja-JP" sz="2000">
                          <a:latin typeface="メイリオ" panose="020B0604030504040204" pitchFamily="50" charset="-128"/>
                          <a:ea typeface="メイリオ" panose="020B0604030504040204" pitchFamily="50" charset="-128"/>
                        </a:rPr>
                        <a:t>1</a:t>
                      </a:r>
                      <a:r>
                        <a:rPr kumimoji="1" lang="ja-JP" altLang="en-US" sz="2000">
                          <a:latin typeface="メイリオ" panose="020B0604030504040204" pitchFamily="50" charset="-128"/>
                          <a:ea typeface="メイリオ" panose="020B0604030504040204" pitchFamily="50" charset="-128"/>
                        </a:rPr>
                        <a:t>項 第三者に対する注意義務違反</a:t>
                      </a:r>
                    </a:p>
                  </a:txBody>
                  <a:tcPr/>
                </a:tc>
                <a:tc>
                  <a:txBody>
                    <a:bodyPr/>
                    <a:lstStyle/>
                    <a:p>
                      <a:r>
                        <a:rPr kumimoji="1" lang="ja-JP" altLang="en-US" sz="2000">
                          <a:latin typeface="メイリオ" panose="020B0604030504040204" pitchFamily="50" charset="-128"/>
                          <a:ea typeface="メイリオ" panose="020B0604030504040204" pitchFamily="50" charset="-128"/>
                        </a:rPr>
                        <a:t>企業のセキュリティ体制が規模や業務内容に鑑みて適切でなく、サイバー攻撃により企業や第三者に損害が発生した場合、取締役は会社に対する、善管注意義務違反による任務懈怠（けたい）に基づく損害賠償義務を負う。</a:t>
                      </a:r>
                    </a:p>
                  </a:txBody>
                  <a:tcPr/>
                </a:tc>
                <a:extLst>
                  <a:ext uri="{0D108BD9-81ED-4DB2-BD59-A6C34878D82A}">
                    <a16:rowId xmlns:a16="http://schemas.microsoft.com/office/drawing/2014/main" val="1345031327"/>
                  </a:ext>
                </a:extLst>
              </a:tr>
            </a:tbl>
          </a:graphicData>
        </a:graphic>
      </p:graphicFrame>
      <p:sp>
        <p:nvSpPr>
          <p:cNvPr id="9" name="テキスト ボックス 8">
            <a:extLst>
              <a:ext uri="{FF2B5EF4-FFF2-40B4-BE49-F238E27FC236}">
                <a16:creationId xmlns:a16="http://schemas.microsoft.com/office/drawing/2014/main" id="{0F5D1509-11C2-52DE-CA05-8B0D4891E86B}"/>
              </a:ext>
            </a:extLst>
          </p:cNvPr>
          <p:cNvSpPr txBox="1"/>
          <p:nvPr/>
        </p:nvSpPr>
        <p:spPr>
          <a:xfrm>
            <a:off x="3210886" y="8513986"/>
            <a:ext cx="11356527" cy="646331"/>
          </a:xfrm>
          <a:prstGeom prst="rect">
            <a:avLst/>
          </a:prstGeom>
          <a:noFill/>
        </p:spPr>
        <p:txBody>
          <a:bodyPr wrap="square" rtlCol="0">
            <a:spAutoFit/>
          </a:bodyPr>
          <a:lstStyle/>
          <a:p>
            <a:pPr algn="ctr"/>
            <a:r>
              <a:rPr kumimoji="1" lang="ja-JP" altLang="en-US">
                <a:latin typeface="メイリオ" panose="020B0604030504040204" pitchFamily="50" charset="-128"/>
                <a:ea typeface="メイリオ" panose="020B0604030504040204" pitchFamily="50" charset="-128"/>
              </a:rPr>
              <a:t>情報セキュリティ対策が不備の場合に責任追及の根拠とされる主な法律</a:t>
            </a:r>
            <a:endParaRPr kumimoji="1"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（出典） </a:t>
            </a:r>
            <a:r>
              <a:rPr kumimoji="1" lang="en-US" altLang="ja-JP">
                <a:latin typeface="メイリオ" panose="020B0604030504040204" pitchFamily="50" charset="-128"/>
                <a:ea typeface="メイリオ" panose="020B0604030504040204" pitchFamily="50" charset="-128"/>
              </a:rPr>
              <a:t>IPA </a:t>
            </a:r>
            <a:r>
              <a:rPr kumimoji="1" lang="ja-JP" altLang="en-US">
                <a:latin typeface="メイリオ" panose="020B0604030504040204" pitchFamily="50" charset="-128"/>
                <a:ea typeface="メイリオ" panose="020B0604030504040204" pitchFamily="50" charset="-128"/>
              </a:rPr>
              <a:t>「中小企業の情報セキュリティ対策ガイドライン 第</a:t>
            </a:r>
            <a:r>
              <a:rPr kumimoji="1" lang="en-US" altLang="ja-JP">
                <a:latin typeface="メイリオ" panose="020B0604030504040204" pitchFamily="50" charset="-128"/>
                <a:ea typeface="メイリオ" panose="020B0604030504040204" pitchFamily="50" charset="-128"/>
              </a:rPr>
              <a:t>3.1</a:t>
            </a:r>
            <a:r>
              <a:rPr kumimoji="1" lang="ja-JP" altLang="en-US">
                <a:latin typeface="メイリオ" panose="020B0604030504040204" pitchFamily="50" charset="-128"/>
                <a:ea typeface="メイリオ" panose="020B0604030504040204" pitchFamily="50" charset="-128"/>
              </a:rPr>
              <a:t>版」から抜粋</a:t>
            </a:r>
          </a:p>
        </p:txBody>
      </p:sp>
      <p:sp>
        <p:nvSpPr>
          <p:cNvPr id="7" name="テキスト ボックス 6">
            <a:extLst>
              <a:ext uri="{FF2B5EF4-FFF2-40B4-BE49-F238E27FC236}">
                <a16:creationId xmlns:a16="http://schemas.microsoft.com/office/drawing/2014/main" id="{821BEC99-F11A-42DC-A181-61EA928191F5}"/>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4-3-2.】</a:t>
            </a:r>
            <a:endParaRPr lang="ja-JP" sz="2400" b="1">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931591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デジタル時代の社会変革と</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情勢の関係性</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a:t>
            </a:fld>
            <a:endParaRPr kumimoji="1" lang="ja-JP" altLang="en-US" sz="2000"/>
          </a:p>
        </p:txBody>
      </p:sp>
      <p:sp>
        <p:nvSpPr>
          <p:cNvPr id="2" name="テキスト ボックス 1">
            <a:extLst>
              <a:ext uri="{FF2B5EF4-FFF2-40B4-BE49-F238E27FC236}">
                <a16:creationId xmlns:a16="http://schemas.microsoft.com/office/drawing/2014/main" id="{AEBD78B2-00A4-8D42-F495-3D4E57A98790}"/>
              </a:ext>
            </a:extLst>
          </p:cNvPr>
          <p:cNvSpPr txBox="1"/>
          <p:nvPr/>
        </p:nvSpPr>
        <p:spPr>
          <a:xfrm>
            <a:off x="1554679" y="2036000"/>
            <a:ext cx="15456498" cy="6740307"/>
          </a:xfrm>
          <a:prstGeom prst="rect">
            <a:avLst/>
          </a:prstGeom>
          <a:noFill/>
        </p:spPr>
        <p:txBody>
          <a:bodyPr wrap="square">
            <a:spAutoFit/>
          </a:bodyPr>
          <a:lstStyle/>
          <a:p>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定義</a:t>
            </a:r>
            <a:r>
              <a:rPr kumimoji="1" lang="en-US" altLang="ja-JP" sz="3600">
                <a:latin typeface="メイリオ" panose="020B0604030504040204" pitchFamily="50" charset="-128"/>
                <a:ea typeface="メイリオ" panose="020B0604030504040204" pitchFamily="50" charset="-128"/>
              </a:rPr>
              <a:t>】</a:t>
            </a:r>
            <a:br>
              <a:rPr kumimoji="1" lang="en-US" altLang="ja-JP" sz="3600">
                <a:latin typeface="メイリオ" panose="020B0604030504040204" pitchFamily="50" charset="-128"/>
                <a:ea typeface="メイリオ" panose="020B0604030504040204" pitchFamily="50" charset="-128"/>
              </a:rPr>
            </a:br>
            <a:r>
              <a:rPr kumimoji="1" lang="en-US" altLang="ja-JP" sz="3600">
                <a:latin typeface="メイリオ" panose="020B0604030504040204" pitchFamily="50" charset="-128"/>
                <a:ea typeface="メイリオ" panose="020B0604030504040204" pitchFamily="50" charset="-128"/>
              </a:rPr>
              <a:t>	</a:t>
            </a:r>
            <a:r>
              <a:rPr kumimoji="1" lang="ja-JP" altLang="en-US" sz="3600">
                <a:latin typeface="メイリオ" panose="020B0604030504040204" pitchFamily="50" charset="-128"/>
                <a:ea typeface="メイリオ" panose="020B0604030504040204" pitchFamily="50" charset="-128"/>
              </a:rPr>
              <a:t>「</a:t>
            </a:r>
            <a:r>
              <a:rPr lang="en-US" altLang="ja-JP" sz="3600">
                <a:solidFill>
                  <a:schemeClr val="tx1"/>
                </a:solidFill>
                <a:latin typeface="メイリオ" panose="020B0604030504040204" pitchFamily="50" charset="-128"/>
                <a:ea typeface="メイリオ" panose="020B0604030504040204" pitchFamily="50" charset="-128"/>
              </a:rPr>
              <a:t>DX</a:t>
            </a:r>
            <a:r>
              <a:rPr lang="ja-JP" altLang="en-US" sz="3600">
                <a:solidFill>
                  <a:schemeClr val="tx1"/>
                </a:solidFill>
                <a:latin typeface="メイリオ" panose="020B0604030504040204" pitchFamily="50" charset="-128"/>
                <a:ea typeface="メイリオ" panose="020B0604030504040204" pitchFamily="50" charset="-128"/>
              </a:rPr>
              <a:t>とは、企業がビジネス環境の激しい変化に対応し、データとデジ</a:t>
            </a:r>
            <a:r>
              <a:rPr lang="en-US" altLang="ja-JP" sz="3600">
                <a:solidFill>
                  <a:schemeClr val="tx1"/>
                </a:solidFill>
                <a:latin typeface="メイリオ" panose="020B0604030504040204" pitchFamily="50" charset="-128"/>
                <a:ea typeface="メイリオ" panose="020B0604030504040204" pitchFamily="50" charset="-128"/>
              </a:rPr>
              <a:t>	</a:t>
            </a:r>
            <a:r>
              <a:rPr lang="ja-JP" altLang="en-US" sz="3600">
                <a:solidFill>
                  <a:schemeClr val="tx1"/>
                </a:solidFill>
                <a:latin typeface="メイリオ" panose="020B0604030504040204" pitchFamily="50" charset="-128"/>
                <a:ea typeface="メイリオ" panose="020B0604030504040204" pitchFamily="50" charset="-128"/>
              </a:rPr>
              <a:t>タル技術を活用して、顧客や社会のニーズを基に、製品やサービス、ビ</a:t>
            </a:r>
            <a:r>
              <a:rPr lang="en-US" altLang="ja-JP" sz="3600">
                <a:solidFill>
                  <a:schemeClr val="tx1"/>
                </a:solidFill>
                <a:latin typeface="メイリオ" panose="020B0604030504040204" pitchFamily="50" charset="-128"/>
                <a:ea typeface="メイリオ" panose="020B0604030504040204" pitchFamily="50" charset="-128"/>
              </a:rPr>
              <a:t>	</a:t>
            </a:r>
            <a:r>
              <a:rPr lang="ja-JP" altLang="en-US" sz="3600">
                <a:solidFill>
                  <a:schemeClr val="tx1"/>
                </a:solidFill>
                <a:latin typeface="メイリオ" panose="020B0604030504040204" pitchFamily="50" charset="-128"/>
                <a:ea typeface="メイリオ" panose="020B0604030504040204" pitchFamily="50" charset="-128"/>
              </a:rPr>
              <a:t>ジネスモデルを変革するとともに、業務そのものや、組織、プロセス、</a:t>
            </a:r>
            <a:r>
              <a:rPr lang="en-US" altLang="ja-JP" sz="3600">
                <a:solidFill>
                  <a:schemeClr val="tx1"/>
                </a:solidFill>
                <a:latin typeface="メイリオ" panose="020B0604030504040204" pitchFamily="50" charset="-128"/>
                <a:ea typeface="メイリオ" panose="020B0604030504040204" pitchFamily="50" charset="-128"/>
              </a:rPr>
              <a:t>	</a:t>
            </a:r>
            <a:r>
              <a:rPr lang="ja-JP" altLang="en-US" sz="3600">
                <a:solidFill>
                  <a:schemeClr val="tx1"/>
                </a:solidFill>
                <a:latin typeface="メイリオ" panose="020B0604030504040204" pitchFamily="50" charset="-128"/>
                <a:ea typeface="メイリオ" panose="020B0604030504040204" pitchFamily="50" charset="-128"/>
              </a:rPr>
              <a:t>企業文化・風土を変革し、競争上の優位性を確立すること。」</a:t>
            </a:r>
            <a:br>
              <a:rPr lang="en-US" altLang="ja-JP" sz="3600">
                <a:latin typeface="メイリオ" panose="020B0604030504040204" pitchFamily="50" charset="-128"/>
                <a:ea typeface="メイリオ" panose="020B0604030504040204" pitchFamily="50" charset="-128"/>
              </a:rPr>
            </a:br>
            <a:r>
              <a:rPr lang="ja-JP" altLang="en-US">
                <a:latin typeface="メイリオ" panose="020B0604030504040204" pitchFamily="50" charset="-128"/>
                <a:ea typeface="メイリオ" panose="020B0604030504040204" pitchFamily="50" charset="-128"/>
              </a:rPr>
              <a:t>　　</a:t>
            </a:r>
            <a:r>
              <a:rPr lang="ja-JP" altLang="en-US">
                <a:solidFill>
                  <a:schemeClr val="tx1"/>
                </a:solidFill>
                <a:latin typeface="メイリオ" panose="020B0604030504040204" pitchFamily="50" charset="-128"/>
                <a:ea typeface="メイリオ" panose="020B0604030504040204" pitchFamily="50" charset="-128"/>
              </a:rPr>
              <a:t>経済産業省</a:t>
            </a:r>
            <a:r>
              <a:rPr lang="en-US" altLang="ja-JP">
                <a:solidFill>
                  <a:schemeClr val="tx1"/>
                </a:solidFill>
                <a:latin typeface="メイリオ" panose="020B0604030504040204" pitchFamily="50" charset="-128"/>
                <a:ea typeface="メイリオ" panose="020B0604030504040204" pitchFamily="50" charset="-128"/>
              </a:rPr>
              <a:t>. </a:t>
            </a:r>
            <a:r>
              <a:rPr lang="en-US" altLang="ja-JP">
                <a:latin typeface="メイリオ" panose="020B0604030504040204" pitchFamily="50" charset="-128"/>
                <a:ea typeface="メイリオ" panose="020B0604030504040204" pitchFamily="50" charset="-128"/>
              </a:rPr>
              <a:t>“</a:t>
            </a:r>
            <a:r>
              <a:rPr lang="ja-JP" altLang="en-US">
                <a:solidFill>
                  <a:schemeClr val="tx1"/>
                </a:solidFill>
                <a:latin typeface="メイリオ" panose="020B0604030504040204" pitchFamily="50" charset="-128"/>
                <a:ea typeface="メイリオ" panose="020B0604030504040204" pitchFamily="50" charset="-128"/>
              </a:rPr>
              <a:t>デジタルガバナンス・コード</a:t>
            </a:r>
            <a:r>
              <a:rPr lang="en-US" altLang="ja-JP">
                <a:solidFill>
                  <a:schemeClr val="tx1"/>
                </a:solidFill>
                <a:latin typeface="メイリオ" panose="020B0604030504040204" pitchFamily="50" charset="-128"/>
                <a:ea typeface="メイリオ" panose="020B0604030504040204" pitchFamily="50" charset="-128"/>
              </a:rPr>
              <a:t>2.0” </a:t>
            </a:r>
            <a:r>
              <a:rPr lang="en-US" altLang="ja-JP">
                <a:solidFill>
                  <a:schemeClr val="tx1"/>
                </a:solidFill>
                <a:latin typeface="メイリオ" panose="020B0604030504040204" pitchFamily="50" charset="-128"/>
                <a:ea typeface="メイリオ" panose="020B0604030504040204" pitchFamily="50" charset="-128"/>
                <a:hlinkClick r:id="rId3"/>
              </a:rPr>
              <a:t>https://www.meti.go.jp/policy/it_policy/investment/dgc/dgc2.pdf</a:t>
            </a:r>
            <a:r>
              <a:rPr lang="ja-JP" altLang="en-US">
                <a:latin typeface="メイリオ" panose="020B0604030504040204" pitchFamily="50" charset="-128"/>
                <a:ea typeface="メイリオ" panose="020B0604030504040204" pitchFamily="50" charset="-128"/>
              </a:rPr>
              <a:t> </a:t>
            </a:r>
            <a:r>
              <a:rPr lang="en-US" altLang="ja-JP">
                <a:solidFill>
                  <a:schemeClr val="tx1"/>
                </a:solidFill>
                <a:latin typeface="メイリオ" panose="020B0604030504040204" pitchFamily="50" charset="-128"/>
                <a:ea typeface="メイリオ" panose="020B0604030504040204" pitchFamily="50" charset="-128"/>
              </a:rPr>
              <a:t>, (2023-07-06</a:t>
            </a:r>
            <a:r>
              <a:rPr lang="en-US" altLang="ja-JP">
                <a:latin typeface="メイリオ" panose="020B0604030504040204" pitchFamily="50" charset="-128"/>
                <a:ea typeface="メイリオ" panose="020B0604030504040204" pitchFamily="50" charset="-128"/>
              </a:rPr>
              <a:t>)</a:t>
            </a:r>
            <a:endParaRPr lang="en-US" altLang="ja-JP">
              <a:solidFill>
                <a:schemeClr val="tx1"/>
              </a:solidFill>
              <a:latin typeface="メイリオ" panose="020B0604030504040204" pitchFamily="50" charset="-128"/>
              <a:ea typeface="メイリオ" panose="020B0604030504040204" pitchFamily="50" charset="-128"/>
            </a:endParaRPr>
          </a:p>
          <a:p>
            <a:pPr marL="285743" indent="-285743">
              <a:buFont typeface="Arial" panose="020B0604020202020204" pitchFamily="34" charset="0"/>
              <a:buChar char="•"/>
            </a:pPr>
            <a:endParaRPr kumimoji="1" lang="en-US" altLang="ja-JP">
              <a:latin typeface="メイリオ" panose="020B0604030504040204" pitchFamily="50" charset="-128"/>
              <a:ea typeface="メイリオ" panose="020B0604030504040204" pitchFamily="50" charset="-128"/>
            </a:endParaRPr>
          </a:p>
          <a:p>
            <a:pPr algn="l"/>
            <a:r>
              <a:rPr kumimoji="1" lang="en-US" altLang="ja-JP"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概要</a:t>
            </a:r>
            <a:r>
              <a:rPr kumimoji="1" lang="en-US" altLang="ja-JP" sz="3600">
                <a:latin typeface="メイリオ" panose="020B0604030504040204" pitchFamily="50" charset="-128"/>
                <a:ea typeface="メイリオ" panose="020B0604030504040204" pitchFamily="50" charset="-128"/>
              </a:rPr>
              <a:t>】</a:t>
            </a:r>
            <a:endParaRPr lang="ja-JP" altLang="en-US" sz="3600" i="0">
              <a:solidFill>
                <a:srgbClr val="374151"/>
              </a:solidFill>
              <a:effectLst/>
              <a:latin typeface="Söhne"/>
            </a:endParaRPr>
          </a:p>
          <a:p>
            <a:pPr marL="571500" indent="-571500" algn="l">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DX</a:t>
            </a:r>
            <a:r>
              <a:rPr lang="ja-JP" altLang="en-US" sz="3600" b="0" i="0">
                <a:solidFill>
                  <a:srgbClr val="374151"/>
                </a:solidFill>
                <a:effectLst/>
                <a:latin typeface="メイリオ" panose="020B0604030504040204" pitchFamily="50" charset="-128"/>
                <a:ea typeface="メイリオ" panose="020B0604030504040204" pitchFamily="50" charset="-128"/>
              </a:rPr>
              <a:t>は、データやデジタル技術を使って新たな価値を生み出すこと。</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571500" indent="-571500" algn="l">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DX</a:t>
            </a:r>
            <a:r>
              <a:rPr lang="ja-JP" altLang="en-US" sz="3600" b="0" i="0">
                <a:solidFill>
                  <a:srgbClr val="374151"/>
                </a:solidFill>
                <a:effectLst/>
                <a:latin typeface="メイリオ" panose="020B0604030504040204" pitchFamily="50" charset="-128"/>
                <a:ea typeface="メイリオ" panose="020B0604030504040204" pitchFamily="50" charset="-128"/>
              </a:rPr>
              <a:t>には、ビジネスモデルや企業文化の変革が必要。</a:t>
            </a:r>
          </a:p>
          <a:p>
            <a:pPr marL="571500" indent="-571500" algn="l">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DX</a:t>
            </a:r>
            <a:r>
              <a:rPr lang="ja-JP" altLang="en-US" sz="3600" b="0" i="0">
                <a:solidFill>
                  <a:srgbClr val="374151"/>
                </a:solidFill>
                <a:effectLst/>
                <a:latin typeface="メイリオ" panose="020B0604030504040204" pitchFamily="50" charset="-128"/>
                <a:ea typeface="メイリオ" panose="020B0604030504040204" pitchFamily="50" charset="-128"/>
              </a:rPr>
              <a:t>戦略では、経営ビジョンを描き、関係者を巻き込んで課題を解決する。</a:t>
            </a:r>
          </a:p>
          <a:p>
            <a:pPr marL="571500" indent="-571500" algn="l">
              <a:buFont typeface="Arial" panose="020B0604020202020204" pitchFamily="34" charset="0"/>
              <a:buChar char="•"/>
            </a:pPr>
            <a:r>
              <a:rPr lang="en-US" altLang="ja-JP" sz="3600" b="0" i="0">
                <a:solidFill>
                  <a:srgbClr val="374151"/>
                </a:solidFill>
                <a:effectLst/>
                <a:latin typeface="メイリオ" panose="020B0604030504040204" pitchFamily="50" charset="-128"/>
                <a:ea typeface="メイリオ" panose="020B0604030504040204" pitchFamily="50" charset="-128"/>
              </a:rPr>
              <a:t>DX</a:t>
            </a:r>
            <a:r>
              <a:rPr lang="ja-JP" altLang="en-US" sz="3600" b="0" i="0">
                <a:solidFill>
                  <a:srgbClr val="374151"/>
                </a:solidFill>
                <a:effectLst/>
                <a:latin typeface="メイリオ" panose="020B0604030504040204" pitchFamily="50" charset="-128"/>
                <a:ea typeface="メイリオ" panose="020B0604030504040204" pitchFamily="50" charset="-128"/>
              </a:rPr>
              <a:t>は「知識」、「人材」、「</a:t>
            </a:r>
            <a:r>
              <a:rPr lang="ja-JP" altLang="en-US" sz="3600" b="1" i="0">
                <a:solidFill>
                  <a:srgbClr val="FF0000"/>
                </a:solidFill>
                <a:effectLst/>
                <a:latin typeface="メイリオ" panose="020B0604030504040204" pitchFamily="50" charset="-128"/>
                <a:ea typeface="メイリオ" panose="020B0604030504040204" pitchFamily="50" charset="-128"/>
              </a:rPr>
              <a:t>セキュリティ</a:t>
            </a:r>
            <a:r>
              <a:rPr lang="ja-JP" altLang="en-US" sz="3600" i="0">
                <a:effectLst/>
                <a:latin typeface="メイリオ" panose="020B0604030504040204" pitchFamily="50" charset="-128"/>
                <a:ea typeface="メイリオ" panose="020B0604030504040204" pitchFamily="50" charset="-128"/>
              </a:rPr>
              <a:t>」</a:t>
            </a:r>
            <a:r>
              <a:rPr lang="ja-JP" altLang="en-US" sz="3600" b="0" i="0">
                <a:solidFill>
                  <a:srgbClr val="374151"/>
                </a:solidFill>
                <a:effectLst/>
                <a:latin typeface="メイリオ" panose="020B0604030504040204" pitchFamily="50" charset="-128"/>
                <a:ea typeface="メイリオ" panose="020B0604030504040204" pitchFamily="50" charset="-128"/>
              </a:rPr>
              <a:t>が重要な要素。</a:t>
            </a:r>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1.</a:t>
            </a:r>
            <a:r>
              <a:rPr lang="ja-JP" altLang="en-US" sz="1800" b="1">
                <a:solidFill>
                  <a:schemeClr val="accent1"/>
                </a:solidFill>
                <a:latin typeface="メイリオ" panose="020B0604030504040204" pitchFamily="50" charset="-128"/>
                <a:ea typeface="メイリオ" panose="020B0604030504040204" pitchFamily="50" charset="-128"/>
              </a:rPr>
              <a:t> デジタル時代の社会と</a:t>
            </a:r>
            <a:r>
              <a:rPr lang="en-US" altLang="ja-JP" sz="1800" b="1">
                <a:solidFill>
                  <a:schemeClr val="accent1"/>
                </a:solidFill>
                <a:latin typeface="メイリオ" panose="020B0604030504040204" pitchFamily="50" charset="-128"/>
                <a:ea typeface="メイリオ" panose="020B0604030504040204" pitchFamily="50" charset="-128"/>
              </a:rPr>
              <a:t>IT</a:t>
            </a:r>
            <a:r>
              <a:rPr lang="ja-JP" altLang="en-US" sz="1800" b="1">
                <a:solidFill>
                  <a:schemeClr val="accent1"/>
                </a:solidFill>
                <a:latin typeface="メイリオ" panose="020B0604030504040204" pitchFamily="50" charset="-128"/>
                <a:ea typeface="メイリオ" panose="020B0604030504040204" pitchFamily="50" charset="-128"/>
              </a:rPr>
              <a:t>情勢</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デジタルトランスフォーメーション</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とは</a:t>
            </a:r>
          </a:p>
        </p:txBody>
      </p:sp>
      <p:sp>
        <p:nvSpPr>
          <p:cNvPr id="6" name="テキスト ボックス 5">
            <a:extLst>
              <a:ext uri="{FF2B5EF4-FFF2-40B4-BE49-F238E27FC236}">
                <a16:creationId xmlns:a16="http://schemas.microsoft.com/office/drawing/2014/main" id="{0FC93024-AB86-84A3-9ADC-1E24402C6403}"/>
              </a:ext>
            </a:extLst>
          </p:cNvPr>
          <p:cNvSpPr txBox="1"/>
          <p:nvPr/>
        </p:nvSpPr>
        <p:spPr>
          <a:xfrm>
            <a:off x="11667745" y="764500"/>
            <a:ext cx="54959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1-1-1</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34606741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5272C-94CE-FF85-18E1-A3BAC62DC1FE}"/>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742D34A-3B8A-DB1A-01D3-DDEA09423857}"/>
              </a:ext>
            </a:extLst>
          </p:cNvPr>
          <p:cNvSpPr txBox="1">
            <a:spLocks noGrp="1"/>
          </p:cNvSpPr>
          <p:nvPr>
            <p:ph type="title" idx="4294967295"/>
          </p:nvPr>
        </p:nvSpPr>
        <p:spPr>
          <a:xfrm>
            <a:off x="1332852" y="69710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5.</a:t>
            </a:r>
            <a:r>
              <a:rPr kumimoji="1" lang="ja-JP" altLang="en-US" sz="40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デジタル社会の方向性と実現に向けた国の方針</a:t>
            </a:r>
          </a:p>
        </p:txBody>
      </p:sp>
      <p:sp>
        <p:nvSpPr>
          <p:cNvPr id="91" name="スライド番号プレースホルダー 1">
            <a:extLst>
              <a:ext uri="{FF2B5EF4-FFF2-40B4-BE49-F238E27FC236}">
                <a16:creationId xmlns:a16="http://schemas.microsoft.com/office/drawing/2014/main" id="{D83F546C-58D9-E695-745F-01D42B3B2F74}"/>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80</a:t>
            </a:fld>
            <a:endParaRPr kumimoji="1" lang="ja-JP" altLang="en-US" sz="2000"/>
          </a:p>
        </p:txBody>
      </p:sp>
      <p:sp>
        <p:nvSpPr>
          <p:cNvPr id="3" name="テキスト プレースホルダー 2">
            <a:extLst>
              <a:ext uri="{FF2B5EF4-FFF2-40B4-BE49-F238E27FC236}">
                <a16:creationId xmlns:a16="http://schemas.microsoft.com/office/drawing/2014/main" id="{556D860C-A4FE-27C1-1358-606BAF50B099}"/>
              </a:ext>
            </a:extLst>
          </p:cNvPr>
          <p:cNvSpPr txBox="1">
            <a:spLocks/>
          </p:cNvSpPr>
          <p:nvPr/>
        </p:nvSpPr>
        <p:spPr>
          <a:xfrm>
            <a:off x="1332852" y="1472353"/>
            <a:ext cx="14944433" cy="7736546"/>
          </a:xfrm>
          <a:prstGeom prst="rect">
            <a:avLst/>
          </a:prstGeom>
        </p:spPr>
        <p:txBody>
          <a:bodyPr lIns="91440" tIns="45720" rIns="91440" bIns="45720" anchor="t"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000" dirty="0">
              <a:latin typeface="メイリオ" panose="020B0604030504040204" pitchFamily="50" charset="-128"/>
              <a:ea typeface="メイリオ" panose="020B0604030504040204" pitchFamily="50" charset="-128"/>
            </a:endParaRPr>
          </a:p>
          <a:p>
            <a:r>
              <a:rPr lang="ja-JP" altLang="en-US" sz="4000" dirty="0">
                <a:latin typeface="メイリオ" panose="020B0604030504040204" pitchFamily="50" charset="-128"/>
                <a:ea typeface="メイリオ" panose="020B0604030504040204" pitchFamily="50" charset="-128"/>
              </a:rPr>
              <a:t>国の基本方針および実施計画の要約</a:t>
            </a:r>
            <a:endParaRPr lang="en-US" altLang="ja-JP" sz="4000" dirty="0">
              <a:latin typeface="メイリオ" panose="020B0604030504040204" pitchFamily="50" charset="-128"/>
              <a:ea typeface="メイリオ" panose="020B0604030504040204" pitchFamily="50" charset="-128"/>
            </a:endParaRPr>
          </a:p>
          <a:p>
            <a:endParaRPr lang="en-US" altLang="ja-JP" sz="4000" dirty="0">
              <a:latin typeface="メイリオ" panose="020B0604030504040204" pitchFamily="50" charset="-128"/>
              <a:ea typeface="メイリオ" panose="020B0604030504040204" pitchFamily="50" charset="-128"/>
            </a:endParaRPr>
          </a:p>
          <a:p>
            <a:r>
              <a:rPr lang="ja-JP" altLang="en-US" sz="4000" dirty="0">
                <a:latin typeface="メイリオ" panose="020B0604030504040204" pitchFamily="50" charset="-128"/>
                <a:ea typeface="メイリオ" panose="020B0604030504040204" pitchFamily="50" charset="-128"/>
              </a:rPr>
              <a:t>政府機関が目指す社会の方向性とサイバーセキュリティ課題</a:t>
            </a:r>
          </a:p>
        </p:txBody>
      </p:sp>
      <p:sp>
        <p:nvSpPr>
          <p:cNvPr id="12" name="object 40">
            <a:extLst>
              <a:ext uri="{FF2B5EF4-FFF2-40B4-BE49-F238E27FC236}">
                <a16:creationId xmlns:a16="http://schemas.microsoft.com/office/drawing/2014/main" id="{837990BD-33FA-DFC1-2CA5-B75ADAB51B57}"/>
              </a:ext>
            </a:extLst>
          </p:cNvPr>
          <p:cNvSpPr txBox="1"/>
          <p:nvPr/>
        </p:nvSpPr>
        <p:spPr>
          <a:xfrm>
            <a:off x="1027412" y="253117"/>
            <a:ext cx="15983765" cy="228607"/>
          </a:xfrm>
          <a:prstGeom prst="rect">
            <a:avLst/>
          </a:prstGeom>
        </p:spPr>
        <p:txBody>
          <a:bodyPr vert="horz" wrap="square" lIns="0" tIns="11206" rIns="0" bIns="0" rtlCol="0">
            <a:spAutoFit/>
          </a:bodyPr>
          <a:lstStyle/>
          <a:p>
            <a:pPr marL="11206">
              <a:lnSpc>
                <a:spcPts val="1500"/>
              </a:lnSpc>
            </a:pPr>
            <a:r>
              <a:rPr lang="ja-JP" altLang="en-US" sz="1800" b="1" spc="-35">
                <a:solidFill>
                  <a:srgbClr val="2474B5"/>
                </a:solidFill>
                <a:latin typeface="メイリオ" panose="020B0604030504040204" pitchFamily="50" charset="-128"/>
                <a:ea typeface="メイリオ" panose="020B0604030504040204" pitchFamily="50" charset="-128"/>
                <a:cs typeface="Hiragino Maru Gothic ProN"/>
              </a:rPr>
              <a:t>中小企業サイバーセキュリティ対策 継続支援事業</a:t>
            </a:r>
            <a:endParaRPr sz="1800" b="1">
              <a:latin typeface="メイリオ" panose="020B0604030504040204" pitchFamily="50" charset="-128"/>
              <a:ea typeface="メイリオ" panose="020B0604030504040204" pitchFamily="50" charset="-128"/>
              <a:cs typeface="Hiragino Maru Gothic ProN"/>
            </a:endParaRPr>
          </a:p>
        </p:txBody>
      </p:sp>
    </p:spTree>
    <p:extLst>
      <p:ext uri="{BB962C8B-B14F-4D97-AF65-F5344CB8AC3E}">
        <p14:creationId xmlns:p14="http://schemas.microsoft.com/office/powerpoint/2010/main" val="21096774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F0691-2105-40D4-442C-C4F9F26F441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BF73A5E-C9BE-CD28-8931-8FA65EAC6179}"/>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経済財政運営と改革の基本方針</a:t>
            </a:r>
            <a:endParaRPr lang="en-US" altLang="ja-JP" sz="400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5D6AC51-45CA-F2EE-7383-6DFC33A1AD5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81</a:t>
            </a:fld>
            <a:endParaRPr kumimoji="1" lang="ja-JP" altLang="en-US" sz="2000"/>
          </a:p>
        </p:txBody>
      </p:sp>
      <p:sp>
        <p:nvSpPr>
          <p:cNvPr id="4" name="object 40">
            <a:extLst>
              <a:ext uri="{FF2B5EF4-FFF2-40B4-BE49-F238E27FC236}">
                <a16:creationId xmlns:a16="http://schemas.microsoft.com/office/drawing/2014/main" id="{FAE6268E-D863-9E4A-4348-A7B44F7AC76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2604195C-E3A2-B21A-F031-D89678E94CE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経済財政運営と改革の基本方針</a:t>
            </a:r>
            <a:r>
              <a:rPr lang="en-US" altLang="ja-JP" sz="4000">
                <a:latin typeface="メイリオ" panose="020B0604030504040204" pitchFamily="50" charset="-128"/>
                <a:ea typeface="メイリオ" panose="020B0604030504040204" pitchFamily="50" charset="-128"/>
              </a:rPr>
              <a:t>2023</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4BA2C55-D640-C06C-DB8B-E4405B49B569}"/>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7D31A6A9-33D8-4AA5-AE4C-1A67F61C17FE}"/>
              </a:ext>
            </a:extLst>
          </p:cNvPr>
          <p:cNvSpPr txBox="1"/>
          <p:nvPr/>
        </p:nvSpPr>
        <p:spPr>
          <a:xfrm>
            <a:off x="1554679" y="2036000"/>
            <a:ext cx="15456498" cy="5078313"/>
          </a:xfrm>
          <a:prstGeom prst="rect">
            <a:avLst/>
          </a:prstGeom>
          <a:noFill/>
        </p:spPr>
        <p:txBody>
          <a:bodyPr wrap="square">
            <a:spAutoFit/>
          </a:bodyPr>
          <a:lstStyle/>
          <a:p>
            <a:pPr marL="742950" indent="-74295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国の基本的な政策方針を示すもので、通称「骨太の方針」と呼ばれる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官邸主導での改革を目的とし、内閣総理大臣が議長を務める経済財政諮問会議で毎年策定される</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IT</a:t>
            </a:r>
            <a:r>
              <a:rPr lang="ja-JP" altLang="en-US" sz="3600">
                <a:solidFill>
                  <a:srgbClr val="374151"/>
                </a:solidFill>
                <a:latin typeface="メイリオ" panose="020B0604030504040204" pitchFamily="50" charset="-128"/>
                <a:ea typeface="メイリオ" panose="020B0604030504040204" pitchFamily="50" charset="-128"/>
              </a:rPr>
              <a:t>とセキュリティ関連の施策もこの方針に基づいて計画される</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r>
              <a:rPr lang="en-US" altLang="ja-JP" sz="3600">
                <a:solidFill>
                  <a:srgbClr val="374151"/>
                </a:solidFill>
                <a:latin typeface="メイリオ" panose="020B0604030504040204" pitchFamily="50" charset="-128"/>
                <a:ea typeface="メイリオ" panose="020B0604030504040204" pitchFamily="50" charset="-128"/>
              </a:rPr>
              <a:t>2023</a:t>
            </a:r>
            <a:r>
              <a:rPr lang="ja-JP" altLang="en-US" sz="3600">
                <a:solidFill>
                  <a:srgbClr val="374151"/>
                </a:solidFill>
                <a:latin typeface="メイリオ" panose="020B0604030504040204" pitchFamily="50" charset="-128"/>
                <a:ea typeface="メイリオ" panose="020B0604030504040204" pitchFamily="50" charset="-128"/>
              </a:rPr>
              <a:t>年の方針では、「デジタル」が</a:t>
            </a:r>
            <a:r>
              <a:rPr lang="en-US" altLang="ja-JP" sz="3600">
                <a:solidFill>
                  <a:srgbClr val="374151"/>
                </a:solidFill>
                <a:latin typeface="メイリオ" panose="020B0604030504040204" pitchFamily="50" charset="-128"/>
                <a:ea typeface="メイリオ" panose="020B0604030504040204" pitchFamily="50" charset="-128"/>
              </a:rPr>
              <a:t>50</a:t>
            </a:r>
            <a:r>
              <a:rPr lang="ja-JP" altLang="en-US" sz="3600">
                <a:solidFill>
                  <a:srgbClr val="374151"/>
                </a:solidFill>
                <a:latin typeface="メイリオ" panose="020B0604030504040204" pitchFamily="50" charset="-128"/>
                <a:ea typeface="メイリオ" panose="020B0604030504040204" pitchFamily="50" charset="-128"/>
              </a:rPr>
              <a:t>回以上使用され、デジタル技術の活用とデジタル社会構築が協調される</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endParaRPr lang="ja-JP" altLang="en-US"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71839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D9C0D-89D3-9E4F-A95C-C6FA64DE48F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D5FBC24C-1129-A359-E9C5-D49AD0C2AC1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latin typeface="メイリオ" panose="020B0604030504040204" pitchFamily="50" charset="-128"/>
                <a:ea typeface="メイリオ" panose="020B0604030504040204" pitchFamily="50" charset="-128"/>
              </a:rPr>
              <a:t>新しい資本主義の取組</a:t>
            </a:r>
            <a:endParaRPr lang="en-US" altLang="ja-JP" sz="4000" dirty="0">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91A91F6-A2A5-78A9-A29A-465ADEAAE33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82</a:t>
            </a:fld>
            <a:endParaRPr kumimoji="1" lang="ja-JP" altLang="en-US" sz="2000"/>
          </a:p>
        </p:txBody>
      </p:sp>
      <p:sp>
        <p:nvSpPr>
          <p:cNvPr id="4" name="object 40">
            <a:extLst>
              <a:ext uri="{FF2B5EF4-FFF2-40B4-BE49-F238E27FC236}">
                <a16:creationId xmlns:a16="http://schemas.microsoft.com/office/drawing/2014/main" id="{87071970-2FA9-DA2A-A590-61F291E4645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935D9B0A-058A-B0F7-CEAE-649C9011BC4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経済財政運営と改革の基本方針</a:t>
            </a:r>
            <a:r>
              <a:rPr lang="en-US" altLang="ja-JP" sz="4000">
                <a:latin typeface="メイリオ" panose="020B0604030504040204" pitchFamily="50" charset="-128"/>
                <a:ea typeface="メイリオ" panose="020B0604030504040204" pitchFamily="50" charset="-128"/>
              </a:rPr>
              <a:t>2023</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B2BBD41-ECBF-4690-3A6C-3D5D53850CF2}"/>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486BF0D3-D21C-EE8C-5914-DCDBB6CF091F}"/>
              </a:ext>
            </a:extLst>
          </p:cNvPr>
          <p:cNvSpPr txBox="1"/>
          <p:nvPr/>
        </p:nvSpPr>
        <p:spPr>
          <a:xfrm>
            <a:off x="1554679" y="2036000"/>
            <a:ext cx="15456498" cy="3970318"/>
          </a:xfrm>
          <a:prstGeom prst="rect">
            <a:avLst/>
          </a:prstGeom>
          <a:noFill/>
        </p:spPr>
        <p:txBody>
          <a:bodyPr wrap="square">
            <a:spAutoFit/>
          </a:bodyPr>
          <a:lstStyle/>
          <a:p>
            <a:pPr marL="742950" indent="-74295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官民連携による国内投資拡大と</a:t>
            </a:r>
            <a:r>
              <a:rPr lang="ja-JP" altLang="en-US" sz="3600" b="1">
                <a:solidFill>
                  <a:srgbClr val="374151"/>
                </a:solidFill>
                <a:latin typeface="メイリオ" panose="020B0604030504040204" pitchFamily="50" charset="-128"/>
                <a:ea typeface="メイリオ" panose="020B0604030504040204" pitchFamily="50" charset="-128"/>
              </a:rPr>
              <a:t>サプライチェーンの強靭化</a:t>
            </a:r>
            <a:endParaRPr lang="en-US" altLang="ja-JP" sz="3600" b="1">
              <a:solidFill>
                <a:srgbClr val="374151"/>
              </a:solidFill>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グリーントランスフォーメーション（</a:t>
            </a:r>
            <a:r>
              <a:rPr lang="en-US" altLang="ja-JP" sz="3600">
                <a:solidFill>
                  <a:srgbClr val="374151"/>
                </a:solidFill>
                <a:latin typeface="メイリオ" panose="020B0604030504040204" pitchFamily="50" charset="-128"/>
                <a:ea typeface="メイリオ" panose="020B0604030504040204" pitchFamily="50" charset="-128"/>
              </a:rPr>
              <a:t>GX</a:t>
            </a:r>
            <a:r>
              <a:rPr lang="ja-JP" altLang="en-US" sz="3600">
                <a:solidFill>
                  <a:srgbClr val="374151"/>
                </a:solidFill>
                <a:latin typeface="メイリオ" panose="020B0604030504040204" pitchFamily="50" charset="-128"/>
                <a:ea typeface="メイリオ" panose="020B0604030504040204" pitchFamily="50" charset="-128"/>
              </a:rPr>
              <a:t>）、</a:t>
            </a:r>
            <a:br>
              <a:rPr lang="en-US" altLang="ja-JP" sz="3600">
                <a:solidFill>
                  <a:srgbClr val="374151"/>
                </a:solidFill>
                <a:latin typeface="メイリオ" panose="020B0604030504040204" pitchFamily="50" charset="-128"/>
                <a:ea typeface="メイリオ" panose="020B0604030504040204" pitchFamily="50" charset="-128"/>
              </a:rPr>
            </a:br>
            <a:r>
              <a:rPr lang="ja-JP" altLang="en-US" sz="3600">
                <a:solidFill>
                  <a:srgbClr val="374151"/>
                </a:solidFill>
                <a:latin typeface="メイリオ" panose="020B0604030504040204" pitchFamily="50" charset="-128"/>
                <a:ea typeface="メイリオ" panose="020B0604030504040204" pitchFamily="50" charset="-128"/>
              </a:rPr>
              <a:t>デジタルトランスフォーメーション（</a:t>
            </a:r>
            <a:r>
              <a:rPr lang="en-US" altLang="ja-JP" sz="3600">
                <a:solidFill>
                  <a:srgbClr val="374151"/>
                </a:solidFill>
                <a:latin typeface="メイリオ" panose="020B0604030504040204" pitchFamily="50" charset="-128"/>
                <a:ea typeface="メイリオ" panose="020B0604030504040204" pitchFamily="50" charset="-128"/>
              </a:rPr>
              <a:t>DX</a:t>
            </a:r>
            <a:r>
              <a:rPr lang="ja-JP" altLang="en-US" sz="3600">
                <a:solidFill>
                  <a:srgbClr val="374151"/>
                </a:solidFill>
                <a:latin typeface="メイリオ" panose="020B0604030504040204" pitchFamily="50" charset="-128"/>
                <a:ea typeface="メイリオ" panose="020B0604030504040204" pitchFamily="50" charset="-128"/>
              </a:rPr>
              <a:t>）などの加速</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スタートアップの推進と新たな産業構造への転換、インパクト投資の促進</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r>
              <a:rPr lang="ja-JP" altLang="en-US" sz="3600">
                <a:solidFill>
                  <a:srgbClr val="374151"/>
                </a:solidFill>
                <a:latin typeface="メイリオ" panose="020B0604030504040204" pitchFamily="50" charset="-128"/>
                <a:ea typeface="メイリオ" panose="020B0604030504040204" pitchFamily="50" charset="-128"/>
              </a:rPr>
              <a:t>官民連携を通じた化学技術・イノベーションの推進</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Arial" panose="020B0604020202020204" pitchFamily="34" charset="0"/>
              <a:buChar char="•"/>
            </a:pPr>
            <a:r>
              <a:rPr lang="ja-JP" altLang="en-US" sz="3600" b="0" i="0">
                <a:solidFill>
                  <a:srgbClr val="374151"/>
                </a:solidFill>
                <a:effectLst/>
                <a:latin typeface="メイリオ" panose="020B0604030504040204" pitchFamily="50" charset="-128"/>
                <a:ea typeface="メイリオ" panose="020B0604030504040204" pitchFamily="50" charset="-128"/>
              </a:rPr>
              <a:t>インバウンド戦略の展開</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306040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3FD62-FD6E-CC1E-0B74-A70E7BE7EB2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80F82F9-D2F9-9C95-37FD-58356DEF8DA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官民連携による国内投資拡大と</a:t>
            </a:r>
            <a:r>
              <a:rPr lang="ja-JP" altLang="en-US" sz="4000" b="1">
                <a:solidFill>
                  <a:srgbClr val="374151"/>
                </a:solidFill>
                <a:latin typeface="メイリオ" panose="020B0604030504040204" pitchFamily="50" charset="-128"/>
                <a:ea typeface="メイリオ" panose="020B0604030504040204" pitchFamily="50" charset="-128"/>
              </a:rPr>
              <a:t>サプライチェーンの強靭化</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E85BCD6-B478-F571-5853-3C19E767D68B}"/>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83</a:t>
            </a:fld>
            <a:endParaRPr kumimoji="1" lang="ja-JP" altLang="en-US" sz="2000"/>
          </a:p>
        </p:txBody>
      </p:sp>
      <p:sp>
        <p:nvSpPr>
          <p:cNvPr id="4" name="object 40">
            <a:extLst>
              <a:ext uri="{FF2B5EF4-FFF2-40B4-BE49-F238E27FC236}">
                <a16:creationId xmlns:a16="http://schemas.microsoft.com/office/drawing/2014/main" id="{5F1303E4-C6E2-B4F5-88F3-8779836E4A5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C000798A-B63A-5084-37F2-1E2BB7C3B9F6}"/>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経済財政運営と改革の基本方針</a:t>
            </a:r>
            <a:r>
              <a:rPr lang="en-US" altLang="ja-JP" sz="4000">
                <a:latin typeface="メイリオ" panose="020B0604030504040204" pitchFamily="50" charset="-128"/>
                <a:ea typeface="メイリオ" panose="020B0604030504040204" pitchFamily="50" charset="-128"/>
              </a:rPr>
              <a:t>2023</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FA50A6A-C09F-7D10-5353-2B3AD9E07318}"/>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B6D904CD-A7C4-C1F2-0170-FFC4364733A3}"/>
              </a:ext>
            </a:extLst>
          </p:cNvPr>
          <p:cNvSpPr txBox="1"/>
          <p:nvPr/>
        </p:nvSpPr>
        <p:spPr>
          <a:xfrm>
            <a:off x="1554679" y="2036000"/>
            <a:ext cx="15456498" cy="3970318"/>
          </a:xfrm>
          <a:prstGeom prst="rect">
            <a:avLst/>
          </a:prstGeom>
          <a:noFill/>
        </p:spPr>
        <p:txBody>
          <a:bodyPr wrap="square">
            <a:spAutoFit/>
          </a:bodyPr>
          <a:lstStyle/>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新しい資本主義の下の変化</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挑戦と方針</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日本経済の再生のための方針</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投資拡大の方策</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雇用と人材の課題への対応</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強靱な経済構造の構築</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国際協力と投資拡大の推進</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525210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C107E-8658-422B-170C-4557150656FC}"/>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C3E7497-F15E-9E74-D2FB-EF4EA1A29519}"/>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b="1">
                <a:solidFill>
                  <a:srgbClr val="374151"/>
                </a:solidFill>
                <a:latin typeface="メイリオ" panose="020B0604030504040204" pitchFamily="50" charset="-128"/>
                <a:ea typeface="メイリオ" panose="020B0604030504040204" pitchFamily="50" charset="-128"/>
              </a:rPr>
              <a:t>GX</a:t>
            </a:r>
            <a:r>
              <a:rPr lang="ja-JP" altLang="en-US" sz="4000" b="1">
                <a:solidFill>
                  <a:srgbClr val="374151"/>
                </a:solidFill>
                <a:latin typeface="メイリオ" panose="020B0604030504040204" pitchFamily="50" charset="-128"/>
                <a:ea typeface="メイリオ" panose="020B0604030504040204" pitchFamily="50" charset="-128"/>
              </a:rPr>
              <a:t>、</a:t>
            </a:r>
            <a:r>
              <a:rPr lang="en-US" altLang="ja-JP" sz="4000" b="1">
                <a:solidFill>
                  <a:srgbClr val="374151"/>
                </a:solidFill>
                <a:latin typeface="メイリオ" panose="020B0604030504040204" pitchFamily="50" charset="-128"/>
                <a:ea typeface="メイリオ" panose="020B0604030504040204" pitchFamily="50" charset="-128"/>
              </a:rPr>
              <a:t>DX</a:t>
            </a:r>
            <a:r>
              <a:rPr lang="ja-JP" altLang="en-US" sz="4000" b="1">
                <a:solidFill>
                  <a:srgbClr val="374151"/>
                </a:solidFill>
                <a:latin typeface="メイリオ" panose="020B0604030504040204" pitchFamily="50" charset="-128"/>
                <a:ea typeface="メイリオ" panose="020B0604030504040204" pitchFamily="50" charset="-128"/>
              </a:rPr>
              <a:t>などの加速</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C8651F3-5782-30F2-07C1-B12D0F657D9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84</a:t>
            </a:fld>
            <a:endParaRPr kumimoji="1" lang="ja-JP" altLang="en-US" sz="2000"/>
          </a:p>
        </p:txBody>
      </p:sp>
      <p:sp>
        <p:nvSpPr>
          <p:cNvPr id="4" name="object 40">
            <a:extLst>
              <a:ext uri="{FF2B5EF4-FFF2-40B4-BE49-F238E27FC236}">
                <a16:creationId xmlns:a16="http://schemas.microsoft.com/office/drawing/2014/main" id="{25D6183D-03C2-4136-4301-AC3AD14D82B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F2F91818-A187-2D82-2162-F5EA975AC8F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経済財政運営と改革の基本方針</a:t>
            </a:r>
            <a:r>
              <a:rPr lang="en-US" altLang="ja-JP" sz="4000">
                <a:latin typeface="メイリオ" panose="020B0604030504040204" pitchFamily="50" charset="-128"/>
                <a:ea typeface="メイリオ" panose="020B0604030504040204" pitchFamily="50" charset="-128"/>
              </a:rPr>
              <a:t>2023</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BF96D87-7648-B45B-7BFC-3191BCE01DEB}"/>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EA390338-E562-4618-297C-45FEB42DCE77}"/>
              </a:ext>
            </a:extLst>
          </p:cNvPr>
          <p:cNvSpPr txBox="1"/>
          <p:nvPr/>
        </p:nvSpPr>
        <p:spPr>
          <a:xfrm>
            <a:off x="1554679" y="2036000"/>
            <a:ext cx="15456498" cy="5078313"/>
          </a:xfrm>
          <a:prstGeom prst="rect">
            <a:avLst/>
          </a:prstGeom>
          <a:noFill/>
        </p:spPr>
        <p:txBody>
          <a:bodyPr wrap="square">
            <a:spAutoFit/>
          </a:bodyPr>
          <a:lstStyle/>
          <a:p>
            <a:r>
              <a:rPr lang="en-US" altLang="ja-JP" sz="3600" b="0" i="0" u="sng">
                <a:solidFill>
                  <a:srgbClr val="374151"/>
                </a:solidFill>
                <a:effectLst/>
                <a:latin typeface="メイリオ" panose="020B0604030504040204" pitchFamily="50" charset="-128"/>
                <a:ea typeface="メイリオ" panose="020B0604030504040204" pitchFamily="50" charset="-128"/>
              </a:rPr>
              <a:t>GX</a:t>
            </a:r>
            <a:r>
              <a:rPr lang="ja-JP" altLang="en-US" sz="3600" b="0" i="0" u="sng">
                <a:solidFill>
                  <a:srgbClr val="374151"/>
                </a:solidFill>
                <a:effectLst/>
                <a:latin typeface="メイリオ" panose="020B0604030504040204" pitchFamily="50" charset="-128"/>
                <a:ea typeface="メイリオ" panose="020B0604030504040204" pitchFamily="50" charset="-128"/>
              </a:rPr>
              <a:t>の加速</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日本の脱炭素政策</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エネルギー政策の推進</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環境友好的な輸出と生活の推進</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en-US" altLang="ja-JP" sz="3600" u="sng">
                <a:solidFill>
                  <a:srgbClr val="374151"/>
                </a:solidFill>
                <a:latin typeface="メイリオ" panose="020B0604030504040204" pitchFamily="50" charset="-128"/>
                <a:ea typeface="メイリオ" panose="020B0604030504040204" pitchFamily="50" charset="-128"/>
              </a:rPr>
              <a:t>DX</a:t>
            </a:r>
            <a:r>
              <a:rPr lang="ja-JP" altLang="en-US" sz="3600" u="sng">
                <a:solidFill>
                  <a:srgbClr val="374151"/>
                </a:solidFill>
                <a:latin typeface="メイリオ" panose="020B0604030504040204" pitchFamily="50" charset="-128"/>
                <a:ea typeface="メイリオ" panose="020B0604030504040204" pitchFamily="50" charset="-128"/>
              </a:rPr>
              <a:t>の加速</a:t>
            </a:r>
            <a:endParaRPr lang="en-US" altLang="ja-JP" sz="3600" u="sng">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デジタル行政の実現</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市場環境の整備</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先進技術と国際連携</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102613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AF503-CB4A-0A35-3866-F83A716432D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5301886-3722-0EED-C3E3-9EBFBD2F6896}"/>
              </a:ext>
            </a:extLst>
          </p:cNvPr>
          <p:cNvSpPr txBox="1">
            <a:spLocks noGrp="1"/>
          </p:cNvSpPr>
          <p:nvPr>
            <p:ph type="title" idx="4294967295"/>
          </p:nvPr>
        </p:nvSpPr>
        <p:spPr>
          <a:xfrm>
            <a:off x="1332851" y="1834941"/>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a:solidFill>
                  <a:srgbClr val="374151"/>
                </a:solidFill>
                <a:latin typeface="メイリオ" panose="020B0604030504040204" pitchFamily="50" charset="-128"/>
                <a:ea typeface="メイリオ" panose="020B0604030504040204" pitchFamily="50" charset="-128"/>
              </a:rPr>
              <a:t>スタートアップの推進と新たな産業構造への転換、インパクト</a:t>
            </a:r>
            <a:br>
              <a:rPr lang="en-US" altLang="ja-JP" sz="4000" b="1">
                <a:solidFill>
                  <a:srgbClr val="374151"/>
                </a:solidFill>
                <a:latin typeface="メイリオ" panose="020B0604030504040204" pitchFamily="50" charset="-128"/>
                <a:ea typeface="メイリオ" panose="020B0604030504040204" pitchFamily="50" charset="-128"/>
              </a:rPr>
            </a:br>
            <a:r>
              <a:rPr lang="ja-JP" altLang="en-US" sz="4000" b="1">
                <a:solidFill>
                  <a:srgbClr val="374151"/>
                </a:solidFill>
                <a:latin typeface="メイリオ" panose="020B0604030504040204" pitchFamily="50" charset="-128"/>
                <a:ea typeface="メイリオ" panose="020B0604030504040204" pitchFamily="50" charset="-128"/>
              </a:rPr>
              <a:t>投資の促進</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F2ED0A3E-2CA0-8C65-CBB6-24F44C222F2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85</a:t>
            </a:fld>
            <a:endParaRPr kumimoji="1" lang="ja-JP" altLang="en-US" sz="2000"/>
          </a:p>
        </p:txBody>
      </p:sp>
      <p:sp>
        <p:nvSpPr>
          <p:cNvPr id="4" name="object 40">
            <a:extLst>
              <a:ext uri="{FF2B5EF4-FFF2-40B4-BE49-F238E27FC236}">
                <a16:creationId xmlns:a16="http://schemas.microsoft.com/office/drawing/2014/main" id="{37B4CF90-8E9B-0D4B-630D-AD7E0FFF43B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1EAA526B-3DDE-1933-11A0-DDF210EE36A3}"/>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経済財政運営と改革の基本方針</a:t>
            </a:r>
            <a:r>
              <a:rPr lang="en-US" altLang="ja-JP" sz="4000">
                <a:latin typeface="メイリオ" panose="020B0604030504040204" pitchFamily="50" charset="-128"/>
                <a:ea typeface="メイリオ" panose="020B0604030504040204" pitchFamily="50" charset="-128"/>
              </a:rPr>
              <a:t>2023</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4F5CA09-88EF-F911-C208-2B37787B2A87}"/>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E9FE0CD3-CE27-4EC2-824D-92BDB6D096DA}"/>
              </a:ext>
            </a:extLst>
          </p:cNvPr>
          <p:cNvSpPr txBox="1"/>
          <p:nvPr/>
        </p:nvSpPr>
        <p:spPr>
          <a:xfrm>
            <a:off x="1554679" y="2829325"/>
            <a:ext cx="15456498" cy="3970318"/>
          </a:xfrm>
          <a:prstGeom prst="rect">
            <a:avLst/>
          </a:prstGeom>
          <a:noFill/>
        </p:spPr>
        <p:txBody>
          <a:bodyPr wrap="square">
            <a:spAutoFit/>
          </a:bodyPr>
          <a:lstStyle/>
          <a:p>
            <a:r>
              <a:rPr lang="ja-JP" altLang="en-US" sz="3600" u="sng">
                <a:solidFill>
                  <a:srgbClr val="374151"/>
                </a:solidFill>
                <a:latin typeface="メイリオ" panose="020B0604030504040204" pitchFamily="50" charset="-128"/>
                <a:ea typeface="メイリオ" panose="020B0604030504040204" pitchFamily="50" charset="-128"/>
              </a:rPr>
              <a:t>スタートアップの促進と新たな産業構造への展開</a:t>
            </a:r>
            <a:endParaRPr lang="en-US" altLang="ja-JP" sz="3600" b="0" i="0" u="sng">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参入と再チャレンジの際の障壁を低くする</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「スタートアップ育成</a:t>
            </a:r>
            <a:r>
              <a:rPr lang="en-US" altLang="ja-JP" sz="3600">
                <a:solidFill>
                  <a:srgbClr val="374151"/>
                </a:solidFill>
                <a:latin typeface="メイリオ" panose="020B0604030504040204" pitchFamily="50" charset="-128"/>
                <a:ea typeface="メイリオ" panose="020B0604030504040204" pitchFamily="50" charset="-128"/>
              </a:rPr>
              <a:t>5</a:t>
            </a:r>
            <a:r>
              <a:rPr lang="ja-JP" altLang="en-US" sz="3600">
                <a:solidFill>
                  <a:srgbClr val="374151"/>
                </a:solidFill>
                <a:latin typeface="メイリオ" panose="020B0604030504040204" pitchFamily="50" charset="-128"/>
                <a:ea typeface="メイリオ" panose="020B0604030504040204" pitchFamily="50" charset="-128"/>
              </a:rPr>
              <a:t>か年計画」を通じて、参入・退出の円滑化</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a:p>
            <a:r>
              <a:rPr lang="ja-JP" altLang="en-US" sz="3600" u="sng">
                <a:solidFill>
                  <a:srgbClr val="374151"/>
                </a:solidFill>
                <a:latin typeface="メイリオ" panose="020B0604030504040204" pitchFamily="50" charset="-128"/>
                <a:ea typeface="メイリオ" panose="020B0604030504040204" pitchFamily="50" charset="-128"/>
              </a:rPr>
              <a:t>インパクト投資の促進</a:t>
            </a:r>
            <a:endParaRPr lang="en-US" altLang="ja-JP" sz="3600" u="sng">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インパクトスタートアップへの支援を強化</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社会的起業家の認証制度の設立</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297812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A162-82BD-CCBA-0FFF-91CCED221D9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61C128D-DF12-C1F8-485D-618E5A489C19}"/>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a:solidFill>
                  <a:srgbClr val="374151"/>
                </a:solidFill>
                <a:latin typeface="メイリオ" panose="020B0604030504040204" pitchFamily="50" charset="-128"/>
                <a:ea typeface="メイリオ" panose="020B0604030504040204" pitchFamily="50" charset="-128"/>
              </a:rPr>
              <a:t>官民連携を通じた科学技術・イノベーションの推進</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2E64CAEC-0F17-8337-17F3-C125B3E1195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86</a:t>
            </a:fld>
            <a:endParaRPr kumimoji="1" lang="ja-JP" altLang="en-US" sz="2000"/>
          </a:p>
        </p:txBody>
      </p:sp>
      <p:sp>
        <p:nvSpPr>
          <p:cNvPr id="4" name="object 40">
            <a:extLst>
              <a:ext uri="{FF2B5EF4-FFF2-40B4-BE49-F238E27FC236}">
                <a16:creationId xmlns:a16="http://schemas.microsoft.com/office/drawing/2014/main" id="{6C563CA1-8961-77EB-46E8-698F8BF2EAC1}"/>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424CC65A-3E02-77C7-3F76-FA468167C291}"/>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経済財政運営と改革の基本方針</a:t>
            </a:r>
            <a:r>
              <a:rPr lang="en-US" altLang="ja-JP" sz="4000">
                <a:latin typeface="メイリオ" panose="020B0604030504040204" pitchFamily="50" charset="-128"/>
                <a:ea typeface="メイリオ" panose="020B0604030504040204" pitchFamily="50" charset="-128"/>
              </a:rPr>
              <a:t>2023</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D78DA26-56ED-CD1F-6293-90EF9AF0A604}"/>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A6A38CAC-61AB-F9B4-F72D-FA7E30A64973}"/>
              </a:ext>
            </a:extLst>
          </p:cNvPr>
          <p:cNvSpPr txBox="1"/>
          <p:nvPr/>
        </p:nvSpPr>
        <p:spPr>
          <a:xfrm>
            <a:off x="1554679" y="2036000"/>
            <a:ext cx="15456498" cy="1754326"/>
          </a:xfrm>
          <a:prstGeom prst="rect">
            <a:avLst/>
          </a:prstGeom>
          <a:noFill/>
        </p:spPr>
        <p:txBody>
          <a:bodyPr wrap="square">
            <a:spAutoFit/>
          </a:bodyPr>
          <a:lstStyle/>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科学技術・イノベーションの推進</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dirty="0">
                <a:solidFill>
                  <a:srgbClr val="374151"/>
                </a:solidFill>
                <a:latin typeface="メイリオ" panose="020B0604030504040204" pitchFamily="50" charset="-128"/>
                <a:ea typeface="メイリオ" panose="020B0604030504040204" pitchFamily="50" charset="-128"/>
              </a:rPr>
              <a:t>高等教育と研究の強化</a:t>
            </a:r>
            <a:endParaRPr lang="en-US" altLang="ja-JP" sz="36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教育の国際化と人材の育成</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069623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60451-4CFE-4B6B-016F-8073BD3667B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BC40B1D-4540-A9A3-0105-9B4945EB7849}"/>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a:solidFill>
                  <a:srgbClr val="374151"/>
                </a:solidFill>
                <a:latin typeface="メイリオ" panose="020B0604030504040204" pitchFamily="50" charset="-128"/>
                <a:ea typeface="メイリオ" panose="020B0604030504040204" pitchFamily="50" charset="-128"/>
              </a:rPr>
              <a:t>インバウンド戦略の展開</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75818E38-5595-347E-B1F1-F5E34D7FE6B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87</a:t>
            </a:fld>
            <a:endParaRPr kumimoji="1" lang="ja-JP" altLang="en-US" sz="2000"/>
          </a:p>
        </p:txBody>
      </p:sp>
      <p:sp>
        <p:nvSpPr>
          <p:cNvPr id="4" name="object 40">
            <a:extLst>
              <a:ext uri="{FF2B5EF4-FFF2-40B4-BE49-F238E27FC236}">
                <a16:creationId xmlns:a16="http://schemas.microsoft.com/office/drawing/2014/main" id="{7CE8C75A-A186-8F63-8578-F5A1A3C63E1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888EB3E9-7C99-29A8-5CF5-6DC50A1B8A1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経済財政運営と改革の基本方針</a:t>
            </a:r>
            <a:r>
              <a:rPr lang="en-US" altLang="ja-JP" sz="4000">
                <a:latin typeface="メイリオ" panose="020B0604030504040204" pitchFamily="50" charset="-128"/>
                <a:ea typeface="メイリオ" panose="020B0604030504040204" pitchFamily="50" charset="-128"/>
              </a:rPr>
              <a:t>2023</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4B7F3F0-BC24-DAAB-DC0C-380084E1E52C}"/>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5-1-1.】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4FA7EF3E-17D2-5BC1-A4E9-DDD78D22229A}"/>
              </a:ext>
            </a:extLst>
          </p:cNvPr>
          <p:cNvSpPr txBox="1"/>
          <p:nvPr/>
        </p:nvSpPr>
        <p:spPr>
          <a:xfrm>
            <a:off x="1554679" y="2036000"/>
            <a:ext cx="15456498" cy="2862322"/>
          </a:xfrm>
          <a:prstGeom prst="rect">
            <a:avLst/>
          </a:prstGeom>
          <a:noFill/>
        </p:spPr>
        <p:txBody>
          <a:bodyPr wrap="square">
            <a:spAutoFit/>
          </a:bodyPr>
          <a:lstStyle/>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持続可能な形での観光立国の復活</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高度人材の受入れ</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技能実習制度および特定技能制度の在り方の検討</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資産運用立国・国際金融センターなどの実現</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46443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C3EC4-BECE-D988-188F-B6D0E6CC1E5A}"/>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B2EB960-604B-111B-E463-DFC26567A91B}"/>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a:solidFill>
                  <a:srgbClr val="374151"/>
                </a:solidFill>
                <a:latin typeface="メイリオ" panose="020B0604030504040204" pitchFamily="50" charset="-128"/>
                <a:ea typeface="メイリオ" panose="020B0604030504040204" pitchFamily="50" charset="-128"/>
              </a:rPr>
              <a:t>重点計画とは</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34D5534-B6D3-9A52-7827-D11F658C4B57}"/>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88</a:t>
            </a:fld>
            <a:endParaRPr kumimoji="1" lang="ja-JP" altLang="en-US" sz="2000"/>
          </a:p>
        </p:txBody>
      </p:sp>
      <p:sp>
        <p:nvSpPr>
          <p:cNvPr id="4" name="object 40">
            <a:extLst>
              <a:ext uri="{FF2B5EF4-FFF2-40B4-BE49-F238E27FC236}">
                <a16:creationId xmlns:a16="http://schemas.microsoft.com/office/drawing/2014/main" id="{7B5470E2-2F73-A275-BC24-72F68C736A35}"/>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E6F7BD86-E8DB-EAA8-7CAF-36CAC824DCC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デジタル社会の実現に向けた重点計画</a:t>
            </a:r>
          </a:p>
        </p:txBody>
      </p:sp>
      <p:sp>
        <p:nvSpPr>
          <p:cNvPr id="2" name="テキスト ボックス 1">
            <a:extLst>
              <a:ext uri="{FF2B5EF4-FFF2-40B4-BE49-F238E27FC236}">
                <a16:creationId xmlns:a16="http://schemas.microsoft.com/office/drawing/2014/main" id="{760AE535-EDF0-07EA-571F-4224DB26E753}"/>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5-2-1.】</a:t>
            </a:r>
            <a:endParaRPr lang="ja-JP" sz="2400" b="1" dirty="0">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9CF197DE-DFCD-4033-23E4-E99110DAF869}"/>
              </a:ext>
            </a:extLst>
          </p:cNvPr>
          <p:cNvSpPr txBox="1"/>
          <p:nvPr/>
        </p:nvSpPr>
        <p:spPr>
          <a:xfrm>
            <a:off x="1554679" y="2036000"/>
            <a:ext cx="15456498" cy="3970318"/>
          </a:xfrm>
          <a:prstGeom prst="rect">
            <a:avLst/>
          </a:prstGeom>
          <a:noFill/>
        </p:spPr>
        <p:txBody>
          <a:bodyPr wrap="square">
            <a:spAutoFit/>
          </a:bodyPr>
          <a:lstStyle/>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データの重要性増大</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デジタル社会実現の必要性</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重点計画の策定</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計画の役割</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en-US" altLang="ja-JP" sz="3600" b="0" i="0">
                <a:solidFill>
                  <a:srgbClr val="374151"/>
                </a:solidFill>
                <a:effectLst/>
                <a:latin typeface="メイリオ" panose="020B0604030504040204" pitchFamily="50" charset="-128"/>
                <a:ea typeface="メイリオ" panose="020B0604030504040204" pitchFamily="50" charset="-128"/>
              </a:rPr>
              <a:t>PDCA</a:t>
            </a:r>
            <a:r>
              <a:rPr lang="ja-JP" altLang="en-US" sz="3600" b="0" i="0">
                <a:solidFill>
                  <a:srgbClr val="374151"/>
                </a:solidFill>
                <a:effectLst/>
                <a:latin typeface="メイリオ" panose="020B0604030504040204" pitchFamily="50" charset="-128"/>
                <a:ea typeface="メイリオ" panose="020B0604030504040204" pitchFamily="50" charset="-128"/>
              </a:rPr>
              <a:t>サイクルの徹底</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施策の進捗公開</a:t>
            </a:r>
            <a:endParaRPr lang="en-US" altLang="ja-JP" sz="3600">
              <a:solidFill>
                <a:srgbClr val="374151"/>
              </a:solidFill>
              <a:latin typeface="メイリオ" panose="020B0604030504040204" pitchFamily="50" charset="-128"/>
              <a:ea typeface="メイリオ" panose="020B0604030504040204" pitchFamily="50" charset="-128"/>
            </a:endParaRPr>
          </a:p>
          <a:p>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233300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501B6-8E83-20B7-248F-DE689664D868}"/>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FDBEA0B0-EE21-13B2-B95C-0BCC4EC1369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デジタル社会で目指す</a:t>
            </a:r>
            <a:r>
              <a:rPr lang="en-US" altLang="ja-JP" sz="4000">
                <a:solidFill>
                  <a:srgbClr val="374151"/>
                </a:solidFill>
                <a:latin typeface="メイリオ" panose="020B0604030504040204" pitchFamily="50" charset="-128"/>
                <a:ea typeface="メイリオ" panose="020B0604030504040204" pitchFamily="50" charset="-128"/>
              </a:rPr>
              <a:t>6</a:t>
            </a:r>
            <a:r>
              <a:rPr lang="ja-JP" altLang="en-US" sz="4000">
                <a:solidFill>
                  <a:srgbClr val="374151"/>
                </a:solidFill>
                <a:latin typeface="メイリオ" panose="020B0604030504040204" pitchFamily="50" charset="-128"/>
                <a:ea typeface="メイリオ" panose="020B0604030504040204" pitchFamily="50" charset="-128"/>
              </a:rPr>
              <a:t>つの姿</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52388EC6-C00C-45FE-ADCA-237F80171AA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89</a:t>
            </a:fld>
            <a:endParaRPr kumimoji="1" lang="ja-JP" altLang="en-US" sz="2000"/>
          </a:p>
        </p:txBody>
      </p:sp>
      <p:sp>
        <p:nvSpPr>
          <p:cNvPr id="4" name="object 40">
            <a:extLst>
              <a:ext uri="{FF2B5EF4-FFF2-40B4-BE49-F238E27FC236}">
                <a16:creationId xmlns:a16="http://schemas.microsoft.com/office/drawing/2014/main" id="{14A1E2CC-2799-A619-8AFF-3607ED63EE84}"/>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4813C255-65B9-DD12-B6CC-DB55D3917A55}"/>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デジタル社会の実現に向けた重点計画</a:t>
            </a:r>
          </a:p>
        </p:txBody>
      </p:sp>
      <p:sp>
        <p:nvSpPr>
          <p:cNvPr id="2" name="テキスト ボックス 1">
            <a:extLst>
              <a:ext uri="{FF2B5EF4-FFF2-40B4-BE49-F238E27FC236}">
                <a16:creationId xmlns:a16="http://schemas.microsoft.com/office/drawing/2014/main" id="{4ECE88F4-1499-CE2B-9802-77A434572446}"/>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4D017E44-02D4-F62E-F1AF-D42ABE58180C}"/>
              </a:ext>
            </a:extLst>
          </p:cNvPr>
          <p:cNvSpPr txBox="1"/>
          <p:nvPr/>
        </p:nvSpPr>
        <p:spPr>
          <a:xfrm>
            <a:off x="1554679" y="2036000"/>
            <a:ext cx="15456498" cy="3970318"/>
          </a:xfrm>
          <a:prstGeom prst="rect">
            <a:avLst/>
          </a:prstGeom>
          <a:noFill/>
        </p:spPr>
        <p:txBody>
          <a:bodyPr wrap="square">
            <a:spAutoFit/>
          </a:bodyPr>
          <a:lstStyle/>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デジタル化による成長戦略</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医療・教育・防災・こどもなどの準公共分野のデジタル化</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デジタル化による</a:t>
            </a:r>
            <a:r>
              <a:rPr lang="ja-JP" altLang="en-US" sz="3600">
                <a:solidFill>
                  <a:srgbClr val="374151"/>
                </a:solidFill>
                <a:latin typeface="メイリオ" panose="020B0604030504040204" pitchFamily="50" charset="-128"/>
                <a:ea typeface="メイリオ" panose="020B0604030504040204" pitchFamily="50" charset="-128"/>
              </a:rPr>
              <a:t>地域活性化</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誰一人取り残されないデジタル社会</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デジタル人材の育成・確保</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en-US" altLang="ja-JP" sz="3600">
                <a:solidFill>
                  <a:srgbClr val="374151"/>
                </a:solidFill>
                <a:latin typeface="メイリオ" panose="020B0604030504040204" pitchFamily="50" charset="-128"/>
                <a:ea typeface="メイリオ" panose="020B0604030504040204" pitchFamily="50" charset="-128"/>
              </a:rPr>
              <a:t>DFFT</a:t>
            </a:r>
            <a:r>
              <a:rPr lang="ja-JP" altLang="en-US" sz="3600">
                <a:solidFill>
                  <a:srgbClr val="374151"/>
                </a:solidFill>
                <a:latin typeface="メイリオ" panose="020B0604030504040204" pitchFamily="50" charset="-128"/>
                <a:ea typeface="メイリオ" panose="020B0604030504040204" pitchFamily="50" charset="-128"/>
              </a:rPr>
              <a:t>（</a:t>
            </a:r>
            <a:r>
              <a:rPr lang="en-US" altLang="ja-JP" sz="3600">
                <a:solidFill>
                  <a:srgbClr val="374151"/>
                </a:solidFill>
                <a:latin typeface="メイリオ" panose="020B0604030504040204" pitchFamily="50" charset="-128"/>
                <a:ea typeface="メイリオ" panose="020B0604030504040204" pitchFamily="50" charset="-128"/>
              </a:rPr>
              <a:t>Data Free Flow with Trust</a:t>
            </a:r>
            <a:r>
              <a:rPr lang="ja-JP" altLang="en-US" sz="3600">
                <a:solidFill>
                  <a:srgbClr val="374151"/>
                </a:solidFill>
                <a:latin typeface="メイリオ" panose="020B0604030504040204" pitchFamily="50" charset="-128"/>
                <a:ea typeface="メイリオ" panose="020B0604030504040204" pitchFamily="50" charset="-128"/>
              </a:rPr>
              <a:t>）：「信頼性のある自由なデータ流通」の推進をはじめとする国際戦略</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02944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203267A-E59A-6277-A25A-D363F63F8FC5}"/>
              </a:ext>
            </a:extLst>
          </p:cNvPr>
          <p:cNvSpPr txBox="1">
            <a:spLocks/>
          </p:cNvSpPr>
          <p:nvPr/>
        </p:nvSpPr>
        <p:spPr>
          <a:xfrm>
            <a:off x="1332852"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デジタル時代の社会変革と</a:t>
            </a:r>
            <a:r>
              <a:rPr lang="en-US" altLang="ja-JP" sz="4000">
                <a:latin typeface="メイリオ" panose="020B0604030504040204" pitchFamily="50" charset="-128"/>
                <a:ea typeface="メイリオ" panose="020B0604030504040204" pitchFamily="50" charset="-128"/>
              </a:rPr>
              <a:t>IT</a:t>
            </a:r>
            <a:r>
              <a:rPr lang="ja-JP" altLang="en-US" sz="4000">
                <a:latin typeface="メイリオ" panose="020B0604030504040204" pitchFamily="50" charset="-128"/>
                <a:ea typeface="メイリオ" panose="020B0604030504040204" pitchFamily="50" charset="-128"/>
              </a:rPr>
              <a:t>情勢の関係性</a:t>
            </a:r>
          </a:p>
        </p:txBody>
      </p:sp>
      <p:sp>
        <p:nvSpPr>
          <p:cNvPr id="91" name="スライド番号プレースホルダー 1">
            <a:extLst>
              <a:ext uri="{FF2B5EF4-FFF2-40B4-BE49-F238E27FC236}">
                <a16:creationId xmlns:a16="http://schemas.microsoft.com/office/drawing/2014/main" id="{E874A21A-0F1B-8EA2-B7C1-CAE3A800E2CC}"/>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a:t>
            </a:fld>
            <a:endParaRPr kumimoji="1" lang="ja-JP" altLang="en-US" sz="2000"/>
          </a:p>
        </p:txBody>
      </p:sp>
      <p:sp>
        <p:nvSpPr>
          <p:cNvPr id="4" name="object 40">
            <a:extLst>
              <a:ext uri="{FF2B5EF4-FFF2-40B4-BE49-F238E27FC236}">
                <a16:creationId xmlns:a16="http://schemas.microsoft.com/office/drawing/2014/main" id="{2D839847-A4DB-6555-E9B9-759A32FB1D6A}"/>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a:solidFill>
                  <a:schemeClr val="accent1"/>
                </a:solidFill>
                <a:latin typeface="メイリオ" panose="020B0604030504040204" pitchFamily="50" charset="-128"/>
                <a:ea typeface="メイリオ" panose="020B0604030504040204" pitchFamily="50" charset="-128"/>
              </a:rPr>
              <a:t>1.</a:t>
            </a:r>
            <a:r>
              <a:rPr lang="ja-JP" altLang="en-US" sz="1800" b="1">
                <a:solidFill>
                  <a:schemeClr val="accent1"/>
                </a:solidFill>
                <a:latin typeface="メイリオ" panose="020B0604030504040204" pitchFamily="50" charset="-128"/>
                <a:ea typeface="メイリオ" panose="020B0604030504040204" pitchFamily="50" charset="-128"/>
              </a:rPr>
              <a:t> デジタル時代の社会と</a:t>
            </a:r>
            <a:r>
              <a:rPr lang="en-US" altLang="ja-JP" sz="1800" b="1">
                <a:solidFill>
                  <a:schemeClr val="accent1"/>
                </a:solidFill>
                <a:latin typeface="メイリオ" panose="020B0604030504040204" pitchFamily="50" charset="-128"/>
                <a:ea typeface="メイリオ" panose="020B0604030504040204" pitchFamily="50" charset="-128"/>
              </a:rPr>
              <a:t>IT</a:t>
            </a:r>
            <a:r>
              <a:rPr lang="ja-JP" altLang="en-US" sz="1800" b="1">
                <a:solidFill>
                  <a:schemeClr val="accent1"/>
                </a:solidFill>
                <a:latin typeface="メイリオ" panose="020B0604030504040204" pitchFamily="50" charset="-128"/>
                <a:ea typeface="メイリオ" panose="020B0604030504040204" pitchFamily="50" charset="-128"/>
              </a:rPr>
              <a:t>情勢</a:t>
            </a:r>
          </a:p>
        </p:txBody>
      </p:sp>
      <p:sp>
        <p:nvSpPr>
          <p:cNvPr id="5" name="テキスト プレースホルダー 2">
            <a:extLst>
              <a:ext uri="{FF2B5EF4-FFF2-40B4-BE49-F238E27FC236}">
                <a16:creationId xmlns:a16="http://schemas.microsoft.com/office/drawing/2014/main" id="{BFFB103C-64D6-F54E-8461-1A69D61646AA}"/>
              </a:ext>
            </a:extLst>
          </p:cNvPr>
          <p:cNvSpPr txBox="1">
            <a:spLocks noGrp="1"/>
          </p:cNvSpPr>
          <p:nvPr>
            <p:ph type="title" idx="4294967295"/>
          </p:nvPr>
        </p:nvSpPr>
        <p:spPr>
          <a:xfrm>
            <a:off x="1332852"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IT</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化と</a:t>
            </a:r>
            <a:r>
              <a:rPr kumimoji="1" lang="en-US" altLang="ja-JP"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DX</a:t>
            </a:r>
            <a:r>
              <a:rPr kumimoji="1" lang="ja-JP" altLang="en-US" sz="4000" b="1" i="0" u="none" strike="noStrike" kern="1200" cap="none" spc="0" normalizeH="0" baseline="0" noProof="0">
                <a:ln>
                  <a:noFill/>
                </a:ln>
                <a:solidFill>
                  <a:schemeClr val="tx1"/>
                </a:solidFill>
                <a:effectLst/>
                <a:uLnTx/>
                <a:uFillTx/>
                <a:latin typeface="メイリオ" panose="020B0604030504040204" pitchFamily="50" charset="-128"/>
                <a:ea typeface="メイリオ" panose="020B0604030504040204" pitchFamily="50" charset="-128"/>
                <a:cs typeface="+mn-cs"/>
              </a:rPr>
              <a:t>の違いって？？</a:t>
            </a:r>
          </a:p>
        </p:txBody>
      </p:sp>
      <p:graphicFrame>
        <p:nvGraphicFramePr>
          <p:cNvPr id="3" name="表 5">
            <a:extLst>
              <a:ext uri="{FF2B5EF4-FFF2-40B4-BE49-F238E27FC236}">
                <a16:creationId xmlns:a16="http://schemas.microsoft.com/office/drawing/2014/main" id="{D0A72D36-A262-C906-6A92-04EA2E6C0AE9}"/>
              </a:ext>
            </a:extLst>
          </p:cNvPr>
          <p:cNvGraphicFramePr>
            <a:graphicFrameLocks noGrp="1"/>
          </p:cNvGraphicFramePr>
          <p:nvPr>
            <p:extLst>
              <p:ext uri="{D42A27DB-BD31-4B8C-83A1-F6EECF244321}">
                <p14:modId xmlns:p14="http://schemas.microsoft.com/office/powerpoint/2010/main" val="697297824"/>
              </p:ext>
            </p:extLst>
          </p:nvPr>
        </p:nvGraphicFramePr>
        <p:xfrm>
          <a:off x="1937009" y="2255149"/>
          <a:ext cx="14555151" cy="3017520"/>
        </p:xfrm>
        <a:graphic>
          <a:graphicData uri="http://schemas.openxmlformats.org/drawingml/2006/table">
            <a:tbl>
              <a:tblPr firstRow="1" bandRow="1">
                <a:tableStyleId>{5C22544A-7EE6-4342-B048-85BDC9FD1C3A}</a:tableStyleId>
              </a:tblPr>
              <a:tblGrid>
                <a:gridCol w="2234377">
                  <a:extLst>
                    <a:ext uri="{9D8B030D-6E8A-4147-A177-3AD203B41FA5}">
                      <a16:colId xmlns:a16="http://schemas.microsoft.com/office/drawing/2014/main" val="2889673174"/>
                    </a:ext>
                  </a:extLst>
                </a:gridCol>
                <a:gridCol w="10081443">
                  <a:extLst>
                    <a:ext uri="{9D8B030D-6E8A-4147-A177-3AD203B41FA5}">
                      <a16:colId xmlns:a16="http://schemas.microsoft.com/office/drawing/2014/main" val="899843941"/>
                    </a:ext>
                  </a:extLst>
                </a:gridCol>
                <a:gridCol w="2239331">
                  <a:extLst>
                    <a:ext uri="{9D8B030D-6E8A-4147-A177-3AD203B41FA5}">
                      <a16:colId xmlns:a16="http://schemas.microsoft.com/office/drawing/2014/main" val="1836753253"/>
                    </a:ext>
                  </a:extLst>
                </a:gridCol>
              </a:tblGrid>
              <a:tr h="370840">
                <a:tc>
                  <a:txBody>
                    <a:bodyPr/>
                    <a:lstStyle/>
                    <a:p>
                      <a:pPr algn="ctr"/>
                      <a:r>
                        <a:rPr kumimoji="1" lang="ja-JP" altLang="en-US" sz="3600">
                          <a:latin typeface="メイリオ" panose="020B0604030504040204" pitchFamily="50" charset="-128"/>
                          <a:ea typeface="メイリオ" panose="020B0604030504040204" pitchFamily="50" charset="-128"/>
                        </a:rPr>
                        <a:t>ことば</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意味</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視点</a:t>
                      </a:r>
                    </a:p>
                  </a:txBody>
                  <a:tcPr/>
                </a:tc>
                <a:extLst>
                  <a:ext uri="{0D108BD9-81ED-4DB2-BD59-A6C34878D82A}">
                    <a16:rowId xmlns:a16="http://schemas.microsoft.com/office/drawing/2014/main" val="3426679809"/>
                  </a:ext>
                </a:extLst>
              </a:tr>
              <a:tr h="370840">
                <a:tc>
                  <a:txBody>
                    <a:bodyPr/>
                    <a:lstStyle/>
                    <a:p>
                      <a:pPr algn="ctr"/>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化</a:t>
                      </a:r>
                    </a:p>
                  </a:txBody>
                  <a:tcPr anchor="ctr"/>
                </a:tc>
                <a:tc>
                  <a:txBody>
                    <a:bodyPr/>
                    <a:lstStyle/>
                    <a:p>
                      <a:r>
                        <a:rPr kumimoji="1" lang="ja-JP" altLang="en-US" sz="3600">
                          <a:latin typeface="メイリオ" panose="020B0604030504040204" pitchFamily="50" charset="-128"/>
                          <a:ea typeface="メイリオ" panose="020B0604030504040204" pitchFamily="50" charset="-128"/>
                        </a:rPr>
                        <a:t>情報技術を活用して業務プロセスなどを効率化し、コスト削減すること。</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社内</a:t>
                      </a:r>
                    </a:p>
                  </a:txBody>
                  <a:tcPr/>
                </a:tc>
                <a:extLst>
                  <a:ext uri="{0D108BD9-81ED-4DB2-BD59-A6C34878D82A}">
                    <a16:rowId xmlns:a16="http://schemas.microsoft.com/office/drawing/2014/main" val="2396087593"/>
                  </a:ext>
                </a:extLst>
              </a:tr>
              <a:tr h="306985">
                <a:tc>
                  <a:txBody>
                    <a:bodyPr/>
                    <a:lstStyle/>
                    <a:p>
                      <a:pPr algn="ctr"/>
                      <a:r>
                        <a:rPr kumimoji="1" lang="en-US" altLang="ja-JP" sz="3600">
                          <a:latin typeface="メイリオ" panose="020B0604030504040204" pitchFamily="50" charset="-128"/>
                          <a:ea typeface="メイリオ" panose="020B0604030504040204" pitchFamily="50" charset="-128"/>
                        </a:rPr>
                        <a:t>DX</a:t>
                      </a:r>
                      <a:endParaRPr kumimoji="1" lang="ja-JP" altLang="en-US" sz="3600">
                        <a:latin typeface="メイリオ" panose="020B0604030504040204" pitchFamily="50" charset="-128"/>
                        <a:ea typeface="メイリオ" panose="020B0604030504040204" pitchFamily="50" charset="-128"/>
                      </a:endParaRPr>
                    </a:p>
                  </a:txBody>
                  <a:tcPr anchor="ctr"/>
                </a:tc>
                <a:tc>
                  <a:txBody>
                    <a:bodyPr/>
                    <a:lstStyle/>
                    <a:p>
                      <a:r>
                        <a:rPr kumimoji="1" lang="en-US" altLang="ja-JP" sz="3600">
                          <a:latin typeface="メイリオ" panose="020B0604030504040204" pitchFamily="50" charset="-128"/>
                          <a:ea typeface="メイリオ" panose="020B0604030504040204" pitchFamily="50" charset="-128"/>
                        </a:rPr>
                        <a:t>IT</a:t>
                      </a:r>
                      <a:r>
                        <a:rPr kumimoji="1" lang="ja-JP" altLang="en-US" sz="3600">
                          <a:latin typeface="メイリオ" panose="020B0604030504040204" pitchFamily="50" charset="-128"/>
                          <a:ea typeface="メイリオ" panose="020B0604030504040204" pitchFamily="50" charset="-128"/>
                        </a:rPr>
                        <a:t>を含むデジタル技術を駆使してビジネスを変革し、新しい価値を生み出すこと。</a:t>
                      </a:r>
                    </a:p>
                  </a:txBody>
                  <a:tcPr/>
                </a:tc>
                <a:tc>
                  <a:txBody>
                    <a:bodyPr/>
                    <a:lstStyle/>
                    <a:p>
                      <a:pPr algn="ctr"/>
                      <a:r>
                        <a:rPr kumimoji="1" lang="ja-JP" altLang="en-US" sz="3600">
                          <a:latin typeface="メイリオ" panose="020B0604030504040204" pitchFamily="50" charset="-128"/>
                          <a:ea typeface="メイリオ" panose="020B0604030504040204" pitchFamily="50" charset="-128"/>
                        </a:rPr>
                        <a:t>顧客</a:t>
                      </a:r>
                      <a:endParaRPr kumimoji="1" lang="en-US" altLang="ja-JP" sz="3600">
                        <a:latin typeface="メイリオ" panose="020B0604030504040204" pitchFamily="50" charset="-128"/>
                        <a:ea typeface="メイリオ" panose="020B0604030504040204" pitchFamily="50" charset="-128"/>
                      </a:endParaRPr>
                    </a:p>
                    <a:p>
                      <a:pPr algn="ctr"/>
                      <a:r>
                        <a:rPr kumimoji="1" lang="ja-JP" altLang="en-US" sz="3600">
                          <a:latin typeface="メイリオ" panose="020B0604030504040204" pitchFamily="50" charset="-128"/>
                          <a:ea typeface="メイリオ" panose="020B0604030504040204" pitchFamily="50" charset="-128"/>
                        </a:rPr>
                        <a:t>社会</a:t>
                      </a:r>
                    </a:p>
                  </a:txBody>
                  <a:tcPr/>
                </a:tc>
                <a:extLst>
                  <a:ext uri="{0D108BD9-81ED-4DB2-BD59-A6C34878D82A}">
                    <a16:rowId xmlns:a16="http://schemas.microsoft.com/office/drawing/2014/main" val="1617600481"/>
                  </a:ext>
                </a:extLst>
              </a:tr>
            </a:tbl>
          </a:graphicData>
        </a:graphic>
      </p:graphicFrame>
      <p:sp>
        <p:nvSpPr>
          <p:cNvPr id="6" name="テキスト ボックス 5">
            <a:extLst>
              <a:ext uri="{FF2B5EF4-FFF2-40B4-BE49-F238E27FC236}">
                <a16:creationId xmlns:a16="http://schemas.microsoft.com/office/drawing/2014/main" id="{9E929430-BC04-D1D7-9386-995F3583D0A1}"/>
              </a:ext>
            </a:extLst>
          </p:cNvPr>
          <p:cNvSpPr txBox="1"/>
          <p:nvPr/>
        </p:nvSpPr>
        <p:spPr>
          <a:xfrm>
            <a:off x="1554679" y="5775254"/>
            <a:ext cx="15456498" cy="2308324"/>
          </a:xfrm>
          <a:prstGeom prst="rect">
            <a:avLst/>
          </a:prstGeom>
          <a:noFill/>
        </p:spPr>
        <p:txBody>
          <a:bodyPr wrap="square">
            <a:spAutoFit/>
          </a:bodyPr>
          <a:lstStyle/>
          <a:p>
            <a:pPr algn="l"/>
            <a:r>
              <a:rPr lang="ja-JP" altLang="en-US" sz="3600">
                <a:solidFill>
                  <a:srgbClr val="374151"/>
                </a:solidFill>
                <a:latin typeface="メイリオ" panose="020B0604030504040204" pitchFamily="50" charset="-128"/>
                <a:ea typeface="メイリオ" panose="020B0604030504040204" pitchFamily="50" charset="-128"/>
              </a:rPr>
              <a:t>デジタル社会の三方良し</a:t>
            </a:r>
            <a:endParaRPr lang="en-US" altLang="ja-JP" sz="3600">
              <a:solidFill>
                <a:srgbClr val="374151"/>
              </a:solidFill>
              <a:latin typeface="メイリオ" panose="020B0604030504040204" pitchFamily="50" charset="-128"/>
              <a:ea typeface="メイリオ" panose="020B0604030504040204" pitchFamily="50" charset="-128"/>
            </a:endParaRPr>
          </a:p>
          <a:p>
            <a:pPr algn="l"/>
            <a:r>
              <a:rPr lang="ja-JP" altLang="en-US" sz="3600">
                <a:solidFill>
                  <a:srgbClr val="374151"/>
                </a:solidFill>
                <a:latin typeface="メイリオ" panose="020B0604030504040204" pitchFamily="50" charset="-128"/>
                <a:ea typeface="メイリオ" panose="020B0604030504040204" pitchFamily="50" charset="-128"/>
              </a:rPr>
              <a:t>「売り手良し」⇒「社内」</a:t>
            </a:r>
            <a:endParaRPr lang="en-US" altLang="ja-JP" sz="3600">
              <a:solidFill>
                <a:srgbClr val="374151"/>
              </a:solidFill>
              <a:latin typeface="メイリオ" panose="020B0604030504040204" pitchFamily="50" charset="-128"/>
              <a:ea typeface="メイリオ" panose="020B0604030504040204" pitchFamily="50" charset="-128"/>
            </a:endParaRPr>
          </a:p>
          <a:p>
            <a:pPr algn="l"/>
            <a:r>
              <a:rPr lang="ja-JP" altLang="en-US" sz="3600" b="0" i="0">
                <a:solidFill>
                  <a:srgbClr val="374151"/>
                </a:solidFill>
                <a:effectLst/>
                <a:latin typeface="メイリオ" panose="020B0604030504040204" pitchFamily="50" charset="-128"/>
                <a:ea typeface="メイリオ" panose="020B0604030504040204" pitchFamily="50" charset="-128"/>
              </a:rPr>
              <a:t>「買い手良し」⇒「顧客」</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algn="l"/>
            <a:r>
              <a:rPr lang="ja-JP" altLang="en-US" sz="3600">
                <a:solidFill>
                  <a:srgbClr val="374151"/>
                </a:solidFill>
                <a:latin typeface="メイリオ" panose="020B0604030504040204" pitchFamily="50" charset="-128"/>
                <a:ea typeface="メイリオ" panose="020B0604030504040204" pitchFamily="50" charset="-128"/>
              </a:rPr>
              <a:t>「世間良し」　⇒「社会」</a:t>
            </a:r>
            <a:endParaRPr lang="en-US" altLang="ja-JP" sz="3600" b="0" i="0">
              <a:solidFill>
                <a:srgbClr val="374151"/>
              </a:solidFill>
              <a:effectLst/>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C27608FE-9308-F964-5415-0C63F3CADA96}"/>
              </a:ext>
            </a:extLst>
          </p:cNvPr>
          <p:cNvSpPr txBox="1"/>
          <p:nvPr/>
        </p:nvSpPr>
        <p:spPr>
          <a:xfrm>
            <a:off x="12821149" y="749510"/>
            <a:ext cx="4297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dirty="0">
                <a:latin typeface="メイリオ" panose="020B0604030504040204" pitchFamily="50" charset="-128"/>
                <a:ea typeface="メイリオ" panose="020B0604030504040204" pitchFamily="50" charset="-128"/>
              </a:rPr>
              <a:t>【参照：テキスト</a:t>
            </a:r>
            <a:r>
              <a:rPr lang="en-US" altLang="ja-JP" sz="2400" b="1" dirty="0">
                <a:latin typeface="メイリオ" panose="020B0604030504040204" pitchFamily="50" charset="-128"/>
                <a:ea typeface="メイリオ" panose="020B0604030504040204" pitchFamily="50" charset="-128"/>
              </a:rPr>
              <a:t>1-1-1</a:t>
            </a:r>
            <a:r>
              <a:rPr lang="en-US" sz="2400" b="1" dirty="0">
                <a:latin typeface="メイリオ" panose="020B0604030504040204" pitchFamily="50" charset="-128"/>
                <a:ea typeface="メイリオ" panose="020B0604030504040204" pitchFamily="50" charset="-128"/>
              </a:rPr>
              <a:t>.</a:t>
            </a:r>
            <a:r>
              <a:rPr lang="en-US" altLang="ja-JP" sz="2400" b="1" dirty="0">
                <a:latin typeface="メイリオ" panose="020B0604030504040204" pitchFamily="50" charset="-128"/>
                <a:ea typeface="メイリオ" panose="020B0604030504040204" pitchFamily="50" charset="-128"/>
              </a:rPr>
              <a:t>】</a:t>
            </a:r>
            <a:endParaRPr lang="ja-JP" sz="2400" b="1" dirty="0">
              <a:latin typeface="メイリオ" panose="020B0604030504040204" pitchFamily="50" charset="-128"/>
              <a:ea typeface="メイリオ" panose="020B0604030504040204" pitchFamily="50" charset="-128"/>
              <a:cs typeface="Calibri"/>
            </a:endParaRPr>
          </a:p>
        </p:txBody>
      </p:sp>
    </p:spTree>
    <p:extLst>
      <p:ext uri="{BB962C8B-B14F-4D97-AF65-F5344CB8AC3E}">
        <p14:creationId xmlns:p14="http://schemas.microsoft.com/office/powerpoint/2010/main" val="16216012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61C4E-42AD-73AB-CA6B-BAD838487A56}"/>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7B68E961-9937-046F-566C-9BC9FAA92B8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デジタル社会の実現に向けた戦略・施策</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17534DBA-8578-EB27-EF8F-2D7E9EF6E30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90</a:t>
            </a:fld>
            <a:endParaRPr kumimoji="1" lang="ja-JP" altLang="en-US" sz="2000"/>
          </a:p>
        </p:txBody>
      </p:sp>
      <p:sp>
        <p:nvSpPr>
          <p:cNvPr id="4" name="object 40">
            <a:extLst>
              <a:ext uri="{FF2B5EF4-FFF2-40B4-BE49-F238E27FC236}">
                <a16:creationId xmlns:a16="http://schemas.microsoft.com/office/drawing/2014/main" id="{50AFA118-CB6C-92C7-6BBE-C9C17E000A10}"/>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E4CF7963-4429-B569-9DBD-5BB5882DB08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デジタル社会の実現に向けた重点計画</a:t>
            </a:r>
          </a:p>
        </p:txBody>
      </p:sp>
      <p:sp>
        <p:nvSpPr>
          <p:cNvPr id="2" name="テキスト ボックス 1">
            <a:extLst>
              <a:ext uri="{FF2B5EF4-FFF2-40B4-BE49-F238E27FC236}">
                <a16:creationId xmlns:a16="http://schemas.microsoft.com/office/drawing/2014/main" id="{449C0132-C750-9DEC-98F7-D6FAAFE7E9A8}"/>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0B4400AD-EDA0-EA10-4293-28E5B6F679AE}"/>
              </a:ext>
            </a:extLst>
          </p:cNvPr>
          <p:cNvSpPr txBox="1"/>
          <p:nvPr/>
        </p:nvSpPr>
        <p:spPr>
          <a:xfrm>
            <a:off x="1554679" y="2036000"/>
            <a:ext cx="15456498" cy="3970318"/>
          </a:xfrm>
          <a:prstGeom prst="rect">
            <a:avLst/>
          </a:prstGeom>
          <a:noFill/>
        </p:spPr>
        <p:txBody>
          <a:bodyPr wrap="square">
            <a:spAutoFit/>
          </a:bodyPr>
          <a:lstStyle/>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デジタル社会の実現に向けた構造改革</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デジタル田園都市国家構想の実現</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国際戦略の推進</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1" i="0" dirty="0">
                <a:solidFill>
                  <a:srgbClr val="374151"/>
                </a:solidFill>
                <a:effectLst/>
                <a:latin typeface="メイリオ" panose="020B0604030504040204" pitchFamily="50" charset="-128"/>
                <a:ea typeface="メイリオ" panose="020B0604030504040204" pitchFamily="50" charset="-128"/>
              </a:rPr>
              <a:t>サイバーセキュリティなどの安全・安心の確保</a:t>
            </a:r>
            <a:endParaRPr lang="en-US" altLang="ja-JP" sz="3600" b="1"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急速な</a:t>
            </a:r>
            <a:r>
              <a:rPr lang="en-US" altLang="ja-JP" sz="3600" b="0" i="0" dirty="0">
                <a:solidFill>
                  <a:srgbClr val="374151"/>
                </a:solidFill>
                <a:effectLst/>
                <a:latin typeface="メイリオ" panose="020B0604030504040204" pitchFamily="50" charset="-128"/>
                <a:ea typeface="メイリオ" panose="020B0604030504040204" pitchFamily="50" charset="-128"/>
              </a:rPr>
              <a:t>AI</a:t>
            </a:r>
            <a:r>
              <a:rPr lang="ja-JP" altLang="en-US" sz="3600" b="0" i="0" dirty="0">
                <a:solidFill>
                  <a:srgbClr val="374151"/>
                </a:solidFill>
                <a:effectLst/>
                <a:latin typeface="メイリオ" panose="020B0604030504040204" pitchFamily="50" charset="-128"/>
                <a:ea typeface="メイリオ" panose="020B0604030504040204" pitchFamily="50" charset="-128"/>
              </a:rPr>
              <a:t>の進歩・普及を踏まえた対応</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dirty="0">
                <a:solidFill>
                  <a:srgbClr val="374151"/>
                </a:solidFill>
                <a:effectLst/>
                <a:latin typeface="メイリオ" panose="020B0604030504040204" pitchFamily="50" charset="-128"/>
                <a:ea typeface="メイリオ" panose="020B0604030504040204" pitchFamily="50" charset="-128"/>
              </a:rPr>
              <a:t>包括的データ戦略の推進と今後の取組</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en-US" altLang="ja-JP" sz="3600" b="0" i="0" dirty="0">
                <a:solidFill>
                  <a:srgbClr val="374151"/>
                </a:solidFill>
                <a:effectLst/>
                <a:latin typeface="メイリオ" panose="020B0604030504040204" pitchFamily="50" charset="-128"/>
                <a:ea typeface="メイリオ" panose="020B0604030504040204" pitchFamily="50" charset="-128"/>
              </a:rPr>
              <a:t>Web3.0</a:t>
            </a:r>
            <a:r>
              <a:rPr lang="ja-JP" altLang="en-US" sz="3600" b="0" i="0" dirty="0">
                <a:solidFill>
                  <a:srgbClr val="374151"/>
                </a:solidFill>
                <a:effectLst/>
                <a:latin typeface="メイリオ" panose="020B0604030504040204" pitchFamily="50" charset="-128"/>
                <a:ea typeface="メイリオ" panose="020B0604030504040204" pitchFamily="50" charset="-128"/>
              </a:rPr>
              <a:t>の推進</a:t>
            </a:r>
            <a:endParaRPr lang="en-US" altLang="ja-JP" sz="3600" b="0" i="0" dirty="0">
              <a:solidFill>
                <a:srgbClr val="37415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996140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2072E-598E-F4C6-C14E-07200BB6C7CF}"/>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2E1412A-005A-D98C-E5E4-EAF952F63273}"/>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a:solidFill>
                  <a:srgbClr val="374151"/>
                </a:solidFill>
                <a:latin typeface="メイリオ" panose="020B0604030504040204" pitchFamily="50" charset="-128"/>
                <a:ea typeface="メイリオ" panose="020B0604030504040204" pitchFamily="50" charset="-128"/>
              </a:rPr>
              <a:t>サイバーセキュリティなどの安全・安心の確保</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93051C48-43B7-92B7-2409-37669812062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91</a:t>
            </a:fld>
            <a:endParaRPr kumimoji="1" lang="ja-JP" altLang="en-US" sz="2000"/>
          </a:p>
        </p:txBody>
      </p:sp>
      <p:sp>
        <p:nvSpPr>
          <p:cNvPr id="4" name="object 40">
            <a:extLst>
              <a:ext uri="{FF2B5EF4-FFF2-40B4-BE49-F238E27FC236}">
                <a16:creationId xmlns:a16="http://schemas.microsoft.com/office/drawing/2014/main" id="{E6D6D1A8-138B-B801-8BFA-F13BBC570FD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D255C090-B328-EBC0-9F85-1C02ED8B5FD8}"/>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デジタル社会の実現に向けた重点計画</a:t>
            </a:r>
          </a:p>
        </p:txBody>
      </p:sp>
      <p:sp>
        <p:nvSpPr>
          <p:cNvPr id="2" name="テキスト ボックス 1">
            <a:extLst>
              <a:ext uri="{FF2B5EF4-FFF2-40B4-BE49-F238E27FC236}">
                <a16:creationId xmlns:a16="http://schemas.microsoft.com/office/drawing/2014/main" id="{F56DA1E9-4995-9189-C66A-85BE0564C202}"/>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A30F7F24-8943-26C9-FB8A-9CBDBA74905E}"/>
              </a:ext>
            </a:extLst>
          </p:cNvPr>
          <p:cNvSpPr txBox="1"/>
          <p:nvPr/>
        </p:nvSpPr>
        <p:spPr>
          <a:xfrm>
            <a:off x="1554678" y="2036000"/>
            <a:ext cx="15876373" cy="2308324"/>
          </a:xfrm>
          <a:prstGeom prst="rect">
            <a:avLst/>
          </a:prstGeom>
          <a:noFill/>
        </p:spPr>
        <p:txBody>
          <a:bodyPr wrap="square">
            <a:spAutoFit/>
          </a:bodyPr>
          <a:lstStyle/>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サイバーセキュリティの確保</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個人情報などの適正な取扱いの確保</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b="0" i="0">
                <a:solidFill>
                  <a:srgbClr val="374151"/>
                </a:solidFill>
                <a:effectLst/>
                <a:latin typeface="メイリオ" panose="020B0604030504040204" pitchFamily="50" charset="-128"/>
                <a:ea typeface="メイリオ" panose="020B0604030504040204" pitchFamily="50" charset="-128"/>
              </a:rPr>
              <a:t>情報通信技術を用いた犯罪の防止</a:t>
            </a:r>
            <a:endParaRPr lang="en-US" altLang="ja-JP" sz="3600" b="0" i="0">
              <a:solidFill>
                <a:srgbClr val="374151"/>
              </a:solidFill>
              <a:effectLst/>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高度情報通信ネットワークの災害対策</a:t>
            </a:r>
            <a:endParaRPr lang="en-US" altLang="ja-JP" sz="36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285026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7D649-6B11-A745-9A0E-7FB5CFD49E81}"/>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E7B614FB-397C-A074-1FE4-F14F46A4756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a:solidFill>
                  <a:srgbClr val="374151"/>
                </a:solidFill>
                <a:latin typeface="メイリオ" panose="020B0604030504040204" pitchFamily="50" charset="-128"/>
                <a:ea typeface="メイリオ" panose="020B0604030504040204" pitchFamily="50" charset="-128"/>
              </a:rPr>
              <a:t>各分野における基本的な施策</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4195841A-0549-FF4D-0ADC-E3B932D2C06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92</a:t>
            </a:fld>
            <a:endParaRPr kumimoji="1" lang="ja-JP" altLang="en-US" sz="2000"/>
          </a:p>
        </p:txBody>
      </p:sp>
      <p:sp>
        <p:nvSpPr>
          <p:cNvPr id="4" name="object 40">
            <a:extLst>
              <a:ext uri="{FF2B5EF4-FFF2-40B4-BE49-F238E27FC236}">
                <a16:creationId xmlns:a16="http://schemas.microsoft.com/office/drawing/2014/main" id="{8E261853-0F05-2B0E-D1CF-50D15C38834E}"/>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9E562016-FD74-06BB-D05F-F84B76B92DE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デジタル社会の実現に向けた重点計画</a:t>
            </a:r>
          </a:p>
        </p:txBody>
      </p:sp>
      <p:sp>
        <p:nvSpPr>
          <p:cNvPr id="2" name="テキスト ボックス 1">
            <a:extLst>
              <a:ext uri="{FF2B5EF4-FFF2-40B4-BE49-F238E27FC236}">
                <a16:creationId xmlns:a16="http://schemas.microsoft.com/office/drawing/2014/main" id="{79DBBFBD-02A4-C4CB-C0FC-18462B44C035}"/>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9398671A-D980-D398-231A-C982A6D63B7E}"/>
              </a:ext>
            </a:extLst>
          </p:cNvPr>
          <p:cNvSpPr txBox="1"/>
          <p:nvPr/>
        </p:nvSpPr>
        <p:spPr>
          <a:xfrm>
            <a:off x="1554679" y="2036000"/>
            <a:ext cx="15456498" cy="3970318"/>
          </a:xfrm>
          <a:prstGeom prst="rect">
            <a:avLst/>
          </a:prstGeom>
          <a:noFill/>
        </p:spPr>
        <p:txBody>
          <a:bodyPr wrap="square">
            <a:spAutoFit/>
          </a:bodyPr>
          <a:lstStyle/>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国民に対する行政サービスのデジタル化</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安全・安心で便利な暮らしのデジタル化</a:t>
            </a:r>
            <a:endParaRPr lang="en-US" altLang="ja-JP" sz="36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アクセシビリティの確保</a:t>
            </a:r>
          </a:p>
          <a:p>
            <a:pPr marL="742950" indent="-742950">
              <a:buFont typeface="+mj-lt"/>
              <a:buAutoNum type="arabicPeriod"/>
            </a:pPr>
            <a:r>
              <a:rPr lang="ja-JP" altLang="en-US" sz="3600" b="1">
                <a:solidFill>
                  <a:srgbClr val="374151"/>
                </a:solidFill>
                <a:latin typeface="メイリオ" panose="020B0604030504040204" pitchFamily="50" charset="-128"/>
                <a:ea typeface="メイリオ" panose="020B0604030504040204" pitchFamily="50" charset="-128"/>
              </a:rPr>
              <a:t>産業のデジタル化</a:t>
            </a: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デジタル社会を支えるシステム・技術 </a:t>
            </a:r>
          </a:p>
          <a:p>
            <a:pPr marL="742950" indent="-742950">
              <a:buFont typeface="+mj-lt"/>
              <a:buAutoNum type="arabicPeriod"/>
            </a:pPr>
            <a:r>
              <a:rPr lang="ja-JP" altLang="en-US" sz="3600">
                <a:solidFill>
                  <a:srgbClr val="374151"/>
                </a:solidFill>
                <a:latin typeface="メイリオ" panose="020B0604030504040204" pitchFamily="50" charset="-128"/>
                <a:ea typeface="メイリオ" panose="020B0604030504040204" pitchFamily="50" charset="-128"/>
              </a:rPr>
              <a:t>デジタル社会のライフスタイル・人材</a:t>
            </a:r>
          </a:p>
          <a:p>
            <a:pPr marL="742950" indent="-742950">
              <a:buFont typeface="+mj-lt"/>
              <a:buAutoNum type="arabicPeriod"/>
            </a:pPr>
            <a:endParaRPr lang="en-US" altLang="ja-JP" sz="36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101245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2227E-8E48-0069-6CB2-1B84B4911E45}"/>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8ED723E7-9729-2FA8-892A-BF205FD00B99}"/>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a:solidFill>
                  <a:srgbClr val="374151"/>
                </a:solidFill>
                <a:latin typeface="メイリオ" panose="020B0604030504040204" pitchFamily="50" charset="-128"/>
                <a:ea typeface="メイリオ" panose="020B0604030504040204" pitchFamily="50" charset="-128"/>
              </a:rPr>
              <a:t>産業のデジタル化</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07A76CB9-3959-9802-11FB-2F12E05C2EAA}"/>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93</a:t>
            </a:fld>
            <a:endParaRPr kumimoji="1" lang="ja-JP" altLang="en-US" sz="2000"/>
          </a:p>
        </p:txBody>
      </p:sp>
      <p:sp>
        <p:nvSpPr>
          <p:cNvPr id="4" name="object 40">
            <a:extLst>
              <a:ext uri="{FF2B5EF4-FFF2-40B4-BE49-F238E27FC236}">
                <a16:creationId xmlns:a16="http://schemas.microsoft.com/office/drawing/2014/main" id="{DA56D6FC-0A42-117F-6B36-2F5962F5D296}"/>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D80F1ED5-3F7E-7ACA-CCD1-DE96EFF735F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デジタル社会の実現に向けた重点計画</a:t>
            </a:r>
          </a:p>
        </p:txBody>
      </p:sp>
      <p:sp>
        <p:nvSpPr>
          <p:cNvPr id="2" name="テキスト ボックス 1">
            <a:extLst>
              <a:ext uri="{FF2B5EF4-FFF2-40B4-BE49-F238E27FC236}">
                <a16:creationId xmlns:a16="http://schemas.microsoft.com/office/drawing/2014/main" id="{97B57713-7C0C-7CDE-88C8-284EDC3AA5E3}"/>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372593F3-8E8D-A104-1382-F9E7395F8090}"/>
              </a:ext>
            </a:extLst>
          </p:cNvPr>
          <p:cNvSpPr txBox="1"/>
          <p:nvPr/>
        </p:nvSpPr>
        <p:spPr>
          <a:xfrm>
            <a:off x="1554679" y="2036000"/>
            <a:ext cx="15456498" cy="2554545"/>
          </a:xfrm>
          <a:prstGeom prst="rect">
            <a:avLst/>
          </a:prstGeom>
          <a:noFill/>
        </p:spPr>
        <p:txBody>
          <a:bodyPr wrap="square">
            <a:spAutoFit/>
          </a:bodyPr>
          <a:lstStyle/>
          <a:p>
            <a:pPr marL="742950" indent="-7429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デジタルによる新たな産業の創出・育成</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クラウドサービス産業の育成／</a:t>
            </a:r>
            <a:r>
              <a:rPr lang="en-US" altLang="ja-JP" sz="3200" dirty="0">
                <a:solidFill>
                  <a:srgbClr val="374151"/>
                </a:solidFill>
                <a:latin typeface="メイリオ" panose="020B0604030504040204" pitchFamily="50" charset="-128"/>
                <a:ea typeface="メイリオ" panose="020B0604030504040204" pitchFamily="50" charset="-128"/>
              </a:rPr>
              <a:t>IT</a:t>
            </a:r>
            <a:r>
              <a:rPr lang="ja-JP" altLang="en-US" sz="3200" dirty="0">
                <a:solidFill>
                  <a:srgbClr val="374151"/>
                </a:solidFill>
                <a:latin typeface="メイリオ" panose="020B0604030504040204" pitchFamily="50" charset="-128"/>
                <a:ea typeface="メイリオ" panose="020B0604030504040204" pitchFamily="50" charset="-128"/>
              </a:rPr>
              <a:t>スタートアップなどの育成</a:t>
            </a:r>
            <a:endParaRPr lang="en-US" altLang="ja-JP" sz="32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事業者向け行政サービスの質の向上に向けた取組　</a:t>
            </a:r>
            <a:r>
              <a:rPr lang="en-US" altLang="ja-JP" sz="3200" dirty="0">
                <a:solidFill>
                  <a:srgbClr val="374151"/>
                </a:solidFill>
                <a:latin typeface="メイリオ" panose="020B0604030504040204" pitchFamily="50" charset="-128"/>
                <a:ea typeface="メイリオ" panose="020B0604030504040204" pitchFamily="50" charset="-128"/>
              </a:rPr>
              <a:t>【</a:t>
            </a:r>
            <a:r>
              <a:rPr lang="ja-JP" altLang="en-US" sz="3200" dirty="0">
                <a:solidFill>
                  <a:srgbClr val="374151"/>
                </a:solidFill>
                <a:latin typeface="メイリオ" panose="020B0604030504040204" pitchFamily="50" charset="-128"/>
                <a:ea typeface="メイリオ" panose="020B0604030504040204" pitchFamily="50" charset="-128"/>
              </a:rPr>
              <a:t>別ページで解説</a:t>
            </a:r>
            <a:r>
              <a:rPr lang="en-US" altLang="ja-JP" sz="3200" dirty="0">
                <a:solidFill>
                  <a:srgbClr val="374151"/>
                </a:solidFill>
                <a:latin typeface="メイリオ" panose="020B0604030504040204" pitchFamily="50" charset="-128"/>
                <a:ea typeface="メイリオ" panose="020B0604030504040204" pitchFamily="50" charset="-128"/>
              </a:rPr>
              <a:t>】</a:t>
            </a:r>
          </a:p>
          <a:p>
            <a:pPr marL="742950" indent="-7429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中小企業のデジタル化の支援　</a:t>
            </a:r>
            <a:r>
              <a:rPr lang="en-US" altLang="ja-JP" sz="3200" dirty="0">
                <a:solidFill>
                  <a:srgbClr val="374151"/>
                </a:solidFill>
                <a:latin typeface="メイリオ" panose="020B0604030504040204" pitchFamily="50" charset="-128"/>
                <a:ea typeface="メイリオ" panose="020B0604030504040204" pitchFamily="50" charset="-128"/>
              </a:rPr>
              <a:t>【</a:t>
            </a:r>
            <a:r>
              <a:rPr lang="ja-JP" altLang="en-US" sz="3200" dirty="0">
                <a:solidFill>
                  <a:srgbClr val="374151"/>
                </a:solidFill>
                <a:latin typeface="メイリオ" panose="020B0604030504040204" pitchFamily="50" charset="-128"/>
                <a:ea typeface="メイリオ" panose="020B0604030504040204" pitchFamily="50" charset="-128"/>
              </a:rPr>
              <a:t>別ページで解説</a:t>
            </a:r>
            <a:r>
              <a:rPr lang="en-US" altLang="ja-JP" sz="3200" dirty="0">
                <a:solidFill>
                  <a:srgbClr val="374151"/>
                </a:solidFill>
                <a:latin typeface="メイリオ" panose="020B0604030504040204" pitchFamily="50" charset="-128"/>
                <a:ea typeface="メイリオ" panose="020B0604030504040204" pitchFamily="50" charset="-128"/>
              </a:rPr>
              <a:t>】</a:t>
            </a:r>
          </a:p>
          <a:p>
            <a:pPr marL="742950" indent="-7429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産業全体のデジタルトランスフォーメーション</a:t>
            </a: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792746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EE545-D186-4633-F178-1F81EEC3FB9D}"/>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5872CC60-713D-E672-E2DE-ADF4B669BF3F}"/>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solidFill>
                  <a:srgbClr val="374151"/>
                </a:solidFill>
                <a:latin typeface="メイリオ" panose="020B0604030504040204" pitchFamily="50" charset="-128"/>
                <a:ea typeface="メイリオ" panose="020B0604030504040204" pitchFamily="50" charset="-128"/>
              </a:rPr>
              <a:t>事業者向け行政サービスの質の向上に向けた取組</a:t>
            </a:r>
            <a:endParaRPr lang="en-US" altLang="ja-JP" sz="4000" b="1" dirty="0">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6DFE7B34-C73A-5398-A4FA-135A515ADC1E}"/>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94</a:t>
            </a:fld>
            <a:endParaRPr kumimoji="1" lang="ja-JP" altLang="en-US" sz="2000"/>
          </a:p>
        </p:txBody>
      </p:sp>
      <p:sp>
        <p:nvSpPr>
          <p:cNvPr id="4" name="object 40">
            <a:extLst>
              <a:ext uri="{FF2B5EF4-FFF2-40B4-BE49-F238E27FC236}">
                <a16:creationId xmlns:a16="http://schemas.microsoft.com/office/drawing/2014/main" id="{821EC6CB-936F-571C-F42B-1A7E9491F017}"/>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86AF2C02-1E47-9AED-6CFD-3B0CB599AD92}"/>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デジタル社会の実現に向けた重点計画</a:t>
            </a:r>
          </a:p>
        </p:txBody>
      </p:sp>
      <p:sp>
        <p:nvSpPr>
          <p:cNvPr id="2" name="テキスト ボックス 1">
            <a:extLst>
              <a:ext uri="{FF2B5EF4-FFF2-40B4-BE49-F238E27FC236}">
                <a16:creationId xmlns:a16="http://schemas.microsoft.com/office/drawing/2014/main" id="{F92E92A3-BC61-6E00-B267-E611FF58DE68}"/>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D6633262-5E0C-D7D8-642B-F58799A8714C}"/>
              </a:ext>
            </a:extLst>
          </p:cNvPr>
          <p:cNvSpPr txBox="1"/>
          <p:nvPr/>
        </p:nvSpPr>
        <p:spPr>
          <a:xfrm>
            <a:off x="1554679" y="2036000"/>
            <a:ext cx="15456498" cy="3046988"/>
          </a:xfrm>
          <a:prstGeom prst="rect">
            <a:avLst/>
          </a:prstGeom>
          <a:noFill/>
        </p:spPr>
        <p:txBody>
          <a:bodyPr wrap="square">
            <a:spAutoFit/>
          </a:bodyPr>
          <a:lstStyle/>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電子署名、電子委任状、商業登記電子証明書の普及</a:t>
            </a:r>
            <a:endParaRPr lang="en-US" altLang="ja-JP" sz="32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法人共通認証基盤（</a:t>
            </a:r>
            <a:r>
              <a:rPr lang="en-US" altLang="ja-JP" sz="3200">
                <a:solidFill>
                  <a:srgbClr val="374151"/>
                </a:solidFill>
                <a:latin typeface="メイリオ" panose="020B0604030504040204" pitchFamily="50" charset="-128"/>
                <a:ea typeface="メイリオ" panose="020B0604030504040204" pitchFamily="50" charset="-128"/>
              </a:rPr>
              <a:t>G</a:t>
            </a:r>
            <a:r>
              <a:rPr lang="ja-JP" altLang="en-US" sz="3200">
                <a:solidFill>
                  <a:srgbClr val="374151"/>
                </a:solidFill>
                <a:latin typeface="メイリオ" panose="020B0604030504040204" pitchFamily="50" charset="-128"/>
                <a:ea typeface="メイリオ" panose="020B0604030504040204" pitchFamily="50" charset="-128"/>
              </a:rPr>
              <a:t>ビズ</a:t>
            </a:r>
            <a:r>
              <a:rPr lang="en-US" altLang="ja-JP" sz="3200">
                <a:solidFill>
                  <a:srgbClr val="374151"/>
                </a:solidFill>
                <a:latin typeface="メイリオ" panose="020B0604030504040204" pitchFamily="50" charset="-128"/>
                <a:ea typeface="メイリオ" panose="020B0604030504040204" pitchFamily="50" charset="-128"/>
              </a:rPr>
              <a:t>ID</a:t>
            </a:r>
            <a:r>
              <a:rPr lang="ja-JP" altLang="en-US" sz="3200">
                <a:solidFill>
                  <a:srgbClr val="374151"/>
                </a:solidFill>
                <a:latin typeface="メイリオ" panose="020B0604030504040204" pitchFamily="50" charset="-128"/>
                <a:ea typeface="メイリオ" panose="020B0604030504040204" pitchFamily="50" charset="-128"/>
              </a:rPr>
              <a:t>）の普及</a:t>
            </a:r>
            <a:endParaRPr lang="en-US" altLang="ja-JP" sz="32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事業者に対するオンライン行政サービスの充実</a:t>
            </a:r>
            <a:endParaRPr lang="en-US" altLang="ja-JP" sz="32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レベルに応じた認証の推進</a:t>
            </a:r>
            <a:endParaRPr lang="en-US" altLang="ja-JP" sz="32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en-US" altLang="ja-JP" sz="3200">
                <a:solidFill>
                  <a:srgbClr val="374151"/>
                </a:solidFill>
                <a:latin typeface="メイリオ" panose="020B0604030504040204" pitchFamily="50" charset="-128"/>
                <a:ea typeface="メイリオ" panose="020B0604030504040204" pitchFamily="50" charset="-128"/>
              </a:rPr>
              <a:t>eKYC</a:t>
            </a:r>
            <a:r>
              <a:rPr lang="ja-JP" altLang="en-US" sz="3200">
                <a:solidFill>
                  <a:srgbClr val="374151"/>
                </a:solidFill>
                <a:latin typeface="メイリオ" panose="020B0604030504040204" pitchFamily="50" charset="-128"/>
                <a:ea typeface="メイリオ" panose="020B0604030504040204" pitchFamily="50" charset="-128"/>
              </a:rPr>
              <a:t>などを用いた民間取引などにおける本人確認手法の普及促進</a:t>
            </a:r>
            <a:br>
              <a:rPr lang="en-US" altLang="ja-JP" sz="3200">
                <a:solidFill>
                  <a:srgbClr val="374151"/>
                </a:solidFill>
                <a:latin typeface="メイリオ" panose="020B0604030504040204" pitchFamily="50" charset="-128"/>
                <a:ea typeface="メイリオ" panose="020B0604030504040204" pitchFamily="50" charset="-128"/>
              </a:rPr>
            </a:br>
            <a:endParaRPr lang="en-US" altLang="ja-JP" sz="32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975666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6B79B-2B63-A643-EB63-C973DE04A67B}"/>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AE69FB54-F32A-19D7-7142-BB13FE01D2B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solidFill>
                  <a:srgbClr val="374151"/>
                </a:solidFill>
                <a:latin typeface="メイリオ" panose="020B0604030504040204" pitchFamily="50" charset="-128"/>
                <a:ea typeface="メイリオ" panose="020B0604030504040204" pitchFamily="50" charset="-128"/>
              </a:rPr>
              <a:t>中小企業のデジタル化の支援</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34F2C5B6-5ACA-926C-E04E-34093937221D}"/>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95</a:t>
            </a:fld>
            <a:endParaRPr kumimoji="1" lang="ja-JP" altLang="en-US" sz="2000"/>
          </a:p>
        </p:txBody>
      </p:sp>
      <p:sp>
        <p:nvSpPr>
          <p:cNvPr id="4" name="object 40">
            <a:extLst>
              <a:ext uri="{FF2B5EF4-FFF2-40B4-BE49-F238E27FC236}">
                <a16:creationId xmlns:a16="http://schemas.microsoft.com/office/drawing/2014/main" id="{C5BE99E8-49E1-73D5-2ED2-10139E31727C}"/>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8F79B22E-1211-5AC5-AD42-A4BE09560014}"/>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a:latin typeface="メイリオ" panose="020B0604030504040204" pitchFamily="50" charset="-128"/>
                <a:ea typeface="メイリオ" panose="020B0604030504040204" pitchFamily="50" charset="-128"/>
              </a:rPr>
              <a:t>デジタル社会の実現に向けた重点計画</a:t>
            </a:r>
          </a:p>
        </p:txBody>
      </p:sp>
      <p:sp>
        <p:nvSpPr>
          <p:cNvPr id="2" name="テキスト ボックス 1">
            <a:extLst>
              <a:ext uri="{FF2B5EF4-FFF2-40B4-BE49-F238E27FC236}">
                <a16:creationId xmlns:a16="http://schemas.microsoft.com/office/drawing/2014/main" id="{7473F311-BD06-2DB3-FD1E-746CF7F95A21}"/>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5-2-1.】</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BA192653-C919-31D8-A45A-C11BBE5D2E7E}"/>
              </a:ext>
            </a:extLst>
          </p:cNvPr>
          <p:cNvSpPr txBox="1"/>
          <p:nvPr/>
        </p:nvSpPr>
        <p:spPr>
          <a:xfrm>
            <a:off x="1554679" y="2036000"/>
            <a:ext cx="15456498" cy="3046988"/>
          </a:xfrm>
          <a:prstGeom prst="rect">
            <a:avLst/>
          </a:prstGeom>
          <a:noFill/>
        </p:spPr>
        <p:txBody>
          <a:bodyPr wrap="square">
            <a:spAutoFit/>
          </a:bodyPr>
          <a:lstStyle/>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中小企業の事業環境デジタル化サポート</a:t>
            </a:r>
            <a:br>
              <a:rPr lang="en-US" altLang="ja-JP" sz="3200">
                <a:solidFill>
                  <a:srgbClr val="374151"/>
                </a:solidFill>
                <a:latin typeface="メイリオ" panose="020B0604030504040204" pitchFamily="50" charset="-128"/>
                <a:ea typeface="メイリオ" panose="020B0604030504040204" pitchFamily="50" charset="-128"/>
              </a:rPr>
            </a:br>
            <a:r>
              <a:rPr lang="ja-JP" altLang="en-US" sz="3200">
                <a:solidFill>
                  <a:srgbClr val="374151"/>
                </a:solidFill>
                <a:latin typeface="メイリオ" panose="020B0604030504040204" pitchFamily="50" charset="-128"/>
                <a:ea typeface="メイリオ" panose="020B0604030504040204" pitchFamily="50" charset="-128"/>
              </a:rPr>
              <a:t>・</a:t>
            </a:r>
            <a:r>
              <a:rPr lang="en-US" altLang="ja-JP" sz="3200">
                <a:solidFill>
                  <a:srgbClr val="374151"/>
                </a:solidFill>
                <a:latin typeface="メイリオ" panose="020B0604030504040204" pitchFamily="50" charset="-128"/>
                <a:ea typeface="メイリオ" panose="020B0604030504040204" pitchFamily="50" charset="-128"/>
              </a:rPr>
              <a:t>IT</a:t>
            </a:r>
            <a:r>
              <a:rPr lang="ja-JP" altLang="en-US" sz="3200">
                <a:solidFill>
                  <a:srgbClr val="374151"/>
                </a:solidFill>
                <a:latin typeface="メイリオ" panose="020B0604030504040204" pitchFamily="50" charset="-128"/>
                <a:ea typeface="メイリオ" panose="020B0604030504040204" pitchFamily="50" charset="-128"/>
              </a:rPr>
              <a:t>専門家との相談を受けられる体制の整備、</a:t>
            </a:r>
            <a:r>
              <a:rPr lang="en-US" altLang="ja-JP" sz="3200">
                <a:solidFill>
                  <a:srgbClr val="374151"/>
                </a:solidFill>
                <a:latin typeface="メイリオ" panose="020B0604030504040204" pitchFamily="50" charset="-128"/>
                <a:ea typeface="メイリオ" panose="020B0604030504040204" pitchFamily="50" charset="-128"/>
              </a:rPr>
              <a:t>IT</a:t>
            </a:r>
            <a:r>
              <a:rPr lang="ja-JP" altLang="en-US" sz="3200">
                <a:solidFill>
                  <a:srgbClr val="374151"/>
                </a:solidFill>
                <a:latin typeface="メイリオ" panose="020B0604030504040204" pitchFamily="50" charset="-128"/>
                <a:ea typeface="メイリオ" panose="020B0604030504040204" pitchFamily="50" charset="-128"/>
              </a:rPr>
              <a:t>導入補助金　など</a:t>
            </a:r>
            <a:br>
              <a:rPr lang="en-US" altLang="ja-JP" sz="3200">
                <a:solidFill>
                  <a:srgbClr val="374151"/>
                </a:solidFill>
                <a:latin typeface="メイリオ" panose="020B0604030504040204" pitchFamily="50" charset="-128"/>
                <a:ea typeface="メイリオ" panose="020B0604030504040204" pitchFamily="50" charset="-128"/>
              </a:rPr>
            </a:br>
            <a:endParaRPr lang="en-US" altLang="ja-JP" sz="32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中小企業のサイバーセキュリティ対策の支援</a:t>
            </a:r>
            <a:br>
              <a:rPr lang="en-US" altLang="ja-JP" sz="3200">
                <a:solidFill>
                  <a:srgbClr val="374151"/>
                </a:solidFill>
                <a:latin typeface="メイリオ" panose="020B0604030504040204" pitchFamily="50" charset="-128"/>
                <a:ea typeface="メイリオ" panose="020B0604030504040204" pitchFamily="50" charset="-128"/>
              </a:rPr>
            </a:br>
            <a:r>
              <a:rPr lang="ja-JP" altLang="en-US" sz="3200">
                <a:solidFill>
                  <a:srgbClr val="374151"/>
                </a:solidFill>
                <a:latin typeface="メイリオ" panose="020B0604030504040204" pitchFamily="50" charset="-128"/>
                <a:ea typeface="メイリオ" panose="020B0604030504040204" pitchFamily="50" charset="-128"/>
              </a:rPr>
              <a:t>・「サイバーセキュリティお助け隊サービス」の普及促進</a:t>
            </a:r>
            <a:br>
              <a:rPr lang="en-US" altLang="ja-JP" sz="3200">
                <a:solidFill>
                  <a:srgbClr val="374151"/>
                </a:solidFill>
                <a:latin typeface="メイリオ" panose="020B0604030504040204" pitchFamily="50" charset="-128"/>
                <a:ea typeface="メイリオ" panose="020B0604030504040204" pitchFamily="50" charset="-128"/>
              </a:rPr>
            </a:br>
            <a:r>
              <a:rPr lang="ja-JP" altLang="en-US" sz="3200">
                <a:solidFill>
                  <a:srgbClr val="374151"/>
                </a:solidFill>
                <a:latin typeface="メイリオ" panose="020B0604030504040204" pitchFamily="50" charset="-128"/>
                <a:ea typeface="メイリオ" panose="020B0604030504040204" pitchFamily="50" charset="-128"/>
              </a:rPr>
              <a:t>・相談体制の強化、情報集約、共有促進機能の強化　など</a:t>
            </a:r>
            <a:endParaRPr lang="en-US" altLang="ja-JP" sz="32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271600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9885A-07BE-8281-1852-A842AEF86E42}"/>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3B64BBA3-17CB-9304-7DB8-7C7D322A7E66}"/>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solidFill>
                  <a:srgbClr val="374151"/>
                </a:solidFill>
                <a:latin typeface="メイリオ" panose="020B0604030504040204" pitchFamily="50" charset="-128"/>
                <a:ea typeface="メイリオ" panose="020B0604030504040204" pitchFamily="50" charset="-128"/>
              </a:rPr>
              <a:t>Society5.0</a:t>
            </a:r>
            <a:r>
              <a:rPr lang="ja-JP" altLang="en-US" sz="4000">
                <a:solidFill>
                  <a:srgbClr val="374151"/>
                </a:solidFill>
                <a:latin typeface="メイリオ" panose="020B0604030504040204" pitchFamily="50" charset="-128"/>
                <a:ea typeface="メイリオ" panose="020B0604030504040204" pitchFamily="50" charset="-128"/>
              </a:rPr>
              <a:t>の特徴と期待される未来</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D8C04E78-664F-A852-57DD-EC015CA55EE0}"/>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96</a:t>
            </a:fld>
            <a:endParaRPr kumimoji="1" lang="ja-JP" altLang="en-US" sz="2000"/>
          </a:p>
        </p:txBody>
      </p:sp>
      <p:sp>
        <p:nvSpPr>
          <p:cNvPr id="4" name="object 40">
            <a:extLst>
              <a:ext uri="{FF2B5EF4-FFF2-40B4-BE49-F238E27FC236}">
                <a16:creationId xmlns:a16="http://schemas.microsoft.com/office/drawing/2014/main" id="{F2EFEB20-5261-3DD0-0843-06E957FACF0F}"/>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36E04423-A428-47B0-A3F3-CC8811AE604F}"/>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Society5.0</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704CC18F-BC8B-3749-9A53-B9BF093D2C7F}"/>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5-2-2.】</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DB6489B6-945E-099F-24EE-250DCB49F370}"/>
              </a:ext>
            </a:extLst>
          </p:cNvPr>
          <p:cNvSpPr txBox="1"/>
          <p:nvPr/>
        </p:nvSpPr>
        <p:spPr>
          <a:xfrm>
            <a:off x="1554679" y="2036000"/>
            <a:ext cx="15456498" cy="4524315"/>
          </a:xfrm>
          <a:prstGeom prst="rect">
            <a:avLst/>
          </a:prstGeom>
          <a:noFill/>
        </p:spPr>
        <p:txBody>
          <a:bodyPr wrap="square">
            <a:spAutoFit/>
          </a:bodyPr>
          <a:lstStyle/>
          <a:p>
            <a:pPr marL="742950" indent="-742950">
              <a:buFont typeface="+mj-lt"/>
              <a:buAutoNum type="arabicPeriod"/>
            </a:pPr>
            <a:r>
              <a:rPr lang="en-US" altLang="ja-JP" sz="3200" dirty="0">
                <a:solidFill>
                  <a:srgbClr val="374151"/>
                </a:solidFill>
                <a:latin typeface="メイリオ" panose="020B0604030504040204" pitchFamily="50" charset="-128"/>
                <a:ea typeface="メイリオ" panose="020B0604030504040204" pitchFamily="50" charset="-128"/>
              </a:rPr>
              <a:t>IoT</a:t>
            </a:r>
            <a:r>
              <a:rPr lang="ja-JP" altLang="en-US" sz="3200" dirty="0">
                <a:solidFill>
                  <a:srgbClr val="374151"/>
                </a:solidFill>
                <a:latin typeface="メイリオ" panose="020B0604030504040204" pitchFamily="50" charset="-128"/>
                <a:ea typeface="メイリオ" panose="020B0604030504040204" pitchFamily="50" charset="-128"/>
              </a:rPr>
              <a:t>を利用</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・すべての人とモノが繋がり、知識や情報を共有する</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・新たな価値の創出や社会の課題の解決が可能となる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endParaRPr lang="ja-JP" altLang="en-US" sz="32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en-US" altLang="ja-JP" sz="3200" dirty="0">
                <a:solidFill>
                  <a:srgbClr val="374151"/>
                </a:solidFill>
                <a:latin typeface="メイリオ" panose="020B0604030504040204" pitchFamily="50" charset="-128"/>
                <a:ea typeface="メイリオ" panose="020B0604030504040204" pitchFamily="50" charset="-128"/>
              </a:rPr>
              <a:t>AI</a:t>
            </a:r>
            <a:r>
              <a:rPr lang="ja-JP" altLang="en-US" sz="3200" dirty="0">
                <a:solidFill>
                  <a:srgbClr val="374151"/>
                </a:solidFill>
                <a:latin typeface="メイリオ" panose="020B0604030504040204" pitchFamily="50" charset="-128"/>
                <a:ea typeface="メイリオ" panose="020B0604030504040204" pitchFamily="50" charset="-128"/>
              </a:rPr>
              <a:t>、ロボット、自動走行車を利用</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・少子高齢化、地方の過疎化、貧富の格差などの課題への対応が期待される</a:t>
            </a:r>
            <a:br>
              <a:rPr lang="en-US" altLang="ja-JP" sz="3200" dirty="0">
                <a:solidFill>
                  <a:srgbClr val="374151"/>
                </a:solidFill>
                <a:latin typeface="メイリオ" panose="020B0604030504040204" pitchFamily="50" charset="-128"/>
                <a:ea typeface="メイリオ" panose="020B0604030504040204" pitchFamily="50" charset="-128"/>
              </a:rPr>
            </a:br>
            <a:r>
              <a:rPr lang="ja-JP" altLang="en-US" sz="3200" dirty="0">
                <a:solidFill>
                  <a:srgbClr val="374151"/>
                </a:solidFill>
                <a:latin typeface="メイリオ" panose="020B0604030504040204" pitchFamily="50" charset="-128"/>
                <a:ea typeface="メイリオ" panose="020B0604030504040204" pitchFamily="50" charset="-128"/>
              </a:rPr>
              <a:t>・希望を持てる社会や、世代間で互いに尊重し合う社会、個人が快適に活躍できる社会の実現が期待される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851513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D1026-518B-8D08-8146-64FC3E1B861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9A13F698-8078-27EB-FB79-AB0F63B11F98}"/>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solidFill>
                  <a:srgbClr val="374151"/>
                </a:solidFill>
                <a:latin typeface="メイリオ" panose="020B0604030504040204" pitchFamily="50" charset="-128"/>
                <a:ea typeface="メイリオ" panose="020B0604030504040204" pitchFamily="50" charset="-128"/>
              </a:rPr>
              <a:t>Society5.0</a:t>
            </a:r>
            <a:r>
              <a:rPr lang="ja-JP" altLang="en-US" sz="4000">
                <a:solidFill>
                  <a:srgbClr val="374151"/>
                </a:solidFill>
                <a:latin typeface="メイリオ" panose="020B0604030504040204" pitchFamily="50" charset="-128"/>
                <a:ea typeface="メイリオ" panose="020B0604030504040204" pitchFamily="50" charset="-128"/>
              </a:rPr>
              <a:t>とこれまでの情報社会（</a:t>
            </a:r>
            <a:r>
              <a:rPr lang="en-US" altLang="ja-JP" sz="4000">
                <a:solidFill>
                  <a:srgbClr val="374151"/>
                </a:solidFill>
                <a:latin typeface="メイリオ" panose="020B0604030504040204" pitchFamily="50" charset="-128"/>
                <a:ea typeface="メイリオ" panose="020B0604030504040204" pitchFamily="50" charset="-128"/>
              </a:rPr>
              <a:t>Society4.0</a:t>
            </a:r>
            <a:r>
              <a:rPr lang="ja-JP" altLang="en-US" sz="4000">
                <a:solidFill>
                  <a:srgbClr val="374151"/>
                </a:solidFill>
                <a:latin typeface="メイリオ" panose="020B0604030504040204" pitchFamily="50" charset="-128"/>
                <a:ea typeface="メイリオ" panose="020B0604030504040204" pitchFamily="50" charset="-128"/>
              </a:rPr>
              <a:t>）の違い</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BD3731FE-A912-04E3-FDB0-CC46427077E8}"/>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97</a:t>
            </a:fld>
            <a:endParaRPr kumimoji="1" lang="ja-JP" altLang="en-US" sz="2000"/>
          </a:p>
        </p:txBody>
      </p:sp>
      <p:sp>
        <p:nvSpPr>
          <p:cNvPr id="4" name="object 40">
            <a:extLst>
              <a:ext uri="{FF2B5EF4-FFF2-40B4-BE49-F238E27FC236}">
                <a16:creationId xmlns:a16="http://schemas.microsoft.com/office/drawing/2014/main" id="{E60E97F7-8BC7-ABD8-4316-65B39D98E0D2}"/>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CDA40C6B-8C23-999A-CB4F-F1A77E7BC8BE}"/>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Society5.0</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8C9578C2-695E-2FCB-0603-BD1FDD755C11}"/>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5-2-2.】</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635A4623-ECDA-D71F-6CAE-F79F977A90DA}"/>
              </a:ext>
            </a:extLst>
          </p:cNvPr>
          <p:cNvSpPr txBox="1"/>
          <p:nvPr/>
        </p:nvSpPr>
        <p:spPr>
          <a:xfrm>
            <a:off x="1554679" y="2036000"/>
            <a:ext cx="15456498" cy="5509200"/>
          </a:xfrm>
          <a:prstGeom prst="rect">
            <a:avLst/>
          </a:prstGeom>
          <a:noFill/>
        </p:spPr>
        <p:txBody>
          <a:bodyPr wrap="square">
            <a:spAutoFit/>
          </a:bodyPr>
          <a:lstStyle/>
          <a:p>
            <a:pPr marL="457200" indent="-457200">
              <a:buFont typeface="Wingdings" panose="05000000000000000000" pitchFamily="2" charset="2"/>
              <a:buChar char="p"/>
            </a:pPr>
            <a:r>
              <a:rPr lang="en-US" altLang="ja-JP" sz="3200">
                <a:solidFill>
                  <a:srgbClr val="374151"/>
                </a:solidFill>
                <a:latin typeface="メイリオ" panose="020B0604030504040204" pitchFamily="50" charset="-128"/>
                <a:ea typeface="メイリオ" panose="020B0604030504040204" pitchFamily="50" charset="-128"/>
              </a:rPr>
              <a:t>Society4.0</a:t>
            </a:r>
            <a:r>
              <a:rPr lang="ja-JP" altLang="en-US" sz="3200">
                <a:solidFill>
                  <a:srgbClr val="374151"/>
                </a:solidFill>
                <a:latin typeface="メイリオ" panose="020B0604030504040204" pitchFamily="50" charset="-128"/>
                <a:ea typeface="メイリオ" panose="020B0604030504040204" pitchFamily="50" charset="-128"/>
              </a:rPr>
              <a:t>：</a:t>
            </a:r>
            <a:br>
              <a:rPr lang="en-US" altLang="ja-JP" sz="3200">
                <a:solidFill>
                  <a:srgbClr val="374151"/>
                </a:solidFill>
                <a:latin typeface="メイリオ" panose="020B0604030504040204" pitchFamily="50" charset="-128"/>
                <a:ea typeface="メイリオ" panose="020B0604030504040204" pitchFamily="50" charset="-128"/>
              </a:rPr>
            </a:br>
            <a:r>
              <a:rPr lang="ja-JP" altLang="en-US" sz="3200">
                <a:solidFill>
                  <a:srgbClr val="374151"/>
                </a:solidFill>
                <a:latin typeface="メイリオ" panose="020B0604030504040204" pitchFamily="50" charset="-128"/>
                <a:ea typeface="メイリオ" panose="020B0604030504040204" pitchFamily="50" charset="-128"/>
              </a:rPr>
              <a:t>人がクラウドサービスにアクセスし、情報やデータを取得・分析</a:t>
            </a:r>
            <a:endParaRPr lang="en-US" altLang="ja-JP" sz="3200">
              <a:solidFill>
                <a:srgbClr val="374151"/>
              </a:solidFill>
              <a:latin typeface="メイリオ" panose="020B0604030504040204" pitchFamily="50" charset="-128"/>
              <a:ea typeface="メイリオ" panose="020B0604030504040204" pitchFamily="50" charset="-128"/>
            </a:endParaRPr>
          </a:p>
          <a:p>
            <a:pPr marL="457200" indent="-457200">
              <a:buFont typeface="Wingdings" panose="05000000000000000000" pitchFamily="2" charset="2"/>
              <a:buChar char="p"/>
            </a:pPr>
            <a:r>
              <a:rPr lang="en-US" altLang="ja-JP" sz="3200">
                <a:solidFill>
                  <a:srgbClr val="374151"/>
                </a:solidFill>
                <a:latin typeface="メイリオ" panose="020B0604030504040204" pitchFamily="50" charset="-128"/>
                <a:ea typeface="メイリオ" panose="020B0604030504040204" pitchFamily="50" charset="-128"/>
              </a:rPr>
              <a:t>Society5.0</a:t>
            </a:r>
            <a:r>
              <a:rPr lang="ja-JP" altLang="en-US" sz="3200">
                <a:solidFill>
                  <a:srgbClr val="374151"/>
                </a:solidFill>
                <a:latin typeface="メイリオ" panose="020B0604030504040204" pitchFamily="50" charset="-128"/>
                <a:ea typeface="メイリオ" panose="020B0604030504040204" pitchFamily="50" charset="-128"/>
              </a:rPr>
              <a:t>：</a:t>
            </a:r>
            <a:br>
              <a:rPr lang="en-US" altLang="ja-JP" sz="3200">
                <a:solidFill>
                  <a:srgbClr val="374151"/>
                </a:solidFill>
                <a:latin typeface="メイリオ" panose="020B0604030504040204" pitchFamily="50" charset="-128"/>
                <a:ea typeface="メイリオ" panose="020B0604030504040204" pitchFamily="50" charset="-128"/>
              </a:rPr>
            </a:br>
            <a:r>
              <a:rPr lang="ja-JP" altLang="en-US" sz="3200">
                <a:solidFill>
                  <a:srgbClr val="374151"/>
                </a:solidFill>
                <a:latin typeface="メイリオ" panose="020B0604030504040204" pitchFamily="50" charset="-128"/>
                <a:ea typeface="メイリオ" panose="020B0604030504040204" pitchFamily="50" charset="-128"/>
              </a:rPr>
              <a:t>フィジカル空間のセンサーから取得した膨大な情報がサイバー空間に集積</a:t>
            </a:r>
            <a:br>
              <a:rPr lang="en-US" altLang="ja-JP" sz="3200">
                <a:solidFill>
                  <a:srgbClr val="374151"/>
                </a:solidFill>
                <a:latin typeface="メイリオ" panose="020B0604030504040204" pitchFamily="50" charset="-128"/>
                <a:ea typeface="メイリオ" panose="020B0604030504040204" pitchFamily="50" charset="-128"/>
              </a:rPr>
            </a:br>
            <a:br>
              <a:rPr lang="en-US" altLang="ja-JP" sz="3200">
                <a:solidFill>
                  <a:srgbClr val="374151"/>
                </a:solidFill>
                <a:latin typeface="メイリオ" panose="020B0604030504040204" pitchFamily="50" charset="-128"/>
                <a:ea typeface="メイリオ" panose="020B0604030504040204" pitchFamily="50" charset="-128"/>
              </a:rPr>
            </a:br>
            <a:r>
              <a:rPr lang="en-US" altLang="ja-JP" sz="3200">
                <a:solidFill>
                  <a:srgbClr val="374151"/>
                </a:solidFill>
                <a:latin typeface="メイリオ" panose="020B0604030504040204" pitchFamily="50" charset="-128"/>
                <a:ea typeface="メイリオ" panose="020B0604030504040204" pitchFamily="50" charset="-128"/>
              </a:rPr>
              <a:t>※ Society4.0</a:t>
            </a:r>
            <a:r>
              <a:rPr lang="ja-JP" altLang="en-US" sz="3200">
                <a:solidFill>
                  <a:srgbClr val="374151"/>
                </a:solidFill>
                <a:latin typeface="メイリオ" panose="020B0604030504040204" pitchFamily="50" charset="-128"/>
                <a:ea typeface="メイリオ" panose="020B0604030504040204" pitchFamily="50" charset="-128"/>
              </a:rPr>
              <a:t>では人間が情報の</a:t>
            </a:r>
            <a:br>
              <a:rPr lang="en-US" altLang="ja-JP" sz="3200">
                <a:solidFill>
                  <a:srgbClr val="374151"/>
                </a:solidFill>
                <a:latin typeface="メイリオ" panose="020B0604030504040204" pitchFamily="50" charset="-128"/>
                <a:ea typeface="メイリオ" panose="020B0604030504040204" pitchFamily="50" charset="-128"/>
              </a:rPr>
            </a:br>
            <a:r>
              <a:rPr lang="en-US" altLang="ja-JP" sz="3200">
                <a:solidFill>
                  <a:srgbClr val="374151"/>
                </a:solidFill>
                <a:latin typeface="メイリオ" panose="020B0604030504040204" pitchFamily="50" charset="-128"/>
                <a:ea typeface="メイリオ" panose="020B0604030504040204" pitchFamily="50" charset="-128"/>
              </a:rPr>
              <a:t>    </a:t>
            </a:r>
            <a:r>
              <a:rPr lang="ja-JP" altLang="en-US" sz="3200">
                <a:solidFill>
                  <a:srgbClr val="374151"/>
                </a:solidFill>
                <a:latin typeface="メイリオ" panose="020B0604030504040204" pitchFamily="50" charset="-128"/>
                <a:ea typeface="メイリオ" panose="020B0604030504040204" pitchFamily="50" charset="-128"/>
              </a:rPr>
              <a:t>解析で価値を生んでいたが、</a:t>
            </a:r>
            <a:br>
              <a:rPr lang="en-US" altLang="ja-JP" sz="3200">
                <a:solidFill>
                  <a:srgbClr val="374151"/>
                </a:solidFill>
                <a:latin typeface="メイリオ" panose="020B0604030504040204" pitchFamily="50" charset="-128"/>
                <a:ea typeface="メイリオ" panose="020B0604030504040204" pitchFamily="50" charset="-128"/>
              </a:rPr>
            </a:br>
            <a:r>
              <a:rPr lang="en-US" altLang="ja-JP" sz="3200">
                <a:solidFill>
                  <a:srgbClr val="374151"/>
                </a:solidFill>
                <a:latin typeface="メイリオ" panose="020B0604030504040204" pitchFamily="50" charset="-128"/>
                <a:ea typeface="メイリオ" panose="020B0604030504040204" pitchFamily="50" charset="-128"/>
              </a:rPr>
              <a:t>    Society5.0</a:t>
            </a:r>
            <a:r>
              <a:rPr lang="ja-JP" altLang="en-US" sz="3200">
                <a:solidFill>
                  <a:srgbClr val="374151"/>
                </a:solidFill>
                <a:latin typeface="メイリオ" panose="020B0604030504040204" pitchFamily="50" charset="-128"/>
                <a:ea typeface="メイリオ" panose="020B0604030504040204" pitchFamily="50" charset="-128"/>
              </a:rPr>
              <a:t>では</a:t>
            </a:r>
            <a:r>
              <a:rPr lang="en-US" altLang="ja-JP" sz="3200">
                <a:solidFill>
                  <a:srgbClr val="374151"/>
                </a:solidFill>
                <a:latin typeface="メイリオ" panose="020B0604030504040204" pitchFamily="50" charset="-128"/>
                <a:ea typeface="メイリオ" panose="020B0604030504040204" pitchFamily="50" charset="-128"/>
              </a:rPr>
              <a:t>AI</a:t>
            </a:r>
            <a:r>
              <a:rPr lang="ja-JP" altLang="en-US" sz="3200">
                <a:solidFill>
                  <a:srgbClr val="374151"/>
                </a:solidFill>
                <a:latin typeface="メイリオ" panose="020B0604030504040204" pitchFamily="50" charset="-128"/>
                <a:ea typeface="メイリオ" panose="020B0604030504040204" pitchFamily="50" charset="-128"/>
              </a:rPr>
              <a:t>による</a:t>
            </a:r>
            <a:br>
              <a:rPr lang="en-US" altLang="ja-JP" sz="3200">
                <a:solidFill>
                  <a:srgbClr val="374151"/>
                </a:solidFill>
                <a:latin typeface="メイリオ" panose="020B0604030504040204" pitchFamily="50" charset="-128"/>
                <a:ea typeface="メイリオ" panose="020B0604030504040204" pitchFamily="50" charset="-128"/>
              </a:rPr>
            </a:br>
            <a:r>
              <a:rPr lang="en-US" altLang="ja-JP" sz="3200">
                <a:solidFill>
                  <a:srgbClr val="374151"/>
                </a:solidFill>
                <a:latin typeface="メイリオ" panose="020B0604030504040204" pitchFamily="50" charset="-128"/>
                <a:ea typeface="メイリオ" panose="020B0604030504040204" pitchFamily="50" charset="-128"/>
              </a:rPr>
              <a:t>    </a:t>
            </a:r>
            <a:r>
              <a:rPr lang="ja-JP" altLang="en-US" sz="3200">
                <a:solidFill>
                  <a:srgbClr val="374151"/>
                </a:solidFill>
                <a:latin typeface="メイリオ" panose="020B0604030504040204" pitchFamily="50" charset="-128"/>
                <a:ea typeface="メイリオ" panose="020B0604030504040204" pitchFamily="50" charset="-128"/>
              </a:rPr>
              <a:t>解析結果が人間にフィード</a:t>
            </a:r>
            <a:br>
              <a:rPr lang="en-US" altLang="ja-JP" sz="3200">
                <a:solidFill>
                  <a:srgbClr val="374151"/>
                </a:solidFill>
                <a:latin typeface="メイリオ" panose="020B0604030504040204" pitchFamily="50" charset="-128"/>
                <a:ea typeface="メイリオ" panose="020B0604030504040204" pitchFamily="50" charset="-128"/>
              </a:rPr>
            </a:br>
            <a:r>
              <a:rPr lang="en-US" altLang="ja-JP" sz="3200">
                <a:solidFill>
                  <a:srgbClr val="374151"/>
                </a:solidFill>
                <a:latin typeface="メイリオ" panose="020B0604030504040204" pitchFamily="50" charset="-128"/>
                <a:ea typeface="メイリオ" panose="020B0604030504040204" pitchFamily="50" charset="-128"/>
              </a:rPr>
              <a:t>    </a:t>
            </a:r>
            <a:r>
              <a:rPr lang="ja-JP" altLang="en-US" sz="3200">
                <a:solidFill>
                  <a:srgbClr val="374151"/>
                </a:solidFill>
                <a:latin typeface="メイリオ" panose="020B0604030504040204" pitchFamily="50" charset="-128"/>
                <a:ea typeface="メイリオ" panose="020B0604030504040204" pitchFamily="50" charset="-128"/>
              </a:rPr>
              <a:t>バックされ、新しい価値が</a:t>
            </a:r>
            <a:br>
              <a:rPr lang="en-US" altLang="ja-JP" sz="3200">
                <a:solidFill>
                  <a:srgbClr val="374151"/>
                </a:solidFill>
                <a:latin typeface="メイリオ" panose="020B0604030504040204" pitchFamily="50" charset="-128"/>
                <a:ea typeface="メイリオ" panose="020B0604030504040204" pitchFamily="50" charset="-128"/>
              </a:rPr>
            </a:br>
            <a:r>
              <a:rPr lang="en-US" altLang="ja-JP" sz="3200">
                <a:solidFill>
                  <a:srgbClr val="374151"/>
                </a:solidFill>
                <a:latin typeface="メイリオ" panose="020B0604030504040204" pitchFamily="50" charset="-128"/>
                <a:ea typeface="メイリオ" panose="020B0604030504040204" pitchFamily="50" charset="-128"/>
              </a:rPr>
              <a:t>    </a:t>
            </a:r>
            <a:r>
              <a:rPr lang="ja-JP" altLang="en-US" sz="3200">
                <a:solidFill>
                  <a:srgbClr val="374151"/>
                </a:solidFill>
                <a:latin typeface="メイリオ" panose="020B0604030504040204" pitchFamily="50" charset="-128"/>
                <a:ea typeface="メイリオ" panose="020B0604030504040204" pitchFamily="50" charset="-128"/>
              </a:rPr>
              <a:t>産業や社会にもたらされる</a:t>
            </a:r>
            <a:endParaRPr lang="en-US" altLang="ja-JP" sz="3200">
              <a:solidFill>
                <a:srgbClr val="374151"/>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C7135A1F-BAD3-2577-5FA4-B4C6EAC5EB07}"/>
              </a:ext>
            </a:extLst>
          </p:cNvPr>
          <p:cNvPicPr>
            <a:picLocks noChangeAspect="1"/>
          </p:cNvPicPr>
          <p:nvPr/>
        </p:nvPicPr>
        <p:blipFill>
          <a:blip r:embed="rId3"/>
          <a:stretch>
            <a:fillRect/>
          </a:stretch>
        </p:blipFill>
        <p:spPr>
          <a:xfrm>
            <a:off x="7982807" y="3896498"/>
            <a:ext cx="9028370" cy="4996834"/>
          </a:xfrm>
          <a:prstGeom prst="rect">
            <a:avLst/>
          </a:prstGeom>
        </p:spPr>
      </p:pic>
      <p:sp>
        <p:nvSpPr>
          <p:cNvPr id="73" name="テキスト ボックス 72">
            <a:extLst>
              <a:ext uri="{FF2B5EF4-FFF2-40B4-BE49-F238E27FC236}">
                <a16:creationId xmlns:a16="http://schemas.microsoft.com/office/drawing/2014/main" id="{E2B71E94-A1D2-B2C5-250D-5D10E3670E0B}"/>
              </a:ext>
            </a:extLst>
          </p:cNvPr>
          <p:cNvSpPr txBox="1"/>
          <p:nvPr/>
        </p:nvSpPr>
        <p:spPr>
          <a:xfrm>
            <a:off x="8306078" y="8685679"/>
            <a:ext cx="8381827" cy="523220"/>
          </a:xfrm>
          <a:prstGeom prst="rect">
            <a:avLst/>
          </a:prstGeom>
          <a:noFill/>
        </p:spPr>
        <p:txBody>
          <a:bodyPr wrap="square" rtlCol="0">
            <a:spAutoFit/>
          </a:bodyPr>
          <a:lstStyle/>
          <a:p>
            <a:pPr algn="ctr"/>
            <a:r>
              <a:rPr kumimoji="1" lang="en-US" altLang="ja-JP" sz="1400">
                <a:latin typeface="メイリオ" panose="020B0604030504040204" pitchFamily="50" charset="-128"/>
                <a:ea typeface="メイリオ" panose="020B0604030504040204" pitchFamily="50" charset="-128"/>
              </a:rPr>
              <a:t>Society4.0</a:t>
            </a:r>
            <a:r>
              <a:rPr kumimoji="1" lang="ja-JP" altLang="en-US" sz="1400">
                <a:latin typeface="メイリオ" panose="020B0604030504040204" pitchFamily="50" charset="-128"/>
                <a:ea typeface="メイリオ" panose="020B0604030504040204" pitchFamily="50" charset="-128"/>
              </a:rPr>
              <a:t>と</a:t>
            </a:r>
            <a:r>
              <a:rPr kumimoji="1" lang="en-US" altLang="ja-JP" sz="1400">
                <a:latin typeface="メイリオ" panose="020B0604030504040204" pitchFamily="50" charset="-128"/>
                <a:ea typeface="メイリオ" panose="020B0604030504040204" pitchFamily="50" charset="-128"/>
              </a:rPr>
              <a:t>Society5.0</a:t>
            </a:r>
            <a:r>
              <a:rPr kumimoji="1" lang="ja-JP" altLang="en-US" sz="1400">
                <a:latin typeface="メイリオ" panose="020B0604030504040204" pitchFamily="50" charset="-128"/>
                <a:ea typeface="メイリオ" panose="020B0604030504040204" pitchFamily="50" charset="-128"/>
              </a:rPr>
              <a:t>の比較</a:t>
            </a:r>
            <a:endParaRPr kumimoji="1" lang="en-US" altLang="ja-JP" sz="1400">
              <a:latin typeface="メイリオ" panose="020B0604030504040204" pitchFamily="50" charset="-128"/>
              <a:ea typeface="メイリオ" panose="020B0604030504040204" pitchFamily="50" charset="-128"/>
            </a:endParaRPr>
          </a:p>
          <a:p>
            <a:pPr algn="ctr"/>
            <a:r>
              <a:rPr kumimoji="1" lang="ja-JP" altLang="en-US" sz="1400">
                <a:latin typeface="メイリオ" panose="020B0604030504040204" pitchFamily="50" charset="-128"/>
                <a:ea typeface="メイリオ" panose="020B0604030504040204" pitchFamily="50" charset="-128"/>
              </a:rPr>
              <a:t>（出典）内閣府</a:t>
            </a:r>
            <a:r>
              <a:rPr kumimoji="1" lang="en-US" altLang="ja-JP" sz="1400">
                <a:latin typeface="メイリオ" panose="020B0604030504040204" pitchFamily="50" charset="-128"/>
                <a:ea typeface="メイリオ" panose="020B0604030504040204" pitchFamily="50" charset="-128"/>
              </a:rPr>
              <a:t>.”Society5.0”.</a:t>
            </a:r>
            <a:r>
              <a:rPr kumimoji="1" lang="en-US" altLang="ja-JP" sz="1400" u="sng">
                <a:uFill>
                  <a:solidFill>
                    <a:schemeClr val="bg1"/>
                  </a:solidFill>
                </a:uFill>
                <a:latin typeface="メイリオ" panose="020B0604030504040204" pitchFamily="50" charset="-128"/>
                <a:ea typeface="メイリオ" panose="020B0604030504040204" pitchFamily="50" charset="-128"/>
                <a:hlinkClick r:id="rId4"/>
              </a:rPr>
              <a:t>https://www8.cao.go.jp/cstp/society5_0</a:t>
            </a:r>
            <a:r>
              <a:rPr kumimoji="1" lang="en-US" altLang="ja-JP" sz="1400">
                <a:latin typeface="メイリオ" panose="020B0604030504040204" pitchFamily="50" charset="-128"/>
                <a:ea typeface="メイリオ" panose="020B0604030504040204" pitchFamily="50" charset="-128"/>
              </a:rPr>
              <a:t>,</a:t>
            </a:r>
            <a:r>
              <a:rPr kumimoji="1" lang="ja-JP" altLang="en-US" sz="1400">
                <a:latin typeface="メイリオ" panose="020B0604030504040204" pitchFamily="50" charset="-128"/>
                <a:ea typeface="メイリオ" panose="020B0604030504040204" pitchFamily="50" charset="-128"/>
              </a:rPr>
              <a:t>（</a:t>
            </a:r>
            <a:r>
              <a:rPr kumimoji="1" lang="en-US" altLang="ja-JP" sz="1400">
                <a:latin typeface="メイリオ" panose="020B0604030504040204" pitchFamily="50" charset="-128"/>
                <a:ea typeface="メイリオ" panose="020B0604030504040204" pitchFamily="50" charset="-128"/>
              </a:rPr>
              <a:t>2023-08-03</a:t>
            </a:r>
            <a:r>
              <a:rPr kumimoji="1" lang="ja-JP" altLang="en-US" sz="1400">
                <a:latin typeface="メイリオ" panose="020B0604030504040204" pitchFamily="50" charset="-128"/>
                <a:ea typeface="メイリオ" panose="020B0604030504040204" pitchFamily="50" charset="-128"/>
              </a:rPr>
              <a:t>）</a:t>
            </a:r>
            <a:r>
              <a:rPr kumimoji="1" lang="en-US" altLang="ja-JP" sz="1400">
                <a:latin typeface="メイリオ" panose="020B0604030504040204" pitchFamily="50" charset="-128"/>
                <a:ea typeface="メイリオ" panose="020B0604030504040204" pitchFamily="50" charset="-128"/>
              </a:rPr>
              <a:t>.</a:t>
            </a:r>
            <a:endParaRPr kumimoji="1" lang="ja-JP" altLang="en-US" sz="14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442112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B577-1114-E882-9FB8-57B2B0B53CB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CDE08762-BE5F-4A1A-6154-56B816CA3E77}"/>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a:solidFill>
                  <a:srgbClr val="374151"/>
                </a:solidFill>
                <a:latin typeface="メイリオ" panose="020B0604030504040204" pitchFamily="50" charset="-128"/>
                <a:ea typeface="メイリオ" panose="020B0604030504040204" pitchFamily="50" charset="-128"/>
              </a:rPr>
              <a:t>社会の変化に対するセキュリティ上の脅威</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A2E81388-8DE9-10BF-171B-4F23CC6223CF}"/>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98</a:t>
            </a:fld>
            <a:endParaRPr kumimoji="1" lang="ja-JP" altLang="en-US" sz="2000"/>
          </a:p>
        </p:txBody>
      </p:sp>
      <p:sp>
        <p:nvSpPr>
          <p:cNvPr id="4" name="object 40">
            <a:extLst>
              <a:ext uri="{FF2B5EF4-FFF2-40B4-BE49-F238E27FC236}">
                <a16:creationId xmlns:a16="http://schemas.microsoft.com/office/drawing/2014/main" id="{40367201-3B0D-3FB1-4587-CFBB31940359}"/>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085420BA-0F7E-CF70-924F-72E47852C61D}"/>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Society5.0</a:t>
            </a:r>
            <a:endParaRPr lang="ja-JP" altLang="en-US" sz="40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6BF18F9-EDD1-F3A0-CD29-A6C3F6252FC4}"/>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5-2-2.】</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809FA2B2-68AE-6C9D-9718-24ABFDC49B92}"/>
              </a:ext>
            </a:extLst>
          </p:cNvPr>
          <p:cNvSpPr txBox="1"/>
          <p:nvPr/>
        </p:nvSpPr>
        <p:spPr>
          <a:xfrm>
            <a:off x="1554679" y="2036000"/>
            <a:ext cx="15456498" cy="3046988"/>
          </a:xfrm>
          <a:prstGeom prst="rect">
            <a:avLst/>
          </a:prstGeom>
          <a:noFill/>
        </p:spPr>
        <p:txBody>
          <a:bodyPr wrap="square">
            <a:spAutoFit/>
          </a:bodyPr>
          <a:lstStyle/>
          <a:p>
            <a:pPr marL="742950" indent="-7429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サイバー攻撃によりサービス利用の中断または利用不可能</a:t>
            </a:r>
            <a:endParaRPr lang="en-US" altLang="ja-JP" sz="32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データがサイバー空間で改ざんされ、偽情報が拡散されるリスク</a:t>
            </a:r>
            <a:endParaRPr lang="en-US" altLang="ja-JP" sz="32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情報の漏えいや改ざんによるプライバシー侵害や知的財産権侵害のリスク増加</a:t>
            </a:r>
            <a:endParaRPr lang="en-US" altLang="ja-JP" sz="32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サイバー空間とフィジカル空間の融合による新たな処理がサイバー攻撃の新しい対象となる</a:t>
            </a:r>
            <a:endParaRPr lang="en-US" altLang="ja-JP" sz="3200" dirty="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dirty="0">
                <a:solidFill>
                  <a:srgbClr val="374151"/>
                </a:solidFill>
                <a:latin typeface="メイリオ" panose="020B0604030504040204" pitchFamily="50" charset="-128"/>
                <a:ea typeface="メイリオ" panose="020B0604030504040204" pitchFamily="50" charset="-128"/>
              </a:rPr>
              <a:t>サプライチェーンの変化に伴うサイバー攻撃の影響範囲が拡大するリスク</a:t>
            </a:r>
            <a:endParaRPr lang="en-US" altLang="ja-JP" sz="3200" dirty="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496638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98CAD-C9B5-C4CE-A836-297D056B3687}"/>
            </a:ext>
          </a:extLst>
        </p:cNvPr>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432E6050-3BB8-6355-F72B-898CA54AFA39}"/>
              </a:ext>
            </a:extLst>
          </p:cNvPr>
          <p:cNvSpPr txBox="1">
            <a:spLocks noGrp="1"/>
          </p:cNvSpPr>
          <p:nvPr>
            <p:ph type="title" idx="4294967295"/>
          </p:nvPr>
        </p:nvSpPr>
        <p:spPr>
          <a:xfrm>
            <a:off x="1332851" y="1476125"/>
            <a:ext cx="14944433" cy="559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b="1">
                <a:solidFill>
                  <a:srgbClr val="374151"/>
                </a:solidFill>
                <a:latin typeface="メイリオ" panose="020B0604030504040204" pitchFamily="50" charset="-128"/>
                <a:ea typeface="メイリオ" panose="020B0604030504040204" pitchFamily="50" charset="-128"/>
              </a:rPr>
              <a:t>中小企業が</a:t>
            </a:r>
            <a:r>
              <a:rPr lang="en-US" altLang="ja-JP" sz="4000" b="1">
                <a:solidFill>
                  <a:srgbClr val="374151"/>
                </a:solidFill>
                <a:latin typeface="メイリオ" panose="020B0604030504040204" pitchFamily="50" charset="-128"/>
                <a:ea typeface="メイリオ" panose="020B0604030504040204" pitchFamily="50" charset="-128"/>
              </a:rPr>
              <a:t>DX</a:t>
            </a:r>
            <a:r>
              <a:rPr lang="ja-JP" altLang="en-US" sz="4000" b="1">
                <a:solidFill>
                  <a:srgbClr val="374151"/>
                </a:solidFill>
                <a:latin typeface="メイリオ" panose="020B0604030504040204" pitchFamily="50" charset="-128"/>
                <a:ea typeface="メイリオ" panose="020B0604030504040204" pitchFamily="50" charset="-128"/>
              </a:rPr>
              <a:t>推進における優位な点</a:t>
            </a:r>
            <a:endParaRPr lang="en-US" altLang="ja-JP" sz="4000" b="1">
              <a:solidFill>
                <a:srgbClr val="374151"/>
              </a:solidFill>
              <a:latin typeface="メイリオ" panose="020B0604030504040204" pitchFamily="50" charset="-128"/>
              <a:ea typeface="メイリオ" panose="020B0604030504040204" pitchFamily="50" charset="-128"/>
            </a:endParaRPr>
          </a:p>
        </p:txBody>
      </p:sp>
      <p:sp>
        <p:nvSpPr>
          <p:cNvPr id="91" name="スライド番号プレースホルダー 1">
            <a:extLst>
              <a:ext uri="{FF2B5EF4-FFF2-40B4-BE49-F238E27FC236}">
                <a16:creationId xmlns:a16="http://schemas.microsoft.com/office/drawing/2014/main" id="{CE0D7987-8845-33EB-6C30-44C1F29FC233}"/>
              </a:ext>
            </a:extLst>
          </p:cNvPr>
          <p:cNvSpPr>
            <a:spLocks noGrp="1"/>
          </p:cNvSpPr>
          <p:nvPr>
            <p:ph type="sldNum" sz="quarter" idx="4"/>
          </p:nvPr>
        </p:nvSpPr>
        <p:spPr>
          <a:xfrm>
            <a:off x="15888002" y="9405698"/>
            <a:ext cx="1543050" cy="351872"/>
          </a:xfrm>
        </p:spPr>
        <p:txBody>
          <a:bodyPr/>
          <a:lstStyle/>
          <a:p>
            <a:fld id="{5C9A7DF6-5BF3-4F5D-B76E-EB7D638CBFF7}" type="slidenum">
              <a:rPr kumimoji="1" lang="ja-JP" altLang="en-US" sz="2000"/>
              <a:t>99</a:t>
            </a:fld>
            <a:endParaRPr kumimoji="1" lang="ja-JP" altLang="en-US" sz="2000"/>
          </a:p>
        </p:txBody>
      </p:sp>
      <p:sp>
        <p:nvSpPr>
          <p:cNvPr id="4" name="object 40">
            <a:extLst>
              <a:ext uri="{FF2B5EF4-FFF2-40B4-BE49-F238E27FC236}">
                <a16:creationId xmlns:a16="http://schemas.microsoft.com/office/drawing/2014/main" id="{25A402D9-BBB8-40DF-A1A7-74E6FC0CE65B}"/>
              </a:ext>
            </a:extLst>
          </p:cNvPr>
          <p:cNvSpPr txBox="1"/>
          <p:nvPr/>
        </p:nvSpPr>
        <p:spPr>
          <a:xfrm>
            <a:off x="1027412" y="253117"/>
            <a:ext cx="15983765" cy="224835"/>
          </a:xfrm>
          <a:prstGeom prst="rect">
            <a:avLst/>
          </a:prstGeom>
        </p:spPr>
        <p:txBody>
          <a:bodyPr vert="horz" wrap="square" lIns="0" tIns="11206" rIns="0" bIns="0" rtlCol="0">
            <a:spAutoFit/>
          </a:bodyPr>
          <a:lstStyle/>
          <a:p>
            <a:pPr marL="11206">
              <a:lnSpc>
                <a:spcPts val="1500"/>
              </a:lnSpc>
            </a:pPr>
            <a:r>
              <a:rPr lang="en-US" altLang="ja-JP" sz="1800" b="1" dirty="0">
                <a:solidFill>
                  <a:schemeClr val="accent1"/>
                </a:solidFill>
                <a:latin typeface="メイリオ" panose="020B0604030504040204" pitchFamily="50" charset="-128"/>
                <a:ea typeface="メイリオ" panose="020B0604030504040204" pitchFamily="50" charset="-128"/>
              </a:rPr>
              <a:t>5.</a:t>
            </a:r>
            <a:r>
              <a:rPr lang="ja-JP" altLang="en-US" sz="1800" b="1" dirty="0">
                <a:solidFill>
                  <a:schemeClr val="accent1"/>
                </a:solidFill>
                <a:latin typeface="メイリオ" panose="020B0604030504040204" pitchFamily="50" charset="-128"/>
                <a:ea typeface="メイリオ" panose="020B0604030504040204" pitchFamily="50" charset="-128"/>
              </a:rPr>
              <a:t>デジタル社会の方向性と実現に向けた国の方針</a:t>
            </a:r>
          </a:p>
        </p:txBody>
      </p:sp>
      <p:sp>
        <p:nvSpPr>
          <p:cNvPr id="5" name="テキスト プレースホルダー 2">
            <a:extLst>
              <a:ext uri="{FF2B5EF4-FFF2-40B4-BE49-F238E27FC236}">
                <a16:creationId xmlns:a16="http://schemas.microsoft.com/office/drawing/2014/main" id="{EED72256-BB1E-AD50-23F7-DE7BD593C97B}"/>
              </a:ext>
            </a:extLst>
          </p:cNvPr>
          <p:cNvSpPr txBox="1">
            <a:spLocks/>
          </p:cNvSpPr>
          <p:nvPr/>
        </p:nvSpPr>
        <p:spPr>
          <a:xfrm>
            <a:off x="1332851" y="697101"/>
            <a:ext cx="14944433" cy="559875"/>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chemeClr val="tx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4000">
                <a:latin typeface="メイリオ" panose="020B0604030504040204" pitchFamily="50" charset="-128"/>
                <a:ea typeface="メイリオ" panose="020B0604030504040204" pitchFamily="50" charset="-128"/>
              </a:rPr>
              <a:t>DX</a:t>
            </a:r>
            <a:r>
              <a:rPr lang="ja-JP" altLang="en-US" sz="4000">
                <a:latin typeface="メイリオ" panose="020B0604030504040204" pitchFamily="50" charset="-128"/>
                <a:ea typeface="メイリオ" panose="020B0604030504040204" pitchFamily="50" charset="-128"/>
              </a:rPr>
              <a:t>の推進</a:t>
            </a:r>
          </a:p>
        </p:txBody>
      </p:sp>
      <p:sp>
        <p:nvSpPr>
          <p:cNvPr id="2" name="テキスト ボックス 1">
            <a:extLst>
              <a:ext uri="{FF2B5EF4-FFF2-40B4-BE49-F238E27FC236}">
                <a16:creationId xmlns:a16="http://schemas.microsoft.com/office/drawing/2014/main" id="{48AE801D-4D8B-6A0B-4F5D-7EFDE1CBFBBD}"/>
              </a:ext>
            </a:extLst>
          </p:cNvPr>
          <p:cNvSpPr txBox="1"/>
          <p:nvPr/>
        </p:nvSpPr>
        <p:spPr>
          <a:xfrm>
            <a:off x="12191999" y="869601"/>
            <a:ext cx="54181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ja-JP" altLang="en-US" sz="2400" b="1">
                <a:latin typeface="メイリオ" panose="020B0604030504040204" pitchFamily="50" charset="-128"/>
                <a:ea typeface="メイリオ" panose="020B0604030504040204" pitchFamily="50" charset="-128"/>
              </a:rPr>
              <a:t>【参照：テキスト</a:t>
            </a:r>
            <a:r>
              <a:rPr lang="en-US" altLang="ja-JP" sz="2400" b="1">
                <a:latin typeface="メイリオ" panose="020B0604030504040204" pitchFamily="50" charset="-128"/>
                <a:ea typeface="メイリオ" panose="020B0604030504040204" pitchFamily="50" charset="-128"/>
              </a:rPr>
              <a:t>5-2-3.】</a:t>
            </a:r>
            <a:endParaRPr lang="ja-JP" sz="2400" b="1">
              <a:latin typeface="メイリオ" panose="020B0604030504040204" pitchFamily="50" charset="-128"/>
              <a:ea typeface="メイリオ" panose="020B0604030504040204" pitchFamily="50" charset="-128"/>
              <a:cs typeface="Calibri"/>
            </a:endParaRPr>
          </a:p>
        </p:txBody>
      </p:sp>
      <p:sp>
        <p:nvSpPr>
          <p:cNvPr id="3" name="テキスト ボックス 2">
            <a:extLst>
              <a:ext uri="{FF2B5EF4-FFF2-40B4-BE49-F238E27FC236}">
                <a16:creationId xmlns:a16="http://schemas.microsoft.com/office/drawing/2014/main" id="{C21343EB-92CB-FFB3-BCCD-452BF8BF1AAB}"/>
              </a:ext>
            </a:extLst>
          </p:cNvPr>
          <p:cNvSpPr txBox="1"/>
          <p:nvPr/>
        </p:nvSpPr>
        <p:spPr>
          <a:xfrm>
            <a:off x="1554679" y="2036000"/>
            <a:ext cx="15456498" cy="1569660"/>
          </a:xfrm>
          <a:prstGeom prst="rect">
            <a:avLst/>
          </a:prstGeom>
          <a:noFill/>
        </p:spPr>
        <p:txBody>
          <a:bodyPr wrap="square">
            <a:spAutoFit/>
          </a:bodyPr>
          <a:lstStyle/>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参考情報が豊富</a:t>
            </a:r>
            <a:endParaRPr lang="en-US" altLang="ja-JP" sz="32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環境が整備されている</a:t>
            </a:r>
            <a:endParaRPr lang="en-US" altLang="ja-JP" sz="3200">
              <a:solidFill>
                <a:srgbClr val="374151"/>
              </a:solidFill>
              <a:latin typeface="メイリオ" panose="020B0604030504040204" pitchFamily="50" charset="-128"/>
              <a:ea typeface="メイリオ" panose="020B0604030504040204" pitchFamily="50" charset="-128"/>
            </a:endParaRPr>
          </a:p>
          <a:p>
            <a:pPr marL="742950" indent="-742950">
              <a:buFont typeface="+mj-lt"/>
              <a:buAutoNum type="arabicPeriod"/>
            </a:pPr>
            <a:r>
              <a:rPr lang="ja-JP" altLang="en-US" sz="3200">
                <a:solidFill>
                  <a:srgbClr val="374151"/>
                </a:solidFill>
                <a:latin typeface="メイリオ" panose="020B0604030504040204" pitchFamily="50" charset="-128"/>
                <a:ea typeface="メイリオ" panose="020B0604030504040204" pitchFamily="50" charset="-128"/>
              </a:rPr>
              <a:t>環境の変化に素早く対応しやすい</a:t>
            </a:r>
            <a:endParaRPr lang="en-US" altLang="ja-JP" sz="3200">
              <a:solidFill>
                <a:srgbClr val="37415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8966074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CCE2BDC97806048A818A250CF6ED667" ma:contentTypeVersion="14" ma:contentTypeDescription="新しいドキュメントを作成します。" ma:contentTypeScope="" ma:versionID="96d14af0a7532dbbe7c76b0cf9f311b2">
  <xsd:schema xmlns:xsd="http://www.w3.org/2001/XMLSchema" xmlns:xs="http://www.w3.org/2001/XMLSchema" xmlns:p="http://schemas.microsoft.com/office/2006/metadata/properties" xmlns:ns2="0fca6408-0a8a-4cb9-a878-3f24a9c9d2ec" xmlns:ns3="ca0d9c1d-2d71-48fd-a182-2be6e400cfa0" targetNamespace="http://schemas.microsoft.com/office/2006/metadata/properties" ma:root="true" ma:fieldsID="ad7a2d46b697f79ca3cf4b21dab5d7ef" ns2:_="" ns3:_="">
    <xsd:import namespace="0fca6408-0a8a-4cb9-a878-3f24a9c9d2ec"/>
    <xsd:import namespace="ca0d9c1d-2d71-48fd-a182-2be6e400cfa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ca6408-0a8a-4cb9-a878-3f24a9c9d2ec"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34f4a231-ddc4-4d2c-a302-0a2efe911181}" ma:internalName="TaxCatchAll" ma:showField="CatchAllData" ma:web="0fca6408-0a8a-4cb9-a878-3f24a9c9d2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a0d9c1d-2d71-48fd-a182-2be6e400cfa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7c9c57c1-006d-4df6-b4dd-10bc6d0938f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fca6408-0a8a-4cb9-a878-3f24a9c9d2ec" xsi:nil="true"/>
    <lcf76f155ced4ddcb4097134ff3c332f xmlns="ca0d9c1d-2d71-48fd-a182-2be6e400cf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E208D2-A927-4554-BEC5-E18D8C222829}">
  <ds:schemaRefs>
    <ds:schemaRef ds:uri="http://schemas.microsoft.com/sharepoint/v3/contenttype/forms"/>
  </ds:schemaRefs>
</ds:datastoreItem>
</file>

<file path=customXml/itemProps2.xml><?xml version="1.0" encoding="utf-8"?>
<ds:datastoreItem xmlns:ds="http://schemas.openxmlformats.org/officeDocument/2006/customXml" ds:itemID="{E3FC2A25-296E-494B-A8E8-2F1F4C96B1CF}"/>
</file>

<file path=customXml/itemProps3.xml><?xml version="1.0" encoding="utf-8"?>
<ds:datastoreItem xmlns:ds="http://schemas.openxmlformats.org/officeDocument/2006/customXml" ds:itemID="{914065BD-428F-49E2-B631-1E4398E79E21}">
  <ds:schemaRefs>
    <ds:schemaRef ds:uri="http://schemas.microsoft.com/office/infopath/2007/PartnerControls"/>
    <ds:schemaRef ds:uri="http://www.w3.org/XML/1998/namespace"/>
    <ds:schemaRef ds:uri="5f0ccab6-1f68-4526-a042-3afc881ed207"/>
    <ds:schemaRef ds:uri="http://schemas.openxmlformats.org/package/2006/metadata/core-properties"/>
    <ds:schemaRef ds:uri="http://purl.org/dc/dcmitype/"/>
    <ds:schemaRef ds:uri="http://purl.org/dc/elements/1.1/"/>
    <ds:schemaRef ds:uri="http://schemas.microsoft.com/office/2006/documentManagement/types"/>
    <ds:schemaRef ds:uri="1a35b82b-c5fc-4d80-bc08-90c6816c1d99"/>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628</TotalTime>
  <Words>115898</Words>
  <Application>Microsoft Office PowerPoint</Application>
  <PresentationFormat>ユーザー設定</PresentationFormat>
  <Paragraphs>12348</Paragraphs>
  <Slides>504</Slides>
  <Notes>503</Notes>
  <HiddenSlides>0</HiddenSlides>
  <MMClips>0</MMClips>
  <ScaleCrop>false</ScaleCrop>
  <HeadingPairs>
    <vt:vector size="6" baseType="variant">
      <vt:variant>
        <vt:lpstr>使用されているフォント</vt:lpstr>
      </vt:variant>
      <vt:variant>
        <vt:i4>24</vt:i4>
      </vt:variant>
      <vt:variant>
        <vt:lpstr>テーマ</vt:lpstr>
      </vt:variant>
      <vt:variant>
        <vt:i4>2</vt:i4>
      </vt:variant>
      <vt:variant>
        <vt:lpstr>スライド タイトル</vt:lpstr>
      </vt:variant>
      <vt:variant>
        <vt:i4>504</vt:i4>
      </vt:variant>
    </vt:vector>
  </HeadingPairs>
  <TitlesOfParts>
    <vt:vector size="530" baseType="lpstr">
      <vt:lpstr>AppleGothic</vt:lpstr>
      <vt:lpstr>-apple-system</vt:lpstr>
      <vt:lpstr>FiraSans</vt:lpstr>
      <vt:lpstr>Google Sans</vt:lpstr>
      <vt:lpstr>Helvetica Neue</vt:lpstr>
      <vt:lpstr>Hiragino Kaku Gothic Pro</vt:lpstr>
      <vt:lpstr>HiraginoSans-W5</vt:lpstr>
      <vt:lpstr>Lucida Grande</vt:lpstr>
      <vt:lpstr>Meiryo UI</vt:lpstr>
      <vt:lpstr>ＭＳ Ｐゴシック</vt:lpstr>
      <vt:lpstr>MS-Mincho</vt:lpstr>
      <vt:lpstr>Noto Sans JP</vt:lpstr>
      <vt:lpstr>新細明體</vt:lpstr>
      <vt:lpstr>Söhne</vt:lpstr>
      <vt:lpstr>メイリオ</vt:lpstr>
      <vt:lpstr>メイリオ</vt:lpstr>
      <vt:lpstr>游ゴシック</vt:lpstr>
      <vt:lpstr>游ゴシック体</vt:lpstr>
      <vt:lpstr>Arial</vt:lpstr>
      <vt:lpstr>Calibri</vt:lpstr>
      <vt:lpstr>Calibri Light</vt:lpstr>
      <vt:lpstr>Noto Sans</vt:lpstr>
      <vt:lpstr>Open Sans</vt:lpstr>
      <vt:lpstr>Wingdings</vt:lpstr>
      <vt:lpstr>Office テーマ</vt:lpstr>
      <vt:lpstr>1_Office テーマ</vt:lpstr>
      <vt:lpstr>中小企業向け サイバーセキュリティ実践ハンドブック 中小企業も安心！セキュリティ対策でDXを加速</vt:lpstr>
      <vt:lpstr>講師紹介</vt:lpstr>
      <vt:lpstr>目的</vt:lpstr>
      <vt:lpstr>支援内容</vt:lpstr>
      <vt:lpstr>セミナー内容</vt:lpstr>
      <vt:lpstr>1. デジタル時代の社会とIT情勢</vt:lpstr>
      <vt:lpstr>デジタル時代の社会変革とIT情勢の関係性</vt:lpstr>
      <vt:lpstr>デジタルトランスフォーメーション(DX)とは</vt:lpstr>
      <vt:lpstr>IT化とDXの違いって？？</vt:lpstr>
      <vt:lpstr>サイバーセキュリティ経営ガイドライン</vt:lpstr>
      <vt:lpstr>2. 事例を知る：重大インシデント発生から課題解決まで</vt:lpstr>
      <vt:lpstr>情報セキュリティの概況</vt:lpstr>
      <vt:lpstr>情報セキュリティ白書</vt:lpstr>
      <vt:lpstr>情報セキュリティ10大脅威 [組織編]</vt:lpstr>
      <vt:lpstr>情報セキュリティ対策の基本</vt:lpstr>
      <vt:lpstr>インシデント事例から学ぶ</vt:lpstr>
      <vt:lpstr>テレワークによるサイバー被害</vt:lpstr>
      <vt:lpstr>テレワークのセキュリティ対策</vt:lpstr>
      <vt:lpstr>テレワークのセキュリティ対策</vt:lpstr>
      <vt:lpstr>テレワークのセキュリティ対策</vt:lpstr>
      <vt:lpstr>テレワークのセキュリティ対策</vt:lpstr>
      <vt:lpstr>テレワークのセキュリティ対策</vt:lpstr>
      <vt:lpstr>テレワークのセキュリティ対策</vt:lpstr>
      <vt:lpstr>テレワークのセキュリティ対策</vt:lpstr>
      <vt:lpstr>テレワークのセキュリティ対策</vt:lpstr>
      <vt:lpstr>テレワークのセキュリティ対策</vt:lpstr>
      <vt:lpstr>EPPとEDR、UTMについて</vt:lpstr>
      <vt:lpstr>サプライチェーンを介した標的型メール攻撃</vt:lpstr>
      <vt:lpstr>ランサムウェアによる電子カルテシステムの停止</vt:lpstr>
      <vt:lpstr>具体的な対策</vt:lpstr>
      <vt:lpstr>パスワードの使いまわしをしないために</vt:lpstr>
      <vt:lpstr>パスワードの使いまわしをしないために</vt:lpstr>
      <vt:lpstr>パスワードの使いまわしをしないために</vt:lpstr>
      <vt:lpstr>パスワードの使いまわしをしないために</vt:lpstr>
      <vt:lpstr>パスワードの使いまわしをしないために</vt:lpstr>
      <vt:lpstr>認証方式と管理</vt:lpstr>
      <vt:lpstr>3. サイバーセキュリティの基礎知識</vt:lpstr>
      <vt:lpstr>各種資格試験から得るサイバーセキュリティの基礎知識</vt:lpstr>
      <vt:lpstr>Security Action 宣言　二つ星レベル</vt:lpstr>
      <vt:lpstr>サイバーセキュリティ対策基準レベル</vt:lpstr>
      <vt:lpstr>Lv.1 クイックアプローチ</vt:lpstr>
      <vt:lpstr>Lv.2 ベースラインアプローチ</vt:lpstr>
      <vt:lpstr>Lv.3 網羅的アプローチ</vt:lpstr>
      <vt:lpstr>4．企業経営で重要となるIT投資と投資としてのサイバーセキュリティ対策</vt:lpstr>
      <vt:lpstr>インターネットの利用率</vt:lpstr>
      <vt:lpstr>デジタル時代の競争：革新と選択肢の拡大</vt:lpstr>
      <vt:lpstr>フィジカル空間とサイバー空間の融合</vt:lpstr>
      <vt:lpstr>日本のデジタル化は後れている！！</vt:lpstr>
      <vt:lpstr>1．ICT投資の低迷</vt:lpstr>
      <vt:lpstr>DXの取組状況</vt:lpstr>
      <vt:lpstr>DXの取組の成果</vt:lpstr>
      <vt:lpstr>2．業務改革などを伴わないICT投資</vt:lpstr>
      <vt:lpstr>3．ICT人材不足・偏在</vt:lpstr>
      <vt:lpstr>DXを推進する人材の「量」の確保</vt:lpstr>
      <vt:lpstr>DXを推進する人材の「質」の確保</vt:lpstr>
      <vt:lpstr>4．過去の成功体験</vt:lpstr>
      <vt:lpstr>5．デジタル化への不安感・抵抗感</vt:lpstr>
      <vt:lpstr>6．デジタルリテラシーが十分ではない</vt:lpstr>
      <vt:lpstr>DXの構造と実装STEPを理解する</vt:lpstr>
      <vt:lpstr>DXフレームワーク</vt:lpstr>
      <vt:lpstr>2025年の崖が示す課題</vt:lpstr>
      <vt:lpstr>2025年の崖の解決策</vt:lpstr>
      <vt:lpstr>守りのIT投資、攻めのIT投資</vt:lpstr>
      <vt:lpstr>守りのIT投資</vt:lpstr>
      <vt:lpstr>守りのIT投資事例</vt:lpstr>
      <vt:lpstr>守りのIT投資事例とフレームワーク</vt:lpstr>
      <vt:lpstr>攻めのIT投資</vt:lpstr>
      <vt:lpstr>攻めのIT投資事例</vt:lpstr>
      <vt:lpstr>攻めのIT投資事例とフレームワーク</vt:lpstr>
      <vt:lpstr>活用する技術</vt:lpstr>
      <vt:lpstr>次世代技術の活用事例１</vt:lpstr>
      <vt:lpstr>次世代技術の活用事例１（リスク対策）</vt:lpstr>
      <vt:lpstr>次世代技術の活用事例２</vt:lpstr>
      <vt:lpstr>次世代技術の活用事例2（リスク対策）</vt:lpstr>
      <vt:lpstr>チャットボットとは</vt:lpstr>
      <vt:lpstr>経営者が重要視すべき3つのポイント</vt:lpstr>
      <vt:lpstr>ポイント１：ビジネスの継続・発展にはITの活用が不可欠</vt:lpstr>
      <vt:lpstr>ポイント２：ITの活用にはサイバー攻撃への対策が必要</vt:lpstr>
      <vt:lpstr>ポイント３：サイバーセキュリティ対策は経営者が自ら実行</vt:lpstr>
      <vt:lpstr>5.デジタル社会の方向性と実現に向けた国の方針</vt:lpstr>
      <vt:lpstr>経済財政運営と改革の基本方針</vt:lpstr>
      <vt:lpstr>新しい資本主義の取組</vt:lpstr>
      <vt:lpstr>官民連携による国内投資拡大とサプライチェーンの強靭化</vt:lpstr>
      <vt:lpstr>GX、DXなどの加速</vt:lpstr>
      <vt:lpstr>スタートアップの推進と新たな産業構造への転換、インパクト 投資の促進</vt:lpstr>
      <vt:lpstr>官民連携を通じた科学技術・イノベーションの推進</vt:lpstr>
      <vt:lpstr>インバウンド戦略の展開</vt:lpstr>
      <vt:lpstr>重点計画とは</vt:lpstr>
      <vt:lpstr>デジタル社会で目指す6つの姿</vt:lpstr>
      <vt:lpstr>デジタル社会の実現に向けた戦略・施策</vt:lpstr>
      <vt:lpstr>サイバーセキュリティなどの安全・安心の確保</vt:lpstr>
      <vt:lpstr>各分野における基本的な施策</vt:lpstr>
      <vt:lpstr>産業のデジタル化</vt:lpstr>
      <vt:lpstr>事業者向け行政サービスの質の向上に向けた取組</vt:lpstr>
      <vt:lpstr>中小企業のデジタル化の支援</vt:lpstr>
      <vt:lpstr>Society5.0の特徴と期待される未来</vt:lpstr>
      <vt:lpstr>Society5.0とこれまでの情報社会（Society4.0）の違い</vt:lpstr>
      <vt:lpstr>社会の変化に対するセキュリティ上の脅威</vt:lpstr>
      <vt:lpstr>中小企業がDX推進における優位な点</vt:lpstr>
      <vt:lpstr>データ活用の流れ</vt:lpstr>
      <vt:lpstr>6．サイバーセキュリティ戦略および関連法令</vt:lpstr>
      <vt:lpstr>サイバーセキュリティ戦略の課題と方向性</vt:lpstr>
      <vt:lpstr>3つの政策目標と横断的施策</vt:lpstr>
      <vt:lpstr>経済社会の活力の向上および持続的発展</vt:lpstr>
      <vt:lpstr>経済社会の活力の向上および持続的発展</vt:lpstr>
      <vt:lpstr>国民が安全で安心して暮らせるデジタル社会の実現</vt:lpstr>
      <vt:lpstr>国民が安全で安心して暮らせるデジタル社会の実現</vt:lpstr>
      <vt:lpstr>国際社会の平和・安定およびわが国の安全保障への寄与</vt:lpstr>
      <vt:lpstr>国際社会の平和・安定およびわが国の安全保障への寄与</vt:lpstr>
      <vt:lpstr>横断的施策</vt:lpstr>
      <vt:lpstr>サイバーセキュリティ2023</vt:lpstr>
      <vt:lpstr>サイバーセキュリティ2023</vt:lpstr>
      <vt:lpstr>サイバーセキュリティ2023</vt:lpstr>
      <vt:lpstr>企業経営のためのサイバーセキュリティの考え方</vt:lpstr>
      <vt:lpstr>企業経営のためのサイバーセキュリティの考え方</vt:lpstr>
      <vt:lpstr>サイバーセキュリティ対策の取組レベル</vt:lpstr>
      <vt:lpstr>DX with Cybersecurity</vt:lpstr>
      <vt:lpstr>DXに関するリテラシーを身につけたことによる効果（個人）</vt:lpstr>
      <vt:lpstr>DXに関するリテラシーを身につけたことによる効果（会社）</vt:lpstr>
      <vt:lpstr>デジタルスキル標準（DSS）</vt:lpstr>
      <vt:lpstr>デジタルスキルの学習方法</vt:lpstr>
      <vt:lpstr>プラス・セキュリティ</vt:lpstr>
      <vt:lpstr>プラス・セキュリティ人材の育成</vt:lpstr>
      <vt:lpstr>個人情報保護法</vt:lpstr>
      <vt:lpstr>個人情報を取扱う時の基本ルール</vt:lpstr>
      <vt:lpstr>GDPR</vt:lpstr>
      <vt:lpstr>GDPRと日本企業の関係</vt:lpstr>
      <vt:lpstr>7.セキュリティフレームワーク</vt:lpstr>
      <vt:lpstr>セキュリティフレームワークの役割と重要性</vt:lpstr>
      <vt:lpstr>代表的なセキュリティフレームワークの紹介</vt:lpstr>
      <vt:lpstr>代表的なセキュリティフレームワークの概要</vt:lpstr>
      <vt:lpstr>代表的なセキュリティフレームワークの概要</vt:lpstr>
      <vt:lpstr>代表的なセキュリティフレームワークの概要</vt:lpstr>
      <vt:lpstr>代表的なセキュリティフレームワークの概要</vt:lpstr>
      <vt:lpstr>代表的なセキュリティフレームワークの概要</vt:lpstr>
      <vt:lpstr>ISMSの概要</vt:lpstr>
      <vt:lpstr>情報セキュリティの3要素</vt:lpstr>
      <vt:lpstr>ISO/IEC 27001とJIS Q 27001</vt:lpstr>
      <vt:lpstr>ISMSの要求事項</vt:lpstr>
      <vt:lpstr>ISMSの運用プロセス</vt:lpstr>
      <vt:lpstr>ISO/IEC 27001 と ISO/IEC 27002</vt:lpstr>
      <vt:lpstr>ISMSの管理策</vt:lpstr>
      <vt:lpstr>ISMSの管理策における属性</vt:lpstr>
      <vt:lpstr>ISMSの構築</vt:lpstr>
      <vt:lpstr>ISMSの実装と認証</vt:lpstr>
      <vt:lpstr>ISMS認証審査プロセス</vt:lpstr>
      <vt:lpstr>ISMS認証の維持、更新審査プロセス</vt:lpstr>
      <vt:lpstr>NISTサイバーセキュリティフレームワーク（CSF）の概要</vt:lpstr>
      <vt:lpstr>CSFの3つの構成要素（コア、ティア、プロファイル）</vt:lpstr>
      <vt:lpstr>コアとは</vt:lpstr>
      <vt:lpstr>ティアとは</vt:lpstr>
      <vt:lpstr>プロファイルとは</vt:lpstr>
      <vt:lpstr>NIST SP 800シリーズとCSFの関連性</vt:lpstr>
      <vt:lpstr>CSFとISMSの関連性</vt:lpstr>
      <vt:lpstr>CPSFの概要</vt:lpstr>
      <vt:lpstr>CPSFの目的と適用範囲</vt:lpstr>
      <vt:lpstr>3層構造モデル</vt:lpstr>
      <vt:lpstr>経営者が認識するべき3原則</vt:lpstr>
      <vt:lpstr>経営の重要10項目（指示1～6）</vt:lpstr>
      <vt:lpstr>経営の重要10項目（指示7～10）</vt:lpstr>
      <vt:lpstr>指示1：サイバーセキュリティリスクの認識、組織全体での   対応方針の策定</vt:lpstr>
      <vt:lpstr>指示2：サイバーセキュリティリスク管理体制の構築</vt:lpstr>
      <vt:lpstr>指示3：サイバーセキュリティ対策のための資源（予算、人材など）  確保</vt:lpstr>
      <vt:lpstr>指示4：サイバーセキュリティリスクの把握とリスク対応に関する  計画の策定</vt:lpstr>
      <vt:lpstr>指示5：サイバーセキュリティリスクに効果的に対応する仕組みの  構築</vt:lpstr>
      <vt:lpstr>指示6：PDCAサイクルによるサイバーセキュリティ対策の   継続的改善</vt:lpstr>
      <vt:lpstr>指示7：インシデント発生時の緊急対応体制の整備</vt:lpstr>
      <vt:lpstr>指示8：インシデントによる被害に備えた事業継続・復旧体制の   整備</vt:lpstr>
      <vt:lpstr>指示9：ビジネスパートナーや委託先などを含めたサプライチェーン   全体の状況把握および対策</vt:lpstr>
      <vt:lpstr>指示10：サイバーセキュリティに関する情報の収集、共有および     開示の促進</vt:lpstr>
      <vt:lpstr>サイバーセキュリティ経営ガイドラインの読み方（経営者）</vt:lpstr>
      <vt:lpstr>サイバーセキュリティ経営ガイドラインの読み方（担当幹部など）</vt:lpstr>
      <vt:lpstr>サイバーセキュリティ経営ガイドラインの実践の流れ</vt:lpstr>
      <vt:lpstr>8.セキュリティ対策基準の策定</vt:lpstr>
      <vt:lpstr>セキュリティ対策基準の概要</vt:lpstr>
      <vt:lpstr>対策基準のアプローチ方法</vt:lpstr>
      <vt:lpstr>対策基準のアプローチ概要</vt:lpstr>
      <vt:lpstr>メリット・デメリット</vt:lpstr>
      <vt:lpstr>Lv.1 クイックアプローチ</vt:lpstr>
      <vt:lpstr>Lv.2 ベースラインアプローチ</vt:lpstr>
      <vt:lpstr>Lv.3 網羅的アプローチ</vt:lpstr>
      <vt:lpstr>9.管理策のテーマと属性</vt:lpstr>
      <vt:lpstr>管理策：ISO/IEC27002</vt:lpstr>
      <vt:lpstr>ISMS：2022年版</vt:lpstr>
      <vt:lpstr>テーマと属性</vt:lpstr>
      <vt:lpstr>属性について</vt:lpstr>
      <vt:lpstr>各テーマの管理策例示（組織的）</vt:lpstr>
      <vt:lpstr>各テーマの管理策例示（人的）</vt:lpstr>
      <vt:lpstr>各テーマの管理策例示（物理的）</vt:lpstr>
      <vt:lpstr>各テーマの管理策例示（技術的）</vt:lpstr>
      <vt:lpstr>10.脅威、脆弱性、リスクの定義と関係性</vt:lpstr>
      <vt:lpstr>リスクマネジメントの理解に必要な用語の定義</vt:lpstr>
      <vt:lpstr>脅威、脆弱性、情報資産、セーフガード、リスクの関係</vt:lpstr>
      <vt:lpstr>【例】業務用ノートPCのリスクマネジメント</vt:lpstr>
      <vt:lpstr>【例】業務用ノートPCのリスクマネジメント</vt:lpstr>
      <vt:lpstr>脅威の識別</vt:lpstr>
      <vt:lpstr>脅威の種類</vt:lpstr>
      <vt:lpstr>脅威の洗い出し</vt:lpstr>
      <vt:lpstr>脅威の洗い出し</vt:lpstr>
      <vt:lpstr>脆弱性の識別</vt:lpstr>
      <vt:lpstr>脆弱性の識別例</vt:lpstr>
      <vt:lpstr>脆弱性の識別例</vt:lpstr>
      <vt:lpstr>脆弱性を識別する際に参考になる情報</vt:lpstr>
      <vt:lpstr>11.リスクマネジメント</vt:lpstr>
      <vt:lpstr>リスクマネジメントプロセス（ISO31000）</vt:lpstr>
      <vt:lpstr>リスクマネジメントの3要素</vt:lpstr>
      <vt:lpstr>情報セキュリティリスクマネジメント（ISO/IEC27005）</vt:lpstr>
      <vt:lpstr>情報セキュリティリスクマネジメント（ISO/IEC27005）</vt:lpstr>
      <vt:lpstr>ISO/IEC 27001におけるリスクマネジメント手順</vt:lpstr>
      <vt:lpstr>リスク基準の確立</vt:lpstr>
      <vt:lpstr>リスク特定</vt:lpstr>
      <vt:lpstr>リスク特定</vt:lpstr>
      <vt:lpstr>リスク特定</vt:lpstr>
      <vt:lpstr>リスク特定（資産ベースのアプローチ）</vt:lpstr>
      <vt:lpstr>リスク特定（資産ベースのアプローチ）</vt:lpstr>
      <vt:lpstr>リスク特定（資産ベースのアプローチ）</vt:lpstr>
      <vt:lpstr>リスク特定（資産ベースのアプローチ）</vt:lpstr>
      <vt:lpstr>リスク特定（資産ベースのアプローチ）</vt:lpstr>
      <vt:lpstr>リスク特定（資産ベースのアプローチ）</vt:lpstr>
      <vt:lpstr>リスク特定（資産ベースのアプローチ）</vt:lpstr>
      <vt:lpstr>リスク特定（資産ベースのアプローチ）</vt:lpstr>
      <vt:lpstr>リスク特定（事象ベースのアプローチ）</vt:lpstr>
      <vt:lpstr>リスク特定（事象ベースのアプローチ）</vt:lpstr>
      <vt:lpstr>リスクの分析</vt:lpstr>
      <vt:lpstr>リスクの分析</vt:lpstr>
      <vt:lpstr>リスクの分析</vt:lpstr>
      <vt:lpstr>リスクの評価</vt:lpstr>
      <vt:lpstr>リスクの評価</vt:lpstr>
      <vt:lpstr>対応策の検討</vt:lpstr>
      <vt:lpstr>対応策の検討</vt:lpstr>
      <vt:lpstr>対応策の検討</vt:lpstr>
      <vt:lpstr>対応策の検討</vt:lpstr>
      <vt:lpstr>対応策の検討</vt:lpstr>
      <vt:lpstr>対応策の検討</vt:lpstr>
      <vt:lpstr>対応策の検討</vt:lpstr>
      <vt:lpstr>リスクの分析</vt:lpstr>
      <vt:lpstr>リスクの分析</vt:lpstr>
      <vt:lpstr>リスクの分析</vt:lpstr>
      <vt:lpstr>対応策の検討</vt:lpstr>
      <vt:lpstr>対応策の検討</vt:lpstr>
      <vt:lpstr>対応策の検討</vt:lpstr>
      <vt:lpstr>12.具体的手順の作成</vt:lpstr>
      <vt:lpstr>アプローチ手法概略</vt:lpstr>
      <vt:lpstr>LV1.クイックアプローチの実施手順</vt:lpstr>
      <vt:lpstr>リスクアセスメントの実施</vt:lpstr>
      <vt:lpstr>リスクアセスメントの実施</vt:lpstr>
      <vt:lpstr>リスクアセスメントの実施</vt:lpstr>
      <vt:lpstr>対策基準の策定</vt:lpstr>
      <vt:lpstr>実施手順の作成</vt:lpstr>
      <vt:lpstr>実施手順の作成</vt:lpstr>
      <vt:lpstr>実施手順の作成</vt:lpstr>
      <vt:lpstr>実施手順の作成</vt:lpstr>
      <vt:lpstr>情報セキュリティ対策ガイドラインの活用</vt:lpstr>
      <vt:lpstr>情報セキュリティ関連規程（IPA）の活用</vt:lpstr>
      <vt:lpstr>情報セキュリティ関連規程（IPA）の活用</vt:lpstr>
      <vt:lpstr>情報セキュリティ関連規程（IPA）の活用</vt:lpstr>
      <vt:lpstr>13.ISMSの要求事項と構築</vt:lpstr>
      <vt:lpstr>アプローチ手法概略</vt:lpstr>
      <vt:lpstr>ISMSの確立、運用、監視</vt:lpstr>
      <vt:lpstr>概要</vt:lpstr>
      <vt:lpstr>4.1 組織およびその状況の理解</vt:lpstr>
      <vt:lpstr>4.2 利害関係者のニーズおよび期待の理解</vt:lpstr>
      <vt:lpstr>PowerPoint プレゼンテーション</vt:lpstr>
      <vt:lpstr>4.3 情報セキュリティマネジメントシステムの適用範囲の決定</vt:lpstr>
      <vt:lpstr>4.3 情報セキュリティマネジメントシステムの適用範囲の決定</vt:lpstr>
      <vt:lpstr>4.3 情報セキュリティマネジメントシステムの適用範囲の決定</vt:lpstr>
      <vt:lpstr>概要</vt:lpstr>
      <vt:lpstr>5.1 リーダーシップおよびコミットメント</vt:lpstr>
      <vt:lpstr>5.2 方針</vt:lpstr>
      <vt:lpstr>5.3 組織の役割、責任および権限</vt:lpstr>
      <vt:lpstr>5.3 組織の役割、責任および権限</vt:lpstr>
      <vt:lpstr>概要</vt:lpstr>
      <vt:lpstr>6.1 リスクおよび機会に対処する活動</vt:lpstr>
      <vt:lpstr>概要</vt:lpstr>
      <vt:lpstr>7.1 資源</vt:lpstr>
      <vt:lpstr>7.2 力量</vt:lpstr>
      <vt:lpstr>7.2 力量</vt:lpstr>
      <vt:lpstr>7.2 力量</vt:lpstr>
      <vt:lpstr>7.2 力量</vt:lpstr>
      <vt:lpstr>7.2 力量</vt:lpstr>
      <vt:lpstr>7.3 認識</vt:lpstr>
      <vt:lpstr>7.4 コミュニケーション</vt:lpstr>
      <vt:lpstr>7.5 文書化した情報</vt:lpstr>
      <vt:lpstr>概要</vt:lpstr>
      <vt:lpstr>8.1 運用の計画および管理</vt:lpstr>
      <vt:lpstr>8.2 情報セキュリティリスクアセスメント</vt:lpstr>
      <vt:lpstr>8.3 情報セキュリティリスク対応</vt:lpstr>
      <vt:lpstr>概要</vt:lpstr>
      <vt:lpstr>9.1 監査、測定、分析および評価</vt:lpstr>
      <vt:lpstr>9.2 内部監査</vt:lpstr>
      <vt:lpstr>9.2 内部監査</vt:lpstr>
      <vt:lpstr>9.2 内部監査</vt:lpstr>
      <vt:lpstr>9.2 内部監査</vt:lpstr>
      <vt:lpstr>9.3 マネジメントレビュー</vt:lpstr>
      <vt:lpstr>9.3 マネジメントレビュー</vt:lpstr>
      <vt:lpstr>概要</vt:lpstr>
      <vt:lpstr>10.1 不適合および是正処置</vt:lpstr>
      <vt:lpstr>10.1 不適合および是正処置</vt:lpstr>
      <vt:lpstr>14.組織的管理策</vt:lpstr>
      <vt:lpstr>対策基準の策定</vt:lpstr>
      <vt:lpstr>対策基準の策定</vt:lpstr>
      <vt:lpstr>対策基準（例）</vt:lpstr>
      <vt:lpstr>対策基準（例）</vt:lpstr>
      <vt:lpstr>対策基準（例）</vt:lpstr>
      <vt:lpstr>対策基準（例）</vt:lpstr>
      <vt:lpstr>対策基準（例）</vt:lpstr>
      <vt:lpstr>対策基準（例）</vt:lpstr>
      <vt:lpstr>対策基準（例）</vt:lpstr>
      <vt:lpstr>対策基準（例）</vt:lpstr>
      <vt:lpstr>対策基準（例）</vt:lpstr>
      <vt:lpstr>対策基準（例）</vt:lpstr>
      <vt:lpstr>実施手順の策定</vt:lpstr>
      <vt:lpstr>5.1 情報セキュリティのための方針群</vt:lpstr>
      <vt:lpstr>5.2 情報セキュリティの役割および責任</vt:lpstr>
      <vt:lpstr>5.2 情報セキュリティの役割および責任</vt:lpstr>
      <vt:lpstr>5.3 職務の分離</vt:lpstr>
      <vt:lpstr>5.5 関係当局との連絡</vt:lpstr>
      <vt:lpstr>5.6 専門組織との連絡</vt:lpstr>
      <vt:lpstr>5.7 脅威インテリジェンス</vt:lpstr>
      <vt:lpstr>5.8 プロジェクトマネジメントにおける情報セキュリティ</vt:lpstr>
      <vt:lpstr>5.9 情報およびその他の関連資産の目録</vt:lpstr>
      <vt:lpstr>5.10 情報およびその他の関連資産の利用の許容範囲</vt:lpstr>
      <vt:lpstr>5.12 情報の分類</vt:lpstr>
      <vt:lpstr>5.13 情報のラベル付け</vt:lpstr>
      <vt:lpstr>5.14 情報伝送</vt:lpstr>
      <vt:lpstr>5.15 アクセス制御</vt:lpstr>
      <vt:lpstr>5.17 認証情報</vt:lpstr>
      <vt:lpstr>5.18 アクセス権</vt:lpstr>
      <vt:lpstr>5.19 供給者関係における情報セキュリティ</vt:lpstr>
      <vt:lpstr>5.21 ICTサプライチェーンにおける情報セキュリティの管理</vt:lpstr>
      <vt:lpstr>5.23 クラウドサービスの利用における情報セキュリティ</vt:lpstr>
      <vt:lpstr>5.24 情報セキュリティインシデント管理の計画策定および準備</vt:lpstr>
      <vt:lpstr>5.25 情報セキュリティ事象の評価および決定</vt:lpstr>
      <vt:lpstr>5.26 情報セキュリティインシデントへの対応</vt:lpstr>
      <vt:lpstr>5.28 証拠の収集</vt:lpstr>
      <vt:lpstr>5.29 事業の中断・阻害時の情報セキュリティ</vt:lpstr>
      <vt:lpstr>5.30 事業継続のためのICTの備え</vt:lpstr>
      <vt:lpstr>5.31 法令・規制および契約上の要求事項</vt:lpstr>
      <vt:lpstr>5.32 知的財産権</vt:lpstr>
      <vt:lpstr>5.33 記録の保護</vt:lpstr>
      <vt:lpstr>5.35 情報セキュリティの独立したレビュー</vt:lpstr>
      <vt:lpstr>5.37 操作手順書</vt:lpstr>
      <vt:lpstr>15.人的管理策</vt:lpstr>
      <vt:lpstr>対策基準の策定</vt:lpstr>
      <vt:lpstr>対策基準の策定</vt:lpstr>
      <vt:lpstr>対策基準（例）</vt:lpstr>
      <vt:lpstr>実施手順の策定</vt:lpstr>
      <vt:lpstr>6.1 選考</vt:lpstr>
      <vt:lpstr>6.3 情報セキュリティの意識向上、教育および訓練</vt:lpstr>
      <vt:lpstr>6.4 懲戒手続</vt:lpstr>
      <vt:lpstr>6.7 リモートワーク</vt:lpstr>
      <vt:lpstr>16.物理的管理策</vt:lpstr>
      <vt:lpstr>対策基準の策定</vt:lpstr>
      <vt:lpstr>対策基準の策定</vt:lpstr>
      <vt:lpstr>対策基準（例）</vt:lpstr>
      <vt:lpstr>対策基準（例）</vt:lpstr>
      <vt:lpstr>対策基準（例）</vt:lpstr>
      <vt:lpstr>対策基準（例）</vt:lpstr>
      <vt:lpstr>実施手順の策定</vt:lpstr>
      <vt:lpstr>7.1 物理的セキュリティ境界</vt:lpstr>
      <vt:lpstr>7.2 物理的入退</vt:lpstr>
      <vt:lpstr>7.3 オフィス、部屋および施設のセキュリティ</vt:lpstr>
      <vt:lpstr>7.4 物理的セキュリティの監視</vt:lpstr>
      <vt:lpstr>7.6 セキュリティを保つべき領域での作業</vt:lpstr>
      <vt:lpstr>7.7 クリアデスク・クリアスクリーン</vt:lpstr>
      <vt:lpstr>7.8 装置の設置および保護</vt:lpstr>
      <vt:lpstr>7.9 構外にある資産のセキュリティ</vt:lpstr>
      <vt:lpstr>7.10 記憶媒体</vt:lpstr>
      <vt:lpstr>7.11 サポートユーティリティ</vt:lpstr>
      <vt:lpstr>PowerPoint プレゼンテーション</vt:lpstr>
      <vt:lpstr>7.13 装置の保守</vt:lpstr>
      <vt:lpstr>BYOD（Bring Your Own Device）</vt:lpstr>
      <vt:lpstr>MDM（Mobile Device Management）</vt:lpstr>
      <vt:lpstr>17.技術的管理策</vt:lpstr>
      <vt:lpstr>対策基準の策定</vt:lpstr>
      <vt:lpstr>対策基準の策定</vt:lpstr>
      <vt:lpstr>対策基準（例）</vt:lpstr>
      <vt:lpstr>対策基準（例）</vt:lpstr>
      <vt:lpstr>対策基準（例）</vt:lpstr>
      <vt:lpstr>対策基準（例）</vt:lpstr>
      <vt:lpstr>対策基準（例）</vt:lpstr>
      <vt:lpstr>対策基準（例）</vt:lpstr>
      <vt:lpstr>対策基準（例）</vt:lpstr>
      <vt:lpstr>対策基準（例）</vt:lpstr>
      <vt:lpstr>実施手順の策定</vt:lpstr>
      <vt:lpstr>8.1 利用者エンドポイント機器</vt:lpstr>
      <vt:lpstr>8.2 特権的アクセス権</vt:lpstr>
      <vt:lpstr>8.3 情報へのアクセス制限</vt:lpstr>
      <vt:lpstr>8.6 容量・能力の管理</vt:lpstr>
      <vt:lpstr>8.7 マルウェアに対する保護</vt:lpstr>
      <vt:lpstr>8.8 技術的脆弱性の管理</vt:lpstr>
      <vt:lpstr>8.10 情報の削除</vt:lpstr>
      <vt:lpstr>8.12 データ漏えいの防止</vt:lpstr>
      <vt:lpstr>8.13 情報のバックアップ</vt:lpstr>
      <vt:lpstr>8.15 ログ取得</vt:lpstr>
      <vt:lpstr>8.16 監視活動</vt:lpstr>
      <vt:lpstr>8.18 特権的なユーティリティプログラムの使用</vt:lpstr>
      <vt:lpstr>8.20 ネットワークのセキュリティ</vt:lpstr>
      <vt:lpstr>8.21 ネットワークサービスのセキュリティ</vt:lpstr>
      <vt:lpstr>8.24 暗号の使用</vt:lpstr>
      <vt:lpstr>8.25 セキュリティに配慮した開発のライフサイクル</vt:lpstr>
      <vt:lpstr>8.26 アプリケーションのセキュリティの要求事項</vt:lpstr>
      <vt:lpstr>8.28 セキュリティに配慮したコーディング</vt:lpstr>
      <vt:lpstr>PowerPoint プレゼンテーション</vt:lpstr>
      <vt:lpstr>PowerPoint プレゼンテーション</vt:lpstr>
      <vt:lpstr>PowerPoint プレゼンテーション</vt:lpstr>
      <vt:lpstr>PowerPoint プレゼンテーション</vt:lpstr>
      <vt:lpstr>Security by Design</vt:lpstr>
      <vt:lpstr>Security by Design 実施手順例1</vt:lpstr>
      <vt:lpstr>Security by Design 実施手順例2</vt:lpstr>
      <vt:lpstr>Security by Design 実施手順例3</vt:lpstr>
      <vt:lpstr>Security by Design 実施手順例4</vt:lpstr>
      <vt:lpstr>ゼロトラスト・境界防御モデル</vt:lpstr>
      <vt:lpstr>ゼロトラスト・境界防御モデル</vt:lpstr>
      <vt:lpstr>ゼロトラスト導入に向けた実施手順例1</vt:lpstr>
      <vt:lpstr>ゼロトラスト導入に向けた実施手順例2</vt:lpstr>
      <vt:lpstr>ゼロトラスト導入に向けた実施手順例3</vt:lpstr>
      <vt:lpstr>ゼロトラスト導入に向けた実施手順例4</vt:lpstr>
      <vt:lpstr>ゼロトラストを実装するための主な技術要素</vt:lpstr>
      <vt:lpstr>ゼロトラスト導入事例</vt:lpstr>
      <vt:lpstr>ネットワーク制御</vt:lpstr>
      <vt:lpstr>SDN（Software Defined Networking）</vt:lpstr>
      <vt:lpstr>SD-WAN（Software Defined –Wide Area Network）</vt:lpstr>
      <vt:lpstr>セキュリティ統制</vt:lpstr>
      <vt:lpstr>セキュリティ統制</vt:lpstr>
      <vt:lpstr>セキュリティ統制を確立するための技術</vt:lpstr>
      <vt:lpstr>FIDO（Fast Identity Online）</vt:lpstr>
      <vt:lpstr>インシデント発生時の対応</vt:lpstr>
      <vt:lpstr>フォレンジック</vt:lpstr>
      <vt:lpstr>インシデント対応手順例1</vt:lpstr>
      <vt:lpstr>インシデント対応手順例2</vt:lpstr>
      <vt:lpstr>18．セキュリティ対策状況の有効性評価</vt:lpstr>
      <vt:lpstr>PowerPoint プレゼンテーション</vt:lpstr>
      <vt:lpstr>PowerPoint プレゼンテーション</vt:lpstr>
      <vt:lpstr>19.総括編</vt:lpstr>
      <vt:lpstr>活用のポイント</vt:lpstr>
      <vt:lpstr>PowerPoint プレゼンテーション</vt:lpstr>
      <vt:lpstr>PowerPoint プレゼンテーション</vt:lpstr>
      <vt:lpstr>2. 経営者を含めた関係者と共有する</vt:lpstr>
      <vt:lpstr>これまでの振り返り</vt:lpstr>
      <vt:lpstr>第1章 デジタル時代の社会とIT情勢</vt:lpstr>
      <vt:lpstr>訴求ポイント</vt:lpstr>
      <vt:lpstr>第2章 事例を知る：重大なインシデント発生から課題解決まで</vt:lpstr>
      <vt:lpstr>第2章 事例を知る：重大なインシデント発生から課題解決まで</vt:lpstr>
      <vt:lpstr>第2章 事例を知る：重大なインシデント発生から課題解決まで</vt:lpstr>
      <vt:lpstr>第2章 事例を知る：重大なインシデント発生から課題解決まで</vt:lpstr>
      <vt:lpstr>第3章 サイバーセキュリティの基礎知識</vt:lpstr>
      <vt:lpstr>第3章 サイバーセキュリティの基礎知識</vt:lpstr>
      <vt:lpstr>第3章 サイバーセキュリティの基礎知識</vt:lpstr>
      <vt:lpstr>訴求ポイント</vt:lpstr>
      <vt:lpstr>第4章 企業経営で重要となるIT投資と投資としてのサイバーセキュリティ対策</vt:lpstr>
      <vt:lpstr>第4章 企業経営で重要となるIT投資と投資としてのサイバーセキュリティ対策</vt:lpstr>
      <vt:lpstr>第4章 企業経営で重要となるIT投資と投資としてのサイバーセキュリティ対策</vt:lpstr>
      <vt:lpstr>第4章 企業経営で重要となるIT投資と投資としてのサイバーセキュリティ対策</vt:lpstr>
      <vt:lpstr>第5章 デジタル社会の方向性と実現に向けた国の方針</vt:lpstr>
      <vt:lpstr>第5章 デジタル社会の方向性と実現に向けた国の方針</vt:lpstr>
      <vt:lpstr>第5章 デジタル社会の方向性と実現に向けた国の方針</vt:lpstr>
      <vt:lpstr>第5章 デジタル社会の方向性と実現に向けた国の方針</vt:lpstr>
      <vt:lpstr>第5章 デジタル社会の方向性と実現に向けた国の方針</vt:lpstr>
      <vt:lpstr>第6章 サイバーセキュリティ戦略および関連法令</vt:lpstr>
      <vt:lpstr>第6章 サイバーセキュリティ戦略および関連法令</vt:lpstr>
      <vt:lpstr>第6章 サイバーセキュリティ戦略および関連法令</vt:lpstr>
      <vt:lpstr>第6章 サイバーセキュリティ戦略および関連法令</vt:lpstr>
      <vt:lpstr>第7章 セキュリティフレームワーク</vt:lpstr>
      <vt:lpstr>第7章 セキュリティフレームワーク</vt:lpstr>
      <vt:lpstr>第7章 セキュリティフレームワーク</vt:lpstr>
      <vt:lpstr>第7章 セキュリティフレームワーク</vt:lpstr>
      <vt:lpstr>第7章 セキュリティフレームワーク</vt:lpstr>
      <vt:lpstr>第8章 セキュリティ対策基準の策定</vt:lpstr>
      <vt:lpstr>第8章 セキュリティ対策基準の策定</vt:lpstr>
      <vt:lpstr>第8章 セキュリティ対策基準の策定</vt:lpstr>
      <vt:lpstr>第8章 セキュリティ対策基準の策定</vt:lpstr>
      <vt:lpstr>第8章 セキュリティ対策基準の策定</vt:lpstr>
      <vt:lpstr>第9章 管理策のテーマと属性</vt:lpstr>
      <vt:lpstr>第9章 管理策のテーマと属性</vt:lpstr>
      <vt:lpstr>第9章 管理策のテーマと属性</vt:lpstr>
      <vt:lpstr>第9章 管理策のテーマと属性</vt:lpstr>
      <vt:lpstr>第10章 脅威、脆弱性、リスクの定義と関係性</vt:lpstr>
      <vt:lpstr>第10章 脅威、脆弱性、リスクの定義と関係性</vt:lpstr>
      <vt:lpstr>第10章 脅威、脆弱性、リスクの定義と関係性</vt:lpstr>
      <vt:lpstr>第10章 脅威、脆弱性、リスクの定義と関係性</vt:lpstr>
      <vt:lpstr>第11章 リスクマネジメント</vt:lpstr>
      <vt:lpstr>第11章 リスクマネジメント</vt:lpstr>
      <vt:lpstr>第11章 リスクマネジメント</vt:lpstr>
      <vt:lpstr>第11章 リスクマネジメント</vt:lpstr>
      <vt:lpstr>第12章 具体的手順の作成（LV.1 クイックアプローチ/LV2. ベースラインアプローチ）</vt:lpstr>
      <vt:lpstr>第12章 具体的手順の作成（LV.1 クイックアプローチ/LV2. ベースラインアプローチ）</vt:lpstr>
      <vt:lpstr>第12章 具体的手順の作成（LV.1 クイックアプローチ/LV2. ベースラインアプローチ）</vt:lpstr>
      <vt:lpstr>第12章 具体的手順の作成（LV.1 クイックアプローチ/LV2. ベースラインアプローチ）</vt:lpstr>
      <vt:lpstr>第13章 ISMSの要求事項と構築（LV3. 網羅的アプローチ）</vt:lpstr>
      <vt:lpstr>第13章 ISMSの要求事項と構築（LV3. 網羅的アプローチ）</vt:lpstr>
      <vt:lpstr>第13章 ISMSの要求事項と構築（LV3. 網羅的アプローチ）</vt:lpstr>
      <vt:lpstr>第13章 ISMSの要求事項と構築（LV3. 網羅的アプローチ）</vt:lpstr>
      <vt:lpstr>第14～17章 ○○管理策</vt:lpstr>
      <vt:lpstr>第14～17章 ○○管理策</vt:lpstr>
      <vt:lpstr>第14～17章 ○○管理策</vt:lpstr>
      <vt:lpstr>第18章 セキュリティ対策状況の有効性評価</vt:lpstr>
      <vt:lpstr>PowerPoint プレゼンテーション</vt:lpstr>
      <vt:lpstr>今後のアクション</vt:lpstr>
      <vt:lpstr>今後のアクション</vt:lpstr>
      <vt:lpstr>今後のアクション</vt:lpstr>
      <vt:lpstr>今後のアクション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中小企業向けサイバーセキュリティ実践ハンドブック：セミナースライド</dc:title>
  <dc:creator>東京都産業労働局商工部経営支援課</dc:creator>
  <cp:keywords>経営情報セキュリティ（コンピュータ）;情報セキュリティマネジメントシステム;経営情報;東京都;中小企業;サイバーセキュリティ</cp:keywords>
  <cp:lastModifiedBy>SAORI MUKAWA</cp:lastModifiedBy>
  <cp:revision>4</cp:revision>
  <cp:lastPrinted>2023-06-06T00:24:50Z</cp:lastPrinted>
  <dcterms:created xsi:type="dcterms:W3CDTF">2023-05-23T05:17:15Z</dcterms:created>
  <dcterms:modified xsi:type="dcterms:W3CDTF">2024-03-08T01:03:08Z</dcterms:modified>
  <cp:category>中小企業向けサイバーセキュリティ対策の極意シリーズ</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0x010100CCCE2BDC97806048A818A250CF6ED667</vt:lpwstr>
  </property>
  <property fmtid="{D5CDD505-2E9C-101B-9397-08002B2CF9AE}" pid="3" name="MediaServiceImageTags">
    <vt:lpwstr/>
  </property>
</Properties>
</file>